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64" r:id="rId5"/>
    <p:sldId id="268" r:id="rId6"/>
    <p:sldId id="267" r:id="rId7"/>
    <p:sldId id="258" r:id="rId8"/>
    <p:sldId id="261" r:id="rId9"/>
    <p:sldId id="266" r:id="rId10"/>
    <p:sldId id="263" r:id="rId11"/>
    <p:sldId id="269" r:id="rId12"/>
    <p:sldId id="272" r:id="rId13"/>
    <p:sldId id="279" r:id="rId14"/>
    <p:sldId id="273" r:id="rId15"/>
    <p:sldId id="274" r:id="rId16"/>
    <p:sldId id="275" r:id="rId17"/>
    <p:sldId id="277" r:id="rId18"/>
    <p:sldId id="276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70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40AF8-C8D0-4A6C-9862-1416EF35F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81A68A-ADDD-4209-96A6-C9A87F23D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AC10C0-91F0-4D95-BF02-765A02DE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09/11/2018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3B1D2F-2714-4788-B5F8-AA5454A9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F2CEA9-038F-4F26-8363-5A0EA54C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86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FBFF9-583A-4ACD-BDE5-3878C397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366C91-FEBC-4EA0-8FD3-DEB613E5D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1B624D-6925-442E-86B4-9F6EA60B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09/11/2018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60F755-2DB8-4E0F-9E6D-A21B3399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8C62E-7B9B-4A94-AD5B-95F7A581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85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B2FB63-AD5A-40EE-B08F-65D19D5CC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48C811-2680-43B3-84DB-EF3741320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5BB9F1-3191-43E2-AD45-F0F8B96C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09/11/2018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E55220-A324-4156-898C-A435D759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DA8C7C-7059-4A26-A68F-981E33D1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57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8324A-1534-4554-BF9B-7E989FEC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8CAAF0-63BB-4AAB-8C18-2BB8845BD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CA65B4-DFA3-4581-B778-455DDE43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09/11/2018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0F1DF6-C639-4AB6-A0F4-01A84BFB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9DF16F-8B93-4E36-8CD5-D3108992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45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F892E-D4C7-42B6-906F-E9BA6210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8957DF-CD99-4C68-9D96-3343AB90F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E152F8-0A50-4E4D-8F31-B3D7A192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09/11/2018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5733E4-06E8-4A18-8FDE-09C52E59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338EE7-C78A-42D8-B93C-29D72DFC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73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9339-C3BC-400E-A17B-6D489093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92D840-E1C1-4223-B411-DFFE262DB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79AC4B-9F66-4B9E-A936-D7525D470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F2B965-B02E-4980-BCC4-37416B4A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09/11/2018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EC4969-6EDA-48AE-B353-AA69A4CA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42AD52-DF0F-41E2-A0B1-AFD81A13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083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C02E9-4095-4D57-B915-9953ACF9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F3A7DF-B1F4-4471-9802-564E4F864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62FDB9-9134-4344-975F-506D30EC9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83202E-0A5A-4D5B-820C-F71C082BA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2CE90C-0021-412D-AC80-7DDC49497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B6859D-C56D-4BDB-BB69-98AB0F57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09/11/2018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F0A47AA-C371-4CFA-B56C-DC15F887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24F292-9C00-469A-AFB1-1EAB834C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1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B1695-48AD-41F7-AB11-C6FCDD42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17C80E-31F7-4D56-A31C-F6C5F2CB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09/11/2018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D8586D-599F-421C-B928-C2C592B2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AC9D90-6C33-41EB-962D-39C5D037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022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3A8253-3503-4016-A6B7-99A64418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09/11/2018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67D630-9429-4D62-98DA-568E9197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D72602-04CA-49DF-88BE-0DB8BFED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97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98F97-BFCF-4686-9FF7-2E93B5DB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413CCC-AEB6-453E-837E-AF7260250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011D80-79F1-4446-9C49-37FA40D80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AC4E38-9982-4052-97EA-E567D703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09/11/2018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A4B064-8E61-4B0D-B810-E5111B63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849B75-B5F3-4CFE-A074-6692C09C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94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0728C-7010-46CE-B991-F5E0456F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47ADB2A-5275-4D5A-9876-F1CAC7858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D77D34-7BAD-4973-9A6D-3140A42AF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20973B-EFAD-49D9-8732-0B393194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1D81-FC9B-4D05-9AEC-F09751C463DB}" type="datetimeFigureOut">
              <a:rPr lang="es-ES" smtClean="0"/>
              <a:t>09/11/2018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A52346-E89C-4905-B1ED-2D58E420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ACE1FC-850A-4B3C-8EED-C5AF24D9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24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242E93-8782-4BEF-82A3-112C4D648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CC6C87-0973-4427-B582-034078177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08BF96-44EF-4D56-875D-E2ECD9F50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91D81-FC9B-4D05-9AEC-F09751C463DB}" type="datetimeFigureOut">
              <a:rPr lang="es-ES" smtClean="0"/>
              <a:t>09/11/2018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57E0CE-539C-4579-AD8C-11F04B83E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93B378-FDF2-4485-9BDE-9A60D7E31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45287-D662-49D6-969F-534FC87BAA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75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EB408-3CEF-4CED-BC61-629467513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5231" y="2148841"/>
            <a:ext cx="8204140" cy="1873900"/>
          </a:xfrm>
        </p:spPr>
        <p:txBody>
          <a:bodyPr>
            <a:normAutofit fontScale="90000"/>
          </a:bodyPr>
          <a:lstStyle/>
          <a:p>
            <a:r>
              <a:rPr lang="es-PE" sz="7200" b="1" dirty="0">
                <a:solidFill>
                  <a:schemeClr val="accent1">
                    <a:lumMod val="75000"/>
                  </a:schemeClr>
                </a:solidFill>
              </a:rPr>
              <a:t>RECAIMIENTO POR ALCOHOL</a:t>
            </a:r>
            <a:endParaRPr lang="es-ES" sz="7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F5C3E1-5CE2-4883-8719-9CDCCDCE7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716009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s-PE" b="1" i="1" dirty="0"/>
              <a:t>INTEGRANTES:</a:t>
            </a:r>
            <a:endParaRPr lang="es-ES" b="1" i="1" dirty="0"/>
          </a:p>
          <a:p>
            <a:pPr algn="l"/>
            <a:r>
              <a:rPr lang="es-PE" dirty="0"/>
              <a:t>M</a:t>
            </a:r>
            <a:r>
              <a:rPr lang="es-ES" dirty="0"/>
              <a:t>ichael Gutiérrez Pereda</a:t>
            </a:r>
            <a:endParaRPr lang="es-PE" dirty="0"/>
          </a:p>
          <a:p>
            <a:pPr algn="l"/>
            <a:r>
              <a:rPr lang="es-PE" dirty="0"/>
              <a:t>D</a:t>
            </a:r>
            <a:r>
              <a:rPr lang="es-ES" dirty="0"/>
              <a:t>aniel Hernandez Tapia</a:t>
            </a:r>
          </a:p>
          <a:p>
            <a:r>
              <a:rPr lang="es-PE" b="1" dirty="0"/>
              <a:t>LIMA-2018</a:t>
            </a:r>
          </a:p>
        </p:txBody>
      </p:sp>
      <p:pic>
        <p:nvPicPr>
          <p:cNvPr id="1026" name="Picture 2" descr="Resultado de imagen para universidad nacional de ingenieria">
            <a:extLst>
              <a:ext uri="{FF2B5EF4-FFF2-40B4-BE49-F238E27FC236}">
                <a16:creationId xmlns:a16="http://schemas.microsoft.com/office/drawing/2014/main" id="{61C88AFD-A275-4C04-939F-55DB7B443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371" y="333829"/>
            <a:ext cx="1866316" cy="235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F180B10-CD4D-47A9-AE78-B2150A0A75DF}"/>
              </a:ext>
            </a:extLst>
          </p:cNvPr>
          <p:cNvSpPr txBox="1">
            <a:spLocks/>
          </p:cNvSpPr>
          <p:nvPr/>
        </p:nvSpPr>
        <p:spPr>
          <a:xfrm>
            <a:off x="1523999" y="333829"/>
            <a:ext cx="8505372" cy="13811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600" b="1" dirty="0"/>
              <a:t>UNIVERSIDAD NACIONAL DE INGENIERIA</a:t>
            </a:r>
          </a:p>
          <a:p>
            <a:r>
              <a:rPr lang="es-PE" sz="2500" b="1" dirty="0"/>
              <a:t>FACULTAD DE INGENIERIA ECONOMICA, ESTADISTICA Y CIENCIAS SOCIALES</a:t>
            </a:r>
            <a:endParaRPr lang="es-ES" sz="2500" b="1" dirty="0"/>
          </a:p>
        </p:txBody>
      </p:sp>
    </p:spTree>
    <p:extLst>
      <p:ext uri="{BB962C8B-B14F-4D97-AF65-F5344CB8AC3E}">
        <p14:creationId xmlns:p14="http://schemas.microsoft.com/office/powerpoint/2010/main" val="235044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CDDD27E-09E4-4136-9457-0C4289CED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DF21735-FFC8-42DB-80A4-E0177B12AB06}"/>
              </a:ext>
            </a:extLst>
          </p:cNvPr>
          <p:cNvSpPr txBox="1"/>
          <p:nvPr/>
        </p:nvSpPr>
        <p:spPr>
          <a:xfrm>
            <a:off x="1045028" y="4412343"/>
            <a:ext cx="3512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☼ </a:t>
            </a:r>
            <a:r>
              <a:rPr lang="es-PE" sz="2400" dirty="0"/>
              <a:t>El análisis arroja una diferencia de tres grupos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782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554C0D3-DCFB-4152-9BB4-9EC5AE5B4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90" b="31631"/>
          <a:stretch/>
        </p:blipFill>
        <p:spPr>
          <a:xfrm>
            <a:off x="2461837" y="1022721"/>
            <a:ext cx="4432357" cy="177394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35DE94E-190D-4BEC-94BB-13CB7A354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475" y="850190"/>
            <a:ext cx="3569345" cy="1842647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99117FCD-C5E6-4E5C-9973-629DA551DB24}"/>
              </a:ext>
            </a:extLst>
          </p:cNvPr>
          <p:cNvSpPr/>
          <p:nvPr/>
        </p:nvSpPr>
        <p:spPr>
          <a:xfrm>
            <a:off x="0" y="86085"/>
            <a:ext cx="1255485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E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s-E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 se da la distribución normal en Longevos</a:t>
            </a:r>
            <a:endParaRPr lang="es-E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6FDE199-A9EF-4B61-A055-C2FCBF001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476" y="2755784"/>
            <a:ext cx="3574370" cy="184524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53D5F5B-4847-4D23-82FC-DFBA401B0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976" y="4703261"/>
            <a:ext cx="3574370" cy="1845241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F0DFA88-7178-4EFA-9F22-13A4FA8DC04C}"/>
              </a:ext>
            </a:extLst>
          </p:cNvPr>
          <p:cNvSpPr txBox="1"/>
          <p:nvPr/>
        </p:nvSpPr>
        <p:spPr>
          <a:xfrm>
            <a:off x="662609" y="1417983"/>
            <a:ext cx="147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</a:rPr>
              <a:t>GRUPO LONGEVOS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1BB0E98-A0EB-4672-AFCE-543401F9937D}"/>
              </a:ext>
            </a:extLst>
          </p:cNvPr>
          <p:cNvSpPr txBox="1"/>
          <p:nvPr/>
        </p:nvSpPr>
        <p:spPr>
          <a:xfrm>
            <a:off x="662608" y="3105834"/>
            <a:ext cx="147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</a:rPr>
              <a:t>GRUPO RECIENTES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7C8E87D-F5B6-4B9F-975C-6FB66F30047C}"/>
              </a:ext>
            </a:extLst>
          </p:cNvPr>
          <p:cNvSpPr txBox="1"/>
          <p:nvPr/>
        </p:nvSpPr>
        <p:spPr>
          <a:xfrm>
            <a:off x="662607" y="5302715"/>
            <a:ext cx="147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</a:rPr>
              <a:t>GRUPO NUEVOS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E57B958-8980-46B1-B9D4-CC195B401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90" b="31631"/>
          <a:stretch/>
        </p:blipFill>
        <p:spPr>
          <a:xfrm>
            <a:off x="2461835" y="949461"/>
            <a:ext cx="4432357" cy="17739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37ACB4B-0941-4871-805B-4ABD735078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5462" b="30395"/>
          <a:stretch/>
        </p:blipFill>
        <p:spPr>
          <a:xfrm>
            <a:off x="2461834" y="3002907"/>
            <a:ext cx="4432358" cy="17739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65552210-5C76-481E-B29F-AEDAE766393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3304" b="35090"/>
          <a:stretch/>
        </p:blipFill>
        <p:spPr>
          <a:xfrm>
            <a:off x="2461834" y="5056353"/>
            <a:ext cx="4432357" cy="168916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3316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359C875-41D6-4B86-868B-2F8770C6DB92}"/>
              </a:ext>
            </a:extLst>
          </p:cNvPr>
          <p:cNvSpPr/>
          <p:nvPr/>
        </p:nvSpPr>
        <p:spPr>
          <a:xfrm>
            <a:off x="140676" y="0"/>
            <a:ext cx="11788727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E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Después de quitar algunas observaciones de acuerdo a la distancia de Mahalanobis y el criterio de D de Cook… 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A7DDDAA-143D-47D7-85BC-6C29146A8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6" y="2655847"/>
            <a:ext cx="7454246" cy="384819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11C8487-61E6-42FF-99CB-F6804C6F9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922" y="2455978"/>
            <a:ext cx="4197761" cy="424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C37D85-2262-4447-A59B-99D7C739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28" y="2808356"/>
            <a:ext cx="5372100" cy="2028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F301D64-0FE3-4098-800A-B549F1F1A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159" y="2252146"/>
            <a:ext cx="6084823" cy="314124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12FA76F-5656-4605-A424-CA9F82CFF5CA}"/>
              </a:ext>
            </a:extLst>
          </p:cNvPr>
          <p:cNvSpPr txBox="1"/>
          <p:nvPr/>
        </p:nvSpPr>
        <p:spPr>
          <a:xfrm>
            <a:off x="2484782" y="4837181"/>
            <a:ext cx="147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</a:rPr>
              <a:t>GRUPO LONGEVOS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DB0FCEB-AAE8-4BBD-BFB0-CC32D15F309F}"/>
              </a:ext>
            </a:extLst>
          </p:cNvPr>
          <p:cNvSpPr txBox="1"/>
          <p:nvPr/>
        </p:nvSpPr>
        <p:spPr>
          <a:xfrm>
            <a:off x="2863916" y="5891209"/>
            <a:ext cx="6084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/>
              <a:t>☼ La distribución en el grupo Longevos vuelve a ser normal</a:t>
            </a:r>
            <a:endParaRPr lang="es-ES" sz="24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739C1DB-1B8B-448F-91A4-FB2B7A12DCA2}"/>
              </a:ext>
            </a:extLst>
          </p:cNvPr>
          <p:cNvSpPr/>
          <p:nvPr/>
        </p:nvSpPr>
        <p:spPr>
          <a:xfrm>
            <a:off x="-65781" y="407699"/>
            <a:ext cx="1194421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E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 grupo de Longevos se vuelve normal 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8351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5C05489-1A63-40AD-96E9-99627C7AC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459" y="3091458"/>
            <a:ext cx="8005078" cy="12746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2C6B71F-6EAC-4982-A985-23E6BD24769A}"/>
              </a:ext>
            </a:extLst>
          </p:cNvPr>
          <p:cNvSpPr/>
          <p:nvPr/>
        </p:nvSpPr>
        <p:spPr>
          <a:xfrm>
            <a:off x="123891" y="516991"/>
            <a:ext cx="1194421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E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Prueba de igualdad de varianzas poblacionales</a:t>
            </a:r>
            <a:r>
              <a:rPr lang="es-PE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65ADD48-04E3-4CD7-8E32-69231A4EDAE1}"/>
              </a:ext>
            </a:extLst>
          </p:cNvPr>
          <p:cNvSpPr txBox="1"/>
          <p:nvPr/>
        </p:nvSpPr>
        <p:spPr>
          <a:xfrm>
            <a:off x="3225117" y="5094514"/>
            <a:ext cx="6284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/>
              <a:t>☼ La matriz de varianzas y covarianzas entre grupos son iguales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6665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A693EA6-D3AC-4F08-B313-9F8B58368245}"/>
              </a:ext>
            </a:extLst>
          </p:cNvPr>
          <p:cNvSpPr/>
          <p:nvPr/>
        </p:nvSpPr>
        <p:spPr>
          <a:xfrm>
            <a:off x="123892" y="414924"/>
            <a:ext cx="1194421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E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Prueba de igualdad de medias poblacionales</a:t>
            </a:r>
            <a:r>
              <a:rPr lang="es-PE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6404BC0-1899-4B08-A99F-F932903B9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2649513"/>
            <a:ext cx="5753100" cy="10953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254EEA-6FF3-42A3-923C-8D6F20585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" y="4225151"/>
            <a:ext cx="5753100" cy="11239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0CBF9AF-6DC0-4489-9B60-FBC79386B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51" y="2649513"/>
            <a:ext cx="5505450" cy="10953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EC6A9FA-74F7-4A74-8791-450699869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651" y="4225151"/>
            <a:ext cx="5476875" cy="10953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45ED2C9-6454-4682-877B-764A33C141F1}"/>
              </a:ext>
            </a:extLst>
          </p:cNvPr>
          <p:cNvSpPr txBox="1"/>
          <p:nvPr/>
        </p:nvSpPr>
        <p:spPr>
          <a:xfrm>
            <a:off x="3756074" y="5767754"/>
            <a:ext cx="4417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☼ Al menos una de las medias poblacionales no son iguales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212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2B7F9B0-AB15-4A5D-A2F9-9D61A46366EA}"/>
              </a:ext>
            </a:extLst>
          </p:cNvPr>
          <p:cNvSpPr/>
          <p:nvPr/>
        </p:nvSpPr>
        <p:spPr>
          <a:xfrm>
            <a:off x="247785" y="414924"/>
            <a:ext cx="1194421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E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Significancia de las variables de estudio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EDE450C-2042-4572-9864-45BF55A91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683" y="1651839"/>
            <a:ext cx="5744460" cy="36466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0EE3D82-F0DA-41B8-9D47-BBF3FC33D217}"/>
              </a:ext>
            </a:extLst>
          </p:cNvPr>
          <p:cNvSpPr txBox="1"/>
          <p:nvPr/>
        </p:nvSpPr>
        <p:spPr>
          <a:xfrm>
            <a:off x="3036683" y="5612079"/>
            <a:ext cx="5442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/>
              <a:t>☼ La variable LV (‘menor vigilancia’) es la mas significativa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037034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12B581-0FD5-4E21-BEDA-CF68011A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Las variables LV y UM son las variables mas influyentes en el recaimiento de las personas en el alcoholismo.</a:t>
            </a:r>
          </a:p>
          <a:p>
            <a:pPr marL="0" indent="0">
              <a:buNone/>
            </a:pPr>
            <a:endParaRPr lang="es-PE" dirty="0"/>
          </a:p>
          <a:p>
            <a:r>
              <a:rPr lang="es-PE" dirty="0"/>
              <a:t>Sin embargo la variable LV es por lejos mas influyente que UM.</a:t>
            </a:r>
          </a:p>
          <a:p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5C281E8-BB5A-408E-B4BC-7435282DB710}"/>
              </a:ext>
            </a:extLst>
          </p:cNvPr>
          <p:cNvSpPr/>
          <p:nvPr/>
        </p:nvSpPr>
        <p:spPr>
          <a:xfrm>
            <a:off x="123892" y="527465"/>
            <a:ext cx="1194421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E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Conclusiones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0059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06232-521E-48B8-B2AB-9E4DEE287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1. Montgomery et Al.,3ra Edición, COMPAÑÍA EDITORIAL CONTINENTAL, 2008</a:t>
            </a:r>
          </a:p>
          <a:p>
            <a:pPr marL="0" indent="0">
              <a:buNone/>
            </a:pPr>
            <a:r>
              <a:rPr lang="es-ES" dirty="0"/>
              <a:t>2. Iván Amón Uribe, Técnicas para detección de outliers multivariantes, Medellín - Colombia. Enero - Junio de 2013,paper: ISSN 2215-8200</a:t>
            </a:r>
          </a:p>
          <a:p>
            <a:pPr marL="0" indent="0">
              <a:buNone/>
            </a:pPr>
            <a:r>
              <a:rPr lang="es-ES" dirty="0"/>
              <a:t>3. Sobre tratamiento de outliers: http://r-statistics.co/Outlier-Treatment-With-R.html</a:t>
            </a:r>
          </a:p>
          <a:p>
            <a:pPr marL="0" indent="0">
              <a:buNone/>
            </a:pPr>
            <a:r>
              <a:rPr lang="es-ES" dirty="0"/>
              <a:t>4. Sobre paquetes en R: https://cran.r-project.org/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DC2253F-CEAF-4CED-A5F2-30A6940AA339}"/>
              </a:ext>
            </a:extLst>
          </p:cNvPr>
          <p:cNvSpPr/>
          <p:nvPr/>
        </p:nvSpPr>
        <p:spPr>
          <a:xfrm>
            <a:off x="123892" y="414924"/>
            <a:ext cx="1194421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E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Bibliografía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257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A9BDB-E667-4D6E-88B5-95913CC8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1582058"/>
            <a:ext cx="10515600" cy="877888"/>
          </a:xfrm>
        </p:spPr>
        <p:txBody>
          <a:bodyPr/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</a:rPr>
              <a:t>Objetivo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EB420B-0CE9-4607-A2D0-902EB07E4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4630"/>
            <a:ext cx="10515600" cy="1526494"/>
          </a:xfrm>
        </p:spPr>
        <p:txBody>
          <a:bodyPr>
            <a:normAutofit lnSpcReduction="10000"/>
          </a:bodyPr>
          <a:lstStyle/>
          <a:p>
            <a:r>
              <a:rPr lang="es-PE" dirty="0"/>
              <a:t>Inspeccionar la Influencia  de la “Experiencia” en la “Vulnerabilidad” .En este estudio se plantean tres variables de acuerdo a la vulnerabilidad de recaimiento y tres grupos de acuerdo a la ‘experiencia’.</a:t>
            </a: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8615255-103D-408D-91B8-4D4CB78F5E87}"/>
              </a:ext>
            </a:extLst>
          </p:cNvPr>
          <p:cNvSpPr txBox="1">
            <a:spLocks/>
          </p:cNvSpPr>
          <p:nvPr/>
        </p:nvSpPr>
        <p:spPr>
          <a:xfrm>
            <a:off x="1041400" y="3789246"/>
            <a:ext cx="10515600" cy="805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</a:rPr>
              <a:t>Hipótesis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31DE3F2-71D2-4BE2-B7BA-FBAF4CFE5376}"/>
              </a:ext>
            </a:extLst>
          </p:cNvPr>
          <p:cNvSpPr txBox="1">
            <a:spLocks/>
          </p:cNvSpPr>
          <p:nvPr/>
        </p:nvSpPr>
        <p:spPr>
          <a:xfrm>
            <a:off x="838200" y="4351562"/>
            <a:ext cx="10515600" cy="2223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Las variables de vulnerabilidad  UM, ES y LV influyen significativamente en el recaimiento de las personas en el alcoholismo</a:t>
            </a:r>
          </a:p>
          <a:p>
            <a:r>
              <a:rPr lang="es-PE" dirty="0"/>
              <a:t>La variable LV es la que más influye en el recaimiento de las personas en el alcoholismo.</a:t>
            </a:r>
          </a:p>
          <a:p>
            <a:endParaRPr lang="es-PE" dirty="0"/>
          </a:p>
          <a:p>
            <a:endParaRPr lang="es-E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CDA9BDB-E667-4D6E-88B5-95913CC8F3F5}"/>
              </a:ext>
            </a:extLst>
          </p:cNvPr>
          <p:cNvSpPr txBox="1">
            <a:spLocks/>
          </p:cNvSpPr>
          <p:nvPr/>
        </p:nvSpPr>
        <p:spPr>
          <a:xfrm>
            <a:off x="954312" y="108865"/>
            <a:ext cx="10515600" cy="877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</a:rPr>
              <a:t>Problema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BEB420B-0CE9-4607-A2D0-902EB07E496B}"/>
              </a:ext>
            </a:extLst>
          </p:cNvPr>
          <p:cNvSpPr txBox="1">
            <a:spLocks/>
          </p:cNvSpPr>
          <p:nvPr/>
        </p:nvSpPr>
        <p:spPr>
          <a:xfrm>
            <a:off x="838204" y="852717"/>
            <a:ext cx="10515600" cy="152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El consumo excesivo del Alcohol, conllevando a una recaída de personas vulnerables a la bebida.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650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355D9-5A77-415F-880A-4740E60A7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143" y="3150230"/>
            <a:ext cx="2703286" cy="1392741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☼ Eliminamos   algunas observaciones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A9185DC-2CF9-4271-8957-7738180EC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539143"/>
            <a:ext cx="4493315" cy="4842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851CADD-F5BC-4EB0-BCBE-59B184443654}"/>
              </a:ext>
            </a:extLst>
          </p:cNvPr>
          <p:cNvSpPr/>
          <p:nvPr/>
        </p:nvSpPr>
        <p:spPr>
          <a:xfrm>
            <a:off x="123892" y="476547"/>
            <a:ext cx="1194421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E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Sobre la base de datos inicial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543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F1C4300-DCEC-4E5A-B42E-C514A4B33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72"/>
          <a:stretch/>
        </p:blipFill>
        <p:spPr>
          <a:xfrm>
            <a:off x="957261" y="2019579"/>
            <a:ext cx="10277475" cy="458447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33BBB58-AABD-46EB-B4CA-7B7433BD06F4}"/>
              </a:ext>
            </a:extLst>
          </p:cNvPr>
          <p:cNvSpPr/>
          <p:nvPr/>
        </p:nvSpPr>
        <p:spPr>
          <a:xfrm>
            <a:off x="123892" y="174539"/>
            <a:ext cx="1194421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E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Distribución de los grupos de vulnerabilidad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251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A1C9C6D-CB62-48AA-A34D-52DAE29F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33" y="0"/>
            <a:ext cx="11724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2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F669542-A0F3-46FE-8994-DCE56C4A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32" y="293204"/>
            <a:ext cx="11377058" cy="627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0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E7349-6929-4DE0-91FA-CD93299F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50F18A-7424-42B0-AB5C-59A2F6B70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8F084C-EA06-4F09-A1C4-B2E20E0ED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304800"/>
            <a:ext cx="1072515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7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9A2CC40-4033-4021-85DF-F9470E010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07" y="323068"/>
            <a:ext cx="11671300" cy="6534932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5BA8038-3829-4529-885B-75F91D975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172" y="4332513"/>
            <a:ext cx="2590800" cy="1458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/>
              <a:t>☼ Gráficos de barras por grupos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577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3EABBB9-3726-4094-943D-CEFC026B8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54" y="0"/>
            <a:ext cx="10696575" cy="57340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5D3E569-C6F7-4743-8379-9411C7948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171" y="5660571"/>
            <a:ext cx="5693657" cy="119742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72456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368</Words>
  <Application>Microsoft Office PowerPoint</Application>
  <PresentationFormat>Panorámica</PresentationFormat>
  <Paragraphs>43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RECAIMIENTO POR ALCOHOL</vt:lpstr>
      <vt:lpstr>Objetivo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Hernandez Tapia</dc:creator>
  <cp:lastModifiedBy>Daniel Hernandez Tapia</cp:lastModifiedBy>
  <cp:revision>36</cp:revision>
  <dcterms:created xsi:type="dcterms:W3CDTF">2018-11-09T04:03:34Z</dcterms:created>
  <dcterms:modified xsi:type="dcterms:W3CDTF">2018-11-09T23:43:02Z</dcterms:modified>
</cp:coreProperties>
</file>