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57" r:id="rId4"/>
    <p:sldId id="280" r:id="rId5"/>
    <p:sldId id="298" r:id="rId6"/>
    <p:sldId id="299" r:id="rId7"/>
    <p:sldId id="300" r:id="rId8"/>
    <p:sldId id="281" r:id="rId9"/>
    <p:sldId id="301" r:id="rId10"/>
    <p:sldId id="302" r:id="rId11"/>
    <p:sldId id="303" r:id="rId12"/>
    <p:sldId id="304" r:id="rId13"/>
    <p:sldId id="307" r:id="rId14"/>
    <p:sldId id="305" r:id="rId15"/>
    <p:sldId id="306" r:id="rId16"/>
    <p:sldId id="308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84E95-A098-4986-A90A-CE37CD8E31F1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B623-0795-4DE9-B889-E3182BA4B1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73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0AF8-C8D0-4A6C-9862-1416EF35F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1A68A-ADDD-4209-96A6-C9A87F23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C10C0-91F0-4D95-BF02-765A02DE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B1D2F-2714-4788-B5F8-AA5454A9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2CEA9-038F-4F26-8363-5A0EA54C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8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FBFF9-583A-4ACD-BDE5-3878C397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366C91-FEBC-4EA0-8FD3-DEB613E5D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B624D-6925-442E-86B4-9F6EA60B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0F755-2DB8-4E0F-9E6D-A21B3399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8C62E-7B9B-4A94-AD5B-95F7A581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8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B2FB63-AD5A-40EE-B08F-65D19D5CC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8C811-2680-43B3-84DB-EF374132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BB9F1-3191-43E2-AD45-F0F8B96C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55220-A324-4156-898C-A435D759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A8C7C-7059-4A26-A68F-981E33D1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5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324A-1534-4554-BF9B-7E989FEC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CAAF0-63BB-4AAB-8C18-2BB8845B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A65B4-DFA3-4581-B778-455DDE43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F1DF6-C639-4AB6-A0F4-01A84BFB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DF16F-8B93-4E36-8CD5-D3108992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45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F892E-D4C7-42B6-906F-E9BA6210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8957DF-CD99-4C68-9D96-3343AB90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152F8-0A50-4E4D-8F31-B3D7A192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733E4-06E8-4A18-8FDE-09C52E59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38EE7-C78A-42D8-B93C-29D72DFC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7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9339-C3BC-400E-A17B-6D489093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2D840-E1C1-4223-B411-DFFE262D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79AC4B-9F66-4B9E-A936-D7525D47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F2B965-B02E-4980-BCC4-37416B4A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C4969-6EDA-48AE-B353-AA69A4CA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2AD52-DF0F-41E2-A0B1-AFD81A1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8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C02E9-4095-4D57-B915-9953ACF9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3A7DF-B1F4-4471-9802-564E4F86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62FDB9-9134-4344-975F-506D30EC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83202E-0A5A-4D5B-820C-F71C082BA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2CE90C-0021-412D-AC80-7DDC49497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B6859D-C56D-4BDB-BB69-98AB0F57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0A47AA-C371-4CFA-B56C-DC15F887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24F292-9C00-469A-AFB1-1EAB834C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1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B1695-48AD-41F7-AB11-C6FCDD4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17C80E-31F7-4D56-A31C-F6C5F2C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D8586D-599F-421C-B928-C2C592B2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AC9D90-6C33-41EB-962D-39C5D037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2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A8253-3503-4016-A6B7-99A64418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67D630-9429-4D62-98DA-568E9197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D72602-04CA-49DF-88BE-0DB8BFED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97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98F97-BFCF-4686-9FF7-2E93B5DB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13CCC-AEB6-453E-837E-AF726025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011D80-79F1-4446-9C49-37FA40D80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C4E38-9982-4052-97EA-E567D703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A4B064-8E61-4B0D-B810-E5111B63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849B75-B5F3-4CFE-A074-6692C09C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94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728C-7010-46CE-B991-F5E0456F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7ADB2A-5275-4D5A-9876-F1CAC785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77D34-7BAD-4973-9A6D-3140A42A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0973B-EFAD-49D9-8732-0B39319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A52346-E89C-4905-B1ED-2D58E420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CE1FC-850A-4B3C-8EED-C5AF24D9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2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242E93-8782-4BEF-82A3-112C4D64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CC6C87-0973-4427-B582-03407817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8BF96-44EF-4D56-875D-E2ECD9F50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1D81-FC9B-4D05-9AEC-F09751C463DB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7E0CE-539C-4579-AD8C-11F04B83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3B378-FDF2-4485-9BDE-9A60D7E3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75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gmstat.wordpress.com/2014/01/15/computing-and-visualizing-lda-in-r/" TargetMode="External"/><Relationship Id="rId2" Type="http://schemas.openxmlformats.org/officeDocument/2006/relationships/hyperlink" Target="https://rpubs.com/Joaquin_AR/2339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EB408-3CEF-4CED-BC61-629467513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615" y="1714934"/>
            <a:ext cx="8354756" cy="2480548"/>
          </a:xfrm>
        </p:spPr>
        <p:txBody>
          <a:bodyPr>
            <a:noAutofit/>
          </a:bodyPr>
          <a:lstStyle/>
          <a:p>
            <a:r>
              <a:rPr lang="es-PE" sz="5400" b="1" dirty="0">
                <a:solidFill>
                  <a:schemeClr val="accent1">
                    <a:lumMod val="75000"/>
                  </a:schemeClr>
                </a:solidFill>
              </a:rPr>
              <a:t>Análisis de clasificación entre los salmones de Canadá y Alaska.</a:t>
            </a:r>
            <a:endParaRPr lang="es-E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5C3E1-5CE2-4883-8719-9CDCCDCE7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19" y="44018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s-PE" b="1" i="1" dirty="0"/>
              <a:t>INTEGRANTES:</a:t>
            </a:r>
            <a:endParaRPr lang="es-ES" b="1" i="1" dirty="0"/>
          </a:p>
          <a:p>
            <a:pPr algn="l"/>
            <a:r>
              <a:rPr lang="es-PE" dirty="0"/>
              <a:t>M</a:t>
            </a:r>
            <a:r>
              <a:rPr lang="es-ES" dirty="0"/>
              <a:t>ichael Gutiérrez Pereda</a:t>
            </a:r>
            <a:endParaRPr lang="es-PE" dirty="0"/>
          </a:p>
          <a:p>
            <a:pPr algn="l"/>
            <a:r>
              <a:rPr lang="es-PE" dirty="0"/>
              <a:t>D</a:t>
            </a:r>
            <a:r>
              <a:rPr lang="es-ES" dirty="0"/>
              <a:t>aniel Hernandez Tapia</a:t>
            </a:r>
          </a:p>
          <a:p>
            <a:r>
              <a:rPr lang="es-PE" b="1" dirty="0"/>
              <a:t>LIMA-2018</a:t>
            </a:r>
          </a:p>
        </p:txBody>
      </p:sp>
      <p:pic>
        <p:nvPicPr>
          <p:cNvPr id="1026" name="Picture 2" descr="Resultado de imagen para universidad nacional de ingenieria">
            <a:extLst>
              <a:ext uri="{FF2B5EF4-FFF2-40B4-BE49-F238E27FC236}">
                <a16:creationId xmlns:a16="http://schemas.microsoft.com/office/drawing/2014/main" id="{61C88AFD-A275-4C04-939F-55DB7B443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371" y="333829"/>
            <a:ext cx="1866316" cy="235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F180B10-CD4D-47A9-AE78-B2150A0A75DF}"/>
              </a:ext>
            </a:extLst>
          </p:cNvPr>
          <p:cNvSpPr txBox="1">
            <a:spLocks/>
          </p:cNvSpPr>
          <p:nvPr/>
        </p:nvSpPr>
        <p:spPr>
          <a:xfrm>
            <a:off x="1523999" y="333829"/>
            <a:ext cx="8505372" cy="1381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b="1" dirty="0"/>
              <a:t>UNIVERSIDAD NACIONAL DE INGENIERIA</a:t>
            </a:r>
          </a:p>
          <a:p>
            <a:r>
              <a:rPr lang="es-PE" sz="2500" b="1" dirty="0"/>
              <a:t>FACULTAD DE INGENIERIA ECONOMICA, ESTADISTICA Y CIENCIAS SOCIALES</a:t>
            </a:r>
            <a:endParaRPr lang="es-ES" sz="2500" b="1" dirty="0"/>
          </a:p>
        </p:txBody>
      </p:sp>
    </p:spTree>
    <p:extLst>
      <p:ext uri="{BB962C8B-B14F-4D97-AF65-F5344CB8AC3E}">
        <p14:creationId xmlns:p14="http://schemas.microsoft.com/office/powerpoint/2010/main" val="235044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8731"/>
            <a:ext cx="10243541" cy="435133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8BB6C76-120A-4130-8801-48F8CB7F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Gráfico Q-Q </a:t>
            </a:r>
            <a:r>
              <a:rPr lang="es-P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plot</a:t>
            </a:r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Potenciales </a:t>
            </a: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799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4" t="51681" r="52838" b="5054"/>
          <a:stretch/>
        </p:blipFill>
        <p:spPr>
          <a:xfrm>
            <a:off x="1788459" y="1895839"/>
            <a:ext cx="8888505" cy="462598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8BB6C76-120A-4130-8801-48F8CB7F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Normalidad </a:t>
            </a: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Univariada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Multivariada.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86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Prueba Chi – Cuadrado</a:t>
            </a:r>
          </a:p>
          <a:p>
            <a:pPr marL="0" indent="0">
              <a:buNone/>
            </a:pPr>
            <a:r>
              <a:rPr lang="es-MX" i="1" dirty="0"/>
              <a:t>Ho= Independencia variables</a:t>
            </a:r>
          </a:p>
          <a:p>
            <a:pPr marL="0" indent="0">
              <a:buNone/>
            </a:pPr>
            <a:r>
              <a:rPr lang="es-MX" i="1" dirty="0"/>
              <a:t>Ha= No Independencia variables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Prueba de </a:t>
            </a:r>
            <a:r>
              <a:rPr lang="es-MX" dirty="0" err="1"/>
              <a:t>Cohoen</a:t>
            </a:r>
            <a:r>
              <a:rPr lang="es-MX" dirty="0"/>
              <a:t> (d&lt;-mientras mas cercano a "0" es independiente las variables)</a:t>
            </a:r>
          </a:p>
          <a:p>
            <a:pPr marL="0" indent="0">
              <a:buNone/>
            </a:pPr>
            <a:r>
              <a:rPr lang="es-MX" dirty="0"/>
              <a:t>d=[0.2-0.5&gt; es baja</a:t>
            </a:r>
          </a:p>
          <a:p>
            <a:pPr marL="0" indent="0">
              <a:buNone/>
            </a:pPr>
            <a:r>
              <a:rPr lang="es-MX" dirty="0"/>
              <a:t>d=[0.5-0.8&gt; es media</a:t>
            </a:r>
          </a:p>
          <a:p>
            <a:pPr marL="0" indent="0">
              <a:buNone/>
            </a:pPr>
            <a:r>
              <a:rPr lang="es-MX" dirty="0"/>
              <a:t>d= mas&gt;0.8 es alta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8BB6C76-120A-4130-8801-48F8CB7F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Pruebas de dependencia con </a:t>
            </a: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Specie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92" t="83153" r="74081" b="9588"/>
          <a:stretch/>
        </p:blipFill>
        <p:spPr>
          <a:xfrm>
            <a:off x="5840506" y="1997062"/>
            <a:ext cx="5513294" cy="10237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772" t="52942" r="76949" b="36660"/>
          <a:stretch/>
        </p:blipFill>
        <p:spPr>
          <a:xfrm>
            <a:off x="5114365" y="4142766"/>
            <a:ext cx="3962400" cy="10396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882" t="73541" r="75184" b="15473"/>
          <a:stretch/>
        </p:blipFill>
        <p:spPr>
          <a:xfrm>
            <a:off x="5114366" y="5239605"/>
            <a:ext cx="3962400" cy="10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666F1-9BDB-4AE2-BC80-B4824142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Contraste de normalidad Shapiro-Wilk para cada variable en cada especie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A6E00E-F0D1-4199-9928-B2D1707C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82" y="2186739"/>
            <a:ext cx="8483835" cy="2710114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1194D87-8730-4205-B6A0-4E49B6E7DCF6}"/>
              </a:ext>
            </a:extLst>
          </p:cNvPr>
          <p:cNvSpPr txBox="1">
            <a:spLocks/>
          </p:cNvSpPr>
          <p:nvPr/>
        </p:nvSpPr>
        <p:spPr>
          <a:xfrm>
            <a:off x="2696041" y="5392904"/>
            <a:ext cx="6799918" cy="52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No se observa falta de normalidad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7" t="77114" r="58430" b="8866"/>
          <a:stretch/>
        </p:blipFill>
        <p:spPr>
          <a:xfrm>
            <a:off x="1142160" y="2669864"/>
            <a:ext cx="9549091" cy="185569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8BB6C76-120A-4130-8801-48F8CB7F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Contraste de Igualdad de varianza.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de Box M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142160" y="1633425"/>
            <a:ext cx="687593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i="1" dirty="0"/>
              <a:t>Ho= Igualdad de Varianza</a:t>
            </a:r>
          </a:p>
          <a:p>
            <a:r>
              <a:rPr lang="es-MX" sz="2500" i="1" dirty="0"/>
              <a:t>Ha= Almenos una varianza es diferente.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6A2E8B5-5BCE-4622-93EC-56CB3E346D61}"/>
              </a:ext>
            </a:extLst>
          </p:cNvPr>
          <p:cNvSpPr txBox="1">
            <a:spLocks/>
          </p:cNvSpPr>
          <p:nvPr/>
        </p:nvSpPr>
        <p:spPr>
          <a:xfrm>
            <a:off x="968188" y="5330069"/>
            <a:ext cx="9897036" cy="152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Como p-</a:t>
            </a:r>
            <a:r>
              <a:rPr lang="es-MX" dirty="0" err="1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 = 0.01349 &gt; 0.01 se acepta la Ho, es decir las varianzas son iguales.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3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EE0A-7884-4946-BB06-BC0C8D36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Aplicación del modelo LDA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2A7B1D-405B-4113-80A2-5DDD8F27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85" y="1690688"/>
            <a:ext cx="5404778" cy="343637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061FB18-88AB-4336-9828-9F005830ECF6}"/>
              </a:ext>
            </a:extLst>
          </p:cNvPr>
          <p:cNvSpPr txBox="1">
            <a:spLocks/>
          </p:cNvSpPr>
          <p:nvPr/>
        </p:nvSpPr>
        <p:spPr>
          <a:xfrm>
            <a:off x="2696041" y="5392904"/>
            <a:ext cx="6799918" cy="52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Modelo de análisis de discriminación lineal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2EBFA-C142-491B-B6D9-54F0CE73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Evaluación de los errores de clasificación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0DD28-7A65-454A-9302-D5FBD412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01" y="1892348"/>
            <a:ext cx="8854644" cy="231428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C99651B-FAA0-410F-BE55-C55138CA0761}"/>
              </a:ext>
            </a:extLst>
          </p:cNvPr>
          <p:cNvSpPr txBox="1">
            <a:spLocks/>
          </p:cNvSpPr>
          <p:nvPr/>
        </p:nvSpPr>
        <p:spPr>
          <a:xfrm>
            <a:off x="2696041" y="4900536"/>
            <a:ext cx="6799918" cy="52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Matriz de confusión y error de clasificación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3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3A676-3E1E-45E5-8E4E-692BB9A7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Ponemos a prueba la muestra testing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A53365-2943-4C4F-8E15-124076965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" t="14008" r="2877" b="6897"/>
          <a:stretch/>
        </p:blipFill>
        <p:spPr>
          <a:xfrm>
            <a:off x="140677" y="1690298"/>
            <a:ext cx="8862913" cy="435881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B621C89-4085-4D84-863D-354E5788CA95}"/>
              </a:ext>
            </a:extLst>
          </p:cNvPr>
          <p:cNvSpPr txBox="1">
            <a:spLocks/>
          </p:cNvSpPr>
          <p:nvPr/>
        </p:nvSpPr>
        <p:spPr>
          <a:xfrm>
            <a:off x="8862646" y="5324621"/>
            <a:ext cx="2968550" cy="1168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Se nota una buena separación entre las especies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CDA9BDB-E667-4D6E-88B5-95913CC8F3F5}"/>
              </a:ext>
            </a:extLst>
          </p:cNvPr>
          <p:cNvSpPr txBox="1">
            <a:spLocks/>
          </p:cNvSpPr>
          <p:nvPr/>
        </p:nvSpPr>
        <p:spPr>
          <a:xfrm>
            <a:off x="838200" y="454355"/>
            <a:ext cx="10515600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Conclusiones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EB420B-0CE9-4607-A2D0-902EB07E496B}"/>
              </a:ext>
            </a:extLst>
          </p:cNvPr>
          <p:cNvSpPr txBox="1">
            <a:spLocks/>
          </p:cNvSpPr>
          <p:nvPr/>
        </p:nvSpPr>
        <p:spPr>
          <a:xfrm>
            <a:off x="736156" y="1619799"/>
            <a:ext cx="10515600" cy="434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 nivel individual la longitud del anillo de los salmones de agua dulce (</a:t>
            </a:r>
            <a:r>
              <a:rPr lang="es-MX" dirty="0" err="1"/>
              <a:t>freshwater</a:t>
            </a:r>
            <a:r>
              <a:rPr lang="es-MX" dirty="0"/>
              <a:t>) es la variable que mas se diferencia entre especies.</a:t>
            </a:r>
            <a:endParaRPr lang="es-ES" dirty="0"/>
          </a:p>
          <a:p>
            <a:r>
              <a:rPr lang="es-PE" dirty="0"/>
              <a:t>El género del salmón no es un factor influyente en la clasificación de origen Canadiense o de Alaska.</a:t>
            </a:r>
            <a:endParaRPr lang="es-ES" dirty="0"/>
          </a:p>
          <a:p>
            <a:r>
              <a:rPr lang="es-ES" dirty="0"/>
              <a:t>Si se puede determinar con un error del 13% de donde provienen los salmones, es decir, determinar si su origen de nacimiento es de Alaska o Canadá.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348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E831D-856B-4F7C-84E4-C283FE0E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Bibliografía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8F3BC-9324-4C89-BB29-1B8DF628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Montgomery et Al.,3ra Edición, COMPAÑÍA EDITORIAL CONTINENTAL, 2008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https://rpubs.com/Joaquin_AR/233932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Sobre el procedimiento de la aplicación del análisis discriminante</a:t>
            </a:r>
          </a:p>
          <a:p>
            <a:r>
              <a:rPr lang="es-ES" dirty="0">
                <a:hlinkClick r:id="rId3"/>
              </a:rPr>
              <a:t>https://tgmstat.wordpress.com/2014/01/15/computing-and-visualizing-lda-in-r/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Sobre LDA, Thiago </a:t>
            </a:r>
            <a:r>
              <a:rPr lang="es-ES" dirty="0" err="1"/>
              <a:t>Martins</a:t>
            </a:r>
            <a:endParaRPr lang="es-ES" dirty="0"/>
          </a:p>
          <a:p>
            <a:r>
              <a:rPr lang="es-ES" dirty="0">
                <a:hlinkClick r:id="rId4"/>
              </a:rPr>
              <a:t>https://cran.r-project.org/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Sobre paquetes en R: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686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A9BDB-E667-4D6E-88B5-95913CC8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582058"/>
            <a:ext cx="10515600" cy="877888"/>
          </a:xfrm>
        </p:spPr>
        <p:txBody>
          <a:bodyPr/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Objetivo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B420B-0CE9-4607-A2D0-902EB07E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630"/>
            <a:ext cx="10515600" cy="1526494"/>
          </a:xfrm>
        </p:spPr>
        <p:txBody>
          <a:bodyPr>
            <a:normAutofit fontScale="92500"/>
          </a:bodyPr>
          <a:lstStyle/>
          <a:p>
            <a:r>
              <a:rPr lang="es-PE" dirty="0"/>
              <a:t>Identificar mediante el análisis de discriminante a los salmones tanto de Alaska como de Canadá.</a:t>
            </a:r>
          </a:p>
          <a:p>
            <a:r>
              <a:rPr lang="es-PE" dirty="0"/>
              <a:t>Determinar que variables son las más significativas para su clasificación.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8615255-103D-408D-91B8-4D4CB78F5E87}"/>
              </a:ext>
            </a:extLst>
          </p:cNvPr>
          <p:cNvSpPr txBox="1">
            <a:spLocks/>
          </p:cNvSpPr>
          <p:nvPr/>
        </p:nvSpPr>
        <p:spPr>
          <a:xfrm>
            <a:off x="1041400" y="3789246"/>
            <a:ext cx="10515600" cy="805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Hipótesis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31DE3F2-71D2-4BE2-B7BA-FBAF4CFE5376}"/>
              </a:ext>
            </a:extLst>
          </p:cNvPr>
          <p:cNvSpPr txBox="1">
            <a:spLocks/>
          </p:cNvSpPr>
          <p:nvPr/>
        </p:nvSpPr>
        <p:spPr>
          <a:xfrm>
            <a:off x="838200" y="4351562"/>
            <a:ext cx="10515600" cy="222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Las variables relacionadas a la clasificación son </a:t>
            </a:r>
            <a:r>
              <a:rPr lang="es-MX" dirty="0"/>
              <a:t>diámetro de los anillos para el primer año de crecimiento de agua dulce /marina.</a:t>
            </a:r>
            <a:endParaRPr lang="es-PE" dirty="0"/>
          </a:p>
          <a:p>
            <a:r>
              <a:rPr lang="es-PE" dirty="0"/>
              <a:t>El género del salmón no es un factor influyente en la clasificación de origen Canadiense o de Alaska.</a:t>
            </a:r>
          </a:p>
          <a:p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CDA9BDB-E667-4D6E-88B5-95913CC8F3F5}"/>
              </a:ext>
            </a:extLst>
          </p:cNvPr>
          <p:cNvSpPr txBox="1">
            <a:spLocks/>
          </p:cNvSpPr>
          <p:nvPr/>
        </p:nvSpPr>
        <p:spPr>
          <a:xfrm>
            <a:off x="954312" y="108865"/>
            <a:ext cx="10515600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Problema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EB420B-0CE9-4607-A2D0-902EB07E496B}"/>
              </a:ext>
            </a:extLst>
          </p:cNvPr>
          <p:cNvSpPr txBox="1">
            <a:spLocks/>
          </p:cNvSpPr>
          <p:nvPr/>
        </p:nvSpPr>
        <p:spPr>
          <a:xfrm>
            <a:off x="838204" y="852717"/>
            <a:ext cx="10515600" cy="152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Al ser el salmón un recurso valioso tanto para EEUU y Canadá, es un recurso limitado, por lo cual debe administrarse eficientemente.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355D9-5A77-415F-880A-4740E60A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01" y="1707776"/>
            <a:ext cx="4126187" cy="4114799"/>
          </a:xfrm>
        </p:spPr>
        <p:txBody>
          <a:bodyPr>
            <a:normAutofit fontScale="92500" lnSpcReduction="10000"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X1= </a:t>
            </a:r>
            <a:r>
              <a:rPr lang="es-MX" b="1" i="1" dirty="0"/>
              <a:t>diámetro de los anillos para el primer año de crecimiento de agua dulce </a:t>
            </a:r>
          </a:p>
          <a:p>
            <a:r>
              <a:rPr lang="es-MX" b="1" i="1" dirty="0">
                <a:solidFill>
                  <a:srgbClr val="0070C0"/>
                </a:solidFill>
              </a:rPr>
              <a:t>X2 =</a:t>
            </a:r>
            <a:r>
              <a:rPr lang="es-MX" b="1" i="1" dirty="0"/>
              <a:t> diámetro de los anillos para el crecimiento marino de primer año. </a:t>
            </a:r>
          </a:p>
          <a:p>
            <a:pPr marL="0" indent="0">
              <a:buNone/>
            </a:pPr>
            <a:r>
              <a:rPr lang="es-MX" b="1" i="1" dirty="0"/>
              <a:t>(centésimas de pulgada) </a:t>
            </a:r>
          </a:p>
          <a:p>
            <a:r>
              <a:rPr lang="es-MX" b="1" i="1" dirty="0"/>
              <a:t>Además, las hembras se codifican como 1 y los machos se codifican como 2  </a:t>
            </a:r>
            <a:endParaRPr lang="es-E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851CADD-F5BC-4EB0-BCBE-59B184443654}"/>
              </a:ext>
            </a:extLst>
          </p:cNvPr>
          <p:cNvSpPr/>
          <p:nvPr/>
        </p:nvSpPr>
        <p:spPr>
          <a:xfrm>
            <a:off x="123892" y="476547"/>
            <a:ext cx="11944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Sobre la base de datos inicial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804" r="71103" b="47842"/>
          <a:stretch/>
        </p:blipFill>
        <p:spPr>
          <a:xfrm>
            <a:off x="507945" y="1399877"/>
            <a:ext cx="6008403" cy="50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D2-A226-4068-BB40-B0709586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0" y="394023"/>
            <a:ext cx="10515600" cy="97998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las variables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2E8B5-5BCE-4622-93EC-56CB3E346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502" y="4852366"/>
            <a:ext cx="4360985" cy="1527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 Análisis descriptivo de las variables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213" t="74711" r="58860" b="7823"/>
          <a:stretch/>
        </p:blipFill>
        <p:spPr>
          <a:xfrm>
            <a:off x="1042972" y="1790496"/>
            <a:ext cx="10106047" cy="24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546"/>
          <a:stretch/>
        </p:blipFill>
        <p:spPr>
          <a:xfrm>
            <a:off x="1394294" y="1331259"/>
            <a:ext cx="9591672" cy="35634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8BB6C76-120A-4130-8801-48F8CB7F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Exploración gráfica de los datos.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6A2E8B5-5BCE-4622-93EC-56CB3E346D61}"/>
              </a:ext>
            </a:extLst>
          </p:cNvPr>
          <p:cNvSpPr txBox="1">
            <a:spLocks/>
          </p:cNvSpPr>
          <p:nvPr/>
        </p:nvSpPr>
        <p:spPr>
          <a:xfrm>
            <a:off x="1730471" y="5096897"/>
            <a:ext cx="8475847" cy="152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A nivel individual la longitud del anillo de los salmones de agua dulce (</a:t>
            </a:r>
            <a:r>
              <a:rPr lang="es-MX" dirty="0" err="1">
                <a:solidFill>
                  <a:schemeClr val="accent5">
                    <a:lumMod val="50000"/>
                  </a:schemeClr>
                </a:solidFill>
              </a:rPr>
              <a:t>freshwater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) es la variable que mas se diferencia entre especies.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159" y="753037"/>
            <a:ext cx="10451641" cy="595704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2A817D2-A226-4068-BB40-B0709586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nivel grupal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751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558" y="988180"/>
            <a:ext cx="8218883" cy="468445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2A817D2-A226-4068-BB40-B0709586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3D Con todas las variables.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6A2E8B5-5BCE-4622-93EC-56CB3E346D61}"/>
              </a:ext>
            </a:extLst>
          </p:cNvPr>
          <p:cNvSpPr txBox="1">
            <a:spLocks/>
          </p:cNvSpPr>
          <p:nvPr/>
        </p:nvSpPr>
        <p:spPr>
          <a:xfrm>
            <a:off x="968188" y="5330069"/>
            <a:ext cx="9897036" cy="152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La representación de las tres variables de forma simultánea parece indicar que las dos especies NO están bastante separadas en el espacio 3D generado. 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5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B6C76-120A-4130-8801-48F8CB7F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Distribuciones predictores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2202"/>
          <a:stretch/>
        </p:blipFill>
        <p:spPr>
          <a:xfrm>
            <a:off x="1734668" y="1271546"/>
            <a:ext cx="7826190" cy="48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65"/>
          <a:stretch/>
        </p:blipFill>
        <p:spPr>
          <a:xfrm>
            <a:off x="1896036" y="1165853"/>
            <a:ext cx="7826187" cy="522579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8BB6C76-120A-4130-8801-48F8CB7F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Representación de </a:t>
            </a:r>
            <a:r>
              <a:rPr lang="es-P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cuantiles</a:t>
            </a:r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normales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9860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570</Words>
  <Application>Microsoft Office PowerPoint</Application>
  <PresentationFormat>Panorámica</PresentationFormat>
  <Paragraphs>65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Análisis de clasificación entre los salmones de Canadá y Alaska.</vt:lpstr>
      <vt:lpstr>Objetivo</vt:lpstr>
      <vt:lpstr>Presentación de PowerPoint</vt:lpstr>
      <vt:lpstr>Resumen de las variables </vt:lpstr>
      <vt:lpstr>Exploración gráfica de los datos. </vt:lpstr>
      <vt:lpstr>A nivel grupal </vt:lpstr>
      <vt:lpstr>3D Con todas las variables. </vt:lpstr>
      <vt:lpstr>Distribuciones predictores </vt:lpstr>
      <vt:lpstr>Representación de cuantiles normales </vt:lpstr>
      <vt:lpstr>Gráfico Q-Q plot  Potenciales outliers</vt:lpstr>
      <vt:lpstr>Normalidad Univariada y Multivariada.</vt:lpstr>
      <vt:lpstr>Pruebas de dependencia con Specie.</vt:lpstr>
      <vt:lpstr>Contraste de normalidad Shapiro-Wilk para cada variable en cada especie</vt:lpstr>
      <vt:lpstr>Contraste de Igualdad de varianza. Test de Box M</vt:lpstr>
      <vt:lpstr>Aplicación del modelo LDA</vt:lpstr>
      <vt:lpstr>Evaluación de los errores de clasificación</vt:lpstr>
      <vt:lpstr>Ponemos a prueba la muestra testing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Hernandez Tapia</dc:creator>
  <cp:lastModifiedBy>Daniel Hernandez Tapia</cp:lastModifiedBy>
  <cp:revision>105</cp:revision>
  <dcterms:created xsi:type="dcterms:W3CDTF">2018-11-09T04:03:34Z</dcterms:created>
  <dcterms:modified xsi:type="dcterms:W3CDTF">2018-12-05T11:53:36Z</dcterms:modified>
</cp:coreProperties>
</file>