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8" r:id="rId3"/>
    <p:sldId id="257" r:id="rId4"/>
    <p:sldId id="280" r:id="rId5"/>
    <p:sldId id="281" r:id="rId6"/>
    <p:sldId id="282" r:id="rId7"/>
    <p:sldId id="286" r:id="rId8"/>
    <p:sldId id="283" r:id="rId9"/>
    <p:sldId id="284" r:id="rId10"/>
    <p:sldId id="287" r:id="rId11"/>
    <p:sldId id="288" r:id="rId12"/>
    <p:sldId id="289" r:id="rId13"/>
    <p:sldId id="290" r:id="rId14"/>
    <p:sldId id="291" r:id="rId15"/>
    <p:sldId id="294" r:id="rId16"/>
    <p:sldId id="295" r:id="rId17"/>
    <p:sldId id="296" r:id="rId18"/>
    <p:sldId id="292" r:id="rId19"/>
    <p:sldId id="297" r:id="rId20"/>
    <p:sldId id="293" r:id="rId21"/>
    <p:sldId id="276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70" autoAdjust="0"/>
  </p:normalViewPr>
  <p:slideViewPr>
    <p:cSldViewPr snapToGrid="0">
      <p:cViewPr>
        <p:scale>
          <a:sx n="75" d="100"/>
          <a:sy n="75" d="100"/>
        </p:scale>
        <p:origin x="54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84E95-A098-4986-A90A-CE37CD8E31F1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0B623-0795-4DE9-B889-E3182BA4B1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173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0B623-0795-4DE9-B889-E3182BA4B15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22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0B623-0795-4DE9-B889-E3182BA4B15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5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0B623-0795-4DE9-B889-E3182BA4B15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02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40AF8-C8D0-4A6C-9862-1416EF35F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81A68A-ADDD-4209-96A6-C9A87F23D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C10C0-91F0-4D95-BF02-765A02DE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B1D2F-2714-4788-B5F8-AA5454A9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F2CEA9-038F-4F26-8363-5A0EA54C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86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FBFF9-583A-4ACD-BDE5-3878C397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366C91-FEBC-4EA0-8FD3-DEB613E5D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B624D-6925-442E-86B4-9F6EA60B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0F755-2DB8-4E0F-9E6D-A21B3399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8C62E-7B9B-4A94-AD5B-95F7A581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8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B2FB63-AD5A-40EE-B08F-65D19D5CC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48C811-2680-43B3-84DB-EF3741320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5BB9F1-3191-43E2-AD45-F0F8B96C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55220-A324-4156-898C-A435D759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A8C7C-7059-4A26-A68F-981E33D1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5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8324A-1534-4554-BF9B-7E989FEC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CAAF0-63BB-4AAB-8C18-2BB8845BD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CA65B4-DFA3-4581-B778-455DDE43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0F1DF6-C639-4AB6-A0F4-01A84BFB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9DF16F-8B93-4E36-8CD5-D3108992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45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F892E-D4C7-42B6-906F-E9BA6210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8957DF-CD99-4C68-9D96-3343AB90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152F8-0A50-4E4D-8F31-B3D7A192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5733E4-06E8-4A18-8FDE-09C52E59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338EE7-C78A-42D8-B93C-29D72DFC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73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9339-C3BC-400E-A17B-6D489093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2D840-E1C1-4223-B411-DFFE262D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79AC4B-9F66-4B9E-A936-D7525D470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F2B965-B02E-4980-BCC4-37416B4A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EC4969-6EDA-48AE-B353-AA69A4CA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42AD52-DF0F-41E2-A0B1-AFD81A13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8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C02E9-4095-4D57-B915-9953ACF9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F3A7DF-B1F4-4471-9802-564E4F864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62FDB9-9134-4344-975F-506D30EC9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83202E-0A5A-4D5B-820C-F71C082BA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2CE90C-0021-412D-AC80-7DDC49497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B6859D-C56D-4BDB-BB69-98AB0F57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0A47AA-C371-4CFA-B56C-DC15F887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24F292-9C00-469A-AFB1-1EAB834C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1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B1695-48AD-41F7-AB11-C6FCDD42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17C80E-31F7-4D56-A31C-F6C5F2C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D8586D-599F-421C-B928-C2C592B2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AC9D90-6C33-41EB-962D-39C5D037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22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3A8253-3503-4016-A6B7-99A64418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67D630-9429-4D62-98DA-568E9197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D72602-04CA-49DF-88BE-0DB8BFED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97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98F97-BFCF-4686-9FF7-2E93B5DB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13CCC-AEB6-453E-837E-AF726025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011D80-79F1-4446-9C49-37FA40D80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C4E38-9982-4052-97EA-E567D703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A4B064-8E61-4B0D-B810-E5111B63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849B75-B5F3-4CFE-A074-6692C09C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94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0728C-7010-46CE-B991-F5E0456F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7ADB2A-5275-4D5A-9876-F1CAC785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D77D34-7BAD-4973-9A6D-3140A42AF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20973B-EFAD-49D9-8732-0B393194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A52346-E89C-4905-B1ED-2D58E420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CE1FC-850A-4B3C-8EED-C5AF24D9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24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242E93-8782-4BEF-82A3-112C4D64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CC6C87-0973-4427-B582-03407817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8BF96-44EF-4D56-875D-E2ECD9F50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1D81-FC9B-4D05-9AEC-F09751C463DB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7E0CE-539C-4579-AD8C-11F04B83E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3B378-FDF2-4485-9BDE-9A60D7E31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75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://halweb.uc3m.es/esp/Personal/personas/jmmarin/esp/AMult/tema3am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EB408-3CEF-4CED-BC61-629467513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615" y="2121460"/>
            <a:ext cx="8204140" cy="1873900"/>
          </a:xfrm>
        </p:spPr>
        <p:txBody>
          <a:bodyPr>
            <a:noAutofit/>
          </a:bodyPr>
          <a:lstStyle/>
          <a:p>
            <a:r>
              <a:rPr lang="es-PE" sz="5400" b="1" dirty="0">
                <a:solidFill>
                  <a:schemeClr val="accent1">
                    <a:lumMod val="75000"/>
                  </a:schemeClr>
                </a:solidFill>
              </a:rPr>
              <a:t>AIR POLLUTION FOR A SAMPLE OF USA CITIES, 1960</a:t>
            </a:r>
            <a:endParaRPr lang="es-E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5C3E1-5CE2-4883-8719-9CDCCDCE7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19" y="440188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s-PE" b="1" i="1" dirty="0"/>
              <a:t>INTEGRANTES:</a:t>
            </a:r>
            <a:endParaRPr lang="es-ES" b="1" i="1" dirty="0"/>
          </a:p>
          <a:p>
            <a:pPr algn="l"/>
            <a:r>
              <a:rPr lang="es-PE" dirty="0"/>
              <a:t>M</a:t>
            </a:r>
            <a:r>
              <a:rPr lang="es-ES" dirty="0"/>
              <a:t>ichael Gutiérrez Pereda</a:t>
            </a:r>
            <a:endParaRPr lang="es-PE" dirty="0"/>
          </a:p>
          <a:p>
            <a:pPr algn="l"/>
            <a:r>
              <a:rPr lang="es-PE" dirty="0"/>
              <a:t>D</a:t>
            </a:r>
            <a:r>
              <a:rPr lang="es-ES" dirty="0"/>
              <a:t>aniel Hernandez Tapia</a:t>
            </a:r>
          </a:p>
          <a:p>
            <a:r>
              <a:rPr lang="es-PE" b="1" dirty="0"/>
              <a:t>LIMA-2018</a:t>
            </a:r>
          </a:p>
        </p:txBody>
      </p:sp>
      <p:pic>
        <p:nvPicPr>
          <p:cNvPr id="1026" name="Picture 2" descr="Resultado de imagen para universidad nacional de ingenieria">
            <a:extLst>
              <a:ext uri="{FF2B5EF4-FFF2-40B4-BE49-F238E27FC236}">
                <a16:creationId xmlns:a16="http://schemas.microsoft.com/office/drawing/2014/main" id="{61C88AFD-A275-4C04-939F-55DB7B443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371" y="333829"/>
            <a:ext cx="1866316" cy="235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F180B10-CD4D-47A9-AE78-B2150A0A75DF}"/>
              </a:ext>
            </a:extLst>
          </p:cNvPr>
          <p:cNvSpPr txBox="1">
            <a:spLocks/>
          </p:cNvSpPr>
          <p:nvPr/>
        </p:nvSpPr>
        <p:spPr>
          <a:xfrm>
            <a:off x="1523999" y="333829"/>
            <a:ext cx="8505372" cy="1381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b="1" dirty="0"/>
              <a:t>UNIVERSIDAD NACIONAL DE INGENIERIA</a:t>
            </a:r>
          </a:p>
          <a:p>
            <a:r>
              <a:rPr lang="es-PE" sz="2500" b="1" dirty="0"/>
              <a:t>FACULTAD DE INGENIERIA ECONOMICA, ESTADISTICA Y CIENCIAS SOCIALES</a:t>
            </a:r>
            <a:endParaRPr lang="es-ES" sz="2500" b="1" dirty="0"/>
          </a:p>
        </p:txBody>
      </p:sp>
    </p:spTree>
    <p:extLst>
      <p:ext uri="{BB962C8B-B14F-4D97-AF65-F5344CB8AC3E}">
        <p14:creationId xmlns:p14="http://schemas.microsoft.com/office/powerpoint/2010/main" val="235044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AA3D1-58B5-4E9F-B7BC-BC53799B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63"/>
            <a:ext cx="10515600" cy="1325563"/>
          </a:xfrm>
        </p:spPr>
        <p:txBody>
          <a:bodyPr/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Grafico de sedimentación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60EB7D-F500-4D94-89A0-78E0044B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09675"/>
            <a:ext cx="110204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8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5C5D5-68DF-4D09-8F00-FA41B373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810" y="224448"/>
            <a:ext cx="10515600" cy="1325563"/>
          </a:xfrm>
        </p:spPr>
        <p:txBody>
          <a:bodyPr/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Análisis de los componentes principales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006936-940B-4129-8F78-CEB9E7A4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0" y="1538142"/>
            <a:ext cx="6467475" cy="241935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FF2211E-053D-451E-87FA-3D1CAA52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302" y="1615930"/>
            <a:ext cx="2703286" cy="139274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☼ Hasta el Comp. 4 se recoge el 75% aprox. de la varianza de las variables originales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FA668C6-F697-4D33-89B7-04C59B4DDCC1}"/>
              </a:ext>
            </a:extLst>
          </p:cNvPr>
          <p:cNvSpPr txBox="1">
            <a:spLocks/>
          </p:cNvSpPr>
          <p:nvPr/>
        </p:nvSpPr>
        <p:spPr>
          <a:xfrm>
            <a:off x="255491" y="4340617"/>
            <a:ext cx="3810072" cy="1947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MATRIZ DE CARGAS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Comp1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: Sulfatos y Partículas en el aire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Comp2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: Blancos de al menos 65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Comp3: 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Contaminantes por milla cuadrada.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Comp4: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Contaminantes por Log población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35E2BF4-1CB7-4F0E-A850-583ACCFA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84" y="4157052"/>
            <a:ext cx="762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2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B5BCA-2BD2-4351-AA57-47447AA4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4"/>
            <a:ext cx="10515600" cy="1325563"/>
          </a:xfrm>
        </p:spPr>
        <p:txBody>
          <a:bodyPr>
            <a:normAutofit/>
          </a:bodyPr>
          <a:lstStyle/>
          <a:p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Puntuaciones de las observaciones respecto a los componentes, combinando estos de 2 en2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BAD781-E59B-4383-B494-F06B2333E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6" t="10227" r="26570"/>
          <a:stretch/>
        </p:blipFill>
        <p:spPr>
          <a:xfrm>
            <a:off x="548640" y="1616833"/>
            <a:ext cx="5162843" cy="5027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CC8DBD-8E11-49D1-9E08-9805DC4F3C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47" t="10227" r="28127"/>
          <a:stretch/>
        </p:blipFill>
        <p:spPr>
          <a:xfrm>
            <a:off x="6095999" y="1616832"/>
            <a:ext cx="5162843" cy="5027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37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B0EDAAE-5C2A-4806-8156-1DE15350A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6" t="11628" r="27867" b="1956"/>
          <a:stretch/>
        </p:blipFill>
        <p:spPr>
          <a:xfrm>
            <a:off x="838200" y="1693768"/>
            <a:ext cx="5036235" cy="4911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72F1D1-A3EE-4DDB-81EF-A3623F30D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36" t="11000" r="27737"/>
          <a:stretch/>
        </p:blipFill>
        <p:spPr>
          <a:xfrm>
            <a:off x="6428933" y="1693768"/>
            <a:ext cx="5036235" cy="4984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52D05DF-BE20-45C9-BC85-30E57808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4"/>
            <a:ext cx="10515600" cy="1325563"/>
          </a:xfrm>
        </p:spPr>
        <p:txBody>
          <a:bodyPr>
            <a:normAutofit/>
          </a:bodyPr>
          <a:lstStyle/>
          <a:p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Puntuaciones de las observaciones respecto a los componentes, combinando estos de 2 en2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603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540B8E-EE6B-45F4-8A7E-6A8BE1AF4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5" t="12130" r="26829"/>
          <a:stretch/>
        </p:blipFill>
        <p:spPr>
          <a:xfrm>
            <a:off x="697524" y="1712211"/>
            <a:ext cx="5120640" cy="4920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F725CB4-D68A-4D09-9B52-5D64331FDB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36" t="9869" r="28256"/>
          <a:stretch/>
        </p:blipFill>
        <p:spPr>
          <a:xfrm>
            <a:off x="6373837" y="1712211"/>
            <a:ext cx="4979963" cy="4893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0340700-E176-470F-AB71-121CBA33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4"/>
            <a:ext cx="10515600" cy="1325563"/>
          </a:xfrm>
        </p:spPr>
        <p:txBody>
          <a:bodyPr>
            <a:normAutofit/>
          </a:bodyPr>
          <a:lstStyle/>
          <a:p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Puntuaciones de las observaciones respecto a los componentes, combinando estos de 2 en2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932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F8CCC-42AB-4483-97E2-ABAF40FB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23"/>
            <a:ext cx="10515600" cy="1325563"/>
          </a:xfrm>
        </p:spPr>
        <p:txBody>
          <a:bodyPr/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Veamos algo sobre el Análisis Factorial</a:t>
            </a:r>
            <a:b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Contraste en el modelo factorial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783E91-5440-4D2E-958E-616D6137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548"/>
            <a:ext cx="10515600" cy="762830"/>
          </a:xfrm>
        </p:spPr>
        <p:txBody>
          <a:bodyPr/>
          <a:lstStyle/>
          <a:p>
            <a:r>
              <a:rPr lang="es-PE" dirty="0"/>
              <a:t>Prueba de </a:t>
            </a:r>
            <a:r>
              <a:rPr lang="es-PE" dirty="0" err="1"/>
              <a:t>Esferidad</a:t>
            </a:r>
            <a:r>
              <a:rPr lang="es-PE" dirty="0"/>
              <a:t> de Bartlett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506F8BE-6FB3-49DD-A195-409D6F2F4AC7}"/>
              </a:ext>
            </a:extLst>
          </p:cNvPr>
          <p:cNvSpPr txBox="1">
            <a:spLocks/>
          </p:cNvSpPr>
          <p:nvPr/>
        </p:nvSpPr>
        <p:spPr>
          <a:xfrm>
            <a:off x="838200" y="4353756"/>
            <a:ext cx="10515600" cy="762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Prueba de </a:t>
            </a:r>
            <a:r>
              <a:rPr lang="es-PE" dirty="0" err="1"/>
              <a:t>Kayser</a:t>
            </a:r>
            <a:r>
              <a:rPr lang="es-PE" dirty="0"/>
              <a:t> - Mayer - </a:t>
            </a:r>
            <a:r>
              <a:rPr lang="es-PE" dirty="0" err="1"/>
              <a:t>Okin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CF338-C84F-47BF-9A33-1105EFF54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0" y="2113270"/>
            <a:ext cx="4836794" cy="2071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848A3A-4C72-429C-83A4-7D8A5AD3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90" y="4994910"/>
            <a:ext cx="7792230" cy="153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CF0C6B3-6CCC-45FB-9564-16EF8150AEAA}"/>
              </a:ext>
            </a:extLst>
          </p:cNvPr>
          <p:cNvSpPr txBox="1">
            <a:spLocks/>
          </p:cNvSpPr>
          <p:nvPr/>
        </p:nvSpPr>
        <p:spPr>
          <a:xfrm>
            <a:off x="8831920" y="2267541"/>
            <a:ext cx="2659270" cy="926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☼ </a:t>
            </a: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Entonces se puede aplicar el análisis factorial !</a:t>
            </a:r>
            <a:endParaRPr lang="es-E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CDB9AD8-2A41-476D-9022-E9DD713C046A}"/>
              </a:ext>
            </a:extLst>
          </p:cNvPr>
          <p:cNvSpPr txBox="1">
            <a:spLocks/>
          </p:cNvSpPr>
          <p:nvPr/>
        </p:nvSpPr>
        <p:spPr>
          <a:xfrm>
            <a:off x="8831920" y="3975100"/>
            <a:ext cx="3010028" cy="269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2200" b="1" dirty="0">
                <a:solidFill>
                  <a:schemeClr val="accent5">
                    <a:lumMod val="50000"/>
                  </a:schemeClr>
                </a:solidFill>
              </a:rPr>
              <a:t>☼ Indica cuán relacionados están las variables. Mientras mas cercano a 1, los datos se adecuan mejor a un modelo factorial.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2200" b="1" dirty="0">
                <a:solidFill>
                  <a:schemeClr val="accent5">
                    <a:lumMod val="50000"/>
                  </a:schemeClr>
                </a:solidFill>
              </a:rPr>
              <a:t>Relación baja entre variables !</a:t>
            </a:r>
          </a:p>
        </p:txBody>
      </p:sp>
    </p:spTree>
    <p:extLst>
      <p:ext uri="{BB962C8B-B14F-4D97-AF65-F5344CB8AC3E}">
        <p14:creationId xmlns:p14="http://schemas.microsoft.com/office/powerpoint/2010/main" val="216401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5450C-15E0-445B-BEA6-A9D0A628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39"/>
            <a:ext cx="10515600" cy="1325563"/>
          </a:xfrm>
        </p:spPr>
        <p:txBody>
          <a:bodyPr/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Calculamos los factores, sin ninguna rotación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B3BBD-0DE2-481B-95A9-F1F9785D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1177" y="1238756"/>
            <a:ext cx="2703286" cy="13927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accent5">
                    <a:lumMod val="50000"/>
                  </a:schemeClr>
                </a:solidFill>
              </a:rPr>
              <a:t>☼ El test de la chi-cuadrado indica que se rechaza el ajuste del modelo perfecto (p&lt;0.05). Recién para 6 factores no se rechaza H0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12279A2-1AE0-41B5-8913-B15511C58AE1}"/>
              </a:ext>
            </a:extLst>
          </p:cNvPr>
          <p:cNvSpPr txBox="1">
            <a:spLocks/>
          </p:cNvSpPr>
          <p:nvPr/>
        </p:nvSpPr>
        <p:spPr>
          <a:xfrm>
            <a:off x="7639957" y="2803999"/>
            <a:ext cx="2703286" cy="1392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900" dirty="0">
                <a:solidFill>
                  <a:schemeClr val="accent5">
                    <a:lumMod val="50000"/>
                  </a:schemeClr>
                </a:solidFill>
              </a:rPr>
              <a:t>☼ Al cuarto factor se tiene una varianza acumulada del 63%, mientras que en ACP fue de 75%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7872A6-0162-4D72-AE0D-5A3BBDE2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3" y="1201958"/>
            <a:ext cx="7086600" cy="511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E673F4C-3C8A-46B0-B0F4-4DB7956D5CBF}"/>
              </a:ext>
            </a:extLst>
          </p:cNvPr>
          <p:cNvSpPr txBox="1">
            <a:spLocks/>
          </p:cNvSpPr>
          <p:nvPr/>
        </p:nvSpPr>
        <p:spPr>
          <a:xfrm>
            <a:off x="7964391" y="4369242"/>
            <a:ext cx="3810072" cy="1947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MATRIZ DE CARGAS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Fact1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: Cantidad de Sulfatos y Partículas medias en el aire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Fact2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: Blancos de al menos 65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Fact3: 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Cantidad de Sulfatos y Partículas medias en el aire con relación negativa a la cantidad de partículas.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Fact4: 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Rango de partículas en al aire</a:t>
            </a:r>
          </a:p>
        </p:txBody>
      </p:sp>
    </p:spTree>
    <p:extLst>
      <p:ext uri="{BB962C8B-B14F-4D97-AF65-F5344CB8AC3E}">
        <p14:creationId xmlns:p14="http://schemas.microsoft.com/office/powerpoint/2010/main" val="389255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8F7E1-50DC-48E0-A8D7-E464B695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Calculamos los factores, con rotación varimax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1A53F4-62FF-482D-BBC1-7B5BEBE2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449608"/>
            <a:ext cx="6938307" cy="5057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107DC44-295B-48BD-AC40-E4D754FF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1177" y="1238756"/>
            <a:ext cx="2703286" cy="13927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accent5">
                    <a:lumMod val="50000"/>
                  </a:schemeClr>
                </a:solidFill>
              </a:rPr>
              <a:t>☼ El test de la chi-cuadrado indica que se rechaza el ajuste del modelo perfecto (p&lt;0.05). Recién para 6 factores no se rechaza H0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EDA33A1-AAB2-41C3-AFFF-032F5196AACE}"/>
              </a:ext>
            </a:extLst>
          </p:cNvPr>
          <p:cNvSpPr txBox="1">
            <a:spLocks/>
          </p:cNvSpPr>
          <p:nvPr/>
        </p:nvSpPr>
        <p:spPr>
          <a:xfrm>
            <a:off x="7467600" y="2631497"/>
            <a:ext cx="2875643" cy="1565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900" dirty="0">
                <a:solidFill>
                  <a:schemeClr val="accent5">
                    <a:lumMod val="50000"/>
                  </a:schemeClr>
                </a:solidFill>
              </a:rPr>
              <a:t>☼ Al cuarto factor se tiene una varianza acumulada del 63%, mientras que en ACP fue de 75%.Igual que sin rotación.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767FB47-E3DE-47E8-8EA8-3CF53AD93143}"/>
              </a:ext>
            </a:extLst>
          </p:cNvPr>
          <p:cNvSpPr txBox="1">
            <a:spLocks/>
          </p:cNvSpPr>
          <p:nvPr/>
        </p:nvSpPr>
        <p:spPr>
          <a:xfrm>
            <a:off x="7964391" y="4369242"/>
            <a:ext cx="3810072" cy="1947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MATRIZ DE CARGAS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Fact1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: Cantidad de Sulfatos en el aire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Fact2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: Blancos de al menos 65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Fact3: 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Cantidad de Partículas alta 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Fact4: 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Cantidad de Partículas baja</a:t>
            </a:r>
          </a:p>
        </p:txBody>
      </p:sp>
    </p:spTree>
    <p:extLst>
      <p:ext uri="{BB962C8B-B14F-4D97-AF65-F5344CB8AC3E}">
        <p14:creationId xmlns:p14="http://schemas.microsoft.com/office/powerpoint/2010/main" val="267642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C9578-E578-44C9-88DE-4DDF3A42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Análisis de regresión múltiple con los componentes como Xs y TMR como Y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CFF0CA-92B7-44EA-9D12-C4D24F32B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818004"/>
            <a:ext cx="8012772" cy="4829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0044A61-9694-4653-89E1-7C78FA728878}"/>
              </a:ext>
            </a:extLst>
          </p:cNvPr>
          <p:cNvSpPr txBox="1">
            <a:spLocks/>
          </p:cNvSpPr>
          <p:nvPr/>
        </p:nvSpPr>
        <p:spPr>
          <a:xfrm>
            <a:off x="8665699" y="2905345"/>
            <a:ext cx="3319974" cy="21871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RECORDAR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Comp1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: Sulfatos y Partículas en el aire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Comp2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: Blancos de al menos 65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Comp3: 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Contaminantes por milla cuadrada.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Comp4: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Contaminantes por Log población</a:t>
            </a:r>
          </a:p>
        </p:txBody>
      </p:sp>
    </p:spTree>
    <p:extLst>
      <p:ext uri="{BB962C8B-B14F-4D97-AF65-F5344CB8AC3E}">
        <p14:creationId xmlns:p14="http://schemas.microsoft.com/office/powerpoint/2010/main" val="291737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C9578-E578-44C9-88DE-4DDF3A42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Análisis de regresión múltiple con los factores como Xs y TMR como Y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187737-EF23-48E6-A210-2028C7B8E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99442"/>
            <a:ext cx="7880076" cy="4398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67D4C7B-E79F-432C-AAEA-254FC822477D}"/>
              </a:ext>
            </a:extLst>
          </p:cNvPr>
          <p:cNvSpPr txBox="1">
            <a:spLocks/>
          </p:cNvSpPr>
          <p:nvPr/>
        </p:nvSpPr>
        <p:spPr>
          <a:xfrm>
            <a:off x="8381928" y="3429000"/>
            <a:ext cx="3810072" cy="1947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RECORDAR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Fact1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: Cantidad de Sulfatos en el aire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Fact2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: Blancos de al menos 65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Fact3: 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Cantidad de Partículas alta 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</a:rPr>
              <a:t>Fact4: 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</a:rPr>
              <a:t>Cantidad de Partículas baja</a:t>
            </a:r>
          </a:p>
        </p:txBody>
      </p:sp>
    </p:spTree>
    <p:extLst>
      <p:ext uri="{BB962C8B-B14F-4D97-AF65-F5344CB8AC3E}">
        <p14:creationId xmlns:p14="http://schemas.microsoft.com/office/powerpoint/2010/main" val="177289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A9BDB-E667-4D6E-88B5-95913CC8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582058"/>
            <a:ext cx="10515600" cy="877888"/>
          </a:xfrm>
        </p:spPr>
        <p:txBody>
          <a:bodyPr/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Objetivo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B420B-0CE9-4607-A2D0-902EB07E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4630"/>
            <a:ext cx="10515600" cy="1526494"/>
          </a:xfrm>
        </p:spPr>
        <p:txBody>
          <a:bodyPr>
            <a:normAutofit fontScale="92500" lnSpcReduction="10000"/>
          </a:bodyPr>
          <a:lstStyle/>
          <a:p>
            <a:r>
              <a:rPr lang="es-PE" dirty="0"/>
              <a:t>Aplicar la reducción de dimensionalidad con el análisis de componentes principales y factoriales.</a:t>
            </a:r>
          </a:p>
          <a:p>
            <a:r>
              <a:rPr lang="es-PE" dirty="0"/>
              <a:t>Aplicar una regresión múltiple utilizando a los CP como variables regresoras y como variable objetivo a TMR.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8615255-103D-408D-91B8-4D4CB78F5E87}"/>
              </a:ext>
            </a:extLst>
          </p:cNvPr>
          <p:cNvSpPr txBox="1">
            <a:spLocks/>
          </p:cNvSpPr>
          <p:nvPr/>
        </p:nvSpPr>
        <p:spPr>
          <a:xfrm>
            <a:off x="1041400" y="3789246"/>
            <a:ext cx="10515600" cy="805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Hipótesis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31DE3F2-71D2-4BE2-B7BA-FBAF4CFE5376}"/>
              </a:ext>
            </a:extLst>
          </p:cNvPr>
          <p:cNvSpPr txBox="1">
            <a:spLocks/>
          </p:cNvSpPr>
          <p:nvPr/>
        </p:nvSpPr>
        <p:spPr>
          <a:xfrm>
            <a:off x="838200" y="4351562"/>
            <a:ext cx="10515600" cy="222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Las variables relacionadas a los sulfatos o partículas son las mas significativas para el aumento de TMR.</a:t>
            </a:r>
          </a:p>
          <a:p>
            <a:r>
              <a:rPr lang="es-PE" dirty="0"/>
              <a:t>Las variables relacionadas a factores demográficos son las mas significativas para el aumento de TMR.</a:t>
            </a:r>
          </a:p>
          <a:p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CDA9BDB-E667-4D6E-88B5-95913CC8F3F5}"/>
              </a:ext>
            </a:extLst>
          </p:cNvPr>
          <p:cNvSpPr txBox="1">
            <a:spLocks/>
          </p:cNvSpPr>
          <p:nvPr/>
        </p:nvSpPr>
        <p:spPr>
          <a:xfrm>
            <a:off x="954312" y="108865"/>
            <a:ext cx="10515600" cy="87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Problema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BEB420B-0CE9-4607-A2D0-902EB07E496B}"/>
              </a:ext>
            </a:extLst>
          </p:cNvPr>
          <p:cNvSpPr txBox="1">
            <a:spLocks/>
          </p:cNvSpPr>
          <p:nvPr/>
        </p:nvSpPr>
        <p:spPr>
          <a:xfrm>
            <a:off x="838204" y="852717"/>
            <a:ext cx="10515600" cy="152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La contaminación del aire medida en algunas ciudades de Estados Unidos a causa de sulfatos y partículas.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650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00706-F47F-462A-801D-E48BA08F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4BD42-13AC-4391-83C5-5E3E34C7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la regresión lineal múltiple, hemos identificado a la componente 1 (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Sulfatos y Partículas en el aire)</a:t>
            </a:r>
            <a:r>
              <a:rPr lang="es-ES" dirty="0"/>
              <a:t> y dos (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Blancos de al menos 65) </a:t>
            </a:r>
            <a:r>
              <a:rPr lang="es-ES" dirty="0"/>
              <a:t>como las nuevas variables que son las mas significativas en el estudio del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ratio total de mortalidad (TMR).</a:t>
            </a:r>
          </a:p>
          <a:p>
            <a:r>
              <a:rPr lang="es-ES" dirty="0"/>
              <a:t>La variable relacionada a factores demográficos es mas significativa que la variable relacionada a los sulfatos y partículas con el aumento de la tasa de mortalidad total.</a:t>
            </a:r>
          </a:p>
        </p:txBody>
      </p:sp>
    </p:spTree>
    <p:extLst>
      <p:ext uri="{BB962C8B-B14F-4D97-AF65-F5344CB8AC3E}">
        <p14:creationId xmlns:p14="http://schemas.microsoft.com/office/powerpoint/2010/main" val="3388180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06232-521E-48B8-B2AB-9E4DEE28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254"/>
            <a:ext cx="10515600" cy="510482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/>
              <a:t>1. Montgomery et Al.,3ra Edición, COMPAÑÍA EDITORIAL CONTINENTAL, 2008</a:t>
            </a:r>
          </a:p>
          <a:p>
            <a:pPr marL="0" indent="0">
              <a:buNone/>
            </a:pPr>
            <a:r>
              <a:rPr lang="es-ES" sz="2400" dirty="0"/>
              <a:t>2. Link de interés 1:</a:t>
            </a:r>
          </a:p>
          <a:p>
            <a:pPr marL="0" indent="0">
              <a:buNone/>
            </a:pPr>
            <a:r>
              <a:rPr lang="es-ES" sz="2400" dirty="0"/>
              <a:t> https://web.ua.es/es/lpa/docencia/practicas-analisis-exploratorio-de-datos-con-spss/practica-5-analisis-multivariante-con-spss-reduccion-de-datos-analisis-de-componentes-principales-y-factorial.html </a:t>
            </a:r>
          </a:p>
          <a:p>
            <a:pPr marL="0" indent="0">
              <a:buNone/>
            </a:pPr>
            <a:r>
              <a:rPr lang="es-ES" sz="2400" dirty="0"/>
              <a:t>3. Link de interés 2: </a:t>
            </a:r>
            <a:r>
              <a:rPr lang="es-ES" sz="2400" dirty="0">
                <a:hlinkClick r:id="rId2"/>
              </a:rPr>
              <a:t>http://halweb.uc3m.es/esp/Personal/personas/jmmarin/esp/AMult/tema3am.pdf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4. Sobre paquetes en R: </a:t>
            </a:r>
            <a:r>
              <a:rPr lang="es-ES" sz="2400" dirty="0">
                <a:hlinkClick r:id="rId3"/>
              </a:rPr>
              <a:t>https://cran.r-project.org/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DC2253F-CEAF-4CED-A5F2-30A6940AA339}"/>
              </a:ext>
            </a:extLst>
          </p:cNvPr>
          <p:cNvSpPr/>
          <p:nvPr/>
        </p:nvSpPr>
        <p:spPr>
          <a:xfrm>
            <a:off x="123892" y="414924"/>
            <a:ext cx="119442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Bibliografía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257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355D9-5A77-415F-880A-4740E60A7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847" y="5119707"/>
            <a:ext cx="2703286" cy="1392741"/>
          </a:xfrm>
        </p:spPr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chemeClr val="accent5">
                    <a:lumMod val="50000"/>
                  </a:schemeClr>
                </a:solidFill>
              </a:rPr>
              <a:t>☼</a:t>
            </a:r>
            <a:r>
              <a:rPr lang="es-PE" dirty="0"/>
              <a:t> </a:t>
            </a:r>
            <a:r>
              <a:rPr lang="es-PE" dirty="0">
                <a:solidFill>
                  <a:schemeClr val="accent5">
                    <a:lumMod val="50000"/>
                  </a:schemeClr>
                </a:solidFill>
              </a:rPr>
              <a:t>No consideramos a la variable TMR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851CADD-F5BC-4EB0-BCBE-59B184443654}"/>
              </a:ext>
            </a:extLst>
          </p:cNvPr>
          <p:cNvSpPr/>
          <p:nvPr/>
        </p:nvSpPr>
        <p:spPr>
          <a:xfrm>
            <a:off x="123892" y="476547"/>
            <a:ext cx="119442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Sobre la base de datos inicial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DD74AD5-88D8-4E86-9BAB-680B733A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82" y="1738293"/>
            <a:ext cx="10077035" cy="2963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43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D2-A226-4068-BB40-B0709586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397"/>
            <a:ext cx="10515600" cy="760289"/>
          </a:xfrm>
        </p:spPr>
        <p:txBody>
          <a:bodyPr>
            <a:normAutofit fontScale="90000"/>
          </a:bodyPr>
          <a:lstStyle/>
          <a:p>
            <a:pPr algn="ctr"/>
            <a:r>
              <a:rPr lang="es-PE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las variables</a:t>
            </a:r>
            <a:b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2E8B5-5BCE-4622-93EC-56CB3E346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504" y="5672637"/>
            <a:ext cx="4360985" cy="1527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☼ Análisis descriptivo de las 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519C36-C706-4BD1-98EF-5268DE2B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15" y="1181686"/>
            <a:ext cx="8103161" cy="4403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80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B6C76-120A-4130-8801-48F8CB7F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Distribuciones después de estandarizar…</a:t>
            </a:r>
            <a:b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60AA36-60F5-47F8-B4DD-50C85FA4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90" y="1027906"/>
            <a:ext cx="10847619" cy="5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117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314C-793B-4CB2-918A-B86E790E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68" y="0"/>
            <a:ext cx="10515600" cy="1325563"/>
          </a:xfrm>
        </p:spPr>
        <p:txBody>
          <a:bodyPr/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Las caras de </a:t>
            </a:r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Chernoff 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0D259AC-9F8B-42B7-8314-4EB908E1B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78" t="9154" r="6250" b="11733"/>
          <a:stretch/>
        </p:blipFill>
        <p:spPr>
          <a:xfrm>
            <a:off x="336537" y="562708"/>
            <a:ext cx="11518925" cy="60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9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314C-793B-4CB2-918A-B86E790E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68" y="0"/>
            <a:ext cx="10515600" cy="1325563"/>
          </a:xfrm>
        </p:spPr>
        <p:txBody>
          <a:bodyPr/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Las caras de </a:t>
            </a:r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Chernoff 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0D259AC-9F8B-42B7-8314-4EB908E1B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78" t="9154" r="6250" b="11733"/>
          <a:stretch/>
        </p:blipFill>
        <p:spPr>
          <a:xfrm>
            <a:off x="350605" y="536171"/>
            <a:ext cx="11518925" cy="6049107"/>
          </a:xfrm>
          <a:prstGeom prst="rect">
            <a:avLst/>
          </a:prstGeom>
        </p:spPr>
      </p:pic>
      <p:sp>
        <p:nvSpPr>
          <p:cNvPr id="5" name="Bocadillo nube: nube 4">
            <a:extLst>
              <a:ext uri="{FF2B5EF4-FFF2-40B4-BE49-F238E27FC236}">
                <a16:creationId xmlns:a16="http://schemas.microsoft.com/office/drawing/2014/main" id="{CDF613BF-0D51-424B-9FD2-464C91179279}"/>
              </a:ext>
            </a:extLst>
          </p:cNvPr>
          <p:cNvSpPr/>
          <p:nvPr/>
        </p:nvSpPr>
        <p:spPr>
          <a:xfrm>
            <a:off x="7751297" y="410362"/>
            <a:ext cx="4555003" cy="2363372"/>
          </a:xfrm>
          <a:prstGeom prst="cloudCallout">
            <a:avLst>
              <a:gd name="adj1" fmla="val -23496"/>
              <a:gd name="adj2" fmla="val 88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Sirve para identificar datos anómalos por filas para un gran numero de estas.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794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DFBC7-3552-4D16-99A5-B2B49F02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219" y="118929"/>
            <a:ext cx="10515600" cy="712124"/>
          </a:xfrm>
        </p:spPr>
        <p:txBody>
          <a:bodyPr/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Matriz de correlaciones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5DDCC4-D3F1-4D90-85BF-D0F390C6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962025"/>
            <a:ext cx="11877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4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D5A3E-F1BE-45D6-B604-03C6700C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74" y="0"/>
            <a:ext cx="10515600" cy="915214"/>
          </a:xfrm>
        </p:spPr>
        <p:txBody>
          <a:bodyPr/>
          <a:lstStyle/>
          <a:p>
            <a:pPr algn="ctr"/>
            <a:r>
              <a:rPr lang="es-P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Matriz de correlaciones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C04851-AEDD-487B-8376-D310958A5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43" t="15396" r="19438"/>
          <a:stretch/>
        </p:blipFill>
        <p:spPr>
          <a:xfrm>
            <a:off x="2729132" y="612893"/>
            <a:ext cx="6508652" cy="62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24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801</Words>
  <Application>Microsoft Office PowerPoint</Application>
  <PresentationFormat>Panorámica</PresentationFormat>
  <Paragraphs>83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AIR POLLUTION FOR A SAMPLE OF USA CITIES, 1960</vt:lpstr>
      <vt:lpstr>Objetivo</vt:lpstr>
      <vt:lpstr>Presentación de PowerPoint</vt:lpstr>
      <vt:lpstr>Resumen de las variables </vt:lpstr>
      <vt:lpstr>Distribuciones después de estandarizar… </vt:lpstr>
      <vt:lpstr> Las caras de Chernoff  </vt:lpstr>
      <vt:lpstr> Las caras de Chernoff  </vt:lpstr>
      <vt:lpstr>Matriz de correlaciones</vt:lpstr>
      <vt:lpstr>Matriz de correlaciones</vt:lpstr>
      <vt:lpstr>Grafico de sedimentación</vt:lpstr>
      <vt:lpstr>Análisis de los componentes principales</vt:lpstr>
      <vt:lpstr>Puntuaciones de las observaciones respecto a los componentes, combinando estos de 2 en2</vt:lpstr>
      <vt:lpstr>Puntuaciones de las observaciones respecto a los componentes, combinando estos de 2 en2</vt:lpstr>
      <vt:lpstr>Puntuaciones de las observaciones respecto a los componentes, combinando estos de 2 en2</vt:lpstr>
      <vt:lpstr>Veamos algo sobre el Análisis Factorial Contraste en el modelo factorial</vt:lpstr>
      <vt:lpstr>Calculamos los factores, sin ninguna rotación</vt:lpstr>
      <vt:lpstr>Calculamos los factores, con rotación varimax</vt:lpstr>
      <vt:lpstr>Análisis de regresión múltiple con los componentes como Xs y TMR como Y</vt:lpstr>
      <vt:lpstr>Análisis de regresión múltiple con los factores como Xs y TMR como Y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Hernandez Tapia</dc:creator>
  <cp:lastModifiedBy>Daniel Hernandez Tapia</cp:lastModifiedBy>
  <cp:revision>76</cp:revision>
  <dcterms:created xsi:type="dcterms:W3CDTF">2018-11-09T04:03:34Z</dcterms:created>
  <dcterms:modified xsi:type="dcterms:W3CDTF">2018-11-26T22:30:22Z</dcterms:modified>
</cp:coreProperties>
</file>