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sldIdLst>
    <p:sldId id="262" r:id="rId2"/>
    <p:sldId id="256" r:id="rId3"/>
    <p:sldId id="257" r:id="rId4"/>
    <p:sldId id="271" r:id="rId5"/>
    <p:sldId id="258" r:id="rId6"/>
    <p:sldId id="283" r:id="rId7"/>
    <p:sldId id="284" r:id="rId8"/>
    <p:sldId id="285" r:id="rId9"/>
    <p:sldId id="286" r:id="rId10"/>
    <p:sldId id="287" r:id="rId11"/>
    <p:sldId id="288" r:id="rId12"/>
    <p:sldId id="259" r:id="rId13"/>
    <p:sldId id="260" r:id="rId14"/>
    <p:sldId id="261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7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9A27F5-9A69-4DBF-838F-A4F77E83C35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F7A31F-50E4-42CC-987E-D4F48E7B9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41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7A31F-50E4-42CC-987E-D4F48E7B94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09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F7A31F-50E4-42CC-987E-D4F48E7B946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8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1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1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5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9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2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9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0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6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msouravbanerjee/house-rent-prediction-datas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6B89A-9BD2-4BFB-A0A3-258576E8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" y="0"/>
            <a:ext cx="9105363" cy="3890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54A2D7-BEA0-4465-A9CA-6B9E16C625BA}"/>
              </a:ext>
            </a:extLst>
          </p:cNvPr>
          <p:cNvSpPr txBox="1"/>
          <p:nvPr/>
        </p:nvSpPr>
        <p:spPr>
          <a:xfrm>
            <a:off x="1236371" y="3890073"/>
            <a:ext cx="750838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NAME:NDAHABONIMANA DANIEL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REG:25RP18098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TENANT MONITORING AND RENT PAYMENT PREDICTION SYSTEM USING MULTIPLE REGRESSION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://www.kaggle.com/datasets/iamsouravbanerjee/house-rent-prediction-dataset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8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65405B-3607-88DC-B332-4709459B8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606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6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A6200E-C613-E328-2AE4-2F0C58FDD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7" y="1"/>
            <a:ext cx="9201463" cy="612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3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&amp;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Encoding categorical variables:</a:t>
            </a:r>
            <a:r>
              <a:rPr lang="en-US" dirty="0"/>
              <a:t> Converts text features like furnishing and tenant type into numeric values.</a:t>
            </a:r>
          </a:p>
          <a:p>
            <a:pPr lvl="0"/>
            <a:r>
              <a:rPr lang="en-US" b="1" dirty="0"/>
              <a:t>Date processing:</a:t>
            </a:r>
            <a:r>
              <a:rPr lang="en-US" dirty="0"/>
              <a:t> Extract month/year features from 'Posted On'.</a:t>
            </a:r>
          </a:p>
          <a:p>
            <a:pPr lvl="0"/>
            <a:r>
              <a:rPr lang="en-US" b="1" dirty="0"/>
              <a:t>Normalization:</a:t>
            </a:r>
            <a:r>
              <a:rPr lang="en-US" dirty="0"/>
              <a:t> Scale numerical features like Size and Bathroom count.</a:t>
            </a:r>
          </a:p>
          <a:p>
            <a:pPr lvl="0"/>
            <a:r>
              <a:rPr lang="en-US" b="1" dirty="0"/>
              <a:t>Justification:</a:t>
            </a:r>
            <a:r>
              <a:rPr lang="en-US" dirty="0"/>
              <a:t> Improves model performance and accuracy by allowing regression to handle all features effectively.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Model used: Multiple Linear Regression</a:t>
            </a:r>
            <a:endParaRPr lang="en-US" sz="1800" dirty="0"/>
          </a:p>
          <a:p>
            <a:pPr lvl="0"/>
            <a:r>
              <a:rPr lang="en-US" dirty="0"/>
              <a:t>Train-test split: 80%-20%</a:t>
            </a:r>
            <a:endParaRPr lang="en-US" sz="1800" dirty="0"/>
          </a:p>
          <a:p>
            <a:pPr lvl="0"/>
            <a:r>
              <a:rPr lang="en-US" dirty="0"/>
              <a:t>Evaluation metrics:</a:t>
            </a:r>
            <a:endParaRPr lang="en-US" sz="1800" dirty="0"/>
          </a:p>
          <a:p>
            <a:pPr lvl="1"/>
            <a:r>
              <a:rPr lang="en-US" dirty="0"/>
              <a:t>Mean Absolute Error (MAE)</a:t>
            </a:r>
            <a:endParaRPr lang="en-US" sz="1400" dirty="0"/>
          </a:p>
          <a:p>
            <a:pPr lvl="1"/>
            <a:r>
              <a:rPr lang="en-US" dirty="0"/>
              <a:t>Root Mean Squared Error (RMSE)</a:t>
            </a:r>
            <a:endParaRPr lang="en-US" sz="1400" dirty="0"/>
          </a:p>
          <a:p>
            <a:pPr lvl="1"/>
            <a:r>
              <a:rPr lang="en-US" dirty="0"/>
              <a:t>R² Score</a:t>
            </a:r>
            <a:endParaRPr lang="en-US" sz="1400" dirty="0"/>
          </a:p>
          <a:p>
            <a:pPr lvl="0"/>
            <a:r>
              <a:rPr lang="en-US" dirty="0"/>
              <a:t>Predicts expected rent based on tenant and property details</a:t>
            </a:r>
            <a:endParaRPr lang="en-US" sz="1800" dirty="0"/>
          </a:p>
          <a:p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Model deployed using </a:t>
            </a:r>
            <a:r>
              <a:rPr lang="en-US" b="1" dirty="0" err="1"/>
              <a:t>Streamlit</a:t>
            </a:r>
            <a:r>
              <a:rPr lang="en-US" b="1" dirty="0"/>
              <a:t> web application</a:t>
            </a:r>
            <a:endParaRPr lang="en-US" dirty="0"/>
          </a:p>
          <a:p>
            <a:pPr lvl="0"/>
            <a:r>
              <a:rPr lang="en-US" dirty="0"/>
              <a:t>Users can input tenant and property details interactively</a:t>
            </a:r>
          </a:p>
          <a:p>
            <a:pPr lvl="0"/>
            <a:r>
              <a:rPr lang="en-US" dirty="0"/>
              <a:t>Predicted rent and tenant reliability are displayed instantly</a:t>
            </a:r>
          </a:p>
          <a:p>
            <a:pPr marL="0" lvl="0" indent="0" algn="ctr">
              <a:buNone/>
            </a:pPr>
            <a:endParaRPr lang="en-US" b="1" u="sng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1621815-3E30-437C-99B5-F1DA5B45C1CB}"/>
              </a:ext>
            </a:extLst>
          </p:cNvPr>
          <p:cNvSpPr/>
          <p:nvPr/>
        </p:nvSpPr>
        <p:spPr>
          <a:xfrm>
            <a:off x="4250028" y="4134118"/>
            <a:ext cx="824248" cy="133222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Steps:</a:t>
            </a:r>
          </a:p>
          <a:p>
            <a:r>
              <a:rPr dirty="0"/>
              <a:t>- Data preprocessing</a:t>
            </a:r>
          </a:p>
          <a:p>
            <a:r>
              <a:rPr dirty="0"/>
              <a:t>- Feature selection</a:t>
            </a:r>
          </a:p>
          <a:p>
            <a:r>
              <a:rPr dirty="0"/>
              <a:t>- Model training (Regression)</a:t>
            </a:r>
          </a:p>
          <a:p>
            <a:r>
              <a:rPr dirty="0"/>
              <a:t>- Model saved with </a:t>
            </a:r>
            <a:r>
              <a:rPr dirty="0" err="1"/>
              <a:t>joblib</a:t>
            </a:r>
            <a:endParaRPr dirty="0"/>
          </a:p>
          <a:p>
            <a:r>
              <a:rPr dirty="0"/>
              <a:t>- Integration with </a:t>
            </a:r>
            <a:r>
              <a:rPr dirty="0" err="1"/>
              <a:t>Streamlit</a:t>
            </a:r>
            <a:r>
              <a:rPr dirty="0"/>
              <a:t> for predictions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Flow: Input Data → ML Model → Rent Prediction → Save History</a:t>
            </a:r>
          </a:p>
          <a:p>
            <a:r>
              <a:t>Streamlit Sidebar used for tenant &amp; property inputs</a:t>
            </a:r>
          </a:p>
          <a:p>
            <a:r>
              <a:t>Results displayed dynamically in the app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Tools:</a:t>
            </a:r>
          </a:p>
          <a:p>
            <a:r>
              <a:t>- Python</a:t>
            </a:r>
          </a:p>
          <a:p>
            <a:r>
              <a:t>- Pandas</a:t>
            </a:r>
          </a:p>
          <a:p>
            <a:r>
              <a:t>- Scikit-learn</a:t>
            </a:r>
          </a:p>
          <a:p>
            <a:r>
              <a:t>- Joblib</a:t>
            </a:r>
          </a:p>
          <a:p>
            <a:r>
              <a:t>- Streamlit</a:t>
            </a:r>
          </a:p>
          <a:p>
            <a:r>
              <a:t>- GitHub</a:t>
            </a:r>
          </a:p>
          <a:p>
            <a:endParaRPr/>
          </a:p>
          <a:p>
            <a:r>
              <a:t>Model deployed on Streamlit Cloud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✔ Predict tenant rent</a:t>
            </a:r>
          </a:p>
          <a:p>
            <a:r>
              <a:t>✔ Save predictions to history</a:t>
            </a:r>
          </a:p>
          <a:p>
            <a:r>
              <a:t>✔ Manage (delete) history records</a:t>
            </a:r>
          </a:p>
          <a:p>
            <a:r>
              <a:t>✔ Simple and attractive UI</a:t>
            </a:r>
          </a:p>
          <a:p>
            <a:r>
              <a:t>✔ Fully cloud-ready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Steps:</a:t>
            </a:r>
          </a:p>
          <a:p>
            <a:r>
              <a:t>- Code hosted on GitHub</a:t>
            </a:r>
          </a:p>
          <a:p>
            <a:r>
              <a:t>- tenant_model.joblib included</a:t>
            </a:r>
          </a:p>
          <a:p>
            <a:r>
              <a:t>- requirements.txt for dependencies</a:t>
            </a:r>
          </a:p>
          <a:p>
            <a:r>
              <a:t>- Deployed via Streamlit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Landlords often face challenges in determining whether tenants will pay rent on time.</a:t>
            </a:r>
            <a:br>
              <a:rPr lang="en-US" dirty="0"/>
            </a:br>
            <a:r>
              <a:rPr lang="en-US" dirty="0"/>
              <a:t>Rental prices are influenced by several factors such as size, location, and furnishing status.</a:t>
            </a:r>
            <a:br>
              <a:rPr lang="en-US" dirty="0"/>
            </a:br>
            <a:r>
              <a:rPr lang="en-US" dirty="0"/>
              <a:t>Manual estimation of rent is difficult and often leads to inaccurate decisions.</a:t>
            </a:r>
            <a:br>
              <a:rPr lang="en-US" dirty="0"/>
            </a:br>
            <a:r>
              <a:rPr lang="en-US" dirty="0"/>
              <a:t>This project develops a prediction system using multiple regression to estimate rent and payment reliability. 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Predicted rent displayed with success/error indicators.</a:t>
            </a:r>
          </a:p>
          <a:p>
            <a:r>
              <a:t>Prediction history stored in tenant_history.csv.</a:t>
            </a:r>
          </a:p>
          <a:p>
            <a:r>
              <a:t>User can delete old records interactively.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Benefits:</a:t>
            </a:r>
          </a:p>
          <a:p>
            <a:r>
              <a:t>- Quick and reliable rent prediction</a:t>
            </a:r>
          </a:p>
          <a:p>
            <a:r>
              <a:t>- Easy record management</a:t>
            </a:r>
          </a:p>
          <a:p>
            <a:r>
              <a:t>Future Work:</a:t>
            </a:r>
          </a:p>
          <a:p>
            <a:r>
              <a:t>- Add charts and analytics</a:t>
            </a:r>
          </a:p>
          <a:p>
            <a:r>
              <a:t>- Improve model accuracy</a:t>
            </a:r>
          </a:p>
          <a:p>
            <a:r>
              <a:t>- Add authentication system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Kaggle House Rent Dataset</a:t>
            </a:r>
          </a:p>
          <a:p>
            <a:r>
              <a:t>2. Scikit-learn Documentation</a:t>
            </a:r>
          </a:p>
          <a:p>
            <a:r>
              <a:t>3. Streamlit Documentation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1853755"/>
            <a:ext cx="7662929" cy="5481993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lang="en-US" b="1" dirty="0"/>
              <a:t>The dataset contains the following columns:</a:t>
            </a:r>
            <a:endParaRPr lang="en-US" sz="1800" b="1" dirty="0"/>
          </a:p>
          <a:p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for this project comprises detailed rental property listings, serving as the foundation for predicting housing costs. It includes a mix of numerical and categorical features that capture the key attributes of a rental unit. The numerical attributes are 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BHK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(number of bedrooms, hall, and kitchen), 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(in square feet), and 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Bathroom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count, which provide a quantitative basis for the property's capacity and space. These are complemented by several descriptive categorical attributes that add crucial context, such as the 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specific 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Locality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 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Type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(e.g., Super Area, Carpet Area), which are vital for establishing a property's location and layout. Further details include the 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Furnishing Status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(Furnished, Semi-Furnished, Unfurnished), the type of 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Tenant Preferred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(Bachelors/Family), the 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of Contact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(Agent, Owner), and 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information. The date the listing was made is also recorded under 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Posted On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central goal of the model is to analyze the complex interplay between all these features to accurately predict the final column, </a:t>
            </a:r>
            <a:r>
              <a:rPr lang="en-US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Rent</a:t>
            </a:r>
            <a:r>
              <a:rPr lang="en-US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monthly rental price and our target variable.</a:t>
            </a:r>
          </a:p>
          <a:p>
            <a:br>
              <a:rPr lang="en-US" dirty="0"/>
            </a:b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67E6-01AD-4D92-8681-55C6FC3F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BHK: Number of bedrooms, hall, kitchen</a:t>
            </a:r>
            <a:endParaRPr lang="en-US" sz="1400" dirty="0"/>
          </a:p>
          <a:p>
            <a:pPr lvl="1"/>
            <a:r>
              <a:rPr lang="en-US" dirty="0"/>
              <a:t>Size: Area in square feet</a:t>
            </a:r>
            <a:endParaRPr lang="en-US" sz="1400" dirty="0"/>
          </a:p>
          <a:p>
            <a:pPr lvl="1"/>
            <a:r>
              <a:rPr lang="en-US" dirty="0"/>
              <a:t>Bathroom: Number of bathrooms</a:t>
            </a:r>
            <a:endParaRPr lang="en-US" sz="1400" dirty="0"/>
          </a:p>
          <a:p>
            <a:pPr lvl="1"/>
            <a:r>
              <a:rPr lang="en-US" dirty="0"/>
              <a:t>Furnishing Status: Furnished / Semi-Furnished / Unfurnished</a:t>
            </a:r>
            <a:endParaRPr lang="en-US" sz="1400" dirty="0"/>
          </a:p>
          <a:p>
            <a:pPr lvl="1"/>
            <a:r>
              <a:rPr lang="en-US" dirty="0"/>
              <a:t>Tenant Preferred: Type of tenant</a:t>
            </a:r>
            <a:endParaRPr lang="en-US" sz="1400" dirty="0"/>
          </a:p>
          <a:p>
            <a:pPr lvl="1"/>
            <a:r>
              <a:rPr lang="en-US" dirty="0"/>
              <a:t>City &amp; Area Locality: Location of property</a:t>
            </a:r>
            <a:endParaRPr lang="en-US" sz="1400" dirty="0"/>
          </a:p>
          <a:p>
            <a:pPr lvl="1"/>
            <a:r>
              <a:rPr lang="en-US" dirty="0"/>
              <a:t>Posted On: Date listed</a:t>
            </a:r>
            <a:endParaRPr lang="en-US" sz="1400" dirty="0"/>
          </a:p>
          <a:p>
            <a:pPr lvl="1"/>
            <a:r>
              <a:rPr lang="en-US" dirty="0"/>
              <a:t>Area Type: Super Area, Built-up Area, Carpet Area</a:t>
            </a:r>
            <a:endParaRPr lang="en-US" sz="1400" dirty="0"/>
          </a:p>
          <a:p>
            <a:pPr lvl="1"/>
            <a:r>
              <a:rPr lang="en-US" dirty="0"/>
              <a:t>Floor: Floor number</a:t>
            </a:r>
            <a:endParaRPr lang="en-US" sz="1400" dirty="0"/>
          </a:p>
          <a:p>
            <a:pPr lvl="1"/>
            <a:r>
              <a:rPr lang="en-US" dirty="0"/>
              <a:t>Rent: Monthly rent (target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5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571750" y="804863"/>
            <a:ext cx="6572250" cy="1049337"/>
          </a:xfrm>
        </p:spPr>
        <p:txBody>
          <a:bodyPr/>
          <a:lstStyle/>
          <a:p>
            <a:r>
              <a:rPr dirty="0"/>
              <a:t>Exploratory Data Analysis (EDA)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2B1675-76C1-4C95-A849-3AA2A1DC2B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755775"/>
            <a:ext cx="9144000" cy="397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 Distribution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Rent values are positively skewed, with most properties having lower to mid-level rents, and fewer very high rent properties.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 vs. Rent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Larger property size is strongly correlated with higher 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BHK &amp; Bathrooms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Properties with more bedrooms and bathrooms generally attract higher 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Factor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Rent varies significantly across cities and localities, showing that location is a key determinant.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Furnishing 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Fully-furnished houses tend to have higher rents compared to semi-furnished and unfurnished.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few extreme high-rent values were detected and treated during preprocessing.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4E1CFC-E2FB-2C42-2D9A-7DE64EFF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13" y="187257"/>
            <a:ext cx="8683973" cy="574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9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3DBBD9-0DDD-AC7A-8B42-801E575AD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9" y="1"/>
            <a:ext cx="9111821" cy="6063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13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F6F7AE-F0F3-BE67-3D6E-3CCAB21B0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52" y="0"/>
            <a:ext cx="9145452" cy="605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58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364FD-8EB8-B7B7-901E-F27BF4AE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8" y="0"/>
            <a:ext cx="9102662" cy="606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2505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464</TotalTime>
  <Words>829</Words>
  <Application>Microsoft Office PowerPoint</Application>
  <PresentationFormat>On-screen Show (4:3)</PresentationFormat>
  <Paragraphs>106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Gallery</vt:lpstr>
      <vt:lpstr>PowerPoint Presentation</vt:lpstr>
      <vt:lpstr>Problem Statement</vt:lpstr>
      <vt:lpstr>Dataset Description</vt:lpstr>
      <vt:lpstr>PowerPoint Presentation</vt:lpstr>
      <vt:lpstr>Exploratory Data Analysis (EDA)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 &amp; Justification</vt:lpstr>
      <vt:lpstr>Model Building &amp; Evaluation</vt:lpstr>
      <vt:lpstr>Model Deployment</vt:lpstr>
      <vt:lpstr>Methodology</vt:lpstr>
      <vt:lpstr>System Design</vt:lpstr>
      <vt:lpstr>Implementation</vt:lpstr>
      <vt:lpstr>Web App Features</vt:lpstr>
      <vt:lpstr>Deployment</vt:lpstr>
      <vt:lpstr>Results &amp; Demo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GODSON</dc:creator>
  <cp:keywords/>
  <dc:description>generated using python-pptx</dc:description>
  <cp:lastModifiedBy>hirwa chretien</cp:lastModifiedBy>
  <cp:revision>16</cp:revision>
  <dcterms:created xsi:type="dcterms:W3CDTF">2013-01-27T09:14:16Z</dcterms:created>
  <dcterms:modified xsi:type="dcterms:W3CDTF">2025-10-04T10:25:27Z</dcterms:modified>
  <cp:category/>
</cp:coreProperties>
</file>