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632E-3394-4B74-967D-12B46F1BB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A32CD77-F363-4244-B739-B62531AF8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E36C25F-7058-4014-981C-5A95DFE8D977}"/>
              </a:ext>
            </a:extLst>
          </p:cNvPr>
          <p:cNvSpPr>
            <a:spLocks noGrp="1"/>
          </p:cNvSpPr>
          <p:nvPr>
            <p:ph type="dt" sz="half" idx="10"/>
          </p:nvPr>
        </p:nvSpPr>
        <p:spPr/>
        <p:txBody>
          <a:bodyPr/>
          <a:lstStyle/>
          <a:p>
            <a:fld id="{4701F1F9-8055-4A99-9FD5-38C15552CFF3}" type="datetimeFigureOut">
              <a:rPr lang="en-CA" smtClean="0"/>
              <a:t>2022-04-01</a:t>
            </a:fld>
            <a:endParaRPr lang="en-CA"/>
          </a:p>
        </p:txBody>
      </p:sp>
      <p:sp>
        <p:nvSpPr>
          <p:cNvPr id="5" name="Footer Placeholder 4">
            <a:extLst>
              <a:ext uri="{FF2B5EF4-FFF2-40B4-BE49-F238E27FC236}">
                <a16:creationId xmlns:a16="http://schemas.microsoft.com/office/drawing/2014/main" id="{FE55C5DB-DDA8-4131-8E56-A0160AD3EA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093BF3-56EB-4515-9BD0-18F1FA064411}"/>
              </a:ext>
            </a:extLst>
          </p:cNvPr>
          <p:cNvSpPr>
            <a:spLocks noGrp="1"/>
          </p:cNvSpPr>
          <p:nvPr>
            <p:ph type="sldNum" sz="quarter" idx="12"/>
          </p:nvPr>
        </p:nvSpPr>
        <p:spPr/>
        <p:txBody>
          <a:bodyPr/>
          <a:lstStyle/>
          <a:p>
            <a:fld id="{71820FE9-7FD2-4859-9D39-9BFE27A79DC0}" type="slidenum">
              <a:rPr lang="en-CA" smtClean="0"/>
              <a:t>‹#›</a:t>
            </a:fld>
            <a:endParaRPr lang="en-CA"/>
          </a:p>
        </p:txBody>
      </p:sp>
    </p:spTree>
    <p:extLst>
      <p:ext uri="{BB962C8B-B14F-4D97-AF65-F5344CB8AC3E}">
        <p14:creationId xmlns:p14="http://schemas.microsoft.com/office/powerpoint/2010/main" val="260883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CC22-52BE-48EA-8BE9-64F770949F2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FE49CD0-5E63-4FE2-8B6D-75CCA41F6E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6450F4A-6290-48B2-B88C-F9D408000673}"/>
              </a:ext>
            </a:extLst>
          </p:cNvPr>
          <p:cNvSpPr>
            <a:spLocks noGrp="1"/>
          </p:cNvSpPr>
          <p:nvPr>
            <p:ph type="dt" sz="half" idx="10"/>
          </p:nvPr>
        </p:nvSpPr>
        <p:spPr/>
        <p:txBody>
          <a:bodyPr/>
          <a:lstStyle/>
          <a:p>
            <a:fld id="{4701F1F9-8055-4A99-9FD5-38C15552CFF3}" type="datetimeFigureOut">
              <a:rPr lang="en-CA" smtClean="0"/>
              <a:t>2022-04-01</a:t>
            </a:fld>
            <a:endParaRPr lang="en-CA"/>
          </a:p>
        </p:txBody>
      </p:sp>
      <p:sp>
        <p:nvSpPr>
          <p:cNvPr id="5" name="Footer Placeholder 4">
            <a:extLst>
              <a:ext uri="{FF2B5EF4-FFF2-40B4-BE49-F238E27FC236}">
                <a16:creationId xmlns:a16="http://schemas.microsoft.com/office/drawing/2014/main" id="{3148C415-2572-4E5F-B277-9C207A154FC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88D5ADB-9B38-4228-8C05-32308DE6CD91}"/>
              </a:ext>
            </a:extLst>
          </p:cNvPr>
          <p:cNvSpPr>
            <a:spLocks noGrp="1"/>
          </p:cNvSpPr>
          <p:nvPr>
            <p:ph type="sldNum" sz="quarter" idx="12"/>
          </p:nvPr>
        </p:nvSpPr>
        <p:spPr/>
        <p:txBody>
          <a:bodyPr/>
          <a:lstStyle/>
          <a:p>
            <a:fld id="{71820FE9-7FD2-4859-9D39-9BFE27A79DC0}" type="slidenum">
              <a:rPr lang="en-CA" smtClean="0"/>
              <a:t>‹#›</a:t>
            </a:fld>
            <a:endParaRPr lang="en-CA"/>
          </a:p>
        </p:txBody>
      </p:sp>
    </p:spTree>
    <p:extLst>
      <p:ext uri="{BB962C8B-B14F-4D97-AF65-F5344CB8AC3E}">
        <p14:creationId xmlns:p14="http://schemas.microsoft.com/office/powerpoint/2010/main" val="173262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B60BF-189A-4684-8687-BF6C22F702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41B9991-338C-4F87-A72F-3F92628E74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7AD151-10CB-4DD3-8840-0BB8C1985DC5}"/>
              </a:ext>
            </a:extLst>
          </p:cNvPr>
          <p:cNvSpPr>
            <a:spLocks noGrp="1"/>
          </p:cNvSpPr>
          <p:nvPr>
            <p:ph type="dt" sz="half" idx="10"/>
          </p:nvPr>
        </p:nvSpPr>
        <p:spPr/>
        <p:txBody>
          <a:bodyPr/>
          <a:lstStyle/>
          <a:p>
            <a:fld id="{4701F1F9-8055-4A99-9FD5-38C15552CFF3}" type="datetimeFigureOut">
              <a:rPr lang="en-CA" smtClean="0"/>
              <a:t>2022-04-01</a:t>
            </a:fld>
            <a:endParaRPr lang="en-CA"/>
          </a:p>
        </p:txBody>
      </p:sp>
      <p:sp>
        <p:nvSpPr>
          <p:cNvPr id="5" name="Footer Placeholder 4">
            <a:extLst>
              <a:ext uri="{FF2B5EF4-FFF2-40B4-BE49-F238E27FC236}">
                <a16:creationId xmlns:a16="http://schemas.microsoft.com/office/drawing/2014/main" id="{7D47A0E7-E57E-45E7-BF06-4247EDFDD7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4BA9EE3-BE20-4E74-82F5-FB430ECD61AA}"/>
              </a:ext>
            </a:extLst>
          </p:cNvPr>
          <p:cNvSpPr>
            <a:spLocks noGrp="1"/>
          </p:cNvSpPr>
          <p:nvPr>
            <p:ph type="sldNum" sz="quarter" idx="12"/>
          </p:nvPr>
        </p:nvSpPr>
        <p:spPr/>
        <p:txBody>
          <a:bodyPr/>
          <a:lstStyle/>
          <a:p>
            <a:fld id="{71820FE9-7FD2-4859-9D39-9BFE27A79DC0}" type="slidenum">
              <a:rPr lang="en-CA" smtClean="0"/>
              <a:t>‹#›</a:t>
            </a:fld>
            <a:endParaRPr lang="en-CA"/>
          </a:p>
        </p:txBody>
      </p:sp>
    </p:spTree>
    <p:extLst>
      <p:ext uri="{BB962C8B-B14F-4D97-AF65-F5344CB8AC3E}">
        <p14:creationId xmlns:p14="http://schemas.microsoft.com/office/powerpoint/2010/main" val="241951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3769-5CB8-4F97-B1C3-746FF3AAC26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D8021AB-CE00-4B2A-9DE0-B8D48B5722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F2E505A-5000-4784-B411-F3006E046B4E}"/>
              </a:ext>
            </a:extLst>
          </p:cNvPr>
          <p:cNvSpPr>
            <a:spLocks noGrp="1"/>
          </p:cNvSpPr>
          <p:nvPr>
            <p:ph type="dt" sz="half" idx="10"/>
          </p:nvPr>
        </p:nvSpPr>
        <p:spPr/>
        <p:txBody>
          <a:bodyPr/>
          <a:lstStyle/>
          <a:p>
            <a:fld id="{4701F1F9-8055-4A99-9FD5-38C15552CFF3}" type="datetimeFigureOut">
              <a:rPr lang="en-CA" smtClean="0"/>
              <a:t>2022-04-01</a:t>
            </a:fld>
            <a:endParaRPr lang="en-CA"/>
          </a:p>
        </p:txBody>
      </p:sp>
      <p:sp>
        <p:nvSpPr>
          <p:cNvPr id="5" name="Footer Placeholder 4">
            <a:extLst>
              <a:ext uri="{FF2B5EF4-FFF2-40B4-BE49-F238E27FC236}">
                <a16:creationId xmlns:a16="http://schemas.microsoft.com/office/drawing/2014/main" id="{6DD49E59-84C7-4418-89AF-0C5CFDEEC59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5DF2BD4-7AF8-4E9A-89C4-7AC5DD9CAAAF}"/>
              </a:ext>
            </a:extLst>
          </p:cNvPr>
          <p:cNvSpPr>
            <a:spLocks noGrp="1"/>
          </p:cNvSpPr>
          <p:nvPr>
            <p:ph type="sldNum" sz="quarter" idx="12"/>
          </p:nvPr>
        </p:nvSpPr>
        <p:spPr/>
        <p:txBody>
          <a:bodyPr/>
          <a:lstStyle/>
          <a:p>
            <a:fld id="{71820FE9-7FD2-4859-9D39-9BFE27A79DC0}" type="slidenum">
              <a:rPr lang="en-CA" smtClean="0"/>
              <a:t>‹#›</a:t>
            </a:fld>
            <a:endParaRPr lang="en-CA"/>
          </a:p>
        </p:txBody>
      </p:sp>
    </p:spTree>
    <p:extLst>
      <p:ext uri="{BB962C8B-B14F-4D97-AF65-F5344CB8AC3E}">
        <p14:creationId xmlns:p14="http://schemas.microsoft.com/office/powerpoint/2010/main" val="43374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92AB-9690-4794-8E53-32A4199FE7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23FC60B-A572-4F5E-9111-835D23B76E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E0FF18-F598-420F-ADCD-DDF8248D5037}"/>
              </a:ext>
            </a:extLst>
          </p:cNvPr>
          <p:cNvSpPr>
            <a:spLocks noGrp="1"/>
          </p:cNvSpPr>
          <p:nvPr>
            <p:ph type="dt" sz="half" idx="10"/>
          </p:nvPr>
        </p:nvSpPr>
        <p:spPr/>
        <p:txBody>
          <a:bodyPr/>
          <a:lstStyle/>
          <a:p>
            <a:fld id="{4701F1F9-8055-4A99-9FD5-38C15552CFF3}" type="datetimeFigureOut">
              <a:rPr lang="en-CA" smtClean="0"/>
              <a:t>2022-04-01</a:t>
            </a:fld>
            <a:endParaRPr lang="en-CA"/>
          </a:p>
        </p:txBody>
      </p:sp>
      <p:sp>
        <p:nvSpPr>
          <p:cNvPr id="5" name="Footer Placeholder 4">
            <a:extLst>
              <a:ext uri="{FF2B5EF4-FFF2-40B4-BE49-F238E27FC236}">
                <a16:creationId xmlns:a16="http://schemas.microsoft.com/office/drawing/2014/main" id="{F0F9A42E-3151-4CBA-AA23-B1596F7D086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E9B30-3963-4BCD-A081-13AA4E4D7909}"/>
              </a:ext>
            </a:extLst>
          </p:cNvPr>
          <p:cNvSpPr>
            <a:spLocks noGrp="1"/>
          </p:cNvSpPr>
          <p:nvPr>
            <p:ph type="sldNum" sz="quarter" idx="12"/>
          </p:nvPr>
        </p:nvSpPr>
        <p:spPr/>
        <p:txBody>
          <a:bodyPr/>
          <a:lstStyle/>
          <a:p>
            <a:fld id="{71820FE9-7FD2-4859-9D39-9BFE27A79DC0}" type="slidenum">
              <a:rPr lang="en-CA" smtClean="0"/>
              <a:t>‹#›</a:t>
            </a:fld>
            <a:endParaRPr lang="en-CA"/>
          </a:p>
        </p:txBody>
      </p:sp>
    </p:spTree>
    <p:extLst>
      <p:ext uri="{BB962C8B-B14F-4D97-AF65-F5344CB8AC3E}">
        <p14:creationId xmlns:p14="http://schemas.microsoft.com/office/powerpoint/2010/main" val="121283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0084-1987-44CF-846C-2DAE88D3D47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9782AC5-82AA-435E-8FCD-8F7B5B7342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CF31178-CC7A-43B3-B05A-C288C8DBC6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BAF9673-C18D-449B-B045-989AFA12F8BB}"/>
              </a:ext>
            </a:extLst>
          </p:cNvPr>
          <p:cNvSpPr>
            <a:spLocks noGrp="1"/>
          </p:cNvSpPr>
          <p:nvPr>
            <p:ph type="dt" sz="half" idx="10"/>
          </p:nvPr>
        </p:nvSpPr>
        <p:spPr/>
        <p:txBody>
          <a:bodyPr/>
          <a:lstStyle/>
          <a:p>
            <a:fld id="{4701F1F9-8055-4A99-9FD5-38C15552CFF3}" type="datetimeFigureOut">
              <a:rPr lang="en-CA" smtClean="0"/>
              <a:t>2022-04-01</a:t>
            </a:fld>
            <a:endParaRPr lang="en-CA"/>
          </a:p>
        </p:txBody>
      </p:sp>
      <p:sp>
        <p:nvSpPr>
          <p:cNvPr id="6" name="Footer Placeholder 5">
            <a:extLst>
              <a:ext uri="{FF2B5EF4-FFF2-40B4-BE49-F238E27FC236}">
                <a16:creationId xmlns:a16="http://schemas.microsoft.com/office/drawing/2014/main" id="{261C9BAF-598F-4DA1-A9D3-891E0231932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B640B52-2DBD-4BD5-BB9F-3494E09A8DA9}"/>
              </a:ext>
            </a:extLst>
          </p:cNvPr>
          <p:cNvSpPr>
            <a:spLocks noGrp="1"/>
          </p:cNvSpPr>
          <p:nvPr>
            <p:ph type="sldNum" sz="quarter" idx="12"/>
          </p:nvPr>
        </p:nvSpPr>
        <p:spPr/>
        <p:txBody>
          <a:bodyPr/>
          <a:lstStyle/>
          <a:p>
            <a:fld id="{71820FE9-7FD2-4859-9D39-9BFE27A79DC0}" type="slidenum">
              <a:rPr lang="en-CA" smtClean="0"/>
              <a:t>‹#›</a:t>
            </a:fld>
            <a:endParaRPr lang="en-CA"/>
          </a:p>
        </p:txBody>
      </p:sp>
    </p:spTree>
    <p:extLst>
      <p:ext uri="{BB962C8B-B14F-4D97-AF65-F5344CB8AC3E}">
        <p14:creationId xmlns:p14="http://schemas.microsoft.com/office/powerpoint/2010/main" val="74858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B7AE-EA55-41E2-AD3B-B6458E64B3A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146FCC3-E3EC-4309-AB1D-F3F932542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BBF0E8-9D3E-4776-87BC-F6C4D0332C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835F585-77C1-4162-BD76-995C4B96C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796364-3C77-4B1D-9E49-3B27CA4F5C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B1B3491-C9DF-409D-9DF1-9BD6A179D494}"/>
              </a:ext>
            </a:extLst>
          </p:cNvPr>
          <p:cNvSpPr>
            <a:spLocks noGrp="1"/>
          </p:cNvSpPr>
          <p:nvPr>
            <p:ph type="dt" sz="half" idx="10"/>
          </p:nvPr>
        </p:nvSpPr>
        <p:spPr/>
        <p:txBody>
          <a:bodyPr/>
          <a:lstStyle/>
          <a:p>
            <a:fld id="{4701F1F9-8055-4A99-9FD5-38C15552CFF3}" type="datetimeFigureOut">
              <a:rPr lang="en-CA" smtClean="0"/>
              <a:t>2022-04-01</a:t>
            </a:fld>
            <a:endParaRPr lang="en-CA"/>
          </a:p>
        </p:txBody>
      </p:sp>
      <p:sp>
        <p:nvSpPr>
          <p:cNvPr id="8" name="Footer Placeholder 7">
            <a:extLst>
              <a:ext uri="{FF2B5EF4-FFF2-40B4-BE49-F238E27FC236}">
                <a16:creationId xmlns:a16="http://schemas.microsoft.com/office/drawing/2014/main" id="{83363548-2F87-4F08-99D8-DF4069E2006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2C8E4E8-685C-428F-8F90-2E1A530B57CD}"/>
              </a:ext>
            </a:extLst>
          </p:cNvPr>
          <p:cNvSpPr>
            <a:spLocks noGrp="1"/>
          </p:cNvSpPr>
          <p:nvPr>
            <p:ph type="sldNum" sz="quarter" idx="12"/>
          </p:nvPr>
        </p:nvSpPr>
        <p:spPr/>
        <p:txBody>
          <a:bodyPr/>
          <a:lstStyle/>
          <a:p>
            <a:fld id="{71820FE9-7FD2-4859-9D39-9BFE27A79DC0}" type="slidenum">
              <a:rPr lang="en-CA" smtClean="0"/>
              <a:t>‹#›</a:t>
            </a:fld>
            <a:endParaRPr lang="en-CA"/>
          </a:p>
        </p:txBody>
      </p:sp>
    </p:spTree>
    <p:extLst>
      <p:ext uri="{BB962C8B-B14F-4D97-AF65-F5344CB8AC3E}">
        <p14:creationId xmlns:p14="http://schemas.microsoft.com/office/powerpoint/2010/main" val="158987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F100-0A6C-4F40-BC06-027A8B2C879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6310ADF-A88A-43FC-BBAC-103B161049CD}"/>
              </a:ext>
            </a:extLst>
          </p:cNvPr>
          <p:cNvSpPr>
            <a:spLocks noGrp="1"/>
          </p:cNvSpPr>
          <p:nvPr>
            <p:ph type="dt" sz="half" idx="10"/>
          </p:nvPr>
        </p:nvSpPr>
        <p:spPr/>
        <p:txBody>
          <a:bodyPr/>
          <a:lstStyle/>
          <a:p>
            <a:fld id="{4701F1F9-8055-4A99-9FD5-38C15552CFF3}" type="datetimeFigureOut">
              <a:rPr lang="en-CA" smtClean="0"/>
              <a:t>2022-04-01</a:t>
            </a:fld>
            <a:endParaRPr lang="en-CA"/>
          </a:p>
        </p:txBody>
      </p:sp>
      <p:sp>
        <p:nvSpPr>
          <p:cNvPr id="4" name="Footer Placeholder 3">
            <a:extLst>
              <a:ext uri="{FF2B5EF4-FFF2-40B4-BE49-F238E27FC236}">
                <a16:creationId xmlns:a16="http://schemas.microsoft.com/office/drawing/2014/main" id="{190E4468-D62B-4212-AA02-A06EFA050F5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CBA4E87-DB01-4610-A9E7-62FD426BE722}"/>
              </a:ext>
            </a:extLst>
          </p:cNvPr>
          <p:cNvSpPr>
            <a:spLocks noGrp="1"/>
          </p:cNvSpPr>
          <p:nvPr>
            <p:ph type="sldNum" sz="quarter" idx="12"/>
          </p:nvPr>
        </p:nvSpPr>
        <p:spPr/>
        <p:txBody>
          <a:bodyPr/>
          <a:lstStyle/>
          <a:p>
            <a:fld id="{71820FE9-7FD2-4859-9D39-9BFE27A79DC0}" type="slidenum">
              <a:rPr lang="en-CA" smtClean="0"/>
              <a:t>‹#›</a:t>
            </a:fld>
            <a:endParaRPr lang="en-CA"/>
          </a:p>
        </p:txBody>
      </p:sp>
    </p:spTree>
    <p:extLst>
      <p:ext uri="{BB962C8B-B14F-4D97-AF65-F5344CB8AC3E}">
        <p14:creationId xmlns:p14="http://schemas.microsoft.com/office/powerpoint/2010/main" val="161964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2967A-B681-4B9B-A2AA-BF56020BB4B6}"/>
              </a:ext>
            </a:extLst>
          </p:cNvPr>
          <p:cNvSpPr>
            <a:spLocks noGrp="1"/>
          </p:cNvSpPr>
          <p:nvPr>
            <p:ph type="dt" sz="half" idx="10"/>
          </p:nvPr>
        </p:nvSpPr>
        <p:spPr/>
        <p:txBody>
          <a:bodyPr/>
          <a:lstStyle/>
          <a:p>
            <a:fld id="{4701F1F9-8055-4A99-9FD5-38C15552CFF3}" type="datetimeFigureOut">
              <a:rPr lang="en-CA" smtClean="0"/>
              <a:t>2022-04-01</a:t>
            </a:fld>
            <a:endParaRPr lang="en-CA"/>
          </a:p>
        </p:txBody>
      </p:sp>
      <p:sp>
        <p:nvSpPr>
          <p:cNvPr id="3" name="Footer Placeholder 2">
            <a:extLst>
              <a:ext uri="{FF2B5EF4-FFF2-40B4-BE49-F238E27FC236}">
                <a16:creationId xmlns:a16="http://schemas.microsoft.com/office/drawing/2014/main" id="{E1AC0651-F443-4B5A-AD5F-3A1F1EFE944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283C6B3-B953-453E-AF4F-389B62220F4B}"/>
              </a:ext>
            </a:extLst>
          </p:cNvPr>
          <p:cNvSpPr>
            <a:spLocks noGrp="1"/>
          </p:cNvSpPr>
          <p:nvPr>
            <p:ph type="sldNum" sz="quarter" idx="12"/>
          </p:nvPr>
        </p:nvSpPr>
        <p:spPr/>
        <p:txBody>
          <a:bodyPr/>
          <a:lstStyle/>
          <a:p>
            <a:fld id="{71820FE9-7FD2-4859-9D39-9BFE27A79DC0}" type="slidenum">
              <a:rPr lang="en-CA" smtClean="0"/>
              <a:t>‹#›</a:t>
            </a:fld>
            <a:endParaRPr lang="en-CA"/>
          </a:p>
        </p:txBody>
      </p:sp>
    </p:spTree>
    <p:extLst>
      <p:ext uri="{BB962C8B-B14F-4D97-AF65-F5344CB8AC3E}">
        <p14:creationId xmlns:p14="http://schemas.microsoft.com/office/powerpoint/2010/main" val="350829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95C3-C6A6-4636-8D3E-1BF5C3051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257AD54-F8BE-4082-9D1F-800255E17F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CBBBD04-2F20-46C5-8ADD-22AFFEEC2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8C771-6B4F-4333-AD89-8F7A20F06049}"/>
              </a:ext>
            </a:extLst>
          </p:cNvPr>
          <p:cNvSpPr>
            <a:spLocks noGrp="1"/>
          </p:cNvSpPr>
          <p:nvPr>
            <p:ph type="dt" sz="half" idx="10"/>
          </p:nvPr>
        </p:nvSpPr>
        <p:spPr/>
        <p:txBody>
          <a:bodyPr/>
          <a:lstStyle/>
          <a:p>
            <a:fld id="{4701F1F9-8055-4A99-9FD5-38C15552CFF3}" type="datetimeFigureOut">
              <a:rPr lang="en-CA" smtClean="0"/>
              <a:t>2022-04-01</a:t>
            </a:fld>
            <a:endParaRPr lang="en-CA"/>
          </a:p>
        </p:txBody>
      </p:sp>
      <p:sp>
        <p:nvSpPr>
          <p:cNvPr id="6" name="Footer Placeholder 5">
            <a:extLst>
              <a:ext uri="{FF2B5EF4-FFF2-40B4-BE49-F238E27FC236}">
                <a16:creationId xmlns:a16="http://schemas.microsoft.com/office/drawing/2014/main" id="{1DE85511-2326-46A0-B79A-14ADFE09BFC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324A82C-34BC-41E1-83E5-F96350933F86}"/>
              </a:ext>
            </a:extLst>
          </p:cNvPr>
          <p:cNvSpPr>
            <a:spLocks noGrp="1"/>
          </p:cNvSpPr>
          <p:nvPr>
            <p:ph type="sldNum" sz="quarter" idx="12"/>
          </p:nvPr>
        </p:nvSpPr>
        <p:spPr/>
        <p:txBody>
          <a:bodyPr/>
          <a:lstStyle/>
          <a:p>
            <a:fld id="{71820FE9-7FD2-4859-9D39-9BFE27A79DC0}" type="slidenum">
              <a:rPr lang="en-CA" smtClean="0"/>
              <a:t>‹#›</a:t>
            </a:fld>
            <a:endParaRPr lang="en-CA"/>
          </a:p>
        </p:txBody>
      </p:sp>
    </p:spTree>
    <p:extLst>
      <p:ext uri="{BB962C8B-B14F-4D97-AF65-F5344CB8AC3E}">
        <p14:creationId xmlns:p14="http://schemas.microsoft.com/office/powerpoint/2010/main" val="1293962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FD34-95B0-4090-8937-66FC6E8E4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DF60868-1C3F-4418-80AF-18DCFCA923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12BD089-55DE-43CE-A2CB-AE3B886C3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AD24D7-E05F-4D9C-8045-8CDB6A631D5B}"/>
              </a:ext>
            </a:extLst>
          </p:cNvPr>
          <p:cNvSpPr>
            <a:spLocks noGrp="1"/>
          </p:cNvSpPr>
          <p:nvPr>
            <p:ph type="dt" sz="half" idx="10"/>
          </p:nvPr>
        </p:nvSpPr>
        <p:spPr/>
        <p:txBody>
          <a:bodyPr/>
          <a:lstStyle/>
          <a:p>
            <a:fld id="{4701F1F9-8055-4A99-9FD5-38C15552CFF3}" type="datetimeFigureOut">
              <a:rPr lang="en-CA" smtClean="0"/>
              <a:t>2022-04-01</a:t>
            </a:fld>
            <a:endParaRPr lang="en-CA"/>
          </a:p>
        </p:txBody>
      </p:sp>
      <p:sp>
        <p:nvSpPr>
          <p:cNvPr id="6" name="Footer Placeholder 5">
            <a:extLst>
              <a:ext uri="{FF2B5EF4-FFF2-40B4-BE49-F238E27FC236}">
                <a16:creationId xmlns:a16="http://schemas.microsoft.com/office/drawing/2014/main" id="{ABD18029-D068-4ED5-8888-8EBF8C154C3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5529D6A-9165-4BDF-9C1D-DE4F1A74690D}"/>
              </a:ext>
            </a:extLst>
          </p:cNvPr>
          <p:cNvSpPr>
            <a:spLocks noGrp="1"/>
          </p:cNvSpPr>
          <p:nvPr>
            <p:ph type="sldNum" sz="quarter" idx="12"/>
          </p:nvPr>
        </p:nvSpPr>
        <p:spPr/>
        <p:txBody>
          <a:bodyPr/>
          <a:lstStyle/>
          <a:p>
            <a:fld id="{71820FE9-7FD2-4859-9D39-9BFE27A79DC0}" type="slidenum">
              <a:rPr lang="en-CA" smtClean="0"/>
              <a:t>‹#›</a:t>
            </a:fld>
            <a:endParaRPr lang="en-CA"/>
          </a:p>
        </p:txBody>
      </p:sp>
    </p:spTree>
    <p:extLst>
      <p:ext uri="{BB962C8B-B14F-4D97-AF65-F5344CB8AC3E}">
        <p14:creationId xmlns:p14="http://schemas.microsoft.com/office/powerpoint/2010/main" val="93126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D14D76-D5D3-4B03-8306-69EDBB2098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CEBC5E8-4CCF-41DF-BCB4-5D4F3B363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5D654D2-D9B2-4A52-9ED4-E4C4414C2A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1F1F9-8055-4A99-9FD5-38C15552CFF3}" type="datetimeFigureOut">
              <a:rPr lang="en-CA" smtClean="0"/>
              <a:t>2022-04-01</a:t>
            </a:fld>
            <a:endParaRPr lang="en-CA"/>
          </a:p>
        </p:txBody>
      </p:sp>
      <p:sp>
        <p:nvSpPr>
          <p:cNvPr id="5" name="Footer Placeholder 4">
            <a:extLst>
              <a:ext uri="{FF2B5EF4-FFF2-40B4-BE49-F238E27FC236}">
                <a16:creationId xmlns:a16="http://schemas.microsoft.com/office/drawing/2014/main" id="{801144FB-5557-4AA0-ACD4-5D08E111E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FCD5934-AE89-44DA-A814-F4171277ED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20FE9-7FD2-4859-9D39-9BFE27A79DC0}" type="slidenum">
              <a:rPr lang="en-CA" smtClean="0"/>
              <a:t>‹#›</a:t>
            </a:fld>
            <a:endParaRPr lang="en-CA"/>
          </a:p>
        </p:txBody>
      </p:sp>
    </p:spTree>
    <p:extLst>
      <p:ext uri="{BB962C8B-B14F-4D97-AF65-F5344CB8AC3E}">
        <p14:creationId xmlns:p14="http://schemas.microsoft.com/office/powerpoint/2010/main" val="3365608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11EA712B-67C6-4C0E-9629-945FA9C4B855}"/>
              </a:ext>
            </a:extLst>
          </p:cNvPr>
          <p:cNvSpPr>
            <a:spLocks noGrp="1"/>
          </p:cNvSpPr>
          <p:nvPr>
            <p:ph type="subTitle" idx="1"/>
          </p:nvPr>
        </p:nvSpPr>
        <p:spPr>
          <a:xfrm>
            <a:off x="284479" y="2379192"/>
            <a:ext cx="6335395" cy="3459633"/>
          </a:xfrm>
        </p:spPr>
        <p:txBody>
          <a:bodyPr anchor="t">
            <a:normAutofit/>
          </a:bodyPr>
          <a:lstStyle/>
          <a:p>
            <a:pPr algn="l"/>
            <a:r>
              <a:rPr lang="en-US" sz="1200" b="0" i="0" u="none" strike="noStrike" baseline="0" dirty="0">
                <a:solidFill>
                  <a:schemeClr val="bg1"/>
                </a:solidFill>
                <a:latin typeface="Calibri" panose="020F0502020204030204" pitchFamily="34" charset="0"/>
              </a:rPr>
              <a:t> </a:t>
            </a:r>
            <a:r>
              <a:rPr lang="en-US" sz="2800" b="1"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rPr>
              <a:t>Introduction to Data Analysis (DATA1200)  </a:t>
            </a:r>
          </a:p>
          <a:p>
            <a:pPr algn="l"/>
            <a:r>
              <a:rPr lang="en-US" sz="2800" b="1"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rPr>
              <a:t>Assignment #4 – SVM and Naïve Bayes </a:t>
            </a:r>
          </a:p>
          <a:p>
            <a:pPr algn="l"/>
            <a:endParaRPr lang="en-US" sz="2800" b="1"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endParaRPr>
          </a:p>
          <a:p>
            <a:pPr algn="l"/>
            <a:r>
              <a:rPr lang="en-US" sz="2800" b="1" dirty="0">
                <a:solidFill>
                  <a:schemeClr val="bg1"/>
                </a:solidFill>
                <a:effectLst>
                  <a:outerShdw blurRad="38100" dist="38100" dir="2700000" algn="tl">
                    <a:srgbClr val="000000">
                      <a:alpha val="43137"/>
                    </a:srgbClr>
                  </a:outerShdw>
                </a:effectLst>
                <a:latin typeface="Calibri" panose="020F0502020204030204" pitchFamily="34" charset="0"/>
              </a:rPr>
              <a:t>DANIEL ESEME</a:t>
            </a:r>
          </a:p>
          <a:p>
            <a:pPr algn="l"/>
            <a:r>
              <a:rPr lang="en-US" sz="2800" b="1"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rPr>
              <a:t>S/N</a:t>
            </a:r>
            <a:r>
              <a:rPr lang="en-US" sz="2800" b="1" dirty="0">
                <a:solidFill>
                  <a:schemeClr val="bg1"/>
                </a:solidFill>
                <a:effectLst>
                  <a:outerShdw blurRad="38100" dist="38100" dir="2700000" algn="tl">
                    <a:srgbClr val="000000">
                      <a:alpha val="43137"/>
                    </a:srgbClr>
                  </a:outerShdw>
                </a:effectLst>
                <a:latin typeface="Calibri" panose="020F0502020204030204" pitchFamily="34" charset="0"/>
              </a:rPr>
              <a:t>: 100841468</a:t>
            </a:r>
          </a:p>
          <a:p>
            <a:pPr algn="l"/>
            <a:r>
              <a:rPr lang="en-US" sz="2800" b="1"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rPr>
              <a:t>DUE: 2022-03-19</a:t>
            </a:r>
          </a:p>
          <a:p>
            <a:pPr algn="r"/>
            <a:endParaRPr lang="en-CA" sz="1200" dirty="0">
              <a:solidFill>
                <a:schemeClr val="bg1"/>
              </a:solidFill>
            </a:endParaRPr>
          </a:p>
        </p:txBody>
      </p:sp>
      <p:grpSp>
        <p:nvGrpSpPr>
          <p:cNvPr id="20" name="Group 19">
            <a:extLst>
              <a:ext uri="{FF2B5EF4-FFF2-40B4-BE49-F238E27FC236}">
                <a16:creationId xmlns:a16="http://schemas.microsoft.com/office/drawing/2014/main" id="{C0E9D773-7FEB-49A7-9CC0-76B8FC895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1" name="Freeform 5">
              <a:extLst>
                <a:ext uri="{FF2B5EF4-FFF2-40B4-BE49-F238E27FC236}">
                  <a16:creationId xmlns:a16="http://schemas.microsoft.com/office/drawing/2014/main" id="{38E76DE4-15F2-442B-A21D-7E4E54A01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AE5C0EE-AE74-4F67-BE75-9859C73C4B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descr="A picture containing icon&#10;&#10;Description automatically generated">
            <a:extLst>
              <a:ext uri="{FF2B5EF4-FFF2-40B4-BE49-F238E27FC236}">
                <a16:creationId xmlns:a16="http://schemas.microsoft.com/office/drawing/2014/main" id="{076F4098-241F-4893-B63E-4B7FFFD9B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350538" y="2892850"/>
            <a:ext cx="3344638" cy="11177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29790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964898-BB49-46EB-8ABC-F97CC434746E}"/>
              </a:ext>
            </a:extLst>
          </p:cNvPr>
          <p:cNvSpPr txBox="1"/>
          <p:nvPr/>
        </p:nvSpPr>
        <p:spPr>
          <a:xfrm>
            <a:off x="295275" y="1343025"/>
            <a:ext cx="11706225" cy="369332"/>
          </a:xfrm>
          <a:prstGeom prst="rect">
            <a:avLst/>
          </a:prstGeom>
          <a:noFill/>
        </p:spPr>
        <p:txBody>
          <a:bodyPr wrap="square" rtlCol="0">
            <a:spAutoFit/>
          </a:bodyPr>
          <a:lstStyle/>
          <a:p>
            <a:pPr marL="342900" indent="-342900">
              <a:buFont typeface="+mj-lt"/>
              <a:buAutoNum type="arabicPeriod"/>
            </a:pPr>
            <a:endParaRPr lang="en-CA"/>
          </a:p>
        </p:txBody>
      </p:sp>
      <p:sp>
        <p:nvSpPr>
          <p:cNvPr id="6" name="TextBox 5">
            <a:extLst>
              <a:ext uri="{FF2B5EF4-FFF2-40B4-BE49-F238E27FC236}">
                <a16:creationId xmlns:a16="http://schemas.microsoft.com/office/drawing/2014/main" id="{BD700AF2-20EE-46CB-BEA4-CE2CE6087345}"/>
              </a:ext>
            </a:extLst>
          </p:cNvPr>
          <p:cNvSpPr txBox="1"/>
          <p:nvPr/>
        </p:nvSpPr>
        <p:spPr>
          <a:xfrm>
            <a:off x="190500" y="152400"/>
            <a:ext cx="11811000" cy="5940088"/>
          </a:xfrm>
          <a:prstGeom prst="rect">
            <a:avLst/>
          </a:prstGeom>
          <a:noFill/>
        </p:spPr>
        <p:txBody>
          <a:bodyPr wrap="square" rtlCol="0">
            <a:spAutoFit/>
          </a:bodyPr>
          <a:lstStyle/>
          <a:p>
            <a:r>
              <a:rPr lang="en-US" sz="2800" b="1" u="sng" dirty="0">
                <a:solidFill>
                  <a:schemeClr val="accent1"/>
                </a:solidFill>
                <a:effectLst>
                  <a:outerShdw blurRad="38100" dist="38100" dir="2700000" algn="tl">
                    <a:srgbClr val="000000">
                      <a:alpha val="43137"/>
                    </a:srgbClr>
                  </a:outerShdw>
                </a:effectLst>
              </a:rPr>
              <a:t>PART 2</a:t>
            </a:r>
          </a:p>
          <a:p>
            <a:endParaRPr lang="en-US" sz="2800" b="1" u="sng" dirty="0">
              <a:solidFill>
                <a:schemeClr val="accent1"/>
              </a:solidFill>
              <a:effectLst>
                <a:outerShdw blurRad="38100" dist="38100" dir="2700000" algn="tl">
                  <a:srgbClr val="000000">
                    <a:alpha val="43137"/>
                  </a:srgbClr>
                </a:outerShdw>
              </a:effectLst>
            </a:endParaRPr>
          </a:p>
          <a:p>
            <a:r>
              <a:rPr lang="en-US" sz="2800" b="1" u="sng" dirty="0">
                <a:solidFill>
                  <a:schemeClr val="accent1"/>
                </a:solidFill>
                <a:effectLst>
                  <a:outerShdw blurRad="38100" dist="38100" dir="2700000" algn="tl">
                    <a:srgbClr val="000000">
                      <a:alpha val="43137"/>
                    </a:srgbClr>
                  </a:outerShdw>
                </a:effectLst>
              </a:rPr>
              <a:t>RATIONAL STATEMENT</a:t>
            </a:r>
          </a:p>
          <a:p>
            <a:endParaRPr lang="en-US" b="1" u="sng" dirty="0">
              <a:solidFill>
                <a:schemeClr val="accent1"/>
              </a:solidFill>
              <a:effectLst>
                <a:outerShdw blurRad="38100" dist="38100" dir="2700000" algn="tl">
                  <a:srgbClr val="000000">
                    <a:alpha val="43137"/>
                  </a:srgbClr>
                </a:outerShdw>
              </a:effectLst>
            </a:endParaRPr>
          </a:p>
          <a:p>
            <a:r>
              <a:rPr lang="en-US" sz="2000" dirty="0">
                <a:latin typeface="Arial" panose="020B0604020202020204" pitchFamily="34" charset="0"/>
                <a:cs typeface="Arial" panose="020B0604020202020204" pitchFamily="34" charset="0"/>
              </a:rPr>
              <a:t>Help determine if the patients have leukemia or not. Finding a better algorithm and model for the leukemia remission dataset (</a:t>
            </a:r>
            <a:r>
              <a:rPr lang="en-US" sz="2000" dirty="0" err="1">
                <a:latin typeface="Arial" panose="020B0604020202020204" pitchFamily="34" charset="0"/>
                <a:cs typeface="Arial" panose="020B0604020202020204" pitchFamily="34" charset="0"/>
              </a:rPr>
              <a:t>leuananalysisNew</a:t>
            </a:r>
            <a:r>
              <a:rPr lang="en-US" sz="2000" dirty="0">
                <a:latin typeface="Arial" panose="020B0604020202020204" pitchFamily="34" charset="0"/>
                <a:cs typeface="Arial" panose="020B0604020202020204" pitchFamily="34" charset="0"/>
              </a:rPr>
              <a:t>). With focus on analyzing output/results and making better analysis. In this experiment,  we used Naïve Bayes (NB) and Supply Vector Machine (SVM).</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power point will address;</a:t>
            </a:r>
          </a:p>
          <a:p>
            <a:r>
              <a:rPr lang="en-US" sz="20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Three insights from the classification report (Recall, Precision, F1) for SVM and NB</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 Comparing SVM and NB classification report with (2) insights and possible examples to follow </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Suggesting a model from the two used in our code for the dataset, and reasons why it will be good to use that model. Why it is better and how it performs best than the other.</a:t>
            </a:r>
          </a:p>
          <a:p>
            <a:endParaRPr lang="en-US" sz="20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CA"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8466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D4F70-46E7-46B5-9397-5DBC87310901}"/>
              </a:ext>
            </a:extLst>
          </p:cNvPr>
          <p:cNvSpPr>
            <a:spLocks noGrp="1"/>
          </p:cNvSpPr>
          <p:nvPr>
            <p:ph type="ctrTitle"/>
          </p:nvPr>
        </p:nvSpPr>
        <p:spPr>
          <a:xfrm>
            <a:off x="1524000" y="257176"/>
            <a:ext cx="9144000" cy="628650"/>
          </a:xfrm>
        </p:spPr>
        <p:txBody>
          <a:bodyPr>
            <a:noAutofit/>
          </a:bodyPr>
          <a:lstStyle/>
          <a:p>
            <a:r>
              <a:rPr lang="en-US" sz="3200" b="1" dirty="0">
                <a:solidFill>
                  <a:schemeClr val="accent1"/>
                </a:solidFill>
                <a:effectLst>
                  <a:outerShdw blurRad="38100" dist="38100" dir="2700000" algn="tl">
                    <a:srgbClr val="000000">
                      <a:alpha val="43137"/>
                    </a:srgbClr>
                  </a:outerShdw>
                </a:effectLst>
              </a:rPr>
              <a:t>THREE INSIGHTS FROM THE CLASSIFICATION REPORT</a:t>
            </a:r>
            <a:endParaRPr lang="en-CA" sz="3200" b="1" dirty="0">
              <a:solidFill>
                <a:schemeClr val="accent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0B58CA3F-DB72-45FE-884B-D5FB1A5B3575}"/>
              </a:ext>
            </a:extLst>
          </p:cNvPr>
          <p:cNvSpPr>
            <a:spLocks noGrp="1"/>
          </p:cNvSpPr>
          <p:nvPr>
            <p:ph type="subTitle" idx="1"/>
          </p:nvPr>
        </p:nvSpPr>
        <p:spPr>
          <a:xfrm>
            <a:off x="542925" y="885826"/>
            <a:ext cx="11172825" cy="5714999"/>
          </a:xfrm>
        </p:spPr>
        <p:txBody>
          <a:bodyPr>
            <a:normAutofit fontScale="92500" lnSpcReduction="10000"/>
          </a:bodyPr>
          <a:lstStyle/>
          <a:p>
            <a:pPr algn="l"/>
            <a:r>
              <a:rPr lang="en-CA" sz="2200" dirty="0">
                <a:latin typeface="Arial" panose="020B0604020202020204" pitchFamily="34" charset="0"/>
                <a:cs typeface="Arial" panose="020B0604020202020204" pitchFamily="34" charset="0"/>
              </a:rPr>
              <a:t>Firstly looking at support (6+2=8), shows it is a very small sample, and an imbalance dataset we are working with. Below, you will notice an unsimilar metrics for SVM and I believe do determine a good model for predicting leukemia as compared to NB</a:t>
            </a:r>
          </a:p>
          <a:p>
            <a:pPr algn="l"/>
            <a:endParaRPr lang="en-CA" sz="2000" b="1" dirty="0">
              <a:solidFill>
                <a:schemeClr val="accent1"/>
              </a:solidFill>
              <a:latin typeface="Times New Roman" panose="02020603050405020304" pitchFamily="18" charset="0"/>
            </a:endParaRPr>
          </a:p>
          <a:p>
            <a:pPr algn="l"/>
            <a:r>
              <a:rPr lang="en-CA" b="1" u="sng" dirty="0">
                <a:solidFill>
                  <a:schemeClr val="accent1"/>
                </a:solidFill>
                <a:latin typeface="Times New Roman" panose="02020603050405020304" pitchFamily="18" charset="0"/>
              </a:rPr>
              <a:t>CONCERNING SVM</a:t>
            </a:r>
            <a:endParaRPr lang="en-CA" sz="2000" b="1" dirty="0">
              <a:solidFill>
                <a:schemeClr val="accent1"/>
              </a:solidFill>
              <a:latin typeface="Times New Roman" panose="02020603050405020304" pitchFamily="18" charset="0"/>
            </a:endParaRPr>
          </a:p>
          <a:p>
            <a:pPr algn="l"/>
            <a:r>
              <a:rPr lang="en-CA" sz="2000" b="1" i="0" u="none" strike="noStrike" baseline="0" dirty="0">
                <a:solidFill>
                  <a:schemeClr val="accent1"/>
                </a:solidFill>
                <a:latin typeface="Times New Roman" panose="02020603050405020304" pitchFamily="18" charset="0"/>
              </a:rPr>
              <a:t>Precision</a:t>
            </a:r>
            <a:endParaRPr lang="en-CA" sz="2000" b="1" dirty="0">
              <a:solidFill>
                <a:schemeClr val="accent1"/>
              </a:solidFill>
              <a:latin typeface="Times New Roman" panose="02020603050405020304" pitchFamily="18" charset="0"/>
            </a:endParaRPr>
          </a:p>
          <a:p>
            <a:pPr marL="342900" indent="-342900" algn="l">
              <a:buFont typeface="Arial" panose="020B0604020202020204" pitchFamily="34" charset="0"/>
              <a:buChar char="•"/>
            </a:pPr>
            <a:r>
              <a:rPr lang="en-CA" sz="2200" dirty="0">
                <a:latin typeface="Arial" panose="020B0604020202020204" pitchFamily="34" charset="0"/>
                <a:cs typeface="Arial" panose="020B0604020202020204" pitchFamily="34" charset="0"/>
              </a:rPr>
              <a:t>Looking at precision, weighted average stands at (56), this comes high to the others but still low in predicting who has and who does not have leukemia. The high score of (67) does a better job at predicting patients who do not have leukemia</a:t>
            </a:r>
          </a:p>
          <a:p>
            <a:pPr algn="l"/>
            <a:endParaRPr lang="en-CA" sz="2000" b="1" dirty="0">
              <a:solidFill>
                <a:schemeClr val="accent1"/>
              </a:solidFill>
              <a:latin typeface="Times New Roman" panose="02020603050405020304" pitchFamily="18" charset="0"/>
            </a:endParaRPr>
          </a:p>
          <a:p>
            <a:pPr algn="l"/>
            <a:r>
              <a:rPr lang="en-CA" sz="2000" b="1" i="0" u="none" strike="noStrike" baseline="0" dirty="0">
                <a:solidFill>
                  <a:schemeClr val="accent1"/>
                </a:solidFill>
                <a:latin typeface="Times New Roman" panose="02020603050405020304" pitchFamily="18" charset="0"/>
              </a:rPr>
              <a:t>Recall</a:t>
            </a:r>
          </a:p>
          <a:p>
            <a:pPr marL="342900" indent="-342900" algn="l">
              <a:buFont typeface="Arial" panose="020B0604020202020204" pitchFamily="34" charset="0"/>
              <a:buChar char="•"/>
            </a:pPr>
            <a:r>
              <a:rPr lang="en-CA" sz="2200" dirty="0">
                <a:latin typeface="Arial" panose="020B0604020202020204" pitchFamily="34" charset="0"/>
                <a:cs typeface="Arial" panose="020B0604020202020204" pitchFamily="34" charset="0"/>
              </a:rPr>
              <a:t>Here, weighted average comes at (50) not good for predicting leukemia. Putting this into practice will give a 50 to 40 chance of me predicting they do or do not have leukemia</a:t>
            </a:r>
          </a:p>
          <a:p>
            <a:pPr algn="l"/>
            <a:endParaRPr lang="en-CA" sz="2200" dirty="0">
              <a:latin typeface="Arial" panose="020B0604020202020204" pitchFamily="34" charset="0"/>
              <a:cs typeface="Arial" panose="020B0604020202020204" pitchFamily="34" charset="0"/>
            </a:endParaRPr>
          </a:p>
          <a:p>
            <a:pPr algn="l"/>
            <a:r>
              <a:rPr lang="en-CA" sz="2000" b="1" i="0" u="none" strike="noStrike" baseline="0" dirty="0">
                <a:solidFill>
                  <a:schemeClr val="accent1"/>
                </a:solidFill>
                <a:latin typeface="Times New Roman" panose="02020603050405020304" pitchFamily="18" charset="0"/>
              </a:rPr>
              <a:t>F1 </a:t>
            </a:r>
          </a:p>
          <a:p>
            <a:pPr marL="342900" indent="-342900" algn="l">
              <a:buFont typeface="Arial" panose="020B0604020202020204" pitchFamily="34" charset="0"/>
              <a:buChar char="•"/>
            </a:pPr>
            <a:r>
              <a:rPr lang="en-CA" sz="2200" dirty="0">
                <a:latin typeface="Arial" panose="020B0604020202020204" pitchFamily="34" charset="0"/>
                <a:cs typeface="Arial" panose="020B0604020202020204" pitchFamily="34" charset="0"/>
              </a:rPr>
              <a:t>Analyzing F1’s weighted average at (51), similar range with recall, they both do not give a better score at predicting leukemia. Looking at the top scores, it predicts at (57) for patients not having leukemia.</a:t>
            </a:r>
          </a:p>
        </p:txBody>
      </p:sp>
    </p:spTree>
    <p:extLst>
      <p:ext uri="{BB962C8B-B14F-4D97-AF65-F5344CB8AC3E}">
        <p14:creationId xmlns:p14="http://schemas.microsoft.com/office/powerpoint/2010/main" val="413492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9DE2-3CF9-4D40-983E-CFFA524CE11B}"/>
              </a:ext>
            </a:extLst>
          </p:cNvPr>
          <p:cNvSpPr>
            <a:spLocks noGrp="1"/>
          </p:cNvSpPr>
          <p:nvPr>
            <p:ph type="ctrTitle"/>
          </p:nvPr>
        </p:nvSpPr>
        <p:spPr>
          <a:xfrm>
            <a:off x="814389" y="357189"/>
            <a:ext cx="10544174" cy="657224"/>
          </a:xfrm>
        </p:spPr>
        <p:txBody>
          <a:bodyPr>
            <a:noAutofit/>
          </a:bodyPr>
          <a:lstStyle/>
          <a:p>
            <a:r>
              <a:rPr lang="en-US" sz="2800" b="1" dirty="0">
                <a:solidFill>
                  <a:schemeClr val="accent1"/>
                </a:solidFill>
                <a:effectLst>
                  <a:outerShdw blurRad="38100" dist="38100" dir="2700000" algn="tl">
                    <a:srgbClr val="000000">
                      <a:alpha val="43137"/>
                    </a:srgbClr>
                  </a:outerShdw>
                </a:effectLst>
              </a:rPr>
              <a:t>THREE INSIGHTS FROM THE CLASSIFICATION REPORT (continuation)</a:t>
            </a:r>
            <a:endParaRPr lang="en-CA" sz="2800" dirty="0"/>
          </a:p>
        </p:txBody>
      </p:sp>
      <p:sp>
        <p:nvSpPr>
          <p:cNvPr id="3" name="Subtitle 2">
            <a:extLst>
              <a:ext uri="{FF2B5EF4-FFF2-40B4-BE49-F238E27FC236}">
                <a16:creationId xmlns:a16="http://schemas.microsoft.com/office/drawing/2014/main" id="{0FB1D775-B1C4-40D0-85BF-C5A23A56A761}"/>
              </a:ext>
            </a:extLst>
          </p:cNvPr>
          <p:cNvSpPr>
            <a:spLocks noGrp="1"/>
          </p:cNvSpPr>
          <p:nvPr>
            <p:ph type="subTitle" idx="1"/>
          </p:nvPr>
        </p:nvSpPr>
        <p:spPr>
          <a:xfrm>
            <a:off x="614363" y="1257299"/>
            <a:ext cx="11001375" cy="5114925"/>
          </a:xfrm>
        </p:spPr>
        <p:txBody>
          <a:bodyPr>
            <a:normAutofit fontScale="92500" lnSpcReduction="20000"/>
          </a:bodyPr>
          <a:lstStyle/>
          <a:p>
            <a:pPr algn="l"/>
            <a:r>
              <a:rPr lang="en-CA" b="1" u="sng" dirty="0">
                <a:solidFill>
                  <a:schemeClr val="accent1"/>
                </a:solidFill>
                <a:latin typeface="Times New Roman" panose="02020603050405020304" pitchFamily="18" charset="0"/>
              </a:rPr>
              <a:t>CONCERNING NB</a:t>
            </a:r>
            <a:endParaRPr lang="en-CA" sz="2000" b="1" dirty="0">
              <a:solidFill>
                <a:schemeClr val="accent1"/>
              </a:solidFill>
              <a:latin typeface="Times New Roman" panose="02020603050405020304" pitchFamily="18" charset="0"/>
            </a:endParaRPr>
          </a:p>
          <a:p>
            <a:pPr algn="l"/>
            <a:r>
              <a:rPr lang="en-CA" sz="2100" dirty="0">
                <a:latin typeface="Arial" panose="020B0604020202020204" pitchFamily="34" charset="0"/>
                <a:cs typeface="Arial" panose="020B0604020202020204" pitchFamily="34" charset="0"/>
              </a:rPr>
              <a:t>Below, we will notice varying metrics for this model, with recall being a better predictor at (67) though not really good. NB comes with an accuracy of (67). This looks like a better model than SVM, but poses a problem at predicting those who have leukemia.</a:t>
            </a:r>
          </a:p>
          <a:p>
            <a:pPr algn="l"/>
            <a:r>
              <a:rPr lang="en-CA" sz="2100" dirty="0">
                <a:latin typeface="Arial" panose="020B0604020202020204" pitchFamily="34" charset="0"/>
                <a:cs typeface="Arial" panose="020B0604020202020204" pitchFamily="34" charset="0"/>
              </a:rPr>
              <a:t>NB can only predict one class(Remission cannot be predicted)</a:t>
            </a:r>
          </a:p>
          <a:p>
            <a:pPr algn="l"/>
            <a:r>
              <a:rPr lang="en-CA" sz="2400" b="1" i="0" u="none" strike="noStrike" baseline="0" dirty="0">
                <a:solidFill>
                  <a:schemeClr val="accent1"/>
                </a:solidFill>
                <a:latin typeface="Times New Roman" panose="02020603050405020304" pitchFamily="18" charset="0"/>
              </a:rPr>
              <a:t>Precision</a:t>
            </a:r>
          </a:p>
          <a:p>
            <a:pPr marL="342900" indent="-342900" algn="l">
              <a:buFont typeface="Arial" panose="020B0604020202020204" pitchFamily="34" charset="0"/>
              <a:buChar char="•"/>
            </a:pPr>
            <a:r>
              <a:rPr lang="en-CA" sz="2000" dirty="0">
                <a:latin typeface="Arial" panose="020B0604020202020204" pitchFamily="34" charset="0"/>
                <a:cs typeface="Arial" panose="020B0604020202020204" pitchFamily="34" charset="0"/>
              </a:rPr>
              <a:t>At (44), due to the imbalance nature, I will be looking at the recall and F1 scores for better analysis.</a:t>
            </a:r>
          </a:p>
          <a:p>
            <a:pPr algn="l"/>
            <a:endParaRPr lang="en-CA" sz="2000" dirty="0">
              <a:latin typeface="Arial" panose="020B0604020202020204" pitchFamily="34" charset="0"/>
              <a:cs typeface="Arial" panose="020B0604020202020204" pitchFamily="34" charset="0"/>
            </a:endParaRPr>
          </a:p>
          <a:p>
            <a:pPr algn="l"/>
            <a:r>
              <a:rPr lang="en-CA" sz="2400" b="1" i="0" u="none" strike="noStrike" baseline="0" dirty="0">
                <a:solidFill>
                  <a:schemeClr val="accent1"/>
                </a:solidFill>
                <a:latin typeface="Times New Roman" panose="02020603050405020304" pitchFamily="18" charset="0"/>
              </a:rPr>
              <a:t>Recall</a:t>
            </a:r>
          </a:p>
          <a:p>
            <a:pPr marL="342900" indent="-342900" algn="l">
              <a:buFont typeface="Arial" panose="020B0604020202020204" pitchFamily="34" charset="0"/>
              <a:buChar char="•"/>
            </a:pPr>
            <a:r>
              <a:rPr lang="en-CA" sz="2100" dirty="0">
                <a:latin typeface="Arial" panose="020B0604020202020204" pitchFamily="34" charset="0"/>
                <a:cs typeface="Arial" panose="020B0604020202020204" pitchFamily="34" charset="0"/>
              </a:rPr>
              <a:t>At (67) the weighted average. Looking at the top scores for the classes, recall does better at (1.00) predicting patients who do not have leukemia. But does not give any score for patients having. So using this model for predicting patients without leukemia is better.</a:t>
            </a:r>
          </a:p>
          <a:p>
            <a:pPr algn="l"/>
            <a:r>
              <a:rPr lang="en-CA" b="1" dirty="0">
                <a:solidFill>
                  <a:schemeClr val="accent1"/>
                </a:solidFill>
                <a:latin typeface="Times New Roman" panose="02020603050405020304" pitchFamily="18" charset="0"/>
              </a:rPr>
              <a:t>F1 </a:t>
            </a:r>
          </a:p>
          <a:p>
            <a:pPr marL="342900" indent="-342900" algn="l">
              <a:buFont typeface="Arial" panose="020B0604020202020204" pitchFamily="34" charset="0"/>
              <a:buChar char="•"/>
            </a:pPr>
            <a:r>
              <a:rPr lang="en-CA" sz="2100" dirty="0">
                <a:latin typeface="Arial" panose="020B0604020202020204" pitchFamily="34" charset="0"/>
                <a:cs typeface="Arial" panose="020B0604020202020204" pitchFamily="34" charset="0"/>
              </a:rPr>
              <a:t>At (53) for the weighted average. F1 does a good job at (80) and is a good metric for predicting patients who do not have leukemia. If we have to use this same metric for predicting who has leukemia, I advise us to forget and not use it.</a:t>
            </a:r>
          </a:p>
        </p:txBody>
      </p:sp>
    </p:spTree>
    <p:extLst>
      <p:ext uri="{BB962C8B-B14F-4D97-AF65-F5344CB8AC3E}">
        <p14:creationId xmlns:p14="http://schemas.microsoft.com/office/powerpoint/2010/main" val="417494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8BB3-435F-4CF8-BCD3-E6D4554080DA}"/>
              </a:ext>
            </a:extLst>
          </p:cNvPr>
          <p:cNvSpPr>
            <a:spLocks noGrp="1"/>
          </p:cNvSpPr>
          <p:nvPr>
            <p:ph type="ctrTitle"/>
          </p:nvPr>
        </p:nvSpPr>
        <p:spPr>
          <a:xfrm>
            <a:off x="371475" y="371476"/>
            <a:ext cx="11387138" cy="742950"/>
          </a:xfrm>
        </p:spPr>
        <p:txBody>
          <a:bodyPr>
            <a:normAutofit/>
          </a:bodyPr>
          <a:lstStyle/>
          <a:p>
            <a:r>
              <a:rPr lang="en-US" sz="3600" b="1" dirty="0">
                <a:solidFill>
                  <a:schemeClr val="accent1"/>
                </a:solidFill>
                <a:effectLst>
                  <a:outerShdw blurRad="38100" dist="38100" dir="2700000" algn="tl">
                    <a:srgbClr val="000000">
                      <a:alpha val="43137"/>
                    </a:srgbClr>
                  </a:outerShdw>
                </a:effectLst>
              </a:rPr>
              <a:t>Comparing SVM and Naïve Bayes classification reports</a:t>
            </a:r>
            <a:endParaRPr lang="en-CA" sz="3600" b="1" dirty="0">
              <a:solidFill>
                <a:schemeClr val="accent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0C6D2E5D-A101-4024-9E2A-03667EE6A893}"/>
              </a:ext>
            </a:extLst>
          </p:cNvPr>
          <p:cNvSpPr>
            <a:spLocks noGrp="1"/>
          </p:cNvSpPr>
          <p:nvPr>
            <p:ph type="subTitle" idx="1"/>
          </p:nvPr>
        </p:nvSpPr>
        <p:spPr>
          <a:xfrm>
            <a:off x="500063" y="1285875"/>
            <a:ext cx="11144249" cy="5200649"/>
          </a:xfrm>
        </p:spPr>
        <p:txBody>
          <a:bodyPr>
            <a:normAutofit/>
          </a:bodyPr>
          <a:lstStyle/>
          <a:p>
            <a:pPr marL="342900" indent="-342900" algn="l">
              <a:buFont typeface="Arial" panose="020B0604020202020204" pitchFamily="34" charset="0"/>
              <a:buChar char="•"/>
            </a:pPr>
            <a:r>
              <a:rPr lang="en-CA" sz="2000" dirty="0">
                <a:latin typeface="Arial" panose="020B0604020202020204" pitchFamily="34" charset="0"/>
                <a:cs typeface="Arial" panose="020B0604020202020204" pitchFamily="34" charset="0"/>
              </a:rPr>
              <a:t>SVM looks better model at predicting both classes for patients who have and do not have leukemia, but fails to be accurate helping us make a decision. It fails to give a high score at predicting the condition of patients </a:t>
            </a:r>
          </a:p>
          <a:p>
            <a:pPr marL="342900" indent="-342900" algn="l">
              <a:buFont typeface="Arial" panose="020B0604020202020204" pitchFamily="34" charset="0"/>
              <a:buChar char="•"/>
            </a:pPr>
            <a:r>
              <a:rPr lang="en-CA" sz="2000" dirty="0">
                <a:latin typeface="Arial" panose="020B0604020202020204" pitchFamily="34" charset="0"/>
                <a:cs typeface="Arial" panose="020B0604020202020204" pitchFamily="34" charset="0"/>
              </a:rPr>
              <a:t>The weights stary within the 50% mark but do not go above for better determination </a:t>
            </a:r>
          </a:p>
          <a:p>
            <a:pPr marL="342900" indent="-342900" algn="l">
              <a:buFont typeface="Arial" panose="020B0604020202020204" pitchFamily="34" charset="0"/>
              <a:buChar char="•"/>
            </a:pPr>
            <a:r>
              <a:rPr lang="en-CA" sz="2000" dirty="0">
                <a:latin typeface="Arial" panose="020B0604020202020204" pitchFamily="34" charset="0"/>
                <a:cs typeface="Arial" panose="020B0604020202020204" pitchFamily="34" charset="0"/>
              </a:rPr>
              <a:t>Precision and F1 looks a better metrics </a:t>
            </a:r>
          </a:p>
          <a:p>
            <a:pPr algn="l"/>
            <a:endParaRPr lang="en-CA" sz="2000" dirty="0">
              <a:latin typeface="Arial" panose="020B0604020202020204" pitchFamily="34" charset="0"/>
              <a:cs typeface="Arial" panose="020B0604020202020204" pitchFamily="34" charset="0"/>
            </a:endParaRPr>
          </a:p>
          <a:p>
            <a:pPr algn="l"/>
            <a:endParaRPr lang="en-CA" sz="2000" dirty="0">
              <a:latin typeface="Arial" panose="020B0604020202020204" pitchFamily="34" charset="0"/>
              <a:cs typeface="Arial" panose="020B0604020202020204" pitchFamily="34" charset="0"/>
            </a:endParaRPr>
          </a:p>
          <a:p>
            <a:pPr algn="l"/>
            <a:endParaRPr lang="en-CA" sz="2000" dirty="0">
              <a:latin typeface="Arial" panose="020B0604020202020204" pitchFamily="34" charset="0"/>
              <a:cs typeface="Arial" panose="020B0604020202020204" pitchFamily="34" charset="0"/>
            </a:endParaRPr>
          </a:p>
          <a:p>
            <a:pPr marL="514350" indent="-514350" algn="l">
              <a:buFont typeface="Arial" panose="020B0604020202020204" pitchFamily="34" charset="0"/>
              <a:buChar char="•"/>
            </a:pPr>
            <a:r>
              <a:rPr lang="en-CA" sz="2000" dirty="0">
                <a:latin typeface="Arial" panose="020B0604020202020204" pitchFamily="34" charset="0"/>
                <a:cs typeface="Arial" panose="020B0604020202020204" pitchFamily="34" charset="0"/>
              </a:rPr>
              <a:t>NB is better at predicting patients who do not have leukemia as it comes </a:t>
            </a:r>
            <a:r>
              <a:rPr lang="en-CA" sz="2000">
                <a:latin typeface="Arial" panose="020B0604020202020204" pitchFamily="34" charset="0"/>
                <a:cs typeface="Arial" panose="020B0604020202020204" pitchFamily="34" charset="0"/>
              </a:rPr>
              <a:t>with an </a:t>
            </a:r>
            <a:r>
              <a:rPr lang="en-CA" sz="2000" dirty="0">
                <a:latin typeface="Arial" panose="020B0604020202020204" pitchFamily="34" charset="0"/>
                <a:cs typeface="Arial" panose="020B0604020202020204" pitchFamily="34" charset="0"/>
              </a:rPr>
              <a:t>accuracy of (67) and better metrics at (67),(1.00) and (80) as compared to SVM which floats at a score of (50). </a:t>
            </a:r>
          </a:p>
          <a:p>
            <a:pPr marL="514350" indent="-514350" algn="l">
              <a:buFont typeface="Arial" panose="020B0604020202020204" pitchFamily="34" charset="0"/>
              <a:buChar char="•"/>
            </a:pPr>
            <a:r>
              <a:rPr lang="en-CA" sz="2000" dirty="0">
                <a:latin typeface="Arial" panose="020B0604020202020204" pitchFamily="34" charset="0"/>
                <a:cs typeface="Arial" panose="020B0604020202020204" pitchFamily="34" charset="0"/>
              </a:rPr>
              <a:t>NB has a somewhat increasing and fluctuating weight, yet looks better than SVM</a:t>
            </a:r>
          </a:p>
          <a:p>
            <a:pPr marL="514350" indent="-514350" algn="l">
              <a:buFont typeface="Arial" panose="020B0604020202020204" pitchFamily="34" charset="0"/>
              <a:buChar char="•"/>
            </a:pPr>
            <a:r>
              <a:rPr lang="en-CA" sz="2000" dirty="0">
                <a:latin typeface="Arial" panose="020B0604020202020204" pitchFamily="34" charset="0"/>
                <a:cs typeface="Arial" panose="020B0604020202020204" pitchFamily="34" charset="0"/>
              </a:rPr>
              <a:t>Recall and F1 seem the better metrics to use.</a:t>
            </a:r>
          </a:p>
          <a:p>
            <a:pPr marL="514350" indent="-514350" algn="l">
              <a:buFont typeface="Arial" panose="020B0604020202020204" pitchFamily="34" charset="0"/>
              <a:buChar char="•"/>
            </a:pPr>
            <a:endParaRPr lang="en-CA" sz="2000" dirty="0">
              <a:latin typeface="Arial" panose="020B0604020202020204" pitchFamily="34" charset="0"/>
              <a:cs typeface="Arial" panose="020B0604020202020204" pitchFamily="34" charset="0"/>
            </a:endParaRPr>
          </a:p>
          <a:p>
            <a:pPr marL="514350" indent="-514350" algn="l">
              <a:buFont typeface="Arial" panose="020B0604020202020204" pitchFamily="34" charset="0"/>
              <a:buChar char="•"/>
            </a:pPr>
            <a:endParaRPr lang="en-CA" sz="2000" dirty="0">
              <a:latin typeface="Arial" panose="020B0604020202020204" pitchFamily="34" charset="0"/>
              <a:cs typeface="Arial" panose="020B0604020202020204" pitchFamily="34" charset="0"/>
            </a:endParaRPr>
          </a:p>
          <a:p>
            <a:pPr algn="l"/>
            <a:endParaRPr lang="en-CA" sz="2000" dirty="0">
              <a:latin typeface="Arial" panose="020B0604020202020204" pitchFamily="34" charset="0"/>
              <a:cs typeface="Arial" panose="020B0604020202020204" pitchFamily="34" charset="0"/>
            </a:endParaRPr>
          </a:p>
          <a:p>
            <a:pPr algn="l"/>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897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DDCE-F851-41A6-BC40-1FCC4C889A3B}"/>
              </a:ext>
            </a:extLst>
          </p:cNvPr>
          <p:cNvSpPr>
            <a:spLocks noGrp="1"/>
          </p:cNvSpPr>
          <p:nvPr>
            <p:ph type="ctrTitle"/>
          </p:nvPr>
        </p:nvSpPr>
        <p:spPr>
          <a:xfrm>
            <a:off x="657225" y="257175"/>
            <a:ext cx="10972799" cy="728663"/>
          </a:xfrm>
        </p:spPr>
        <p:txBody>
          <a:bodyPr>
            <a:noAutofit/>
          </a:bodyPr>
          <a:lstStyle/>
          <a:p>
            <a:r>
              <a:rPr lang="en-CA" sz="4800" b="1" dirty="0">
                <a:solidFill>
                  <a:schemeClr val="accent1"/>
                </a:solidFill>
                <a:effectLst>
                  <a:outerShdw blurRad="38100" dist="38100" dir="2700000" algn="tl">
                    <a:srgbClr val="000000">
                      <a:alpha val="43137"/>
                    </a:srgbClr>
                  </a:outerShdw>
                </a:effectLst>
              </a:rPr>
              <a:t>Recommend one (1) model</a:t>
            </a:r>
          </a:p>
        </p:txBody>
      </p:sp>
      <p:sp>
        <p:nvSpPr>
          <p:cNvPr id="3" name="Subtitle 2">
            <a:extLst>
              <a:ext uri="{FF2B5EF4-FFF2-40B4-BE49-F238E27FC236}">
                <a16:creationId xmlns:a16="http://schemas.microsoft.com/office/drawing/2014/main" id="{D8847A4D-3371-4CB0-BB85-192E69C4A8DF}"/>
              </a:ext>
            </a:extLst>
          </p:cNvPr>
          <p:cNvSpPr>
            <a:spLocks noGrp="1"/>
          </p:cNvSpPr>
          <p:nvPr>
            <p:ph type="subTitle" idx="1"/>
          </p:nvPr>
        </p:nvSpPr>
        <p:spPr>
          <a:xfrm>
            <a:off x="471486" y="1171574"/>
            <a:ext cx="11344275" cy="5157787"/>
          </a:xfrm>
        </p:spPr>
        <p:txBody>
          <a:bodyPr>
            <a:normAutofit/>
          </a:bodyPr>
          <a:lstStyle/>
          <a:p>
            <a:pPr marL="342900" indent="-342900" algn="l">
              <a:buFont typeface="Arial" panose="020B0604020202020204" pitchFamily="34" charset="0"/>
              <a:buChar char="•"/>
            </a:pPr>
            <a:r>
              <a:rPr lang="en-CA" sz="2000" dirty="0">
                <a:solidFill>
                  <a:schemeClr val="tx1">
                    <a:lumMod val="95000"/>
                    <a:lumOff val="5000"/>
                  </a:schemeClr>
                </a:solidFill>
                <a:latin typeface="Arial" panose="020B0604020202020204" pitchFamily="34" charset="0"/>
                <a:cs typeface="Arial" panose="020B0604020202020204" pitchFamily="34" charset="0"/>
              </a:rPr>
              <a:t>Depending on what John wants to do with the dataset, SVM I do not recommend.</a:t>
            </a:r>
          </a:p>
          <a:p>
            <a:pPr marL="342900" indent="-342900" algn="l">
              <a:buFont typeface="Arial" panose="020B0604020202020204" pitchFamily="34" charset="0"/>
              <a:buChar char="•"/>
            </a:pPr>
            <a:endParaRPr lang="en-CA" sz="20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CA" sz="2000" dirty="0">
                <a:solidFill>
                  <a:schemeClr val="tx1">
                    <a:lumMod val="95000"/>
                    <a:lumOff val="5000"/>
                  </a:schemeClr>
                </a:solidFill>
                <a:latin typeface="Arial" panose="020B0604020202020204" pitchFamily="34" charset="0"/>
                <a:cs typeface="Arial" panose="020B0604020202020204" pitchFamily="34" charset="0"/>
              </a:rPr>
              <a:t>I will recommend Naïve Bayes as the better model to use for John Hughes. NB has better scores and clearly predicts patients who do not have leukemia. This algorithm serve him better in predicting patients who do not have leukemia </a:t>
            </a:r>
          </a:p>
          <a:p>
            <a:pPr marL="342900" indent="-342900" algn="l">
              <a:buFont typeface="Arial" panose="020B0604020202020204" pitchFamily="34" charset="0"/>
              <a:buChar char="•"/>
            </a:pPr>
            <a:endParaRPr lang="en-CA" sz="20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CA" sz="2000" dirty="0">
                <a:solidFill>
                  <a:schemeClr val="tx1">
                    <a:lumMod val="95000"/>
                    <a:lumOff val="5000"/>
                  </a:schemeClr>
                </a:solidFill>
                <a:latin typeface="Arial" panose="020B0604020202020204" pitchFamily="34" charset="0"/>
                <a:cs typeface="Arial" panose="020B0604020202020204" pitchFamily="34" charset="0"/>
              </a:rPr>
              <a:t>SVM will definitely land him in trouble if he uses it to predict who has leukemia, given it is a small and an imbalance dataset, SVM still does not do justice with it. At a (50%) prediction rate, patients might take treatments when they should not, due to a low prediction scores.</a:t>
            </a:r>
          </a:p>
          <a:p>
            <a:pPr marL="342900" indent="-342900" algn="l">
              <a:buFont typeface="Arial" panose="020B0604020202020204" pitchFamily="34" charset="0"/>
              <a:buChar char="•"/>
            </a:pPr>
            <a:endParaRPr lang="en-CA" sz="20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CA" sz="20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CA" sz="2000" b="1" dirty="0">
                <a:solidFill>
                  <a:schemeClr val="tx1">
                    <a:lumMod val="95000"/>
                    <a:lumOff val="5000"/>
                  </a:schemeClr>
                </a:solidFill>
                <a:latin typeface="Arial" panose="020B0604020202020204" pitchFamily="34" charset="0"/>
                <a:cs typeface="Arial" panose="020B0604020202020204" pitchFamily="34" charset="0"/>
              </a:rPr>
              <a:t>I conclude, NB is better to use for predicting patients who do not have leukemia, but problematic for predicting who has. SVM looks a better score at averagely predicting who has and who does not.</a:t>
            </a:r>
            <a:endParaRPr lang="en-CA" sz="2000" b="1" dirty="0">
              <a:solidFill>
                <a:schemeClr val="tx1">
                  <a:lumMod val="95000"/>
                  <a:lumOff val="5000"/>
                </a:schemeClr>
              </a:solidFill>
            </a:endParaRPr>
          </a:p>
        </p:txBody>
      </p:sp>
    </p:spTree>
    <p:extLst>
      <p:ext uri="{BB962C8B-B14F-4D97-AF65-F5344CB8AC3E}">
        <p14:creationId xmlns:p14="http://schemas.microsoft.com/office/powerpoint/2010/main" val="2789293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875</Words>
  <Application>Microsoft Office PowerPoint</Application>
  <PresentationFormat>Widescreen</PresentationFormat>
  <Paragraphs>63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THREE INSIGHTS FROM THE CLASSIFICATION REPORT</vt:lpstr>
      <vt:lpstr>THREE INSIGHTS FROM THE CLASSIFICATION REPORT (continuation)</vt:lpstr>
      <vt:lpstr>Comparing SVM and Naïve Bayes classification reports</vt:lpstr>
      <vt:lpstr>Recommend one (1)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Eseme</dc:creator>
  <cp:lastModifiedBy>Daniel Eseme</cp:lastModifiedBy>
  <cp:revision>6</cp:revision>
  <dcterms:created xsi:type="dcterms:W3CDTF">2022-03-17T04:24:38Z</dcterms:created>
  <dcterms:modified xsi:type="dcterms:W3CDTF">2022-04-02T01:35:50Z</dcterms:modified>
</cp:coreProperties>
</file>