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404D8-64F7-4A5A-83E3-6E79DB2A1C0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FD3F393-03CA-4C8A-8180-CEF6D57FFB4C}">
      <dgm:prSet/>
      <dgm:spPr/>
      <dgm:t>
        <a:bodyPr/>
        <a:lstStyle/>
        <a:p>
          <a:r>
            <a:rPr lang="en-US" b="1" u="sng"/>
            <a:t>REFERENCES</a:t>
          </a:r>
          <a:endParaRPr lang="en-US"/>
        </a:p>
      </dgm:t>
    </dgm:pt>
    <dgm:pt modelId="{47B2FF61-AAAD-46BD-96EF-B5E3C4419CD1}" type="parTrans" cxnId="{7120DA56-F145-43F4-B315-BEC170E3F02D}">
      <dgm:prSet/>
      <dgm:spPr/>
      <dgm:t>
        <a:bodyPr/>
        <a:lstStyle/>
        <a:p>
          <a:endParaRPr lang="en-US"/>
        </a:p>
      </dgm:t>
    </dgm:pt>
    <dgm:pt modelId="{AE43CE24-F19C-4D64-B342-D3D5884467D6}" type="sibTrans" cxnId="{7120DA56-F145-43F4-B315-BEC170E3F02D}">
      <dgm:prSet/>
      <dgm:spPr/>
      <dgm:t>
        <a:bodyPr/>
        <a:lstStyle/>
        <a:p>
          <a:endParaRPr lang="en-US"/>
        </a:p>
      </dgm:t>
    </dgm:pt>
    <dgm:pt modelId="{CAACDC1E-1183-419A-99CB-41E80F7A2416}">
      <dgm:prSet/>
      <dgm:spPr/>
      <dgm:t>
        <a:bodyPr/>
        <a:lstStyle/>
        <a:p>
          <a:r>
            <a:rPr lang="en-US" i="1" dirty="0"/>
            <a:t>How NBA Data Analytics is changing the sport</a:t>
          </a:r>
          <a:r>
            <a:rPr lang="en-US" dirty="0"/>
            <a:t>. Dell Technologies. (2020, August 26). Retrieved February 24, 2022, from https://www.dell.com/en-us/perspectives/tech-takes-the-court-nba-teams-turn-to-data-and-analytics-for-a-competitive-edge/ </a:t>
          </a:r>
        </a:p>
      </dgm:t>
    </dgm:pt>
    <dgm:pt modelId="{F0270727-96AF-4DB4-8F2A-F570F7ED9DEB}" type="parTrans" cxnId="{34D49AF5-5BDD-49A4-A5B1-357234E02643}">
      <dgm:prSet/>
      <dgm:spPr/>
      <dgm:t>
        <a:bodyPr/>
        <a:lstStyle/>
        <a:p>
          <a:endParaRPr lang="en-US"/>
        </a:p>
      </dgm:t>
    </dgm:pt>
    <dgm:pt modelId="{AAD116AE-2A04-4F7D-9F4E-8B6A402E78AD}" type="sibTrans" cxnId="{34D49AF5-5BDD-49A4-A5B1-357234E02643}">
      <dgm:prSet/>
      <dgm:spPr/>
      <dgm:t>
        <a:bodyPr/>
        <a:lstStyle/>
        <a:p>
          <a:endParaRPr lang="en-US"/>
        </a:p>
      </dgm:t>
    </dgm:pt>
    <dgm:pt modelId="{44AFA50F-8781-42DE-8F99-A952BE52D6D6}">
      <dgm:prSet/>
      <dgm:spPr/>
      <dgm:t>
        <a:bodyPr/>
        <a:lstStyle/>
        <a:p>
          <a:r>
            <a:rPr lang="en-US" i="1"/>
            <a:t>NBA Stats</a:t>
          </a:r>
          <a:r>
            <a:rPr lang="en-US"/>
            <a:t>. ca.global.nba.com. (n.d.). Retrieved February 24, 2022, from https://ca.global.nba.com/statistics/ </a:t>
          </a:r>
        </a:p>
      </dgm:t>
    </dgm:pt>
    <dgm:pt modelId="{3E26B374-1F0C-43B1-B75A-F4E262C6AE5A}" type="parTrans" cxnId="{55D97224-F961-443D-B5EC-13E8306900C9}">
      <dgm:prSet/>
      <dgm:spPr/>
      <dgm:t>
        <a:bodyPr/>
        <a:lstStyle/>
        <a:p>
          <a:endParaRPr lang="en-US"/>
        </a:p>
      </dgm:t>
    </dgm:pt>
    <dgm:pt modelId="{B4091017-E2DA-44A2-948E-E62D806FFDE9}" type="sibTrans" cxnId="{55D97224-F961-443D-B5EC-13E8306900C9}">
      <dgm:prSet/>
      <dgm:spPr/>
      <dgm:t>
        <a:bodyPr/>
        <a:lstStyle/>
        <a:p>
          <a:endParaRPr lang="en-US"/>
        </a:p>
      </dgm:t>
    </dgm:pt>
    <dgm:pt modelId="{EFA4A5CA-EF87-4BEE-B85E-D7E7BF8D8330}">
      <dgm:prSet/>
      <dgm:spPr/>
      <dgm:t>
        <a:bodyPr/>
        <a:lstStyle/>
        <a:p>
          <a:r>
            <a:rPr lang="en-US" i="1" dirty="0"/>
            <a:t>Granular data</a:t>
          </a:r>
          <a:r>
            <a:rPr lang="en-US" dirty="0"/>
            <a:t>. Stats Perform. (2019, October 16). Retrieved February 24, 2022, from https://www.statsperform.com/betting-fantasy/trading-tools/granulardata/ </a:t>
          </a:r>
        </a:p>
      </dgm:t>
    </dgm:pt>
    <dgm:pt modelId="{23720D1E-27ED-4FBD-9FD6-6FBB4B32DDE6}" type="parTrans" cxnId="{6E2E9109-C6C9-4E91-9233-8AAEF3E409F7}">
      <dgm:prSet/>
      <dgm:spPr/>
      <dgm:t>
        <a:bodyPr/>
        <a:lstStyle/>
        <a:p>
          <a:endParaRPr lang="en-US"/>
        </a:p>
      </dgm:t>
    </dgm:pt>
    <dgm:pt modelId="{BCBD467D-C491-4B42-B1B3-4A5EEACDD616}" type="sibTrans" cxnId="{6E2E9109-C6C9-4E91-9233-8AAEF3E409F7}">
      <dgm:prSet/>
      <dgm:spPr/>
      <dgm:t>
        <a:bodyPr/>
        <a:lstStyle/>
        <a:p>
          <a:endParaRPr lang="en-US"/>
        </a:p>
      </dgm:t>
    </dgm:pt>
    <dgm:pt modelId="{0EB12482-E036-4FB9-9D15-CD1699B2CEE6}" type="pres">
      <dgm:prSet presAssocID="{413404D8-64F7-4A5A-83E3-6E79DB2A1C02}" presName="linear" presStyleCnt="0">
        <dgm:presLayoutVars>
          <dgm:animLvl val="lvl"/>
          <dgm:resizeHandles val="exact"/>
        </dgm:presLayoutVars>
      </dgm:prSet>
      <dgm:spPr/>
    </dgm:pt>
    <dgm:pt modelId="{EB9D3780-DF6E-43A9-B8A2-CE98F6ADEA96}" type="pres">
      <dgm:prSet presAssocID="{8FD3F393-03CA-4C8A-8180-CEF6D57FFB4C}" presName="parentText" presStyleLbl="node1" presStyleIdx="0" presStyleCnt="1">
        <dgm:presLayoutVars>
          <dgm:chMax val="0"/>
          <dgm:bulletEnabled val="1"/>
        </dgm:presLayoutVars>
      </dgm:prSet>
      <dgm:spPr/>
    </dgm:pt>
    <dgm:pt modelId="{EE71EE97-9023-4742-81E9-B414C151F959}" type="pres">
      <dgm:prSet presAssocID="{8FD3F393-03CA-4C8A-8180-CEF6D57FFB4C}" presName="childText" presStyleLbl="revTx" presStyleIdx="0" presStyleCnt="1">
        <dgm:presLayoutVars>
          <dgm:bulletEnabled val="1"/>
        </dgm:presLayoutVars>
      </dgm:prSet>
      <dgm:spPr/>
    </dgm:pt>
  </dgm:ptLst>
  <dgm:cxnLst>
    <dgm:cxn modelId="{6E2E9109-C6C9-4E91-9233-8AAEF3E409F7}" srcId="{8FD3F393-03CA-4C8A-8180-CEF6D57FFB4C}" destId="{EFA4A5CA-EF87-4BEE-B85E-D7E7BF8D8330}" srcOrd="2" destOrd="0" parTransId="{23720D1E-27ED-4FBD-9FD6-6FBB4B32DDE6}" sibTransId="{BCBD467D-C491-4B42-B1B3-4A5EEACDD616}"/>
    <dgm:cxn modelId="{55D97224-F961-443D-B5EC-13E8306900C9}" srcId="{8FD3F393-03CA-4C8A-8180-CEF6D57FFB4C}" destId="{44AFA50F-8781-42DE-8F99-A952BE52D6D6}" srcOrd="1" destOrd="0" parTransId="{3E26B374-1F0C-43B1-B75A-F4E262C6AE5A}" sibTransId="{B4091017-E2DA-44A2-948E-E62D806FFDE9}"/>
    <dgm:cxn modelId="{8970E625-A30B-43DB-89A7-45D38986DAD6}" type="presOf" srcId="{CAACDC1E-1183-419A-99CB-41E80F7A2416}" destId="{EE71EE97-9023-4742-81E9-B414C151F959}" srcOrd="0" destOrd="0" presId="urn:microsoft.com/office/officeart/2005/8/layout/vList2"/>
    <dgm:cxn modelId="{7120DA56-F145-43F4-B315-BEC170E3F02D}" srcId="{413404D8-64F7-4A5A-83E3-6E79DB2A1C02}" destId="{8FD3F393-03CA-4C8A-8180-CEF6D57FFB4C}" srcOrd="0" destOrd="0" parTransId="{47B2FF61-AAAD-46BD-96EF-B5E3C4419CD1}" sibTransId="{AE43CE24-F19C-4D64-B342-D3D5884467D6}"/>
    <dgm:cxn modelId="{85C6FC77-DE32-43BC-A573-844C56F7D669}" type="presOf" srcId="{413404D8-64F7-4A5A-83E3-6E79DB2A1C02}" destId="{0EB12482-E036-4FB9-9D15-CD1699B2CEE6}" srcOrd="0" destOrd="0" presId="urn:microsoft.com/office/officeart/2005/8/layout/vList2"/>
    <dgm:cxn modelId="{CF5C1181-C881-4EF3-81B5-B91072D1EB7D}" type="presOf" srcId="{8FD3F393-03CA-4C8A-8180-CEF6D57FFB4C}" destId="{EB9D3780-DF6E-43A9-B8A2-CE98F6ADEA96}" srcOrd="0" destOrd="0" presId="urn:microsoft.com/office/officeart/2005/8/layout/vList2"/>
    <dgm:cxn modelId="{7FA86EBB-A443-4B30-B538-D5172A5E2370}" type="presOf" srcId="{EFA4A5CA-EF87-4BEE-B85E-D7E7BF8D8330}" destId="{EE71EE97-9023-4742-81E9-B414C151F959}" srcOrd="0" destOrd="2" presId="urn:microsoft.com/office/officeart/2005/8/layout/vList2"/>
    <dgm:cxn modelId="{E07141CA-1C84-4E3D-8681-C856F1EAC031}" type="presOf" srcId="{44AFA50F-8781-42DE-8F99-A952BE52D6D6}" destId="{EE71EE97-9023-4742-81E9-B414C151F959}" srcOrd="0" destOrd="1" presId="urn:microsoft.com/office/officeart/2005/8/layout/vList2"/>
    <dgm:cxn modelId="{34D49AF5-5BDD-49A4-A5B1-357234E02643}" srcId="{8FD3F393-03CA-4C8A-8180-CEF6D57FFB4C}" destId="{CAACDC1E-1183-419A-99CB-41E80F7A2416}" srcOrd="0" destOrd="0" parTransId="{F0270727-96AF-4DB4-8F2A-F570F7ED9DEB}" sibTransId="{AAD116AE-2A04-4F7D-9F4E-8B6A402E78AD}"/>
    <dgm:cxn modelId="{8A1FC695-DB3A-4DD1-9267-2C3EA4205EFA}" type="presParOf" srcId="{0EB12482-E036-4FB9-9D15-CD1699B2CEE6}" destId="{EB9D3780-DF6E-43A9-B8A2-CE98F6ADEA96}" srcOrd="0" destOrd="0" presId="urn:microsoft.com/office/officeart/2005/8/layout/vList2"/>
    <dgm:cxn modelId="{3F173078-7779-404B-AA28-C162BF15F82F}" type="presParOf" srcId="{0EB12482-E036-4FB9-9D15-CD1699B2CEE6}" destId="{EE71EE97-9023-4742-81E9-B414C151F95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3780-DF6E-43A9-B8A2-CE98F6ADEA96}">
      <dsp:nvSpPr>
        <dsp:cNvPr id="0" name=""/>
        <dsp:cNvSpPr/>
      </dsp:nvSpPr>
      <dsp:spPr>
        <a:xfrm>
          <a:off x="0" y="197691"/>
          <a:ext cx="10515600" cy="863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u="sng" kern="1200"/>
            <a:t>REFERENCES</a:t>
          </a:r>
          <a:endParaRPr lang="en-US" sz="3600" kern="1200"/>
        </a:p>
      </dsp:txBody>
      <dsp:txXfrm>
        <a:off x="42151" y="239842"/>
        <a:ext cx="10431298" cy="779158"/>
      </dsp:txXfrm>
    </dsp:sp>
    <dsp:sp modelId="{EE71EE97-9023-4742-81E9-B414C151F959}">
      <dsp:nvSpPr>
        <dsp:cNvPr id="0" name=""/>
        <dsp:cNvSpPr/>
      </dsp:nvSpPr>
      <dsp:spPr>
        <a:xfrm>
          <a:off x="0" y="1061151"/>
          <a:ext cx="10515600"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i="1" kern="1200" dirty="0"/>
            <a:t>How NBA Data Analytics is changing the sport</a:t>
          </a:r>
          <a:r>
            <a:rPr lang="en-US" sz="2800" kern="1200" dirty="0"/>
            <a:t>. Dell Technologies. (2020, August 26). Retrieved February 24, 2022, from https://www.dell.com/en-us/perspectives/tech-takes-the-court-nba-teams-turn-to-data-and-analytics-for-a-competitive-edge/ </a:t>
          </a:r>
        </a:p>
        <a:p>
          <a:pPr marL="285750" lvl="1" indent="-285750" algn="l" defTabSz="1244600">
            <a:lnSpc>
              <a:spcPct val="90000"/>
            </a:lnSpc>
            <a:spcBef>
              <a:spcPct val="0"/>
            </a:spcBef>
            <a:spcAft>
              <a:spcPct val="20000"/>
            </a:spcAft>
            <a:buChar char="•"/>
          </a:pPr>
          <a:r>
            <a:rPr lang="en-US" sz="2800" i="1" kern="1200"/>
            <a:t>NBA Stats</a:t>
          </a:r>
          <a:r>
            <a:rPr lang="en-US" sz="2800" kern="1200"/>
            <a:t>. ca.global.nba.com. (n.d.). Retrieved February 24, 2022, from https://ca.global.nba.com/statistics/ </a:t>
          </a:r>
        </a:p>
        <a:p>
          <a:pPr marL="285750" lvl="1" indent="-285750" algn="l" defTabSz="1244600">
            <a:lnSpc>
              <a:spcPct val="90000"/>
            </a:lnSpc>
            <a:spcBef>
              <a:spcPct val="0"/>
            </a:spcBef>
            <a:spcAft>
              <a:spcPct val="20000"/>
            </a:spcAft>
            <a:buChar char="•"/>
          </a:pPr>
          <a:r>
            <a:rPr lang="en-US" sz="2800" i="1" kern="1200" dirty="0"/>
            <a:t>Granular data</a:t>
          </a:r>
          <a:r>
            <a:rPr lang="en-US" sz="2800" kern="1200" dirty="0"/>
            <a:t>. Stats Perform. (2019, October 16). Retrieved February 24, 2022, from https://www.statsperform.com/betting-fantasy/trading-tools/granulardata/ </a:t>
          </a:r>
        </a:p>
      </dsp:txBody>
      <dsp:txXfrm>
        <a:off x="0" y="1061151"/>
        <a:ext cx="10515600" cy="3800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0430-76FE-4ED6-87F5-E96B80D53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9403B4B-1FD7-46B0-BBDC-76E9F10A7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F4239F5-AB4F-4172-AC71-4B8ECA3CBFBA}"/>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57CD1F3A-4C63-43A5-A892-97E57FDF05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262074-20C8-41E1-A93E-1A402B7C5C46}"/>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362023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D524-07EE-4C53-AADC-4B10031F9B7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260EA3-868A-446C-ABE9-1A0E1EE76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F5F54B-F512-4B82-8D59-D44AF54D9209}"/>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E969B595-649F-43A3-990D-C35E321245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939CC7-7C0D-41C2-A7AF-9BE1AF6F6377}"/>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416844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5DEE8-D612-4E55-860B-9FF5D998E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EF6F86A-5526-4B00-8781-EAABB87D3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2A4C04-F5D7-4CDE-9F66-3A8BBCE812D5}"/>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F49428D9-8470-40E5-A669-47F1E3510A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C99061-BEB0-41FB-9D56-72AB25A7E5EE}"/>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209390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9B4C-AD37-4ECB-B152-D4FA9C9EC0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C0524F-C9A5-4695-A7E4-C4EF450603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02C7F6-A5A2-4C7D-A8F7-F2A036ADF2E4}"/>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5D24E100-C370-4205-A620-5E335E3BAB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84A32B-25FA-47C6-90BE-D23E47673797}"/>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14039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E045-F490-4FA0-9F4E-75B10609E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5D4612-03BF-4369-BC27-E7299547D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A528A-1BF1-4589-BD80-8A643BA409E0}"/>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75249DF2-27AA-4223-BE56-687B9F3D0E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EF854E-E988-4A2E-817A-421CE4B82767}"/>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72614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C122-CFE9-460A-84CF-70467CF222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6909FD-0237-4651-81F7-8D0BF9047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FB2CB5D-40D9-43E7-B823-272E3D310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9D1DC44-2EA4-4C89-B7C9-89646D2B1942}"/>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6" name="Footer Placeholder 5">
            <a:extLst>
              <a:ext uri="{FF2B5EF4-FFF2-40B4-BE49-F238E27FC236}">
                <a16:creationId xmlns:a16="http://schemas.microsoft.com/office/drawing/2014/main" id="{3600ECF6-9C15-4E9B-A49A-33C7392C8D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CF3D13-EB40-43B9-A870-AD6B63A0CD89}"/>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235469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1C4-7F3C-45F3-8327-1A0F32C835A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E10632-B294-4783-A287-0DD93F847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58DABE-8B7A-449F-8137-02D1A7B1F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FD64160-ABE4-46EE-84EB-42B4892AF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536FA-3EFF-44BF-9882-9E57CB1D8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FFCCC28-23D9-4ECB-A63E-B7E090CE6BA8}"/>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8" name="Footer Placeholder 7">
            <a:extLst>
              <a:ext uri="{FF2B5EF4-FFF2-40B4-BE49-F238E27FC236}">
                <a16:creationId xmlns:a16="http://schemas.microsoft.com/office/drawing/2014/main" id="{D2FADB19-923C-44C6-B36A-E8DF8952A8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7C202EF-4CB5-4C5B-B028-7D3CCFA09E5D}"/>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61032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2824-BAC4-4B9D-A4F6-C1778CEBF0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C38C097-EBD5-4DE3-BBD6-F3E16A34C899}"/>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4" name="Footer Placeholder 3">
            <a:extLst>
              <a:ext uri="{FF2B5EF4-FFF2-40B4-BE49-F238E27FC236}">
                <a16:creationId xmlns:a16="http://schemas.microsoft.com/office/drawing/2014/main" id="{590132F2-4025-48D4-9CD5-4AD3C2D78B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D03EEAD-4D7A-4AC1-B37E-C93EB193BD53}"/>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142196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01B42-29B8-4823-816F-E5BA9E98C3CC}"/>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3" name="Footer Placeholder 2">
            <a:extLst>
              <a:ext uri="{FF2B5EF4-FFF2-40B4-BE49-F238E27FC236}">
                <a16:creationId xmlns:a16="http://schemas.microsoft.com/office/drawing/2014/main" id="{8116614D-EB9E-4BAF-88A0-3F808501EA7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8E8A113-1FCC-4307-8615-80455AC2ECF8}"/>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119508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283D-1F6B-4BC5-9A27-C9D13AD5B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D896EC4-1825-4F19-889A-0FC9D05EB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99041C3-165D-40F5-A89F-EF59B482E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CD6F3-BF49-44FB-889F-9C90FFB9451A}"/>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6" name="Footer Placeholder 5">
            <a:extLst>
              <a:ext uri="{FF2B5EF4-FFF2-40B4-BE49-F238E27FC236}">
                <a16:creationId xmlns:a16="http://schemas.microsoft.com/office/drawing/2014/main" id="{9606CE02-B493-43E5-96A8-54297BF970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B2CAE3-7225-4159-A762-E24516F88944}"/>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18391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E544-BA59-45DA-86E8-C5B0A713D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633B732-AD8F-4927-9BF9-1DBF0609D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EDF9B54-C309-4BD9-B84E-F9477C527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467B2-5648-42AD-9154-D98300E7E7EB}"/>
              </a:ext>
            </a:extLst>
          </p:cNvPr>
          <p:cNvSpPr>
            <a:spLocks noGrp="1"/>
          </p:cNvSpPr>
          <p:nvPr>
            <p:ph type="dt" sz="half" idx="10"/>
          </p:nvPr>
        </p:nvSpPr>
        <p:spPr/>
        <p:txBody>
          <a:bodyPr/>
          <a:lstStyle/>
          <a:p>
            <a:fld id="{C858666E-243F-4BF8-87C6-FAD3CCB08D71}" type="datetimeFigureOut">
              <a:rPr lang="en-CA" smtClean="0"/>
              <a:t>2022-02-23</a:t>
            </a:fld>
            <a:endParaRPr lang="en-CA"/>
          </a:p>
        </p:txBody>
      </p:sp>
      <p:sp>
        <p:nvSpPr>
          <p:cNvPr id="6" name="Footer Placeholder 5">
            <a:extLst>
              <a:ext uri="{FF2B5EF4-FFF2-40B4-BE49-F238E27FC236}">
                <a16:creationId xmlns:a16="http://schemas.microsoft.com/office/drawing/2014/main" id="{0EA3AADE-1115-4E0D-8E9F-E6E44A796B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604282-59B6-4F9C-BB20-3F17A2BD6954}"/>
              </a:ext>
            </a:extLst>
          </p:cNvPr>
          <p:cNvSpPr>
            <a:spLocks noGrp="1"/>
          </p:cNvSpPr>
          <p:nvPr>
            <p:ph type="sldNum" sz="quarter" idx="12"/>
          </p:nvPr>
        </p:nvSpPr>
        <p:spPr/>
        <p:txBody>
          <a:bodyPr/>
          <a:lstStyle/>
          <a:p>
            <a:fld id="{02F3DE08-CC23-4F53-9930-51F80CBEACB1}" type="slidenum">
              <a:rPr lang="en-CA" smtClean="0"/>
              <a:t>‹#›</a:t>
            </a:fld>
            <a:endParaRPr lang="en-CA"/>
          </a:p>
        </p:txBody>
      </p:sp>
    </p:spTree>
    <p:extLst>
      <p:ext uri="{BB962C8B-B14F-4D97-AF65-F5344CB8AC3E}">
        <p14:creationId xmlns:p14="http://schemas.microsoft.com/office/powerpoint/2010/main" val="182805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68B51-0CBD-40FB-9760-E3BF03BB1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DD28BCA-3839-4647-AAD6-4CA3ACE02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EB1210-B786-4BBE-AE00-27DAE858B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8666E-243F-4BF8-87C6-FAD3CCB08D71}" type="datetimeFigureOut">
              <a:rPr lang="en-CA" smtClean="0"/>
              <a:t>2022-02-23</a:t>
            </a:fld>
            <a:endParaRPr lang="en-CA"/>
          </a:p>
        </p:txBody>
      </p:sp>
      <p:sp>
        <p:nvSpPr>
          <p:cNvPr id="5" name="Footer Placeholder 4">
            <a:extLst>
              <a:ext uri="{FF2B5EF4-FFF2-40B4-BE49-F238E27FC236}">
                <a16:creationId xmlns:a16="http://schemas.microsoft.com/office/drawing/2014/main" id="{1A7DF772-0377-4883-AC71-AEC1CE328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5098F1F-0039-4613-8263-3C92B690C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3DE08-CC23-4F53-9930-51F80CBEACB1}" type="slidenum">
              <a:rPr lang="en-CA" smtClean="0"/>
              <a:t>‹#›</a:t>
            </a:fld>
            <a:endParaRPr lang="en-CA"/>
          </a:p>
        </p:txBody>
      </p:sp>
    </p:spTree>
    <p:extLst>
      <p:ext uri="{BB962C8B-B14F-4D97-AF65-F5344CB8AC3E}">
        <p14:creationId xmlns:p14="http://schemas.microsoft.com/office/powerpoint/2010/main" val="378593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3A9CC-9C9F-4FC8-BD10-84C1D483474E}"/>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u="sng" kern="1200" dirty="0">
                <a:solidFill>
                  <a:srgbClr val="FFFFFF"/>
                </a:solidFill>
                <a:effectLst>
                  <a:outerShdw blurRad="38100" dist="38100" dir="2700000" algn="tl">
                    <a:srgbClr val="000000">
                      <a:alpha val="43137"/>
                    </a:srgbClr>
                  </a:outerShdw>
                </a:effectLst>
                <a:latin typeface="+mj-lt"/>
                <a:ea typeface="+mj-ea"/>
                <a:cs typeface="+mj-cs"/>
              </a:rPr>
              <a:t>De</a:t>
            </a:r>
            <a:r>
              <a:rPr kumimoji="0" lang="en-US" sz="4400" b="1" i="0" u="sng"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tail area where data is collected or needs to be collected</a:t>
            </a:r>
            <a:endParaRPr lang="en-US" sz="4400" b="1" u="sng" kern="1200"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55CF73BF-5403-4262-9C14-D84291110B02}"/>
              </a:ext>
            </a:extLst>
          </p:cNvPr>
          <p:cNvSpPr>
            <a:spLocks noGrp="1"/>
          </p:cNvSpPr>
          <p:nvPr>
            <p:ph type="subTitle" idx="1"/>
          </p:nvPr>
        </p:nvSpPr>
        <p:spPr>
          <a:xfrm>
            <a:off x="4447308" y="319088"/>
            <a:ext cx="6906491" cy="6142672"/>
          </a:xfrm>
        </p:spPr>
        <p:txBody>
          <a:bodyPr vert="horz" lIns="91440" tIns="45720" rIns="91440" bIns="45720" rtlCol="0" anchor="ctr">
            <a:normAutofit/>
          </a:bodyPr>
          <a:lstStyle/>
          <a:p>
            <a:pPr marL="0" indent="-228600" algn="l">
              <a:buFont typeface="Arial" panose="020B0604020202020204" pitchFamily="34" charset="0"/>
              <a:buChar char="•"/>
            </a:pPr>
            <a:r>
              <a:rPr lang="en-US" sz="2800" b="1" dirty="0">
                <a:solidFill>
                  <a:schemeClr val="accent1"/>
                </a:solidFill>
              </a:rPr>
              <a:t>NBA &amp; WNBA</a:t>
            </a:r>
          </a:p>
          <a:p>
            <a:pPr marL="0" indent="-228600" algn="l">
              <a:buFont typeface="Arial" panose="020B0604020202020204" pitchFamily="34" charset="0"/>
              <a:buChar char="•"/>
            </a:pPr>
            <a:r>
              <a:rPr lang="en-US" dirty="0"/>
              <a:t>The NBA is a basketball sporting organization with a female organ also known as the WNBA. NBA stands for (National Basketball League), WNBA stands for (Women’s National Basketball League).</a:t>
            </a:r>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r>
              <a:rPr lang="en-US" dirty="0"/>
              <a:t>In the NBA, cameras are used to capture and record the games. From these videos, at the back room, analysis are made on the players and their roles. </a:t>
            </a:r>
          </a:p>
          <a:p>
            <a:pPr marL="342900" indent="-228600" algn="l">
              <a:buFont typeface="Arial" panose="020B0604020202020204" pitchFamily="34" charset="0"/>
              <a:buChar char="•"/>
            </a:pPr>
            <a:r>
              <a:rPr lang="en-US" dirty="0"/>
              <a:t>During training sessions to monitor playmakers and health conditions</a:t>
            </a:r>
          </a:p>
          <a:p>
            <a:pPr marL="342900" indent="-228600" algn="l">
              <a:buFont typeface="Arial" panose="020B0604020202020204" pitchFamily="34" charset="0"/>
              <a:buChar char="•"/>
            </a:pPr>
            <a:r>
              <a:rPr lang="en-US" dirty="0"/>
              <a:t>On the court during game play.</a:t>
            </a:r>
          </a:p>
          <a:p>
            <a:pPr marL="342900" indent="-228600" algn="l">
              <a:buFont typeface="Arial" panose="020B0604020202020204" pitchFamily="34" charset="0"/>
              <a:buChar char="•"/>
            </a:pPr>
            <a:r>
              <a:rPr lang="en-US" dirty="0"/>
              <a:t>Opponent plays and coaching styles for better defense </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69193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18BC6F-CB9B-4EA8-A04D-9CDD79509CDA}"/>
              </a:ext>
            </a:extLst>
          </p:cNvPr>
          <p:cNvSpPr txBox="1"/>
          <p:nvPr/>
        </p:nvSpPr>
        <p:spPr>
          <a:xfrm>
            <a:off x="85725" y="85725"/>
            <a:ext cx="11982450" cy="6340197"/>
          </a:xfrm>
          <a:prstGeom prst="rect">
            <a:avLst/>
          </a:prstGeom>
          <a:noFill/>
        </p:spPr>
        <p:txBody>
          <a:bodyPr wrap="square" rtlCol="0">
            <a:spAutoFit/>
          </a:bodyPr>
          <a:lstStyle/>
          <a:p>
            <a:r>
              <a:rPr lang="en-CA" sz="2800" b="1" u="sng" dirty="0">
                <a:solidFill>
                  <a:schemeClr val="accent1"/>
                </a:solidFill>
                <a:effectLst>
                  <a:outerShdw blurRad="38100" dist="38100" dir="2700000" algn="tl">
                    <a:srgbClr val="000000">
                      <a:alpha val="43137"/>
                    </a:srgbClr>
                  </a:outerShdw>
                </a:effectLst>
              </a:rPr>
              <a:t>What makes/ </a:t>
            </a:r>
            <a:r>
              <a:rPr lang="en-CA" sz="3200" b="1" u="sng" dirty="0">
                <a:solidFill>
                  <a:schemeClr val="accent1"/>
                </a:solidFill>
                <a:effectLst>
                  <a:outerShdw blurRad="38100" dist="38100" dir="2700000" algn="tl">
                    <a:srgbClr val="000000">
                      <a:alpha val="43137"/>
                    </a:srgbClr>
                  </a:outerShdw>
                </a:effectLst>
              </a:rPr>
              <a:t>could</a:t>
            </a:r>
            <a:r>
              <a:rPr lang="en-CA" sz="2800" b="1" u="sng" dirty="0">
                <a:solidFill>
                  <a:schemeClr val="accent1"/>
                </a:solidFill>
                <a:effectLst>
                  <a:outerShdw blurRad="38100" dist="38100" dir="2700000" algn="tl">
                    <a:srgbClr val="000000">
                      <a:alpha val="43137"/>
                    </a:srgbClr>
                  </a:outerShdw>
                </a:effectLst>
              </a:rPr>
              <a:t> make the organization data driven ?</a:t>
            </a:r>
          </a:p>
          <a:p>
            <a:endParaRPr lang="en-CA" sz="2400" b="1" u="sng" dirty="0">
              <a:solidFill>
                <a:schemeClr val="accent1"/>
              </a:solidFill>
              <a:effectLst>
                <a:outerShdw blurRad="38100" dist="38100" dir="2700000" algn="tl">
                  <a:srgbClr val="000000">
                    <a:alpha val="43137"/>
                  </a:srgbClr>
                </a:outerShdw>
              </a:effectLst>
            </a:endParaRPr>
          </a:p>
          <a:p>
            <a:r>
              <a:rPr lang="en-CA" sz="2400" dirty="0"/>
              <a:t>            The NBA has grown beyond what it used to be, plays have upgraded, competition amongst the 30 teams are at a clash ground and no one plays to loose </a:t>
            </a:r>
          </a:p>
          <a:p>
            <a:endParaRPr lang="en-CA" sz="2400" b="1" u="sng"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CA" sz="2400" dirty="0"/>
              <a:t>Technology came with bright minds and computers making use of algorithms, and artificial intelligence. This made recognising playing style of some teams and players easy. </a:t>
            </a:r>
          </a:p>
          <a:p>
            <a:pPr marL="342900" indent="-342900">
              <a:buFont typeface="Arial" panose="020B0604020202020204" pitchFamily="34" charset="0"/>
              <a:buChar char="•"/>
            </a:pPr>
            <a:r>
              <a:rPr lang="en-CA" sz="2400" dirty="0"/>
              <a:t>Coaches</a:t>
            </a:r>
            <a:r>
              <a:rPr lang="en-CA" sz="2400" dirty="0">
                <a:effectLst>
                  <a:outerShdw blurRad="38100" dist="38100" dir="2700000" algn="tl">
                    <a:srgbClr val="000000">
                      <a:alpha val="43137"/>
                    </a:srgbClr>
                  </a:outerShdw>
                </a:effectLst>
              </a:rPr>
              <a:t> </a:t>
            </a:r>
            <a:r>
              <a:rPr lang="en-CA" sz="2400" dirty="0"/>
              <a:t>are very analytical hence the need for this data to be available, making the best plays possible.</a:t>
            </a:r>
          </a:p>
          <a:p>
            <a:pPr marL="342900" indent="-342900">
              <a:buFont typeface="Arial" panose="020B0604020202020204" pitchFamily="34" charset="0"/>
              <a:buChar char="•"/>
            </a:pPr>
            <a:r>
              <a:rPr lang="en-CA" sz="2400" dirty="0"/>
              <a:t>Player tracking on and off the court stands as a factor making the NBA data driven.</a:t>
            </a:r>
          </a:p>
          <a:p>
            <a:pPr marL="342900" indent="-342900">
              <a:buFont typeface="Arial" panose="020B0604020202020204" pitchFamily="34" charset="0"/>
              <a:buChar char="•"/>
            </a:pPr>
            <a:r>
              <a:rPr lang="en-CA" sz="2400" dirty="0"/>
              <a:t>Player scouting was a hassle before the introduction of analytics in the NBA. </a:t>
            </a:r>
          </a:p>
          <a:p>
            <a:pPr marL="342900" indent="-342900">
              <a:buFont typeface="Arial" panose="020B0604020202020204" pitchFamily="34" charset="0"/>
              <a:buChar char="•"/>
            </a:pPr>
            <a:r>
              <a:rPr lang="en-CA" sz="2400" dirty="0"/>
              <a:t>Track physical health and optimize rest time for players against the next game and injury.</a:t>
            </a:r>
          </a:p>
          <a:p>
            <a:pPr marL="342900" indent="-342900">
              <a:buFont typeface="Arial" panose="020B0604020202020204" pitchFamily="34" charset="0"/>
              <a:buChar char="•"/>
            </a:pPr>
            <a:r>
              <a:rPr lang="en-CA" sz="2400" dirty="0"/>
              <a:t>Ratings in the NBA are used by teams, scouts, journalist and the media to predict play and future prospects.</a:t>
            </a:r>
          </a:p>
          <a:p>
            <a:pPr marL="342900" indent="-342900">
              <a:buFont typeface="Arial" panose="020B0604020202020204" pitchFamily="34" charset="0"/>
              <a:buChar char="•"/>
            </a:pPr>
            <a:r>
              <a:rPr lang="en-CA" sz="2400" dirty="0"/>
              <a:t>Success rate of 3 points and 2 points players shoot at the basket. With a view of the analysis made on several players, coaches are confident on who to set at the 3 point lines</a:t>
            </a:r>
          </a:p>
          <a:p>
            <a:endParaRPr lang="en-CA" dirty="0"/>
          </a:p>
        </p:txBody>
      </p:sp>
    </p:spTree>
    <p:extLst>
      <p:ext uri="{BB962C8B-B14F-4D97-AF65-F5344CB8AC3E}">
        <p14:creationId xmlns:p14="http://schemas.microsoft.com/office/powerpoint/2010/main" val="132694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E24E8-1D59-4D22-B596-BD12989CE6E1}"/>
              </a:ext>
            </a:extLst>
          </p:cNvPr>
          <p:cNvSpPr>
            <a:spLocks noGrp="1"/>
          </p:cNvSpPr>
          <p:nvPr>
            <p:ph type="title"/>
          </p:nvPr>
        </p:nvSpPr>
        <p:spPr>
          <a:xfrm>
            <a:off x="686834" y="1153572"/>
            <a:ext cx="3200400" cy="4461163"/>
          </a:xfrm>
        </p:spPr>
        <p:txBody>
          <a:bodyPr>
            <a:normAutofit/>
          </a:bodyPr>
          <a:lstStyle/>
          <a:p>
            <a:pPr marL="0" marR="0" lvl="0" indent="0" defTabSz="914400" rtl="0" eaLnBrk="1" fontAlgn="auto" latinLnBrk="0" hangingPunct="1">
              <a:spcBef>
                <a:spcPts val="1000"/>
              </a:spcBef>
              <a:spcAft>
                <a:spcPts val="0"/>
              </a:spcAft>
              <a:tabLst/>
              <a:defRPr/>
            </a:pPr>
            <a:br>
              <a:rPr kumimoji="0" lang="en-CA" sz="3100" b="0" i="0" u="none" strike="noStrike" kern="1200" cap="none" spc="0" normalizeH="0" baseline="0" noProof="0">
                <a:ln>
                  <a:noFill/>
                </a:ln>
                <a:solidFill>
                  <a:srgbClr val="FFFFFF"/>
                </a:solidFill>
                <a:effectLst/>
                <a:uLnTx/>
                <a:uFillTx/>
                <a:latin typeface="Calibri" panose="020F0502020204030204"/>
                <a:ea typeface="+mn-ea"/>
                <a:cs typeface="+mn-cs"/>
              </a:rPr>
            </a:br>
            <a:r>
              <a:rPr kumimoji="0" lang="en-CA" sz="3100" b="1" i="0" u="sng"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Is there any way it can add value if they start collecting data in one or more areas. What are the things they should measure ?</a:t>
            </a:r>
            <a:br>
              <a:rPr kumimoji="0" lang="en-CA" sz="3100" b="0" i="0" u="none" strike="noStrike" kern="1200" cap="none" spc="0" normalizeH="0" baseline="0" noProof="0">
                <a:ln>
                  <a:noFill/>
                </a:ln>
                <a:solidFill>
                  <a:srgbClr val="FFFFFF"/>
                </a:solidFill>
                <a:effectLst/>
                <a:uLnTx/>
                <a:uFillTx/>
                <a:latin typeface="Calibri" panose="020F0502020204030204"/>
                <a:ea typeface="+mn-ea"/>
                <a:cs typeface="+mn-cs"/>
              </a:rPr>
            </a:br>
            <a:endParaRPr lang="en-CA" sz="3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5067E0-21D0-4ED7-883F-4A1DD52F7A08}"/>
              </a:ext>
            </a:extLst>
          </p:cNvPr>
          <p:cNvSpPr>
            <a:spLocks noGrp="1"/>
          </p:cNvSpPr>
          <p:nvPr>
            <p:ph idx="1"/>
          </p:nvPr>
        </p:nvSpPr>
        <p:spPr>
          <a:xfrm>
            <a:off x="4447308" y="591344"/>
            <a:ext cx="6906491" cy="5585619"/>
          </a:xfrm>
        </p:spPr>
        <p:txBody>
          <a:bodyPr anchor="ctr">
            <a:normAutofit/>
          </a:bodyPr>
          <a:lstStyle/>
          <a:p>
            <a:pPr marL="0" indent="0">
              <a:buNone/>
            </a:pPr>
            <a:r>
              <a:rPr lang="en-US" sz="2000" dirty="0"/>
              <a:t>The NBA keeps evolving and is presently doing fine in terms of data collection, analytics and metrics. This alone adds value to each player by;</a:t>
            </a:r>
            <a:endParaRPr lang="en-CA" sz="2000" dirty="0"/>
          </a:p>
          <a:p>
            <a:r>
              <a:rPr lang="en-CA" sz="2000" dirty="0"/>
              <a:t>Helping the coaches have a ready analysis of players who are fit for the present and next games </a:t>
            </a:r>
          </a:p>
          <a:p>
            <a:r>
              <a:rPr lang="en-CA" sz="2000" dirty="0"/>
              <a:t>Helps the players adjust their playing style and become better in the face of their opponent </a:t>
            </a:r>
          </a:p>
          <a:p>
            <a:r>
              <a:rPr lang="en-CA" sz="2000" dirty="0"/>
              <a:t>Ensures the team has a graphic view of their opponents before each game, and areas they need to defend viciously giving them a win</a:t>
            </a:r>
          </a:p>
          <a:p>
            <a:endParaRPr lang="en-CA" sz="2000" dirty="0"/>
          </a:p>
          <a:p>
            <a:r>
              <a:rPr lang="en-CA" sz="2000" dirty="0"/>
              <a:t>Every team should have a staffing data analytics team, to help bring more insight on better performance making their game fast</a:t>
            </a:r>
          </a:p>
          <a:p>
            <a:r>
              <a:rPr lang="en-CA" sz="2000" dirty="0"/>
              <a:t>Metrics will help players improve their 2 to 3 points skills. This alone if mastered skillfully, will bring victory on the team</a:t>
            </a:r>
            <a:endParaRPr lang="en-US" sz="2000" dirty="0"/>
          </a:p>
        </p:txBody>
      </p:sp>
    </p:spTree>
    <p:extLst>
      <p:ext uri="{BB962C8B-B14F-4D97-AF65-F5344CB8AC3E}">
        <p14:creationId xmlns:p14="http://schemas.microsoft.com/office/powerpoint/2010/main" val="31852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C4C73E4-4856-403D-8D2F-EF9F29FA813E}"/>
              </a:ext>
            </a:extLst>
          </p:cNvPr>
          <p:cNvSpPr txBox="1"/>
          <p:nvPr/>
        </p:nvSpPr>
        <p:spPr>
          <a:xfrm>
            <a:off x="4167268" y="508000"/>
            <a:ext cx="7186531" cy="6146800"/>
          </a:xfrm>
          <a:prstGeom prst="rect">
            <a:avLst/>
          </a:prstGeom>
        </p:spPr>
        <p:txBody>
          <a:bodyPr vert="horz" lIns="91440" tIns="45720" rIns="91440" bIns="45720" rtlCol="0" anchor="ctr">
            <a:normAutofit fontScale="77500" lnSpcReduction="20000"/>
          </a:bodyPr>
          <a:lstStyle/>
          <a:p>
            <a:pPr>
              <a:lnSpc>
                <a:spcPct val="90000"/>
              </a:lnSpc>
              <a:spcAft>
                <a:spcPts val="600"/>
              </a:spcAft>
            </a:pPr>
            <a:endParaRPr lang="en-US" b="1" u="sng" dirty="0">
              <a:effectLst>
                <a:outerShdw blurRad="38100" dist="38100" dir="2700000" algn="tl">
                  <a:srgbClr val="000000">
                    <a:alpha val="43137"/>
                  </a:srgbClr>
                </a:outerShdw>
              </a:effectLst>
            </a:endParaRPr>
          </a:p>
          <a:p>
            <a:pPr>
              <a:lnSpc>
                <a:spcPct val="90000"/>
              </a:lnSpc>
              <a:spcAft>
                <a:spcPts val="600"/>
              </a:spcAft>
            </a:pPr>
            <a:endParaRPr lang="en-US" b="1" u="sng" dirty="0">
              <a:effectLst>
                <a:outerShdw blurRad="38100" dist="38100" dir="2700000" algn="tl">
                  <a:srgbClr val="000000">
                    <a:alpha val="43137"/>
                  </a:srgbClr>
                </a:outerShdw>
              </a:effectLst>
            </a:endParaRPr>
          </a:p>
          <a:p>
            <a:pPr>
              <a:lnSpc>
                <a:spcPct val="90000"/>
              </a:lnSpc>
              <a:spcAft>
                <a:spcPts val="600"/>
              </a:spcAft>
            </a:pPr>
            <a:r>
              <a:rPr lang="en-US" sz="2800" b="1" u="sng" dirty="0">
                <a:solidFill>
                  <a:schemeClr val="accent1"/>
                </a:solidFill>
                <a:effectLst>
                  <a:outerShdw blurRad="38100" dist="38100" dir="2700000" algn="tl">
                    <a:srgbClr val="000000">
                      <a:alpha val="43137"/>
                    </a:srgbClr>
                  </a:outerShdw>
                </a:effectLst>
              </a:rPr>
              <a:t>Tools</a:t>
            </a:r>
          </a:p>
          <a:p>
            <a:pPr>
              <a:lnSpc>
                <a:spcPct val="90000"/>
              </a:lnSpc>
              <a:spcAft>
                <a:spcPts val="600"/>
              </a:spcAft>
            </a:pPr>
            <a:r>
              <a:rPr lang="en-US" sz="2800" b="1" u="sng" dirty="0">
                <a:solidFill>
                  <a:schemeClr val="accent1"/>
                </a:solidFill>
                <a:effectLst>
                  <a:outerShdw blurRad="38100" dist="38100" dir="2700000" algn="tl">
                    <a:srgbClr val="000000">
                      <a:alpha val="43137"/>
                    </a:srgbClr>
                  </a:outerShdw>
                </a:effectLst>
              </a:rPr>
              <a:t>Mention the tools they should use for collection of data ( You can mention any tools you may be aware of )</a:t>
            </a:r>
          </a:p>
          <a:p>
            <a:pPr marL="0" indent="-228600">
              <a:lnSpc>
                <a:spcPct val="90000"/>
              </a:lnSpc>
              <a:spcAft>
                <a:spcPts val="600"/>
              </a:spcAft>
              <a:buFont typeface="Arial" panose="020B0604020202020204" pitchFamily="34" charset="0"/>
              <a:buChar char="•"/>
            </a:pPr>
            <a:endParaRPr lang="en-US" b="1" u="sng" dirty="0">
              <a:effectLst>
                <a:outerShdw blurRad="38100" dist="38100" dir="2700000" algn="tl">
                  <a:srgbClr val="000000">
                    <a:alpha val="43137"/>
                  </a:srgbClr>
                </a:outerShdw>
              </a:effectLst>
            </a:endParaRPr>
          </a:p>
          <a:p>
            <a:pPr>
              <a:lnSpc>
                <a:spcPct val="90000"/>
              </a:lnSpc>
              <a:spcAft>
                <a:spcPts val="600"/>
              </a:spcAft>
            </a:pPr>
            <a:endParaRPr lang="en-US" b="1" u="sng" dirty="0">
              <a:effectLst>
                <a:outerShdw blurRad="38100" dist="38100" dir="2700000" algn="tl">
                  <a:srgbClr val="000000">
                    <a:alpha val="43137"/>
                  </a:srgbClr>
                </a:outerShdw>
              </a:effectLst>
            </a:endParaRPr>
          </a:p>
          <a:p>
            <a:pPr marL="0" indent="-228600">
              <a:lnSpc>
                <a:spcPct val="90000"/>
              </a:lnSpc>
              <a:spcAft>
                <a:spcPts val="600"/>
              </a:spcAft>
              <a:buFont typeface="Arial" panose="020B0604020202020204" pitchFamily="34" charset="0"/>
              <a:buChar char="•"/>
            </a:pPr>
            <a:endParaRPr lang="en-US" b="1" u="sng" dirty="0">
              <a:effectLst>
                <a:outerShdw blurRad="38100" dist="38100" dir="2700000" algn="tl">
                  <a:srgbClr val="000000">
                    <a:alpha val="43137"/>
                  </a:srgbClr>
                </a:outerShdw>
              </a:effectLst>
            </a:endParaRPr>
          </a:p>
          <a:p>
            <a:pPr marL="0" indent="-228600">
              <a:lnSpc>
                <a:spcPct val="90000"/>
              </a:lnSpc>
              <a:spcAft>
                <a:spcPts val="600"/>
              </a:spcAft>
              <a:buFont typeface="Arial" panose="020B0604020202020204" pitchFamily="34" charset="0"/>
              <a:buChar char="•"/>
            </a:pPr>
            <a:r>
              <a:rPr lang="en-US" sz="2600" dirty="0"/>
              <a:t>Researching the data source, ethically ensure, designing right database, searching and filtering data, analyzing the data and generating reports. These and more, are the key approaches with regards data collection and visualization in the NBA</a:t>
            </a:r>
          </a:p>
          <a:p>
            <a:pPr marL="0" indent="-228600">
              <a:lnSpc>
                <a:spcPct val="90000"/>
              </a:lnSpc>
              <a:spcAft>
                <a:spcPts val="600"/>
              </a:spcAft>
              <a:buFont typeface="Arial" panose="020B0604020202020204" pitchFamily="34" charset="0"/>
              <a:buChar char="•"/>
            </a:pPr>
            <a:endParaRPr lang="en-US" sz="2600" b="1" u="sng" dirty="0">
              <a:effectLst>
                <a:outerShdw blurRad="38100" dist="38100" dir="2700000" algn="tl">
                  <a:srgbClr val="000000">
                    <a:alpha val="43137"/>
                  </a:srgbClr>
                </a:outerShdw>
              </a:effectLst>
            </a:endParaRPr>
          </a:p>
          <a:p>
            <a:pPr marL="457200" indent="-228600">
              <a:lnSpc>
                <a:spcPct val="90000"/>
              </a:lnSpc>
              <a:spcAft>
                <a:spcPts val="600"/>
              </a:spcAft>
              <a:buFont typeface="Arial" panose="020B0604020202020204" pitchFamily="34" charset="0"/>
              <a:buChar char="•"/>
            </a:pPr>
            <a:r>
              <a:rPr lang="en-US" sz="2600" dirty="0"/>
              <a:t>Python (Programming language)</a:t>
            </a:r>
          </a:p>
          <a:p>
            <a:pPr marL="457200" indent="-228600">
              <a:lnSpc>
                <a:spcPct val="90000"/>
              </a:lnSpc>
              <a:spcAft>
                <a:spcPts val="600"/>
              </a:spcAft>
              <a:buFont typeface="Arial" panose="020B0604020202020204" pitchFamily="34" charset="0"/>
              <a:buChar char="•"/>
            </a:pPr>
            <a:r>
              <a:rPr lang="en-US" sz="2600" dirty="0"/>
              <a:t>MySQL (storing the data)</a:t>
            </a:r>
          </a:p>
          <a:p>
            <a:pPr marL="457200" indent="-228600">
              <a:lnSpc>
                <a:spcPct val="90000"/>
              </a:lnSpc>
              <a:spcAft>
                <a:spcPts val="600"/>
              </a:spcAft>
              <a:buFont typeface="Arial" panose="020B0604020202020204" pitchFamily="34" charset="0"/>
              <a:buChar char="•"/>
            </a:pPr>
            <a:r>
              <a:rPr lang="en-US" sz="2600" dirty="0"/>
              <a:t>Pandas (A library to work with the data)</a:t>
            </a:r>
          </a:p>
          <a:p>
            <a:pPr marL="457200" indent="-228600">
              <a:lnSpc>
                <a:spcPct val="90000"/>
              </a:lnSpc>
              <a:spcAft>
                <a:spcPts val="600"/>
              </a:spcAft>
              <a:buFont typeface="Arial" panose="020B0604020202020204" pitchFamily="34" charset="0"/>
              <a:buChar char="•"/>
            </a:pPr>
            <a:r>
              <a:rPr lang="en-US" sz="2600" dirty="0" err="1"/>
              <a:t>Chartify</a:t>
            </a:r>
            <a:r>
              <a:rPr lang="en-US" sz="2600" dirty="0"/>
              <a:t> (to create reports)</a:t>
            </a:r>
          </a:p>
          <a:p>
            <a:pPr marL="457200" indent="-228600">
              <a:lnSpc>
                <a:spcPct val="90000"/>
              </a:lnSpc>
              <a:spcAft>
                <a:spcPts val="600"/>
              </a:spcAft>
              <a:buFont typeface="Arial" panose="020B0604020202020204" pitchFamily="34" charset="0"/>
              <a:buChar char="•"/>
            </a:pPr>
            <a:endParaRPr lang="en-US" sz="2600" dirty="0"/>
          </a:p>
          <a:p>
            <a:pPr indent="-228600">
              <a:lnSpc>
                <a:spcPct val="90000"/>
              </a:lnSpc>
              <a:spcAft>
                <a:spcPts val="600"/>
              </a:spcAft>
              <a:buFont typeface="Arial" panose="020B0604020202020204" pitchFamily="34" charset="0"/>
              <a:buChar char="•"/>
            </a:pPr>
            <a:r>
              <a:rPr lang="en-US" sz="2600" dirty="0"/>
              <a:t>For example; and analytics company (Second Spectrum) gathers and codes a vast range of granular data for all thirty NBA teams. Machine learning makes use of this 3D player and ball movement data to produce interactive visualizations. This development helps teams analyze their performances and achieve marginal gains on the court.</a:t>
            </a:r>
          </a:p>
          <a:p>
            <a:pPr marL="457200" indent="-228600">
              <a:lnSpc>
                <a:spcPct val="90000"/>
              </a:lnSpc>
              <a:spcAft>
                <a:spcPts val="600"/>
              </a:spcAft>
              <a:buFont typeface="Arial" panose="020B0604020202020204" pitchFamily="34" charset="0"/>
              <a:buChar char="•"/>
            </a:pPr>
            <a:endParaRPr lang="en-US" sz="1700" b="1" u="sng" dirty="0">
              <a:effectLst>
                <a:outerShdw blurRad="38100" dist="38100" dir="2700000" algn="tl">
                  <a:srgbClr val="000000">
                    <a:alpha val="43137"/>
                  </a:srgbClr>
                </a:outerShdw>
              </a:effectLst>
            </a:endParaRPr>
          </a:p>
          <a:p>
            <a:pPr marL="0" indent="-228600">
              <a:lnSpc>
                <a:spcPct val="90000"/>
              </a:lnSpc>
              <a:spcAft>
                <a:spcPts val="600"/>
              </a:spcAft>
              <a:buFont typeface="Arial" panose="020B0604020202020204" pitchFamily="34" charset="0"/>
              <a:buChar char="•"/>
            </a:pPr>
            <a:endParaRPr lang="en-US" sz="1700" b="1" u="sng" dirty="0">
              <a:effectLst>
                <a:outerShdw blurRad="38100" dist="38100" dir="2700000" algn="tl">
                  <a:srgbClr val="000000">
                    <a:alpha val="43137"/>
                  </a:srgbClr>
                </a:outerShdw>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38371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61321DE2-C787-4003-8004-68E488B39718}"/>
              </a:ext>
            </a:extLst>
          </p:cNvPr>
          <p:cNvSpPr txBox="1"/>
          <p:nvPr/>
        </p:nvSpPr>
        <p:spPr>
          <a:xfrm>
            <a:off x="838200" y="591344"/>
            <a:ext cx="10515600" cy="5585619"/>
          </a:xfrm>
          <a:prstGeom prst="rect">
            <a:avLst/>
          </a:prstGeom>
        </p:spPr>
        <p:txBody>
          <a:bodyPr vert="horz" lIns="91440" tIns="45720" rIns="91440" bIns="45720" rtlCol="0">
            <a:normAutofit/>
          </a:bodyPr>
          <a:lstStyle/>
          <a:p>
            <a:pPr>
              <a:lnSpc>
                <a:spcPct val="90000"/>
              </a:lnSpc>
              <a:spcAft>
                <a:spcPts val="600"/>
              </a:spcAft>
            </a:pPr>
            <a:r>
              <a:rPr lang="en-US" sz="2400" b="1" u="sng" dirty="0">
                <a:solidFill>
                  <a:schemeClr val="accent1"/>
                </a:solidFill>
                <a:effectLst>
                  <a:outerShdw blurRad="38100" dist="38100" dir="2700000" algn="tl">
                    <a:srgbClr val="000000">
                      <a:alpha val="43137"/>
                    </a:srgbClr>
                  </a:outerShdw>
                </a:effectLst>
              </a:rPr>
              <a:t>Measure</a:t>
            </a:r>
          </a:p>
          <a:p>
            <a:pPr>
              <a:lnSpc>
                <a:spcPct val="90000"/>
              </a:lnSpc>
              <a:spcAft>
                <a:spcPts val="600"/>
              </a:spcAft>
            </a:pPr>
            <a:r>
              <a:rPr lang="en-US" sz="2400" b="1" u="sng" dirty="0">
                <a:solidFill>
                  <a:schemeClr val="accent1"/>
                </a:solidFill>
                <a:effectLst>
                  <a:outerShdw blurRad="38100" dist="38100" dir="2700000" algn="tl">
                    <a:srgbClr val="000000">
                      <a:alpha val="43137"/>
                    </a:srgbClr>
                  </a:outerShdw>
                </a:effectLst>
              </a:rPr>
              <a:t>Detail out what metrics they should monitor and how the metrics will help them improve either their revenues or the Bottomline</a:t>
            </a:r>
          </a:p>
          <a:p>
            <a:pPr marL="0" indent="-228600">
              <a:lnSpc>
                <a:spcPct val="90000"/>
              </a:lnSpc>
              <a:spcAft>
                <a:spcPts val="600"/>
              </a:spcAft>
              <a:buFont typeface="Arial" panose="020B0604020202020204" pitchFamily="34" charset="0"/>
              <a:buChar char="•"/>
            </a:pPr>
            <a:endParaRPr lang="en-US" sz="1700" b="1" u="sng" dirty="0">
              <a:effectLst>
                <a:outerShdw blurRad="38100" dist="38100" dir="2700000" algn="tl">
                  <a:srgbClr val="000000">
                    <a:alpha val="43137"/>
                  </a:srgbClr>
                </a:outerShdw>
              </a:effectLst>
            </a:endParaRPr>
          </a:p>
          <a:p>
            <a:pPr>
              <a:lnSpc>
                <a:spcPct val="90000"/>
              </a:lnSpc>
              <a:spcAft>
                <a:spcPts val="600"/>
              </a:spcAft>
            </a:pPr>
            <a:r>
              <a:rPr lang="en-US" sz="2000" dirty="0"/>
              <a:t>The player evaluation metrics helps in the following;</a:t>
            </a:r>
          </a:p>
          <a:p>
            <a:pPr marL="342900" indent="-228600">
              <a:lnSpc>
                <a:spcPct val="90000"/>
              </a:lnSpc>
              <a:spcAft>
                <a:spcPts val="600"/>
              </a:spcAft>
              <a:buFont typeface="Arial" panose="020B0604020202020204" pitchFamily="34" charset="0"/>
              <a:buChar char="•"/>
            </a:pPr>
            <a:r>
              <a:rPr lang="en-US" sz="2000" b="1" dirty="0"/>
              <a:t>Player assist percentage</a:t>
            </a:r>
            <a:r>
              <a:rPr lang="en-US" sz="2000" dirty="0"/>
              <a:t>. Basketball is a team game and at times, some players make more assist leading to game victories than the points made in the game. Such plays keeps the team happy, player remains signed bringing more money to the game </a:t>
            </a:r>
          </a:p>
          <a:p>
            <a:pPr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b="1" dirty="0"/>
              <a:t>Player Efficiency Rating</a:t>
            </a:r>
            <a:r>
              <a:rPr lang="en-US" sz="2000" dirty="0"/>
              <a:t>. An NBA team without efficient players will be an easy catch for the hungry teams. With data analytics, players are shown their capabilities and trained to improve the in game and training efficiency.</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b="1" dirty="0"/>
              <a:t>Defensive plays and Rebounds</a:t>
            </a:r>
            <a:r>
              <a:rPr lang="en-US" sz="2000" dirty="0"/>
              <a:t>. A good defense brings victory, trophy and more money to the teams and players. The better your defense is, the easier it is to get those rebounds. This makes the game exciting, keeps the fans happy and in support of the game, raising the leagues value </a:t>
            </a:r>
          </a:p>
          <a:p>
            <a:pPr marL="342900"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6344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57" name="Rectangle 3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5B74AD-D213-47E4-B2BD-D44276C1187B}"/>
              </a:ext>
            </a:extLst>
          </p:cNvPr>
          <p:cNvPicPr>
            <a:picLocks noChangeAspect="1"/>
          </p:cNvPicPr>
          <p:nvPr/>
        </p:nvPicPr>
        <p:blipFill rotWithShape="1">
          <a:blip r:embed="rId2"/>
          <a:srcRect b="18432"/>
          <a:stretch/>
        </p:blipFill>
        <p:spPr>
          <a:xfrm>
            <a:off x="838200" y="704765"/>
            <a:ext cx="10628376" cy="5604595"/>
          </a:xfrm>
          <a:prstGeom prst="rect">
            <a:avLst/>
          </a:prstGeom>
        </p:spPr>
      </p:pic>
      <p:sp>
        <p:nvSpPr>
          <p:cNvPr id="2" name="TextBox 1">
            <a:extLst>
              <a:ext uri="{FF2B5EF4-FFF2-40B4-BE49-F238E27FC236}">
                <a16:creationId xmlns:a16="http://schemas.microsoft.com/office/drawing/2014/main" id="{802B3A68-D26C-4C8E-AE5A-8553C09C4E79}"/>
              </a:ext>
            </a:extLst>
          </p:cNvPr>
          <p:cNvSpPr txBox="1"/>
          <p:nvPr/>
        </p:nvSpPr>
        <p:spPr>
          <a:xfrm>
            <a:off x="161925" y="95250"/>
            <a:ext cx="11868150" cy="2246769"/>
          </a:xfrm>
          <a:prstGeom prst="rect">
            <a:avLst/>
          </a:prstGeom>
          <a:noFill/>
        </p:spPr>
        <p:txBody>
          <a:bodyPr wrap="square" rtlCol="0">
            <a:spAutoFit/>
          </a:bodyPr>
          <a:lstStyle/>
          <a:p>
            <a:pPr>
              <a:spcAft>
                <a:spcPts val="600"/>
              </a:spcAft>
            </a:pPr>
            <a:endParaRPr lang="en-US" sz="2400">
              <a:effectLst/>
            </a:endParaRPr>
          </a:p>
          <a:p>
            <a:pPr>
              <a:spcAft>
                <a:spcPts val="600"/>
              </a:spcAft>
            </a:pPr>
            <a:endParaRPr lang="en-US" sz="2400">
              <a:effectLst/>
            </a:endParaRPr>
          </a:p>
          <a:p>
            <a:pPr>
              <a:spcAft>
                <a:spcPts val="600"/>
              </a:spcAft>
            </a:pPr>
            <a:endParaRPr lang="en-US" sz="2400"/>
          </a:p>
          <a:p>
            <a:pPr>
              <a:spcAft>
                <a:spcPts val="600"/>
              </a:spcAft>
            </a:pPr>
            <a:endParaRPr lang="en-US" sz="2400">
              <a:effectLst/>
            </a:endParaRPr>
          </a:p>
          <a:p>
            <a:pPr>
              <a:spcAft>
                <a:spcPts val="600"/>
              </a:spcAft>
            </a:pPr>
            <a:endParaRPr lang="en-CA" sz="2400" b="1" u="sng">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334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8519D1-FC31-4C76-BF74-5A8C4C4AEBC8}"/>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5D36A279-FE9D-48B6-88BE-3ACFF1D8504F}"/>
              </a:ext>
            </a:extLst>
          </p:cNvPr>
          <p:cNvGraphicFramePr/>
          <p:nvPr>
            <p:extLst>
              <p:ext uri="{D42A27DB-BD31-4B8C-83A1-F6EECF244321}">
                <p14:modId xmlns:p14="http://schemas.microsoft.com/office/powerpoint/2010/main" val="3574827035"/>
              </p:ext>
            </p:extLst>
          </p:nvPr>
        </p:nvGraphicFramePr>
        <p:xfrm>
          <a:off x="838200" y="1117600"/>
          <a:ext cx="10515600" cy="5059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997</TotalTime>
  <Words>893</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Detail area where data is collected or needs to be collected</vt:lpstr>
      <vt:lpstr>PowerPoint Presentation</vt:lpstr>
      <vt:lpstr> Is there any way it can add value if they start collecting data in one or more areas. What are the things they should measure ?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area where data is collected or needs to be collected</dc:title>
  <dc:creator>Daniel Eseme</dc:creator>
  <cp:lastModifiedBy>Daniel Eseme</cp:lastModifiedBy>
  <cp:revision>1</cp:revision>
  <dcterms:created xsi:type="dcterms:W3CDTF">2022-02-23T11:33:59Z</dcterms:created>
  <dcterms:modified xsi:type="dcterms:W3CDTF">2022-02-24T04:11:57Z</dcterms:modified>
</cp:coreProperties>
</file>