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84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6387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4528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4167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86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26212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0835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14827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D1C14C-A143-42F5-B247-D0E800131009}" type="datetimeFigureOut">
              <a:rPr lang="en-US" smtClean="0"/>
              <a:t>2/25/2022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1170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D1C14C-A143-42F5-B247-D0E800131009}" type="datetimeFigureOut">
              <a:rPr lang="en-US" smtClean="0"/>
              <a:t>2/25/2022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62016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70050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D1C14C-A143-42F5-B247-D0E800131009}" type="datetimeFigureOut">
              <a:rPr lang="en-US" smtClean="0"/>
              <a:t>2/25/2022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03D32D-F1BC-4E9C-97E1-36CFF5B2234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518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BFF947-0568-41C8-9D1F-B9875013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146F29-E510-4DB4-B56B-1A8766645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81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FDA1FA-3541-46E6-83FF-BDDA692BB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339824" y="0"/>
            <a:ext cx="68583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lide1">
            <a:extLst>
              <a:ext uri="{FF2B5EF4-FFF2-40B4-BE49-F238E27FC236}">
                <a16:creationId xmlns:a16="http://schemas.microsoft.com/office/drawing/2014/main" id="{C46E033A-3802-4F08-9CED-43D1480A0358}"/>
              </a:ext>
            </a:extLst>
          </p:cNvPr>
          <p:cNvSpPr>
            <a:spLocks noGrp="1"/>
          </p:cNvSpPr>
          <p:nvPr>
            <p:ph type="ctrTitle"/>
          </p:nvPr>
        </p:nvSpPr>
        <p:spPr>
          <a:xfrm>
            <a:off x="5961344" y="758952"/>
            <a:ext cx="5542398" cy="3566160"/>
          </a:xfrm>
        </p:spPr>
        <p:txBody>
          <a:bodyPr>
            <a:normAutofit/>
          </a:bodyPr>
          <a:lstStyle/>
          <a:p>
            <a:r>
              <a:rPr lang="en-CA" sz="11500" b="1" dirty="0">
                <a:solidFill>
                  <a:srgbClr val="FFFFFF"/>
                </a:solidFill>
                <a:effectLst>
                  <a:outerShdw blurRad="38100" dist="38100" dir="2700000" algn="tl">
                    <a:srgbClr val="000000">
                      <a:alpha val="43137"/>
                    </a:srgbClr>
                  </a:outerShdw>
                </a:effectLst>
              </a:rPr>
              <a:t>MATH SOCIETY</a:t>
            </a:r>
          </a:p>
        </p:txBody>
      </p:sp>
      <p:pic>
        <p:nvPicPr>
          <p:cNvPr id="7" name="Graphic 6" descr="Remote learning math with solid fill">
            <a:extLst>
              <a:ext uri="{FF2B5EF4-FFF2-40B4-BE49-F238E27FC236}">
                <a16:creationId xmlns:a16="http://schemas.microsoft.com/office/drawing/2014/main" id="{F5EBC3EF-1AC7-4E3A-97EC-364E9E4458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4004" y="1238250"/>
            <a:ext cx="2727846" cy="2110318"/>
          </a:xfrm>
          <a:prstGeom prst="rect">
            <a:avLst/>
          </a:prstGeom>
        </p:spPr>
      </p:pic>
      <p:pic>
        <p:nvPicPr>
          <p:cNvPr id="5" name="Graphic 4" descr="Abacus with solid fill">
            <a:extLst>
              <a:ext uri="{FF2B5EF4-FFF2-40B4-BE49-F238E27FC236}">
                <a16:creationId xmlns:a16="http://schemas.microsoft.com/office/drawing/2014/main" id="{F911915E-F2C3-4857-9E48-276DD18D76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7720" y="3509435"/>
            <a:ext cx="2700414" cy="2215090"/>
          </a:xfrm>
          <a:prstGeom prst="rect">
            <a:avLst/>
          </a:prstGeom>
        </p:spPr>
      </p:pic>
      <p:cxnSp>
        <p:nvCxnSpPr>
          <p:cNvPr id="18" name="Straight Connector 17">
            <a:extLst>
              <a:ext uri="{FF2B5EF4-FFF2-40B4-BE49-F238E27FC236}">
                <a16:creationId xmlns:a16="http://schemas.microsoft.com/office/drawing/2014/main" id="{1E6A7830-4B1A-416E-8782-4D0DC1F29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61343" y="4343400"/>
            <a:ext cx="5202616" cy="0"/>
          </a:xfrm>
          <a:prstGeom prst="line">
            <a:avLst/>
          </a:prstGeom>
          <a:ln w="6350">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UDENT AVERAGE">
            <a:extLst>
              <a:ext uri="{FF2B5EF4-FFF2-40B4-BE49-F238E27FC236}">
                <a16:creationId xmlns:a16="http://schemas.microsoft.com/office/drawing/2014/main" id="{CEA4528F-BAA9-4B4D-B425-4149A8BDF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508" y="514350"/>
            <a:ext cx="4542318" cy="3257550"/>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5DF0AD21-D9FD-4248-8848-24565072B07D}"/>
              </a:ext>
            </a:extLst>
          </p:cNvPr>
          <p:cNvSpPr txBox="1"/>
          <p:nvPr/>
        </p:nvSpPr>
        <p:spPr>
          <a:xfrm>
            <a:off x="145612" y="136629"/>
            <a:ext cx="2344258" cy="369332"/>
          </a:xfrm>
          <a:prstGeom prst="rect">
            <a:avLst/>
          </a:prstGeom>
          <a:noFill/>
        </p:spPr>
        <p:txBody>
          <a:bodyPr wrap="square" rtlCol="0">
            <a:spAutoFit/>
          </a:bodyPr>
          <a:lstStyle/>
          <a:p>
            <a:r>
              <a:rPr lang="en-US" b="1" dirty="0">
                <a:solidFill>
                  <a:srgbClr val="0070C0"/>
                </a:solidFill>
                <a:effectLst>
                  <a:outerShdw blurRad="38100" dist="38100" dir="2700000" algn="tl">
                    <a:srgbClr val="000000">
                      <a:alpha val="43137"/>
                    </a:srgbClr>
                  </a:outerShdw>
                </a:effectLst>
              </a:rPr>
              <a:t>EXECUTIVE SUMMARY</a:t>
            </a:r>
            <a:endParaRPr lang="en-CA" b="1" dirty="0">
              <a:solidFill>
                <a:srgbClr val="0070C0"/>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120A7C3-0F20-4553-B558-B47A1B7B3589}"/>
              </a:ext>
            </a:extLst>
          </p:cNvPr>
          <p:cNvSpPr txBox="1"/>
          <p:nvPr/>
        </p:nvSpPr>
        <p:spPr>
          <a:xfrm>
            <a:off x="8607104" y="514350"/>
            <a:ext cx="3539951"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If more students completed the preparatory classes, an upward increase would be noted on their performance. Especially from the female side, as their average performance shows some few points shy from the males at every level.</a:t>
            </a:r>
          </a:p>
        </p:txBody>
      </p:sp>
      <p:sp>
        <p:nvSpPr>
          <p:cNvPr id="8" name="TextBox 7">
            <a:extLst>
              <a:ext uri="{FF2B5EF4-FFF2-40B4-BE49-F238E27FC236}">
                <a16:creationId xmlns:a16="http://schemas.microsoft.com/office/drawing/2014/main" id="{CA557B33-689B-442A-B20F-3BB97BF5DDCA}"/>
              </a:ext>
            </a:extLst>
          </p:cNvPr>
          <p:cNvSpPr txBox="1"/>
          <p:nvPr/>
        </p:nvSpPr>
        <p:spPr>
          <a:xfrm>
            <a:off x="242754" y="514350"/>
            <a:ext cx="3537155" cy="37548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Looking at the educational levels of both genders, their math scores, and preparatory class completion.</a:t>
            </a:r>
          </a:p>
          <a:p>
            <a:r>
              <a:rPr lang="en-US" sz="1400" dirty="0"/>
              <a:t>The male gender did outsmart the female in terms of preparatory course completion for each level of education. This led them to performing better than their female classmates</a:t>
            </a:r>
          </a:p>
          <a:p>
            <a:endParaRPr lang="en-US" sz="1400" dirty="0"/>
          </a:p>
          <a:p>
            <a:r>
              <a:rPr lang="en-US" sz="1400" dirty="0"/>
              <a:t>It is visually clear, above 50% in both genders did not complete the test preparation course and more so on the male side.</a:t>
            </a:r>
          </a:p>
          <a:p>
            <a:r>
              <a:rPr lang="en-US" sz="1400" dirty="0"/>
              <a:t>In addition, this data shows the female gender makes up the greater part of the student population. Using the mean shows a better representation of the math scores for both genders.  </a:t>
            </a:r>
            <a:endParaRPr lang="en-CA" sz="1400" dirty="0"/>
          </a:p>
        </p:txBody>
      </p:sp>
      <p:sp>
        <p:nvSpPr>
          <p:cNvPr id="9" name="TextBox 8">
            <a:extLst>
              <a:ext uri="{FF2B5EF4-FFF2-40B4-BE49-F238E27FC236}">
                <a16:creationId xmlns:a16="http://schemas.microsoft.com/office/drawing/2014/main" id="{B46F51C2-0BBE-40CD-BAE6-14C7AC39BB11}"/>
              </a:ext>
            </a:extLst>
          </p:cNvPr>
          <p:cNvSpPr txBox="1"/>
          <p:nvPr/>
        </p:nvSpPr>
        <p:spPr>
          <a:xfrm>
            <a:off x="242754" y="4334232"/>
            <a:ext cx="3537155" cy="252376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0070C0"/>
                </a:solidFill>
                <a:effectLst>
                  <a:outerShdw blurRad="38100" dist="38100" dir="2700000" algn="tl">
                    <a:srgbClr val="000000">
                      <a:alpha val="43137"/>
                    </a:srgbClr>
                  </a:outerShdw>
                </a:effectLst>
              </a:rPr>
              <a:t>Academic Measures </a:t>
            </a:r>
          </a:p>
          <a:p>
            <a:endParaRPr lang="en-US" sz="1400" dirty="0"/>
          </a:p>
          <a:p>
            <a:pPr marL="342900" indent="-342900">
              <a:buFont typeface="+mj-lt"/>
              <a:buAutoNum type="arabicPeriod"/>
            </a:pPr>
            <a:r>
              <a:rPr lang="en-US" sz="1400" dirty="0"/>
              <a:t>More students should show up and take preparatory classes seriously </a:t>
            </a:r>
          </a:p>
          <a:p>
            <a:pPr marL="342900" indent="-342900">
              <a:buFont typeface="+mj-lt"/>
              <a:buAutoNum type="arabicPeriod"/>
            </a:pPr>
            <a:r>
              <a:rPr lang="en-CA" sz="1400" dirty="0"/>
              <a:t>Find the why and what can be done, to reduce the none completion levels in Master’s, associate and bachelor degrees</a:t>
            </a:r>
          </a:p>
          <a:p>
            <a:pPr marL="342900" indent="-342900">
              <a:buFont typeface="+mj-lt"/>
              <a:buAutoNum type="arabicPeriod"/>
            </a:pPr>
            <a:r>
              <a:rPr lang="en-CA" sz="1400" dirty="0"/>
              <a:t>Grades are not written on stone, a student office should reach out to low grade students and find channels of encouragement </a:t>
            </a:r>
          </a:p>
        </p:txBody>
      </p:sp>
      <p:sp>
        <p:nvSpPr>
          <p:cNvPr id="11" name="TextBox 10">
            <a:extLst>
              <a:ext uri="{FF2B5EF4-FFF2-40B4-BE49-F238E27FC236}">
                <a16:creationId xmlns:a16="http://schemas.microsoft.com/office/drawing/2014/main" id="{31D42A34-AE06-44BA-AD47-0AB285783ADC}"/>
              </a:ext>
            </a:extLst>
          </p:cNvPr>
          <p:cNvSpPr txBox="1"/>
          <p:nvPr/>
        </p:nvSpPr>
        <p:spPr>
          <a:xfrm>
            <a:off x="8828014" y="4358627"/>
            <a:ext cx="3319041" cy="215443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0070C0"/>
                </a:solidFill>
                <a:effectLst>
                  <a:outerShdw blurRad="38100" dist="38100" dir="2700000" algn="tl">
                    <a:srgbClr val="000000">
                      <a:alpha val="43137"/>
                    </a:srgbClr>
                  </a:outerShdw>
                </a:effectLst>
              </a:rPr>
              <a:t>Implementations</a:t>
            </a:r>
          </a:p>
          <a:p>
            <a:endParaRPr lang="en-US" b="1" dirty="0">
              <a:solidFill>
                <a:schemeClr val="accent1"/>
              </a:solidFill>
              <a:effectLst>
                <a:outerShdw blurRad="38100" dist="38100" dir="2700000" algn="tl">
                  <a:srgbClr val="000000">
                    <a:alpha val="43137"/>
                  </a:srgbClr>
                </a:outerShdw>
              </a:effectLst>
            </a:endParaRPr>
          </a:p>
          <a:p>
            <a:pPr marL="400050" indent="-400050">
              <a:buFont typeface="+mj-lt"/>
              <a:buAutoNum type="romanUcPeriod"/>
            </a:pPr>
            <a:r>
              <a:rPr lang="en-US" sz="1400" dirty="0"/>
              <a:t>Define a fit system to align with each level of education for better grades</a:t>
            </a:r>
          </a:p>
          <a:p>
            <a:pPr marL="400050" indent="-400050">
              <a:buFont typeface="+mj-lt"/>
              <a:buAutoNum type="romanUcPeriod"/>
            </a:pPr>
            <a:r>
              <a:rPr lang="en-US" sz="1400" dirty="0"/>
              <a:t>Ensure preparatory class time does not conflict with the student’s activities out of school</a:t>
            </a:r>
          </a:p>
          <a:p>
            <a:pPr marL="400050" indent="-400050">
              <a:buFont typeface="+mj-lt"/>
              <a:buAutoNum type="romanUcPeriod"/>
            </a:pPr>
            <a:r>
              <a:rPr lang="en-US" sz="1400" dirty="0"/>
              <a:t>Make every lecture material enriching and understandable to all</a:t>
            </a:r>
          </a:p>
        </p:txBody>
      </p:sp>
      <p:sp>
        <p:nvSpPr>
          <p:cNvPr id="16" name="TextBox 15">
            <a:extLst>
              <a:ext uri="{FF2B5EF4-FFF2-40B4-BE49-F238E27FC236}">
                <a16:creationId xmlns:a16="http://schemas.microsoft.com/office/drawing/2014/main" id="{F162A51B-F0E7-44B6-AC2E-6F10206BC972}"/>
              </a:ext>
            </a:extLst>
          </p:cNvPr>
          <p:cNvSpPr txBox="1"/>
          <p:nvPr/>
        </p:nvSpPr>
        <p:spPr>
          <a:xfrm>
            <a:off x="3925508" y="4334232"/>
            <a:ext cx="4681596" cy="236988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0070C0"/>
                </a:solidFill>
                <a:effectLst>
                  <a:outerShdw blurRad="38100" dist="38100" dir="2700000" algn="tl">
                    <a:srgbClr val="000000">
                      <a:alpha val="43137"/>
                    </a:srgbClr>
                  </a:outerShdw>
                </a:effectLst>
              </a:rPr>
              <a:t>Impact of Measures </a:t>
            </a:r>
          </a:p>
          <a:p>
            <a:endParaRPr lang="en-US" dirty="0"/>
          </a:p>
          <a:p>
            <a:pPr marL="342900" indent="-342900">
              <a:buFont typeface="+mj-lt"/>
              <a:buAutoNum type="arabicPeriod"/>
            </a:pPr>
            <a:r>
              <a:rPr lang="en-US" sz="1400" dirty="0"/>
              <a:t>Increase academic focus on and off school</a:t>
            </a:r>
          </a:p>
          <a:p>
            <a:pPr marL="342900" indent="-342900">
              <a:buFont typeface="+mj-lt"/>
              <a:buAutoNum type="arabicPeriod"/>
            </a:pPr>
            <a:r>
              <a:rPr lang="en-US" sz="1400" dirty="0"/>
              <a:t>Deliver better grades and stand out in records </a:t>
            </a:r>
          </a:p>
          <a:p>
            <a:pPr marL="342900" indent="-342900">
              <a:buFont typeface="+mj-lt"/>
              <a:buAutoNum type="arabicPeriod"/>
            </a:pPr>
            <a:r>
              <a:rPr lang="en-US" sz="1400" dirty="0"/>
              <a:t>Areas where students face difficulties will be brought up, examined and thrashed </a:t>
            </a:r>
          </a:p>
          <a:p>
            <a:pPr marL="342900" indent="-342900">
              <a:buFont typeface="+mj-lt"/>
              <a:buAutoNum type="arabicPeriod"/>
            </a:pPr>
            <a:r>
              <a:rPr lang="en-US" sz="1400" dirty="0"/>
              <a:t>Build relationships between school and their various student levels  </a:t>
            </a:r>
          </a:p>
          <a:p>
            <a:pPr marL="342900" indent="-342900">
              <a:buFont typeface="+mj-lt"/>
              <a:buAutoNum type="arabicPeriod"/>
            </a:pPr>
            <a:r>
              <a:rPr lang="en-US" sz="1400" dirty="0"/>
              <a:t>Eradicate the fear of math problems and raise confidence at each level</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143</TotalTime>
  <Words>297</Words>
  <Application>Microsoft Office PowerPoint</Application>
  <PresentationFormat>Widescreen</PresentationFormat>
  <Paragraphs>25</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Calibri Light</vt:lpstr>
      <vt:lpstr>Retrospect</vt:lpstr>
      <vt:lpstr>MATH SOCIETY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SOCIETY</dc:title>
  <dc:creator/>
  <cp:lastModifiedBy>Daniel Eseme</cp:lastModifiedBy>
  <cp:revision>1</cp:revision>
  <dcterms:created xsi:type="dcterms:W3CDTF">2022-02-25T17:55:50Z</dcterms:created>
  <dcterms:modified xsi:type="dcterms:W3CDTF">2022-02-25T20:20:09Z</dcterms:modified>
</cp:coreProperties>
</file>