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RE" id="{879D9046-27BD-4545-92AE-E6FB07627FC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Zdroje" id="{626F9A5C-3E6E-43F7-97A1-D6AF25A8C54B}">
          <p14:sldIdLst>
            <p14:sldId id="263"/>
            <p14:sldId id="265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9" autoAdjust="0"/>
    <p:restoredTop sz="94660"/>
  </p:normalViewPr>
  <p:slideViewPr>
    <p:cSldViewPr snapToGrid="0">
      <p:cViewPr>
        <p:scale>
          <a:sx n="75" d="100"/>
          <a:sy n="75" d="100"/>
        </p:scale>
        <p:origin x="76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B8056-88BC-47C5-A49F-B1EA03E313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F7C2-5068-4C95-8C47-7D16715D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24A-26D3-4A57-84F4-C85FC135B811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A33F-0823-44CD-8E37-41E28DAB13FD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A33F-0823-44CD-8E37-41E28DAB13FD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42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A33F-0823-44CD-8E37-41E28DAB13FD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A33F-0823-44CD-8E37-41E28DAB13FD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91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A33F-0823-44CD-8E37-41E28DAB13FD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F25-0259-4438-99B0-A5F2716C5F72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A1C-887E-4E72-B81B-5560CAFAC89E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03-6CFA-4847-A665-CA026A7D8C02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4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6301-98FC-4CF8-9242-1C90C9791D90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894D-C940-4C98-89EB-5CE61D1A9EB7}" type="datetime1">
              <a:rPr lang="cs-CZ" smtClean="0"/>
              <a:t>15.03.2021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460A-5230-4B9E-9DC9-14A4F3367A4C}" type="datetime1">
              <a:rPr lang="cs-CZ" smtClean="0"/>
              <a:t>15.03.2021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DDD7-4706-4C4C-8EA4-0F328E2D92FE}" type="datetime1">
              <a:rPr lang="cs-CZ" smtClean="0"/>
              <a:t>15.03.2021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362-6C6B-45E8-83EA-6BFF396F4E5B}" type="datetime1">
              <a:rPr lang="cs-CZ" smtClean="0"/>
              <a:t>15.03.2021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8C14-4491-4456-8175-46821104F6C3}" type="datetime1">
              <a:rPr lang="cs-CZ" smtClean="0"/>
              <a:t>15.03.2021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3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8B6B-3A01-484A-AA30-E2A2C8BBE01E}" type="datetime1">
              <a:rPr lang="cs-CZ" smtClean="0"/>
              <a:t>15.03.2021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A33F-0823-44CD-8E37-41E28DAB13FD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3E83E1-7176-4F47-9ED2-24BD90A75B3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C8893EDD-3AFE-4E67-A2CF-CE2E14D1A26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939" y="6041362"/>
            <a:ext cx="683339" cy="68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io.co/jpg-bmp/" TargetMode="External"/><Relationship Id="rId2" Type="http://schemas.openxmlformats.org/officeDocument/2006/relationships/hyperlink" Target="https://cloudconvert.com/bmp-conver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.online-convert.com/convert-to-bm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7/7f/BMP-2_military_parade_rehearsal.jpg" TargetMode="External"/><Relationship Id="rId2" Type="http://schemas.openxmlformats.org/officeDocument/2006/relationships/hyperlink" Target="https://cs.wikipedia.org/wiki/B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MP_file_format" TargetMode="External"/><Relationship Id="rId4" Type="http://schemas.openxmlformats.org/officeDocument/2006/relationships/hyperlink" Target="https://www.freepik.com/free-icon/bmp-file-format-symbol_742733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.cz/clanky/graficky-format-bmp-pouzivany-a-pritom-neoblibeny/" TargetMode="External"/><Relationship Id="rId2" Type="http://schemas.openxmlformats.org/officeDocument/2006/relationships/hyperlink" Target="http://paulbourke.net/dataformats/bitma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MP_file_format#/media/File:BMPfileFormat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023312-29D6-4EAF-934D-57A6906CF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Grafický formát BMP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013F2A-E9BD-4703-B7F6-5AE6139CF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</a:rPr>
              <a:t>Daniel Knespl</a:t>
            </a:r>
            <a:r>
              <a:rPr lang="cs-CZ" b="0" i="0" dirty="0">
                <a:effectLst/>
                <a:latin typeface="Arial" panose="020B0604020202020204" pitchFamily="34" charset="0"/>
              </a:rPr>
              <a:t>, SPŠ Česká Lípa, 4.D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6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97176-3BE2-4AA2-BC57-3FB5AE9E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Obecně známe věci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0E1D18-C42A-4BCA-A5FB-7518DB10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formátu</a:t>
            </a:r>
            <a:r>
              <a:rPr lang="en-US" dirty="0"/>
              <a:t>: </a:t>
            </a:r>
            <a:r>
              <a:rPr lang="en-US" dirty="0" err="1"/>
              <a:t>Rastrová</a:t>
            </a:r>
            <a:r>
              <a:rPr lang="en-US" dirty="0"/>
              <a:t> </a:t>
            </a:r>
            <a:r>
              <a:rPr lang="en-US" dirty="0" err="1"/>
              <a:t>grafika</a:t>
            </a:r>
            <a:endParaRPr lang="en-US" dirty="0"/>
          </a:p>
          <a:p>
            <a:r>
              <a:rPr lang="en-US" dirty="0" err="1"/>
              <a:t>Vývojář</a:t>
            </a:r>
            <a:r>
              <a:rPr lang="en-US" dirty="0"/>
              <a:t>: Microsoft</a:t>
            </a:r>
          </a:p>
          <a:p>
            <a:r>
              <a:rPr lang="en-US" dirty="0" err="1"/>
              <a:t>Otevřený</a:t>
            </a:r>
            <a:r>
              <a:rPr lang="en-US" dirty="0"/>
              <a:t> </a:t>
            </a:r>
            <a:r>
              <a:rPr lang="en-US" dirty="0" err="1"/>
              <a:t>formát</a:t>
            </a:r>
            <a:r>
              <a:rPr lang="en-US" dirty="0"/>
              <a:t>: ne</a:t>
            </a:r>
            <a:endParaRPr lang="cs-CZ" dirty="0"/>
          </a:p>
          <a:p>
            <a:r>
              <a:rPr lang="cs-CZ" dirty="0"/>
              <a:t>Koncovky: .</a:t>
            </a:r>
            <a:r>
              <a:rPr lang="cs-CZ" dirty="0" err="1"/>
              <a:t>bmp</a:t>
            </a:r>
            <a:r>
              <a:rPr lang="cs-CZ" dirty="0"/>
              <a:t>, .</a:t>
            </a:r>
            <a:r>
              <a:rPr lang="cs-CZ" dirty="0" err="1"/>
              <a:t>dib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BE05C2-880C-47AC-89EF-688D9A72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20CA-FB62-41AF-9C2A-4D00FA858C4E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E0B666-277F-4F4E-B55C-677AAF52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9BE186-BF03-4AFC-9C3A-FB440808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2</a:t>
            </a:fld>
            <a:endParaRPr lang="en-US"/>
          </a:p>
        </p:txBody>
      </p:sp>
      <p:pic>
        <p:nvPicPr>
          <p:cNvPr id="8" name="Obrázek 7" descr="Obsah obrázku vojenské vozidlo, doprava, exteriér&#10;&#10;Popis byl vytvořen automaticky">
            <a:extLst>
              <a:ext uri="{FF2B5EF4-FFF2-40B4-BE49-F238E27FC236}">
                <a16:creationId xmlns:a16="http://schemas.microsoft.com/office/drawing/2014/main" id="{5FD44864-DBC6-42FE-A8D3-FA9EB0E64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30" y="3136900"/>
            <a:ext cx="3993339" cy="25463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306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838C3-1847-4ED1-8753-79571E2B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Ukládání dat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C035A3-48A1-454C-AD98-C77ECAE9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bit </a:t>
            </a:r>
            <a:r>
              <a:rPr lang="en-US" dirty="0" err="1"/>
              <a:t>na</a:t>
            </a:r>
            <a:r>
              <a:rPr lang="en-US" dirty="0"/>
              <a:t> pixel – </a:t>
            </a:r>
            <a:r>
              <a:rPr lang="en-US" dirty="0" err="1"/>
              <a:t>dvoubarevné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</a:t>
            </a:r>
            <a:endParaRPr lang="cs-CZ" dirty="0"/>
          </a:p>
          <a:p>
            <a:r>
              <a:rPr lang="en-US" dirty="0"/>
              <a:t>4 bity </a:t>
            </a:r>
            <a:r>
              <a:rPr lang="en-US" dirty="0" err="1"/>
              <a:t>na</a:t>
            </a:r>
            <a:r>
              <a:rPr lang="en-US" dirty="0"/>
              <a:t> pixel – 16ti </a:t>
            </a:r>
            <a:r>
              <a:rPr lang="en-US" dirty="0" err="1"/>
              <a:t>barevné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cs-CZ" dirty="0"/>
              <a:t>, </a:t>
            </a:r>
            <a:r>
              <a:rPr lang="en-US" dirty="0"/>
              <a:t>v </a:t>
            </a:r>
            <a:r>
              <a:rPr lang="en-US" dirty="0" err="1"/>
              <a:t>minulosti</a:t>
            </a:r>
            <a:r>
              <a:rPr lang="en-US" dirty="0"/>
              <a:t> </a:t>
            </a:r>
            <a:r>
              <a:rPr lang="en-US" dirty="0" err="1"/>
              <a:t>nejpoužívanější</a:t>
            </a:r>
            <a:r>
              <a:rPr lang="en-US" dirty="0"/>
              <a:t> </a:t>
            </a:r>
            <a:endParaRPr lang="cs-CZ" dirty="0"/>
          </a:p>
          <a:p>
            <a:r>
              <a:rPr lang="en-US" dirty="0"/>
              <a:t>8 </a:t>
            </a:r>
            <a:r>
              <a:rPr lang="en-US" dirty="0" err="1"/>
              <a:t>bitů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pixel – 256ti </a:t>
            </a:r>
            <a:r>
              <a:rPr lang="en-US" dirty="0" err="1"/>
              <a:t>barevné</a:t>
            </a:r>
            <a:r>
              <a:rPr lang="en-US" dirty="0"/>
              <a:t> </a:t>
            </a:r>
            <a:r>
              <a:rPr lang="en-US" dirty="0" err="1"/>
              <a:t>obrázky</a:t>
            </a:r>
            <a:endParaRPr lang="cs-CZ" dirty="0"/>
          </a:p>
          <a:p>
            <a:r>
              <a:rPr lang="en-US" dirty="0"/>
              <a:t>24 </a:t>
            </a:r>
            <a:r>
              <a:rPr lang="en-US" dirty="0" err="1"/>
              <a:t>bitů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pixel – TrueColor </a:t>
            </a:r>
            <a:r>
              <a:rPr lang="en-US" dirty="0" err="1"/>
              <a:t>obrázky</a:t>
            </a:r>
            <a:r>
              <a:rPr lang="cs-CZ" dirty="0"/>
              <a:t>; </a:t>
            </a:r>
            <a:r>
              <a:rPr lang="en-US" dirty="0"/>
              <a:t>16</a:t>
            </a:r>
            <a:r>
              <a:rPr lang="cs-CZ" dirty="0"/>
              <a:t>,7</a:t>
            </a:r>
            <a:r>
              <a:rPr lang="en-US" dirty="0"/>
              <a:t> </a:t>
            </a:r>
            <a:r>
              <a:rPr lang="en-US" dirty="0" err="1"/>
              <a:t>milionů</a:t>
            </a:r>
            <a:r>
              <a:rPr lang="en-US" dirty="0"/>
              <a:t> </a:t>
            </a:r>
            <a:r>
              <a:rPr lang="en-US" dirty="0" err="1"/>
              <a:t>barev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3074A1-F865-4245-B236-14321764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956C-A6DD-4875-A279-A38196A6918C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DA2C80-5B66-4C93-B40B-F7877AD6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164F81-A342-440D-A76C-2A31DE4E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74B98-E446-4DB9-B65D-72633037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Barevná paleta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FFD6DB54-7146-4D4D-883B-F8BD94BC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1/4/8 bitů na pixel (</a:t>
                </a:r>
                <a:r>
                  <a:rPr lang="cs-CZ" dirty="0" err="1"/>
                  <a:t>bpp</a:t>
                </a:r>
                <a:r>
                  <a:rPr lang="cs-CZ" dirty="0"/>
                  <a:t>) – indexace barev</a:t>
                </a:r>
              </a:p>
              <a:p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𝑙𝑘𝑎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𝑏𝑝𝑝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∙4</m:t>
                    </m:r>
                  </m:oMath>
                </a14:m>
                <a:r>
                  <a:rPr lang="cs-CZ" dirty="0"/>
                  <a:t> Byte</a:t>
                </a:r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FFD6DB54-7146-4D4D-883B-F8BD94BC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865E7C-277B-4562-9010-C94C5CB2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F0A-1B7D-46AA-AD9F-606C13B53B93}" type="datetime1">
              <a:rPr lang="cs-CZ" smtClean="0"/>
              <a:t>15.03.2021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4622F4-BC1F-4F95-B5FB-DE09E5D7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C945852-AB00-4C33-BE13-3E9F2FDA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3665FE0D-54A9-4510-A738-C28785810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4446"/>
              </p:ext>
            </p:extLst>
          </p:nvPr>
        </p:nvGraphicFramePr>
        <p:xfrm>
          <a:off x="1447904" y="3442625"/>
          <a:ext cx="55270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156">
                  <a:extLst>
                    <a:ext uri="{9D8B030D-6E8A-4147-A177-3AD203B41FA5}">
                      <a16:colId xmlns:a16="http://schemas.microsoft.com/office/drawing/2014/main" val="1780922731"/>
                    </a:ext>
                  </a:extLst>
                </a:gridCol>
                <a:gridCol w="3439886">
                  <a:extLst>
                    <a:ext uri="{9D8B030D-6E8A-4147-A177-3AD203B41FA5}">
                      <a16:colId xmlns:a16="http://schemas.microsoft.com/office/drawing/2014/main" val="333328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Sekvence bytů - BGR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aa</a:t>
                      </a:r>
                      <a:r>
                        <a:rPr lang="cs-CZ" dirty="0"/>
                        <a:t> 55 ff 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3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cc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aa</a:t>
                      </a:r>
                      <a:r>
                        <a:rPr lang="cs-CZ" dirty="0"/>
                        <a:t> bb 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8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33 00 00 00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2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aa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aa</a:t>
                      </a:r>
                      <a:r>
                        <a:rPr lang="cs-CZ" dirty="0"/>
                        <a:t> 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3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6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1BE43-EB4E-4D59-B40E-DFFC783C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Převodníky na/z BMP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440151-0DE6-40B2-85F0-C51AB9D8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CloudConvert</a:t>
            </a:r>
            <a:endParaRPr lang="cs-CZ" dirty="0"/>
          </a:p>
          <a:p>
            <a:r>
              <a:rPr lang="cs-CZ" dirty="0" err="1">
                <a:hlinkClick r:id="rId3"/>
              </a:rPr>
              <a:t>Convertio</a:t>
            </a:r>
            <a:endParaRPr lang="cs-CZ" dirty="0"/>
          </a:p>
          <a:p>
            <a:r>
              <a:rPr lang="cs-CZ" dirty="0">
                <a:hlinkClick r:id="rId4"/>
              </a:rPr>
              <a:t>Online-</a:t>
            </a:r>
            <a:r>
              <a:rPr lang="cs-CZ" dirty="0" err="1">
                <a:hlinkClick r:id="rId4"/>
              </a:rPr>
              <a:t>Convert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9BF911-3A79-4D93-8DB4-B2DE41C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97AA-A802-4934-9E32-916928F98CA1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8A90AE-6E41-4B09-900F-9C5D50FA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0F3673-84A8-4F1F-A8CF-F50F4F78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018177-206D-44C1-B886-4CEE13C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BMP souboru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C82662-C20B-4EEB-BF57-89C7A8AB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395E-D673-4758-A574-21A1F5A77260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C250B-13B5-4940-922F-4D187D52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6A95A4-A73A-4496-AD18-CD7D6D67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6</a:t>
            </a:fld>
            <a:endParaRPr lang="en-US"/>
          </a:p>
        </p:txBody>
      </p:sp>
      <p:pic>
        <p:nvPicPr>
          <p:cNvPr id="16" name="Zástupný obsah 15">
            <a:extLst>
              <a:ext uri="{FF2B5EF4-FFF2-40B4-BE49-F238E27FC236}">
                <a16:creationId xmlns:a16="http://schemas.microsoft.com/office/drawing/2014/main" id="{69433F27-E3CF-47F6-9558-30D2F5CA0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56" y="2453481"/>
            <a:ext cx="5495925" cy="3295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694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A51196-A682-42D2-BD37-1B83BA6C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9F9DE5-2B44-4FBF-BC22-0A32BED9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AVAYAK. BMP. </a:t>
            </a:r>
            <a:r>
              <a:rPr lang="en-US" dirty="0" err="1"/>
              <a:t>Wikipedie</a:t>
            </a:r>
            <a:r>
              <a:rPr lang="en-US" dirty="0"/>
              <a:t>: </a:t>
            </a:r>
            <a:r>
              <a:rPr lang="en-US" dirty="0" err="1"/>
              <a:t>Otevřená</a:t>
            </a:r>
            <a:r>
              <a:rPr lang="en-US" dirty="0"/>
              <a:t> </a:t>
            </a:r>
            <a:r>
              <a:rPr lang="en-US" dirty="0" err="1"/>
              <a:t>encyklopedie</a:t>
            </a:r>
            <a:r>
              <a:rPr lang="en-US" dirty="0"/>
              <a:t> [online]. 31.1.2021 [cit. 2021-03-15].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https://cs.wikipedia.org/wiki/BMP</a:t>
            </a:r>
            <a:endParaRPr lang="cs-CZ" dirty="0"/>
          </a:p>
          <a:p>
            <a:r>
              <a:rPr lang="az-Cyrl-AZ" dirty="0"/>
              <a:t>ФАЛЬШИВОМОНЕТЧИК. </a:t>
            </a:r>
            <a:r>
              <a:rPr lang="cs-CZ" dirty="0"/>
              <a:t>BMP-2 </a:t>
            </a:r>
            <a:r>
              <a:rPr lang="cs-CZ" dirty="0" err="1"/>
              <a:t>military</a:t>
            </a:r>
            <a:r>
              <a:rPr lang="cs-CZ" dirty="0"/>
              <a:t> </a:t>
            </a:r>
            <a:r>
              <a:rPr lang="cs-CZ" dirty="0" err="1"/>
              <a:t>parade</a:t>
            </a:r>
            <a:r>
              <a:rPr lang="cs-CZ" dirty="0"/>
              <a:t> rehearsal.jpg Jazyk. Wikipedie: Otevřená encyklopedie [online]. 16.8.2009 [cit. 2021-03-15]. Dostupné z: </a:t>
            </a:r>
            <a:r>
              <a:rPr lang="cs-CZ" dirty="0">
                <a:hlinkClick r:id="rId3"/>
              </a:rPr>
              <a:t>https://upload.wikimedia.org/wikipedia/commons/7/7f/BMP-2_military_parade_rehearsal.jpg</a:t>
            </a:r>
            <a:endParaRPr lang="cs-CZ" dirty="0"/>
          </a:p>
          <a:p>
            <a:r>
              <a:rPr lang="cs-CZ" dirty="0" err="1"/>
              <a:t>Bmp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 symbol Free </a:t>
            </a:r>
            <a:r>
              <a:rPr lang="cs-CZ" dirty="0" err="1"/>
              <a:t>Icon</a:t>
            </a:r>
            <a:r>
              <a:rPr lang="cs-CZ" dirty="0"/>
              <a:t>. </a:t>
            </a:r>
            <a:r>
              <a:rPr lang="cs-CZ" dirty="0" err="1"/>
              <a:t>Freepik</a:t>
            </a:r>
            <a:r>
              <a:rPr lang="cs-CZ" dirty="0"/>
              <a:t> [online]. 2014 [cit. 2021-03-15]. Dostupné z: </a:t>
            </a:r>
            <a:r>
              <a:rPr lang="cs-CZ" dirty="0">
                <a:hlinkClick r:id="rId4"/>
              </a:rPr>
              <a:t>https://www.freepik.com/free-icon/bmp-file-format-symbol_742733.htm</a:t>
            </a:r>
            <a:endParaRPr lang="cs-CZ" dirty="0"/>
          </a:p>
          <a:p>
            <a:r>
              <a:rPr lang="cs-CZ" dirty="0"/>
              <a:t>CEDAR101. BMP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. Wikipedia: </a:t>
            </a:r>
            <a:r>
              <a:rPr lang="cs-CZ" dirty="0" err="1"/>
              <a:t>The</a:t>
            </a:r>
            <a:r>
              <a:rPr lang="cs-CZ" dirty="0"/>
              <a:t> Free </a:t>
            </a:r>
            <a:r>
              <a:rPr lang="cs-CZ" dirty="0" err="1"/>
              <a:t>Encyclopedia</a:t>
            </a:r>
            <a:r>
              <a:rPr lang="cs-CZ" dirty="0"/>
              <a:t> [online]. [cit. 2021-03-15]. Dostupné z: </a:t>
            </a:r>
            <a:r>
              <a:rPr lang="cs-CZ" dirty="0">
                <a:hlinkClick r:id="rId5"/>
              </a:rPr>
              <a:t>https://en.wikipedia.org/wiki/BMP_file_format</a:t>
            </a:r>
            <a:r>
              <a:rPr lang="cs-CZ" dirty="0"/>
              <a:t>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077D81-FDCA-4C58-A02C-7DBDD1E0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03-6CFA-4847-A665-CA026A7D8C02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0F70EF-2681-48C6-BDCE-B17FCFCA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66376E-0A49-4D00-A736-ABCF4521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0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07A8D-BFD0-4276-85C7-A9407E05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27E3D6-9A81-4162-895C-2405FB75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BORKE, Paul. A Beginners Guide to Bitmaps [online]. Nov </a:t>
            </a:r>
            <a:r>
              <a:rPr lang="cs-CZ" dirty="0"/>
              <a:t>1993 </a:t>
            </a:r>
            <a:r>
              <a:rPr lang="en-US" dirty="0"/>
              <a:t>[cit. 2021-03-15].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http://paulbourke.net/dataformats/bitmaps/</a:t>
            </a:r>
            <a:endParaRPr lang="cs-CZ" dirty="0"/>
          </a:p>
          <a:p>
            <a:r>
              <a:rPr lang="en-US" dirty="0"/>
              <a:t>TIŠNOVSKÝ, Pavel. </a:t>
            </a:r>
            <a:r>
              <a:rPr lang="en-US" dirty="0" err="1"/>
              <a:t>Grafický</a:t>
            </a:r>
            <a:r>
              <a:rPr lang="en-US" dirty="0"/>
              <a:t> </a:t>
            </a:r>
            <a:r>
              <a:rPr lang="en-US" dirty="0" err="1"/>
              <a:t>formát</a:t>
            </a:r>
            <a:r>
              <a:rPr lang="en-US" dirty="0"/>
              <a:t> BMP: </a:t>
            </a:r>
            <a:r>
              <a:rPr lang="en-US" dirty="0" err="1"/>
              <a:t>používaný</a:t>
            </a:r>
            <a:r>
              <a:rPr lang="en-US" dirty="0"/>
              <a:t> a </a:t>
            </a:r>
            <a:r>
              <a:rPr lang="en-US" dirty="0" err="1"/>
              <a:t>přitom</a:t>
            </a:r>
            <a:r>
              <a:rPr lang="en-US" dirty="0"/>
              <a:t> </a:t>
            </a:r>
            <a:r>
              <a:rPr lang="en-US" dirty="0" err="1"/>
              <a:t>neoblíbený</a:t>
            </a:r>
            <a:r>
              <a:rPr lang="en-US" dirty="0"/>
              <a:t>. Root.cz [online]. 19.10.2006 [cit. 2021-03-15].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https://www.root.cz/clanky/graficky-format-bmp-pouzivany-a-pritom-neoblibeny/</a:t>
            </a:r>
            <a:endParaRPr lang="cs-CZ" dirty="0"/>
          </a:p>
          <a:p>
            <a:r>
              <a:rPr lang="en-US" dirty="0"/>
              <a:t>VERPIES. Diagram 1: The structure of the bitmap image file [online]. [cit. 2021-03-15].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https://en.wikipedia.org/wiki/BMP_file_format#/media/File:BMPfileFormat.png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2E0C40-317E-4766-9F83-AD5E36F1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03-6CFA-4847-A665-CA026A7D8C02}" type="datetime1">
              <a:rPr lang="cs-CZ" smtClean="0"/>
              <a:t>15.03.2021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F53043-F9FC-4564-A600-DD6D78A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F19A70-9CAE-457C-BB5F-A9E88ADD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83E1-7176-4F47-9ED2-24BD90A75B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70D192C-5CDA-498E-9DA2-08A8FF762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99A045-64E2-4585-BB71-52FD3CC2B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</a:rPr>
              <a:t>Daniel Knespl</a:t>
            </a:r>
            <a:r>
              <a:rPr lang="cs-CZ" b="0" i="0" dirty="0">
                <a:effectLst/>
                <a:latin typeface="Arial" panose="020B0604020202020204" pitchFamily="34" charset="0"/>
              </a:rPr>
              <a:t>, SPŠ Česká Lípa, 4.D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4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AD1FE3CE3FB14D94F3D950377D5B1D" ma:contentTypeVersion="3" ma:contentTypeDescription="Vytvoří nový dokument" ma:contentTypeScope="" ma:versionID="c4547a02a2b9cb3d0bf82c893bbdbf58">
  <xsd:schema xmlns:xsd="http://www.w3.org/2001/XMLSchema" xmlns:xs="http://www.w3.org/2001/XMLSchema" xmlns:p="http://schemas.microsoft.com/office/2006/metadata/properties" xmlns:ns2="660ca3e3-7e88-4254-9cd1-cc567da18a3a" targetNamespace="http://schemas.microsoft.com/office/2006/metadata/properties" ma:root="true" ma:fieldsID="1d07488d0cc958d288da499705a354a9" ns2:_="">
    <xsd:import namespace="660ca3e3-7e88-4254-9cd1-cc567da18a3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ca3e3-7e88-4254-9cd1-cc567da18a3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60ca3e3-7e88-4254-9cd1-cc567da18a3a" xsi:nil="true"/>
  </documentManagement>
</p:properties>
</file>

<file path=customXml/itemProps1.xml><?xml version="1.0" encoding="utf-8"?>
<ds:datastoreItem xmlns:ds="http://schemas.openxmlformats.org/officeDocument/2006/customXml" ds:itemID="{D99B48F2-C335-4CD4-AD64-FDD6F8B99E52}"/>
</file>

<file path=customXml/itemProps2.xml><?xml version="1.0" encoding="utf-8"?>
<ds:datastoreItem xmlns:ds="http://schemas.openxmlformats.org/officeDocument/2006/customXml" ds:itemID="{41DB7FA0-A32D-4573-92D7-81F4B5CD9B15}"/>
</file>

<file path=customXml/itemProps3.xml><?xml version="1.0" encoding="utf-8"?>
<ds:datastoreItem xmlns:ds="http://schemas.openxmlformats.org/officeDocument/2006/customXml" ds:itemID="{1B511934-9561-409A-B0D1-3DE521D7330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459</Words>
  <Application>Microsoft Office PowerPoint</Application>
  <PresentationFormat>Širokoúhlá obrazovka</PresentationFormat>
  <Paragraphs>62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Wingdings 3</vt:lpstr>
      <vt:lpstr>Fazeta</vt:lpstr>
      <vt:lpstr>Grafický formát BMP</vt:lpstr>
      <vt:lpstr>Obecně známe věci</vt:lpstr>
      <vt:lpstr>Ukládání dat</vt:lpstr>
      <vt:lpstr>Barevná paleta</vt:lpstr>
      <vt:lpstr>Převodníky na/z BMP</vt:lpstr>
      <vt:lpstr>Struktura BMP souboru</vt:lpstr>
      <vt:lpstr>Zdroje</vt:lpstr>
      <vt:lpstr>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Grafický formát BMP</dc:title>
  <dc:creator>Daniel Knespl</dc:creator>
  <cp:lastModifiedBy>Daniel Knespl</cp:lastModifiedBy>
  <cp:revision>15</cp:revision>
  <dcterms:created xsi:type="dcterms:W3CDTF">2021-03-15T19:00:04Z</dcterms:created>
  <dcterms:modified xsi:type="dcterms:W3CDTF">2021-03-15T22:35:00Z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0x0101008CAD1FE3CE3FB14D94F3D950377D5B1D</vt:lpwstr>
  </property>
</Properties>
</file>