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2" r:id="rId1"/>
  </p:sldMasterIdLst>
  <p:notesMasterIdLst>
    <p:notesMasterId r:id="rId15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59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8679C-35CB-463D-AAF6-6D3A08957E8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8CD8D-4ED5-4F37-834A-04A5F2832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79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93B3061-52B1-4C6B-9A2F-2A664F2D5F94}" type="datetime1">
              <a:rPr lang="cs-CZ" smtClean="0"/>
              <a:t>14.03.2021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r>
              <a:rPr lang="en-US"/>
              <a:t>4.D Knespl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212856C9-A419-4760-8909-CCC0B3824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6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83BE-E8B2-417D-9212-8C3A5EE9D342}" type="datetime1">
              <a:rPr lang="cs-CZ" smtClean="0"/>
              <a:t>14.03.2021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4.D Knespl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56C9-A419-4760-8909-CCC0B3824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9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95310FCA-0C9C-4652-8A3E-200E3192AB85}" type="datetime1">
              <a:rPr lang="cs-CZ" smtClean="0"/>
              <a:t>14.03.2021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r>
              <a:rPr lang="en-US"/>
              <a:t>4.D Knespl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212856C9-A419-4760-8909-CCC0B3824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8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C0010AED-8AFB-4980-95DB-8852BCE9F85A}" type="datetime1">
              <a:rPr lang="cs-CZ" smtClean="0"/>
              <a:t>14.03.2021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r>
              <a:rPr lang="en-US"/>
              <a:t>4.D Knespl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212856C9-A419-4760-8909-CCC0B38247E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342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62047A6-38C1-4B44-83F5-F01AF9392625}" type="datetime1">
              <a:rPr lang="cs-CZ" smtClean="0"/>
              <a:t>14.03.2021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r>
              <a:rPr lang="en-US"/>
              <a:t>4.D Knespl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212856C9-A419-4760-8909-CCC0B3824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3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35F9-0DB4-4FDD-89B8-6B5CB9910722}" type="datetime1">
              <a:rPr lang="cs-CZ" smtClean="0"/>
              <a:t>14.03.2021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4.D Knespl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56C9-A419-4760-8909-CCC0B3824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7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B4A8-EDBF-4496-BFF0-2730F06F40F7}" type="datetime1">
              <a:rPr lang="cs-CZ" smtClean="0"/>
              <a:t>14.03.2021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4.D Knespl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56C9-A419-4760-8909-CCC0B3824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9660-776E-4093-97BA-46EA3D4E4270}" type="datetime1">
              <a:rPr lang="cs-CZ" smtClean="0"/>
              <a:t>14.03.2021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4.D Knespl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56C9-A419-4760-8909-CCC0B3824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9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1018717-3E3E-4C80-9923-CE861F44FFA4}" type="datetime1">
              <a:rPr lang="cs-CZ" smtClean="0"/>
              <a:t>14.03.2021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r>
              <a:rPr lang="en-US"/>
              <a:t>4.D Knespl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212856C9-A419-4760-8909-CCC0B3824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5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1DCBD90B-F05C-4E7C-8C27-329357291AFD}" type="datetime1">
              <a:rPr lang="cs-CZ" smtClean="0"/>
              <a:pPr/>
              <a:t>14.03.2021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dirty="0"/>
              <a:t>4.D Knespl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212856C9-A419-4760-8909-CCC0B38247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3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279942E-82A1-47FB-9539-0145153CBDB3}" type="datetime1">
              <a:rPr lang="cs-CZ" smtClean="0"/>
              <a:t>14.03.2021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r>
              <a:rPr lang="en-US"/>
              <a:t>4.D Knespl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212856C9-A419-4760-8909-CCC0B3824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2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A654-3F89-49CC-8D7C-A4685FF7B73D}" type="datetime1">
              <a:rPr lang="cs-CZ" smtClean="0"/>
              <a:t>14.03.2021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4.D Knespl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56C9-A419-4760-8909-CCC0B3824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2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FCF16-49D4-4A2F-A6D7-D454671D00D0}" type="datetime1">
              <a:rPr lang="cs-CZ" smtClean="0"/>
              <a:t>14.03.2021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4.D Knespl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56C9-A419-4760-8909-CCC0B3824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1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A3B7-53FA-4844-9DAD-3E5C291A646D}" type="datetime1">
              <a:rPr lang="cs-CZ" smtClean="0"/>
              <a:t>14.03.2021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4.D Knespl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56C9-A419-4760-8909-CCC0B3824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5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82B8F-9269-4E30-B5F6-38717AE48080}" type="datetime1">
              <a:rPr lang="cs-CZ" smtClean="0"/>
              <a:t>14.03.2021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4.D Knespl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56C9-A419-4760-8909-CCC0B3824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7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EF20-1FD8-4D83-96CA-445F95D02DAC}" type="datetime1">
              <a:rPr lang="cs-CZ" smtClean="0"/>
              <a:t>14.03.2021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4.D Knespl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56C9-A419-4760-8909-CCC0B3824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1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71B0-D485-4968-8254-38F0BBB69285}" type="datetime1">
              <a:rPr lang="cs-CZ" smtClean="0"/>
              <a:t>14.03.2021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4.D Knespl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56C9-A419-4760-8909-CCC0B3824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6A97E-878A-4517-8AE8-F10A4BD24231}" type="datetime1">
              <a:rPr lang="cs-CZ" smtClean="0"/>
              <a:t>14.03.2021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4.D Knespl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83305" y="6355845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856C9-A419-4760-8909-CCC0B38247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564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olfenstein_3D#/media/File:Simple_raycasting_with_fisheye_correction.gif" TargetMode="External"/><Relationship Id="rId2" Type="http://schemas.openxmlformats.org/officeDocument/2006/relationships/hyperlink" Target="https://en.wikipedia.org/wiki/Ray_cast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artarchive.siggraph.org/artwork/turner-whitted-untitled-ray-traced-spheres/" TargetMode="External"/><Relationship Id="rId2" Type="http://schemas.openxmlformats.org/officeDocument/2006/relationships/hyperlink" Target="https://en.wikipedia.org/wiki/3D_print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atchapixel.com/lessons/3d-basic-rendering/rasterization-practical-implementation" TargetMode="External"/><Relationship Id="rId2" Type="http://schemas.openxmlformats.org/officeDocument/2006/relationships/hyperlink" Target="https://www.mathsisfun.com/geometry/vertices-faces-edge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x_AmlZxzVk" TargetMode="External"/><Relationship Id="rId2" Type="http://schemas.openxmlformats.org/officeDocument/2006/relationships/hyperlink" Target="https://www.scratchapixel.com/images/upload/rasterization/raytracing-raster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lender_(software)" TargetMode="External"/><Relationship Id="rId2" Type="http://schemas.openxmlformats.org/officeDocument/2006/relationships/hyperlink" Target="https://en.wikipedia.org/wiki/3D_computer_graphic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Z-buffering" TargetMode="External"/><Relationship Id="rId2" Type="http://schemas.openxmlformats.org/officeDocument/2006/relationships/hyperlink" Target="https://en.wikipedia.org/wiki/Rasteris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504458-89C8-40CA-8376-9AD779E2D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cs-CZ" dirty="0"/>
              <a:t>3D grafika, </a:t>
            </a:r>
            <a:br>
              <a:rPr lang="cs-CZ" dirty="0"/>
            </a:br>
            <a:r>
              <a:rPr lang="cs-CZ" dirty="0"/>
              <a:t>3D tisk</a:t>
            </a:r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361B0CD-337C-4644-ABC9-906BF79F4C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4.D Knespl Daniel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940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88FEC0-8027-4268-B646-3F927E9F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05DBBD-7185-4CEA-A499-AFB6DFD3E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PAROXON. Ray casting. In: Wikipedia: The Free Encyclopedia [online]. 28.1.2021 [cit. 2021-03-13]. </a:t>
            </a:r>
            <a:r>
              <a:rPr lang="en-US" dirty="0" err="1"/>
              <a:t>Dostupné</a:t>
            </a:r>
            <a:r>
              <a:rPr lang="en-US" dirty="0"/>
              <a:t> z: </a:t>
            </a:r>
            <a:r>
              <a:rPr lang="en-US" dirty="0">
                <a:hlinkClick r:id="rId2"/>
              </a:rPr>
              <a:t>https://en.wikipedia.org/wiki/Ray_casting</a:t>
            </a:r>
            <a:endParaRPr lang="cs-CZ" dirty="0"/>
          </a:p>
          <a:p>
            <a:r>
              <a:rPr lang="cs-CZ" dirty="0"/>
              <a:t>VIEIRA, Lucas. </a:t>
            </a:r>
            <a:r>
              <a:rPr lang="cs-CZ" dirty="0" err="1"/>
              <a:t>Simple</a:t>
            </a:r>
            <a:r>
              <a:rPr lang="cs-CZ" dirty="0"/>
              <a:t> </a:t>
            </a:r>
            <a:r>
              <a:rPr lang="cs-CZ" dirty="0" err="1"/>
              <a:t>raycasting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fisheye</a:t>
            </a:r>
            <a:r>
              <a:rPr lang="cs-CZ" dirty="0"/>
              <a:t> correction.gif. In: Wikipedia: </a:t>
            </a:r>
            <a:r>
              <a:rPr lang="cs-CZ" dirty="0" err="1"/>
              <a:t>The</a:t>
            </a:r>
            <a:r>
              <a:rPr lang="cs-CZ" dirty="0"/>
              <a:t> Free </a:t>
            </a:r>
            <a:r>
              <a:rPr lang="cs-CZ" dirty="0" err="1"/>
              <a:t>Encyclopedia</a:t>
            </a:r>
            <a:r>
              <a:rPr lang="cs-CZ" dirty="0"/>
              <a:t> [online]. 23 July 2012 [cit. 2021-03-13]. Dostupné z: </a:t>
            </a:r>
            <a:r>
              <a:rPr lang="cs-CZ" dirty="0">
                <a:hlinkClick r:id="rId3"/>
              </a:rPr>
              <a:t>https://en.wikipedia.org/wiki/Wolfenstein_3D#/media/File:Simple_raycasting_with_fisheye_correction.gif</a:t>
            </a:r>
            <a:r>
              <a:rPr lang="cs-CZ" dirty="0"/>
              <a:t> 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C4E22B8-980C-4051-A4D9-68349D80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5C39-578F-43A4-9960-D7B2CDC7DD4C}" type="datetime1">
              <a:rPr lang="cs-CZ" smtClean="0"/>
              <a:t>14.03.2021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0CE0FC3-D7C3-455D-997B-BE733399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4.D Knespl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FD7CBBD-289B-4D3F-AF07-3EDF69F2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56C9-A419-4760-8909-CCC0B38247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9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88FEC0-8027-4268-B646-3F927E9F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05DBBD-7185-4CEA-A499-AFB6DFD3E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CYCLONEYORIS. 3D printing. In: Wikipedia: The Free Encyclopedia [online]. 12.3.2021 [cit. 2021-03-13]. </a:t>
            </a:r>
            <a:r>
              <a:rPr lang="en-US" dirty="0" err="1"/>
              <a:t>Dostupné</a:t>
            </a:r>
            <a:r>
              <a:rPr lang="en-US" dirty="0"/>
              <a:t> z: </a:t>
            </a:r>
            <a:r>
              <a:rPr lang="en-US" dirty="0">
                <a:hlinkClick r:id="rId2"/>
              </a:rPr>
              <a:t>https://en.wikipedia.org/wiki/3D_printing</a:t>
            </a:r>
            <a:endParaRPr lang="cs-CZ" dirty="0"/>
          </a:p>
          <a:p>
            <a:r>
              <a:rPr lang="en-US" dirty="0"/>
              <a:t>WHITTED, Turner. Untitled (Ray Traced Spheres). In: Wikipedia: The Free Encyclopedia [online]. 1982 [cit. 2021-03-13]. </a:t>
            </a:r>
            <a:r>
              <a:rPr lang="en-US" dirty="0" err="1"/>
              <a:t>Dostupné</a:t>
            </a:r>
            <a:r>
              <a:rPr lang="en-US" dirty="0"/>
              <a:t> z: </a:t>
            </a:r>
            <a:r>
              <a:rPr lang="en-US" dirty="0">
                <a:hlinkClick r:id="rId3"/>
              </a:rPr>
              <a:t>https://digitalartarchive.siggraph.org/artwork/turner-whitted-untitled-ray-traced-spheres/</a:t>
            </a:r>
            <a:r>
              <a:rPr lang="cs-CZ" dirty="0"/>
              <a:t> 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C4E22B8-980C-4051-A4D9-68349D80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5C39-578F-43A4-9960-D7B2CDC7DD4C}" type="datetime1">
              <a:rPr lang="cs-CZ" smtClean="0"/>
              <a:t>14.03.2021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0CE0FC3-D7C3-455D-997B-BE733399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4.D Knespl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FD7CBBD-289B-4D3F-AF07-3EDF69F2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56C9-A419-4760-8909-CCC0B38247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7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88FEC0-8027-4268-B646-3F927E9F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05DBBD-7185-4CEA-A499-AFB6DFD3E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Vertices, Edges and Faces: A vertex is a corner. An edge is a line segment between faces. A face is a single flat surface. In: Math is fun [online]. [cit. 2021-03-13]. </a:t>
            </a:r>
            <a:r>
              <a:rPr lang="en-US" dirty="0" err="1"/>
              <a:t>Dostupné</a:t>
            </a:r>
            <a:r>
              <a:rPr lang="en-US" dirty="0"/>
              <a:t> z: </a:t>
            </a:r>
            <a:r>
              <a:rPr lang="en-US" dirty="0">
                <a:hlinkClick r:id="rId2"/>
              </a:rPr>
              <a:t>https://www.mathsisfun.com/geometry/vertices-faces-edges.html</a:t>
            </a:r>
            <a:r>
              <a:rPr lang="cs-CZ" dirty="0"/>
              <a:t> </a:t>
            </a:r>
          </a:p>
          <a:p>
            <a:r>
              <a:rPr lang="cs-CZ" dirty="0" err="1"/>
              <a:t>Rasterization</a:t>
            </a:r>
            <a:r>
              <a:rPr lang="cs-CZ" dirty="0"/>
              <a:t>: a </a:t>
            </a:r>
            <a:r>
              <a:rPr lang="cs-CZ" dirty="0" err="1"/>
              <a:t>Practical</a:t>
            </a:r>
            <a:r>
              <a:rPr lang="cs-CZ" dirty="0"/>
              <a:t> </a:t>
            </a:r>
            <a:r>
              <a:rPr lang="cs-CZ" dirty="0" err="1"/>
              <a:t>Implementation</a:t>
            </a:r>
            <a:r>
              <a:rPr lang="cs-CZ" dirty="0"/>
              <a:t>. In: </a:t>
            </a:r>
            <a:r>
              <a:rPr lang="cs-CZ" dirty="0" err="1"/>
              <a:t>Scratchapixel</a:t>
            </a:r>
            <a:r>
              <a:rPr lang="cs-CZ" dirty="0"/>
              <a:t> 2.0 [online]. [cit. 2021-03-13]. Dostupné z: </a:t>
            </a:r>
            <a:r>
              <a:rPr lang="cs-CZ" dirty="0">
                <a:hlinkClick r:id="rId3"/>
              </a:rPr>
              <a:t>https://www.scratchapixel.com/lessons/3d-basic-rendering/rasterization-practical-implementation</a:t>
            </a:r>
            <a:r>
              <a:rPr lang="cs-CZ" dirty="0"/>
              <a:t> 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C4E22B8-980C-4051-A4D9-68349D80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5C39-578F-43A4-9960-D7B2CDC7DD4C}" type="datetime1">
              <a:rPr lang="cs-CZ" smtClean="0"/>
              <a:t>14.03.2021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0CE0FC3-D7C3-455D-997B-BE733399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4.D Knespl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FD7CBBD-289B-4D3F-AF07-3EDF69F2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56C9-A419-4760-8909-CCC0B38247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9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88FEC0-8027-4268-B646-3F927E9F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05DBBD-7185-4CEA-A499-AFB6DFD3E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Rasterization</a:t>
            </a:r>
            <a:r>
              <a:rPr lang="cs-CZ" dirty="0"/>
              <a:t> </a:t>
            </a:r>
            <a:r>
              <a:rPr lang="cs-CZ" dirty="0" err="1"/>
              <a:t>Algorithm</a:t>
            </a:r>
            <a:r>
              <a:rPr lang="cs-CZ" dirty="0"/>
              <a:t>. In: </a:t>
            </a:r>
            <a:r>
              <a:rPr lang="cs-CZ" dirty="0" err="1"/>
              <a:t>Scratchapixel</a:t>
            </a:r>
            <a:r>
              <a:rPr lang="cs-CZ" dirty="0"/>
              <a:t> 2.0 [online]. [cit. 2021-03-13]. Dostupné z: </a:t>
            </a:r>
            <a:r>
              <a:rPr lang="cs-CZ" dirty="0">
                <a:hlinkClick r:id="rId2"/>
              </a:rPr>
              <a:t>https://www.scratchapixel.com/images/upload/rasterization/raytracing-raster.png</a:t>
            </a:r>
            <a:r>
              <a:rPr lang="cs-CZ" dirty="0"/>
              <a:t>?</a:t>
            </a:r>
          </a:p>
          <a:p>
            <a:r>
              <a:rPr lang="en-US" dirty="0"/>
              <a:t>FILMMAKER IQ. The Science of Rendering Photorealistic CGI. In: YouTube [online]. 20 Apr 2016 [cit. 2021-03-13]. </a:t>
            </a:r>
            <a:r>
              <a:rPr lang="en-US" dirty="0" err="1"/>
              <a:t>Dostupné</a:t>
            </a:r>
            <a:r>
              <a:rPr lang="en-US" dirty="0"/>
              <a:t> z: </a:t>
            </a:r>
            <a:r>
              <a:rPr lang="en-US" dirty="0">
                <a:hlinkClick r:id="rId3"/>
              </a:rPr>
              <a:t>https://www.youtube.com/watch?v=Qx_AmlZxzVk</a:t>
            </a:r>
            <a:r>
              <a:rPr lang="cs-CZ" dirty="0"/>
              <a:t> 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C4E22B8-980C-4051-A4D9-68349D80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5C39-578F-43A4-9960-D7B2CDC7DD4C}" type="datetime1">
              <a:rPr lang="cs-CZ" smtClean="0"/>
              <a:t>14.03.2021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0CE0FC3-D7C3-455D-997B-BE733399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4.D Knespl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FD7CBBD-289B-4D3F-AF07-3EDF69F2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56C9-A419-4760-8909-CCC0B38247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7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784424-4263-47A4-90E7-A437892F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Fáze vytváření 3D grafiky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7557FB7-820E-4028-910E-776F4B483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Modelování</a:t>
            </a:r>
          </a:p>
          <a:p>
            <a:pPr lvl="1"/>
            <a:r>
              <a:rPr lang="cs-CZ" dirty="0"/>
              <a:t>Vytváření těles</a:t>
            </a:r>
          </a:p>
          <a:p>
            <a:r>
              <a:rPr lang="cs-CZ" dirty="0"/>
              <a:t>Rozložení a animace</a:t>
            </a:r>
          </a:p>
          <a:p>
            <a:pPr lvl="1"/>
            <a:r>
              <a:rPr lang="cs-CZ" dirty="0"/>
              <a:t>Přidání vlastností tělesům</a:t>
            </a:r>
          </a:p>
          <a:p>
            <a:r>
              <a:rPr lang="cs-CZ" dirty="0"/>
              <a:t>Renderování</a:t>
            </a:r>
          </a:p>
          <a:p>
            <a:pPr lvl="1"/>
            <a:r>
              <a:rPr lang="cs-CZ" dirty="0"/>
              <a:t>Tvorba 2D obrazu vytvořeného 3D prostoru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2F2010F-E22F-4D3F-9CC8-0AF44EA8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EBAD-25DF-4526-86ED-4EABD41AE7B4}" type="datetime1">
              <a:rPr lang="cs-CZ" smtClean="0"/>
              <a:t>14.03.2021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1097EF7-B395-44C2-B9A5-D358C73B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4.D Knespl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CDCF951-E315-4F92-A556-392408D8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56C9-A419-4760-8909-CCC0B38247E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65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878411-C293-4A81-940A-6E1EBA3E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Renderování - </a:t>
            </a:r>
            <a:r>
              <a:rPr lang="cs-CZ" dirty="0" err="1"/>
              <a:t>Rasterizace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A869F6B-A83C-4AB6-ABB3-B95EDA992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1960</a:t>
            </a:r>
          </a:p>
          <a:p>
            <a:r>
              <a:rPr lang="cs-CZ" dirty="0"/>
              <a:t>Kamera + </a:t>
            </a:r>
            <a:r>
              <a:rPr lang="cs-CZ" dirty="0" err="1"/>
              <a:t>grid</a:t>
            </a:r>
            <a:r>
              <a:rPr lang="cs-CZ" dirty="0"/>
              <a:t> s polem pixelů</a:t>
            </a:r>
          </a:p>
          <a:p>
            <a:r>
              <a:rPr lang="cs-CZ" dirty="0"/>
              <a:t>Princip</a:t>
            </a:r>
          </a:p>
          <a:p>
            <a:pPr lvl="1"/>
            <a:r>
              <a:rPr lang="cs-CZ" dirty="0"/>
              <a:t>Z rohů tělesa vyšleme spojnici s bodem kamery</a:t>
            </a:r>
          </a:p>
          <a:p>
            <a:pPr lvl="1"/>
            <a:r>
              <a:rPr lang="cs-CZ" dirty="0"/>
              <a:t>V poli vykreslíme těleso dle vlastností</a:t>
            </a:r>
          </a:p>
          <a:p>
            <a:pPr lvl="1"/>
            <a:r>
              <a:rPr lang="cs-CZ" dirty="0"/>
              <a:t>Opakujeme pro všechny tělesa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7AD813C-8B25-4B75-9209-91AF241A9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10" y="2194560"/>
            <a:ext cx="3746380" cy="421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ástupný symbol pro datum 7">
            <a:extLst>
              <a:ext uri="{FF2B5EF4-FFF2-40B4-BE49-F238E27FC236}">
                <a16:creationId xmlns:a16="http://schemas.microsoft.com/office/drawing/2014/main" id="{DE19FB30-649F-4B5D-91FF-D72771F1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062FE-6E99-4020-B77F-8EAD8C576528}" type="datetime1">
              <a:rPr lang="cs-CZ" smtClean="0"/>
              <a:t>14.03.2021</a:t>
            </a:fld>
            <a:endParaRPr lang="en-US"/>
          </a:p>
        </p:txBody>
      </p:sp>
      <p:sp>
        <p:nvSpPr>
          <p:cNvPr id="10" name="Zástupný symbol pro zápatí 9">
            <a:extLst>
              <a:ext uri="{FF2B5EF4-FFF2-40B4-BE49-F238E27FC236}">
                <a16:creationId xmlns:a16="http://schemas.microsoft.com/office/drawing/2014/main" id="{04ECE0F4-3941-4BD2-882B-5DF968BF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4.D Knespl</a:t>
            </a:r>
          </a:p>
        </p:txBody>
      </p:sp>
      <p:sp>
        <p:nvSpPr>
          <p:cNvPr id="11" name="Zástupný symbol pro číslo snímku 10">
            <a:extLst>
              <a:ext uri="{FF2B5EF4-FFF2-40B4-BE49-F238E27FC236}">
                <a16:creationId xmlns:a16="http://schemas.microsoft.com/office/drawing/2014/main" id="{F57204CE-50EE-45E8-918E-0B0C240A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56C9-A419-4760-8909-CCC0B38247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9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9F91F9-9805-48B9-B156-F8391DBB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Renderování - </a:t>
            </a:r>
            <a:r>
              <a:rPr lang="cs-CZ" dirty="0" err="1"/>
              <a:t>Rasterizace</a:t>
            </a:r>
            <a:r>
              <a:rPr lang="cs-CZ" dirty="0"/>
              <a:t> a problémy</a:t>
            </a:r>
            <a:br>
              <a:rPr lang="cs-CZ" dirty="0"/>
            </a:b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67F7B00-D990-406B-882E-681F38365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Nejdříve závislé na pořadí -&gt; Z-</a:t>
            </a:r>
            <a:r>
              <a:rPr lang="cs-CZ" dirty="0" err="1"/>
              <a:t>Buffering</a:t>
            </a:r>
            <a:endParaRPr lang="cs-CZ" dirty="0"/>
          </a:p>
          <a:p>
            <a:pPr lvl="1"/>
            <a:r>
              <a:rPr lang="cs-CZ" dirty="0"/>
              <a:t>Z-</a:t>
            </a:r>
            <a:r>
              <a:rPr lang="cs-CZ" dirty="0" err="1"/>
              <a:t>buffering</a:t>
            </a:r>
            <a:r>
              <a:rPr lang="cs-CZ" dirty="0"/>
              <a:t> = data buffer s hloubkou</a:t>
            </a:r>
          </a:p>
          <a:p>
            <a:r>
              <a:rPr lang="cs-CZ" dirty="0"/>
              <a:t>Stíny – nezvládá dobře</a:t>
            </a:r>
          </a:p>
          <a:p>
            <a:r>
              <a:rPr lang="cs-CZ" dirty="0"/>
              <a:t>Odrazy - nezvládá dobře</a:t>
            </a:r>
          </a:p>
          <a:p>
            <a:r>
              <a:rPr lang="cs-CZ" dirty="0"/>
              <a:t>Lomy světla - nezvládá dobře</a:t>
            </a:r>
            <a:endParaRPr lang="en-US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B026BEC-5262-4939-AA55-FF0537416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DD85-2C27-4082-8D00-A14833BDD4A2}" type="datetime1">
              <a:rPr lang="cs-CZ" smtClean="0"/>
              <a:t>14.03.2021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2BF2223-AA3A-4547-9DED-BFDC4E74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4.D Knespl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B9E5CB7-EB2D-456F-B9CD-63E95DCA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56C9-A419-4760-8909-CCC0B38247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5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22F7C6-A939-4746-B03C-175543C57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Renderování - </a:t>
            </a:r>
            <a:r>
              <a:rPr lang="cs-CZ" dirty="0" err="1"/>
              <a:t>Ray</a:t>
            </a:r>
            <a:r>
              <a:rPr lang="cs-CZ" dirty="0"/>
              <a:t> casting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32C2EC-B1D4-4AD4-8F1A-FCDEF3AA5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Arthur </a:t>
            </a:r>
            <a:r>
              <a:rPr lang="cs-CZ" dirty="0" err="1"/>
              <a:t>Appel</a:t>
            </a:r>
            <a:r>
              <a:rPr lang="cs-CZ" dirty="0"/>
              <a:t> 1968</a:t>
            </a:r>
          </a:p>
          <a:p>
            <a:r>
              <a:rPr lang="cs-CZ" dirty="0"/>
              <a:t>Dokáže řešit hlavní problémy </a:t>
            </a:r>
            <a:r>
              <a:rPr lang="cs-CZ" dirty="0" err="1"/>
              <a:t>rasterizace</a:t>
            </a:r>
            <a:endParaRPr lang="cs-CZ" dirty="0"/>
          </a:p>
          <a:p>
            <a:r>
              <a:rPr lang="cs-CZ" dirty="0"/>
              <a:t>Princip</a:t>
            </a:r>
          </a:p>
          <a:p>
            <a:pPr lvl="1"/>
            <a:r>
              <a:rPr lang="cs-CZ" dirty="0"/>
              <a:t>Vyslání paprsků z kamery přes každý pixel</a:t>
            </a:r>
          </a:p>
          <a:p>
            <a:pPr lvl="1"/>
            <a:r>
              <a:rPr lang="cs-CZ" dirty="0"/>
              <a:t>Porovnáme všechny paprsky se všemi tělesy</a:t>
            </a:r>
          </a:p>
          <a:p>
            <a:pPr lvl="1"/>
            <a:r>
              <a:rPr lang="cs-CZ" dirty="0"/>
              <a:t>Pokud parsek projde více tělesy -&gt; použije ten nejbližší</a:t>
            </a:r>
          </a:p>
          <a:p>
            <a:r>
              <a:rPr lang="cs-CZ" dirty="0"/>
              <a:t>Náročné na výpočetní sílu</a:t>
            </a:r>
            <a:br>
              <a:rPr lang="cs-CZ" dirty="0"/>
            </a:br>
            <a:endParaRPr lang="cs-CZ" dirty="0"/>
          </a:p>
          <a:p>
            <a:pPr lvl="1"/>
            <a:endParaRPr lang="cs-CZ" dirty="0"/>
          </a:p>
          <a:p>
            <a:endParaRPr lang="en-US" dirty="0"/>
          </a:p>
        </p:txBody>
      </p:sp>
      <p:pic>
        <p:nvPicPr>
          <p:cNvPr id="2050" name="Picture 2" descr="A rotating view of a complex 3D area, with an overhead view on the right showing the raycasting area as the view rotates">
            <a:extLst>
              <a:ext uri="{FF2B5EF4-FFF2-40B4-BE49-F238E27FC236}">
                <a16:creationId xmlns:a16="http://schemas.microsoft.com/office/drawing/2014/main" id="{208AE7FA-1556-418F-9841-E2261F80E26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16" y="2930434"/>
            <a:ext cx="7233567" cy="259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4AF45D9-D9C9-4DD7-9739-46BEF9CC7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3473-CF4F-4BE6-B9F8-02D8B7B042C3}" type="datetime1">
              <a:rPr lang="cs-CZ" smtClean="0"/>
              <a:t>14.03.2021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6E798D3-D174-434A-A2A9-31C36BF4F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4.D Knespl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50B5580-A9FA-46CD-AACA-1A01D70A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56C9-A419-4760-8909-CCC0B38247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2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380856-3BC0-4BFA-8B53-F64A98F50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Rekurzivní </a:t>
            </a:r>
            <a:r>
              <a:rPr lang="cs-CZ" dirty="0" err="1"/>
              <a:t>Ray</a:t>
            </a:r>
            <a:r>
              <a:rPr lang="cs-CZ" dirty="0"/>
              <a:t> </a:t>
            </a:r>
            <a:r>
              <a:rPr lang="cs-CZ" dirty="0" err="1"/>
              <a:t>Tracing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BBE868-85AA-4278-A7C7-565624C5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Turner </a:t>
            </a:r>
            <a:r>
              <a:rPr lang="cs-CZ" dirty="0" err="1"/>
              <a:t>Whitted</a:t>
            </a:r>
            <a:r>
              <a:rPr lang="cs-CZ" dirty="0"/>
              <a:t> 1980</a:t>
            </a:r>
          </a:p>
          <a:p>
            <a:r>
              <a:rPr lang="cs-CZ" dirty="0"/>
              <a:t>Vychází z </a:t>
            </a:r>
            <a:r>
              <a:rPr lang="cs-CZ" dirty="0" err="1"/>
              <a:t>Ray</a:t>
            </a:r>
            <a:r>
              <a:rPr lang="cs-CZ" dirty="0"/>
              <a:t> Castingu</a:t>
            </a:r>
          </a:p>
          <a:p>
            <a:r>
              <a:rPr lang="cs-CZ" dirty="0"/>
              <a:t>Princip</a:t>
            </a:r>
          </a:p>
          <a:p>
            <a:pPr lvl="1"/>
            <a:r>
              <a:rPr lang="cs-CZ" dirty="0"/>
              <a:t>Při dopadu paprsku na objekt se vytvoří sekundární paprsek</a:t>
            </a:r>
          </a:p>
          <a:p>
            <a:pPr lvl="1"/>
            <a:r>
              <a:rPr lang="cs-CZ" dirty="0"/>
              <a:t>Pro stín – bod dopadu -&gt; zdroj světla</a:t>
            </a:r>
          </a:p>
          <a:p>
            <a:pPr lvl="1"/>
            <a:r>
              <a:rPr lang="cs-CZ" dirty="0"/>
              <a:t>Pro odrazivý materiál – využitím úhlu dopadu</a:t>
            </a:r>
          </a:p>
          <a:p>
            <a:pPr lvl="1"/>
            <a:r>
              <a:rPr lang="cs-CZ" dirty="0"/>
              <a:t>Pro průhledný materiál – využitím indexu lomu</a:t>
            </a:r>
          </a:p>
          <a:p>
            <a:r>
              <a:rPr lang="cs-CZ" dirty="0"/>
              <a:t>Ještě náročnější na výpočetní sílu</a:t>
            </a:r>
          </a:p>
        </p:txBody>
      </p:sp>
      <p:pic>
        <p:nvPicPr>
          <p:cNvPr id="3074" name="Picture 2" descr="©1982, Turner Whitted">
            <a:extLst>
              <a:ext uri="{FF2B5EF4-FFF2-40B4-BE49-F238E27FC236}">
                <a16:creationId xmlns:a16="http://schemas.microsoft.com/office/drawing/2014/main" id="{85044690-50F3-43C7-86BE-1E2497264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17" y="2338378"/>
            <a:ext cx="5146765" cy="378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ADA940D-4BD8-493F-BF86-85F264605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ACA9C-AA3E-460C-B15D-BAAA41E48258}" type="datetime1">
              <a:rPr lang="cs-CZ" smtClean="0"/>
              <a:t>14.03.2021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B14A069-E88B-4621-A23A-ADA9735F1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4.D Knespl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CF5BAD-C441-4E71-BE30-F6FFEC4F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56C9-A419-4760-8909-CCC0B38247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5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92FF8F-614C-4AA9-83D4-45BE65A2E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3D tisk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7F7509C-C20C-4177-BA8D-70678F08B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Modely z první fáze 3D grafiky</a:t>
            </a:r>
          </a:p>
          <a:p>
            <a:r>
              <a:rPr lang="cs-CZ" dirty="0"/>
              <a:t>Postupné nanášení materiálu</a:t>
            </a:r>
          </a:p>
          <a:p>
            <a:r>
              <a:rPr lang="cs-CZ" dirty="0"/>
              <a:t>Většinou – větší výtisk standartním rozlišením</a:t>
            </a:r>
          </a:p>
          <a:p>
            <a:r>
              <a:rPr lang="cs-CZ" dirty="0"/>
              <a:t>Odebrání materiálu s vyšším rozlišením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E5C5773-587F-45CE-A74B-7A484013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BB429-8CB5-4ADB-9689-7FC0E8326D50}" type="datetime1">
              <a:rPr lang="cs-CZ" smtClean="0"/>
              <a:t>14.03.2021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175CD28-33B3-4883-8DEB-E025772F2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4.D Knespl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3333182-9289-434B-B719-287C7A99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56C9-A419-4760-8909-CCC0B38247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3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88FEC0-8027-4268-B646-3F927E9F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05DBBD-7185-4CEA-A499-AFB6DFD3E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JARBLE. 3D computer graphics. In: Wikipedia: The Free Encyclopedia [online]. 3.3.2021 [cit. 2021-03-13]. </a:t>
            </a:r>
            <a:r>
              <a:rPr lang="en-US" dirty="0" err="1"/>
              <a:t>Dostupné</a:t>
            </a:r>
            <a:r>
              <a:rPr lang="en-US" dirty="0"/>
              <a:t> z: </a:t>
            </a:r>
            <a:r>
              <a:rPr lang="en-US" dirty="0">
                <a:hlinkClick r:id="rId2"/>
              </a:rPr>
              <a:t>https://en.wikipedia.org/wiki/3D_computer_graphics</a:t>
            </a:r>
            <a:endParaRPr lang="cs-CZ" dirty="0"/>
          </a:p>
          <a:p>
            <a:r>
              <a:rPr lang="en-US" dirty="0"/>
              <a:t>I'M AYA SYAMEIMARU! Blender (software). In: Wikipedia: The Free Encyclopedia [online]. 10.3.2021 [cit. 2021-03-13]. </a:t>
            </a:r>
            <a:r>
              <a:rPr lang="en-US" dirty="0" err="1"/>
              <a:t>Dostupné</a:t>
            </a:r>
            <a:r>
              <a:rPr lang="en-US" dirty="0"/>
              <a:t> z: </a:t>
            </a:r>
            <a:r>
              <a:rPr lang="en-US" dirty="0">
                <a:hlinkClick r:id="rId3"/>
              </a:rPr>
              <a:t>https://en.wikipedia.org/wiki/Blender_(software)</a:t>
            </a:r>
            <a:r>
              <a:rPr lang="cs-CZ" dirty="0"/>
              <a:t> </a:t>
            </a:r>
            <a:endParaRPr lang="en-US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C4E22B8-980C-4051-A4D9-68349D80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5C39-578F-43A4-9960-D7B2CDC7DD4C}" type="datetime1">
              <a:rPr lang="cs-CZ" smtClean="0"/>
              <a:t>14.03.2021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0CE0FC3-D7C3-455D-997B-BE733399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4.D Knespl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FD7CBBD-289B-4D3F-AF07-3EDF69F2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56C9-A419-4760-8909-CCC0B38247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88FEC0-8027-4268-B646-3F927E9F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05DBBD-7185-4CEA-A499-AFB6DFD3E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ORANJELO100. </a:t>
            </a:r>
            <a:r>
              <a:rPr lang="en-US" dirty="0" err="1"/>
              <a:t>Rasterisation</a:t>
            </a:r>
            <a:r>
              <a:rPr lang="en-US" dirty="0"/>
              <a:t>. In: Wikipedia: The Free Encyclopedia [online]. 7.2.2021 [cit. 2021-03-13]. </a:t>
            </a:r>
            <a:r>
              <a:rPr lang="en-US" dirty="0" err="1"/>
              <a:t>Dostupné</a:t>
            </a:r>
            <a:r>
              <a:rPr lang="en-US" dirty="0"/>
              <a:t> z: </a:t>
            </a:r>
            <a:r>
              <a:rPr lang="en-US" dirty="0">
                <a:hlinkClick r:id="rId2"/>
              </a:rPr>
              <a:t>https://en.wikipedia.org/wiki/Rasterisation</a:t>
            </a:r>
            <a:endParaRPr lang="cs-CZ" dirty="0"/>
          </a:p>
          <a:p>
            <a:r>
              <a:rPr lang="cs-CZ" dirty="0"/>
              <a:t>ORANJELO100. Z-</a:t>
            </a:r>
            <a:r>
              <a:rPr lang="cs-CZ" dirty="0" err="1"/>
              <a:t>buffering</a:t>
            </a:r>
            <a:r>
              <a:rPr lang="cs-CZ" dirty="0"/>
              <a:t>. In: Wikipedia: </a:t>
            </a:r>
            <a:r>
              <a:rPr lang="cs-CZ" dirty="0" err="1"/>
              <a:t>The</a:t>
            </a:r>
            <a:r>
              <a:rPr lang="cs-CZ" dirty="0"/>
              <a:t> Free </a:t>
            </a:r>
            <a:r>
              <a:rPr lang="cs-CZ" dirty="0" err="1"/>
              <a:t>Encyclopedia</a:t>
            </a:r>
            <a:r>
              <a:rPr lang="cs-CZ" dirty="0"/>
              <a:t> [online]. 8.2.2021 [cit. 2021-03-13]. Dostupné z: </a:t>
            </a:r>
            <a:r>
              <a:rPr lang="cs-CZ" dirty="0">
                <a:hlinkClick r:id="rId3"/>
              </a:rPr>
              <a:t>https://en.wikipedia.org/wiki/Z-buffering</a:t>
            </a:r>
            <a:endParaRPr lang="cs-CZ" dirty="0"/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C4E22B8-980C-4051-A4D9-68349D80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5C39-578F-43A4-9960-D7B2CDC7DD4C}" type="datetime1">
              <a:rPr lang="cs-CZ" smtClean="0"/>
              <a:t>14.03.2021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0CE0FC3-D7C3-455D-997B-BE733399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4.D Knespl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FD7CBBD-289B-4D3F-AF07-3EDF69F2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856C9-A419-4760-8909-CCC0B38247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5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ondenzační stopa">
  <a:themeElements>
    <a:clrScheme name="Kondenzační stopa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ační stopa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ační stopa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CAD1FE3CE3FB14D94F3D950377D5B1D" ma:contentTypeVersion="3" ma:contentTypeDescription="Vytvoří nový dokument" ma:contentTypeScope="" ma:versionID="c4547a02a2b9cb3d0bf82c893bbdbf58">
  <xsd:schema xmlns:xsd="http://www.w3.org/2001/XMLSchema" xmlns:xs="http://www.w3.org/2001/XMLSchema" xmlns:p="http://schemas.microsoft.com/office/2006/metadata/properties" xmlns:ns2="660ca3e3-7e88-4254-9cd1-cc567da18a3a" targetNamespace="http://schemas.microsoft.com/office/2006/metadata/properties" ma:root="true" ma:fieldsID="1d07488d0cc958d288da499705a354a9" ns2:_="">
    <xsd:import namespace="660ca3e3-7e88-4254-9cd1-cc567da18a3a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0ca3e3-7e88-4254-9cd1-cc567da18a3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660ca3e3-7e88-4254-9cd1-cc567da18a3a" xsi:nil="true"/>
  </documentManagement>
</p:properties>
</file>

<file path=customXml/itemProps1.xml><?xml version="1.0" encoding="utf-8"?>
<ds:datastoreItem xmlns:ds="http://schemas.openxmlformats.org/officeDocument/2006/customXml" ds:itemID="{9D65F54B-8CA2-493B-8808-9F6A5BD7A0AD}"/>
</file>

<file path=customXml/itemProps2.xml><?xml version="1.0" encoding="utf-8"?>
<ds:datastoreItem xmlns:ds="http://schemas.openxmlformats.org/officeDocument/2006/customXml" ds:itemID="{AF1FD926-A480-4D0A-B54D-562613F8DF72}"/>
</file>

<file path=customXml/itemProps3.xml><?xml version="1.0" encoding="utf-8"?>
<ds:datastoreItem xmlns:ds="http://schemas.openxmlformats.org/officeDocument/2006/customXml" ds:itemID="{67825500-7D02-494D-ACD6-F5E00D0E5790}"/>
</file>

<file path=docProps/app.xml><?xml version="1.0" encoding="utf-8"?>
<Properties xmlns="http://schemas.openxmlformats.org/officeDocument/2006/extended-properties" xmlns:vt="http://schemas.openxmlformats.org/officeDocument/2006/docPropsVTypes">
  <Template>Kondenzační stopa</Template>
  <TotalTime>377</TotalTime>
  <Words>775</Words>
  <Application>Microsoft Office PowerPoint</Application>
  <PresentationFormat>Předvádění na obrazovce (4:3)</PresentationFormat>
  <Paragraphs>98</Paragraphs>
  <Slides>13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Kondenzační stopa</vt:lpstr>
      <vt:lpstr>3D grafika,  3D tisk</vt:lpstr>
      <vt:lpstr>Fáze vytváření 3D grafiky</vt:lpstr>
      <vt:lpstr>Renderování - Rasterizace</vt:lpstr>
      <vt:lpstr>Renderování - Rasterizace a problémy </vt:lpstr>
      <vt:lpstr>Renderování - Ray casting</vt:lpstr>
      <vt:lpstr>Rekurzivní Ray Tracing</vt:lpstr>
      <vt:lpstr>3D tisk</vt:lpstr>
      <vt:lpstr>Zdroje</vt:lpstr>
      <vt:lpstr>Zdroje</vt:lpstr>
      <vt:lpstr>Zdroje</vt:lpstr>
      <vt:lpstr>Zdroje</vt:lpstr>
      <vt:lpstr>Zdroje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Daniel Knespl</dc:creator>
  <cp:lastModifiedBy>Daniel Knespl</cp:lastModifiedBy>
  <cp:revision>25</cp:revision>
  <dcterms:created xsi:type="dcterms:W3CDTF">2021-03-08T11:22:05Z</dcterms:created>
  <dcterms:modified xsi:type="dcterms:W3CDTF">2021-03-14T07:07:47Z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0x0101008CAD1FE3CE3FB14D94F3D950377D5B1D</vt:lpwstr>
  </property>
</Properties>
</file>