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0233600"/>
  <p:notesSz cx="9601200" cy="7315200"/>
  <p:embeddedFontLst>
    <p:embeddedFont>
      <p:font typeface="Helvetica Neue"/>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000000"/>
          </p15:clr>
        </p15:guide>
        <p15:guide id="2" pos="12672">
          <p15:clr>
            <a:srgbClr val="000000"/>
          </p15:clr>
        </p15:guide>
      </p15:sldGuideLst>
    </p:ext>
    <p:ext uri="http://customooxmlschemas.google.com/">
      <go:slidesCustomData xmlns:go="http://customooxmlschemas.google.com/" r:id="rId11" roundtripDataSignature="AMtx7mg+S6TWdc9Jxb323ApgkY5JT/dI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2672"/>
      </p:guideLst>
    </p:cSldViewPr>
  </p:slideViewPr>
</p:viewP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160837" cy="365125"/>
          </a:xfrm>
          <a:prstGeom prst="rect">
            <a:avLst/>
          </a:prstGeom>
          <a:noFill/>
          <a:ln>
            <a:noFill/>
          </a:ln>
        </p:spPr>
        <p:txBody>
          <a:bodyPr anchorCtr="0" anchor="t" bIns="48150" lIns="96300" spcFirstLastPara="1" rIns="96300" wrap="square" tIns="481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4" name="Google Shape;4;n"/>
          <p:cNvSpPr txBox="1"/>
          <p:nvPr>
            <p:ph idx="10" type="dt"/>
          </p:nvPr>
        </p:nvSpPr>
        <p:spPr>
          <a:xfrm>
            <a:off x="5437187" y="0"/>
            <a:ext cx="4162425" cy="365125"/>
          </a:xfrm>
          <a:prstGeom prst="rect">
            <a:avLst/>
          </a:prstGeom>
          <a:noFill/>
          <a:ln>
            <a:noFill/>
          </a:ln>
        </p:spPr>
        <p:txBody>
          <a:bodyPr anchorCtr="0" anchor="t" bIns="48150" lIns="96300" spcFirstLastPara="1" rIns="96300" wrap="square" tIns="481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5" name="Google Shape;5;n"/>
          <p:cNvSpPr/>
          <p:nvPr>
            <p:ph idx="3" type="sldImg"/>
          </p:nvPr>
        </p:nvSpPr>
        <p:spPr>
          <a:xfrm>
            <a:off x="3124200" y="549275"/>
            <a:ext cx="335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0437" y="3475037"/>
            <a:ext cx="7681912" cy="3290887"/>
          </a:xfrm>
          <a:prstGeom prst="rect">
            <a:avLst/>
          </a:prstGeom>
          <a:noFill/>
          <a:ln>
            <a:noFill/>
          </a:ln>
        </p:spPr>
        <p:txBody>
          <a:bodyPr anchorCtr="0" anchor="t" bIns="48150" lIns="96300" spcFirstLastPara="1" rIns="96300" wrap="square" tIns="481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948487"/>
            <a:ext cx="4160837" cy="365125"/>
          </a:xfrm>
          <a:prstGeom prst="rect">
            <a:avLst/>
          </a:prstGeom>
          <a:noFill/>
          <a:ln>
            <a:noFill/>
          </a:ln>
        </p:spPr>
        <p:txBody>
          <a:bodyPr anchorCtr="0" anchor="b" bIns="48150" lIns="96300" spcFirstLastPara="1" rIns="96300" wrap="square" tIns="481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8" name="Google Shape;8;n"/>
          <p:cNvSpPr txBox="1"/>
          <p:nvPr>
            <p:ph idx="12" type="sldNum"/>
          </p:nvPr>
        </p:nvSpPr>
        <p:spPr>
          <a:xfrm>
            <a:off x="5437187" y="6948487"/>
            <a:ext cx="4162425" cy="365125"/>
          </a:xfrm>
          <a:prstGeom prst="rect">
            <a:avLst/>
          </a:prstGeom>
          <a:noFill/>
          <a:ln>
            <a:noFill/>
          </a:ln>
        </p:spPr>
        <p:txBody>
          <a:bodyPr anchorCtr="0" anchor="b" bIns="48150" lIns="96300" spcFirstLastPara="1" rIns="96300" wrap="square" tIns="48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2371cf4aea6_0_0:notes"/>
          <p:cNvSpPr txBox="1"/>
          <p:nvPr>
            <p:ph idx="1" type="body"/>
          </p:nvPr>
        </p:nvSpPr>
        <p:spPr>
          <a:xfrm>
            <a:off x="960437" y="3475037"/>
            <a:ext cx="7681800" cy="3291000"/>
          </a:xfrm>
          <a:prstGeom prst="rect">
            <a:avLst/>
          </a:prstGeom>
        </p:spPr>
        <p:txBody>
          <a:bodyPr anchorCtr="0" anchor="t" bIns="48150" lIns="96300" spcFirstLastPara="1" rIns="96300" wrap="square" tIns="48150">
            <a:noAutofit/>
          </a:bodyPr>
          <a:lstStyle/>
          <a:p>
            <a:pPr indent="0" lvl="0" marL="0" rtl="0" algn="l">
              <a:spcBef>
                <a:spcPts val="0"/>
              </a:spcBef>
              <a:spcAft>
                <a:spcPts val="0"/>
              </a:spcAft>
              <a:buNone/>
            </a:pPr>
            <a:r>
              <a:t/>
            </a:r>
            <a:endParaRPr/>
          </a:p>
        </p:txBody>
      </p:sp>
      <p:sp>
        <p:nvSpPr>
          <p:cNvPr id="25" name="Google Shape;25;g2371cf4aea6_0_0:notes"/>
          <p:cNvSpPr/>
          <p:nvPr>
            <p:ph idx="2" type="sldImg"/>
          </p:nvPr>
        </p:nvSpPr>
        <p:spPr>
          <a:xfrm>
            <a:off x="3124200" y="549275"/>
            <a:ext cx="3352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5029200" y="5387975"/>
            <a:ext cx="30175200" cy="11460163"/>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SzPts val="1400"/>
              <a:buNone/>
              <a:defRPr b="0" i="0" sz="60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 name="Google Shape;19;p3"/>
          <p:cNvSpPr txBox="1"/>
          <p:nvPr>
            <p:ph idx="1" type="subTitle"/>
          </p:nvPr>
        </p:nvSpPr>
        <p:spPr>
          <a:xfrm>
            <a:off x="5029200" y="17289463"/>
            <a:ext cx="30175200" cy="794861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2765425" y="30510162"/>
            <a:ext cx="9053512"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13327062" y="30510162"/>
            <a:ext cx="13579475"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28414662" y="30510162"/>
            <a:ext cx="9053512" cy="17526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1pPr>
            <a:lvl2pPr indent="0" lvl="1" marL="0" marR="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2pPr>
            <a:lvl3pPr indent="0" lvl="2" marL="0" marR="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3pPr>
            <a:lvl4pPr indent="0" lvl="3" marL="0" marR="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4pPr>
            <a:lvl5pPr indent="0" lvl="4" marL="0" marR="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5pPr>
            <a:lvl6pPr indent="0" lvl="5" marL="0" marR="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6pPr>
            <a:lvl7pPr indent="0" lvl="6" marL="0" marR="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7pPr>
            <a:lvl8pPr indent="0" lvl="7" marL="0" marR="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8pPr>
            <a:lvl9pPr indent="0" lvl="8" marL="0" marR="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1">
            <a:alphaModFix/>
          </a:blip>
          <a:srcRect b="0" l="0" r="0" t="0"/>
          <a:stretch/>
        </p:blipFill>
        <p:spPr>
          <a:xfrm>
            <a:off x="0" y="6096000"/>
            <a:ext cx="40233600" cy="26822400"/>
          </a:xfrm>
          <a:prstGeom prst="rect">
            <a:avLst/>
          </a:prstGeom>
          <a:noFill/>
          <a:ln>
            <a:noFill/>
          </a:ln>
        </p:spPr>
      </p:pic>
      <p:sp>
        <p:nvSpPr>
          <p:cNvPr id="11" name="Google Shape;11;p2"/>
          <p:cNvSpPr txBox="1"/>
          <p:nvPr/>
        </p:nvSpPr>
        <p:spPr>
          <a:xfrm>
            <a:off x="0" y="0"/>
            <a:ext cx="40233600" cy="6858000"/>
          </a:xfrm>
          <a:prstGeom prst="rect">
            <a:avLst/>
          </a:prstGeom>
          <a:solidFill>
            <a:srgbClr val="DBE2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2" name="Google Shape;12;p2"/>
          <p:cNvSpPr txBox="1"/>
          <p:nvPr/>
        </p:nvSpPr>
        <p:spPr>
          <a:xfrm>
            <a:off x="1670050" y="1731962"/>
            <a:ext cx="36880800" cy="3478212"/>
          </a:xfrm>
          <a:prstGeom prst="rect">
            <a:avLst/>
          </a:prstGeom>
          <a:solidFill>
            <a:schemeClr val="lt1"/>
          </a:solidFill>
          <a:ln cap="flat" cmpd="sng" w="254000">
            <a:solidFill>
              <a:srgbClr val="1A658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3" name="Google Shape;13;p2"/>
          <p:cNvSpPr txBox="1"/>
          <p:nvPr/>
        </p:nvSpPr>
        <p:spPr>
          <a:xfrm>
            <a:off x="2811462" y="762000"/>
            <a:ext cx="34591625" cy="2032000"/>
          </a:xfrm>
          <a:prstGeom prst="rect">
            <a:avLst/>
          </a:prstGeom>
          <a:solidFill>
            <a:srgbClr val="1A658F"/>
          </a:solidFill>
          <a:ln>
            <a:noFill/>
          </a:ln>
        </p:spPr>
        <p:txBody>
          <a:bodyPr anchorCtr="0" anchor="ctr" bIns="457200" lIns="419050" spcFirstLastPara="1" rIns="419050" wrap="square" tIns="457200">
            <a:sp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4" name="Google Shape;14;p2"/>
          <p:cNvSpPr txBox="1"/>
          <p:nvPr>
            <p:ph idx="10" type="dt"/>
          </p:nvPr>
        </p:nvSpPr>
        <p:spPr>
          <a:xfrm>
            <a:off x="2765425" y="30510162"/>
            <a:ext cx="9053512"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15" name="Google Shape;15;p2"/>
          <p:cNvSpPr txBox="1"/>
          <p:nvPr>
            <p:ph idx="11" type="ftr"/>
          </p:nvPr>
        </p:nvSpPr>
        <p:spPr>
          <a:xfrm>
            <a:off x="13327062" y="30510162"/>
            <a:ext cx="13579475"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16" name="Google Shape;16;p2"/>
          <p:cNvSpPr txBox="1"/>
          <p:nvPr>
            <p:ph idx="12" type="sldNum"/>
          </p:nvPr>
        </p:nvSpPr>
        <p:spPr>
          <a:xfrm>
            <a:off x="28414662" y="30510162"/>
            <a:ext cx="9053512" cy="17526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1pPr>
            <a:lvl2pPr indent="0" lvl="1" marL="0" marR="0" rtl="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2pPr>
            <a:lvl3pPr indent="0" lvl="2" marL="0" marR="0" rtl="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3pPr>
            <a:lvl4pPr indent="0" lvl="3" marL="0" marR="0" rtl="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4pPr>
            <a:lvl5pPr indent="0" lvl="4" marL="0" marR="0" rtl="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5pPr>
            <a:lvl6pPr indent="0" lvl="5" marL="0" marR="0" rtl="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6pPr>
            <a:lvl7pPr indent="0" lvl="6" marL="0" marR="0" rtl="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7pPr>
            <a:lvl8pPr indent="0" lvl="7" marL="0" marR="0" rtl="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8pPr>
            <a:lvl9pPr indent="0" lvl="8" marL="0" marR="0" rtl="0" algn="l">
              <a:lnSpc>
                <a:spcPct val="100000"/>
              </a:lnSpc>
              <a:spcBef>
                <a:spcPts val="0"/>
              </a:spcBef>
              <a:spcAft>
                <a:spcPts val="0"/>
              </a:spcAft>
              <a:buClr>
                <a:srgbClr val="003399"/>
              </a:buClr>
              <a:buSzPts val="4000"/>
              <a:buFont typeface="Arial"/>
              <a:buNone/>
              <a:defRPr b="1" i="0" sz="4000" u="none">
                <a:solidFill>
                  <a:srgbClr val="00339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hyperlink" Target="https://www.voxco.com/blog/sentiment-analysis-helps-improve-customer-experience/" TargetMode="External"/><Relationship Id="rId9" Type="http://schemas.openxmlformats.org/officeDocument/2006/relationships/image" Target="../media/image3.png"/><Relationship Id="rId15" Type="http://schemas.openxmlformats.org/officeDocument/2006/relationships/hyperlink" Target="https://emojipedia.org/pie/" TargetMode="External"/><Relationship Id="rId14" Type="http://schemas.openxmlformats.org/officeDocument/2006/relationships/hyperlink" Target="https://emojipedia.org/candy/" TargetMode="External"/><Relationship Id="rId16" Type="http://schemas.openxmlformats.org/officeDocument/2006/relationships/image" Target="../media/image1.png"/><Relationship Id="rId5" Type="http://schemas.openxmlformats.org/officeDocument/2006/relationships/hyperlink" Target="https://platform.openai.com/" TargetMode="External"/><Relationship Id="rId6" Type="http://schemas.openxmlformats.org/officeDocument/2006/relationships/hyperlink" Target="https://github.com/JustAnotherArchivist/snscrape" TargetMode="External"/><Relationship Id="rId7" Type="http://schemas.openxmlformats.org/officeDocument/2006/relationships/hyperlink" Target="https://twitter.com/" TargetMode="External"/><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g2371cf4aea6_0_0"/>
          <p:cNvSpPr txBox="1"/>
          <p:nvPr/>
        </p:nvSpPr>
        <p:spPr>
          <a:xfrm>
            <a:off x="1670050" y="22404375"/>
            <a:ext cx="11506200" cy="6800100"/>
          </a:xfrm>
          <a:prstGeom prst="rect">
            <a:avLst/>
          </a:prstGeom>
          <a:solidFill>
            <a:schemeClr val="lt1"/>
          </a:solidFill>
          <a:ln cap="flat" cmpd="sng" w="254000">
            <a:solidFill>
              <a:srgbClr val="1A658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28" name="Google Shape;28;g2371cf4aea6_0_0"/>
          <p:cNvSpPr txBox="1"/>
          <p:nvPr/>
        </p:nvSpPr>
        <p:spPr>
          <a:xfrm>
            <a:off x="2646362" y="3457575"/>
            <a:ext cx="34591500" cy="922500"/>
          </a:xfrm>
          <a:prstGeom prst="rect">
            <a:avLst/>
          </a:prstGeom>
          <a:noFill/>
          <a:ln>
            <a:noFill/>
          </a:ln>
        </p:spPr>
        <p:txBody>
          <a:bodyPr anchorCtr="0" anchor="t" bIns="45250" lIns="419050" spcFirstLastPara="1" rIns="419050" wrap="square" tIns="45250">
            <a:spAutoFit/>
          </a:bodyPr>
          <a:lstStyle/>
          <a:p>
            <a:pPr indent="0" lvl="0" marL="0" marR="0" rtl="0" algn="ctr">
              <a:lnSpc>
                <a:spcPct val="100000"/>
              </a:lnSpc>
              <a:spcBef>
                <a:spcPts val="0"/>
              </a:spcBef>
              <a:spcAft>
                <a:spcPts val="0"/>
              </a:spcAft>
              <a:buClr>
                <a:srgbClr val="1A658F"/>
              </a:buClr>
              <a:buSzPts val="5400"/>
              <a:buFont typeface="Helvetica Neue"/>
              <a:buNone/>
            </a:pPr>
            <a:r>
              <a:rPr b="1" lang="en-US" sz="5400">
                <a:solidFill>
                  <a:srgbClr val="1A658F"/>
                </a:solidFill>
                <a:latin typeface="Helvetica Neue"/>
                <a:ea typeface="Helvetica Neue"/>
                <a:cs typeface="Helvetica Neue"/>
                <a:sym typeface="Helvetica Neue"/>
              </a:rPr>
              <a:t>Word Wizards: Danial Syed, Alex Iliarski, Jiayi Huang, Sai Tarun Inaganti</a:t>
            </a:r>
            <a:endParaRPr/>
          </a:p>
        </p:txBody>
      </p:sp>
      <p:sp>
        <p:nvSpPr>
          <p:cNvPr id="29" name="Google Shape;29;g2371cf4aea6_0_0"/>
          <p:cNvSpPr txBox="1"/>
          <p:nvPr/>
        </p:nvSpPr>
        <p:spPr>
          <a:xfrm>
            <a:off x="1670050" y="7043725"/>
            <a:ext cx="11506200" cy="8937000"/>
          </a:xfrm>
          <a:prstGeom prst="rect">
            <a:avLst/>
          </a:prstGeom>
          <a:solidFill>
            <a:schemeClr val="lt1"/>
          </a:solidFill>
          <a:ln cap="flat" cmpd="sng" w="254000">
            <a:solidFill>
              <a:srgbClr val="1A658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30" name="Google Shape;30;g2371cf4aea6_0_0"/>
          <p:cNvSpPr txBox="1"/>
          <p:nvPr/>
        </p:nvSpPr>
        <p:spPr>
          <a:xfrm>
            <a:off x="4106862" y="6092825"/>
            <a:ext cx="6727800" cy="1905000"/>
          </a:xfrm>
          <a:prstGeom prst="rect">
            <a:avLst/>
          </a:prstGeom>
          <a:solidFill>
            <a:srgbClr val="1A65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31" name="Google Shape;31;g2371cf4aea6_0_0"/>
          <p:cNvSpPr txBox="1"/>
          <p:nvPr/>
        </p:nvSpPr>
        <p:spPr>
          <a:xfrm>
            <a:off x="4352925" y="6169025"/>
            <a:ext cx="6235800" cy="1754700"/>
          </a:xfrm>
          <a:prstGeom prst="rect">
            <a:avLst/>
          </a:prstGeom>
          <a:noFill/>
          <a:ln>
            <a:noFill/>
          </a:ln>
        </p:spPr>
        <p:txBody>
          <a:bodyPr anchorCtr="0" anchor="ctr" bIns="457200" lIns="419050" spcFirstLastPara="1" rIns="419050" wrap="square" tIns="457200">
            <a:spAutoFit/>
          </a:bodyPr>
          <a:lstStyle/>
          <a:p>
            <a:pPr indent="0" lvl="0" marL="0" marR="0" rtl="0" algn="ctr">
              <a:lnSpc>
                <a:spcPct val="100000"/>
              </a:lnSpc>
              <a:spcBef>
                <a:spcPts val="0"/>
              </a:spcBef>
              <a:spcAft>
                <a:spcPts val="0"/>
              </a:spcAft>
              <a:buClr>
                <a:schemeClr val="lt1"/>
              </a:buClr>
              <a:buSzPts val="5400"/>
              <a:buFont typeface="Helvetica Neue"/>
              <a:buNone/>
            </a:pPr>
            <a:r>
              <a:rPr b="1" i="0" lang="en-US" sz="5400" u="none">
                <a:solidFill>
                  <a:schemeClr val="lt1"/>
                </a:solidFill>
                <a:latin typeface="Helvetica Neue"/>
                <a:ea typeface="Helvetica Neue"/>
                <a:cs typeface="Helvetica Neue"/>
                <a:sym typeface="Helvetica Neue"/>
              </a:rPr>
              <a:t>BACKGROUND</a:t>
            </a:r>
            <a:endParaRPr/>
          </a:p>
        </p:txBody>
      </p:sp>
      <p:sp>
        <p:nvSpPr>
          <p:cNvPr id="32" name="Google Shape;32;g2371cf4aea6_0_0"/>
          <p:cNvSpPr txBox="1"/>
          <p:nvPr/>
        </p:nvSpPr>
        <p:spPr>
          <a:xfrm>
            <a:off x="4060825" y="21288375"/>
            <a:ext cx="6727800" cy="1906500"/>
          </a:xfrm>
          <a:prstGeom prst="rect">
            <a:avLst/>
          </a:prstGeom>
          <a:solidFill>
            <a:srgbClr val="1A65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33" name="Google Shape;33;g2371cf4aea6_0_0"/>
          <p:cNvSpPr txBox="1"/>
          <p:nvPr/>
        </p:nvSpPr>
        <p:spPr>
          <a:xfrm>
            <a:off x="4306887" y="21364575"/>
            <a:ext cx="6235800" cy="1754700"/>
          </a:xfrm>
          <a:prstGeom prst="rect">
            <a:avLst/>
          </a:prstGeom>
          <a:noFill/>
          <a:ln>
            <a:noFill/>
          </a:ln>
        </p:spPr>
        <p:txBody>
          <a:bodyPr anchorCtr="0" anchor="ctr" bIns="457200" lIns="419050" spcFirstLastPara="1" rIns="419050" wrap="square" tIns="457200">
            <a:spAutoFit/>
          </a:bodyPr>
          <a:lstStyle/>
          <a:p>
            <a:pPr indent="0" lvl="0" marL="0" marR="0" rtl="0" algn="ctr">
              <a:lnSpc>
                <a:spcPct val="100000"/>
              </a:lnSpc>
              <a:spcBef>
                <a:spcPts val="0"/>
              </a:spcBef>
              <a:spcAft>
                <a:spcPts val="0"/>
              </a:spcAft>
              <a:buClr>
                <a:schemeClr val="lt1"/>
              </a:buClr>
              <a:buSzPts val="5400"/>
              <a:buFont typeface="Helvetica Neue"/>
              <a:buNone/>
            </a:pPr>
            <a:r>
              <a:rPr b="1" i="0" lang="en-US" sz="5400" u="none">
                <a:solidFill>
                  <a:schemeClr val="lt1"/>
                </a:solidFill>
                <a:latin typeface="Helvetica Neue"/>
                <a:ea typeface="Helvetica Neue"/>
                <a:cs typeface="Helvetica Neue"/>
                <a:sym typeface="Helvetica Neue"/>
              </a:rPr>
              <a:t>METHODS</a:t>
            </a:r>
            <a:endParaRPr/>
          </a:p>
        </p:txBody>
      </p:sp>
      <p:sp>
        <p:nvSpPr>
          <p:cNvPr id="34" name="Google Shape;34;g2371cf4aea6_0_0"/>
          <p:cNvSpPr txBox="1"/>
          <p:nvPr/>
        </p:nvSpPr>
        <p:spPr>
          <a:xfrm>
            <a:off x="26511300" y="7023050"/>
            <a:ext cx="12044400" cy="12493500"/>
          </a:xfrm>
          <a:prstGeom prst="rect">
            <a:avLst/>
          </a:prstGeom>
          <a:solidFill>
            <a:schemeClr val="lt1"/>
          </a:solidFill>
          <a:ln cap="flat" cmpd="sng" w="254000">
            <a:solidFill>
              <a:srgbClr val="1A658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35" name="Google Shape;35;g2371cf4aea6_0_0"/>
          <p:cNvSpPr txBox="1"/>
          <p:nvPr/>
        </p:nvSpPr>
        <p:spPr>
          <a:xfrm>
            <a:off x="29295487" y="6085863"/>
            <a:ext cx="6727800" cy="1906500"/>
          </a:xfrm>
          <a:prstGeom prst="rect">
            <a:avLst/>
          </a:prstGeom>
          <a:solidFill>
            <a:srgbClr val="1A65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36" name="Google Shape;36;g2371cf4aea6_0_0"/>
          <p:cNvSpPr txBox="1"/>
          <p:nvPr/>
        </p:nvSpPr>
        <p:spPr>
          <a:xfrm>
            <a:off x="29541475" y="6161763"/>
            <a:ext cx="6235800" cy="1754700"/>
          </a:xfrm>
          <a:prstGeom prst="rect">
            <a:avLst/>
          </a:prstGeom>
          <a:noFill/>
          <a:ln>
            <a:noFill/>
          </a:ln>
        </p:spPr>
        <p:txBody>
          <a:bodyPr anchorCtr="0" anchor="ctr" bIns="457200" lIns="419050" spcFirstLastPara="1" rIns="419050" wrap="square" tIns="457200">
            <a:spAutoFit/>
          </a:bodyPr>
          <a:lstStyle/>
          <a:p>
            <a:pPr indent="0" lvl="0" marL="0" marR="0" rtl="0" algn="ctr">
              <a:lnSpc>
                <a:spcPct val="100000"/>
              </a:lnSpc>
              <a:spcBef>
                <a:spcPts val="0"/>
              </a:spcBef>
              <a:spcAft>
                <a:spcPts val="0"/>
              </a:spcAft>
              <a:buClr>
                <a:schemeClr val="lt1"/>
              </a:buClr>
              <a:buSzPts val="5400"/>
              <a:buFont typeface="Helvetica Neue"/>
              <a:buNone/>
            </a:pPr>
            <a:r>
              <a:rPr b="1" i="0" lang="en-US" sz="5400" u="none">
                <a:solidFill>
                  <a:schemeClr val="lt1"/>
                </a:solidFill>
                <a:latin typeface="Helvetica Neue"/>
                <a:ea typeface="Helvetica Neue"/>
                <a:cs typeface="Helvetica Neue"/>
                <a:sym typeface="Helvetica Neue"/>
              </a:rPr>
              <a:t>CONCLUSIONS</a:t>
            </a:r>
            <a:endParaRPr/>
          </a:p>
        </p:txBody>
      </p:sp>
      <p:sp>
        <p:nvSpPr>
          <p:cNvPr id="37" name="Google Shape;37;g2371cf4aea6_0_0"/>
          <p:cNvSpPr txBox="1"/>
          <p:nvPr/>
        </p:nvSpPr>
        <p:spPr>
          <a:xfrm>
            <a:off x="1819275" y="30167262"/>
            <a:ext cx="36731700" cy="1941600"/>
          </a:xfrm>
          <a:prstGeom prst="rect">
            <a:avLst/>
          </a:prstGeom>
          <a:solidFill>
            <a:schemeClr val="lt1"/>
          </a:solidFill>
          <a:ln cap="flat" cmpd="sng" w="254000">
            <a:solidFill>
              <a:srgbClr val="1A658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38" name="Google Shape;38;g2371cf4aea6_0_0"/>
          <p:cNvSpPr txBox="1"/>
          <p:nvPr/>
        </p:nvSpPr>
        <p:spPr>
          <a:xfrm flipH="1" rot="10800000">
            <a:off x="1914525" y="30222700"/>
            <a:ext cx="6686700" cy="1336800"/>
          </a:xfrm>
          <a:prstGeom prst="rect">
            <a:avLst/>
          </a:prstGeom>
          <a:solidFill>
            <a:srgbClr val="1A65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39" name="Google Shape;39;g2371cf4aea6_0_0"/>
          <p:cNvSpPr txBox="1"/>
          <p:nvPr/>
        </p:nvSpPr>
        <p:spPr>
          <a:xfrm>
            <a:off x="1828800" y="30127575"/>
            <a:ext cx="6785100" cy="1539300"/>
          </a:xfrm>
          <a:prstGeom prst="rect">
            <a:avLst/>
          </a:prstGeom>
          <a:noFill/>
          <a:ln>
            <a:noFill/>
          </a:ln>
        </p:spPr>
        <p:txBody>
          <a:bodyPr anchorCtr="0" anchor="ctr" bIns="457200" lIns="419050" spcFirstLastPara="1" rIns="419050" wrap="square" tIns="457200">
            <a:spAutoFit/>
          </a:bodyPr>
          <a:lstStyle/>
          <a:p>
            <a:pPr indent="0" lvl="0" marL="0" marR="0" rtl="0" algn="ctr">
              <a:lnSpc>
                <a:spcPct val="100000"/>
              </a:lnSpc>
              <a:spcBef>
                <a:spcPts val="0"/>
              </a:spcBef>
              <a:spcAft>
                <a:spcPts val="0"/>
              </a:spcAft>
              <a:buClr>
                <a:schemeClr val="lt1"/>
              </a:buClr>
              <a:buSzPts val="4000"/>
              <a:buFont typeface="Helvetica Neue"/>
              <a:buNone/>
            </a:pPr>
            <a:r>
              <a:rPr b="1" i="0" lang="en-US" sz="4000" u="none">
                <a:solidFill>
                  <a:schemeClr val="lt1"/>
                </a:solidFill>
                <a:latin typeface="Helvetica Neue"/>
                <a:ea typeface="Helvetica Neue"/>
                <a:cs typeface="Helvetica Neue"/>
                <a:sym typeface="Helvetica Neue"/>
              </a:rPr>
              <a:t>ACKNOWLEDGMENTS</a:t>
            </a:r>
            <a:endParaRPr/>
          </a:p>
        </p:txBody>
      </p:sp>
      <p:sp>
        <p:nvSpPr>
          <p:cNvPr id="40" name="Google Shape;40;g2371cf4aea6_0_0"/>
          <p:cNvSpPr txBox="1"/>
          <p:nvPr/>
        </p:nvSpPr>
        <p:spPr>
          <a:xfrm>
            <a:off x="2274538" y="8086838"/>
            <a:ext cx="10297200" cy="7138500"/>
          </a:xfrm>
          <a:prstGeom prst="rect">
            <a:avLst/>
          </a:prstGeom>
          <a:noFill/>
          <a:ln>
            <a:noFill/>
          </a:ln>
        </p:spPr>
        <p:txBody>
          <a:bodyPr anchorCtr="0" anchor="t" bIns="45250" lIns="457200" spcFirstLastPara="1" rIns="457200" wrap="square" tIns="45250">
            <a:spAutoFit/>
          </a:bodyPr>
          <a:lstStyle/>
          <a:p>
            <a:pPr indent="0" lvl="0" marL="0" marR="0" rtl="0" algn="l">
              <a:lnSpc>
                <a:spcPct val="100000"/>
              </a:lnSpc>
              <a:spcBef>
                <a:spcPts val="0"/>
              </a:spcBef>
              <a:spcAft>
                <a:spcPts val="0"/>
              </a:spcAft>
              <a:buClr>
                <a:srgbClr val="1A658F"/>
              </a:buClr>
              <a:buSzPts val="4400"/>
              <a:buFont typeface="Helvetica Neue"/>
              <a:buNone/>
            </a:pPr>
            <a:r>
              <a:rPr b="1" lang="en-US" sz="4100">
                <a:solidFill>
                  <a:srgbClr val="1A658F"/>
                </a:solidFill>
                <a:latin typeface="Helvetica Neue"/>
                <a:ea typeface="Helvetica Neue"/>
                <a:cs typeface="Helvetica Neue"/>
                <a:sym typeface="Helvetica Neue"/>
              </a:rPr>
              <a:t>Does ChatGPT understand emojis?</a:t>
            </a:r>
            <a:endParaRPr sz="1100"/>
          </a:p>
          <a:p>
            <a:pPr indent="0" lvl="0" marL="0" marR="0" rtl="0" algn="l">
              <a:lnSpc>
                <a:spcPct val="100000"/>
              </a:lnSpc>
              <a:spcBef>
                <a:spcPts val="2500"/>
              </a:spcBef>
              <a:spcAft>
                <a:spcPts val="0"/>
              </a:spcAft>
              <a:buClr>
                <a:schemeClr val="dk1"/>
              </a:buClr>
              <a:buSzPts val="3600"/>
              <a:buFont typeface="Helvetica Neue"/>
              <a:buNone/>
            </a:pPr>
            <a:r>
              <a:rPr lang="en-US" sz="3300">
                <a:solidFill>
                  <a:schemeClr val="dk1"/>
                </a:solidFill>
                <a:latin typeface="Helvetica Neue"/>
                <a:ea typeface="Helvetica Neue"/>
                <a:cs typeface="Helvetica Neue"/>
                <a:sym typeface="Helvetica Neue"/>
              </a:rPr>
              <a:t>Emojis have become an increasingly prevalent part of digital communication. It is important that we understand the capabilities of modern NLP models to understand and accurately utilize emojis, and also their abilities </a:t>
            </a:r>
            <a:r>
              <a:rPr lang="en-US" sz="3300">
                <a:solidFill>
                  <a:schemeClr val="dk1"/>
                </a:solidFill>
                <a:latin typeface="Helvetica Neue"/>
                <a:ea typeface="Helvetica Neue"/>
                <a:cs typeface="Helvetica Neue"/>
                <a:sym typeface="Helvetica Neue"/>
              </a:rPr>
              <a:t>on sentiment analysis and expression. </a:t>
            </a:r>
            <a:r>
              <a:rPr lang="en-US" sz="3300">
                <a:solidFill>
                  <a:schemeClr val="dk1"/>
                </a:solidFill>
                <a:latin typeface="Helvetica Neue"/>
                <a:ea typeface="Helvetica Neue"/>
                <a:cs typeface="Helvetica Neue"/>
                <a:sym typeface="Helvetica Neue"/>
              </a:rPr>
              <a:t>As such, we strive to analyze ChatGPT’s performance for a narrow and fairly unambiguous situation: </a:t>
            </a:r>
            <a:r>
              <a:rPr lang="en-US" sz="3300">
                <a:solidFill>
                  <a:schemeClr val="dk1"/>
                </a:solidFill>
                <a:latin typeface="Helvetica Neue"/>
                <a:ea typeface="Helvetica Neue"/>
                <a:cs typeface="Helvetica Neue"/>
                <a:sym typeface="Helvetica Neue"/>
              </a:rPr>
              <a:t>using the appropriate food emoji to describe a tweet with the keyword "FOOD," regardless of ChatGPT's approach, either from a objective or subjective perspective.</a:t>
            </a:r>
            <a:endParaRPr sz="1100"/>
          </a:p>
        </p:txBody>
      </p:sp>
      <p:sp>
        <p:nvSpPr>
          <p:cNvPr id="41" name="Google Shape;41;g2371cf4aea6_0_0"/>
          <p:cNvSpPr txBox="1"/>
          <p:nvPr/>
        </p:nvSpPr>
        <p:spPr>
          <a:xfrm>
            <a:off x="2339938" y="23237825"/>
            <a:ext cx="10166400" cy="5501700"/>
          </a:xfrm>
          <a:prstGeom prst="rect">
            <a:avLst/>
          </a:prstGeom>
          <a:noFill/>
          <a:ln>
            <a:noFill/>
          </a:ln>
        </p:spPr>
        <p:txBody>
          <a:bodyPr anchorCtr="0" anchor="t" bIns="45250" lIns="457200" spcFirstLastPara="1" rIns="457200" wrap="square" tIns="45250">
            <a:spAutoFit/>
          </a:bodyPr>
          <a:lstStyle/>
          <a:p>
            <a:pPr indent="0" lvl="0" marL="457200" rtl="0" algn="l">
              <a:spcBef>
                <a:spcPts val="0"/>
              </a:spcBef>
              <a:spcAft>
                <a:spcPts val="0"/>
              </a:spcAft>
              <a:buNone/>
            </a:pPr>
            <a:r>
              <a:rPr b="1" lang="en-US" sz="4100">
                <a:solidFill>
                  <a:srgbClr val="1A658F"/>
                </a:solidFill>
                <a:latin typeface="Helvetica Neue"/>
                <a:ea typeface="Helvetica Neue"/>
                <a:cs typeface="Helvetica Neue"/>
                <a:sym typeface="Helvetica Neue"/>
              </a:rPr>
              <a:t>Data Collection</a:t>
            </a:r>
            <a:endParaRPr sz="1100">
              <a:solidFill>
                <a:schemeClr val="dk1"/>
              </a:solidFill>
            </a:endParaRPr>
          </a:p>
          <a:p>
            <a:pPr indent="-438150" lvl="0" marL="457200" rtl="0" algn="l">
              <a:spcBef>
                <a:spcPts val="2500"/>
              </a:spcBef>
              <a:spcAft>
                <a:spcPts val="0"/>
              </a:spcAft>
              <a:buClr>
                <a:schemeClr val="dk1"/>
              </a:buClr>
              <a:buSzPts val="3300"/>
              <a:buFont typeface="Helvetica Neue"/>
              <a:buChar char="•"/>
            </a:pPr>
            <a:r>
              <a:rPr lang="en-US" sz="3300">
                <a:solidFill>
                  <a:schemeClr val="dk1"/>
                </a:solidFill>
                <a:latin typeface="Helvetica Neue"/>
                <a:ea typeface="Helvetica Neue"/>
                <a:cs typeface="Helvetica Neue"/>
                <a:sym typeface="Helvetica Neue"/>
              </a:rPr>
              <a:t>Use snscrape to retrieve 300 food-related tweets</a:t>
            </a:r>
            <a:endParaRPr sz="3300">
              <a:solidFill>
                <a:schemeClr val="dk1"/>
              </a:solidFill>
              <a:latin typeface="Helvetica Neue"/>
              <a:ea typeface="Helvetica Neue"/>
              <a:cs typeface="Helvetica Neue"/>
              <a:sym typeface="Helvetica Neue"/>
            </a:endParaRPr>
          </a:p>
          <a:p>
            <a:pPr indent="-438150" lvl="0" marL="457200" rtl="0" algn="l">
              <a:spcBef>
                <a:spcPts val="0"/>
              </a:spcBef>
              <a:spcAft>
                <a:spcPts val="0"/>
              </a:spcAft>
              <a:buClr>
                <a:schemeClr val="dk1"/>
              </a:buClr>
              <a:buSzPts val="3300"/>
              <a:buFont typeface="Helvetica Neue"/>
              <a:buChar char="•"/>
            </a:pPr>
            <a:r>
              <a:rPr lang="en-US" sz="3300">
                <a:solidFill>
                  <a:schemeClr val="dk1"/>
                </a:solidFill>
                <a:latin typeface="Helvetica Neue"/>
                <a:ea typeface="Helvetica Neue"/>
                <a:cs typeface="Helvetica Neue"/>
                <a:sym typeface="Helvetica Neue"/>
              </a:rPr>
              <a:t>Manually label tweets with a standard set of 20 food emojis</a:t>
            </a:r>
            <a:endParaRPr sz="3300">
              <a:solidFill>
                <a:schemeClr val="dk1"/>
              </a:solidFill>
              <a:latin typeface="Helvetica Neue"/>
              <a:ea typeface="Helvetica Neue"/>
              <a:cs typeface="Helvetica Neue"/>
              <a:sym typeface="Helvetica Neue"/>
            </a:endParaRPr>
          </a:p>
          <a:p>
            <a:pPr indent="0" lvl="0" marL="457200" rtl="0" algn="l">
              <a:spcBef>
                <a:spcPts val="2500"/>
              </a:spcBef>
              <a:spcAft>
                <a:spcPts val="0"/>
              </a:spcAft>
              <a:buNone/>
            </a:pPr>
            <a:r>
              <a:t/>
            </a:r>
            <a:endParaRPr sz="900">
              <a:solidFill>
                <a:schemeClr val="dk1"/>
              </a:solidFill>
              <a:latin typeface="Helvetica Neue"/>
              <a:ea typeface="Helvetica Neue"/>
              <a:cs typeface="Helvetica Neue"/>
              <a:sym typeface="Helvetica Neue"/>
            </a:endParaRPr>
          </a:p>
          <a:p>
            <a:pPr indent="0" lvl="0" marL="457200" rtl="0" algn="l">
              <a:spcBef>
                <a:spcPts val="0"/>
              </a:spcBef>
              <a:spcAft>
                <a:spcPts val="0"/>
              </a:spcAft>
              <a:buNone/>
            </a:pPr>
            <a:r>
              <a:rPr b="1" lang="en-US" sz="4100">
                <a:solidFill>
                  <a:srgbClr val="1A658F"/>
                </a:solidFill>
                <a:latin typeface="Helvetica Neue"/>
                <a:ea typeface="Helvetica Neue"/>
                <a:cs typeface="Helvetica Neue"/>
                <a:sym typeface="Helvetica Neue"/>
              </a:rPr>
              <a:t>Analysis</a:t>
            </a:r>
            <a:endParaRPr sz="3300">
              <a:solidFill>
                <a:schemeClr val="dk1"/>
              </a:solidFill>
              <a:latin typeface="Helvetica Neue"/>
              <a:ea typeface="Helvetica Neue"/>
              <a:cs typeface="Helvetica Neue"/>
              <a:sym typeface="Helvetica Neue"/>
            </a:endParaRPr>
          </a:p>
          <a:p>
            <a:pPr indent="-438150" lvl="0" marL="457200" rtl="0" algn="l">
              <a:spcBef>
                <a:spcPts val="2500"/>
              </a:spcBef>
              <a:spcAft>
                <a:spcPts val="0"/>
              </a:spcAft>
              <a:buClr>
                <a:schemeClr val="dk1"/>
              </a:buClr>
              <a:buSzPts val="3300"/>
              <a:buFont typeface="Helvetica Neue"/>
              <a:buChar char="•"/>
            </a:pPr>
            <a:r>
              <a:rPr lang="en-US" sz="3300">
                <a:solidFill>
                  <a:schemeClr val="dk1"/>
                </a:solidFill>
                <a:latin typeface="Helvetica Neue"/>
                <a:ea typeface="Helvetica Neue"/>
                <a:cs typeface="Helvetica Neue"/>
                <a:sym typeface="Helvetica Neue"/>
              </a:rPr>
              <a:t>Use openAI API to test whether ChatGPT predicts the same emoji as human labellers</a:t>
            </a:r>
            <a:endParaRPr b="1" sz="4100">
              <a:solidFill>
                <a:srgbClr val="1A658F"/>
              </a:solidFill>
              <a:latin typeface="Helvetica Neue"/>
              <a:ea typeface="Helvetica Neue"/>
              <a:cs typeface="Helvetica Neue"/>
              <a:sym typeface="Helvetica Neue"/>
            </a:endParaRPr>
          </a:p>
        </p:txBody>
      </p:sp>
      <p:sp>
        <p:nvSpPr>
          <p:cNvPr id="42" name="Google Shape;42;g2371cf4aea6_0_0"/>
          <p:cNvSpPr txBox="1"/>
          <p:nvPr/>
        </p:nvSpPr>
        <p:spPr>
          <a:xfrm>
            <a:off x="26824650" y="8334300"/>
            <a:ext cx="11506200" cy="10719900"/>
          </a:xfrm>
          <a:prstGeom prst="rect">
            <a:avLst/>
          </a:prstGeom>
          <a:noFill/>
          <a:ln>
            <a:noFill/>
          </a:ln>
        </p:spPr>
        <p:txBody>
          <a:bodyPr anchorCtr="0" anchor="t" bIns="45250" lIns="457200" spcFirstLastPara="1" rIns="457200" wrap="square" tIns="45250">
            <a:spAutoFit/>
          </a:bodyPr>
          <a:lstStyle/>
          <a:p>
            <a:pPr indent="0" lvl="0" marL="0" marR="0" rtl="0" algn="l">
              <a:lnSpc>
                <a:spcPct val="100000"/>
              </a:lnSpc>
              <a:spcBef>
                <a:spcPts val="0"/>
              </a:spcBef>
              <a:spcAft>
                <a:spcPts val="0"/>
              </a:spcAft>
              <a:buClr>
                <a:srgbClr val="1A658F"/>
              </a:buClr>
              <a:buSzPts val="4400"/>
              <a:buFont typeface="Helvetica Neue"/>
              <a:buNone/>
            </a:pPr>
            <a:r>
              <a:rPr b="1" lang="en-US" sz="4400">
                <a:solidFill>
                  <a:srgbClr val="1A658F"/>
                </a:solidFill>
                <a:latin typeface="Helvetica Neue"/>
                <a:ea typeface="Helvetica Neue"/>
                <a:cs typeface="Helvetica Neue"/>
                <a:sym typeface="Helvetica Neue"/>
              </a:rPr>
              <a:t>Too Few Emojis</a:t>
            </a:r>
            <a:endParaRPr/>
          </a:p>
          <a:p>
            <a:pPr indent="0" lvl="0" marL="0" marR="0" rtl="0" algn="l">
              <a:lnSpc>
                <a:spcPct val="100000"/>
              </a:lnSpc>
              <a:spcBef>
                <a:spcPts val="2500"/>
              </a:spcBef>
              <a:spcAft>
                <a:spcPts val="0"/>
              </a:spcAft>
              <a:buClr>
                <a:schemeClr val="dk1"/>
              </a:buClr>
              <a:buSzPts val="3600"/>
              <a:buFont typeface="Helvetica Neue"/>
              <a:buNone/>
            </a:pPr>
            <a:r>
              <a:rPr lang="en-US" sz="3600">
                <a:solidFill>
                  <a:schemeClr val="dk1"/>
                </a:solidFill>
                <a:latin typeface="Helvetica Neue"/>
                <a:ea typeface="Helvetica Neue"/>
                <a:cs typeface="Helvetica Neue"/>
                <a:sym typeface="Helvetica Neue"/>
              </a:rPr>
              <a:t>It is clear that our emoji set of 20 food-related emojis is much too small. There was extreme difficulty in assigning an emoji if none of the emojis fit the tweet particularly well, which was the vast majority of the tweets analyzed. This would cause a lot of human variance for predictions, and ChatGPT would surely struggle to match a particular human’s opinion of which emoji fits best. Conversely, many tweets had multiple emojis that would have fit well, but only one can be chosen.</a:t>
            </a:r>
            <a:endParaRPr sz="3600">
              <a:solidFill>
                <a:schemeClr val="dk1"/>
              </a:solidFill>
              <a:latin typeface="Helvetica Neue"/>
              <a:ea typeface="Helvetica Neue"/>
              <a:cs typeface="Helvetica Neue"/>
              <a:sym typeface="Helvetica Neue"/>
            </a:endParaRPr>
          </a:p>
          <a:p>
            <a:pPr indent="0" lvl="0" marL="0" marR="0" rtl="0" algn="l">
              <a:lnSpc>
                <a:spcPct val="100000"/>
              </a:lnSpc>
              <a:spcBef>
                <a:spcPts val="2500"/>
              </a:spcBef>
              <a:spcAft>
                <a:spcPts val="0"/>
              </a:spcAft>
              <a:buClr>
                <a:schemeClr val="dk1"/>
              </a:buClr>
              <a:buSzPts val="3600"/>
              <a:buFont typeface="Helvetica Neue"/>
              <a:buNone/>
            </a:pPr>
            <a:r>
              <a:rPr b="1" lang="en-US" sz="4400">
                <a:solidFill>
                  <a:srgbClr val="1A658F"/>
                </a:solidFill>
                <a:latin typeface="Helvetica Neue"/>
                <a:ea typeface="Helvetica Neue"/>
                <a:cs typeface="Helvetica Neue"/>
                <a:sym typeface="Helvetica Neue"/>
              </a:rPr>
              <a:t>ChatGPT Struggles to Follow Directions</a:t>
            </a:r>
            <a:endParaRPr>
              <a:solidFill>
                <a:schemeClr val="dk1"/>
              </a:solidFill>
            </a:endParaRPr>
          </a:p>
          <a:p>
            <a:pPr indent="0" lvl="0" marL="0" rtl="0" algn="l">
              <a:spcBef>
                <a:spcPts val="2500"/>
              </a:spcBef>
              <a:spcAft>
                <a:spcPts val="0"/>
              </a:spcAft>
              <a:buClr>
                <a:schemeClr val="dk1"/>
              </a:buClr>
              <a:buSzPts val="3600"/>
              <a:buFont typeface="Helvetica Neue"/>
              <a:buNone/>
            </a:pPr>
            <a:r>
              <a:rPr lang="en-US" sz="3600">
                <a:solidFill>
                  <a:schemeClr val="dk1"/>
                </a:solidFill>
                <a:latin typeface="Helvetica Neue"/>
                <a:ea typeface="Helvetica Neue"/>
                <a:cs typeface="Helvetica Neue"/>
                <a:sym typeface="Helvetica Neue"/>
              </a:rPr>
              <a:t>ChatGPT would often suggest an emoji not listed in our bank of 20 emojis or would list multiple emojis, against our explicit instructions. This demonstrates ChatGPT’s inconsistency and unreliability for this particular strictly-defined task.</a:t>
            </a:r>
            <a:endParaRPr/>
          </a:p>
        </p:txBody>
      </p:sp>
      <p:sp>
        <p:nvSpPr>
          <p:cNvPr id="43" name="Google Shape;43;g2371cf4aea6_0_0"/>
          <p:cNvSpPr txBox="1"/>
          <p:nvPr/>
        </p:nvSpPr>
        <p:spPr>
          <a:xfrm>
            <a:off x="8709025" y="30519687"/>
            <a:ext cx="30381600" cy="522300"/>
          </a:xfrm>
          <a:prstGeom prst="rect">
            <a:avLst/>
          </a:prstGeom>
          <a:noFill/>
          <a:ln>
            <a:noFill/>
          </a:ln>
        </p:spPr>
        <p:txBody>
          <a:bodyPr anchorCtr="0" anchor="t" bIns="45250" lIns="457200" spcFirstLastPara="1" rIns="457200" wrap="square" tIns="45250">
            <a:spAutoFit/>
          </a:bodyPr>
          <a:lstStyle/>
          <a:p>
            <a:pPr indent="0" lvl="0" marL="0" marR="0" rtl="0" algn="l">
              <a:lnSpc>
                <a:spcPct val="100000"/>
              </a:lnSpc>
              <a:spcBef>
                <a:spcPts val="0"/>
              </a:spcBef>
              <a:spcAft>
                <a:spcPts val="0"/>
              </a:spcAft>
              <a:buClr>
                <a:schemeClr val="dk1"/>
              </a:buClr>
              <a:buSzPts val="2800"/>
              <a:buFont typeface="Helvetica Neue"/>
              <a:buNone/>
            </a:pPr>
            <a:r>
              <a:rPr lang="en-US" sz="2800">
                <a:solidFill>
                  <a:schemeClr val="dk1"/>
                </a:solidFill>
                <a:latin typeface="Helvetica Neue"/>
                <a:ea typeface="Helvetica Neue"/>
                <a:cs typeface="Helvetica Neue"/>
                <a:sym typeface="Helvetica Neue"/>
              </a:rPr>
              <a:t>This work is the final project of CSCI 5541 of Spring 2023 in University of Minnesota, Twin Cities with the </a:t>
            </a:r>
            <a:r>
              <a:rPr lang="en-US" sz="2800">
                <a:solidFill>
                  <a:schemeClr val="dk1"/>
                </a:solidFill>
                <a:latin typeface="Helvetica Neue"/>
                <a:ea typeface="Helvetica Neue"/>
                <a:cs typeface="Helvetica Neue"/>
                <a:sym typeface="Helvetica Neue"/>
              </a:rPr>
              <a:t>mentorship</a:t>
            </a:r>
            <a:r>
              <a:rPr lang="en-US" sz="2800">
                <a:solidFill>
                  <a:schemeClr val="dk1"/>
                </a:solidFill>
                <a:latin typeface="Helvetica Neue"/>
                <a:ea typeface="Helvetica Neue"/>
                <a:cs typeface="Helvetica Neue"/>
                <a:sym typeface="Helvetica Neue"/>
              </a:rPr>
              <a:t> of Risako Owen, Dongyeop Kang, and Shirley Anugrah Hayati. </a:t>
            </a:r>
            <a:endParaRPr sz="2800">
              <a:solidFill>
                <a:schemeClr val="dk1"/>
              </a:solidFill>
              <a:latin typeface="Helvetica Neue"/>
              <a:ea typeface="Helvetica Neue"/>
              <a:cs typeface="Helvetica Neue"/>
              <a:sym typeface="Helvetica Neue"/>
            </a:endParaRPr>
          </a:p>
        </p:txBody>
      </p:sp>
      <p:sp>
        <p:nvSpPr>
          <p:cNvPr id="44" name="Google Shape;44;g2371cf4aea6_0_0"/>
          <p:cNvSpPr txBox="1"/>
          <p:nvPr/>
        </p:nvSpPr>
        <p:spPr>
          <a:xfrm>
            <a:off x="2811462" y="762000"/>
            <a:ext cx="34591500" cy="2031900"/>
          </a:xfrm>
          <a:prstGeom prst="rect">
            <a:avLst/>
          </a:prstGeom>
          <a:solidFill>
            <a:srgbClr val="1A658F"/>
          </a:solidFill>
          <a:ln>
            <a:noFill/>
          </a:ln>
        </p:spPr>
        <p:txBody>
          <a:bodyPr anchorCtr="0" anchor="ctr" bIns="457200" lIns="419050" spcFirstLastPara="1" rIns="419050" wrap="square" tIns="457200">
            <a:spAutoFit/>
          </a:bodyPr>
          <a:lstStyle/>
          <a:p>
            <a:pPr indent="0" lvl="0" marL="0" marR="0" rtl="0" algn="ctr">
              <a:lnSpc>
                <a:spcPct val="100000"/>
              </a:lnSpc>
              <a:spcBef>
                <a:spcPts val="0"/>
              </a:spcBef>
              <a:spcAft>
                <a:spcPts val="0"/>
              </a:spcAft>
              <a:buClr>
                <a:schemeClr val="lt1"/>
              </a:buClr>
              <a:buSzPts val="7200"/>
              <a:buFont typeface="Helvetica Neue"/>
              <a:buNone/>
            </a:pPr>
            <a:r>
              <a:rPr b="1" lang="en-US" sz="7200">
                <a:solidFill>
                  <a:schemeClr val="lt1"/>
                </a:solidFill>
                <a:latin typeface="Helvetica Neue"/>
                <a:ea typeface="Helvetica Neue"/>
                <a:cs typeface="Helvetica Neue"/>
                <a:sym typeface="Helvetica Neue"/>
              </a:rPr>
              <a:t>Analysis in Food Emoji Prediction</a:t>
            </a:r>
            <a:endParaRPr/>
          </a:p>
        </p:txBody>
      </p:sp>
      <p:pic>
        <p:nvPicPr>
          <p:cNvPr id="45" name="Google Shape;45;g2371cf4aea6_0_0"/>
          <p:cNvPicPr preferRelativeResize="0"/>
          <p:nvPr/>
        </p:nvPicPr>
        <p:blipFill>
          <a:blip r:embed="rId3">
            <a:alphaModFix/>
          </a:blip>
          <a:stretch>
            <a:fillRect/>
          </a:stretch>
        </p:blipFill>
        <p:spPr>
          <a:xfrm>
            <a:off x="33512500" y="2707127"/>
            <a:ext cx="4162048" cy="2341126"/>
          </a:xfrm>
          <a:prstGeom prst="rect">
            <a:avLst/>
          </a:prstGeom>
          <a:noFill/>
          <a:ln>
            <a:noFill/>
          </a:ln>
        </p:spPr>
      </p:pic>
      <p:sp>
        <p:nvSpPr>
          <p:cNvPr id="46" name="Google Shape;46;g2371cf4aea6_0_0"/>
          <p:cNvSpPr txBox="1"/>
          <p:nvPr/>
        </p:nvSpPr>
        <p:spPr>
          <a:xfrm>
            <a:off x="2646350" y="3231188"/>
            <a:ext cx="4745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200">
                <a:solidFill>
                  <a:schemeClr val="dk1"/>
                </a:solidFill>
                <a:latin typeface="Helvetica Neue"/>
                <a:ea typeface="Helvetica Neue"/>
                <a:cs typeface="Helvetica Neue"/>
                <a:sym typeface="Helvetica Neue"/>
              </a:rPr>
              <a:t>CSCI 5541</a:t>
            </a:r>
            <a:endParaRPr b="1" sz="7200">
              <a:solidFill>
                <a:schemeClr val="dk1"/>
              </a:solidFill>
              <a:latin typeface="Helvetica Neue"/>
              <a:ea typeface="Helvetica Neue"/>
              <a:cs typeface="Helvetica Neue"/>
              <a:sym typeface="Helvetica Neue"/>
            </a:endParaRPr>
          </a:p>
        </p:txBody>
      </p:sp>
      <p:sp>
        <p:nvSpPr>
          <p:cNvPr id="47" name="Google Shape;47;g2371cf4aea6_0_0"/>
          <p:cNvSpPr txBox="1"/>
          <p:nvPr/>
        </p:nvSpPr>
        <p:spPr>
          <a:xfrm>
            <a:off x="14112800" y="7043700"/>
            <a:ext cx="11506200" cy="22160700"/>
          </a:xfrm>
          <a:prstGeom prst="rect">
            <a:avLst/>
          </a:prstGeom>
          <a:solidFill>
            <a:schemeClr val="lt1"/>
          </a:solidFill>
          <a:ln cap="flat" cmpd="sng" w="254000">
            <a:solidFill>
              <a:srgbClr val="1A658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48" name="Google Shape;48;g2371cf4aea6_0_0"/>
          <p:cNvSpPr txBox="1"/>
          <p:nvPr/>
        </p:nvSpPr>
        <p:spPr>
          <a:xfrm>
            <a:off x="16624975" y="6093875"/>
            <a:ext cx="6727800" cy="1905000"/>
          </a:xfrm>
          <a:prstGeom prst="rect">
            <a:avLst/>
          </a:prstGeom>
          <a:solidFill>
            <a:srgbClr val="1A65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49" name="Google Shape;49;g2371cf4aea6_0_0"/>
          <p:cNvSpPr txBox="1"/>
          <p:nvPr/>
        </p:nvSpPr>
        <p:spPr>
          <a:xfrm>
            <a:off x="16871038" y="6170075"/>
            <a:ext cx="6235800" cy="1754700"/>
          </a:xfrm>
          <a:prstGeom prst="rect">
            <a:avLst/>
          </a:prstGeom>
          <a:noFill/>
          <a:ln>
            <a:noFill/>
          </a:ln>
        </p:spPr>
        <p:txBody>
          <a:bodyPr anchorCtr="0" anchor="ctr" bIns="457200" lIns="419050" spcFirstLastPara="1" rIns="419050" wrap="square" tIns="457200">
            <a:spAutoFit/>
          </a:bodyPr>
          <a:lstStyle/>
          <a:p>
            <a:pPr indent="0" lvl="0" marL="0" marR="0" rtl="0" algn="ctr">
              <a:lnSpc>
                <a:spcPct val="100000"/>
              </a:lnSpc>
              <a:spcBef>
                <a:spcPts val="0"/>
              </a:spcBef>
              <a:spcAft>
                <a:spcPts val="0"/>
              </a:spcAft>
              <a:buClr>
                <a:schemeClr val="lt1"/>
              </a:buClr>
              <a:buSzPts val="5400"/>
              <a:buFont typeface="Helvetica Neue"/>
              <a:buNone/>
            </a:pPr>
            <a:r>
              <a:rPr b="1" lang="en-US" sz="5400">
                <a:solidFill>
                  <a:schemeClr val="lt1"/>
                </a:solidFill>
                <a:latin typeface="Helvetica Neue"/>
                <a:ea typeface="Helvetica Neue"/>
                <a:cs typeface="Helvetica Neue"/>
                <a:sym typeface="Helvetica Neue"/>
              </a:rPr>
              <a:t>RESULTS</a:t>
            </a:r>
            <a:endParaRPr/>
          </a:p>
        </p:txBody>
      </p:sp>
      <p:sp>
        <p:nvSpPr>
          <p:cNvPr id="50" name="Google Shape;50;g2371cf4aea6_0_0"/>
          <p:cNvSpPr txBox="1"/>
          <p:nvPr/>
        </p:nvSpPr>
        <p:spPr>
          <a:xfrm>
            <a:off x="26555550" y="21032675"/>
            <a:ext cx="12044400" cy="8171700"/>
          </a:xfrm>
          <a:prstGeom prst="rect">
            <a:avLst/>
          </a:prstGeom>
          <a:solidFill>
            <a:schemeClr val="lt1"/>
          </a:solidFill>
          <a:ln cap="flat" cmpd="sng" w="254000">
            <a:solidFill>
              <a:srgbClr val="1A658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51" name="Google Shape;51;g2371cf4aea6_0_0"/>
          <p:cNvSpPr txBox="1"/>
          <p:nvPr/>
        </p:nvSpPr>
        <p:spPr>
          <a:xfrm>
            <a:off x="27103650" y="21490300"/>
            <a:ext cx="10859700" cy="7092300"/>
          </a:xfrm>
          <a:prstGeom prst="rect">
            <a:avLst/>
          </a:prstGeom>
          <a:noFill/>
          <a:ln>
            <a:noFill/>
          </a:ln>
        </p:spPr>
        <p:txBody>
          <a:bodyPr anchorCtr="0" anchor="t" bIns="45250" lIns="457200" spcFirstLastPara="1" rIns="457200" wrap="square" tIns="45250">
            <a:spAutoFit/>
          </a:bodyPr>
          <a:lstStyle/>
          <a:p>
            <a:pPr indent="0" lvl="0" marL="0" marR="0" rtl="0" algn="l">
              <a:lnSpc>
                <a:spcPct val="100000"/>
              </a:lnSpc>
              <a:spcBef>
                <a:spcPts val="2500"/>
              </a:spcBef>
              <a:spcAft>
                <a:spcPts val="0"/>
              </a:spcAft>
              <a:buClr>
                <a:schemeClr val="dk1"/>
              </a:buClr>
              <a:buSzPts val="3600"/>
              <a:buFont typeface="Helvetica Neue"/>
              <a:buNone/>
            </a:pPr>
            <a:r>
              <a:rPr b="1" lang="en-US" sz="3600">
                <a:solidFill>
                  <a:schemeClr val="dk1"/>
                </a:solidFill>
                <a:latin typeface="Helvetica Neue"/>
                <a:ea typeface="Helvetica Neue"/>
                <a:cs typeface="Helvetica Neue"/>
                <a:sym typeface="Helvetica Neue"/>
              </a:rPr>
              <a:t>Picture:</a:t>
            </a:r>
            <a:r>
              <a:rPr lang="en-US" sz="3600">
                <a:solidFill>
                  <a:schemeClr val="dk1"/>
                </a:solidFill>
                <a:latin typeface="Helvetica Neue"/>
                <a:ea typeface="Helvetica Neue"/>
                <a:cs typeface="Helvetica Neue"/>
                <a:sym typeface="Helvetica Neue"/>
              </a:rPr>
              <a:t> </a:t>
            </a:r>
            <a:endParaRPr sz="3600">
              <a:solidFill>
                <a:schemeClr val="dk1"/>
              </a:solidFill>
              <a:latin typeface="Helvetica Neue"/>
              <a:ea typeface="Helvetica Neue"/>
              <a:cs typeface="Helvetica Neue"/>
              <a:sym typeface="Helvetica Neue"/>
            </a:endParaRPr>
          </a:p>
          <a:p>
            <a:pPr indent="0" lvl="0" marL="0" marR="0" rtl="0" algn="l">
              <a:lnSpc>
                <a:spcPct val="100000"/>
              </a:lnSpc>
              <a:spcBef>
                <a:spcPts val="2500"/>
              </a:spcBef>
              <a:spcAft>
                <a:spcPts val="0"/>
              </a:spcAft>
              <a:buClr>
                <a:schemeClr val="dk1"/>
              </a:buClr>
              <a:buSzPts val="3600"/>
              <a:buFont typeface="Helvetica Neue"/>
              <a:buNone/>
            </a:pPr>
            <a:r>
              <a:rPr lang="en-US" sz="3300" u="sng">
                <a:solidFill>
                  <a:schemeClr val="dk1"/>
                </a:solidFill>
                <a:latin typeface="Helvetica Neue"/>
                <a:ea typeface="Helvetica Neue"/>
                <a:cs typeface="Helvetica Neue"/>
                <a:sym typeface="Helvetica Neue"/>
                <a:hlinkClick r:id="rId4">
                  <a:extLst>
                    <a:ext uri="{A12FA001-AC4F-418D-AE19-62706E023703}">
                      <ahyp:hlinkClr val="tx"/>
                    </a:ext>
                  </a:extLst>
                </a:hlinkClick>
              </a:rPr>
              <a:t>https://www.voxco.com/blog/sentiment-analysis-helps-improve-customer-experience/</a:t>
            </a:r>
            <a:endParaRPr sz="3300">
              <a:solidFill>
                <a:schemeClr val="dk1"/>
              </a:solidFill>
              <a:latin typeface="Helvetica Neue"/>
              <a:ea typeface="Helvetica Neue"/>
              <a:cs typeface="Helvetica Neue"/>
              <a:sym typeface="Helvetica Neue"/>
            </a:endParaRPr>
          </a:p>
          <a:p>
            <a:pPr indent="0" lvl="0" marL="0" marR="0" rtl="0" algn="l">
              <a:lnSpc>
                <a:spcPct val="100000"/>
              </a:lnSpc>
              <a:spcBef>
                <a:spcPts val="2500"/>
              </a:spcBef>
              <a:spcAft>
                <a:spcPts val="0"/>
              </a:spcAft>
              <a:buClr>
                <a:schemeClr val="dk1"/>
              </a:buClr>
              <a:buSzPts val="3600"/>
              <a:buFont typeface="Helvetica Neue"/>
              <a:buNone/>
            </a:pPr>
            <a:r>
              <a:rPr b="1" lang="en-US" sz="3600">
                <a:solidFill>
                  <a:schemeClr val="dk1"/>
                </a:solidFill>
                <a:latin typeface="Helvetica Neue"/>
                <a:ea typeface="Helvetica Neue"/>
                <a:cs typeface="Helvetica Neue"/>
                <a:sym typeface="Helvetica Neue"/>
              </a:rPr>
              <a:t>GPT-3:</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2500"/>
              </a:spcBef>
              <a:spcAft>
                <a:spcPts val="0"/>
              </a:spcAft>
              <a:buClr>
                <a:schemeClr val="dk1"/>
              </a:buClr>
              <a:buSzPts val="3600"/>
              <a:buFont typeface="Helvetica Neue"/>
              <a:buNone/>
            </a:pPr>
            <a:r>
              <a:rPr lang="en-US" sz="3300" u="sng">
                <a:solidFill>
                  <a:schemeClr val="dk1"/>
                </a:solidFill>
                <a:latin typeface="Helvetica Neue"/>
                <a:ea typeface="Helvetica Neue"/>
                <a:cs typeface="Helvetica Neue"/>
                <a:sym typeface="Helvetica Neue"/>
                <a:hlinkClick r:id="rId5">
                  <a:extLst>
                    <a:ext uri="{A12FA001-AC4F-418D-AE19-62706E023703}">
                      <ahyp:hlinkClr val="tx"/>
                    </a:ext>
                  </a:extLst>
                </a:hlinkClick>
              </a:rPr>
              <a:t>https://platform.openai.com/</a:t>
            </a:r>
            <a:endParaRPr sz="3300">
              <a:solidFill>
                <a:schemeClr val="dk1"/>
              </a:solidFill>
              <a:latin typeface="Helvetica Neue"/>
              <a:ea typeface="Helvetica Neue"/>
              <a:cs typeface="Helvetica Neue"/>
              <a:sym typeface="Helvetica Neue"/>
            </a:endParaRPr>
          </a:p>
          <a:p>
            <a:pPr indent="0" lvl="0" marL="0" marR="0" rtl="0" algn="l">
              <a:lnSpc>
                <a:spcPct val="100000"/>
              </a:lnSpc>
              <a:spcBef>
                <a:spcPts val="2500"/>
              </a:spcBef>
              <a:spcAft>
                <a:spcPts val="0"/>
              </a:spcAft>
              <a:buClr>
                <a:schemeClr val="dk1"/>
              </a:buClr>
              <a:buSzPts val="3600"/>
              <a:buFont typeface="Helvetica Neue"/>
              <a:buNone/>
            </a:pPr>
            <a:r>
              <a:rPr b="1" lang="en-US" sz="3600">
                <a:solidFill>
                  <a:schemeClr val="dk1"/>
                </a:solidFill>
                <a:latin typeface="Helvetica Neue"/>
                <a:ea typeface="Helvetica Neue"/>
                <a:cs typeface="Helvetica Neue"/>
                <a:sym typeface="Helvetica Neue"/>
              </a:rPr>
              <a:t>Snscrape:</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2500"/>
              </a:spcBef>
              <a:spcAft>
                <a:spcPts val="0"/>
              </a:spcAft>
              <a:buClr>
                <a:schemeClr val="dk1"/>
              </a:buClr>
              <a:buSzPts val="3600"/>
              <a:buFont typeface="Helvetica Neue"/>
              <a:buNone/>
            </a:pPr>
            <a:r>
              <a:rPr lang="en-US" sz="3300" u="sng">
                <a:solidFill>
                  <a:schemeClr val="dk1"/>
                </a:solidFill>
                <a:latin typeface="Helvetica Neue"/>
                <a:ea typeface="Helvetica Neue"/>
                <a:cs typeface="Helvetica Neue"/>
                <a:sym typeface="Helvetica Neue"/>
                <a:hlinkClick r:id="rId6">
                  <a:extLst>
                    <a:ext uri="{A12FA001-AC4F-418D-AE19-62706E023703}">
                      <ahyp:hlinkClr val="tx"/>
                    </a:ext>
                  </a:extLst>
                </a:hlinkClick>
              </a:rPr>
              <a:t>https://github.com/JustAnotherArchivist/snscrape</a:t>
            </a:r>
            <a:endParaRPr sz="3300">
              <a:solidFill>
                <a:schemeClr val="dk1"/>
              </a:solidFill>
              <a:latin typeface="Helvetica Neue"/>
              <a:ea typeface="Helvetica Neue"/>
              <a:cs typeface="Helvetica Neue"/>
              <a:sym typeface="Helvetica Neue"/>
            </a:endParaRPr>
          </a:p>
          <a:p>
            <a:pPr indent="0" lvl="0" marL="0" marR="0" rtl="0" algn="l">
              <a:lnSpc>
                <a:spcPct val="100000"/>
              </a:lnSpc>
              <a:spcBef>
                <a:spcPts val="2500"/>
              </a:spcBef>
              <a:spcAft>
                <a:spcPts val="0"/>
              </a:spcAft>
              <a:buClr>
                <a:schemeClr val="dk1"/>
              </a:buClr>
              <a:buSzPts val="3600"/>
              <a:buFont typeface="Helvetica Neue"/>
              <a:buNone/>
            </a:pPr>
            <a:r>
              <a:rPr b="1" lang="en-US" sz="3600">
                <a:solidFill>
                  <a:schemeClr val="dk1"/>
                </a:solidFill>
                <a:latin typeface="Helvetica Neue"/>
                <a:ea typeface="Helvetica Neue"/>
                <a:cs typeface="Helvetica Neue"/>
                <a:sym typeface="Helvetica Neue"/>
              </a:rPr>
              <a:t>Twitter:</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2500"/>
              </a:spcBef>
              <a:spcAft>
                <a:spcPts val="0"/>
              </a:spcAft>
              <a:buClr>
                <a:schemeClr val="dk1"/>
              </a:buClr>
              <a:buSzPts val="3600"/>
              <a:buFont typeface="Helvetica Neue"/>
              <a:buNone/>
            </a:pPr>
            <a:r>
              <a:rPr lang="en-US" sz="3300" u="sng">
                <a:solidFill>
                  <a:schemeClr val="dk1"/>
                </a:solidFill>
                <a:latin typeface="Helvetica Neue"/>
                <a:ea typeface="Helvetica Neue"/>
                <a:cs typeface="Helvetica Neue"/>
                <a:sym typeface="Helvetica Neue"/>
                <a:hlinkClick r:id="rId7">
                  <a:extLst>
                    <a:ext uri="{A12FA001-AC4F-418D-AE19-62706E023703}">
                      <ahyp:hlinkClr val="tx"/>
                    </a:ext>
                  </a:extLst>
                </a:hlinkClick>
              </a:rPr>
              <a:t>https://twitter.com/</a:t>
            </a:r>
            <a:endParaRPr sz="3300">
              <a:solidFill>
                <a:schemeClr val="dk1"/>
              </a:solidFill>
              <a:latin typeface="Helvetica Neue"/>
              <a:ea typeface="Helvetica Neue"/>
              <a:cs typeface="Helvetica Neue"/>
              <a:sym typeface="Helvetica Neue"/>
            </a:endParaRPr>
          </a:p>
        </p:txBody>
      </p:sp>
      <p:grpSp>
        <p:nvGrpSpPr>
          <p:cNvPr id="52" name="Google Shape;52;g2371cf4aea6_0_0"/>
          <p:cNvGrpSpPr/>
          <p:nvPr/>
        </p:nvGrpSpPr>
        <p:grpSpPr>
          <a:xfrm>
            <a:off x="29680987" y="19904125"/>
            <a:ext cx="6727800" cy="1906500"/>
            <a:chOff x="29409337" y="17628250"/>
            <a:chExt cx="6727800" cy="1906500"/>
          </a:xfrm>
        </p:grpSpPr>
        <p:sp>
          <p:nvSpPr>
            <p:cNvPr id="53" name="Google Shape;53;g2371cf4aea6_0_0"/>
            <p:cNvSpPr txBox="1"/>
            <p:nvPr/>
          </p:nvSpPr>
          <p:spPr>
            <a:xfrm>
              <a:off x="29409337" y="17628250"/>
              <a:ext cx="6727800" cy="1906500"/>
            </a:xfrm>
            <a:prstGeom prst="rect">
              <a:avLst/>
            </a:prstGeom>
            <a:solidFill>
              <a:srgbClr val="1A65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54" name="Google Shape;54;g2371cf4aea6_0_0"/>
            <p:cNvSpPr txBox="1"/>
            <p:nvPr/>
          </p:nvSpPr>
          <p:spPr>
            <a:xfrm>
              <a:off x="29655325" y="17699113"/>
              <a:ext cx="6235800" cy="1754700"/>
            </a:xfrm>
            <a:prstGeom prst="rect">
              <a:avLst/>
            </a:prstGeom>
            <a:noFill/>
            <a:ln>
              <a:noFill/>
            </a:ln>
          </p:spPr>
          <p:txBody>
            <a:bodyPr anchorCtr="0" anchor="ctr" bIns="457200" lIns="419050" spcFirstLastPara="1" rIns="419050" wrap="square" tIns="457200">
              <a:spAutoFit/>
            </a:bodyPr>
            <a:lstStyle/>
            <a:p>
              <a:pPr indent="0" lvl="0" marL="0" marR="0" rtl="0" algn="ctr">
                <a:lnSpc>
                  <a:spcPct val="100000"/>
                </a:lnSpc>
                <a:spcBef>
                  <a:spcPts val="0"/>
                </a:spcBef>
                <a:spcAft>
                  <a:spcPts val="0"/>
                </a:spcAft>
                <a:buClr>
                  <a:schemeClr val="lt1"/>
                </a:buClr>
                <a:buSzPts val="5400"/>
                <a:buFont typeface="Helvetica Neue"/>
                <a:buNone/>
              </a:pPr>
              <a:r>
                <a:rPr b="1" lang="en-US" sz="5400">
                  <a:solidFill>
                    <a:schemeClr val="lt1"/>
                  </a:solidFill>
                  <a:latin typeface="Helvetica Neue"/>
                  <a:ea typeface="Helvetica Neue"/>
                  <a:cs typeface="Helvetica Neue"/>
                  <a:sym typeface="Helvetica Neue"/>
                </a:rPr>
                <a:t>REFERENCES</a:t>
              </a:r>
              <a:endParaRPr/>
            </a:p>
          </p:txBody>
        </p:sp>
      </p:grpSp>
      <p:pic>
        <p:nvPicPr>
          <p:cNvPr id="55" name="Google Shape;55;g2371cf4aea6_0_0"/>
          <p:cNvPicPr preferRelativeResize="0"/>
          <p:nvPr/>
        </p:nvPicPr>
        <p:blipFill>
          <a:blip r:embed="rId8">
            <a:alphaModFix/>
          </a:blip>
          <a:stretch>
            <a:fillRect/>
          </a:stretch>
        </p:blipFill>
        <p:spPr>
          <a:xfrm>
            <a:off x="462175" y="16520853"/>
            <a:ext cx="5476925" cy="4588021"/>
          </a:xfrm>
          <a:prstGeom prst="rect">
            <a:avLst/>
          </a:prstGeom>
          <a:noFill/>
          <a:ln>
            <a:noFill/>
          </a:ln>
        </p:spPr>
      </p:pic>
      <p:pic>
        <p:nvPicPr>
          <p:cNvPr id="56" name="Google Shape;56;g2371cf4aea6_0_0"/>
          <p:cNvPicPr preferRelativeResize="0"/>
          <p:nvPr/>
        </p:nvPicPr>
        <p:blipFill rotWithShape="1">
          <a:blip r:embed="rId9">
            <a:alphaModFix/>
          </a:blip>
          <a:srcRect b="0" l="3131" r="3384" t="0"/>
          <a:stretch/>
        </p:blipFill>
        <p:spPr>
          <a:xfrm>
            <a:off x="6647737" y="16708413"/>
            <a:ext cx="7079688" cy="3928475"/>
          </a:xfrm>
          <a:prstGeom prst="rect">
            <a:avLst/>
          </a:prstGeom>
          <a:noFill/>
          <a:ln>
            <a:noFill/>
          </a:ln>
        </p:spPr>
      </p:pic>
      <p:pic>
        <p:nvPicPr>
          <p:cNvPr id="57" name="Google Shape;57;g2371cf4aea6_0_0"/>
          <p:cNvPicPr preferRelativeResize="0"/>
          <p:nvPr/>
        </p:nvPicPr>
        <p:blipFill>
          <a:blip r:embed="rId10">
            <a:alphaModFix/>
          </a:blip>
          <a:stretch>
            <a:fillRect/>
          </a:stretch>
        </p:blipFill>
        <p:spPr>
          <a:xfrm>
            <a:off x="32661959" y="27155575"/>
            <a:ext cx="5254065" cy="1293000"/>
          </a:xfrm>
          <a:prstGeom prst="rect">
            <a:avLst/>
          </a:prstGeom>
          <a:noFill/>
          <a:ln>
            <a:noFill/>
          </a:ln>
        </p:spPr>
      </p:pic>
      <p:pic>
        <p:nvPicPr>
          <p:cNvPr id="58" name="Google Shape;58;g2371cf4aea6_0_0"/>
          <p:cNvPicPr preferRelativeResize="0"/>
          <p:nvPr/>
        </p:nvPicPr>
        <p:blipFill>
          <a:blip r:embed="rId11">
            <a:alphaModFix/>
          </a:blip>
          <a:stretch>
            <a:fillRect/>
          </a:stretch>
        </p:blipFill>
        <p:spPr>
          <a:xfrm>
            <a:off x="14436050" y="14669200"/>
            <a:ext cx="7768699" cy="5208925"/>
          </a:xfrm>
          <a:prstGeom prst="rect">
            <a:avLst/>
          </a:prstGeom>
          <a:noFill/>
          <a:ln cap="flat" cmpd="sng" w="38100">
            <a:solidFill>
              <a:srgbClr val="2458A1"/>
            </a:solidFill>
            <a:prstDash val="solid"/>
            <a:round/>
            <a:headEnd len="sm" w="sm" type="none"/>
            <a:tailEnd len="sm" w="sm" type="none"/>
          </a:ln>
        </p:spPr>
      </p:pic>
      <p:pic>
        <p:nvPicPr>
          <p:cNvPr id="59" name="Google Shape;59;g2371cf4aea6_0_0" title="Points scored"/>
          <p:cNvPicPr preferRelativeResize="0"/>
          <p:nvPr/>
        </p:nvPicPr>
        <p:blipFill>
          <a:blip r:embed="rId12">
            <a:alphaModFix/>
          </a:blip>
          <a:stretch>
            <a:fillRect/>
          </a:stretch>
        </p:blipFill>
        <p:spPr>
          <a:xfrm>
            <a:off x="14436052" y="22982261"/>
            <a:ext cx="10859700" cy="6012833"/>
          </a:xfrm>
          <a:prstGeom prst="rect">
            <a:avLst/>
          </a:prstGeom>
          <a:noFill/>
          <a:ln>
            <a:noFill/>
          </a:ln>
        </p:spPr>
      </p:pic>
      <p:sp>
        <p:nvSpPr>
          <p:cNvPr id="60" name="Google Shape;60;g2371cf4aea6_0_0"/>
          <p:cNvSpPr txBox="1"/>
          <p:nvPr/>
        </p:nvSpPr>
        <p:spPr>
          <a:xfrm>
            <a:off x="22433200" y="15471634"/>
            <a:ext cx="33936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1A658F"/>
              </a:buClr>
              <a:buSzPts val="4400"/>
              <a:buFont typeface="Helvetica Neue"/>
              <a:buNone/>
            </a:pPr>
            <a:r>
              <a:rPr b="1" lang="en-US" sz="3200">
                <a:solidFill>
                  <a:srgbClr val="1A658F"/>
                </a:solidFill>
                <a:latin typeface="Helvetica Neue"/>
                <a:ea typeface="Helvetica Neue"/>
                <a:cs typeface="Helvetica Neue"/>
                <a:sym typeface="Helvetica Neue"/>
              </a:rPr>
              <a:t>A sample of human vs ChatGPT predictions</a:t>
            </a:r>
            <a:endParaRPr sz="3200">
              <a:solidFill>
                <a:schemeClr val="dk1"/>
              </a:solidFill>
            </a:endParaRPr>
          </a:p>
          <a:p>
            <a:pPr indent="0" lvl="0" marL="0" rtl="0" algn="l">
              <a:spcBef>
                <a:spcPts val="0"/>
              </a:spcBef>
              <a:spcAft>
                <a:spcPts val="0"/>
              </a:spcAft>
              <a:buNone/>
            </a:pPr>
            <a:r>
              <a:t/>
            </a:r>
            <a:endParaRPr/>
          </a:p>
        </p:txBody>
      </p:sp>
      <p:sp>
        <p:nvSpPr>
          <p:cNvPr id="61" name="Google Shape;61;g2371cf4aea6_0_0"/>
          <p:cNvSpPr txBox="1"/>
          <p:nvPr/>
        </p:nvSpPr>
        <p:spPr>
          <a:xfrm>
            <a:off x="14436050" y="20331963"/>
            <a:ext cx="108597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1A658F"/>
              </a:buClr>
              <a:buSzPts val="4400"/>
              <a:buFont typeface="Helvetica Neue"/>
              <a:buNone/>
            </a:pPr>
            <a:r>
              <a:rPr b="1" lang="en-US" sz="3200">
                <a:solidFill>
                  <a:srgbClr val="1A658F"/>
                </a:solidFill>
                <a:latin typeface="Helvetica Neue"/>
                <a:ea typeface="Helvetica Neue"/>
                <a:cs typeface="Helvetica Neue"/>
                <a:sym typeface="Helvetica Neue"/>
              </a:rPr>
              <a:t>The experiment’s results:</a:t>
            </a:r>
            <a:endParaRPr b="1" sz="3200">
              <a:solidFill>
                <a:srgbClr val="1A658F"/>
              </a:solidFill>
              <a:latin typeface="Helvetica Neue"/>
              <a:ea typeface="Helvetica Neue"/>
              <a:cs typeface="Helvetica Neue"/>
              <a:sym typeface="Helvetica Neue"/>
            </a:endParaRPr>
          </a:p>
          <a:p>
            <a:pPr indent="-431800" lvl="0" marL="457200" rtl="0" algn="l">
              <a:spcBef>
                <a:spcPts val="0"/>
              </a:spcBef>
              <a:spcAft>
                <a:spcPts val="0"/>
              </a:spcAft>
              <a:buClr>
                <a:srgbClr val="1A658F"/>
              </a:buClr>
              <a:buSzPts val="3200"/>
              <a:buFont typeface="Helvetica Neue"/>
              <a:buChar char="●"/>
            </a:pPr>
            <a:r>
              <a:rPr b="1" lang="en-US" sz="3200">
                <a:solidFill>
                  <a:srgbClr val="1A658F"/>
                </a:solidFill>
                <a:latin typeface="Helvetica Neue"/>
                <a:ea typeface="Helvetica Neue"/>
                <a:cs typeface="Helvetica Neue"/>
                <a:sym typeface="Helvetica Neue"/>
              </a:rPr>
              <a:t>Approximately 12% of tweets scraped were not applicable to this experiment, and thus disregarded.</a:t>
            </a:r>
            <a:endParaRPr b="1" sz="3200">
              <a:solidFill>
                <a:srgbClr val="1A658F"/>
              </a:solidFill>
              <a:latin typeface="Helvetica Neue"/>
              <a:ea typeface="Helvetica Neue"/>
              <a:cs typeface="Helvetica Neue"/>
              <a:sym typeface="Helvetica Neue"/>
            </a:endParaRPr>
          </a:p>
          <a:p>
            <a:pPr indent="-431800" lvl="0" marL="457200" rtl="0" algn="l">
              <a:spcBef>
                <a:spcPts val="0"/>
              </a:spcBef>
              <a:spcAft>
                <a:spcPts val="0"/>
              </a:spcAft>
              <a:buClr>
                <a:srgbClr val="1A658F"/>
              </a:buClr>
              <a:buSzPts val="3200"/>
              <a:buFont typeface="Helvetica Neue"/>
              <a:buChar char="●"/>
            </a:pPr>
            <a:r>
              <a:rPr b="1" lang="en-US" sz="3200">
                <a:solidFill>
                  <a:srgbClr val="1A658F"/>
                </a:solidFill>
                <a:latin typeface="Helvetica Neue"/>
                <a:ea typeface="Helvetica Neue"/>
                <a:cs typeface="Helvetica Neue"/>
                <a:sym typeface="Helvetica Neue"/>
              </a:rPr>
              <a:t>ChatGPT is incorrect 3 times more often than it is correct.</a:t>
            </a:r>
            <a:endParaRPr b="1" sz="3200">
              <a:solidFill>
                <a:srgbClr val="1A658F"/>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pic>
        <p:nvPicPr>
          <p:cNvPr id="62" name="Google Shape;62;g2371cf4aea6_0_0"/>
          <p:cNvPicPr preferRelativeResize="0"/>
          <p:nvPr/>
        </p:nvPicPr>
        <p:blipFill>
          <a:blip r:embed="rId13">
            <a:alphaModFix/>
          </a:blip>
          <a:stretch>
            <a:fillRect/>
          </a:stretch>
        </p:blipFill>
        <p:spPr>
          <a:xfrm>
            <a:off x="14413925" y="8086850"/>
            <a:ext cx="10859700" cy="4477867"/>
          </a:xfrm>
          <a:prstGeom prst="rect">
            <a:avLst/>
          </a:prstGeom>
          <a:noFill/>
          <a:ln>
            <a:noFill/>
          </a:ln>
        </p:spPr>
      </p:pic>
      <p:sp>
        <p:nvSpPr>
          <p:cNvPr id="63" name="Google Shape;63;g2371cf4aea6_0_0"/>
          <p:cNvSpPr txBox="1"/>
          <p:nvPr/>
        </p:nvSpPr>
        <p:spPr>
          <a:xfrm>
            <a:off x="14570600" y="12478200"/>
            <a:ext cx="108597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1A658F"/>
              </a:buClr>
              <a:buSzPts val="4400"/>
              <a:buFont typeface="Helvetica Neue"/>
              <a:buNone/>
            </a:pPr>
            <a:r>
              <a:rPr b="1" lang="en-US" sz="3200">
                <a:solidFill>
                  <a:srgbClr val="2458A1"/>
                </a:solidFill>
                <a:latin typeface="Helvetica Neue"/>
                <a:ea typeface="Helvetica Neue"/>
                <a:cs typeface="Helvetica Neue"/>
                <a:sym typeface="Helvetica Neue"/>
              </a:rPr>
              <a:t>Difficult to label: (Above) Could choose </a:t>
            </a:r>
            <a:r>
              <a:rPr b="1" lang="en-US" sz="3200">
                <a:solidFill>
                  <a:srgbClr val="2458A1"/>
                </a:solidFill>
                <a:uFill>
                  <a:noFill/>
                </a:uFill>
                <a:latin typeface="Helvetica Neue"/>
                <a:ea typeface="Helvetica Neue"/>
                <a:cs typeface="Helvetica Neue"/>
                <a:sym typeface="Helvetica Neue"/>
                <a:hlinkClick r:id="rId14">
                  <a:extLst>
                    <a:ext uri="{A12FA001-AC4F-418D-AE19-62706E023703}">
                      <ahyp:hlinkClr val="tx"/>
                    </a:ext>
                  </a:extLst>
                </a:hlinkClick>
              </a:rPr>
              <a:t>🍬</a:t>
            </a:r>
            <a:r>
              <a:rPr b="1" lang="en-US" sz="3200">
                <a:solidFill>
                  <a:srgbClr val="2458A1"/>
                </a:solidFill>
                <a:latin typeface="Helvetica Neue"/>
                <a:ea typeface="Helvetica Neue"/>
                <a:cs typeface="Helvetica Neue"/>
                <a:sym typeface="Helvetica Neue"/>
              </a:rPr>
              <a:t> or </a:t>
            </a:r>
            <a:r>
              <a:rPr b="1" lang="en-US" sz="3200">
                <a:solidFill>
                  <a:srgbClr val="2458A1"/>
                </a:solidFill>
                <a:uFill>
                  <a:noFill/>
                </a:uFill>
                <a:latin typeface="Helvetica Neue"/>
                <a:ea typeface="Helvetica Neue"/>
                <a:cs typeface="Helvetica Neue"/>
                <a:sym typeface="Helvetica Neue"/>
                <a:hlinkClick r:id="rId15">
                  <a:extLst>
                    <a:ext uri="{A12FA001-AC4F-418D-AE19-62706E023703}">
                      <ahyp:hlinkClr val="tx"/>
                    </a:ext>
                  </a:extLst>
                </a:hlinkClick>
              </a:rPr>
              <a:t>🥧</a:t>
            </a:r>
            <a:r>
              <a:rPr b="1" lang="en-US" sz="3200">
                <a:solidFill>
                  <a:srgbClr val="2458A1"/>
                </a:solidFill>
                <a:latin typeface="Helvetica Neue"/>
                <a:ea typeface="Helvetica Neue"/>
                <a:cs typeface="Helvetica Neue"/>
                <a:sym typeface="Helvetica Neue"/>
              </a:rPr>
              <a:t>. (Below) No applicable emoji, up to interpretation to choose the best fit in the emoji-bank.</a:t>
            </a:r>
            <a:endParaRPr b="1" sz="3200">
              <a:solidFill>
                <a:srgbClr val="2458A1"/>
              </a:solidFill>
              <a:latin typeface="Helvetica Neue"/>
              <a:ea typeface="Helvetica Neue"/>
              <a:cs typeface="Helvetica Neue"/>
              <a:sym typeface="Helvetica Neue"/>
            </a:endParaRPr>
          </a:p>
          <a:p>
            <a:pPr indent="0" lvl="0" marL="0" rtl="0" algn="l">
              <a:spcBef>
                <a:spcPts val="0"/>
              </a:spcBef>
              <a:spcAft>
                <a:spcPts val="0"/>
              </a:spcAft>
              <a:buNone/>
            </a:pPr>
            <a:r>
              <a:t/>
            </a:r>
            <a:endParaRPr b="1" sz="3200">
              <a:solidFill>
                <a:srgbClr val="2458A1"/>
              </a:solidFill>
              <a:latin typeface="Helvetica Neue"/>
              <a:ea typeface="Helvetica Neue"/>
              <a:cs typeface="Helvetica Neue"/>
              <a:sym typeface="Helvetica Neue"/>
            </a:endParaRPr>
          </a:p>
        </p:txBody>
      </p:sp>
      <p:pic>
        <p:nvPicPr>
          <p:cNvPr id="64" name="Google Shape;64;g2371cf4aea6_0_0"/>
          <p:cNvPicPr preferRelativeResize="0"/>
          <p:nvPr/>
        </p:nvPicPr>
        <p:blipFill>
          <a:blip r:embed="rId16">
            <a:alphaModFix/>
          </a:blip>
          <a:stretch>
            <a:fillRect/>
          </a:stretch>
        </p:blipFill>
        <p:spPr>
          <a:xfrm>
            <a:off x="35032645" y="23656753"/>
            <a:ext cx="2370298" cy="23702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2003-04-11T15:30:44Z</dcterms:created>
  <dc:creator>Michael Alley</dc:creator>
</cp:coreProperties>
</file>