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B35363-D835-484A-BDB5-2A96B79F5B34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98C028-A9C9-49C4-8EA2-97DE849416C4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b="0" i="0"/>
            <a:t>The dataset comprises 22 users and 7 movies and ratings.</a:t>
          </a:r>
          <a:endParaRPr lang="en-US"/>
        </a:p>
      </dgm:t>
    </dgm:pt>
    <dgm:pt modelId="{18CD697B-3109-4449-AB1A-C6A1D86D2BC0}" type="parTrans" cxnId="{6F17A75C-56AD-4E69-A2E8-E6FCCC199F28}">
      <dgm:prSet/>
      <dgm:spPr/>
      <dgm:t>
        <a:bodyPr/>
        <a:lstStyle/>
        <a:p>
          <a:endParaRPr lang="en-US"/>
        </a:p>
      </dgm:t>
    </dgm:pt>
    <dgm:pt modelId="{50B4BFD7-9C86-4BFC-B988-231EB37353EC}" type="sibTrans" cxnId="{6F17A75C-56AD-4E69-A2E8-E6FCCC199F28}">
      <dgm:prSet/>
      <dgm:spPr/>
      <dgm:t>
        <a:bodyPr/>
        <a:lstStyle/>
        <a:p>
          <a:endParaRPr lang="en-US"/>
        </a:p>
      </dgm:t>
    </dgm:pt>
    <dgm:pt modelId="{10E0F080-E03B-4B55-A172-F680065A2D52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b="0" i="0"/>
            <a:t>Forrest Gump and "Inception" lead with 9 users each having rated them.</a:t>
          </a:r>
          <a:endParaRPr lang="en-US"/>
        </a:p>
      </dgm:t>
    </dgm:pt>
    <dgm:pt modelId="{7C0A931A-FA80-4537-B40E-ED169E8BC14F}" type="parTrans" cxnId="{6F7A3603-A25E-4C7A-BF17-0AC7794C2DD3}">
      <dgm:prSet/>
      <dgm:spPr/>
      <dgm:t>
        <a:bodyPr/>
        <a:lstStyle/>
        <a:p>
          <a:endParaRPr lang="en-US"/>
        </a:p>
      </dgm:t>
    </dgm:pt>
    <dgm:pt modelId="{366934DA-E24B-4EFB-A424-4CB7F290AF11}" type="sibTrans" cxnId="{6F7A3603-A25E-4C7A-BF17-0AC7794C2DD3}">
      <dgm:prSet/>
      <dgm:spPr/>
      <dgm:t>
        <a:bodyPr/>
        <a:lstStyle/>
        <a:p>
          <a:endParaRPr lang="en-US"/>
        </a:p>
      </dgm:t>
    </dgm:pt>
    <dgm:pt modelId="{1EDEB084-F95E-44E6-9C71-E1EFCBCAF15C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b="0" i="0"/>
            <a:t>"Pulp Fiction, "Star Wars," and "The Matrix" have been rated by 7 users.</a:t>
          </a:r>
          <a:endParaRPr lang="en-US"/>
        </a:p>
      </dgm:t>
    </dgm:pt>
    <dgm:pt modelId="{28B2FA8D-09EA-44DD-A024-D8F9BCBF6154}" type="parTrans" cxnId="{351E22E2-13A0-4D3A-AA65-F83622C911BA}">
      <dgm:prSet/>
      <dgm:spPr/>
      <dgm:t>
        <a:bodyPr/>
        <a:lstStyle/>
        <a:p>
          <a:endParaRPr lang="en-US"/>
        </a:p>
      </dgm:t>
    </dgm:pt>
    <dgm:pt modelId="{50AF65DC-4510-4131-85E4-9F4141BF6D7C}" type="sibTrans" cxnId="{351E22E2-13A0-4D3A-AA65-F83622C911BA}">
      <dgm:prSet/>
      <dgm:spPr/>
      <dgm:t>
        <a:bodyPr/>
        <a:lstStyle/>
        <a:p>
          <a:endParaRPr lang="en-US"/>
        </a:p>
      </dgm:t>
    </dgm:pt>
    <dgm:pt modelId="{B0F26F70-1880-4725-9291-9D290313DB7C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b="0" i="0" dirty="0"/>
            <a:t>"The Godfather" follows with 6 users, and "Titanic" has been rated by 5 user</a:t>
          </a:r>
          <a:endParaRPr lang="en-US" dirty="0"/>
        </a:p>
      </dgm:t>
    </dgm:pt>
    <dgm:pt modelId="{315295DB-D0CF-4F49-B294-7776114A46A0}" type="parTrans" cxnId="{E945828B-3236-4CC7-819D-46D84BC627D4}">
      <dgm:prSet/>
      <dgm:spPr/>
      <dgm:t>
        <a:bodyPr/>
        <a:lstStyle/>
        <a:p>
          <a:endParaRPr lang="en-US"/>
        </a:p>
      </dgm:t>
    </dgm:pt>
    <dgm:pt modelId="{48056BB8-6A92-488D-BBC1-CCD1643CE5CB}" type="sibTrans" cxnId="{E945828B-3236-4CC7-819D-46D84BC627D4}">
      <dgm:prSet/>
      <dgm:spPr/>
      <dgm:t>
        <a:bodyPr/>
        <a:lstStyle/>
        <a:p>
          <a:endParaRPr lang="en-US"/>
        </a:p>
      </dgm:t>
    </dgm:pt>
    <dgm:pt modelId="{D235FE2E-3D8D-48BB-8A28-0EC989C2D451}" type="pres">
      <dgm:prSet presAssocID="{52B35363-D835-484A-BDB5-2A96B79F5B34}" presName="matrix" presStyleCnt="0">
        <dgm:presLayoutVars>
          <dgm:chMax val="1"/>
          <dgm:dir/>
          <dgm:resizeHandles val="exact"/>
        </dgm:presLayoutVars>
      </dgm:prSet>
      <dgm:spPr/>
    </dgm:pt>
    <dgm:pt modelId="{31316348-D3E8-4C6D-94E0-2309DD916AD7}" type="pres">
      <dgm:prSet presAssocID="{52B35363-D835-484A-BDB5-2A96B79F5B34}" presName="diamond" presStyleLbl="bgShp" presStyleIdx="0" presStyleCnt="1"/>
      <dgm:spPr/>
    </dgm:pt>
    <dgm:pt modelId="{5388F9AE-E201-4E28-A912-D5837A371BCB}" type="pres">
      <dgm:prSet presAssocID="{52B35363-D835-484A-BDB5-2A96B79F5B3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042F2F2-892B-419D-852C-8570B5294A58}" type="pres">
      <dgm:prSet presAssocID="{52B35363-D835-484A-BDB5-2A96B79F5B3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D58A60E-BDBE-4826-ACB3-3EFC07BFA29A}" type="pres">
      <dgm:prSet presAssocID="{52B35363-D835-484A-BDB5-2A96B79F5B3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03EFDE8-07BB-49B1-97D0-3970E62A04DB}" type="pres">
      <dgm:prSet presAssocID="{52B35363-D835-484A-BDB5-2A96B79F5B3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F7A3603-A25E-4C7A-BF17-0AC7794C2DD3}" srcId="{52B35363-D835-484A-BDB5-2A96B79F5B34}" destId="{10E0F080-E03B-4B55-A172-F680065A2D52}" srcOrd="1" destOrd="0" parTransId="{7C0A931A-FA80-4537-B40E-ED169E8BC14F}" sibTransId="{366934DA-E24B-4EFB-A424-4CB7F290AF11}"/>
    <dgm:cxn modelId="{B59B3936-9EB2-4C69-8189-65E4157A29B6}" type="presOf" srcId="{6498C028-A9C9-49C4-8EA2-97DE849416C4}" destId="{5388F9AE-E201-4E28-A912-D5837A371BCB}" srcOrd="0" destOrd="0" presId="urn:microsoft.com/office/officeart/2005/8/layout/matrix3"/>
    <dgm:cxn modelId="{6F17A75C-56AD-4E69-A2E8-E6FCCC199F28}" srcId="{52B35363-D835-484A-BDB5-2A96B79F5B34}" destId="{6498C028-A9C9-49C4-8EA2-97DE849416C4}" srcOrd="0" destOrd="0" parTransId="{18CD697B-3109-4449-AB1A-C6A1D86D2BC0}" sibTransId="{50B4BFD7-9C86-4BFC-B988-231EB37353EC}"/>
    <dgm:cxn modelId="{E6550468-ADAF-4DD0-BC4A-321C53EE29E5}" type="presOf" srcId="{52B35363-D835-484A-BDB5-2A96B79F5B34}" destId="{D235FE2E-3D8D-48BB-8A28-0EC989C2D451}" srcOrd="0" destOrd="0" presId="urn:microsoft.com/office/officeart/2005/8/layout/matrix3"/>
    <dgm:cxn modelId="{E945828B-3236-4CC7-819D-46D84BC627D4}" srcId="{52B35363-D835-484A-BDB5-2A96B79F5B34}" destId="{B0F26F70-1880-4725-9291-9D290313DB7C}" srcOrd="3" destOrd="0" parTransId="{315295DB-D0CF-4F49-B294-7776114A46A0}" sibTransId="{48056BB8-6A92-488D-BBC1-CCD1643CE5CB}"/>
    <dgm:cxn modelId="{667B938D-07F5-4CD4-AAC7-812A1CC28798}" type="presOf" srcId="{10E0F080-E03B-4B55-A172-F680065A2D52}" destId="{C042F2F2-892B-419D-852C-8570B5294A58}" srcOrd="0" destOrd="0" presId="urn:microsoft.com/office/officeart/2005/8/layout/matrix3"/>
    <dgm:cxn modelId="{47BFE8CF-6E53-42E2-A10A-796C228AC884}" type="presOf" srcId="{B0F26F70-1880-4725-9291-9D290313DB7C}" destId="{503EFDE8-07BB-49B1-97D0-3970E62A04DB}" srcOrd="0" destOrd="0" presId="urn:microsoft.com/office/officeart/2005/8/layout/matrix3"/>
    <dgm:cxn modelId="{351E22E2-13A0-4D3A-AA65-F83622C911BA}" srcId="{52B35363-D835-484A-BDB5-2A96B79F5B34}" destId="{1EDEB084-F95E-44E6-9C71-E1EFCBCAF15C}" srcOrd="2" destOrd="0" parTransId="{28B2FA8D-09EA-44DD-A024-D8F9BCBF6154}" sibTransId="{50AF65DC-4510-4131-85E4-9F4141BF6D7C}"/>
    <dgm:cxn modelId="{05C568FE-9558-41E3-B82C-358C7AA9703E}" type="presOf" srcId="{1EDEB084-F95E-44E6-9C71-E1EFCBCAF15C}" destId="{9D58A60E-BDBE-4826-ACB3-3EFC07BFA29A}" srcOrd="0" destOrd="0" presId="urn:microsoft.com/office/officeart/2005/8/layout/matrix3"/>
    <dgm:cxn modelId="{1A808DA9-140E-449F-A1E5-4F72BBD7A18D}" type="presParOf" srcId="{D235FE2E-3D8D-48BB-8A28-0EC989C2D451}" destId="{31316348-D3E8-4C6D-94E0-2309DD916AD7}" srcOrd="0" destOrd="0" presId="urn:microsoft.com/office/officeart/2005/8/layout/matrix3"/>
    <dgm:cxn modelId="{37707870-092A-426D-AC42-EF1CD379EFA1}" type="presParOf" srcId="{D235FE2E-3D8D-48BB-8A28-0EC989C2D451}" destId="{5388F9AE-E201-4E28-A912-D5837A371BCB}" srcOrd="1" destOrd="0" presId="urn:microsoft.com/office/officeart/2005/8/layout/matrix3"/>
    <dgm:cxn modelId="{4168343F-FC88-4FF1-8A5D-B010008CA1E4}" type="presParOf" srcId="{D235FE2E-3D8D-48BB-8A28-0EC989C2D451}" destId="{C042F2F2-892B-419D-852C-8570B5294A58}" srcOrd="2" destOrd="0" presId="urn:microsoft.com/office/officeart/2005/8/layout/matrix3"/>
    <dgm:cxn modelId="{E15D2C5D-3A89-4307-91BB-3ADDC15631CC}" type="presParOf" srcId="{D235FE2E-3D8D-48BB-8A28-0EC989C2D451}" destId="{9D58A60E-BDBE-4826-ACB3-3EFC07BFA29A}" srcOrd="3" destOrd="0" presId="urn:microsoft.com/office/officeart/2005/8/layout/matrix3"/>
    <dgm:cxn modelId="{5446A853-C428-4BA0-B13C-E1203438A65F}" type="presParOf" srcId="{D235FE2E-3D8D-48BB-8A28-0EC989C2D451}" destId="{503EFDE8-07BB-49B1-97D0-3970E62A04D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E378A8-167E-4FB2-9732-E19842AEF25F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2B68BC-512E-417D-ADEF-7ECAABA2D494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/>
            <a:t>The average ratings are indicative of how well-received each movie is among viewers.</a:t>
          </a:r>
        </a:p>
      </dgm:t>
    </dgm:pt>
    <dgm:pt modelId="{638D0680-D135-4DEA-B267-101C447C475B}" type="parTrans" cxnId="{30FAB9BE-FEC8-4D7F-A4E4-58B8E7989C38}">
      <dgm:prSet/>
      <dgm:spPr/>
      <dgm:t>
        <a:bodyPr/>
        <a:lstStyle/>
        <a:p>
          <a:endParaRPr lang="en-US"/>
        </a:p>
      </dgm:t>
    </dgm:pt>
    <dgm:pt modelId="{C3677793-CA1B-40F1-A3A9-D8185E99ACFE}" type="sibTrans" cxnId="{30FAB9BE-FEC8-4D7F-A4E4-58B8E7989C38}">
      <dgm:prSet/>
      <dgm:spPr/>
      <dgm:t>
        <a:bodyPr/>
        <a:lstStyle/>
        <a:p>
          <a:endParaRPr lang="en-US"/>
        </a:p>
      </dgm:t>
    </dgm:pt>
    <dgm:pt modelId="{7A0ADA15-91B9-4304-9F83-F4D105C5C458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/>
            <a:t>Movies with higher average ratings, such as "The Godfather" and "Star Wars", are typically more favored and possibly resonate more with a broader audience.</a:t>
          </a:r>
        </a:p>
      </dgm:t>
    </dgm:pt>
    <dgm:pt modelId="{1304B0D1-26B3-4691-A2BF-4AA4CD11F885}" type="parTrans" cxnId="{9B76726C-BA10-42F1-AABF-BD3774CC540F}">
      <dgm:prSet/>
      <dgm:spPr/>
      <dgm:t>
        <a:bodyPr/>
        <a:lstStyle/>
        <a:p>
          <a:endParaRPr lang="en-US"/>
        </a:p>
      </dgm:t>
    </dgm:pt>
    <dgm:pt modelId="{D5D365ED-D93B-4FB1-AEF5-67DB2FFEC972}" type="sibTrans" cxnId="{9B76726C-BA10-42F1-AABF-BD3774CC540F}">
      <dgm:prSet/>
      <dgm:spPr/>
      <dgm:t>
        <a:bodyPr/>
        <a:lstStyle/>
        <a:p>
          <a:endParaRPr lang="en-US"/>
        </a:p>
      </dgm:t>
    </dgm:pt>
    <dgm:pt modelId="{92D651C7-9DD4-4DDE-A30F-857FCAB5E6DE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/>
            <a:t>We also observed variability in how different movies are rated. For instance, "Inception" shows a lower average rating, suggesting more diverse opinions among viewers.</a:t>
          </a:r>
        </a:p>
      </dgm:t>
    </dgm:pt>
    <dgm:pt modelId="{9127B46E-D037-42AE-807B-1D1DD3A42002}" type="parTrans" cxnId="{4CB45DC3-8335-4B6F-9D15-0F5AAA0B738D}">
      <dgm:prSet/>
      <dgm:spPr/>
      <dgm:t>
        <a:bodyPr/>
        <a:lstStyle/>
        <a:p>
          <a:endParaRPr lang="en-US"/>
        </a:p>
      </dgm:t>
    </dgm:pt>
    <dgm:pt modelId="{627AFCF5-9AC5-40AF-8976-9C47420597FF}" type="sibTrans" cxnId="{4CB45DC3-8335-4B6F-9D15-0F5AAA0B738D}">
      <dgm:prSet/>
      <dgm:spPr/>
      <dgm:t>
        <a:bodyPr/>
        <a:lstStyle/>
        <a:p>
          <a:endParaRPr lang="en-US"/>
        </a:p>
      </dgm:t>
    </dgm:pt>
    <dgm:pt modelId="{854730B3-3737-4AC8-8771-D8C118691662}" type="pres">
      <dgm:prSet presAssocID="{76E378A8-167E-4FB2-9732-E19842AEF25F}" presName="linear" presStyleCnt="0">
        <dgm:presLayoutVars>
          <dgm:animLvl val="lvl"/>
          <dgm:resizeHandles val="exact"/>
        </dgm:presLayoutVars>
      </dgm:prSet>
      <dgm:spPr/>
    </dgm:pt>
    <dgm:pt modelId="{BE2DD31B-DFAA-4518-8CEA-ABEE4E9F6563}" type="pres">
      <dgm:prSet presAssocID="{202B68BC-512E-417D-ADEF-7ECAABA2D49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E71A489-CFFE-46F2-9C46-A86451DBA08B}" type="pres">
      <dgm:prSet presAssocID="{C3677793-CA1B-40F1-A3A9-D8185E99ACFE}" presName="spacer" presStyleCnt="0"/>
      <dgm:spPr/>
    </dgm:pt>
    <dgm:pt modelId="{EA90D578-A4D5-4B50-997B-CC8E4AA706A8}" type="pres">
      <dgm:prSet presAssocID="{7A0ADA15-91B9-4304-9F83-F4D105C5C45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FE10A5D-A609-4BF9-9951-315C02FCEBC8}" type="pres">
      <dgm:prSet presAssocID="{D5D365ED-D93B-4FB1-AEF5-67DB2FFEC972}" presName="spacer" presStyleCnt="0"/>
      <dgm:spPr/>
    </dgm:pt>
    <dgm:pt modelId="{5B4FCB3D-8728-4BE5-9CDC-2C4B8DAF291E}" type="pres">
      <dgm:prSet presAssocID="{92D651C7-9DD4-4DDE-A30F-857FCAB5E6D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7014900-6B0F-41DE-979F-75A35E291F91}" type="presOf" srcId="{76E378A8-167E-4FB2-9732-E19842AEF25F}" destId="{854730B3-3737-4AC8-8771-D8C118691662}" srcOrd="0" destOrd="0" presId="urn:microsoft.com/office/officeart/2005/8/layout/vList2"/>
    <dgm:cxn modelId="{9B76726C-BA10-42F1-AABF-BD3774CC540F}" srcId="{76E378A8-167E-4FB2-9732-E19842AEF25F}" destId="{7A0ADA15-91B9-4304-9F83-F4D105C5C458}" srcOrd="1" destOrd="0" parTransId="{1304B0D1-26B3-4691-A2BF-4AA4CD11F885}" sibTransId="{D5D365ED-D93B-4FB1-AEF5-67DB2FFEC972}"/>
    <dgm:cxn modelId="{77BE056D-21C2-4188-AD71-D40051FB81D7}" type="presOf" srcId="{92D651C7-9DD4-4DDE-A30F-857FCAB5E6DE}" destId="{5B4FCB3D-8728-4BE5-9CDC-2C4B8DAF291E}" srcOrd="0" destOrd="0" presId="urn:microsoft.com/office/officeart/2005/8/layout/vList2"/>
    <dgm:cxn modelId="{30FAB9BE-FEC8-4D7F-A4E4-58B8E7989C38}" srcId="{76E378A8-167E-4FB2-9732-E19842AEF25F}" destId="{202B68BC-512E-417D-ADEF-7ECAABA2D494}" srcOrd="0" destOrd="0" parTransId="{638D0680-D135-4DEA-B267-101C447C475B}" sibTransId="{C3677793-CA1B-40F1-A3A9-D8185E99ACFE}"/>
    <dgm:cxn modelId="{4CB45DC3-8335-4B6F-9D15-0F5AAA0B738D}" srcId="{76E378A8-167E-4FB2-9732-E19842AEF25F}" destId="{92D651C7-9DD4-4DDE-A30F-857FCAB5E6DE}" srcOrd="2" destOrd="0" parTransId="{9127B46E-D037-42AE-807B-1D1DD3A42002}" sibTransId="{627AFCF5-9AC5-40AF-8976-9C47420597FF}"/>
    <dgm:cxn modelId="{F98D1FF2-F558-41D0-B906-DC55989AF89A}" type="presOf" srcId="{202B68BC-512E-417D-ADEF-7ECAABA2D494}" destId="{BE2DD31B-DFAA-4518-8CEA-ABEE4E9F6563}" srcOrd="0" destOrd="0" presId="urn:microsoft.com/office/officeart/2005/8/layout/vList2"/>
    <dgm:cxn modelId="{77AE5FFC-77F1-452C-93C3-9C7F2021C79D}" type="presOf" srcId="{7A0ADA15-91B9-4304-9F83-F4D105C5C458}" destId="{EA90D578-A4D5-4B50-997B-CC8E4AA706A8}" srcOrd="0" destOrd="0" presId="urn:microsoft.com/office/officeart/2005/8/layout/vList2"/>
    <dgm:cxn modelId="{C8752776-F932-4AAC-A2AC-9B5A4E46D23D}" type="presParOf" srcId="{854730B3-3737-4AC8-8771-D8C118691662}" destId="{BE2DD31B-DFAA-4518-8CEA-ABEE4E9F6563}" srcOrd="0" destOrd="0" presId="urn:microsoft.com/office/officeart/2005/8/layout/vList2"/>
    <dgm:cxn modelId="{B3152CAA-4831-48AB-94AC-B0E8EFDB1FD4}" type="presParOf" srcId="{854730B3-3737-4AC8-8771-D8C118691662}" destId="{2E71A489-CFFE-46F2-9C46-A86451DBA08B}" srcOrd="1" destOrd="0" presId="urn:microsoft.com/office/officeart/2005/8/layout/vList2"/>
    <dgm:cxn modelId="{7CC81F0B-53D2-44E7-BD1F-4A705FE046D4}" type="presParOf" srcId="{854730B3-3737-4AC8-8771-D8C118691662}" destId="{EA90D578-A4D5-4B50-997B-CC8E4AA706A8}" srcOrd="2" destOrd="0" presId="urn:microsoft.com/office/officeart/2005/8/layout/vList2"/>
    <dgm:cxn modelId="{AFF4A184-141D-49BD-B5BD-DC35D734EF48}" type="presParOf" srcId="{854730B3-3737-4AC8-8771-D8C118691662}" destId="{2FE10A5D-A609-4BF9-9951-315C02FCEBC8}" srcOrd="3" destOrd="0" presId="urn:microsoft.com/office/officeart/2005/8/layout/vList2"/>
    <dgm:cxn modelId="{2A198BD3-3407-40B6-A379-D271564006C1}" type="presParOf" srcId="{854730B3-3737-4AC8-8771-D8C118691662}" destId="{5B4FCB3D-8728-4BE5-9CDC-2C4B8DAF291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16348-D3E8-4C6D-94E0-2309DD916AD7}">
      <dsp:nvSpPr>
        <dsp:cNvPr id="0" name=""/>
        <dsp:cNvSpPr/>
      </dsp:nvSpPr>
      <dsp:spPr>
        <a:xfrm>
          <a:off x="0" y="561339"/>
          <a:ext cx="4719320" cy="471932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88F9AE-E201-4E28-A912-D5837A371BCB}">
      <dsp:nvSpPr>
        <dsp:cNvPr id="0" name=""/>
        <dsp:cNvSpPr/>
      </dsp:nvSpPr>
      <dsp:spPr>
        <a:xfrm>
          <a:off x="448335" y="1009675"/>
          <a:ext cx="1840534" cy="1840534"/>
        </a:xfrm>
        <a:prstGeom prst="roundRect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The dataset comprises 22 users and 7 movies and ratings.</a:t>
          </a:r>
          <a:endParaRPr lang="en-US" sz="1700" kern="1200"/>
        </a:p>
      </dsp:txBody>
      <dsp:txXfrm>
        <a:off x="538182" y="1099522"/>
        <a:ext cx="1660840" cy="1660840"/>
      </dsp:txXfrm>
    </dsp:sp>
    <dsp:sp modelId="{C042F2F2-892B-419D-852C-8570B5294A58}">
      <dsp:nvSpPr>
        <dsp:cNvPr id="0" name=""/>
        <dsp:cNvSpPr/>
      </dsp:nvSpPr>
      <dsp:spPr>
        <a:xfrm>
          <a:off x="2430449" y="1009675"/>
          <a:ext cx="1840534" cy="1840534"/>
        </a:xfrm>
        <a:prstGeom prst="roundRect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Forrest Gump and "Inception" lead with 9 users each having rated them.</a:t>
          </a:r>
          <a:endParaRPr lang="en-US" sz="1700" kern="1200"/>
        </a:p>
      </dsp:txBody>
      <dsp:txXfrm>
        <a:off x="2520296" y="1099522"/>
        <a:ext cx="1660840" cy="1660840"/>
      </dsp:txXfrm>
    </dsp:sp>
    <dsp:sp modelId="{9D58A60E-BDBE-4826-ACB3-3EFC07BFA29A}">
      <dsp:nvSpPr>
        <dsp:cNvPr id="0" name=""/>
        <dsp:cNvSpPr/>
      </dsp:nvSpPr>
      <dsp:spPr>
        <a:xfrm>
          <a:off x="448335" y="2991789"/>
          <a:ext cx="1840534" cy="1840534"/>
        </a:xfrm>
        <a:prstGeom prst="roundRect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"Pulp Fiction, "Star Wars," and "The Matrix" have been rated by 7 users.</a:t>
          </a:r>
          <a:endParaRPr lang="en-US" sz="1700" kern="1200"/>
        </a:p>
      </dsp:txBody>
      <dsp:txXfrm>
        <a:off x="538182" y="3081636"/>
        <a:ext cx="1660840" cy="1660840"/>
      </dsp:txXfrm>
    </dsp:sp>
    <dsp:sp modelId="{503EFDE8-07BB-49B1-97D0-3970E62A04DB}">
      <dsp:nvSpPr>
        <dsp:cNvPr id="0" name=""/>
        <dsp:cNvSpPr/>
      </dsp:nvSpPr>
      <dsp:spPr>
        <a:xfrm>
          <a:off x="2430449" y="2991789"/>
          <a:ext cx="1840534" cy="1840534"/>
        </a:xfrm>
        <a:prstGeom prst="roundRect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"The Godfather" follows with 6 users, and "Titanic" has been rated by 5 user</a:t>
          </a:r>
          <a:endParaRPr lang="en-US" sz="1700" kern="1200" dirty="0"/>
        </a:p>
      </dsp:txBody>
      <dsp:txXfrm>
        <a:off x="2520296" y="3081636"/>
        <a:ext cx="1660840" cy="1660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2DD31B-DFAA-4518-8CEA-ABEE4E9F6563}">
      <dsp:nvSpPr>
        <dsp:cNvPr id="0" name=""/>
        <dsp:cNvSpPr/>
      </dsp:nvSpPr>
      <dsp:spPr>
        <a:xfrm>
          <a:off x="0" y="50878"/>
          <a:ext cx="6203623" cy="1558878"/>
        </a:xfrm>
        <a:prstGeom prst="roundRect">
          <a:avLst/>
        </a:prstGeom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average ratings are indicative of how well-received each movie is among viewers.</a:t>
          </a:r>
        </a:p>
      </dsp:txBody>
      <dsp:txXfrm>
        <a:off x="76098" y="126976"/>
        <a:ext cx="6051427" cy="1406682"/>
      </dsp:txXfrm>
    </dsp:sp>
    <dsp:sp modelId="{EA90D578-A4D5-4B50-997B-CC8E4AA706A8}">
      <dsp:nvSpPr>
        <dsp:cNvPr id="0" name=""/>
        <dsp:cNvSpPr/>
      </dsp:nvSpPr>
      <dsp:spPr>
        <a:xfrm>
          <a:off x="0" y="1673117"/>
          <a:ext cx="6203623" cy="1558878"/>
        </a:xfrm>
        <a:prstGeom prst="roundRect">
          <a:avLst/>
        </a:prstGeom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Movies with higher average ratings, such as "The Godfather" and "Star Wars", are typically more favored and possibly resonate more with a broader audience.</a:t>
          </a:r>
        </a:p>
      </dsp:txBody>
      <dsp:txXfrm>
        <a:off x="76098" y="1749215"/>
        <a:ext cx="6051427" cy="1406682"/>
      </dsp:txXfrm>
    </dsp:sp>
    <dsp:sp modelId="{5B4FCB3D-8728-4BE5-9CDC-2C4B8DAF291E}">
      <dsp:nvSpPr>
        <dsp:cNvPr id="0" name=""/>
        <dsp:cNvSpPr/>
      </dsp:nvSpPr>
      <dsp:spPr>
        <a:xfrm>
          <a:off x="0" y="3295355"/>
          <a:ext cx="6203623" cy="1558878"/>
        </a:xfrm>
        <a:prstGeom prst="roundRect">
          <a:avLst/>
        </a:prstGeom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 also observed variability in how different movies are rated. For instance, "Inception" shows a lower average rating, suggesting more diverse opinions among viewers.</a:t>
          </a:r>
        </a:p>
      </dsp:txBody>
      <dsp:txXfrm>
        <a:off x="76098" y="3371453"/>
        <a:ext cx="6051427" cy="1406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9370-07A1-3827-DBE3-3502C18ED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81AC4-45B5-358B-D020-5D65C994F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3A721-E4C1-4D1A-D2C2-437BF0AE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D2D2-B090-4523-B592-10D222B836F0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61B7E-5068-2E83-7757-EB5BBFB89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F8C18-B5BE-BAFA-2045-79AA6A57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2EF0-35EB-4DD1-8C75-CC5F58D1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4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27F3-B90C-53D1-1D4B-F7BD758C9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9839E-E75F-DF59-DC52-41514B0EC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4C3E6-3230-73E1-C38B-116B5715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D2D2-B090-4523-B592-10D222B836F0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97893-C674-33C7-532D-2BE896AB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43D49-0114-DC53-6811-6F5EBB12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2EF0-35EB-4DD1-8C75-CC5F58D1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5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51C2B4-F64B-044E-B5BB-BBA27E755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CB47A-11E9-8B1A-E08F-84B36F2BB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2DF6A-15AC-E9E2-9C54-6DBE93BB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D2D2-B090-4523-B592-10D222B836F0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9D106-0063-C275-E51A-B0C027CD9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69796-0777-15C7-46AD-D9D54FEA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2EF0-35EB-4DD1-8C75-CC5F58D1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9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87554-0258-DCE4-A69A-5998E4B6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01891-5620-4FC0-0B81-9A6FED1EB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8D027-314D-42C7-CD13-D0E6EF5E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D2D2-B090-4523-B592-10D222B836F0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6C724-9A64-3FA8-E293-38729D795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555D-1D7D-60E0-91B8-D99FA1D08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2EF0-35EB-4DD1-8C75-CC5F58D1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0468-0930-8FFF-D2A8-2A77BAE5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B0B75-DF64-AC24-D08C-3E8BE722E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1D447-7349-11E4-207B-7F088C83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D2D2-B090-4523-B592-10D222B836F0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0EFF1-CCBA-5929-6477-3DABF6BD4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685A7-61E7-4BE9-B1E4-A547F968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2EF0-35EB-4DD1-8C75-CC5F58D1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CC57-8CF0-E47F-238E-82F95F2DA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AFA7A-6348-F070-19DE-D31375133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77D65-4E98-D14B-8BB0-6444E6D6C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8FE25-E610-9255-E8A5-1DE786DE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D2D2-B090-4523-B592-10D222B836F0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E140A-ABE7-D1F9-0361-FA2FBB55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16D7E-6F40-FE9F-BC04-30D03297E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2EF0-35EB-4DD1-8C75-CC5F58D1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1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F6C11-19A5-2571-41BC-83CD6CFE4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E7D7B-291B-641B-0561-35777239C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D3A7C-0A4F-4925-DAC0-D53DBEB43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5E19E-CFAE-C5C5-E0BA-280CCF843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F3F1F6-1B01-AF83-A787-4A575D614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B4D2C0-18DD-2168-A589-967F7FA5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D2D2-B090-4523-B592-10D222B836F0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3BBED7-E601-9CE5-154C-F80B879CB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C0AFF-1811-8765-3EFC-651724DE2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2EF0-35EB-4DD1-8C75-CC5F58D1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7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78180-3C7B-D061-BDEF-42E5E1007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089CB-DE3E-629B-A389-CC4DF871F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D2D2-B090-4523-B592-10D222B836F0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7361E-5048-A9AB-E9A0-EC61DE0F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048FE-6DB9-A7C5-BE1D-DD6BCFD10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2EF0-35EB-4DD1-8C75-CC5F58D1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5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6C9FD0-27BB-F033-3C7B-B0CA5D130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D2D2-B090-4523-B592-10D222B836F0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4F7A3-9CE4-D0AC-C132-11DA5313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E8574-9ADF-E6B4-D8CE-8EDA296A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2EF0-35EB-4DD1-8C75-CC5F58D1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5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8A7F-2A70-9D29-A616-8977C2A0A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0A351-C10C-016F-DF8A-376602C3D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C47D0-6975-793E-8704-684E9F66E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56B61-B339-66F0-A2DE-0CF06255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D2D2-B090-4523-B592-10D222B836F0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6DA56-B4A2-40AF-AE77-CB9778769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F6927-7FA2-171C-80FF-09DAD38A1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2EF0-35EB-4DD1-8C75-CC5F58D1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3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3983-2121-91E3-626C-1A4FAB3D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5E64BD-1059-C2ED-A213-B858A08B2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16805-EA62-D422-04AC-2061B44A5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0123B-2F1F-313F-77D7-DED5A3DC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D2D2-B090-4523-B592-10D222B836F0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7FF0A-1AB3-8260-5DAC-BDED3158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3D1BE-023B-A17B-7F5E-18B44C2F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2EF0-35EB-4DD1-8C75-CC5F58D1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6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694AE6-1248-B363-3F6B-F4D0A1CA0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A0050-3D9A-0728-BBEE-479154FB3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BBBFE-13CE-3EF7-2087-58B43AD25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CD2D2-B090-4523-B592-10D222B836F0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9451B-3D3B-0B3D-FCFD-5CBE11AB7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75EFA-F162-1D95-6322-E4081DEF5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D2EF0-35EB-4DD1-8C75-CC5F58D1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6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995AF33-A333-B6B5-D02F-2BD80A5F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27799" cy="1807305"/>
          </a:xfrm>
        </p:spPr>
        <p:txBody>
          <a:bodyPr>
            <a:normAutofit/>
          </a:bodyPr>
          <a:lstStyle/>
          <a:p>
            <a:r>
              <a:rPr lang="en-US" sz="4100" b="1" dirty="0">
                <a:solidFill>
                  <a:srgbClr val="00B0F0"/>
                </a:solidFill>
              </a:rPr>
              <a:t>AI-Driven Movie Recommendation System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828C52-5EB7-4837-0B5F-2DAA7AE47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1600" b="1" i="0" dirty="0">
                <a:effectLst/>
                <a:latin typeface="Söhne"/>
              </a:rPr>
              <a:t>Objective</a:t>
            </a:r>
            <a:endParaRPr lang="en-US" sz="16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Our primary goal is to create an intelligent system that suggests movies to users based on their unique preferences and past ratings.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This system aims to enhance user experience by curating a list of movies tailored to individual tastes, leveraging advanced AI algorithms.</a:t>
            </a:r>
          </a:p>
          <a:p>
            <a:r>
              <a:rPr lang="en-US" sz="1600" b="1" i="0" dirty="0">
                <a:effectLst/>
                <a:latin typeface="Söhne"/>
              </a:rPr>
              <a:t>The Need for Personalization:</a:t>
            </a:r>
            <a:endParaRPr lang="en-US" sz="16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In an era where streaming services offer an overwhelming number of choices, personalization is key to user satisfaction.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Our AI model will not only streamline the movie selection process but also discover hidden gems and new favorites for our users.</a:t>
            </a:r>
          </a:p>
          <a:p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CFDCE3-6D04-0A36-9EBF-99BC4356F3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52" r="21416" b="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4645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A5E1E-C8F9-C6BE-EE07-7BEFF250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83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User Engagement per Movie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B556AAA-F848-A7FC-BA99-C2962E0A8B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2587755"/>
              </p:ext>
            </p:extLst>
          </p:nvPr>
        </p:nvGraphicFramePr>
        <p:xfrm>
          <a:off x="838200" y="900613"/>
          <a:ext cx="4719320" cy="584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">
            <a:extLst>
              <a:ext uri="{FF2B5EF4-FFF2-40B4-BE49-F238E27FC236}">
                <a16:creationId xmlns:a16="http://schemas.microsoft.com/office/drawing/2014/main" id="{E95F8C61-C99F-4103-3F18-E50C36BCA604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 bwMode="auto">
          <a:xfrm>
            <a:off x="5720080" y="1461795"/>
            <a:ext cx="5902960" cy="487579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040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F3BAC-D627-84DC-4708-96AB5155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71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Movie Rating Insights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D0056AD-8A81-25E9-10D6-E6DAC42A4E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1211894"/>
              </p:ext>
            </p:extLst>
          </p:nvPr>
        </p:nvGraphicFramePr>
        <p:xfrm>
          <a:off x="838200" y="1554383"/>
          <a:ext cx="6203623" cy="4905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" descr="A graph of a movie rating&#10;&#10;Description automatically generated">
            <a:extLst>
              <a:ext uri="{FF2B5EF4-FFF2-40B4-BE49-F238E27FC236}">
                <a16:creationId xmlns:a16="http://schemas.microsoft.com/office/drawing/2014/main" id="{A9EFEC87-CBE3-BDF8-33B2-A96296EB6A7F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 bwMode="auto">
          <a:xfrm>
            <a:off x="7151802" y="1055801"/>
            <a:ext cx="4619625" cy="534280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029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C85C7-1B38-67B0-49F6-9985C5AE0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7014327" cy="180052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 User Behavior and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8C6E3-EB28-DE19-5C6C-EB2E56C73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5681"/>
            <a:ext cx="5633719" cy="391128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Our findings show a range of rating behaviors among users. For instance: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Users like Alice, Carol, and Emily rated three movies, each with an average rating of 4, indicating a tendency towards favorable ratings.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Conversely, a user like Paul, with an average rating of 3.33 for three movies, appears more critical in their assessments.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These patterns are crucial in understanding individual user preferences and biases.</a:t>
            </a:r>
          </a:p>
          <a:p>
            <a:endParaRPr lang="en-US" sz="2000" dirty="0"/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94F45014-01C3-EB3C-C9D4-53948534C6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800986" y="1544153"/>
            <a:ext cx="4747547" cy="49603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7475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7AFE0E-B37D-4531-AFE8-231C8348E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59348-046C-A6DB-EA89-C9BF8A7F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Towards a Predictive AI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30430-4FC5-FDD7-5737-1DACFB6A8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47655"/>
            <a:ext cx="6309512" cy="4329308"/>
          </a:xfrm>
        </p:spPr>
        <p:txBody>
          <a:bodyPr>
            <a:normAutofit/>
          </a:bodyPr>
          <a:lstStyle/>
          <a:p>
            <a:r>
              <a:rPr lang="en-US" sz="1400" b="1" i="0" dirty="0">
                <a:effectLst/>
                <a:latin typeface="Söhne"/>
              </a:rPr>
              <a:t>Innovating with AI and Machine Learning:</a:t>
            </a:r>
            <a:endParaRPr lang="en-US" sz="14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Our proposed AI model will utilize sophisticated algorithms such as collaborative filtering.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Collaborative filtering taps into user rating patterns to predict and suggest movies that similar users have enjoyed, offering a personalized experience.</a:t>
            </a:r>
          </a:p>
          <a:p>
            <a:r>
              <a:rPr lang="en-US" sz="1400" b="1" i="0" dirty="0">
                <a:effectLst/>
                <a:latin typeface="Söhne"/>
              </a:rPr>
              <a:t>Leveraging User Data for Tailored Recommendations:</a:t>
            </a:r>
            <a:endParaRPr lang="en-US" sz="14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The AI system will analyze user preferences, rating tendencies, and viewing habits intricately.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This approach ensures that each recommendation reflects not just popular choices but a curated selection tailored to individual tastes.</a:t>
            </a:r>
          </a:p>
          <a:p>
            <a:r>
              <a:rPr lang="en-US" sz="1400" b="1" i="0" dirty="0">
                <a:effectLst/>
                <a:latin typeface="Söhne"/>
              </a:rPr>
              <a:t>Future Developments and Enhancements:</a:t>
            </a:r>
            <a:endParaRPr lang="en-US" sz="14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We envision a dynamic model that continually learns and evolves based on user interactions, enhancing its accuracy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Future enhancements may include integrating more complex variables like user demographics, viewing contexts, and temporal patterns.</a:t>
            </a:r>
          </a:p>
          <a:p>
            <a:endParaRPr lang="en-US" sz="1400" dirty="0"/>
          </a:p>
        </p:txBody>
      </p:sp>
      <p:pic>
        <p:nvPicPr>
          <p:cNvPr id="5" name="Picture 4" descr="A robot thinking with a brain&#10;&#10;Description automatically generated with medium confidence">
            <a:extLst>
              <a:ext uri="{FF2B5EF4-FFF2-40B4-BE49-F238E27FC236}">
                <a16:creationId xmlns:a16="http://schemas.microsoft.com/office/drawing/2014/main" id="{4DC5A753-5CFE-1D93-CF6A-6B23951E06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74" r="3" b="8045"/>
          <a:stretch/>
        </p:blipFill>
        <p:spPr>
          <a:xfrm>
            <a:off x="7147713" y="2013625"/>
            <a:ext cx="5283866" cy="4210442"/>
          </a:xfrm>
          <a:custGeom>
            <a:avLst/>
            <a:gdLst/>
            <a:ahLst/>
            <a:cxnLst/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20698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463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Söhne</vt:lpstr>
      <vt:lpstr>Office Theme</vt:lpstr>
      <vt:lpstr>AI-Driven Movie Recommendation System</vt:lpstr>
      <vt:lpstr>User Engagement per Movie</vt:lpstr>
      <vt:lpstr>Movie Rating Insights</vt:lpstr>
      <vt:lpstr> User Behavior and Bias</vt:lpstr>
      <vt:lpstr>Towards a Predictive AI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AI-Driven Movie Recommendation System</dc:title>
  <dc:creator>Martin Mwangi</dc:creator>
  <cp:lastModifiedBy>Martin Mwangi</cp:lastModifiedBy>
  <cp:revision>2</cp:revision>
  <dcterms:created xsi:type="dcterms:W3CDTF">2023-11-18T08:38:19Z</dcterms:created>
  <dcterms:modified xsi:type="dcterms:W3CDTF">2023-11-18T10:11:47Z</dcterms:modified>
</cp:coreProperties>
</file>