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F62733E-53FF-4655-B64C-B59313827180}">
  <a:tblStyle styleId="{4F62733E-53FF-4655-B64C-B59313827180}" styleName="Table_0"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insideV>
        </a:tcBdr>
        <a:fill>
          <a:solidFill>
            <a:srgbClr val="FAF7E9"/>
          </a:solidFill>
        </a:fill>
      </a:tcStyle>
    </a:wholeTbl>
    <a:band1H>
      <a:tcTxStyle/>
    </a:band1H>
    <a:band2H>
      <a:tcTxStyle b="off" i="off"/>
      <a:tcStyle>
        <a:fill>
          <a:solidFill>
            <a:srgbClr val="EDEADD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9400"/>
          </a:solidFill>
        </a:fill>
      </a:tcStyle>
    </a:lastRow>
    <a:seCell>
      <a:tcTxStyle/>
    </a:seCell>
    <a:swCell>
      <a:tcTxStyle/>
    </a:swCell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9400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ba50f754_0_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7ba50f754_0_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7ba50f768_0_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5" name="Google Shape;255;g27ba50f768_0_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7ba50f768_0_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Google Shape;262;g27ba50f768_0_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7ba50f768_0_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9" name="Google Shape;269;g27ba50f768_0_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7ba50f768_0_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6" name="Google Shape;276;g27ba50f768_0_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7ba50f768_0_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3" name="Google Shape;283;g27ba50f768_0_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7ba50f768_0_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" name="Google Shape;290;g27ba50f768_0_8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7ba50f768_0_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9" name="Google Shape;299;g27ba50f768_0_8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7ba50f768_0_9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0" name="Google Shape;310;g27ba50f768_0_9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7ba50f768_0_10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27ba50f768_0_10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7ba50f768_0_1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27ba50f768_0_1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7bdb25d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7bdb25d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7ba50f768_0_1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g27ba50f768_0_1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7ba50f768_0_1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g27ba50f768_0_1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7e9614b9c_10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7e9614b9c_10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7ba50f768_0_1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g27ba50f768_0_1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7bdb25d00_0_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7bdb25d00_0_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a50f768_0_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27ba50f768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7ca740315_213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27ca740315_213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7ba50f768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1" name="Google Shape;201;g27ba50f768_0_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70b11e068_87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Google Shape;216;g270b11e068_87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7ba50f768_0_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27ba50f768_0_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7ba50f768_0_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27ba50f768_0_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cop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25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26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2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7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8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28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28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2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0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30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30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3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3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2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32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32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32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3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3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4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34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34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3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5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35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3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3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1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1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1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Relationship Id="rId4" Type="http://schemas.openxmlformats.org/officeDocument/2006/relationships/image" Target="../media/image17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jp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jpg"/><Relationship Id="rId4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1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5" name="Google Shape;14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6" name="Google Shape;14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7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descr="Image" id="148" name="Google Shape;148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7"/>
          <p:cNvSpPr txBox="1"/>
          <p:nvPr/>
        </p:nvSpPr>
        <p:spPr>
          <a:xfrm>
            <a:off x="1929600" y="1995800"/>
            <a:ext cx="5284800" cy="5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2: Linear Model</a:t>
            </a:r>
            <a:endParaRPr sz="500"/>
          </a:p>
        </p:txBody>
      </p:sp>
      <p:sp>
        <p:nvSpPr>
          <p:cNvPr id="150" name="Google Shape;150;p37"/>
          <p:cNvSpPr txBox="1"/>
          <p:nvPr/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lang="en" sz="16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hunkim+ml@gmail.com</a:t>
            </a: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https://github.com/hunkim/PyTorchZeroToAll</a:t>
            </a: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6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Loss (error)</a:t>
            </a:r>
            <a:endParaRPr/>
          </a:p>
        </p:txBody>
      </p:sp>
      <p:graphicFrame>
        <p:nvGraphicFramePr>
          <p:cNvPr id="258" name="Google Shape;258;p46"/>
          <p:cNvGraphicFramePr/>
          <p:nvPr/>
        </p:nvGraphicFramePr>
        <p:xfrm>
          <a:off x="999461" y="2582466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{4F62733E-53FF-4655-B64C-B59313827180}</a:tableStyleId>
              </a:tblPr>
              <a:tblGrid>
                <a:gridCol w="1786275"/>
                <a:gridCol w="1786275"/>
                <a:gridCol w="1786275"/>
                <a:gridCol w="1786275"/>
              </a:tblGrid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Hours, x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Points, y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Prediction, y^(w=3)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Loss (w=3)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9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9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mean=14/3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259" name="Google Shape;25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3810" y="1492058"/>
            <a:ext cx="3941608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7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Loss (error)</a:t>
            </a:r>
            <a:endParaRPr/>
          </a:p>
        </p:txBody>
      </p:sp>
      <p:graphicFrame>
        <p:nvGraphicFramePr>
          <p:cNvPr id="265" name="Google Shape;265;p47"/>
          <p:cNvGraphicFramePr/>
          <p:nvPr/>
        </p:nvGraphicFramePr>
        <p:xfrm>
          <a:off x="999461" y="2582466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{4F62733E-53FF-4655-B64C-B59313827180}</a:tableStyleId>
              </a:tblPr>
              <a:tblGrid>
                <a:gridCol w="1786275"/>
                <a:gridCol w="1786275"/>
                <a:gridCol w="1786275"/>
                <a:gridCol w="1786275"/>
              </a:tblGrid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Hours, x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Points, y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Prediction, y^(w=4)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Loss (w=4)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8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16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12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36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mean=56/3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266" name="Google Shape;26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3810" y="1492058"/>
            <a:ext cx="3941608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8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Loss (error)</a:t>
            </a:r>
            <a:endParaRPr/>
          </a:p>
        </p:txBody>
      </p:sp>
      <p:graphicFrame>
        <p:nvGraphicFramePr>
          <p:cNvPr id="272" name="Google Shape;272;p48"/>
          <p:cNvGraphicFramePr/>
          <p:nvPr/>
        </p:nvGraphicFramePr>
        <p:xfrm>
          <a:off x="999461" y="2582466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{4F62733E-53FF-4655-B64C-B59313827180}</a:tableStyleId>
              </a:tblPr>
              <a:tblGrid>
                <a:gridCol w="1786275"/>
                <a:gridCol w="1786275"/>
                <a:gridCol w="1786275"/>
                <a:gridCol w="1786275"/>
              </a:tblGrid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Hours, x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Points, y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Prediction, y^(w=0)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Loss (w=0)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16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36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mean=56/3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273" name="Google Shape;27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3810" y="1492058"/>
            <a:ext cx="3941608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9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Loss (error)</a:t>
            </a:r>
            <a:endParaRPr/>
          </a:p>
        </p:txBody>
      </p:sp>
      <p:graphicFrame>
        <p:nvGraphicFramePr>
          <p:cNvPr id="279" name="Google Shape;279;p49"/>
          <p:cNvGraphicFramePr/>
          <p:nvPr/>
        </p:nvGraphicFramePr>
        <p:xfrm>
          <a:off x="999461" y="2582466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{4F62733E-53FF-4655-B64C-B59313827180}</a:tableStyleId>
              </a:tblPr>
              <a:tblGrid>
                <a:gridCol w="1786275"/>
                <a:gridCol w="1786275"/>
                <a:gridCol w="1786275"/>
                <a:gridCol w="1786275"/>
              </a:tblGrid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Hours, x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Points, y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Prediction, y^(w=1)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Loss (w=1)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9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mean=14/3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280" name="Google Shape;280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3810" y="1492058"/>
            <a:ext cx="3941608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0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Loss (error)</a:t>
            </a:r>
            <a:endParaRPr/>
          </a:p>
        </p:txBody>
      </p:sp>
      <p:graphicFrame>
        <p:nvGraphicFramePr>
          <p:cNvPr id="286" name="Google Shape;286;p50"/>
          <p:cNvGraphicFramePr/>
          <p:nvPr/>
        </p:nvGraphicFramePr>
        <p:xfrm>
          <a:off x="999461" y="2582466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{4F62733E-53FF-4655-B64C-B59313827180}</a:tableStyleId>
              </a:tblPr>
              <a:tblGrid>
                <a:gridCol w="1786275"/>
                <a:gridCol w="1786275"/>
                <a:gridCol w="1786275"/>
                <a:gridCol w="1786275"/>
              </a:tblGrid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Hours, x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Points, y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Prediction, y^(w=2)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Loss (w=2)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/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/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/>
                        <a:t>6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mean=0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287" name="Google Shape;287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3810" y="1492058"/>
            <a:ext cx="3941608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Loss (error)</a:t>
            </a:r>
            <a:endParaRPr/>
          </a:p>
        </p:txBody>
      </p:sp>
      <p:graphicFrame>
        <p:nvGraphicFramePr>
          <p:cNvPr id="293" name="Google Shape;293;p51"/>
          <p:cNvGraphicFramePr/>
          <p:nvPr/>
        </p:nvGraphicFramePr>
        <p:xfrm>
          <a:off x="474938" y="2582465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{4F62733E-53FF-4655-B64C-B59313827180}</a:tableStyleId>
              </a:tblPr>
              <a:tblGrid>
                <a:gridCol w="1365675"/>
                <a:gridCol w="1365675"/>
                <a:gridCol w="1365675"/>
                <a:gridCol w="1365675"/>
                <a:gridCol w="1365675"/>
                <a:gridCol w="1365675"/>
              </a:tblGrid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Hours, x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(w=0)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(w=1)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(w=2)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(w=3)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(w=4)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16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16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36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9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9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36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MSE=56/3=18.7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MSE=14/3=4.7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MSE=0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MSE=14/3=4.7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MSE=56/3=18.7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294" name="Google Shape;29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284" y="1517110"/>
            <a:ext cx="3941610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95" name="Google Shape;295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80747" y="1292904"/>
            <a:ext cx="2801304" cy="795164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51"/>
          <p:cNvSpPr txBox="1"/>
          <p:nvPr/>
        </p:nvSpPr>
        <p:spPr>
          <a:xfrm>
            <a:off x="4739424" y="2216926"/>
            <a:ext cx="18195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MSE, mean square error</a:t>
            </a:r>
            <a:endParaRPr sz="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2"/>
          <p:cNvSpPr txBox="1"/>
          <p:nvPr>
            <p:ph type="title"/>
          </p:nvPr>
        </p:nvSpPr>
        <p:spPr>
          <a:xfrm>
            <a:off x="260022" y="70247"/>
            <a:ext cx="4696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Loss graph</a:t>
            </a:r>
            <a:endParaRPr/>
          </a:p>
        </p:txBody>
      </p:sp>
      <p:graphicFrame>
        <p:nvGraphicFramePr>
          <p:cNvPr id="302" name="Google Shape;302;p52"/>
          <p:cNvGraphicFramePr/>
          <p:nvPr/>
        </p:nvGraphicFramePr>
        <p:xfrm>
          <a:off x="417737" y="1052618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{4F62733E-53FF-4655-B64C-B59313827180}</a:tableStyleId>
              </a:tblPr>
              <a:tblGrid>
                <a:gridCol w="1638825"/>
                <a:gridCol w="1638825"/>
                <a:gridCol w="1638825"/>
                <a:gridCol w="1638825"/>
                <a:gridCol w="1638825"/>
              </a:tblGrid>
              <a:tr h="27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(w=0)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(w=1)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(w=2)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(w=3)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(w=4)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7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mean=56/3=18.7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mean=14/3=4.7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mean=0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mean=14/3=4.7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mean=56/3=18.7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303" name="Google Shape;303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1749" y="218798"/>
            <a:ext cx="2349101" cy="6668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04" name="Google Shape;304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14946" y="1634681"/>
            <a:ext cx="4567435" cy="3187333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52"/>
          <p:cNvSpPr/>
          <p:nvPr/>
        </p:nvSpPr>
        <p:spPr>
          <a:xfrm>
            <a:off x="2702175" y="1898825"/>
            <a:ext cx="3641100" cy="264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52"/>
          <p:cNvSpPr txBox="1"/>
          <p:nvPr/>
        </p:nvSpPr>
        <p:spPr>
          <a:xfrm>
            <a:off x="1675750" y="2938950"/>
            <a:ext cx="667800" cy="44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Loss</a:t>
            </a:r>
            <a:endParaRPr sz="1800"/>
          </a:p>
        </p:txBody>
      </p:sp>
      <p:sp>
        <p:nvSpPr>
          <p:cNvPr id="307" name="Google Shape;307;p52"/>
          <p:cNvSpPr txBox="1"/>
          <p:nvPr/>
        </p:nvSpPr>
        <p:spPr>
          <a:xfrm>
            <a:off x="4333300" y="4702150"/>
            <a:ext cx="667800" cy="29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3"/>
          <p:cNvSpPr txBox="1"/>
          <p:nvPr>
            <p:ph type="title"/>
          </p:nvPr>
        </p:nvSpPr>
        <p:spPr>
          <a:xfrm>
            <a:off x="260022" y="70247"/>
            <a:ext cx="4696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Loss graph</a:t>
            </a:r>
            <a:endParaRPr/>
          </a:p>
        </p:txBody>
      </p:sp>
      <p:graphicFrame>
        <p:nvGraphicFramePr>
          <p:cNvPr id="313" name="Google Shape;313;p53"/>
          <p:cNvGraphicFramePr/>
          <p:nvPr/>
        </p:nvGraphicFramePr>
        <p:xfrm>
          <a:off x="417737" y="1052618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{4F62733E-53FF-4655-B64C-B59313827180}</a:tableStyleId>
              </a:tblPr>
              <a:tblGrid>
                <a:gridCol w="1638825"/>
                <a:gridCol w="1638825"/>
                <a:gridCol w="1638825"/>
                <a:gridCol w="1638825"/>
                <a:gridCol w="1638825"/>
              </a:tblGrid>
              <a:tr h="27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(w=0)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(w=1)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(w=2)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(w=3)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(w=4)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7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mean=56/3=18.7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mean=14/3=4.7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mean=0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mean=14/3=4.7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mean=56/3=18.7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314" name="Google Shape;314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4946" y="1634681"/>
            <a:ext cx="4567435" cy="3187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15" name="Google Shape;315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61749" y="218798"/>
            <a:ext cx="2349101" cy="666804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53"/>
          <p:cNvSpPr txBox="1"/>
          <p:nvPr/>
        </p:nvSpPr>
        <p:spPr>
          <a:xfrm>
            <a:off x="1675750" y="2938950"/>
            <a:ext cx="667800" cy="44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Loss</a:t>
            </a:r>
            <a:endParaRPr sz="1800"/>
          </a:p>
        </p:txBody>
      </p:sp>
      <p:sp>
        <p:nvSpPr>
          <p:cNvPr id="317" name="Google Shape;317;p53"/>
          <p:cNvSpPr txBox="1"/>
          <p:nvPr/>
        </p:nvSpPr>
        <p:spPr>
          <a:xfrm>
            <a:off x="4333300" y="4702150"/>
            <a:ext cx="667800" cy="29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4"/>
          <p:cNvSpPr txBox="1"/>
          <p:nvPr>
            <p:ph type="title"/>
          </p:nvPr>
        </p:nvSpPr>
        <p:spPr>
          <a:xfrm>
            <a:off x="431625" y="140638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Model &amp; Loss</a:t>
            </a:r>
            <a:endParaRPr/>
          </a:p>
        </p:txBody>
      </p:sp>
      <p:pic>
        <p:nvPicPr>
          <p:cNvPr descr="Image" id="323" name="Google Shape;323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7896" y="1951944"/>
            <a:ext cx="1395114" cy="3156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24" name="Google Shape;324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4868" y="3310783"/>
            <a:ext cx="1776978" cy="3155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25" name="Google Shape;325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54"/>
          <p:cNvSpPr txBox="1"/>
          <p:nvPr/>
        </p:nvSpPr>
        <p:spPr>
          <a:xfrm>
            <a:off x="3428075" y="1317325"/>
            <a:ext cx="4044600" cy="13440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  </a:t>
            </a: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 random guess: random value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 for the forward pass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forward(x):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* w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7" name="Google Shape;327;p54"/>
          <p:cNvSpPr txBox="1"/>
          <p:nvPr/>
        </p:nvSpPr>
        <p:spPr>
          <a:xfrm>
            <a:off x="3404825" y="2873500"/>
            <a:ext cx="4044600" cy="13440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Loss function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loss(x, y):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y_pred = forward(x)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(y_pred - y) * (y_pred - y)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5"/>
          <p:cNvSpPr txBox="1"/>
          <p:nvPr>
            <p:ph type="title"/>
          </p:nvPr>
        </p:nvSpPr>
        <p:spPr>
          <a:xfrm>
            <a:off x="431625" y="140638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Compute loss for w</a:t>
            </a:r>
            <a:endParaRPr/>
          </a:p>
        </p:txBody>
      </p:sp>
      <p:grpSp>
        <p:nvGrpSpPr>
          <p:cNvPr id="333" name="Google Shape;333;p55"/>
          <p:cNvGrpSpPr/>
          <p:nvPr/>
        </p:nvGrpSpPr>
        <p:grpSpPr>
          <a:xfrm>
            <a:off x="6082025" y="1327863"/>
            <a:ext cx="1892206" cy="3693663"/>
            <a:chOff x="0" y="0"/>
            <a:chExt cx="5045883" cy="9849768"/>
          </a:xfrm>
        </p:grpSpPr>
        <p:pic>
          <p:nvPicPr>
            <p:cNvPr descr="Image" id="334" name="Google Shape;334;p5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77800" y="114300"/>
              <a:ext cx="4687044" cy="93828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35" name="Google Shape;335;p5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5045883" cy="984976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Image" id="336" name="Google Shape;336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55"/>
          <p:cNvSpPr txBox="1"/>
          <p:nvPr/>
        </p:nvSpPr>
        <p:spPr>
          <a:xfrm>
            <a:off x="273100" y="1641100"/>
            <a:ext cx="5560800" cy="29148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np.arange(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"w="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w)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_sum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x_data, y_data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y_pred_val = forward(x_val)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 = loss(x_val, y_val)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l_sum += l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x_val, y_val, y_pred_val, l)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"MSE="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l_sum /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8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slides.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56" name="Google Shape;156;p38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  <p:pic>
        <p:nvPicPr>
          <p:cNvPr id="157" name="Google Shape;15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6"/>
          <p:cNvSpPr txBox="1"/>
          <p:nvPr>
            <p:ph type="title"/>
          </p:nvPr>
        </p:nvSpPr>
        <p:spPr>
          <a:xfrm>
            <a:off x="431625" y="140638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Plot graph</a:t>
            </a:r>
            <a:endParaRPr/>
          </a:p>
        </p:txBody>
      </p:sp>
      <p:pic>
        <p:nvPicPr>
          <p:cNvPr descr="Image" id="343" name="Google Shape;343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1179" y="1580755"/>
            <a:ext cx="4121656" cy="29857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44" name="Google Shape;344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56"/>
          <p:cNvSpPr txBox="1"/>
          <p:nvPr/>
        </p:nvSpPr>
        <p:spPr>
          <a:xfrm>
            <a:off x="35200" y="917100"/>
            <a:ext cx="5560800" cy="40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w_list = []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mse_list = []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np.arange(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"w="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w)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l_sum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y_pred_val = forward(x_val)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 = loss(x_val, y_val)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l_sum += l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x_val, y_val, y_pred_val, l)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"MSE="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l_sum /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w_list.append(w)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mse_list.append(l_sum /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plt.plot(w_list, mse_list)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plt.ylabel(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'Loss'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plt.xlabel(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plt.show()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50" name="Google Shape;350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" name="Google Shape;351;p57"/>
          <p:cNvGrpSpPr/>
          <p:nvPr/>
        </p:nvGrpSpPr>
        <p:grpSpPr>
          <a:xfrm>
            <a:off x="4832028" y="537143"/>
            <a:ext cx="2216439" cy="476213"/>
            <a:chOff x="0" y="0"/>
            <a:chExt cx="5910503" cy="1269900"/>
          </a:xfrm>
        </p:grpSpPr>
        <p:sp>
          <p:nvSpPr>
            <p:cNvPr id="352" name="Google Shape;352;p57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353" name="Google Shape;353;p5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54" name="Google Shape;354;p5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55" name="Google Shape;355;p57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356" name="Google Shape;356;p57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sp>
        <p:nvSpPr>
          <p:cNvPr id="357" name="Google Shape;357;p57"/>
          <p:cNvSpPr txBox="1"/>
          <p:nvPr/>
        </p:nvSpPr>
        <p:spPr>
          <a:xfrm>
            <a:off x="304800" y="0"/>
            <a:ext cx="8577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numpy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np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matplotlib.pyplot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6.0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  </a:t>
            </a: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 random guess: random value, 1.0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 for the forward pass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forward(x):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* w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Loss function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loss(x, y):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y_pred = forward(x)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(y_pred - y) * (y_pred - y)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w_list = []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mse_list = []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np.arange(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"w="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w)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l_sum =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y_pred_val = forward(x_val)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 = loss(x_val, y_val)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l_sum += l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x_val, y_val, y_pred_val, l)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"MSE="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l_sum /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w_list.append(w)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mse_list.append(l_sum /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plt.plot(w_list, mse_list)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plt.ylabel(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'Loss'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plt.xlabel(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plt.show()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8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r>
              <a:rPr lang="en"/>
              <a:t> 2-1</a:t>
            </a:r>
            <a:endParaRPr/>
          </a:p>
        </p:txBody>
      </p:sp>
      <p:sp>
        <p:nvSpPr>
          <p:cNvPr id="363" name="Google Shape;363;p58"/>
          <p:cNvSpPr txBox="1"/>
          <p:nvPr>
            <p:ph idx="1" type="body"/>
          </p:nvPr>
        </p:nvSpPr>
        <p:spPr>
          <a:xfrm>
            <a:off x="495450" y="1595073"/>
            <a:ext cx="8081400" cy="2380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Any other interesting linear prediction problems?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Find some datasets for </a:t>
            </a:r>
            <a:r>
              <a:rPr lang="en" sz="2400"/>
              <a:t>linear</a:t>
            </a:r>
            <a:r>
              <a:rPr lang="en" sz="2400"/>
              <a:t> prediction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Draw the cost graph for one dataset 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68" name="Google Shape;368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69" name="Google Shape;369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59"/>
          <p:cNvSpPr txBox="1"/>
          <p:nvPr/>
        </p:nvSpPr>
        <p:spPr>
          <a:xfrm>
            <a:off x="4373298" y="2022550"/>
            <a:ext cx="43590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3: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Gradient Descent</a:t>
            </a:r>
            <a:endParaRPr sz="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2" name="Google Shape;16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3" name="Google Shape;163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9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descr="Image" id="165" name="Google Shape;165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9"/>
          <p:cNvSpPr txBox="1"/>
          <p:nvPr/>
        </p:nvSpPr>
        <p:spPr>
          <a:xfrm>
            <a:off x="1929600" y="1995800"/>
            <a:ext cx="5284800" cy="5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2: Linear Model</a:t>
            </a:r>
            <a:endParaRPr sz="500"/>
          </a:p>
        </p:txBody>
      </p:sp>
      <p:sp>
        <p:nvSpPr>
          <p:cNvPr id="167" name="Google Shape;167;p39"/>
          <p:cNvSpPr txBox="1"/>
          <p:nvPr/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lang="en" sz="16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hunkim+ml@gmail.com</a:t>
            </a: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https://github.com/hunkim/PyTorchZeroToAll</a:t>
            </a: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Machine Learning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0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What would be the grade if I study 4 hours?</a:t>
            </a:r>
            <a:endParaRPr/>
          </a:p>
        </p:txBody>
      </p:sp>
      <p:sp>
        <p:nvSpPr>
          <p:cNvPr id="173" name="Google Shape;173;p40"/>
          <p:cNvSpPr/>
          <p:nvPr/>
        </p:nvSpPr>
        <p:spPr>
          <a:xfrm>
            <a:off x="2654669" y="2217539"/>
            <a:ext cx="1092000" cy="476100"/>
          </a:xfrm>
          <a:prstGeom prst="rightArrow">
            <a:avLst>
              <a:gd fmla="val 32000" name="adj1"/>
              <a:gd fmla="val 64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4" name="Google Shape;174;p40"/>
          <p:cNvSpPr/>
          <p:nvPr/>
        </p:nvSpPr>
        <p:spPr>
          <a:xfrm>
            <a:off x="5461567" y="2217539"/>
            <a:ext cx="1092000" cy="476100"/>
          </a:xfrm>
          <a:prstGeom prst="rightArrow">
            <a:avLst>
              <a:gd fmla="val 32000" name="adj1"/>
              <a:gd fmla="val 64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5" name="Google Shape;175;p40"/>
          <p:cNvSpPr txBox="1"/>
          <p:nvPr/>
        </p:nvSpPr>
        <p:spPr>
          <a:xfrm>
            <a:off x="6715040" y="2183606"/>
            <a:ext cx="12852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4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? points</a:t>
            </a:r>
            <a:endParaRPr sz="500"/>
          </a:p>
        </p:txBody>
      </p:sp>
      <p:sp>
        <p:nvSpPr>
          <p:cNvPr id="176" name="Google Shape;176;p40"/>
          <p:cNvSpPr txBox="1"/>
          <p:nvPr/>
        </p:nvSpPr>
        <p:spPr>
          <a:xfrm>
            <a:off x="3608017" y="3988660"/>
            <a:ext cx="1266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Training dataset</a:t>
            </a:r>
            <a:endParaRPr sz="500"/>
          </a:p>
        </p:txBody>
      </p:sp>
      <p:sp>
        <p:nvSpPr>
          <p:cNvPr id="177" name="Google Shape;177;p40"/>
          <p:cNvSpPr txBox="1"/>
          <p:nvPr/>
        </p:nvSpPr>
        <p:spPr>
          <a:xfrm>
            <a:off x="6957449" y="2865068"/>
            <a:ext cx="8004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Prediction</a:t>
            </a:r>
            <a:endParaRPr sz="500"/>
          </a:p>
        </p:txBody>
      </p:sp>
      <p:sp>
        <p:nvSpPr>
          <p:cNvPr id="178" name="Google Shape;178;p40"/>
          <p:cNvSpPr txBox="1"/>
          <p:nvPr/>
        </p:nvSpPr>
        <p:spPr>
          <a:xfrm>
            <a:off x="1107975" y="2183606"/>
            <a:ext cx="12897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4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4 hours</a:t>
            </a:r>
            <a:endParaRPr sz="500"/>
          </a:p>
        </p:txBody>
      </p:sp>
      <p:pic>
        <p:nvPicPr>
          <p:cNvPr descr="Image" id="179" name="Google Shape;17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6417" y="1617470"/>
            <a:ext cx="1769051" cy="1668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0" name="Google Shape;180;p40"/>
          <p:cNvGraphicFramePr/>
          <p:nvPr/>
        </p:nvGraphicFramePr>
        <p:xfrm>
          <a:off x="1129603" y="3424238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{4F62733E-53FF-4655-B64C-B59313827180}</a:tableStyleId>
              </a:tblPr>
              <a:tblGrid>
                <a:gridCol w="1138025"/>
                <a:gridCol w="1138025"/>
              </a:tblGrid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1" name="Google Shape;181;p40"/>
          <p:cNvSpPr txBox="1"/>
          <p:nvPr/>
        </p:nvSpPr>
        <p:spPr>
          <a:xfrm>
            <a:off x="3634506" y="4520037"/>
            <a:ext cx="987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4A86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Test dataset</a:t>
            </a:r>
            <a:endParaRPr b="1" sz="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1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Machine Learning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0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What would be the grade if I study 4 hours?</a:t>
            </a:r>
            <a:endParaRPr/>
          </a:p>
        </p:txBody>
      </p:sp>
      <p:sp>
        <p:nvSpPr>
          <p:cNvPr id="187" name="Google Shape;187;p41"/>
          <p:cNvSpPr/>
          <p:nvPr/>
        </p:nvSpPr>
        <p:spPr>
          <a:xfrm>
            <a:off x="2654669" y="2217539"/>
            <a:ext cx="1092000" cy="476100"/>
          </a:xfrm>
          <a:prstGeom prst="rightArrow">
            <a:avLst>
              <a:gd fmla="val 32000" name="adj1"/>
              <a:gd fmla="val 64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8" name="Google Shape;188;p41"/>
          <p:cNvSpPr/>
          <p:nvPr/>
        </p:nvSpPr>
        <p:spPr>
          <a:xfrm>
            <a:off x="5461567" y="2217539"/>
            <a:ext cx="1092000" cy="476100"/>
          </a:xfrm>
          <a:prstGeom prst="rightArrow">
            <a:avLst>
              <a:gd fmla="val 32000" name="adj1"/>
              <a:gd fmla="val 64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9" name="Google Shape;189;p41"/>
          <p:cNvSpPr txBox="1"/>
          <p:nvPr/>
        </p:nvSpPr>
        <p:spPr>
          <a:xfrm>
            <a:off x="6715040" y="2183606"/>
            <a:ext cx="12852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4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? points</a:t>
            </a:r>
            <a:endParaRPr sz="500"/>
          </a:p>
        </p:txBody>
      </p:sp>
      <p:sp>
        <p:nvSpPr>
          <p:cNvPr id="190" name="Google Shape;190;p41"/>
          <p:cNvSpPr txBox="1"/>
          <p:nvPr/>
        </p:nvSpPr>
        <p:spPr>
          <a:xfrm>
            <a:off x="3608017" y="3988660"/>
            <a:ext cx="1266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Training dataset</a:t>
            </a:r>
            <a:endParaRPr sz="500"/>
          </a:p>
        </p:txBody>
      </p:sp>
      <p:sp>
        <p:nvSpPr>
          <p:cNvPr id="191" name="Google Shape;191;p41"/>
          <p:cNvSpPr txBox="1"/>
          <p:nvPr/>
        </p:nvSpPr>
        <p:spPr>
          <a:xfrm>
            <a:off x="6957449" y="2865068"/>
            <a:ext cx="8004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Prediction</a:t>
            </a:r>
            <a:endParaRPr sz="500"/>
          </a:p>
        </p:txBody>
      </p:sp>
      <p:sp>
        <p:nvSpPr>
          <p:cNvPr id="192" name="Google Shape;192;p41"/>
          <p:cNvSpPr txBox="1"/>
          <p:nvPr/>
        </p:nvSpPr>
        <p:spPr>
          <a:xfrm>
            <a:off x="1107975" y="2183606"/>
            <a:ext cx="12897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4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4 hours</a:t>
            </a:r>
            <a:endParaRPr sz="500"/>
          </a:p>
        </p:txBody>
      </p:sp>
      <p:pic>
        <p:nvPicPr>
          <p:cNvPr descr="Image" id="193" name="Google Shape;19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6417" y="1617470"/>
            <a:ext cx="1769051" cy="1668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4" name="Google Shape;194;p41"/>
          <p:cNvGraphicFramePr/>
          <p:nvPr/>
        </p:nvGraphicFramePr>
        <p:xfrm>
          <a:off x="1129603" y="3424238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{4F62733E-53FF-4655-B64C-B59313827180}</a:tableStyleId>
              </a:tblPr>
              <a:tblGrid>
                <a:gridCol w="1138025"/>
                <a:gridCol w="1138025"/>
              </a:tblGrid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5" name="Google Shape;195;p41"/>
          <p:cNvSpPr txBox="1"/>
          <p:nvPr/>
        </p:nvSpPr>
        <p:spPr>
          <a:xfrm>
            <a:off x="3634506" y="4520037"/>
            <a:ext cx="987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4A86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Test dataset</a:t>
            </a:r>
            <a:endParaRPr b="1" sz="500">
              <a:solidFill>
                <a:srgbClr val="4A86E8"/>
              </a:solidFill>
            </a:endParaRPr>
          </a:p>
        </p:txBody>
      </p:sp>
      <p:pic>
        <p:nvPicPr>
          <p:cNvPr descr="Image" id="196" name="Google Shape;196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4794380" y="3933839"/>
            <a:ext cx="751651" cy="34453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41"/>
          <p:cNvSpPr/>
          <p:nvPr/>
        </p:nvSpPr>
        <p:spPr>
          <a:xfrm>
            <a:off x="5158150" y="3726275"/>
            <a:ext cx="418800" cy="79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41"/>
          <p:cNvSpPr txBox="1"/>
          <p:nvPr/>
        </p:nvSpPr>
        <p:spPr>
          <a:xfrm>
            <a:off x="5197500" y="3900900"/>
            <a:ext cx="48231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Supervised learning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2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Model design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0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What would be the best model for the data? Linear?</a:t>
            </a:r>
            <a:endParaRPr/>
          </a:p>
        </p:txBody>
      </p:sp>
      <p:pic>
        <p:nvPicPr>
          <p:cNvPr descr="Image" id="204" name="Google Shape;20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1096" y="2188970"/>
            <a:ext cx="1769051" cy="1668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5" name="Google Shape;205;p42"/>
          <p:cNvGraphicFramePr/>
          <p:nvPr/>
        </p:nvGraphicFramePr>
        <p:xfrm>
          <a:off x="567033" y="2200870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{4F62733E-53FF-4655-B64C-B59313827180}</a:tableStyleId>
              </a:tblPr>
              <a:tblGrid>
                <a:gridCol w="1431300"/>
                <a:gridCol w="143130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6" name="Google Shape;206;p42"/>
          <p:cNvSpPr txBox="1"/>
          <p:nvPr/>
        </p:nvSpPr>
        <p:spPr>
          <a:xfrm>
            <a:off x="4393249" y="2454302"/>
            <a:ext cx="3576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207" name="Google Shape;207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8455" y="2483798"/>
            <a:ext cx="2051334" cy="328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8" name="Google Shape;208;p42"/>
          <p:cNvGrpSpPr/>
          <p:nvPr/>
        </p:nvGrpSpPr>
        <p:grpSpPr>
          <a:xfrm>
            <a:off x="5934318" y="3083058"/>
            <a:ext cx="2216439" cy="476213"/>
            <a:chOff x="0" y="0"/>
            <a:chExt cx="5910503" cy="1269900"/>
          </a:xfrm>
        </p:grpSpPr>
        <p:sp>
          <p:nvSpPr>
            <p:cNvPr id="209" name="Google Shape;209;p42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210" name="Google Shape;210;p4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11" name="Google Shape;211;p4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2" name="Google Shape;212;p42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13" name="Google Shape;213;p42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Model design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0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What would be the best model for the data? Linear?</a:t>
            </a:r>
            <a:endParaRPr/>
          </a:p>
        </p:txBody>
      </p:sp>
      <p:pic>
        <p:nvPicPr>
          <p:cNvPr descr="Image" id="219" name="Google Shape;21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1096" y="2188970"/>
            <a:ext cx="1769051" cy="1668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0" name="Google Shape;220;p43"/>
          <p:cNvGraphicFramePr/>
          <p:nvPr/>
        </p:nvGraphicFramePr>
        <p:xfrm>
          <a:off x="567033" y="2200870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{4F62733E-53FF-4655-B64C-B59313827180}</a:tableStyleId>
              </a:tblPr>
              <a:tblGrid>
                <a:gridCol w="1431300"/>
                <a:gridCol w="143130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1" name="Google Shape;221;p43"/>
          <p:cNvSpPr txBox="1"/>
          <p:nvPr/>
        </p:nvSpPr>
        <p:spPr>
          <a:xfrm>
            <a:off x="4393249" y="2454302"/>
            <a:ext cx="3576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222" name="Google Shape;222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8455" y="2483798"/>
            <a:ext cx="2051334" cy="328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3" name="Google Shape;223;p43"/>
          <p:cNvGrpSpPr/>
          <p:nvPr/>
        </p:nvGrpSpPr>
        <p:grpSpPr>
          <a:xfrm>
            <a:off x="5934318" y="3083058"/>
            <a:ext cx="2216439" cy="476213"/>
            <a:chOff x="0" y="0"/>
            <a:chExt cx="5910503" cy="1269900"/>
          </a:xfrm>
        </p:grpSpPr>
        <p:sp>
          <p:nvSpPr>
            <p:cNvPr id="224" name="Google Shape;224;p43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225" name="Google Shape;225;p4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26" name="Google Shape;226;p4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7" name="Google Shape;227;p43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28" name="Google Shape;228;p43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pic>
        <p:nvPicPr>
          <p:cNvPr descr="Image" id="229" name="Google Shape;229;p4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958461" y="1970716"/>
            <a:ext cx="1453543" cy="32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4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Regression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0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graphicFrame>
        <p:nvGraphicFramePr>
          <p:cNvPr id="235" name="Google Shape;235;p44"/>
          <p:cNvGraphicFramePr/>
          <p:nvPr/>
        </p:nvGraphicFramePr>
        <p:xfrm>
          <a:off x="567033" y="2200870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{4F62733E-53FF-4655-B64C-B59313827180}</a:tableStyleId>
              </a:tblPr>
              <a:tblGrid>
                <a:gridCol w="1431300"/>
                <a:gridCol w="143130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36" name="Google Shape;23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0937" y="2087075"/>
            <a:ext cx="3332100" cy="20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4"/>
          <p:cNvSpPr txBox="1"/>
          <p:nvPr/>
        </p:nvSpPr>
        <p:spPr>
          <a:xfrm>
            <a:off x="3132275" y="1686875"/>
            <a:ext cx="55026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* The machine</a:t>
            </a:r>
            <a:r>
              <a:rPr lang="en">
                <a:solidFill>
                  <a:srgbClr val="4A86E8"/>
                </a:solidFill>
              </a:rPr>
              <a:t> starts with </a:t>
            </a:r>
            <a:r>
              <a:rPr b="1" lang="en">
                <a:solidFill>
                  <a:srgbClr val="4A86E8"/>
                </a:solidFill>
              </a:rPr>
              <a:t>a </a:t>
            </a:r>
            <a:r>
              <a:rPr b="1" lang="en">
                <a:solidFill>
                  <a:srgbClr val="4A86E8"/>
                </a:solidFill>
              </a:rPr>
              <a:t>random</a:t>
            </a:r>
            <a:r>
              <a:rPr b="1" lang="en">
                <a:solidFill>
                  <a:srgbClr val="4A86E8"/>
                </a:solidFill>
              </a:rPr>
              <a:t> guess</a:t>
            </a:r>
            <a:r>
              <a:rPr lang="en">
                <a:solidFill>
                  <a:srgbClr val="4A86E8"/>
                </a:solidFill>
              </a:rPr>
              <a:t>, w=random value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descr="Image" id="238" name="Google Shape;238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45236" y="1205591"/>
            <a:ext cx="1453543" cy="3288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" name="Google Shape;239;p44"/>
          <p:cNvCxnSpPr/>
          <p:nvPr/>
        </p:nvCxnSpPr>
        <p:spPr>
          <a:xfrm flipH="1" rot="10800000">
            <a:off x="4711950" y="2649925"/>
            <a:ext cx="3200400" cy="12876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" name="Google Shape;240;p44"/>
          <p:cNvSpPr txBox="1"/>
          <p:nvPr/>
        </p:nvSpPr>
        <p:spPr>
          <a:xfrm>
            <a:off x="7912350" y="2410650"/>
            <a:ext cx="11103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 line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" name="Google Shape;245;p45"/>
          <p:cNvGraphicFramePr/>
          <p:nvPr/>
        </p:nvGraphicFramePr>
        <p:xfrm>
          <a:off x="567033" y="2200870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{4F62733E-53FF-4655-B64C-B59313827180}</a:tableStyleId>
              </a:tblPr>
              <a:tblGrid>
                <a:gridCol w="1431300"/>
                <a:gridCol w="143130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46" name="Google Shape;246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0937" y="2087075"/>
            <a:ext cx="3332100" cy="20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45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Regression error?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0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pic>
        <p:nvPicPr>
          <p:cNvPr descr="Image" id="248" name="Google Shape;248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45236" y="1205591"/>
            <a:ext cx="1453543" cy="3288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9" name="Google Shape;249;p45"/>
          <p:cNvCxnSpPr/>
          <p:nvPr/>
        </p:nvCxnSpPr>
        <p:spPr>
          <a:xfrm flipH="1" rot="10800000">
            <a:off x="4711950" y="2649925"/>
            <a:ext cx="3200400" cy="12876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0" name="Google Shape;250;p45"/>
          <p:cNvSpPr txBox="1"/>
          <p:nvPr/>
        </p:nvSpPr>
        <p:spPr>
          <a:xfrm>
            <a:off x="3132275" y="1686875"/>
            <a:ext cx="55026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* The machine starts with </a:t>
            </a:r>
            <a:r>
              <a:rPr b="1" lang="en">
                <a:solidFill>
                  <a:srgbClr val="4A86E8"/>
                </a:solidFill>
              </a:rPr>
              <a:t>a random guess</a:t>
            </a:r>
            <a:r>
              <a:rPr lang="en">
                <a:solidFill>
                  <a:srgbClr val="4A86E8"/>
                </a:solidFill>
              </a:rPr>
              <a:t>, w=random value</a:t>
            </a:r>
            <a:endParaRPr>
              <a:solidFill>
                <a:srgbClr val="4A86E8"/>
              </a:solidFill>
            </a:endParaRPr>
          </a:p>
        </p:txBody>
      </p:sp>
      <p:cxnSp>
        <p:nvCxnSpPr>
          <p:cNvPr id="251" name="Google Shape;251;p45"/>
          <p:cNvCxnSpPr/>
          <p:nvPr/>
        </p:nvCxnSpPr>
        <p:spPr>
          <a:xfrm flipH="1" rot="10800000">
            <a:off x="4755775" y="2116175"/>
            <a:ext cx="2327700" cy="1692900"/>
          </a:xfrm>
          <a:prstGeom prst="straightConnector1">
            <a:avLst/>
          </a:prstGeom>
          <a:noFill/>
          <a:ln cap="flat" cmpd="sng" w="2857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45"/>
          <p:cNvCxnSpPr/>
          <p:nvPr/>
        </p:nvCxnSpPr>
        <p:spPr>
          <a:xfrm flipH="1" rot="10800000">
            <a:off x="4744625" y="3129725"/>
            <a:ext cx="3686700" cy="8130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