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17" r:id="rId2"/>
    <p:sldId id="462" r:id="rId3"/>
    <p:sldId id="463" r:id="rId4"/>
    <p:sldId id="464" r:id="rId5"/>
    <p:sldId id="465" r:id="rId6"/>
    <p:sldId id="458" r:id="rId7"/>
    <p:sldId id="440" r:id="rId8"/>
    <p:sldId id="441" r:id="rId9"/>
    <p:sldId id="467" r:id="rId10"/>
    <p:sldId id="470" r:id="rId11"/>
    <p:sldId id="459" r:id="rId12"/>
    <p:sldId id="460" r:id="rId13"/>
    <p:sldId id="468" r:id="rId14"/>
    <p:sldId id="461" r:id="rId15"/>
    <p:sldId id="469" r:id="rId16"/>
    <p:sldId id="442" r:id="rId17"/>
    <p:sldId id="443" r:id="rId18"/>
    <p:sldId id="444" r:id="rId19"/>
    <p:sldId id="447" r:id="rId20"/>
    <p:sldId id="448" r:id="rId21"/>
    <p:sldId id="449" r:id="rId22"/>
    <p:sldId id="466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71" r:id="rId3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FFFF00"/>
    <a:srgbClr val="DDDDDD"/>
    <a:srgbClr val="FFCCFF"/>
    <a:srgbClr val="9999FF"/>
    <a:srgbClr val="FF33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3121" autoAdjust="0"/>
  </p:normalViewPr>
  <p:slideViewPr>
    <p:cSldViewPr snapToGrid="0">
      <p:cViewPr varScale="1">
        <p:scale>
          <a:sx n="94" d="100"/>
          <a:sy n="94" d="100"/>
        </p:scale>
        <p:origin x="15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4B4E17-B373-4D1B-8E3B-CDF53C40860B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33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B22FD5D4-5F30-415A-9D69-2523E9D2A7D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63CF384E-035D-411D-9E48-9DFD66FFC9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A5F7BDAF-EDFA-4032-ABE2-DF459DBFEBD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7004" y="2133600"/>
            <a:ext cx="777196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Arrays and Structures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2-</a:t>
            </a:r>
            <a:fld id="{C4794E24-39B1-4A06-9F92-95A7021719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AFB0C535-4FBB-449C-9118-BDFB56F5D88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Arrays and Structures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D7F78198-6253-4FCF-8181-7C6B340C134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54B2DD70-B987-4949-B294-5F782849949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EA47A3EC-4886-4B35-A2B5-0B3D0A2075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63B6BEC3-C812-4C11-B43A-F2575367CB2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7FC3F1ED-2EBB-4AA0-8AA7-90CBB032977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smtClean="0">
                <a:solidFill>
                  <a:srgbClr val="002060"/>
                </a:solidFill>
              </a:rPr>
              <a:t>CSCI2100</a:t>
            </a:r>
            <a:r>
              <a:rPr lang="en-US" altLang="zh-CN" sz="4400" smtClean="0">
                <a:solidFill>
                  <a:srgbClr val="002060"/>
                </a:solidFill>
              </a:rPr>
              <a:t>E</a:t>
            </a:r>
            <a:r>
              <a:rPr lang="en-US" altLang="zh-TW" sz="4400" smtClean="0">
                <a:solidFill>
                  <a:srgbClr val="002060"/>
                </a:solidFill>
              </a:rPr>
              <a:t>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TW" sz="6600" u="none" dirty="0" smtClean="0">
                <a:solidFill>
                  <a:srgbClr val="002060"/>
                </a:solidFill>
              </a:rPr>
              <a:t>Arrays &amp; Structures</a:t>
            </a:r>
            <a:r>
              <a:rPr lang="en-US" altLang="zh-TW" sz="6600" u="none" smtClean="0">
                <a:solidFill>
                  <a:srgbClr val="002060"/>
                </a:solidFill>
              </a:rPr>
              <a:t/>
            </a:r>
            <a:br>
              <a:rPr lang="en-US" altLang="zh-TW" sz="6600" u="none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Let the </a:t>
            </a:r>
            <a:r>
              <a:rPr lang="en-US" altLang="zh-TW" sz="2000" dirty="0">
                <a:solidFill>
                  <a:srgbClr val="FF0000"/>
                </a:solidFill>
              </a:rPr>
              <a:t>base address</a:t>
            </a:r>
            <a:r>
              <a:rPr lang="en-US" altLang="zh-TW" sz="2000" dirty="0"/>
              <a:t> of an array to be </a:t>
            </a:r>
            <a:r>
              <a:rPr lang="en-US" altLang="zh-TW" sz="2000" dirty="0">
                <a:solidFill>
                  <a:srgbClr val="0000FF"/>
                </a:solidFill>
              </a:rPr>
              <a:t>a</a:t>
            </a:r>
            <a:r>
              <a:rPr lang="en-US" altLang="zh-TW" sz="2000" dirty="0"/>
              <a:t>. The address of the  </a:t>
            </a:r>
            <a:r>
              <a:rPr lang="en-US" altLang="zh-TW" sz="2000" i="1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 err="1"/>
              <a:t>-th</a:t>
            </a:r>
            <a:r>
              <a:rPr lang="en-US" altLang="zh-TW" sz="2000" dirty="0"/>
              <a:t> element of an array is located at </a:t>
            </a:r>
            <a:r>
              <a:rPr lang="en-US" altLang="zh-TW" sz="2000" dirty="0">
                <a:solidFill>
                  <a:srgbClr val="0000FF"/>
                </a:solidFill>
              </a:rPr>
              <a:t>a+(i-1)x </a:t>
            </a:r>
            <a:r>
              <a:rPr lang="en-US" altLang="zh-TW" sz="2000" dirty="0" err="1">
                <a:solidFill>
                  <a:srgbClr val="0000FF"/>
                </a:solidFill>
              </a:rPr>
              <a:t>sizeof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theTypeOfElement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  <a:r>
              <a:rPr lang="en-US" altLang="zh-TW" sz="2000" i="1" dirty="0"/>
              <a:t>.</a:t>
            </a:r>
            <a:endParaRPr lang="en-US" altLang="zh-TW" sz="2000" dirty="0"/>
          </a:p>
          <a:p>
            <a:pPr lvl="1"/>
            <a:r>
              <a:rPr lang="en-US" altLang="zh-TW" sz="2000" i="1" dirty="0"/>
              <a:t>So, a pointer pointing a memory can be considered as an array.</a:t>
            </a:r>
          </a:p>
          <a:p>
            <a:pPr lvl="1"/>
            <a:r>
              <a:rPr lang="en-US" altLang="zh-TW" sz="2000" i="1" dirty="0" err="1"/>
              <a:t>iptr</a:t>
            </a:r>
            <a:r>
              <a:rPr lang="en-US" altLang="zh-TW" sz="2000" i="1" dirty="0"/>
              <a:t>[2] = 10;</a:t>
            </a:r>
          </a:p>
          <a:p>
            <a:r>
              <a:rPr lang="en-US" altLang="zh-TW" sz="2000" i="1" dirty="0"/>
              <a:t>About the “+” for address.</a:t>
            </a:r>
          </a:p>
          <a:p>
            <a:pPr lvl="1"/>
            <a:r>
              <a:rPr lang="en-US" altLang="zh-TW" sz="2000" i="1" dirty="0" err="1"/>
              <a:t>Iptr</a:t>
            </a:r>
            <a:r>
              <a:rPr lang="en-US" altLang="zh-TW" sz="2000" i="1" dirty="0"/>
              <a:t> + 2 </a:t>
            </a:r>
            <a:r>
              <a:rPr lang="en-US" altLang="zh-TW" sz="2000" i="1" dirty="0">
                <a:sym typeface="Wingdings" panose="05000000000000000000" pitchFamily="2" charset="2"/>
              </a:rPr>
              <a:t> move two integers away from the base address</a:t>
            </a:r>
          </a:p>
          <a:p>
            <a:pPr lvl="1"/>
            <a:r>
              <a:rPr lang="en-US" altLang="zh-TW" sz="2000" i="1" dirty="0" err="1">
                <a:sym typeface="Wingdings" panose="05000000000000000000" pitchFamily="2" charset="2"/>
              </a:rPr>
              <a:t>Cptr</a:t>
            </a:r>
            <a:r>
              <a:rPr lang="en-US" altLang="zh-TW" sz="2000" i="1" dirty="0">
                <a:sym typeface="Wingdings" panose="05000000000000000000" pitchFamily="2" charset="2"/>
              </a:rPr>
              <a:t> + 2  move two chars away from the base address</a:t>
            </a:r>
            <a:endParaRPr lang="en-US" altLang="zh-TW" sz="2000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493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458686"/>
            <a:ext cx="8256639" cy="4648200"/>
          </a:xfrm>
        </p:spPr>
        <p:txBody>
          <a:bodyPr/>
          <a:lstStyle/>
          <a:p>
            <a:r>
              <a:rPr lang="en-US" dirty="0"/>
              <a:t>C uses the so-called </a:t>
            </a:r>
            <a:r>
              <a:rPr lang="en-US" dirty="0">
                <a:solidFill>
                  <a:srgbClr val="FF0000"/>
                </a:solidFill>
              </a:rPr>
              <a:t>array-of-arrays</a:t>
            </a:r>
            <a:r>
              <a:rPr lang="en-US" dirty="0"/>
              <a:t> representation to represent a multidimensional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two-dimensional array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x[8][5]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1026" name="Picture 2" descr="http://t0.gstatic.com/images?q=tbn:ANd9GcSn4Yq2JlqdtakrRSWTD5pVIHhEdeV7xwDdyQofznHwTnTFkE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96" y="4186082"/>
            <a:ext cx="3282798" cy="218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567" y="1330867"/>
                <a:ext cx="8256639" cy="4648200"/>
              </a:xfrm>
            </p:spPr>
            <p:txBody>
              <a:bodyPr/>
              <a:lstStyle/>
              <a:p>
                <a:r>
                  <a:rPr lang="en-US" dirty="0" smtClean="0"/>
                  <a:t>An alternative is to map all elements of a multi-dimensional array into an order or linear list.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][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]…[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dirty="0" smtClean="0"/>
                  <a:t>be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-dimension array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size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dimension, then the number of elements is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 example,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int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x[8][5]</a:t>
                </a:r>
              </a:p>
              <a:p>
                <a:r>
                  <a:rPr lang="en-US" dirty="0" smtClean="0"/>
                  <a:t>Two ways: 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Row-Major-Order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Column-Major-Order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567" y="1330867"/>
                <a:ext cx="8256639" cy="4648200"/>
              </a:xfrm>
              <a:blipFill>
                <a:blip r:embed="rId2"/>
                <a:stretch>
                  <a:fillRect l="-1034" t="-1311" r="-1625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Row Major Order vs Column Major Order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40" y="1292659"/>
            <a:ext cx="6592824" cy="511554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082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567" y="1330867"/>
                <a:ext cx="8256639" cy="4648200"/>
              </a:xfrm>
            </p:spPr>
            <p:txBody>
              <a:bodyPr/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][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]…[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] </m:t>
                    </m:r>
                  </m:oMath>
                </a14:m>
                <a:r>
                  <a:rPr lang="en-US" sz="2400" dirty="0" smtClean="0"/>
                  <a:t>be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-dimension array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the size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th</a:t>
                </a:r>
                <a:r>
                  <a:rPr lang="en-US" sz="2400" dirty="0" smtClean="0"/>
                  <a:t> dimension, then the number of elements is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Row-Major-Order</a:t>
                </a:r>
                <a:r>
                  <a:rPr lang="en-US" sz="2400" dirty="0" smtClean="0"/>
                  <a:t>: </a:t>
                </a:r>
              </a:p>
              <a:p>
                <a:pPr lvl="1"/>
                <a:r>
                  <a:rPr lang="en-US" dirty="0" smtClean="0"/>
                  <a:t>Consider a 2-dimension array,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/>
                        <a:ea typeface="+mn-ea"/>
                        <a:cs typeface="+mn-cs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/>
                        <a:ea typeface="+mn-ea"/>
                        <a:cs typeface="+mn-cs"/>
                      </a:rPr>
                      <m:t>[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/>
                        <a:ea typeface="+mn-ea"/>
                        <a:cs typeface="+mn-cs"/>
                      </a:rPr>
                      <m:t>][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 with</a:t>
                </a:r>
                <a:r>
                  <a:rPr lang="en-US" sz="2800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rows and each row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elements.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be the address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[0][0]</m:t>
                    </m:r>
                  </m:oMath>
                </a14:m>
                <a:r>
                  <a:rPr lang="en-US" dirty="0" smtClean="0"/>
                  <a:t>,  the address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[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][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buClr>
                    <a:srgbClr val="3333CC"/>
                  </a:buClr>
                </a:pPr>
                <a:r>
                  <a:rPr lang="en-US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  <a:ea typeface="+mn-ea"/>
                        <a:cs typeface="+mn-cs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  <a:ea typeface="+mn-ea"/>
                        <a:cs typeface="+mn-cs"/>
                      </a:rPr>
                      <m:t>[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  <a:ea typeface="+mn-ea"/>
                        <a:cs typeface="+mn-cs"/>
                      </a:rPr>
                      <m:t>][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  <a:ea typeface="+mn-ea"/>
                        <a:cs typeface="+mn-cs"/>
                      </a:rPr>
                      <m:t>][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  <a:ea typeface="+mn-ea"/>
                        <a:cs typeface="+mn-cs"/>
                      </a:rPr>
                      <m:t>]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+mn-ea"/>
                    <a:cs typeface="+mn-cs"/>
                  </a:rPr>
                  <a:t>be a 3-dimenion array, </a:t>
                </a: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address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[0][0][0]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,  </a:t>
                </a:r>
                <a:r>
                  <a:rPr lang="en-US" dirty="0">
                    <a:solidFill>
                      <a:srgbClr val="000000"/>
                    </a:solidFill>
                  </a:rPr>
                  <a:t>the address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[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][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][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567" y="1330867"/>
                <a:ext cx="8256639" cy="4648200"/>
              </a:xfrm>
              <a:blipFill>
                <a:blip r:embed="rId2"/>
                <a:stretch>
                  <a:fillRect l="-665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12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185727" cy="838200"/>
          </a:xfrm>
        </p:spPr>
        <p:txBody>
          <a:bodyPr/>
          <a:lstStyle/>
          <a:p>
            <a:r>
              <a:rPr lang="en-HK" sz="3200" dirty="0" smtClean="0"/>
              <a:t>A 3-dimension Array Example A[3][3][3]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5" y="1085273"/>
            <a:ext cx="7871693" cy="44981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48353" y="1533236"/>
            <a:ext cx="1010764" cy="89592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4807917" y="2867891"/>
            <a:ext cx="2073174" cy="8312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5186413" y="3786909"/>
            <a:ext cx="1316181" cy="72159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358" y="2698288"/>
            <a:ext cx="157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A[1][0][2]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7917" y="1142576"/>
            <a:ext cx="157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A[0][0][1]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8177" y="4418985"/>
            <a:ext cx="157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A[2][1][2]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07626" y="4880650"/>
            <a:ext cx="731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The address of A[0][0][1] is a+0*3*3+0*3+1=a+1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07626" y="5325916"/>
            <a:ext cx="731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The address of A[1][0][2] is a+1*3*3+0*3+2=a+11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12247" y="5718458"/>
            <a:ext cx="731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The address of A[2][1][2] is a+2*3*3+1*3+2=a+23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05" y="908050"/>
            <a:ext cx="8443322" cy="532923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/>
              <a:t>Grouping data of </a:t>
            </a:r>
            <a:r>
              <a:rPr lang="en-US" altLang="zh-TW" sz="2000" dirty="0" smtClean="0"/>
              <a:t>different/same types.</a:t>
            </a: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Declare as user-defined data types: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typedef</a:t>
            </a:r>
            <a:r>
              <a:rPr lang="en-US" altLang="zh-TW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</a:rPr>
              <a:t>struct</a:t>
            </a:r>
            <a:r>
              <a:rPr lang="en-US" altLang="zh-TW" sz="1800" dirty="0">
                <a:solidFill>
                  <a:srgbClr val="0000FF"/>
                </a:solidFill>
              </a:rPr>
              <a:t> {	</a:t>
            </a:r>
            <a:r>
              <a:rPr lang="en-US" altLang="zh-TW" sz="1800" dirty="0" err="1">
                <a:solidFill>
                  <a:srgbClr val="0000FF"/>
                </a:solidFill>
              </a:rPr>
              <a:t>typedef</a:t>
            </a:r>
            <a:r>
              <a:rPr lang="en-US" altLang="zh-TW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</a:rPr>
              <a:t>struct</a:t>
            </a:r>
            <a:r>
              <a:rPr lang="en-US" altLang="zh-TW" sz="1800" dirty="0">
                <a:solidFill>
                  <a:srgbClr val="0000FF"/>
                </a:solidFill>
              </a:rPr>
              <a:t> {		</a:t>
            </a:r>
            <a:r>
              <a:rPr lang="en-US" altLang="zh-TW" sz="1800" dirty="0" err="1">
                <a:solidFill>
                  <a:srgbClr val="0000FF"/>
                </a:solidFill>
              </a:rPr>
              <a:t>typedef</a:t>
            </a:r>
            <a:r>
              <a:rPr lang="en-US" altLang="zh-TW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</a:rPr>
              <a:t>struct</a:t>
            </a:r>
            <a:r>
              <a:rPr lang="en-US" altLang="zh-TW" sz="1800" dirty="0">
                <a:solidFill>
                  <a:srgbClr val="0000FF"/>
                </a:solidFill>
              </a:rPr>
              <a:t> 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</a:t>
            </a:r>
            <a:r>
              <a:rPr lang="en-US" altLang="zh-TW" sz="1800" dirty="0" smtClean="0">
                <a:solidFill>
                  <a:srgbClr val="0000FF"/>
                </a:solidFill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</a:rPr>
              <a:t>int</a:t>
            </a:r>
            <a:r>
              <a:rPr lang="en-US" altLang="zh-TW" sz="1800" dirty="0">
                <a:solidFill>
                  <a:srgbClr val="0000FF"/>
                </a:solidFill>
              </a:rPr>
              <a:t> day; 		 </a:t>
            </a:r>
            <a:r>
              <a:rPr lang="en-US" altLang="zh-TW" sz="1800" dirty="0" smtClean="0">
                <a:solidFill>
                  <a:srgbClr val="0000FF"/>
                </a:solidFill>
              </a:rPr>
              <a:t>    char  </a:t>
            </a:r>
            <a:r>
              <a:rPr lang="en-US" altLang="zh-TW" sz="1800" dirty="0">
                <a:solidFill>
                  <a:srgbClr val="0000FF"/>
                </a:solidFill>
              </a:rPr>
              <a:t>name[16];                </a:t>
            </a:r>
            <a:r>
              <a:rPr lang="en-US" altLang="zh-TW" sz="1800" dirty="0" smtClean="0">
                <a:solidFill>
                  <a:srgbClr val="0000FF"/>
                </a:solidFill>
              </a:rPr>
              <a:t> char  </a:t>
            </a:r>
            <a:r>
              <a:rPr lang="en-US" altLang="zh-TW" sz="1800" dirty="0">
                <a:solidFill>
                  <a:srgbClr val="0000FF"/>
                </a:solidFill>
              </a:rPr>
              <a:t>name[16];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</a:t>
            </a:r>
            <a:r>
              <a:rPr lang="en-US" altLang="zh-TW" sz="1800" dirty="0" smtClean="0">
                <a:solidFill>
                  <a:srgbClr val="0000FF"/>
                </a:solidFill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</a:rPr>
              <a:t>int</a:t>
            </a:r>
            <a:r>
              <a:rPr lang="en-US" altLang="zh-TW" sz="1800" dirty="0">
                <a:solidFill>
                  <a:srgbClr val="0000FF"/>
                </a:solidFill>
              </a:rPr>
              <a:t> month;	 </a:t>
            </a:r>
            <a:r>
              <a:rPr lang="en-US" altLang="zh-TW" sz="1800" dirty="0" smtClean="0">
                <a:solidFill>
                  <a:srgbClr val="0000FF"/>
                </a:solidFill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</a:rPr>
              <a:t>int</a:t>
            </a:r>
            <a:r>
              <a:rPr lang="en-US" altLang="zh-TW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student_id</a:t>
            </a:r>
            <a:r>
              <a:rPr lang="en-US" altLang="zh-TW" sz="1800" dirty="0" smtClean="0">
                <a:solidFill>
                  <a:srgbClr val="0000FF"/>
                </a:solidFill>
              </a:rPr>
              <a:t>;</a:t>
            </a:r>
            <a:r>
              <a:rPr lang="en-US" altLang="zh-TW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</a:rPr>
              <a:t>   	 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</a:rPr>
              <a:t>student_id</a:t>
            </a:r>
            <a:r>
              <a:rPr lang="en-US" altLang="zh-TW" sz="1800" dirty="0">
                <a:solidFill>
                  <a:srgbClr val="0000FF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year;		</a:t>
            </a:r>
            <a:r>
              <a:rPr lang="en-US" altLang="zh-TW" sz="1800" dirty="0" smtClean="0">
                <a:solidFill>
                  <a:srgbClr val="0000FF"/>
                </a:solidFill>
              </a:rPr>
              <a:t>     </a:t>
            </a:r>
            <a:r>
              <a:rPr lang="en-US" altLang="zh-TW" sz="1800" dirty="0">
                <a:solidFill>
                  <a:srgbClr val="0000FF"/>
                </a:solidFill>
              </a:rPr>
              <a:t>float mark;		  </a:t>
            </a:r>
            <a:r>
              <a:rPr lang="en-US" altLang="zh-TW" sz="1800" dirty="0" smtClean="0">
                <a:solidFill>
                  <a:srgbClr val="0000FF"/>
                </a:solidFill>
              </a:rPr>
              <a:t>    float </a:t>
            </a:r>
            <a:r>
              <a:rPr lang="en-US" altLang="zh-TW" sz="1800" dirty="0">
                <a:solidFill>
                  <a:srgbClr val="0000FF"/>
                </a:solidFill>
              </a:rPr>
              <a:t>mark;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} date;		</a:t>
            </a:r>
            <a:r>
              <a:rPr lang="en-US" altLang="zh-TW" sz="1800" dirty="0" smtClean="0">
                <a:solidFill>
                  <a:srgbClr val="0000FF"/>
                </a:solidFill>
              </a:rPr>
              <a:t>     </a:t>
            </a:r>
            <a:r>
              <a:rPr lang="en-US" altLang="zh-TW" sz="1800" dirty="0">
                <a:solidFill>
                  <a:srgbClr val="0000FF"/>
                </a:solidFill>
              </a:rPr>
              <a:t>char grade;  		 </a:t>
            </a:r>
            <a:r>
              <a:rPr lang="en-US" altLang="zh-TW" sz="1800" dirty="0" smtClean="0">
                <a:solidFill>
                  <a:srgbClr val="0000FF"/>
                </a:solidFill>
              </a:rPr>
              <a:t>     </a:t>
            </a:r>
            <a:r>
              <a:rPr lang="en-US" altLang="zh-TW" sz="1800" dirty="0">
                <a:solidFill>
                  <a:srgbClr val="0000FF"/>
                </a:solidFill>
              </a:rPr>
              <a:t>char grade;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				 </a:t>
            </a:r>
            <a:r>
              <a:rPr lang="en-US" altLang="zh-TW" sz="1800" dirty="0" smtClean="0">
                <a:solidFill>
                  <a:srgbClr val="0000FF"/>
                </a:solidFill>
              </a:rPr>
              <a:t>    </a:t>
            </a:r>
            <a:r>
              <a:rPr lang="en-US" altLang="zh-TW" sz="1800" dirty="0">
                <a:solidFill>
                  <a:srgbClr val="0000FF"/>
                </a:solidFill>
              </a:rPr>
              <a:t>date dob; 		  </a:t>
            </a:r>
            <a:r>
              <a:rPr lang="en-US" altLang="zh-TW" sz="1800" dirty="0" smtClean="0">
                <a:solidFill>
                  <a:srgbClr val="0000FF"/>
                </a:solidFill>
              </a:rPr>
              <a:t>    date </a:t>
            </a:r>
            <a:r>
              <a:rPr lang="en-US" altLang="zh-TW" sz="1800" dirty="0">
                <a:solidFill>
                  <a:srgbClr val="0000FF"/>
                </a:solidFill>
              </a:rPr>
              <a:t>*dob;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				} student;		} </a:t>
            </a:r>
            <a:r>
              <a:rPr lang="en-US" altLang="zh-TW" sz="1800" dirty="0" err="1">
                <a:solidFill>
                  <a:srgbClr val="0000FF"/>
                </a:solidFill>
              </a:rPr>
              <a:t>studentp</a:t>
            </a:r>
            <a:r>
              <a:rPr lang="en-US" altLang="zh-TW" sz="18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Some </a:t>
            </a:r>
            <a:r>
              <a:rPr lang="en-US" altLang="zh-TW" sz="2000" dirty="0"/>
              <a:t>usages</a:t>
            </a:r>
            <a:r>
              <a:rPr lang="en-US" altLang="zh-TW" sz="2000" dirty="0" smtClean="0"/>
              <a:t>:  (Note, there are “</a:t>
            </a:r>
            <a:r>
              <a:rPr lang="en-US" altLang="zh-TW" sz="2000" dirty="0" smtClean="0">
                <a:solidFill>
                  <a:srgbClr val="C00000"/>
                </a:solidFill>
              </a:rPr>
              <a:t>.</a:t>
            </a:r>
            <a:r>
              <a:rPr lang="en-US" altLang="zh-TW" sz="2000" dirty="0" smtClean="0"/>
              <a:t>” and “</a:t>
            </a:r>
            <a:r>
              <a:rPr lang="en-US" altLang="zh-TW" sz="2000" dirty="0" smtClean="0">
                <a:solidFill>
                  <a:srgbClr val="C00000"/>
                </a:solidFill>
              </a:rPr>
              <a:t>-&gt;</a:t>
            </a:r>
            <a:r>
              <a:rPr lang="en-US" altLang="zh-TW" sz="2000" dirty="0" smtClean="0"/>
              <a:t>”)</a:t>
            </a:r>
            <a:endParaRPr lang="en-US" altLang="zh-TW" sz="2000" dirty="0"/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student  s1, s2;   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studentp</a:t>
            </a:r>
            <a:r>
              <a:rPr lang="en-US" altLang="zh-TW" sz="2000" dirty="0">
                <a:solidFill>
                  <a:srgbClr val="0000FF"/>
                </a:solidFill>
              </a:rPr>
              <a:t> p1, p2;   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date dob;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s1.dob.year = 1979;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strcpy</a:t>
            </a:r>
            <a:r>
              <a:rPr lang="en-US" altLang="zh-TW" sz="2000" dirty="0">
                <a:solidFill>
                  <a:srgbClr val="0000FF"/>
                </a:solidFill>
              </a:rPr>
              <a:t>(s1.name, "</a:t>
            </a:r>
            <a:r>
              <a:rPr lang="en-US" altLang="zh-TW" sz="2000" dirty="0" err="1">
                <a:solidFill>
                  <a:srgbClr val="0000FF"/>
                </a:solidFill>
              </a:rPr>
              <a:t>Mr.Right</a:t>
            </a:r>
            <a:r>
              <a:rPr lang="en-US" altLang="zh-TW" sz="2000" dirty="0">
                <a:solidFill>
                  <a:srgbClr val="0000FF"/>
                </a:solidFill>
              </a:rPr>
              <a:t>");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p1.dob = &amp;dob;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p2.dob = &amp;dob;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p1.dob-&gt;year = 1979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91DBC0FE-484A-48F3-B5C9-DBBA97C9BCC2}" type="slidenum">
              <a:rPr lang="zh-TW" altLang="en-US" smtClean="0"/>
              <a:pPr/>
              <a:t>16</a:t>
            </a:fld>
            <a:endParaRPr lang="en-US" altLang="zh-TW" dirty="0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16974"/>
          </a:xfrm>
        </p:spPr>
        <p:txBody>
          <a:bodyPr/>
          <a:lstStyle/>
          <a:p>
            <a:r>
              <a:rPr lang="en-US" altLang="zh-TW" dirty="0"/>
              <a:t>Overview of Structures in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3254" y="3882136"/>
            <a:ext cx="4173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n-lt"/>
              </a:rPr>
              <a:t>Both “.” and “-&gt;” are to access a data field defined in a data structure.</a:t>
            </a:r>
          </a:p>
          <a:p>
            <a:r>
              <a:rPr lang="en-US" i="1" dirty="0" smtClean="0">
                <a:latin typeface="+mn-lt"/>
              </a:rPr>
              <a:t>“.” is to access a data field in a variable.</a:t>
            </a:r>
          </a:p>
          <a:p>
            <a:r>
              <a:rPr lang="en-US" i="1" dirty="0" smtClean="0">
                <a:latin typeface="+mn-lt"/>
              </a:rPr>
              <a:t>“-&gt;” is to access a data field  in a pointer.</a:t>
            </a:r>
            <a:endParaRPr lang="en-US" i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53254" y="3882136"/>
            <a:ext cx="4173032" cy="2591672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42437111-2765-4C39-B59A-15F74CC9EE58}" type="slidenum">
              <a:rPr lang="zh-TW" altLang="en-US" smtClean="0"/>
              <a:pPr/>
              <a:t>17</a:t>
            </a:fld>
            <a:endParaRPr lang="en-US" altLang="zh-TW" dirty="0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97310"/>
          </a:xfrm>
        </p:spPr>
        <p:txBody>
          <a:bodyPr/>
          <a:lstStyle/>
          <a:p>
            <a:r>
              <a:rPr lang="en-US" altLang="zh-TW" dirty="0"/>
              <a:t>Self-Referential Structures</a:t>
            </a:r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5431" y="1005348"/>
            <a:ext cx="694373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TW" altLang="en-US" sz="1800" dirty="0">
                <a:solidFill>
                  <a:srgbClr val="0000FF"/>
                </a:solidFill>
              </a:rPr>
              <a:t>#</a:t>
            </a:r>
            <a:r>
              <a:rPr lang="en-US" altLang="zh-TW" sz="1800" dirty="0">
                <a:solidFill>
                  <a:srgbClr val="0000FF"/>
                </a:solidFill>
              </a:rPr>
              <a:t>define NULL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typedef</a:t>
            </a:r>
            <a:r>
              <a:rPr lang="en-US" altLang="zh-TW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</a:rPr>
              <a:t>struct</a:t>
            </a:r>
            <a:r>
              <a:rPr lang="en-US" altLang="zh-TW" sz="1800" dirty="0">
                <a:solidFill>
                  <a:srgbClr val="0000FF"/>
                </a:solidFill>
              </a:rPr>
              <a:t> _list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</a:t>
            </a:r>
            <a:r>
              <a:rPr lang="en-US" altLang="zh-TW" sz="1800" dirty="0" err="1">
                <a:solidFill>
                  <a:srgbClr val="0000FF"/>
                </a:solidFill>
              </a:rPr>
              <a:t>int</a:t>
            </a:r>
            <a:r>
              <a:rPr lang="en-US" altLang="zh-TW" sz="1800" dirty="0">
                <a:solidFill>
                  <a:srgbClr val="0000FF"/>
                </a:solidFill>
              </a:rPr>
              <a:t> i;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</a:t>
            </a:r>
            <a:r>
              <a:rPr lang="en-US" altLang="zh-TW" sz="1800" dirty="0" err="1">
                <a:solidFill>
                  <a:srgbClr val="0000FF"/>
                </a:solidFill>
              </a:rPr>
              <a:t>struct</a:t>
            </a:r>
            <a:r>
              <a:rPr lang="en-US" altLang="zh-TW" sz="1800" dirty="0">
                <a:solidFill>
                  <a:srgbClr val="0000FF"/>
                </a:solidFill>
              </a:rPr>
              <a:t> _list *link;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} list;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int</a:t>
            </a:r>
            <a:r>
              <a:rPr lang="en-US" altLang="zh-TW" sz="1800" dirty="0">
                <a:solidFill>
                  <a:srgbClr val="0000FF"/>
                </a:solidFill>
              </a:rPr>
              <a:t> main()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list item1, item2, item3, *</a:t>
            </a:r>
            <a:r>
              <a:rPr lang="en-US" altLang="zh-TW" sz="1800" dirty="0" err="1">
                <a:solidFill>
                  <a:srgbClr val="0000FF"/>
                </a:solidFill>
              </a:rPr>
              <a:t>itemVar</a:t>
            </a:r>
            <a:r>
              <a:rPr lang="en-US" altLang="zh-TW" sz="18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item1.i = 10;        </a:t>
            </a:r>
            <a:r>
              <a:rPr lang="en-US" altLang="zh-TW" sz="1800" dirty="0" smtClean="0">
                <a:solidFill>
                  <a:srgbClr val="0000FF"/>
                </a:solidFill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</a:rPr>
              <a:t>item2.i = 20;         item3.i = 30;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item1.link = &amp;item2;  item2.link = &amp;item3;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 smtClean="0">
                <a:solidFill>
                  <a:srgbClr val="0000FF"/>
                </a:solidFill>
              </a:rPr>
              <a:t>  item3.link </a:t>
            </a:r>
            <a:r>
              <a:rPr lang="en-US" altLang="zh-TW" sz="1800" dirty="0">
                <a:solidFill>
                  <a:srgbClr val="0000FF"/>
                </a:solidFill>
              </a:rPr>
              <a:t>= </a:t>
            </a:r>
            <a:r>
              <a:rPr lang="en-US" altLang="zh-TW" sz="1800" dirty="0" smtClean="0">
                <a:solidFill>
                  <a:srgbClr val="0000FF"/>
                </a:solidFill>
              </a:rPr>
              <a:t>NULL;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itemVar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= &amp;item1;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while (</a:t>
            </a:r>
            <a:r>
              <a:rPr lang="en-US" altLang="zh-TW" sz="1800" dirty="0" err="1">
                <a:solidFill>
                  <a:srgbClr val="0000FF"/>
                </a:solidFill>
              </a:rPr>
              <a:t>itemVar</a:t>
            </a:r>
            <a:r>
              <a:rPr lang="en-US" altLang="zh-TW" sz="1800" dirty="0">
                <a:solidFill>
                  <a:srgbClr val="0000FF"/>
                </a:solidFill>
              </a:rPr>
              <a:t> != NULL)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  </a:t>
            </a:r>
            <a:r>
              <a:rPr lang="en-US" altLang="zh-TW" sz="1800" dirty="0" smtClean="0">
                <a:solidFill>
                  <a:srgbClr val="0000FF"/>
                </a:solidFill>
              </a:rPr>
              <a:t>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printf</a:t>
            </a:r>
            <a:r>
              <a:rPr lang="en-US" altLang="zh-TW" sz="1800" dirty="0">
                <a:solidFill>
                  <a:srgbClr val="0000FF"/>
                </a:solidFill>
              </a:rPr>
              <a:t>("%d\n", </a:t>
            </a:r>
            <a:r>
              <a:rPr lang="en-US" altLang="zh-TW" sz="1800" dirty="0" err="1">
                <a:solidFill>
                  <a:srgbClr val="0000FF"/>
                </a:solidFill>
              </a:rPr>
              <a:t>itemVar</a:t>
            </a:r>
            <a:r>
              <a:rPr lang="en-US" altLang="zh-TW" sz="1800" dirty="0">
                <a:solidFill>
                  <a:srgbClr val="0000FF"/>
                </a:solidFill>
              </a:rPr>
              <a:t>-&gt;i);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</a:rPr>
              <a:t>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itemVar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= </a:t>
            </a:r>
            <a:r>
              <a:rPr lang="en-US" altLang="zh-TW" sz="1800" dirty="0" err="1">
                <a:solidFill>
                  <a:srgbClr val="0000FF"/>
                </a:solidFill>
              </a:rPr>
              <a:t>itemVar</a:t>
            </a:r>
            <a:r>
              <a:rPr lang="en-US" altLang="zh-TW" sz="1800" dirty="0">
                <a:solidFill>
                  <a:srgbClr val="0000FF"/>
                </a:solidFill>
              </a:rPr>
              <a:t>-&gt;link</a:t>
            </a:r>
            <a:r>
              <a:rPr lang="en-US" altLang="zh-TW" sz="1800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</a:rPr>
              <a:t>  }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sz="1800" b="1" dirty="0">
              <a:latin typeface="Abadi MT Condense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BB7652F6-BA7D-43C4-8610-1C560A5F47C7}" type="slidenum">
              <a:rPr lang="zh-TW" altLang="en-US" smtClean="0"/>
              <a:pPr/>
              <a:t>18</a:t>
            </a:fld>
            <a:endParaRPr lang="en-US" altLang="zh-TW" dirty="0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05465"/>
          </a:xfrm>
        </p:spPr>
        <p:txBody>
          <a:bodyPr/>
          <a:lstStyle/>
          <a:p>
            <a:r>
              <a:rPr lang="en-US" altLang="zh-TW" dirty="0"/>
              <a:t>Array as an ADT</a:t>
            </a:r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 smtClean="0"/>
              <a:t>An </a:t>
            </a:r>
            <a:r>
              <a:rPr lang="en-US" altLang="zh-TW" sz="2000" dirty="0"/>
              <a:t>array is a collection of data of the </a:t>
            </a:r>
            <a:r>
              <a:rPr lang="en-US" altLang="zh-TW" sz="2000" b="1" dirty="0"/>
              <a:t>same</a:t>
            </a:r>
            <a:r>
              <a:rPr lang="en-US" altLang="zh-TW" sz="2000" dirty="0"/>
              <a:t> type.</a:t>
            </a:r>
          </a:p>
          <a:p>
            <a:r>
              <a:rPr lang="en-US" altLang="zh-TW" sz="2000" dirty="0"/>
              <a:t>An array is a set of pairs, </a:t>
            </a:r>
            <a:r>
              <a:rPr lang="en-US" altLang="zh-TW" sz="2000" dirty="0">
                <a:solidFill>
                  <a:srgbClr val="FF0000"/>
                </a:solidFill>
              </a:rPr>
              <a:t>(index, value)</a:t>
            </a:r>
            <a:r>
              <a:rPr lang="en-US" altLang="zh-TW" sz="2000" dirty="0"/>
              <a:t>, where each index that is defined has a value associated with it.</a:t>
            </a:r>
          </a:p>
          <a:p>
            <a:r>
              <a:rPr lang="en-US" altLang="zh-TW" sz="2000" smtClean="0"/>
              <a:t>Other </a:t>
            </a:r>
            <a:r>
              <a:rPr lang="en-US" altLang="zh-TW" sz="2000" dirty="0"/>
              <a:t>than array </a:t>
            </a:r>
            <a:r>
              <a:rPr lang="en-US" altLang="zh-TW" sz="2000" dirty="0">
                <a:solidFill>
                  <a:srgbClr val="0000FF"/>
                </a:solidFill>
              </a:rPr>
              <a:t>creation</a:t>
            </a:r>
            <a:r>
              <a:rPr lang="en-US" altLang="zh-TW" sz="2000" dirty="0"/>
              <a:t>, 2 standard array operations are: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r</a:t>
            </a:r>
            <a:r>
              <a:rPr lang="en-US" altLang="zh-TW" sz="2000" dirty="0" smtClean="0">
                <a:solidFill>
                  <a:srgbClr val="0000FF"/>
                </a:solidFill>
              </a:rPr>
              <a:t>etrieve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 value</a:t>
            </a:r>
          </a:p>
          <a:p>
            <a:pPr lvl="1"/>
            <a:r>
              <a:rPr lang="en-US" altLang="zh-TW" sz="2000" dirty="0" smtClean="0">
                <a:solidFill>
                  <a:srgbClr val="0000FF"/>
                </a:solidFill>
              </a:rPr>
              <a:t>store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 value</a:t>
            </a:r>
          </a:p>
          <a:p>
            <a:pPr lvl="1">
              <a:buFont typeface="Monotype Sorts" pitchFamily="2" charset="2"/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8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9E2EEF75-F410-4926-91D3-CD4E22998284}" type="slidenum">
              <a:rPr lang="zh-TW" altLang="en-US" smtClean="0"/>
              <a:pPr/>
              <a:t>19</a:t>
            </a:fld>
            <a:endParaRPr lang="en-US" altLang="zh-TW" dirty="0"/>
          </a:p>
        </p:txBody>
      </p:sp>
      <p:sp>
        <p:nvSpPr>
          <p:cNvPr id="36045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67813"/>
          </a:xfrm>
        </p:spPr>
        <p:txBody>
          <a:bodyPr/>
          <a:lstStyle/>
          <a:p>
            <a:r>
              <a:rPr lang="en-US" altLang="zh-TW" dirty="0"/>
              <a:t>The Polynomial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453" name="Rectangle 1029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1805" y="990600"/>
                <a:ext cx="8443322" cy="2490019"/>
              </a:xfrm>
            </p:spPr>
            <p:txBody>
              <a:bodyPr/>
              <a:lstStyle/>
              <a:p>
                <a:r>
                  <a:rPr lang="en-US" altLang="zh-TW" sz="2100" dirty="0" smtClean="0"/>
                  <a:t>A polynomial is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100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1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1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1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sz="21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1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1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1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1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1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100" i="1" dirty="0">
                        <a:latin typeface="Cambria Math"/>
                      </a:rPr>
                      <m:t>+… +</m:t>
                    </m:r>
                    <m:r>
                      <a:rPr lang="en-US" altLang="zh-TW" sz="2100" i="1" dirty="0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>
                        <a:latin typeface="Cambria Math"/>
                      </a:rPr>
                      <m:t>1</m:t>
                    </m:r>
                    <m:r>
                      <a:rPr lang="en-US" altLang="zh-TW" sz="2100" i="1" dirty="0">
                        <a:latin typeface="Cambria Math"/>
                      </a:rPr>
                      <m:t>𝑥</m:t>
                    </m:r>
                    <m:r>
                      <a:rPr lang="en-US" altLang="zh-TW" sz="2100" i="1" baseline="30000" dirty="0">
                        <a:latin typeface="Cambria Math"/>
                      </a:rPr>
                      <m:t>1</m:t>
                    </m:r>
                    <m:r>
                      <a:rPr lang="en-US" altLang="zh-TW" sz="2100" i="1" dirty="0">
                        <a:latin typeface="Cambria Math"/>
                      </a:rPr>
                      <m:t>+</m:t>
                    </m:r>
                    <m:r>
                      <a:rPr lang="en-US" altLang="zh-TW" sz="2100" i="1" dirty="0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>
                        <a:latin typeface="Cambria Math"/>
                      </a:rPr>
                      <m:t>0</m:t>
                    </m:r>
                    <m:r>
                      <a:rPr lang="en-US" altLang="zh-TW" sz="2100" i="1" dirty="0">
                        <a:latin typeface="Cambria Math"/>
                      </a:rPr>
                      <m:t>𝑥</m:t>
                    </m:r>
                    <m:r>
                      <a:rPr lang="en-US" altLang="zh-TW" sz="2100" i="1" baseline="30000" dirty="0">
                        <a:latin typeface="Cambria Math"/>
                      </a:rPr>
                      <m:t>0</m:t>
                    </m:r>
                    <m:r>
                      <a:rPr lang="en-US" altLang="zh-TW" sz="21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1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100" dirty="0"/>
                  <a:t> is the degree of the </a:t>
                </a:r>
                <a:r>
                  <a:rPr lang="en-US" altLang="zh-TW" sz="2100" dirty="0" smtClean="0"/>
                  <a:t>polynomial.</a:t>
                </a:r>
              </a:p>
              <a:p>
                <a:endParaRPr lang="en-US" altLang="zh-TW" sz="1300" dirty="0" smtClean="0"/>
              </a:p>
              <a:p>
                <a:r>
                  <a:rPr lang="en-US" altLang="zh-TW" sz="2100" dirty="0" smtClean="0"/>
                  <a:t>A polynomial can be represented as a set of pairs of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(</m:t>
                    </m:r>
                    <m:r>
                      <a:rPr lang="en-US" altLang="zh-TW" sz="2100" i="1" dirty="0" err="1">
                        <a:latin typeface="Cambria Math"/>
                      </a:rPr>
                      <m:t>𝑒</m:t>
                    </m:r>
                    <m:r>
                      <a:rPr lang="en-US" altLang="zh-TW" sz="2100" i="1" baseline="-25000" dirty="0" err="1">
                        <a:latin typeface="Cambria Math"/>
                      </a:rPr>
                      <m:t>𝑖</m:t>
                    </m:r>
                    <m:r>
                      <a:rPr lang="en-US" altLang="zh-TW" sz="2100" i="1" dirty="0">
                        <a:latin typeface="Cambria Math"/>
                      </a:rPr>
                      <m:t>, </m:t>
                    </m:r>
                    <m:r>
                      <a:rPr lang="en-US" altLang="zh-TW" sz="2100" i="1" dirty="0" err="1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 err="1">
                        <a:latin typeface="Cambria Math"/>
                      </a:rPr>
                      <m:t>𝑖</m:t>
                    </m:r>
                    <m:r>
                      <a:rPr lang="en-US" altLang="zh-TW" sz="21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sz="21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2100" i="1" dirty="0"/>
                  <a:t> </a:t>
                </a:r>
                <a:r>
                  <a:rPr lang="en-US" altLang="zh-TW" sz="2100" dirty="0"/>
                  <a:t>is a coefficient and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𝑒</m:t>
                    </m:r>
                    <m:r>
                      <a:rPr lang="en-US" altLang="zh-TW" sz="2100" i="1" baseline="-25000" dirty="0" err="1">
                        <a:latin typeface="Cambria Math"/>
                      </a:rPr>
                      <m:t>𝑖</m:t>
                    </m:r>
                    <m:r>
                      <a:rPr lang="en-US" altLang="zh-TW" sz="21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100" dirty="0" smtClean="0"/>
                  <a:t>is </a:t>
                </a:r>
                <a:r>
                  <a:rPr lang="en-US" altLang="zh-TW" sz="2100" dirty="0"/>
                  <a:t>an exponent.</a:t>
                </a:r>
              </a:p>
              <a:p>
                <a:pPr lvl="1"/>
                <a:r>
                  <a:rPr lang="en-US" altLang="zh-TW" sz="2100" i="1" dirty="0"/>
                  <a:t>E.g</a:t>
                </a:r>
                <a:r>
                  <a:rPr lang="en-US" altLang="zh-TW" sz="2100" i="1" dirty="0" smtClean="0"/>
                  <a:t>.,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2</m:t>
                    </m:r>
                    <m:r>
                      <a:rPr lang="en-US" altLang="zh-TW" sz="2100" i="1" dirty="0" smtClean="0">
                        <a:latin typeface="Cambria Math"/>
                      </a:rPr>
                      <m:t>𝑥</m:t>
                    </m:r>
                    <m:r>
                      <a:rPr lang="en-US" altLang="zh-TW" sz="2100" i="1" baseline="30000" dirty="0">
                        <a:latin typeface="Cambria Math"/>
                      </a:rPr>
                      <m:t>3</m:t>
                    </m:r>
                    <m:r>
                      <a:rPr lang="en-US" altLang="zh-TW" sz="2100" i="1" dirty="0">
                        <a:latin typeface="Cambria Math"/>
                      </a:rPr>
                      <m:t>+</m:t>
                    </m:r>
                    <m:r>
                      <a:rPr lang="en-US" altLang="zh-TW" sz="2100" i="1" dirty="0">
                        <a:latin typeface="Cambria Math"/>
                      </a:rPr>
                      <m:t>𝑥</m:t>
                    </m:r>
                    <m:r>
                      <a:rPr lang="en-US" altLang="zh-TW" sz="2100" i="1" dirty="0">
                        <a:latin typeface="Cambria Math"/>
                      </a:rPr>
                      <m:t>+3 </m:t>
                    </m:r>
                  </m:oMath>
                </a14:m>
                <a:r>
                  <a:rPr lang="en-US" altLang="zh-TW" sz="2100" dirty="0"/>
                  <a:t>is represented by  </a:t>
                </a:r>
                <a:r>
                  <a:rPr lang="en-US" altLang="zh-TW" sz="2100" dirty="0" smtClean="0">
                    <a:solidFill>
                      <a:srgbClr val="0000FF"/>
                    </a:solidFill>
                  </a:rPr>
                  <a:t>{(</a:t>
                </a:r>
                <a:r>
                  <a:rPr lang="en-US" altLang="zh-TW" sz="2100" dirty="0">
                    <a:solidFill>
                      <a:srgbClr val="0000FF"/>
                    </a:solidFill>
                  </a:rPr>
                  <a:t>3,2), (1,1), (0,3</a:t>
                </a:r>
                <a:r>
                  <a:rPr lang="en-US" altLang="zh-TW" sz="2100" dirty="0" smtClean="0">
                    <a:solidFill>
                      <a:srgbClr val="0000FF"/>
                    </a:solidFill>
                  </a:rPr>
                  <a:t>)}</a:t>
                </a:r>
                <a:br>
                  <a:rPr lang="en-US" altLang="zh-TW" sz="2100" dirty="0" smtClean="0">
                    <a:solidFill>
                      <a:srgbClr val="0000FF"/>
                    </a:solidFill>
                  </a:rPr>
                </a:br>
                <a:endParaRPr lang="en-US" altLang="zh-TW" sz="2100" dirty="0" smtClean="0">
                  <a:solidFill>
                    <a:srgbClr val="0000FF"/>
                  </a:solidFill>
                </a:endParaRPr>
              </a:p>
              <a:p>
                <a:r>
                  <a:rPr lang="en-US" altLang="zh-TW" sz="2100" dirty="0" smtClean="0"/>
                  <a:t>We need to define its data structure and its operations to access the polynomial.</a:t>
                </a:r>
                <a:endParaRPr lang="en-US" altLang="zh-TW" sz="2100" dirty="0"/>
              </a:p>
            </p:txBody>
          </p:sp>
        </mc:Choice>
        <mc:Fallback xmlns="">
          <p:sp>
            <p:nvSpPr>
              <p:cNvPr id="360453" name="Rectangle 10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805" y="990600"/>
                <a:ext cx="8443322" cy="2490019"/>
              </a:xfrm>
              <a:blipFill rotWithShape="1">
                <a:blip r:embed="rId2"/>
                <a:stretch>
                  <a:fillRect l="-433" t="-1471" r="-1227" b="-28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9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Pointers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458686"/>
            <a:ext cx="5867399" cy="4648200"/>
          </a:xfrm>
        </p:spPr>
        <p:txBody>
          <a:bodyPr/>
          <a:lstStyle/>
          <a:p>
            <a:r>
              <a:rPr lang="en-US" dirty="0" smtClean="0"/>
              <a:t>A variable is to </a:t>
            </a:r>
            <a:r>
              <a:rPr lang="en-US" dirty="0" smtClean="0">
                <a:solidFill>
                  <a:srgbClr val="C00000"/>
                </a:solidFill>
              </a:rPr>
              <a:t>declare</a:t>
            </a:r>
            <a:r>
              <a:rPr lang="en-US" dirty="0" smtClean="0"/>
              <a:t> a space (</a:t>
            </a:r>
            <a:r>
              <a:rPr lang="en-US" dirty="0" smtClean="0">
                <a:solidFill>
                  <a:srgbClr val="0000FF"/>
                </a:solidFill>
              </a:rPr>
              <a:t>box</a:t>
            </a:r>
            <a:r>
              <a:rPr lang="en-US" dirty="0" smtClean="0"/>
              <a:t>) to hold a value.  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val</a:t>
            </a:r>
            <a:r>
              <a:rPr lang="en-US" dirty="0" smtClean="0">
                <a:solidFill>
                  <a:srgbClr val="0000FF"/>
                </a:solidFill>
              </a:rPr>
              <a:t>, a;</a:t>
            </a:r>
          </a:p>
          <a:p>
            <a:r>
              <a:rPr lang="en-US" dirty="0" smtClean="0"/>
              <a:t>A pointer is to </a:t>
            </a:r>
            <a:r>
              <a:rPr lang="en-US" dirty="0" smtClean="0">
                <a:solidFill>
                  <a:srgbClr val="C00000"/>
                </a:solidFill>
              </a:rPr>
              <a:t>declare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rgbClr val="0000FF"/>
                </a:solidFill>
              </a:rPr>
              <a:t>address</a:t>
            </a:r>
            <a:r>
              <a:rPr lang="en-US" dirty="0" smtClean="0"/>
              <a:t> of a space.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*</a:t>
            </a:r>
            <a:r>
              <a:rPr lang="en-US" dirty="0" err="1" smtClean="0">
                <a:solidFill>
                  <a:srgbClr val="0000FF"/>
                </a:solidFill>
              </a:rPr>
              <a:t>ptr</a:t>
            </a:r>
            <a:r>
              <a:rPr lang="en-US" dirty="0" smtClean="0">
                <a:solidFill>
                  <a:srgbClr val="0000FF"/>
                </a:solidFill>
              </a:rPr>
              <a:t>, *b;</a:t>
            </a:r>
          </a:p>
          <a:p>
            <a:r>
              <a:rPr lang="en-US" dirty="0" smtClean="0"/>
              <a:t>When using a variable/pointer,</a:t>
            </a:r>
          </a:p>
          <a:p>
            <a:pPr lvl="1"/>
            <a:r>
              <a:rPr lang="en-US" dirty="0" smtClean="0"/>
              <a:t>A variable keeps a value.</a:t>
            </a:r>
          </a:p>
          <a:p>
            <a:pPr lvl="1"/>
            <a:r>
              <a:rPr lang="en-US" dirty="0" smtClean="0"/>
              <a:t>A pointer keeps a value which is the address.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770" y="1218631"/>
            <a:ext cx="2656115" cy="214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655" y="3610656"/>
            <a:ext cx="249623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8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7BB9AF52-9067-4B83-B6B0-61BD1DBBC3BA}" type="slidenum">
              <a:rPr lang="zh-TW" altLang="en-US" smtClean="0"/>
              <a:pPr/>
              <a:t>20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6645" y="1214284"/>
                <a:ext cx="8485239" cy="5186516"/>
              </a:xfrm>
            </p:spPr>
            <p:txBody>
              <a:bodyPr/>
              <a:lstStyle/>
              <a:p>
                <a:r>
                  <a:rPr lang="en-US" altLang="zh-TW" sz="2400" dirty="0"/>
                  <a:t>Let </a:t>
                </a:r>
                <a:r>
                  <a:rPr lang="en-US" altLang="zh-TW" sz="2400" b="1" dirty="0"/>
                  <a:t>poly</a:t>
                </a:r>
                <a:r>
                  <a:rPr lang="en-US" altLang="zh-TW" sz="2400" dirty="0"/>
                  <a:t>, </a:t>
                </a:r>
                <a:r>
                  <a:rPr lang="en-US" altLang="zh-TW" sz="2400" b="1" dirty="0"/>
                  <a:t>poly1</a:t>
                </a:r>
                <a:r>
                  <a:rPr lang="en-US" altLang="zh-TW" sz="2400" dirty="0"/>
                  <a:t>, </a:t>
                </a:r>
                <a:r>
                  <a:rPr lang="en-US" altLang="zh-TW" sz="2400" b="1" dirty="0"/>
                  <a:t>poly2</a:t>
                </a:r>
                <a:r>
                  <a:rPr lang="en-US" altLang="zh-TW" sz="2400" dirty="0"/>
                  <a:t> be polynomials and </a:t>
                </a:r>
                <a:r>
                  <a:rPr lang="en-US" altLang="zh-TW" sz="2400" b="1" dirty="0" err="1"/>
                  <a:t>coef</a:t>
                </a:r>
                <a:r>
                  <a:rPr lang="en-US" altLang="zh-TW" sz="2400" dirty="0"/>
                  <a:t> be a coefficient and </a:t>
                </a:r>
                <a:r>
                  <a:rPr lang="en-US" altLang="zh-TW" sz="2400" b="1" dirty="0" err="1"/>
                  <a:t>expon</a:t>
                </a:r>
                <a:r>
                  <a:rPr lang="en-US" altLang="zh-TW" sz="2400" dirty="0"/>
                  <a:t> be an exponent. The following functions are defined</a:t>
                </a:r>
                <a:r>
                  <a:rPr lang="en-US" altLang="zh-TW" sz="2400" dirty="0" smtClean="0"/>
                  <a:t>.</a:t>
                </a:r>
                <a:endParaRPr lang="en-US" altLang="zh-TW" sz="2400" b="1" dirty="0"/>
              </a:p>
              <a:p>
                <a:pPr lvl="1"/>
                <a:r>
                  <a:rPr lang="en-US" altLang="zh-TW" sz="1800" b="1" dirty="0">
                    <a:solidFill>
                      <a:srgbClr val="0000FF"/>
                    </a:solidFill>
                  </a:rPr>
                  <a:t>p</a:t>
                </a:r>
                <a:r>
                  <a:rPr lang="en-US" altLang="zh-TW" sz="1800" b="1" dirty="0" smtClean="0">
                    <a:solidFill>
                      <a:srgbClr val="0000FF"/>
                    </a:solidFill>
                  </a:rPr>
                  <a:t>olynomial 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Zero()</a:t>
                </a:r>
                <a:r>
                  <a:rPr lang="en-US" altLang="zh-TW" sz="1800" b="1" dirty="0"/>
                  <a:t>:</a:t>
                </a:r>
                <a:r>
                  <a:rPr lang="en-US" altLang="zh-TW" sz="1800" dirty="0"/>
                  <a:t> create and initialize a polynomial.</a:t>
                </a:r>
              </a:p>
              <a:p>
                <a:pPr lvl="1"/>
                <a:r>
                  <a:rPr lang="en-US" altLang="zh-TW" sz="1800" b="1" dirty="0">
                    <a:solidFill>
                      <a:srgbClr val="0000FF"/>
                    </a:solidFill>
                  </a:rPr>
                  <a:t>Boolean </a:t>
                </a:r>
                <a:r>
                  <a:rPr lang="en-US" altLang="zh-TW" sz="1800" b="1" dirty="0" err="1">
                    <a:solidFill>
                      <a:srgbClr val="0000FF"/>
                    </a:solidFill>
                  </a:rPr>
                  <a:t>IsZero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(poly)</a:t>
                </a:r>
                <a:r>
                  <a:rPr lang="en-US" altLang="zh-TW" sz="1800" b="1" dirty="0"/>
                  <a:t>:</a:t>
                </a:r>
                <a:r>
                  <a:rPr lang="en-US" altLang="zh-TW" sz="1800" dirty="0"/>
                  <a:t> if (</a:t>
                </a:r>
                <a:r>
                  <a:rPr lang="en-US" altLang="zh-TW" sz="1800" b="1" dirty="0"/>
                  <a:t>poly</a:t>
                </a:r>
                <a:r>
                  <a:rPr lang="en-US" altLang="zh-TW" sz="1800" dirty="0"/>
                  <a:t>) return FALSE else return TRUE. </a:t>
                </a:r>
              </a:p>
              <a:p>
                <a:pPr lvl="1"/>
                <a:r>
                  <a:rPr lang="en-US" altLang="zh-TW" sz="1800" b="1" dirty="0" smtClean="0">
                    <a:solidFill>
                      <a:srgbClr val="0000FF"/>
                    </a:solidFill>
                  </a:rPr>
                  <a:t>coefficient </a:t>
                </a:r>
                <a:r>
                  <a:rPr lang="en-US" altLang="zh-TW" sz="1800" b="1" dirty="0" err="1">
                    <a:solidFill>
                      <a:srgbClr val="0000FF"/>
                    </a:solidFill>
                  </a:rPr>
                  <a:t>Coef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(poly, </a:t>
                </a:r>
                <a:r>
                  <a:rPr lang="en-US" altLang="zh-TW" sz="1800" b="1" dirty="0" err="1">
                    <a:solidFill>
                      <a:srgbClr val="0000FF"/>
                    </a:solidFill>
                  </a:rPr>
                  <a:t>expon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)</a:t>
                </a:r>
                <a:r>
                  <a:rPr lang="en-US" altLang="zh-TW" sz="1800" b="1" dirty="0"/>
                  <a:t>:</a:t>
                </a:r>
                <a:r>
                  <a:rPr lang="en-US" altLang="zh-TW" sz="1800" dirty="0"/>
                  <a:t> return the coefficient of </a:t>
                </a:r>
                <a:r>
                  <a:rPr lang="en-US" altLang="zh-TW" sz="1800" b="1" dirty="0" err="1"/>
                  <a:t>expon</a:t>
                </a:r>
                <a:r>
                  <a:rPr lang="en-US" altLang="zh-TW" sz="1800" dirty="0"/>
                  <a:t> used in poly if </a:t>
                </a:r>
                <a:r>
                  <a:rPr lang="en-US" altLang="zh-TW" sz="1800" b="1" dirty="0" err="1"/>
                  <a:t>expon</a:t>
                </a:r>
                <a:r>
                  <a:rPr lang="en-US" altLang="zh-TW" sz="1800" dirty="0"/>
                  <a:t> is found in </a:t>
                </a:r>
                <a:r>
                  <a:rPr lang="en-US" altLang="zh-TW" sz="1800" b="1" dirty="0"/>
                  <a:t>poly</a:t>
                </a:r>
                <a:r>
                  <a:rPr lang="en-US" altLang="zh-TW" sz="1800" dirty="0"/>
                  <a:t>. Otherwise return 0. </a:t>
                </a:r>
              </a:p>
              <a:p>
                <a:pPr lvl="1"/>
                <a:r>
                  <a:rPr lang="en-US" altLang="zh-TW" sz="1800" b="1" dirty="0" smtClean="0">
                    <a:solidFill>
                      <a:srgbClr val="0000FF"/>
                    </a:solidFill>
                  </a:rPr>
                  <a:t>exponent </a:t>
                </a:r>
                <a:r>
                  <a:rPr lang="en-US" altLang="zh-TW" sz="1800" b="1" dirty="0" err="1">
                    <a:solidFill>
                      <a:srgbClr val="0000FF"/>
                    </a:solidFill>
                  </a:rPr>
                  <a:t>Lead_Exp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(poly)</a:t>
                </a:r>
                <a:r>
                  <a:rPr lang="en-US" altLang="zh-TW" sz="1800" b="1" dirty="0"/>
                  <a:t>:</a:t>
                </a:r>
                <a:r>
                  <a:rPr lang="en-US" altLang="zh-TW" sz="1800" dirty="0"/>
                  <a:t> return the largest exponent in </a:t>
                </a:r>
                <a:r>
                  <a:rPr lang="en-US" altLang="zh-TW" sz="1800" b="1" dirty="0"/>
                  <a:t>poly</a:t>
                </a:r>
                <a:r>
                  <a:rPr lang="en-US" altLang="zh-TW" sz="1800" dirty="0"/>
                  <a:t>. </a:t>
                </a:r>
                <a:endParaRPr lang="en-US" altLang="zh-TW" sz="1800" b="1" dirty="0"/>
              </a:p>
              <a:p>
                <a:pPr lvl="1"/>
                <a:r>
                  <a:rPr lang="en-US" altLang="zh-TW" sz="1800" b="1" dirty="0" smtClean="0">
                    <a:solidFill>
                      <a:srgbClr val="0000FF"/>
                    </a:solidFill>
                  </a:rPr>
                  <a:t>polynomial 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Attach(poly, </a:t>
                </a:r>
                <a:r>
                  <a:rPr lang="en-US" altLang="zh-TW" sz="1800" b="1" dirty="0" err="1">
                    <a:solidFill>
                      <a:srgbClr val="0000FF"/>
                    </a:solidFill>
                  </a:rPr>
                  <a:t>coef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, </a:t>
                </a:r>
                <a:r>
                  <a:rPr lang="en-US" altLang="zh-TW" sz="1800" b="1" dirty="0" err="1">
                    <a:solidFill>
                      <a:srgbClr val="0000FF"/>
                    </a:solidFill>
                  </a:rPr>
                  <a:t>expon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)</a:t>
                </a:r>
                <a:r>
                  <a:rPr lang="en-US" altLang="zh-TW" sz="1800" b="1" dirty="0"/>
                  <a:t>:</a:t>
                </a:r>
                <a:r>
                  <a:rPr lang="en-US" altLang="zh-TW" sz="1800" dirty="0"/>
                  <a:t> if </a:t>
                </a:r>
                <a:r>
                  <a:rPr lang="en-US" altLang="zh-TW" sz="1800" b="1" dirty="0" err="1"/>
                  <a:t>expon</a:t>
                </a:r>
                <a:r>
                  <a:rPr lang="en-US" altLang="zh-TW" sz="1800" dirty="0"/>
                  <a:t> is found in </a:t>
                </a:r>
                <a:r>
                  <a:rPr lang="en-US" altLang="zh-TW" sz="1800" b="1" dirty="0"/>
                  <a:t>poly</a:t>
                </a:r>
                <a:r>
                  <a:rPr lang="en-US" altLang="zh-TW" sz="1800" dirty="0"/>
                  <a:t> then return error. Otherwise, return the </a:t>
                </a:r>
                <a:r>
                  <a:rPr lang="en-US" altLang="zh-TW" sz="1800" b="1" dirty="0"/>
                  <a:t>poly</a:t>
                </a:r>
                <a:r>
                  <a:rPr lang="en-US" altLang="zh-TW" sz="1800" dirty="0"/>
                  <a:t> with the term (</a:t>
                </a:r>
                <a:r>
                  <a:rPr lang="en-US" altLang="zh-TW" sz="1800" b="1" dirty="0" err="1"/>
                  <a:t>coef</a:t>
                </a:r>
                <a:r>
                  <a:rPr lang="en-US" altLang="zh-TW" sz="1800" dirty="0"/>
                  <a:t>, </a:t>
                </a:r>
                <a:r>
                  <a:rPr lang="en-US" altLang="zh-TW" sz="1800" b="1" dirty="0" err="1"/>
                  <a:t>expon</a:t>
                </a:r>
                <a:r>
                  <a:rPr lang="en-US" altLang="zh-TW" sz="1800" dirty="0"/>
                  <a:t>) inserted</a:t>
                </a:r>
                <a:r>
                  <a:rPr lang="en-US" altLang="zh-TW" sz="1800" dirty="0" smtClean="0"/>
                  <a:t>.</a:t>
                </a:r>
                <a:endParaRPr lang="en-US" altLang="zh-TW" sz="1800" dirty="0"/>
              </a:p>
              <a:p>
                <a:pPr lvl="1"/>
                <a:r>
                  <a:rPr lang="en-US" altLang="zh-TW" sz="1800" b="1" dirty="0" smtClean="0">
                    <a:solidFill>
                      <a:srgbClr val="0000FF"/>
                    </a:solidFill>
                  </a:rPr>
                  <a:t>polynomial 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Remove(poly, </a:t>
                </a:r>
                <a:r>
                  <a:rPr lang="en-US" altLang="zh-TW" sz="1800" b="1" dirty="0" err="1">
                    <a:solidFill>
                      <a:srgbClr val="0000FF"/>
                    </a:solidFill>
                  </a:rPr>
                  <a:t>expon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)</a:t>
                </a:r>
                <a:r>
                  <a:rPr lang="en-US" altLang="zh-TW" sz="1800" b="1" dirty="0"/>
                  <a:t>:</a:t>
                </a:r>
                <a:r>
                  <a:rPr lang="en-US" altLang="zh-TW" sz="1800" dirty="0"/>
                  <a:t> if </a:t>
                </a:r>
                <a:r>
                  <a:rPr lang="en-US" altLang="zh-TW" sz="1800" b="1" dirty="0" err="1"/>
                  <a:t>expon</a:t>
                </a:r>
                <a:r>
                  <a:rPr lang="en-US" altLang="zh-TW" sz="1800" dirty="0"/>
                  <a:t> is found in </a:t>
                </a:r>
                <a:r>
                  <a:rPr lang="en-US" altLang="zh-TW" sz="1800" b="1" dirty="0"/>
                  <a:t>poly</a:t>
                </a:r>
                <a:r>
                  <a:rPr lang="en-US" altLang="zh-TW" sz="1800" dirty="0"/>
                  <a:t> return the polynomial poly with the term whose exponent is the same as </a:t>
                </a:r>
                <a:r>
                  <a:rPr lang="en-US" altLang="zh-TW" sz="1800" b="1" dirty="0" err="1"/>
                  <a:t>expon</a:t>
                </a:r>
                <a:r>
                  <a:rPr lang="en-US" altLang="zh-TW" sz="1800" dirty="0"/>
                  <a:t> deleted. </a:t>
                </a:r>
              </a:p>
              <a:p>
                <a:pPr lvl="1"/>
                <a:r>
                  <a:rPr lang="en-US" altLang="zh-TW" sz="1800" b="1" dirty="0" smtClean="0">
                    <a:solidFill>
                      <a:srgbClr val="0000FF"/>
                    </a:solidFill>
                  </a:rPr>
                  <a:t>polynomial 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Add(poly1, poly2)</a:t>
                </a:r>
                <a:r>
                  <a:rPr lang="en-US" altLang="zh-TW" sz="1800" b="1" dirty="0"/>
                  <a:t>:</a:t>
                </a:r>
                <a:r>
                  <a:rPr lang="en-US" altLang="zh-TW" sz="1800" dirty="0"/>
                  <a:t> return the polynomial </a:t>
                </a:r>
                <a:r>
                  <a:rPr lang="en-US" altLang="zh-TW" sz="1800" b="1" dirty="0" smtClean="0"/>
                  <a:t>poly1</a:t>
                </a:r>
                <a:r>
                  <a:rPr lang="en-US" altLang="zh-TW" sz="1800" dirty="0" smtClean="0"/>
                  <a:t>+</a:t>
                </a:r>
                <a:r>
                  <a:rPr lang="en-US" altLang="zh-TW" sz="1800" b="1" dirty="0" smtClean="0"/>
                  <a:t>poly2</a:t>
                </a:r>
                <a:r>
                  <a:rPr lang="en-US" altLang="zh-TW" sz="1800" dirty="0"/>
                  <a:t>. </a:t>
                </a:r>
              </a:p>
              <a:p>
                <a:pPr lvl="1"/>
                <a:r>
                  <a:rPr lang="en-US" altLang="zh-TW" sz="1800" b="1" dirty="0" smtClean="0">
                    <a:solidFill>
                      <a:srgbClr val="0000FF"/>
                    </a:solidFill>
                  </a:rPr>
                  <a:t>polynomial </a:t>
                </a:r>
                <a:r>
                  <a:rPr lang="en-US" altLang="zh-TW" sz="1800" b="1" dirty="0" err="1">
                    <a:solidFill>
                      <a:srgbClr val="0000FF"/>
                    </a:solidFill>
                  </a:rPr>
                  <a:t>Mult</a:t>
                </a:r>
                <a:r>
                  <a:rPr lang="en-US" altLang="zh-TW" sz="1800" b="1" dirty="0">
                    <a:solidFill>
                      <a:srgbClr val="0000FF"/>
                    </a:solidFill>
                  </a:rPr>
                  <a:t>(poly1, poly2)</a:t>
                </a:r>
                <a:r>
                  <a:rPr lang="en-US" altLang="zh-TW" sz="1800" b="1" dirty="0"/>
                  <a:t>:</a:t>
                </a:r>
                <a:r>
                  <a:rPr lang="en-US" altLang="zh-TW" sz="1800" dirty="0"/>
                  <a:t> return the polynomial </a:t>
                </a:r>
                <a:r>
                  <a:rPr lang="en-US" altLang="zh-TW" sz="1800" b="1" dirty="0" smtClean="0"/>
                  <a:t>poly1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TW" sz="1800" b="1" dirty="0"/>
                  <a:t>poly2</a:t>
                </a:r>
                <a:r>
                  <a:rPr lang="en-US" altLang="zh-TW" sz="1800" dirty="0" smtClean="0"/>
                  <a:t>.</a:t>
                </a:r>
                <a:endParaRPr lang="en-US" altLang="zh-TW" sz="1800" dirty="0"/>
              </a:p>
            </p:txBody>
          </p:sp>
        </mc:Choice>
        <mc:Fallback xmlns="">
          <p:sp>
            <p:nvSpPr>
              <p:cNvPr id="3635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6645" y="1214284"/>
                <a:ext cx="8485239" cy="5186516"/>
              </a:xfrm>
              <a:blipFill rotWithShape="1">
                <a:blip r:embed="rId2"/>
                <a:stretch>
                  <a:fillRect l="-575" t="-940" b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67813"/>
          </a:xfrm>
        </p:spPr>
        <p:txBody>
          <a:bodyPr/>
          <a:lstStyle/>
          <a:p>
            <a:r>
              <a:rPr lang="en-US" altLang="zh-TW" dirty="0"/>
              <a:t>The Polynomial ADT</a:t>
            </a:r>
          </a:p>
        </p:txBody>
      </p:sp>
    </p:spTree>
    <p:extLst>
      <p:ext uri="{BB962C8B-B14F-4D97-AF65-F5344CB8AC3E}">
        <p14:creationId xmlns:p14="http://schemas.microsoft.com/office/powerpoint/2010/main" val="15400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8E2A7DB3-5D4A-4785-8785-0E609B9873D0}" type="slidenum">
              <a:rPr lang="zh-TW" altLang="en-US" smtClean="0"/>
              <a:pPr/>
              <a:t>21</a:t>
            </a:fld>
            <a:endParaRPr lang="en-US" altLang="zh-TW" dirty="0"/>
          </a:p>
        </p:txBody>
      </p:sp>
      <p:sp>
        <p:nvSpPr>
          <p:cNvPr id="35635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3400" y="346584"/>
            <a:ext cx="7772400" cy="567813"/>
          </a:xfrm>
        </p:spPr>
        <p:txBody>
          <a:bodyPr/>
          <a:lstStyle/>
          <a:p>
            <a:r>
              <a:rPr lang="en-US" altLang="zh-TW" sz="3600" dirty="0">
                <a:solidFill>
                  <a:srgbClr val="3333CC"/>
                </a:solidFill>
              </a:rPr>
              <a:t>Data Structures for Polynomial </a:t>
            </a:r>
            <a:r>
              <a:rPr lang="en-US" altLang="zh-TW" sz="3600" dirty="0" smtClean="0">
                <a:solidFill>
                  <a:srgbClr val="3333CC"/>
                </a:solidFill>
              </a:rPr>
              <a:t>ADT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029"/>
              <p:cNvSpPr txBox="1">
                <a:spLocks noChangeArrowheads="1"/>
              </p:cNvSpPr>
              <p:nvPr/>
            </p:nvSpPr>
            <p:spPr bwMode="auto">
              <a:xfrm>
                <a:off x="569842" y="1457360"/>
                <a:ext cx="8443322" cy="2490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2100" dirty="0" smtClean="0"/>
                  <a:t>A polynomial is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100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sz="21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10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10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100" i="1" dirty="0">
                        <a:latin typeface="Cambria Math"/>
                      </a:rPr>
                      <m:t>+… +</m:t>
                    </m:r>
                    <m:r>
                      <a:rPr lang="en-US" altLang="zh-TW" sz="2100" i="1" dirty="0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>
                        <a:latin typeface="Cambria Math"/>
                      </a:rPr>
                      <m:t>1</m:t>
                    </m:r>
                    <m:r>
                      <a:rPr lang="en-US" altLang="zh-TW" sz="2100" i="1" dirty="0">
                        <a:latin typeface="Cambria Math"/>
                      </a:rPr>
                      <m:t>𝑥</m:t>
                    </m:r>
                    <m:r>
                      <a:rPr lang="en-US" altLang="zh-TW" sz="2100" i="1" baseline="30000" dirty="0">
                        <a:latin typeface="Cambria Math"/>
                      </a:rPr>
                      <m:t>1</m:t>
                    </m:r>
                    <m:r>
                      <a:rPr lang="en-US" altLang="zh-TW" sz="2100" i="1" dirty="0">
                        <a:latin typeface="Cambria Math"/>
                      </a:rPr>
                      <m:t>+</m:t>
                    </m:r>
                    <m:r>
                      <a:rPr lang="en-US" altLang="zh-TW" sz="2100" i="1" dirty="0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>
                        <a:latin typeface="Cambria Math"/>
                      </a:rPr>
                      <m:t>0</m:t>
                    </m:r>
                    <m:r>
                      <a:rPr lang="en-US" altLang="zh-TW" sz="2100" i="1" dirty="0">
                        <a:latin typeface="Cambria Math"/>
                      </a:rPr>
                      <m:t>𝑥</m:t>
                    </m:r>
                    <m:r>
                      <a:rPr lang="en-US" altLang="zh-TW" sz="2100" i="1" baseline="30000" dirty="0">
                        <a:latin typeface="Cambria Math"/>
                      </a:rPr>
                      <m:t>0</m:t>
                    </m:r>
                    <m:r>
                      <a:rPr lang="en-US" altLang="zh-TW" sz="21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1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100" dirty="0"/>
                  <a:t> is the degree of the </a:t>
                </a:r>
                <a:r>
                  <a:rPr lang="en-US" altLang="zh-TW" sz="2100" dirty="0" smtClean="0"/>
                  <a:t>polynomial.</a:t>
                </a:r>
              </a:p>
              <a:p>
                <a:r>
                  <a:rPr lang="en-US" altLang="zh-TW" sz="2100" dirty="0" smtClean="0"/>
                  <a:t>We need to have a data structure to maintain all the information we need to process </a:t>
                </a:r>
                <a:r>
                  <a:rPr lang="en-US" altLang="zh-TW" sz="2100" b="1" dirty="0" smtClean="0"/>
                  <a:t>ANY</a:t>
                </a:r>
                <a:r>
                  <a:rPr lang="en-US" altLang="zh-TW" sz="2100" dirty="0" smtClean="0"/>
                  <a:t> polynomial.</a:t>
                </a:r>
              </a:p>
              <a:p>
                <a:r>
                  <a:rPr lang="en-US" altLang="zh-TW" sz="2100" dirty="0" smtClean="0"/>
                  <a:t>What are the data structures we can define?</a:t>
                </a:r>
              </a:p>
              <a:p>
                <a:r>
                  <a:rPr lang="en-US" altLang="zh-TW" sz="2100" dirty="0" smtClean="0"/>
                  <a:t>We show four different definitions in the following discussion.</a:t>
                </a:r>
                <a:endParaRPr lang="en-US" altLang="zh-TW" sz="2100" dirty="0"/>
              </a:p>
            </p:txBody>
          </p:sp>
        </mc:Choice>
        <mc:Fallback xmlns="">
          <p:sp>
            <p:nvSpPr>
              <p:cNvPr id="8" name="Rectangle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842" y="1457360"/>
                <a:ext cx="8443322" cy="2490019"/>
              </a:xfrm>
              <a:prstGeom prst="rect">
                <a:avLst/>
              </a:prstGeom>
              <a:blipFill rotWithShape="1">
                <a:blip r:embed="rId2"/>
                <a:stretch>
                  <a:fillRect l="-361" t="-1467" r="-12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3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8E2A7DB3-5D4A-4785-8785-0E609B9873D0}" type="slidenum">
              <a:rPr lang="zh-TW" altLang="en-US" smtClean="0"/>
              <a:pPr/>
              <a:t>22</a:t>
            </a:fld>
            <a:endParaRPr lang="en-US" altLang="zh-TW" dirty="0"/>
          </a:p>
        </p:txBody>
      </p:sp>
      <p:sp>
        <p:nvSpPr>
          <p:cNvPr id="35635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3400" y="346584"/>
            <a:ext cx="7772400" cy="567813"/>
          </a:xfrm>
        </p:spPr>
        <p:txBody>
          <a:bodyPr/>
          <a:lstStyle/>
          <a:p>
            <a:r>
              <a:rPr lang="en-US" altLang="zh-TW" sz="3600" dirty="0">
                <a:solidFill>
                  <a:srgbClr val="3333CC"/>
                </a:solidFill>
              </a:rPr>
              <a:t>Data Structures for Polynomial ADT (cont’d)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029"/>
              <p:cNvSpPr txBox="1">
                <a:spLocks noChangeArrowheads="1"/>
              </p:cNvSpPr>
              <p:nvPr/>
            </p:nvSpPr>
            <p:spPr bwMode="auto">
              <a:xfrm>
                <a:off x="569842" y="1457360"/>
                <a:ext cx="8443322" cy="2490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2100" dirty="0" smtClean="0"/>
                  <a:t>A polynomial is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100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sz="21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10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10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100" i="1" dirty="0">
                        <a:latin typeface="Cambria Math"/>
                      </a:rPr>
                      <m:t>+… +</m:t>
                    </m:r>
                    <m:r>
                      <a:rPr lang="en-US" altLang="zh-TW" sz="2100" i="1" dirty="0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>
                        <a:latin typeface="Cambria Math"/>
                      </a:rPr>
                      <m:t>1</m:t>
                    </m:r>
                    <m:r>
                      <a:rPr lang="en-US" altLang="zh-TW" sz="2100" i="1" dirty="0">
                        <a:latin typeface="Cambria Math"/>
                      </a:rPr>
                      <m:t>𝑥</m:t>
                    </m:r>
                    <m:r>
                      <a:rPr lang="en-US" altLang="zh-TW" sz="2100" i="1" baseline="30000" dirty="0">
                        <a:latin typeface="Cambria Math"/>
                      </a:rPr>
                      <m:t>1</m:t>
                    </m:r>
                    <m:r>
                      <a:rPr lang="en-US" altLang="zh-TW" sz="2100" i="1" dirty="0">
                        <a:latin typeface="Cambria Math"/>
                      </a:rPr>
                      <m:t>+</m:t>
                    </m:r>
                    <m:r>
                      <a:rPr lang="en-US" altLang="zh-TW" sz="2100" i="1" dirty="0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>
                        <a:latin typeface="Cambria Math"/>
                      </a:rPr>
                      <m:t>0</m:t>
                    </m:r>
                    <m:r>
                      <a:rPr lang="en-US" altLang="zh-TW" sz="2100" i="1" dirty="0">
                        <a:latin typeface="Cambria Math"/>
                      </a:rPr>
                      <m:t>𝑥</m:t>
                    </m:r>
                    <m:r>
                      <a:rPr lang="en-US" altLang="zh-TW" sz="2100" i="1" baseline="30000" dirty="0">
                        <a:latin typeface="Cambria Math"/>
                      </a:rPr>
                      <m:t>0</m:t>
                    </m:r>
                    <m:r>
                      <a:rPr lang="en-US" altLang="zh-TW" sz="21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100" dirty="0" smtClean="0"/>
                  <a:t/>
                </a:r>
                <a:br>
                  <a:rPr lang="en-US" altLang="zh-TW" sz="2100" dirty="0" smtClean="0"/>
                </a:br>
                <a:r>
                  <a:rPr lang="en-US" altLang="zh-TW" sz="21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100" dirty="0"/>
                  <a:t> is the degree of the </a:t>
                </a:r>
                <a:r>
                  <a:rPr lang="en-US" altLang="zh-TW" sz="2100" dirty="0" smtClean="0"/>
                  <a:t>polynomial.</a:t>
                </a:r>
              </a:p>
              <a:p>
                <a:r>
                  <a:rPr lang="en-US" altLang="zh-TW" sz="2000" b="1" dirty="0" smtClean="0">
                    <a:solidFill>
                      <a:srgbClr val="FF0000"/>
                    </a:solidFill>
                  </a:rPr>
                  <a:t>Data-Structure-1</a:t>
                </a:r>
                <a:r>
                  <a:rPr lang="en-US" altLang="zh-TW" sz="2000" b="1" dirty="0"/>
                  <a:t>: </a:t>
                </a:r>
                <a:br>
                  <a:rPr lang="en-US" altLang="zh-TW" sz="2000" b="1" dirty="0"/>
                </a:br>
                <a:r>
                  <a:rPr lang="en-US" altLang="zh-TW" sz="2000" dirty="0"/>
                  <a:t>Coefficients are stored in order of decreasing order 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static</a:t>
                </a:r>
                <a:r>
                  <a:rPr lang="en-US" altLang="zh-TW" sz="2000" dirty="0"/>
                  <a:t>).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zh-TW" sz="1000" dirty="0"/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#define MAX_DEGREE   101    /* max degree + 1 */ 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 err="1">
                    <a:solidFill>
                      <a:srgbClr val="0000FF"/>
                    </a:solidFill>
                  </a:rPr>
                  <a:t>typedef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struct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{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degree;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zh-TW" altLang="en-US" sz="2000" dirty="0">
                    <a:solidFill>
                      <a:srgbClr val="0000FF"/>
                    </a:solidFill>
                  </a:rPr>
                  <a:t> 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float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coef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[MAX_DEGREE];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} polynomial</a:t>
                </a:r>
                <a:r>
                  <a:rPr lang="en-US" altLang="zh-TW" sz="2000" dirty="0"/>
                  <a:t>;</a:t>
                </a:r>
              </a:p>
              <a:p>
                <a:pPr lvl="1">
                  <a:buFont typeface="Monotype Sorts" pitchFamily="2" charset="2"/>
                  <a:buNone/>
                </a:pPr>
                <a:endParaRPr lang="en-US" altLang="zh-TW" sz="2000" dirty="0"/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/>
                  <a:t>degree: the degree of the </a:t>
                </a:r>
                <a:r>
                  <a:rPr lang="en-US" altLang="zh-TW" sz="2000" dirty="0" smtClean="0"/>
                  <a:t>polynomial 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 smtClean="0"/>
                  <a:t>).</a:t>
                </a:r>
                <a:endParaRPr lang="en-US" altLang="zh-TW" sz="2000" dirty="0"/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 err="1"/>
                  <a:t>coef</a:t>
                </a:r>
                <a:r>
                  <a:rPr lang="en-US" altLang="zh-TW" sz="2000" dirty="0"/>
                  <a:t>[i]: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i="1" dirty="0"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 dirty="0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/>
                  <a:t> (the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000" i="1" dirty="0"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 dirty="0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 dirty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zh-TW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000" dirty="0"/>
                  <a:t>term) where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/>
                      </a:rPr>
                      <m:t>0</m:t>
                    </m:r>
                    <m:r>
                      <a:rPr lang="en-US" altLang="zh-TW" sz="20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i="1" dirty="0">
                        <a:latin typeface="Cambria Math"/>
                      </a:rPr>
                      <m:t>𝑖</m:t>
                    </m:r>
                    <m:r>
                      <a:rPr lang="en-US" altLang="zh-TW" sz="20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endParaRPr lang="en-US" altLang="zh-TW" sz="2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Rectangle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842" y="1457360"/>
                <a:ext cx="8443322" cy="2490019"/>
              </a:xfrm>
              <a:prstGeom prst="rect">
                <a:avLst/>
              </a:prstGeom>
              <a:blipFill>
                <a:blip r:embed="rId2"/>
                <a:stretch>
                  <a:fillRect l="-433" t="-1467" b="-858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1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FE9DD00A-5E4C-4DC9-8A1C-F7722790F375}" type="slidenum">
              <a:rPr lang="zh-TW" altLang="en-US" smtClean="0"/>
              <a:pPr/>
              <a:t>23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5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43188" y="1308003"/>
                <a:ext cx="4985372" cy="3200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𝐴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dirty="0">
                        <a:latin typeface="Cambria Math"/>
                      </a:rPr>
                      <m:t>)=</m:t>
                    </m:r>
                    <m:r>
                      <a:rPr lang="en-US" altLang="zh-TW" i="1" dirty="0" smtClean="0">
                        <a:latin typeface="Cambria Math"/>
                      </a:rPr>
                      <m:t>2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100</m:t>
                    </m:r>
                    <m:r>
                      <a:rPr lang="en-US" altLang="zh-TW" i="1" dirty="0">
                        <a:latin typeface="Cambria Math"/>
                      </a:rPr>
                      <m:t>+1</m:t>
                    </m:r>
                  </m:oMath>
                </a14:m>
                <a:endParaRPr lang="en-US" altLang="zh-TW" i="1" dirty="0"/>
              </a:p>
              <a:p>
                <a:pPr lvl="1"/>
                <a:endParaRPr lang="en-US" altLang="zh-TW" i="1" dirty="0"/>
              </a:p>
              <a:p>
                <a:pPr lvl="1"/>
                <a:endParaRPr lang="en-US" altLang="zh-TW" i="1" dirty="0"/>
              </a:p>
              <a:p>
                <a:pPr marL="457200" lvl="1" indent="0">
                  <a:buNone/>
                </a:pPr>
                <a:endParaRPr lang="en-US" altLang="zh-TW" i="1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𝐵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dirty="0" smtClean="0">
                        <a:latin typeface="Cambria Math"/>
                      </a:rPr>
                      <m:t>)=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b="0" i="1" baseline="30000" dirty="0" smtClean="0">
                        <a:latin typeface="Cambria Math"/>
                      </a:rPr>
                      <m:t>4</m:t>
                    </m:r>
                    <m:r>
                      <a:rPr lang="en-US" altLang="zh-TW" i="1" dirty="0">
                        <a:latin typeface="Cambria Math"/>
                      </a:rPr>
                      <m:t>+</m:t>
                    </m:r>
                    <m:r>
                      <a:rPr lang="en-US" altLang="zh-TW" b="0" i="1" dirty="0" smtClean="0">
                        <a:latin typeface="Cambria Math"/>
                      </a:rPr>
                      <m:t>9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b="0" i="1" baseline="30000" dirty="0" smtClean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+3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2</m:t>
                    </m:r>
                    <m:r>
                      <a:rPr lang="en-US" altLang="zh-TW" i="1" dirty="0">
                        <a:latin typeface="Cambria Math"/>
                      </a:rPr>
                      <m:t>+1</m:t>
                    </m:r>
                  </m:oMath>
                </a14:m>
                <a:endParaRPr lang="en-US" altLang="zh-TW" i="1" dirty="0"/>
              </a:p>
              <a:p>
                <a:pPr lvl="1"/>
                <a:endParaRPr lang="zh-TW" altLang="zh-TW" i="1" dirty="0"/>
              </a:p>
            </p:txBody>
          </p:sp>
        </mc:Choice>
        <mc:Fallback xmlns="">
          <p:sp>
            <p:nvSpPr>
              <p:cNvPr id="405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3188" y="1308003"/>
                <a:ext cx="4985372" cy="3200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5561" name="Rectangle 57"/>
              <p:cNvSpPr>
                <a:spLocks noChangeArrowheads="1"/>
              </p:cNvSpPr>
              <p:nvPr/>
            </p:nvSpPr>
            <p:spPr bwMode="gray">
              <a:xfrm>
                <a:off x="98323" y="5257800"/>
                <a:ext cx="8696804" cy="685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742950" lvl="1" indent="-28575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0000FF"/>
                  </a:buClr>
                  <a:buSzPct val="50000"/>
                  <a:buFont typeface="Monotype Sorts" pitchFamily="2" charset="2"/>
                  <a:buNone/>
                </a:pPr>
                <a:r>
                  <a:rPr lang="en-US" altLang="zh-TW" dirty="0">
                    <a:latin typeface="+mn-lt"/>
                  </a:rPr>
                  <a:t>Disadvantage: </a:t>
                </a:r>
                <a:r>
                  <a:rPr lang="en-US" altLang="zh-TW" dirty="0">
                    <a:solidFill>
                      <a:srgbClr val="FF0000"/>
                    </a:solidFill>
                    <a:latin typeface="+mn-lt"/>
                  </a:rPr>
                  <a:t>waste memory space</a:t>
                </a:r>
                <a:r>
                  <a:rPr lang="en-US" altLang="zh-TW" dirty="0"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MAX_DEGREE.</a:t>
                </a:r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405561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323" y="5257800"/>
                <a:ext cx="8696804" cy="685800"/>
              </a:xfrm>
              <a:prstGeom prst="rect">
                <a:avLst/>
              </a:prstGeom>
              <a:blipFill rotWithShape="1">
                <a:blip r:embed="rId3"/>
                <a:stretch>
                  <a:fillRect t="-12500" r="-1962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5563" name="Text Box 59"/>
          <p:cNvSpPr txBox="1">
            <a:spLocks noChangeArrowheads="1"/>
          </p:cNvSpPr>
          <p:nvPr/>
        </p:nvSpPr>
        <p:spPr bwMode="auto">
          <a:xfrm>
            <a:off x="4000318" y="422075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Gill Sans" pitchFamily="34" charset="0"/>
              </a:rPr>
              <a:t>0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05564" name="Rectangle 60"/>
          <p:cNvSpPr>
            <a:spLocks noChangeArrowheads="1"/>
          </p:cNvSpPr>
          <p:nvPr/>
        </p:nvSpPr>
        <p:spPr bwMode="auto">
          <a:xfrm>
            <a:off x="4000318" y="4220751"/>
            <a:ext cx="351805" cy="58261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65" name="Rectangle 61"/>
          <p:cNvSpPr>
            <a:spLocks noChangeArrowheads="1"/>
          </p:cNvSpPr>
          <p:nvPr/>
        </p:nvSpPr>
        <p:spPr bwMode="auto">
          <a:xfrm>
            <a:off x="4352123" y="4220751"/>
            <a:ext cx="351805" cy="58261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66" name="Rectangle 62"/>
          <p:cNvSpPr>
            <a:spLocks noChangeArrowheads="1"/>
          </p:cNvSpPr>
          <p:nvPr/>
        </p:nvSpPr>
        <p:spPr bwMode="auto">
          <a:xfrm>
            <a:off x="4703928" y="4220751"/>
            <a:ext cx="351805" cy="58261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67" name="Rectangle 63"/>
          <p:cNvSpPr>
            <a:spLocks noChangeArrowheads="1"/>
          </p:cNvSpPr>
          <p:nvPr/>
        </p:nvSpPr>
        <p:spPr bwMode="auto">
          <a:xfrm>
            <a:off x="5055733" y="4220751"/>
            <a:ext cx="351805" cy="58261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68" name="Rectangle 64"/>
          <p:cNvSpPr>
            <a:spLocks noChangeArrowheads="1"/>
          </p:cNvSpPr>
          <p:nvPr/>
        </p:nvSpPr>
        <p:spPr bwMode="auto">
          <a:xfrm>
            <a:off x="5407538" y="4220751"/>
            <a:ext cx="985054" cy="58261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69" name="Rectangle 65"/>
          <p:cNvSpPr>
            <a:spLocks noChangeArrowheads="1"/>
          </p:cNvSpPr>
          <p:nvPr/>
        </p:nvSpPr>
        <p:spPr bwMode="auto">
          <a:xfrm>
            <a:off x="6392592" y="4220751"/>
            <a:ext cx="351805" cy="58261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70" name="Rectangle 66"/>
          <p:cNvSpPr>
            <a:spLocks noChangeArrowheads="1"/>
          </p:cNvSpPr>
          <p:nvPr/>
        </p:nvSpPr>
        <p:spPr bwMode="auto">
          <a:xfrm>
            <a:off x="6744397" y="4220751"/>
            <a:ext cx="351805" cy="58261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71" name="Rectangle 67"/>
          <p:cNvSpPr>
            <a:spLocks noChangeArrowheads="1"/>
          </p:cNvSpPr>
          <p:nvPr/>
        </p:nvSpPr>
        <p:spPr bwMode="auto">
          <a:xfrm>
            <a:off x="7096202" y="4220751"/>
            <a:ext cx="351805" cy="58261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72" name="Text Box 68"/>
          <p:cNvSpPr txBox="1">
            <a:spLocks noChangeArrowheads="1"/>
          </p:cNvSpPr>
          <p:nvPr/>
        </p:nvSpPr>
        <p:spPr bwMode="auto">
          <a:xfrm>
            <a:off x="4330922" y="4220751"/>
            <a:ext cx="35620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Gill Sans" pitchFamily="34" charset="0"/>
              </a:rPr>
              <a:t>0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05573" name="Text Box 69"/>
          <p:cNvSpPr txBox="1">
            <a:spLocks noChangeArrowheads="1"/>
          </p:cNvSpPr>
          <p:nvPr/>
        </p:nvSpPr>
        <p:spPr bwMode="auto">
          <a:xfrm>
            <a:off x="4703928" y="4220751"/>
            <a:ext cx="35620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Gill Sans" pitchFamily="34" charset="0"/>
              </a:rPr>
              <a:t>0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05574" name="Text Box 70"/>
          <p:cNvSpPr txBox="1">
            <a:spLocks noChangeArrowheads="1"/>
          </p:cNvSpPr>
          <p:nvPr/>
        </p:nvSpPr>
        <p:spPr bwMode="auto">
          <a:xfrm>
            <a:off x="5039336" y="4229096"/>
            <a:ext cx="351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Gill Sans" pitchFamily="34" charset="0"/>
              </a:rPr>
              <a:t>0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05575" name="Text Box 71"/>
          <p:cNvSpPr txBox="1">
            <a:spLocks noChangeArrowheads="1"/>
          </p:cNvSpPr>
          <p:nvPr/>
        </p:nvSpPr>
        <p:spPr bwMode="auto">
          <a:xfrm>
            <a:off x="6392592" y="4220751"/>
            <a:ext cx="2814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 smtClean="0">
                <a:latin typeface="Gill Sans" pitchFamily="34" charset="0"/>
              </a:rPr>
              <a:t>3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05576" name="Text Box 72"/>
          <p:cNvSpPr txBox="1">
            <a:spLocks noChangeArrowheads="1"/>
          </p:cNvSpPr>
          <p:nvPr/>
        </p:nvSpPr>
        <p:spPr bwMode="auto">
          <a:xfrm>
            <a:off x="6744397" y="4220751"/>
            <a:ext cx="2814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latin typeface="Gill Sans" pitchFamily="34" charset="0"/>
              </a:rPr>
              <a:t>0</a:t>
            </a:r>
          </a:p>
        </p:txBody>
      </p:sp>
      <p:sp>
        <p:nvSpPr>
          <p:cNvPr id="405577" name="Text Box 73"/>
          <p:cNvSpPr txBox="1">
            <a:spLocks noChangeArrowheads="1"/>
          </p:cNvSpPr>
          <p:nvPr/>
        </p:nvSpPr>
        <p:spPr bwMode="auto">
          <a:xfrm>
            <a:off x="7096202" y="4220751"/>
            <a:ext cx="2814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 smtClean="0">
                <a:latin typeface="Gill Sans" pitchFamily="34" charset="0"/>
              </a:rPr>
              <a:t>1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05578" name="Text Box 74"/>
          <p:cNvSpPr txBox="1">
            <a:spLocks noChangeArrowheads="1"/>
          </p:cNvSpPr>
          <p:nvPr/>
        </p:nvSpPr>
        <p:spPr bwMode="auto">
          <a:xfrm>
            <a:off x="4070679" y="3888963"/>
            <a:ext cx="26385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latin typeface="Gill Sans" pitchFamily="34" charset="0"/>
              </a:rPr>
              <a:t>0</a:t>
            </a:r>
          </a:p>
        </p:txBody>
      </p:sp>
      <p:sp>
        <p:nvSpPr>
          <p:cNvPr id="405579" name="Text Box 75"/>
          <p:cNvSpPr txBox="1">
            <a:spLocks noChangeArrowheads="1"/>
          </p:cNvSpPr>
          <p:nvPr/>
        </p:nvSpPr>
        <p:spPr bwMode="auto">
          <a:xfrm>
            <a:off x="4422484" y="3888963"/>
            <a:ext cx="299034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>
                <a:latin typeface="Gill Sans" pitchFamily="34" charset="0"/>
              </a:rPr>
              <a:t>1</a:t>
            </a:r>
          </a:p>
        </p:txBody>
      </p:sp>
      <p:sp>
        <p:nvSpPr>
          <p:cNvPr id="405580" name="Text Box 76"/>
          <p:cNvSpPr txBox="1">
            <a:spLocks noChangeArrowheads="1"/>
          </p:cNvSpPr>
          <p:nvPr/>
        </p:nvSpPr>
        <p:spPr bwMode="auto">
          <a:xfrm>
            <a:off x="4703928" y="3888963"/>
            <a:ext cx="299034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>
                <a:latin typeface="Gill Sans" pitchFamily="34" charset="0"/>
              </a:rPr>
              <a:t>2</a:t>
            </a:r>
          </a:p>
        </p:txBody>
      </p: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3578152" y="3888963"/>
            <a:ext cx="42216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>
                <a:latin typeface="Gill Sans" pitchFamily="34" charset="0"/>
              </a:rPr>
              <a:t>i =</a:t>
            </a:r>
          </a:p>
        </p:txBody>
      </p:sp>
      <p:sp>
        <p:nvSpPr>
          <p:cNvPr id="405582" name="Text Box 78"/>
          <p:cNvSpPr txBox="1">
            <a:spLocks noChangeArrowheads="1"/>
          </p:cNvSpPr>
          <p:nvPr/>
        </p:nvSpPr>
        <p:spPr bwMode="auto">
          <a:xfrm>
            <a:off x="5055733" y="3888963"/>
            <a:ext cx="299034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Gill Sans" pitchFamily="34" charset="0"/>
              </a:rPr>
              <a:t>3</a:t>
            </a:r>
          </a:p>
        </p:txBody>
      </p:sp>
      <p:sp>
        <p:nvSpPr>
          <p:cNvPr id="405583" name="Text Box 79"/>
          <p:cNvSpPr txBox="1">
            <a:spLocks noChangeArrowheads="1"/>
          </p:cNvSpPr>
          <p:nvPr/>
        </p:nvSpPr>
        <p:spPr bwMode="auto">
          <a:xfrm>
            <a:off x="6322231" y="3888963"/>
            <a:ext cx="41190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>
                <a:latin typeface="Gill Sans" pitchFamily="34" charset="0"/>
              </a:rPr>
              <a:t>98</a:t>
            </a:r>
          </a:p>
        </p:txBody>
      </p:sp>
      <p:sp>
        <p:nvSpPr>
          <p:cNvPr id="405584" name="Text Box 80"/>
          <p:cNvSpPr txBox="1">
            <a:spLocks noChangeArrowheads="1"/>
          </p:cNvSpPr>
          <p:nvPr/>
        </p:nvSpPr>
        <p:spPr bwMode="auto">
          <a:xfrm>
            <a:off x="6674036" y="3888963"/>
            <a:ext cx="41190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>
                <a:latin typeface="Gill Sans" pitchFamily="34" charset="0"/>
              </a:rPr>
              <a:t>99</a:t>
            </a:r>
          </a:p>
        </p:txBody>
      </p:sp>
      <p:sp>
        <p:nvSpPr>
          <p:cNvPr id="405585" name="Text Box 81"/>
          <p:cNvSpPr txBox="1">
            <a:spLocks noChangeArrowheads="1"/>
          </p:cNvSpPr>
          <p:nvPr/>
        </p:nvSpPr>
        <p:spPr bwMode="auto">
          <a:xfrm>
            <a:off x="7017546" y="3888963"/>
            <a:ext cx="52624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>
                <a:latin typeface="Gill Sans" pitchFamily="34" charset="0"/>
              </a:rPr>
              <a:t>100</a:t>
            </a:r>
          </a:p>
        </p:txBody>
      </p:sp>
      <p:sp>
        <p:nvSpPr>
          <p:cNvPr id="405586" name="Line 82"/>
          <p:cNvSpPr>
            <a:spLocks noChangeShapeType="1"/>
          </p:cNvSpPr>
          <p:nvPr/>
        </p:nvSpPr>
        <p:spPr bwMode="auto">
          <a:xfrm>
            <a:off x="5728560" y="4222338"/>
            <a:ext cx="0" cy="5937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87" name="Line 83"/>
          <p:cNvSpPr>
            <a:spLocks noChangeShapeType="1"/>
          </p:cNvSpPr>
          <p:nvPr/>
        </p:nvSpPr>
        <p:spPr bwMode="auto">
          <a:xfrm>
            <a:off x="6033458" y="4220751"/>
            <a:ext cx="0" cy="5937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88" name="Text Box 84"/>
          <p:cNvSpPr txBox="1">
            <a:spLocks noChangeArrowheads="1"/>
          </p:cNvSpPr>
          <p:nvPr/>
        </p:nvSpPr>
        <p:spPr bwMode="auto">
          <a:xfrm>
            <a:off x="5728560" y="4237979"/>
            <a:ext cx="35620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Gill Sans" pitchFamily="34" charset="0"/>
              </a:rPr>
              <a:t>1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05589" name="Text Box 85"/>
          <p:cNvSpPr txBox="1">
            <a:spLocks noChangeArrowheads="1"/>
          </p:cNvSpPr>
          <p:nvPr/>
        </p:nvSpPr>
        <p:spPr bwMode="auto">
          <a:xfrm>
            <a:off x="6077433" y="4217576"/>
            <a:ext cx="3151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 smtClean="0">
                <a:latin typeface="Gill Sans" pitchFamily="34" charset="0"/>
              </a:rPr>
              <a:t>9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05590" name="Text Box 86"/>
          <p:cNvSpPr txBox="1">
            <a:spLocks noChangeArrowheads="1"/>
          </p:cNvSpPr>
          <p:nvPr/>
        </p:nvSpPr>
        <p:spPr bwMode="auto">
          <a:xfrm>
            <a:off x="5358907" y="4229096"/>
            <a:ext cx="42509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000" dirty="0">
                <a:latin typeface="Gill Sans" pitchFamily="34" charset="0"/>
              </a:rPr>
              <a:t>...</a:t>
            </a:r>
          </a:p>
        </p:txBody>
      </p:sp>
      <p:grpSp>
        <p:nvGrpSpPr>
          <p:cNvPr id="405591" name="Group 87"/>
          <p:cNvGrpSpPr>
            <a:grpSpLocks/>
          </p:cNvGrpSpPr>
          <p:nvPr/>
        </p:nvGrpSpPr>
        <p:grpSpPr bwMode="auto">
          <a:xfrm>
            <a:off x="3507791" y="2070003"/>
            <a:ext cx="4044292" cy="838200"/>
            <a:chOff x="2352" y="1104"/>
            <a:chExt cx="2759" cy="528"/>
          </a:xfrm>
        </p:grpSpPr>
        <p:sp>
          <p:nvSpPr>
            <p:cNvPr id="405592" name="Text Box 88"/>
            <p:cNvSpPr txBox="1">
              <a:spLocks noChangeArrowheads="1"/>
            </p:cNvSpPr>
            <p:nvPr/>
          </p:nvSpPr>
          <p:spPr bwMode="auto">
            <a:xfrm>
              <a:off x="2640" y="1296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Gill Sans" pitchFamily="34" charset="0"/>
                </a:rPr>
                <a:t>2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405593" name="Rectangle 89"/>
            <p:cNvSpPr>
              <a:spLocks noChangeArrowheads="1"/>
            </p:cNvSpPr>
            <p:nvPr/>
          </p:nvSpPr>
          <p:spPr bwMode="auto">
            <a:xfrm>
              <a:off x="2640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94" name="Rectangle 90"/>
            <p:cNvSpPr>
              <a:spLocks noChangeArrowheads="1"/>
            </p:cNvSpPr>
            <p:nvPr/>
          </p:nvSpPr>
          <p:spPr bwMode="auto">
            <a:xfrm>
              <a:off x="2880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95" name="Rectangle 91"/>
            <p:cNvSpPr>
              <a:spLocks noChangeArrowheads="1"/>
            </p:cNvSpPr>
            <p:nvPr/>
          </p:nvSpPr>
          <p:spPr bwMode="auto">
            <a:xfrm>
              <a:off x="3120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96" name="Rectangle 92"/>
            <p:cNvSpPr>
              <a:spLocks noChangeArrowheads="1"/>
            </p:cNvSpPr>
            <p:nvPr/>
          </p:nvSpPr>
          <p:spPr bwMode="auto">
            <a:xfrm>
              <a:off x="3360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97" name="Rectangle 93"/>
            <p:cNvSpPr>
              <a:spLocks noChangeArrowheads="1"/>
            </p:cNvSpPr>
            <p:nvPr/>
          </p:nvSpPr>
          <p:spPr bwMode="auto">
            <a:xfrm>
              <a:off x="3600" y="1296"/>
              <a:ext cx="672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98" name="Rectangle 94"/>
            <p:cNvSpPr>
              <a:spLocks noChangeArrowheads="1"/>
            </p:cNvSpPr>
            <p:nvPr/>
          </p:nvSpPr>
          <p:spPr bwMode="auto">
            <a:xfrm>
              <a:off x="4272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99" name="Rectangle 95"/>
            <p:cNvSpPr>
              <a:spLocks noChangeArrowheads="1"/>
            </p:cNvSpPr>
            <p:nvPr/>
          </p:nvSpPr>
          <p:spPr bwMode="auto">
            <a:xfrm>
              <a:off x="4512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600" name="Rectangle 96"/>
            <p:cNvSpPr>
              <a:spLocks noChangeArrowheads="1"/>
            </p:cNvSpPr>
            <p:nvPr/>
          </p:nvSpPr>
          <p:spPr bwMode="auto">
            <a:xfrm>
              <a:off x="4752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601" name="Text Box 97"/>
            <p:cNvSpPr txBox="1">
              <a:spLocks noChangeArrowheads="1"/>
            </p:cNvSpPr>
            <p:nvPr/>
          </p:nvSpPr>
          <p:spPr bwMode="auto">
            <a:xfrm>
              <a:off x="2880" y="1296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0</a:t>
              </a:r>
            </a:p>
          </p:txBody>
        </p:sp>
        <p:sp>
          <p:nvSpPr>
            <p:cNvPr id="405602" name="Text Box 98"/>
            <p:cNvSpPr txBox="1">
              <a:spLocks noChangeArrowheads="1"/>
            </p:cNvSpPr>
            <p:nvPr/>
          </p:nvSpPr>
          <p:spPr bwMode="auto">
            <a:xfrm>
              <a:off x="3120" y="1296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05603" name="Text Box 99"/>
            <p:cNvSpPr txBox="1">
              <a:spLocks noChangeArrowheads="1"/>
            </p:cNvSpPr>
            <p:nvPr/>
          </p:nvSpPr>
          <p:spPr bwMode="auto">
            <a:xfrm>
              <a:off x="3360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05604" name="Text Box 100"/>
            <p:cNvSpPr txBox="1">
              <a:spLocks noChangeArrowheads="1"/>
            </p:cNvSpPr>
            <p:nvPr/>
          </p:nvSpPr>
          <p:spPr bwMode="auto">
            <a:xfrm>
              <a:off x="4272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05605" name="Text Box 101"/>
            <p:cNvSpPr txBox="1">
              <a:spLocks noChangeArrowheads="1"/>
            </p:cNvSpPr>
            <p:nvPr/>
          </p:nvSpPr>
          <p:spPr bwMode="auto">
            <a:xfrm>
              <a:off x="4512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05606" name="Text Box 102"/>
            <p:cNvSpPr txBox="1">
              <a:spLocks noChangeArrowheads="1"/>
            </p:cNvSpPr>
            <p:nvPr/>
          </p:nvSpPr>
          <p:spPr bwMode="auto">
            <a:xfrm>
              <a:off x="4752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dirty="0" smtClean="0">
                  <a:latin typeface="Gill Sans" pitchFamily="34" charset="0"/>
                </a:rPr>
                <a:t>1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405607" name="Text Box 103"/>
            <p:cNvSpPr txBox="1">
              <a:spLocks noChangeArrowheads="1"/>
            </p:cNvSpPr>
            <p:nvPr/>
          </p:nvSpPr>
          <p:spPr bwMode="auto">
            <a:xfrm>
              <a:off x="2688" y="110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0</a:t>
              </a:r>
            </a:p>
          </p:txBody>
        </p:sp>
        <p:sp>
          <p:nvSpPr>
            <p:cNvPr id="405608" name="Text Box 104"/>
            <p:cNvSpPr txBox="1">
              <a:spLocks noChangeArrowheads="1"/>
            </p:cNvSpPr>
            <p:nvPr/>
          </p:nvSpPr>
          <p:spPr bwMode="auto">
            <a:xfrm>
              <a:off x="2928" y="1104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1</a:t>
              </a:r>
            </a:p>
          </p:txBody>
        </p:sp>
        <p:sp>
          <p:nvSpPr>
            <p:cNvPr id="405609" name="Text Box 105"/>
            <p:cNvSpPr txBox="1">
              <a:spLocks noChangeArrowheads="1"/>
            </p:cNvSpPr>
            <p:nvPr/>
          </p:nvSpPr>
          <p:spPr bwMode="auto">
            <a:xfrm>
              <a:off x="3120" y="1104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2</a:t>
              </a:r>
            </a:p>
          </p:txBody>
        </p:sp>
        <p:sp>
          <p:nvSpPr>
            <p:cNvPr id="405610" name="Text Box 106"/>
            <p:cNvSpPr txBox="1">
              <a:spLocks noChangeArrowheads="1"/>
            </p:cNvSpPr>
            <p:nvPr/>
          </p:nvSpPr>
          <p:spPr bwMode="auto">
            <a:xfrm>
              <a:off x="2352" y="110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600">
                  <a:latin typeface="Gill Sans" pitchFamily="34" charset="0"/>
                </a:rPr>
                <a:t>i =</a:t>
              </a:r>
            </a:p>
          </p:txBody>
        </p:sp>
        <p:sp>
          <p:nvSpPr>
            <p:cNvPr id="405611" name="Text Box 107"/>
            <p:cNvSpPr txBox="1">
              <a:spLocks noChangeArrowheads="1"/>
            </p:cNvSpPr>
            <p:nvPr/>
          </p:nvSpPr>
          <p:spPr bwMode="auto">
            <a:xfrm>
              <a:off x="3360" y="1104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3</a:t>
              </a:r>
            </a:p>
          </p:txBody>
        </p:sp>
        <p:sp>
          <p:nvSpPr>
            <p:cNvPr id="405612" name="Text Box 108"/>
            <p:cNvSpPr txBox="1">
              <a:spLocks noChangeArrowheads="1"/>
            </p:cNvSpPr>
            <p:nvPr/>
          </p:nvSpPr>
          <p:spPr bwMode="auto">
            <a:xfrm>
              <a:off x="4224" y="1104"/>
              <a:ext cx="2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98</a:t>
              </a:r>
            </a:p>
          </p:txBody>
        </p:sp>
        <p:sp>
          <p:nvSpPr>
            <p:cNvPr id="405613" name="Text Box 109"/>
            <p:cNvSpPr txBox="1">
              <a:spLocks noChangeArrowheads="1"/>
            </p:cNvSpPr>
            <p:nvPr/>
          </p:nvSpPr>
          <p:spPr bwMode="auto">
            <a:xfrm>
              <a:off x="4464" y="1104"/>
              <a:ext cx="2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99</a:t>
              </a:r>
            </a:p>
          </p:txBody>
        </p:sp>
        <p:sp>
          <p:nvSpPr>
            <p:cNvPr id="405614" name="Text Box 110"/>
            <p:cNvSpPr txBox="1">
              <a:spLocks noChangeArrowheads="1"/>
            </p:cNvSpPr>
            <p:nvPr/>
          </p:nvSpPr>
          <p:spPr bwMode="auto">
            <a:xfrm>
              <a:off x="4752" y="1104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100</a:t>
              </a:r>
            </a:p>
          </p:txBody>
        </p:sp>
        <p:sp>
          <p:nvSpPr>
            <p:cNvPr id="405615" name="Text Box 111"/>
            <p:cNvSpPr txBox="1">
              <a:spLocks noChangeArrowheads="1"/>
            </p:cNvSpPr>
            <p:nvPr/>
          </p:nvSpPr>
          <p:spPr bwMode="auto">
            <a:xfrm>
              <a:off x="3808" y="1230"/>
              <a:ext cx="3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...</a:t>
              </a:r>
            </a:p>
          </p:txBody>
        </p:sp>
      </p:grpSp>
      <p:sp>
        <p:nvSpPr>
          <p:cNvPr id="61" name="Text Box 78"/>
          <p:cNvSpPr txBox="1">
            <a:spLocks noChangeArrowheads="1"/>
          </p:cNvSpPr>
          <p:nvPr/>
        </p:nvSpPr>
        <p:spPr bwMode="auto">
          <a:xfrm>
            <a:off x="5980300" y="3898686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Gill Sans" pitchFamily="34" charset="0"/>
              </a:rPr>
              <a:t>97</a:t>
            </a:r>
            <a:endParaRPr lang="zh-TW" altLang="en-US" sz="1600" dirty="0">
              <a:latin typeface="Gill Sans" pitchFamily="34" charset="0"/>
            </a:endParaRPr>
          </a:p>
        </p:txBody>
      </p:sp>
      <p:sp>
        <p:nvSpPr>
          <p:cNvPr id="6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67813"/>
          </a:xfrm>
        </p:spPr>
        <p:txBody>
          <a:bodyPr/>
          <a:lstStyle/>
          <a:p>
            <a:r>
              <a:rPr lang="en-US" altLang="zh-TW" dirty="0" smtClean="0"/>
              <a:t>Data Structure 1 Example</a:t>
            </a:r>
            <a:endParaRPr lang="en-US" altLang="zh-TW" dirty="0"/>
          </a:p>
        </p:txBody>
      </p:sp>
      <p:sp>
        <p:nvSpPr>
          <p:cNvPr id="63" name="Text Box 78"/>
          <p:cNvSpPr txBox="1">
            <a:spLocks noChangeArrowheads="1"/>
          </p:cNvSpPr>
          <p:nvPr/>
        </p:nvSpPr>
        <p:spPr bwMode="auto">
          <a:xfrm>
            <a:off x="5672471" y="3904169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Gill Sans" pitchFamily="34" charset="0"/>
              </a:rPr>
              <a:t>96</a:t>
            </a:r>
            <a:endParaRPr lang="zh-TW" altLang="en-US" sz="1600" dirty="0"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D9B2DA2F-199B-4EBE-987C-B0A1E1B0A206}" type="slidenum">
              <a:rPr lang="zh-TW" altLang="en-US" smtClean="0"/>
              <a:pPr/>
              <a:t>24</a:t>
            </a:fld>
            <a:endParaRPr lang="en-US" altLang="zh-TW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srgbClr val="3333CC"/>
                </a:solidFill>
              </a:rPr>
              <a:t>Data Structures for Polynomial ADT (cont’d)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029"/>
              <p:cNvSpPr txBox="1">
                <a:spLocks noChangeArrowheads="1"/>
              </p:cNvSpPr>
              <p:nvPr/>
            </p:nvSpPr>
            <p:spPr bwMode="auto">
              <a:xfrm>
                <a:off x="625701" y="1434348"/>
                <a:ext cx="8423990" cy="2490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2100" dirty="0" smtClean="0"/>
                  <a:t>A polynomial is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100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sz="21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10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TW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10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1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10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100" i="1" dirty="0">
                        <a:latin typeface="Cambria Math"/>
                      </a:rPr>
                      <m:t>+… +</m:t>
                    </m:r>
                    <m:r>
                      <a:rPr lang="en-US" altLang="zh-TW" sz="2100" i="1" dirty="0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>
                        <a:latin typeface="Cambria Math"/>
                      </a:rPr>
                      <m:t>1</m:t>
                    </m:r>
                    <m:r>
                      <a:rPr lang="en-US" altLang="zh-TW" sz="2100" i="1" dirty="0">
                        <a:latin typeface="Cambria Math"/>
                      </a:rPr>
                      <m:t>𝑥</m:t>
                    </m:r>
                    <m:r>
                      <a:rPr lang="en-US" altLang="zh-TW" sz="2100" i="1" baseline="30000" dirty="0">
                        <a:latin typeface="Cambria Math"/>
                      </a:rPr>
                      <m:t>1</m:t>
                    </m:r>
                    <m:r>
                      <a:rPr lang="en-US" altLang="zh-TW" sz="2100" i="1" dirty="0">
                        <a:latin typeface="Cambria Math"/>
                      </a:rPr>
                      <m:t>+</m:t>
                    </m:r>
                    <m:r>
                      <a:rPr lang="en-US" altLang="zh-TW" sz="2100" i="1" dirty="0">
                        <a:latin typeface="Cambria Math"/>
                      </a:rPr>
                      <m:t>𝑎</m:t>
                    </m:r>
                    <m:r>
                      <a:rPr lang="en-US" altLang="zh-TW" sz="2100" i="1" baseline="-25000" dirty="0">
                        <a:latin typeface="Cambria Math"/>
                      </a:rPr>
                      <m:t>0</m:t>
                    </m:r>
                    <m:r>
                      <a:rPr lang="en-US" altLang="zh-TW" sz="2100" i="1" dirty="0">
                        <a:latin typeface="Cambria Math"/>
                      </a:rPr>
                      <m:t>𝑥</m:t>
                    </m:r>
                    <m:r>
                      <a:rPr lang="en-US" altLang="zh-TW" sz="2100" i="1" baseline="30000" dirty="0">
                        <a:latin typeface="Cambria Math"/>
                      </a:rPr>
                      <m:t>0</m:t>
                    </m:r>
                    <m:r>
                      <a:rPr lang="en-US" altLang="zh-TW" sz="21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100" dirty="0" smtClean="0"/>
                  <a:t/>
                </a:r>
                <a:br>
                  <a:rPr lang="en-US" altLang="zh-TW" sz="2100" dirty="0" smtClean="0"/>
                </a:br>
                <a:r>
                  <a:rPr lang="en-US" altLang="zh-TW" sz="21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sz="21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100" dirty="0"/>
                  <a:t> is the degree of the </a:t>
                </a:r>
                <a:r>
                  <a:rPr lang="en-US" altLang="zh-TW" sz="2100" dirty="0" smtClean="0"/>
                  <a:t>polynomial.</a:t>
                </a:r>
              </a:p>
              <a:p>
                <a:r>
                  <a:rPr lang="en-US" altLang="zh-TW" sz="2000" b="1" dirty="0" smtClean="0">
                    <a:solidFill>
                      <a:srgbClr val="FF0000"/>
                    </a:solidFill>
                  </a:rPr>
                  <a:t>Data-Structure-2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2000" dirty="0"/>
                  <a:t>a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dynamic</a:t>
                </a:r>
                <a:r>
                  <a:rPr lang="en-US" altLang="zh-TW" sz="2000" dirty="0"/>
                  <a:t> approach of Data-Structure-1.</a:t>
                </a:r>
                <a:br>
                  <a:rPr lang="en-US" altLang="zh-TW" sz="2000" dirty="0"/>
                </a:br>
                <a:endParaRPr lang="en-US" altLang="zh-TW" sz="2000" dirty="0"/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 err="1">
                    <a:solidFill>
                      <a:srgbClr val="0000FF"/>
                    </a:solidFill>
                  </a:rPr>
                  <a:t>typedef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struct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{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degree;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 float *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coef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;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} polynomial;</a:t>
                </a:r>
              </a:p>
              <a:p>
                <a:pPr lvl="1">
                  <a:buFont typeface="Monotype Sorts" pitchFamily="2" charset="2"/>
                  <a:buNone/>
                </a:pPr>
                <a:endParaRPr lang="en-US" altLang="zh-TW" sz="2000" dirty="0">
                  <a:solidFill>
                    <a:srgbClr val="0000FF"/>
                  </a:solidFill>
                </a:endParaRP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polynomial p1;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p1.degree = n;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p1.coef = (float*)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malloc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((p1.degree+1)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*</a:t>
                </a:r>
                <a:r>
                  <a:rPr lang="en-US" altLang="zh-TW" sz="2000" dirty="0" err="1" smtClean="0">
                    <a:solidFill>
                      <a:srgbClr val="0000FF"/>
                    </a:solidFill>
                  </a:rPr>
                  <a:t>sizeof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(float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));</a:t>
                </a:r>
              </a:p>
              <a:p>
                <a:endParaRPr lang="en-US" altLang="zh-TW" sz="2100" dirty="0" smtClean="0"/>
              </a:p>
            </p:txBody>
          </p:sp>
        </mc:Choice>
        <mc:Fallback xmlns="">
          <p:sp>
            <p:nvSpPr>
              <p:cNvPr id="7" name="Rectangle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701" y="1434348"/>
                <a:ext cx="8423990" cy="2490019"/>
              </a:xfrm>
              <a:prstGeom prst="rect">
                <a:avLst/>
              </a:prstGeom>
              <a:blipFill>
                <a:blip r:embed="rId2"/>
                <a:stretch>
                  <a:fillRect l="-434" t="-1467" b="-779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3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CE27AD8B-8D3B-405F-8C99-87828EA030B8}" type="slidenum">
              <a:rPr lang="zh-TW" altLang="en-US" smtClean="0"/>
              <a:pPr/>
              <a:t>25</a:t>
            </a:fld>
            <a:endParaRPr lang="en-US" altLang="zh-TW" dirty="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 </a:t>
            </a:r>
            <a:r>
              <a:rPr lang="en-US" altLang="zh-TW" dirty="0" smtClean="0"/>
              <a:t>2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7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𝐴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dirty="0">
                        <a:latin typeface="Cambria Math"/>
                      </a:rPr>
                      <m:t>) = 2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100</m:t>
                    </m:r>
                    <m:r>
                      <a:rPr lang="en-US" altLang="zh-TW" i="1" dirty="0">
                        <a:latin typeface="Cambria Math"/>
                      </a:rPr>
                      <m:t>+1</m:t>
                    </m:r>
                  </m:oMath>
                </a14:m>
                <a:endParaRPr lang="en-US" altLang="zh-TW" i="1" dirty="0"/>
              </a:p>
              <a:p>
                <a:pPr lvl="1"/>
                <a:endParaRPr lang="en-US" altLang="zh-TW" i="1" dirty="0"/>
              </a:p>
              <a:p>
                <a:pPr lvl="1"/>
                <a:endParaRPr lang="en-US" altLang="zh-TW" i="1" dirty="0"/>
              </a:p>
              <a:p>
                <a:pPr marL="457200" lvl="1" indent="0">
                  <a:buNone/>
                </a:pPr>
                <a:endParaRPr lang="en-US" altLang="zh-TW" i="1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𝐵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dirty="0" smtClean="0">
                        <a:latin typeface="Cambria Math"/>
                      </a:rPr>
                      <m:t>) = 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4</m:t>
                    </m:r>
                    <m:r>
                      <a:rPr lang="en-US" altLang="zh-TW" i="1" dirty="0">
                        <a:latin typeface="Cambria Math"/>
                      </a:rPr>
                      <m:t>+</m:t>
                    </m:r>
                    <m:r>
                      <a:rPr lang="en-US" altLang="zh-TW" b="0" i="1" dirty="0" smtClean="0">
                        <a:latin typeface="Cambria Math"/>
                      </a:rPr>
                      <m:t>9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+3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2</m:t>
                    </m:r>
                    <m:r>
                      <a:rPr lang="en-US" altLang="zh-TW" i="1" dirty="0">
                        <a:latin typeface="Cambria Math"/>
                      </a:rPr>
                      <m:t>+1</m:t>
                    </m:r>
                  </m:oMath>
                </a14:m>
                <a:endParaRPr lang="en-US" altLang="zh-TW" i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14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4724" name="Group 4"/>
          <p:cNvGrpSpPr>
            <a:grpSpLocks/>
          </p:cNvGrpSpPr>
          <p:nvPr/>
        </p:nvGrpSpPr>
        <p:grpSpPr bwMode="auto">
          <a:xfrm>
            <a:off x="3427250" y="2080906"/>
            <a:ext cx="4044293" cy="838200"/>
            <a:chOff x="2352" y="1104"/>
            <a:chExt cx="2759" cy="528"/>
          </a:xfrm>
        </p:grpSpPr>
        <p:sp>
          <p:nvSpPr>
            <p:cNvPr id="414725" name="Text Box 5"/>
            <p:cNvSpPr txBox="1">
              <a:spLocks noChangeArrowheads="1"/>
            </p:cNvSpPr>
            <p:nvPr/>
          </p:nvSpPr>
          <p:spPr bwMode="auto">
            <a:xfrm>
              <a:off x="2640" y="1296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414726" name="Rectangle 6"/>
            <p:cNvSpPr>
              <a:spLocks noChangeArrowheads="1"/>
            </p:cNvSpPr>
            <p:nvPr/>
          </p:nvSpPr>
          <p:spPr bwMode="auto">
            <a:xfrm>
              <a:off x="2640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27" name="Rectangle 7"/>
            <p:cNvSpPr>
              <a:spLocks noChangeArrowheads="1"/>
            </p:cNvSpPr>
            <p:nvPr/>
          </p:nvSpPr>
          <p:spPr bwMode="auto">
            <a:xfrm>
              <a:off x="2880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28" name="Rectangle 8"/>
            <p:cNvSpPr>
              <a:spLocks noChangeArrowheads="1"/>
            </p:cNvSpPr>
            <p:nvPr/>
          </p:nvSpPr>
          <p:spPr bwMode="auto">
            <a:xfrm>
              <a:off x="3120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360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30" name="Rectangle 10"/>
            <p:cNvSpPr>
              <a:spLocks noChangeArrowheads="1"/>
            </p:cNvSpPr>
            <p:nvPr/>
          </p:nvSpPr>
          <p:spPr bwMode="auto">
            <a:xfrm>
              <a:off x="3600" y="1296"/>
              <a:ext cx="672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31" name="Rectangle 11"/>
            <p:cNvSpPr>
              <a:spLocks noChangeArrowheads="1"/>
            </p:cNvSpPr>
            <p:nvPr/>
          </p:nvSpPr>
          <p:spPr bwMode="auto">
            <a:xfrm>
              <a:off x="4272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32" name="Rectangle 12"/>
            <p:cNvSpPr>
              <a:spLocks noChangeArrowheads="1"/>
            </p:cNvSpPr>
            <p:nvPr/>
          </p:nvSpPr>
          <p:spPr bwMode="auto">
            <a:xfrm>
              <a:off x="4512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33" name="Rectangle 13"/>
            <p:cNvSpPr>
              <a:spLocks noChangeArrowheads="1"/>
            </p:cNvSpPr>
            <p:nvPr/>
          </p:nvSpPr>
          <p:spPr bwMode="auto">
            <a:xfrm>
              <a:off x="4752" y="1296"/>
              <a:ext cx="240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34" name="Text Box 14"/>
            <p:cNvSpPr txBox="1">
              <a:spLocks noChangeArrowheads="1"/>
            </p:cNvSpPr>
            <p:nvPr/>
          </p:nvSpPr>
          <p:spPr bwMode="auto">
            <a:xfrm>
              <a:off x="2880" y="1296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14735" name="Text Box 15"/>
            <p:cNvSpPr txBox="1">
              <a:spLocks noChangeArrowheads="1"/>
            </p:cNvSpPr>
            <p:nvPr/>
          </p:nvSpPr>
          <p:spPr bwMode="auto">
            <a:xfrm>
              <a:off x="3120" y="1296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0</a:t>
              </a:r>
            </a:p>
          </p:txBody>
        </p:sp>
        <p:sp>
          <p:nvSpPr>
            <p:cNvPr id="414736" name="Text Box 16"/>
            <p:cNvSpPr txBox="1">
              <a:spLocks noChangeArrowheads="1"/>
            </p:cNvSpPr>
            <p:nvPr/>
          </p:nvSpPr>
          <p:spPr bwMode="auto">
            <a:xfrm>
              <a:off x="3360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4272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14738" name="Text Box 18"/>
            <p:cNvSpPr txBox="1">
              <a:spLocks noChangeArrowheads="1"/>
            </p:cNvSpPr>
            <p:nvPr/>
          </p:nvSpPr>
          <p:spPr bwMode="auto">
            <a:xfrm>
              <a:off x="4512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14739" name="Text Box 19"/>
            <p:cNvSpPr txBox="1">
              <a:spLocks noChangeArrowheads="1"/>
            </p:cNvSpPr>
            <p:nvPr/>
          </p:nvSpPr>
          <p:spPr bwMode="auto">
            <a:xfrm>
              <a:off x="4752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414740" name="Text Box 20"/>
            <p:cNvSpPr txBox="1">
              <a:spLocks noChangeArrowheads="1"/>
            </p:cNvSpPr>
            <p:nvPr/>
          </p:nvSpPr>
          <p:spPr bwMode="auto">
            <a:xfrm>
              <a:off x="2688" y="110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0</a:t>
              </a:r>
            </a:p>
          </p:txBody>
        </p:sp>
        <p:sp>
          <p:nvSpPr>
            <p:cNvPr id="414741" name="Text Box 21"/>
            <p:cNvSpPr txBox="1">
              <a:spLocks noChangeArrowheads="1"/>
            </p:cNvSpPr>
            <p:nvPr/>
          </p:nvSpPr>
          <p:spPr bwMode="auto">
            <a:xfrm>
              <a:off x="2928" y="1104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1</a:t>
              </a:r>
            </a:p>
          </p:txBody>
        </p:sp>
        <p:sp>
          <p:nvSpPr>
            <p:cNvPr id="414742" name="Text Box 22"/>
            <p:cNvSpPr txBox="1">
              <a:spLocks noChangeArrowheads="1"/>
            </p:cNvSpPr>
            <p:nvPr/>
          </p:nvSpPr>
          <p:spPr bwMode="auto">
            <a:xfrm>
              <a:off x="3120" y="1104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2</a:t>
              </a:r>
            </a:p>
          </p:txBody>
        </p:sp>
        <p:sp>
          <p:nvSpPr>
            <p:cNvPr id="414743" name="Text Box 23"/>
            <p:cNvSpPr txBox="1">
              <a:spLocks noChangeArrowheads="1"/>
            </p:cNvSpPr>
            <p:nvPr/>
          </p:nvSpPr>
          <p:spPr bwMode="auto">
            <a:xfrm>
              <a:off x="2352" y="110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600">
                  <a:latin typeface="Gill Sans" pitchFamily="34" charset="0"/>
                </a:rPr>
                <a:t>i =</a:t>
              </a:r>
            </a:p>
          </p:txBody>
        </p:sp>
        <p:sp>
          <p:nvSpPr>
            <p:cNvPr id="414744" name="Text Box 24"/>
            <p:cNvSpPr txBox="1">
              <a:spLocks noChangeArrowheads="1"/>
            </p:cNvSpPr>
            <p:nvPr/>
          </p:nvSpPr>
          <p:spPr bwMode="auto">
            <a:xfrm>
              <a:off x="3360" y="1104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3</a:t>
              </a:r>
            </a:p>
          </p:txBody>
        </p: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4224" y="1104"/>
              <a:ext cx="2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98</a:t>
              </a:r>
            </a:p>
          </p:txBody>
        </p:sp>
        <p:sp>
          <p:nvSpPr>
            <p:cNvPr id="414746" name="Text Box 26"/>
            <p:cNvSpPr txBox="1">
              <a:spLocks noChangeArrowheads="1"/>
            </p:cNvSpPr>
            <p:nvPr/>
          </p:nvSpPr>
          <p:spPr bwMode="auto">
            <a:xfrm>
              <a:off x="4464" y="1104"/>
              <a:ext cx="2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99</a:t>
              </a:r>
            </a:p>
          </p:txBody>
        </p:sp>
        <p:sp>
          <p:nvSpPr>
            <p:cNvPr id="414747" name="Text Box 27"/>
            <p:cNvSpPr txBox="1">
              <a:spLocks noChangeArrowheads="1"/>
            </p:cNvSpPr>
            <p:nvPr/>
          </p:nvSpPr>
          <p:spPr bwMode="auto">
            <a:xfrm>
              <a:off x="4752" y="1104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100</a:t>
              </a:r>
            </a:p>
          </p:txBody>
        </p:sp>
      </p:grpSp>
      <p:grpSp>
        <p:nvGrpSpPr>
          <p:cNvPr id="414748" name="Group 28"/>
          <p:cNvGrpSpPr>
            <a:grpSpLocks/>
          </p:cNvGrpSpPr>
          <p:nvPr/>
        </p:nvGrpSpPr>
        <p:grpSpPr bwMode="auto">
          <a:xfrm>
            <a:off x="3478717" y="3872707"/>
            <a:ext cx="2189987" cy="915987"/>
            <a:chOff x="1536" y="3023"/>
            <a:chExt cx="1494" cy="577"/>
          </a:xfrm>
        </p:grpSpPr>
        <p:sp>
          <p:nvSpPr>
            <p:cNvPr id="414749" name="Text Box 29"/>
            <p:cNvSpPr txBox="1">
              <a:spLocks noChangeArrowheads="1"/>
            </p:cNvSpPr>
            <p:nvPr/>
          </p:nvSpPr>
          <p:spPr bwMode="auto">
            <a:xfrm>
              <a:off x="1824" y="3233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414750" name="Rectangle 30"/>
            <p:cNvSpPr>
              <a:spLocks noChangeArrowheads="1"/>
            </p:cNvSpPr>
            <p:nvPr/>
          </p:nvSpPr>
          <p:spPr bwMode="auto">
            <a:xfrm>
              <a:off x="1824" y="3233"/>
              <a:ext cx="240" cy="36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1" name="Rectangle 31"/>
            <p:cNvSpPr>
              <a:spLocks noChangeArrowheads="1"/>
            </p:cNvSpPr>
            <p:nvPr/>
          </p:nvSpPr>
          <p:spPr bwMode="auto">
            <a:xfrm>
              <a:off x="2064" y="3233"/>
              <a:ext cx="240" cy="36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2" name="Rectangle 32"/>
            <p:cNvSpPr>
              <a:spLocks noChangeArrowheads="1"/>
            </p:cNvSpPr>
            <p:nvPr/>
          </p:nvSpPr>
          <p:spPr bwMode="auto">
            <a:xfrm>
              <a:off x="2304" y="3233"/>
              <a:ext cx="240" cy="36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3" name="Rectangle 33"/>
            <p:cNvSpPr>
              <a:spLocks noChangeArrowheads="1"/>
            </p:cNvSpPr>
            <p:nvPr/>
          </p:nvSpPr>
          <p:spPr bwMode="auto">
            <a:xfrm>
              <a:off x="2544" y="3233"/>
              <a:ext cx="240" cy="36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4" name="Rectangle 34"/>
            <p:cNvSpPr>
              <a:spLocks noChangeArrowheads="1"/>
            </p:cNvSpPr>
            <p:nvPr/>
          </p:nvSpPr>
          <p:spPr bwMode="auto">
            <a:xfrm>
              <a:off x="2784" y="3233"/>
              <a:ext cx="246" cy="36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5" name="Text Box 35"/>
            <p:cNvSpPr txBox="1">
              <a:spLocks noChangeArrowheads="1"/>
            </p:cNvSpPr>
            <p:nvPr/>
          </p:nvSpPr>
          <p:spPr bwMode="auto">
            <a:xfrm>
              <a:off x="2058" y="3233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ill Sans" pitchFamily="34" charset="0"/>
                </a:rPr>
                <a:t>9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414756" name="Text Box 36"/>
            <p:cNvSpPr txBox="1">
              <a:spLocks noChangeArrowheads="1"/>
            </p:cNvSpPr>
            <p:nvPr/>
          </p:nvSpPr>
          <p:spPr bwMode="auto">
            <a:xfrm>
              <a:off x="2304" y="3233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414757" name="Text Box 37"/>
            <p:cNvSpPr txBox="1">
              <a:spLocks noChangeArrowheads="1"/>
            </p:cNvSpPr>
            <p:nvPr/>
          </p:nvSpPr>
          <p:spPr bwMode="auto">
            <a:xfrm>
              <a:off x="2544" y="323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14758" name="Text Box 38"/>
            <p:cNvSpPr txBox="1">
              <a:spLocks noChangeArrowheads="1"/>
            </p:cNvSpPr>
            <p:nvPr/>
          </p:nvSpPr>
          <p:spPr bwMode="auto">
            <a:xfrm>
              <a:off x="1872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1600" dirty="0">
                  <a:latin typeface="Gill Sans" pitchFamily="34" charset="0"/>
                </a:rPr>
                <a:t>0</a:t>
              </a:r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112" y="3024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1</a:t>
              </a:r>
            </a:p>
          </p:txBody>
        </p:sp>
        <p:sp>
          <p:nvSpPr>
            <p:cNvPr id="414760" name="Text Box 40"/>
            <p:cNvSpPr txBox="1">
              <a:spLocks noChangeArrowheads="1"/>
            </p:cNvSpPr>
            <p:nvPr/>
          </p:nvSpPr>
          <p:spPr bwMode="auto">
            <a:xfrm>
              <a:off x="2304" y="3024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2</a:t>
              </a:r>
            </a:p>
          </p:txBody>
        </p:sp>
        <p:sp>
          <p:nvSpPr>
            <p:cNvPr id="414761" name="Text Box 41"/>
            <p:cNvSpPr txBox="1">
              <a:spLocks noChangeArrowheads="1"/>
            </p:cNvSpPr>
            <p:nvPr/>
          </p:nvSpPr>
          <p:spPr bwMode="auto">
            <a:xfrm>
              <a:off x="1536" y="302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600">
                  <a:latin typeface="Gill Sans" pitchFamily="34" charset="0"/>
                </a:rPr>
                <a:t>i =</a:t>
              </a:r>
            </a:p>
          </p:txBody>
        </p:sp>
        <p:sp>
          <p:nvSpPr>
            <p:cNvPr id="414762" name="Text Box 42"/>
            <p:cNvSpPr txBox="1">
              <a:spLocks noChangeArrowheads="1"/>
            </p:cNvSpPr>
            <p:nvPr/>
          </p:nvSpPr>
          <p:spPr bwMode="auto">
            <a:xfrm>
              <a:off x="2544" y="3024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3</a:t>
              </a:r>
            </a:p>
          </p:txBody>
        </p:sp>
        <p:sp>
          <p:nvSpPr>
            <p:cNvPr id="414763" name="Text Box 43"/>
            <p:cNvSpPr txBox="1">
              <a:spLocks noChangeArrowheads="1"/>
            </p:cNvSpPr>
            <p:nvPr/>
          </p:nvSpPr>
          <p:spPr bwMode="auto">
            <a:xfrm>
              <a:off x="2784" y="3231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414764" name="Text Box 44"/>
            <p:cNvSpPr txBox="1">
              <a:spLocks noChangeArrowheads="1"/>
            </p:cNvSpPr>
            <p:nvPr/>
          </p:nvSpPr>
          <p:spPr bwMode="auto">
            <a:xfrm>
              <a:off x="2805" y="3023"/>
              <a:ext cx="2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4</a:t>
              </a:r>
            </a:p>
          </p:txBody>
        </p:sp>
      </p:grpSp>
      <p:sp>
        <p:nvSpPr>
          <p:cNvPr id="48" name="Text Box 111"/>
          <p:cNvSpPr txBox="1">
            <a:spLocks noChangeArrowheads="1"/>
          </p:cNvSpPr>
          <p:nvPr/>
        </p:nvSpPr>
        <p:spPr bwMode="auto">
          <a:xfrm>
            <a:off x="5573495" y="2270028"/>
            <a:ext cx="51304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dirty="0">
                <a:latin typeface="Gill Sans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391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788528FE-01A0-47D4-A643-92819A65A1AE}" type="slidenum">
              <a:rPr lang="zh-TW" altLang="en-US" smtClean="0"/>
              <a:pPr/>
              <a:t>26</a:t>
            </a:fld>
            <a:endParaRPr lang="en-US" altLang="zh-TW" dirty="0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Data Structures for Polynomial </a:t>
            </a:r>
            <a:r>
              <a:rPr lang="en-US" altLang="zh-TW" sz="3600" dirty="0"/>
              <a:t>ADT (cont’d)</a:t>
            </a:r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44386"/>
            <a:ext cx="7772400" cy="4648200"/>
          </a:xfrm>
        </p:spPr>
        <p:txBody>
          <a:bodyPr/>
          <a:lstStyle/>
          <a:p>
            <a:r>
              <a:rPr lang="en-US" altLang="zh-TW" sz="1900" b="1" dirty="0" smtClean="0">
                <a:solidFill>
                  <a:srgbClr val="FF0000"/>
                </a:solidFill>
              </a:rPr>
              <a:t>Data-Structure-3</a:t>
            </a:r>
            <a:r>
              <a:rPr lang="en-US" altLang="zh-TW" sz="1900" dirty="0" smtClean="0"/>
              <a:t>:</a:t>
            </a:r>
            <a:br>
              <a:rPr lang="en-US" altLang="zh-TW" sz="1900" dirty="0" smtClean="0"/>
            </a:br>
            <a:r>
              <a:rPr lang="en-US" altLang="zh-TW" sz="19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TW" sz="1900" dirty="0" smtClean="0">
                <a:solidFill>
                  <a:srgbClr val="0000FF"/>
                </a:solidFill>
              </a:rPr>
              <a:t> </a:t>
            </a:r>
            <a:r>
              <a:rPr lang="en-US" altLang="zh-TW" sz="1900" dirty="0" err="1">
                <a:solidFill>
                  <a:srgbClr val="0000FF"/>
                </a:solidFill>
              </a:rPr>
              <a:t>struct</a:t>
            </a:r>
            <a:r>
              <a:rPr lang="en-US" altLang="zh-TW" sz="1900" dirty="0">
                <a:solidFill>
                  <a:srgbClr val="0000FF"/>
                </a:solidFill>
              </a:rPr>
              <a:t> </a:t>
            </a:r>
            <a:r>
              <a:rPr lang="en-US" altLang="zh-TW" sz="1900" dirty="0" smtClean="0">
                <a:solidFill>
                  <a:srgbClr val="0000FF"/>
                </a:solidFill>
              </a:rPr>
              <a:t>{</a:t>
            </a:r>
            <a:br>
              <a:rPr lang="en-US" altLang="zh-TW" sz="1900" dirty="0" smtClean="0">
                <a:solidFill>
                  <a:srgbClr val="0000FF"/>
                </a:solidFill>
              </a:rPr>
            </a:br>
            <a:r>
              <a:rPr lang="en-US" altLang="zh-TW" sz="1900" dirty="0" smtClean="0">
                <a:solidFill>
                  <a:srgbClr val="0000FF"/>
                </a:solidFill>
              </a:rPr>
              <a:t>    </a:t>
            </a:r>
            <a:r>
              <a:rPr lang="en-US" altLang="zh-TW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900" dirty="0" smtClean="0">
                <a:solidFill>
                  <a:srgbClr val="0000FF"/>
                </a:solidFill>
              </a:rPr>
              <a:t> </a:t>
            </a:r>
            <a:r>
              <a:rPr lang="en-US" altLang="zh-TW" sz="1900" dirty="0" err="1" smtClean="0">
                <a:solidFill>
                  <a:srgbClr val="0000FF"/>
                </a:solidFill>
              </a:rPr>
              <a:t>expon</a:t>
            </a:r>
            <a:r>
              <a:rPr lang="en-US" altLang="zh-TW" sz="1900" dirty="0" smtClean="0">
                <a:solidFill>
                  <a:srgbClr val="0000FF"/>
                </a:solidFill>
              </a:rPr>
              <a:t>;</a:t>
            </a:r>
            <a:br>
              <a:rPr lang="en-US" altLang="zh-TW" sz="1900" dirty="0" smtClean="0">
                <a:solidFill>
                  <a:srgbClr val="0000FF"/>
                </a:solidFill>
              </a:rPr>
            </a:br>
            <a:r>
              <a:rPr lang="en-US" altLang="zh-TW" sz="1900" dirty="0" smtClean="0">
                <a:solidFill>
                  <a:srgbClr val="0000FF"/>
                </a:solidFill>
              </a:rPr>
              <a:t>    float </a:t>
            </a:r>
            <a:r>
              <a:rPr lang="en-US" altLang="zh-TW" sz="1900" dirty="0" err="1" smtClean="0">
                <a:solidFill>
                  <a:srgbClr val="0000FF"/>
                </a:solidFill>
              </a:rPr>
              <a:t>coef</a:t>
            </a:r>
            <a:r>
              <a:rPr lang="en-US" altLang="zh-TW" sz="19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FF"/>
                </a:solidFill>
              </a:rPr>
              <a:t>     } </a:t>
            </a:r>
            <a:r>
              <a:rPr lang="en-US" altLang="zh-TW" sz="1900" dirty="0" err="1" smtClean="0">
                <a:solidFill>
                  <a:srgbClr val="0000FF"/>
                </a:solidFill>
              </a:rPr>
              <a:t>polynomialbuffer</a:t>
            </a:r>
            <a:r>
              <a:rPr lang="en-US" altLang="zh-TW" sz="1900" dirty="0" smtClean="0">
                <a:solidFill>
                  <a:srgbClr val="0000FF"/>
                </a:solidFill>
              </a:rPr>
              <a:t>;</a:t>
            </a:r>
            <a:br>
              <a:rPr lang="en-US" altLang="zh-TW" sz="1900" dirty="0" smtClean="0">
                <a:solidFill>
                  <a:srgbClr val="0000FF"/>
                </a:solidFill>
              </a:rPr>
            </a:br>
            <a:r>
              <a:rPr lang="en-US" altLang="zh-TW" sz="1900" dirty="0" smtClean="0">
                <a:solidFill>
                  <a:srgbClr val="0000FF"/>
                </a:solidFill>
              </a:rPr>
              <a:t/>
            </a:r>
            <a:br>
              <a:rPr lang="en-US" altLang="zh-TW" sz="1900" dirty="0" smtClean="0">
                <a:solidFill>
                  <a:srgbClr val="0000FF"/>
                </a:solidFill>
              </a:rPr>
            </a:br>
            <a:r>
              <a:rPr lang="en-US" altLang="zh-TW" sz="1900" dirty="0" smtClean="0">
                <a:solidFill>
                  <a:srgbClr val="0000FF"/>
                </a:solidFill>
              </a:rPr>
              <a:t>     </a:t>
            </a:r>
            <a:r>
              <a:rPr lang="en-US" altLang="zh-TW" sz="19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TW" sz="1900" dirty="0" smtClean="0">
                <a:solidFill>
                  <a:srgbClr val="0000FF"/>
                </a:solidFill>
              </a:rPr>
              <a:t> </a:t>
            </a:r>
            <a:r>
              <a:rPr lang="en-US" altLang="zh-TW" sz="1900" dirty="0" err="1">
                <a:solidFill>
                  <a:srgbClr val="0000FF"/>
                </a:solidFill>
              </a:rPr>
              <a:t>struct</a:t>
            </a:r>
            <a:r>
              <a:rPr lang="en-US" altLang="zh-TW" sz="1900" dirty="0">
                <a:solidFill>
                  <a:srgbClr val="0000FF"/>
                </a:solidFill>
              </a:rPr>
              <a:t> </a:t>
            </a:r>
            <a:r>
              <a:rPr lang="en-US" altLang="zh-TW" sz="1900" dirty="0" smtClean="0">
                <a:solidFill>
                  <a:srgbClr val="0000FF"/>
                </a:solidFill>
              </a:rPr>
              <a:t>{</a:t>
            </a:r>
            <a:br>
              <a:rPr lang="en-US" altLang="zh-TW" sz="1900" dirty="0" smtClean="0">
                <a:solidFill>
                  <a:srgbClr val="0000FF"/>
                </a:solidFill>
              </a:rPr>
            </a:br>
            <a:r>
              <a:rPr lang="en-US" altLang="zh-TW" sz="1900" dirty="0" smtClean="0">
                <a:solidFill>
                  <a:srgbClr val="0000FF"/>
                </a:solidFill>
              </a:rPr>
              <a:t>         </a:t>
            </a:r>
            <a:r>
              <a:rPr lang="en-US" altLang="zh-TW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900" dirty="0" smtClean="0">
                <a:solidFill>
                  <a:srgbClr val="0000FF"/>
                </a:solidFill>
              </a:rPr>
              <a:t> start;</a:t>
            </a:r>
            <a:br>
              <a:rPr lang="en-US" altLang="zh-TW" sz="1900" dirty="0" smtClean="0">
                <a:solidFill>
                  <a:srgbClr val="0000FF"/>
                </a:solidFill>
              </a:rPr>
            </a:br>
            <a:r>
              <a:rPr lang="en-US" altLang="zh-TW" sz="1900" dirty="0" smtClean="0">
                <a:solidFill>
                  <a:srgbClr val="0000FF"/>
                </a:solidFill>
              </a:rPr>
              <a:t>         </a:t>
            </a:r>
            <a:r>
              <a:rPr lang="en-US" altLang="zh-TW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900" dirty="0" smtClean="0">
                <a:solidFill>
                  <a:srgbClr val="0000FF"/>
                </a:solidFill>
              </a:rPr>
              <a:t> finish;</a:t>
            </a:r>
            <a:br>
              <a:rPr lang="en-US" altLang="zh-TW" sz="1900" dirty="0" smtClean="0">
                <a:solidFill>
                  <a:srgbClr val="0000FF"/>
                </a:solidFill>
              </a:rPr>
            </a:br>
            <a:r>
              <a:rPr lang="en-US" altLang="zh-TW" sz="1900" dirty="0" smtClean="0">
                <a:solidFill>
                  <a:srgbClr val="0000FF"/>
                </a:solidFill>
              </a:rPr>
              <a:t>     } </a:t>
            </a:r>
            <a:r>
              <a:rPr lang="en-US" altLang="zh-TW" sz="1900" dirty="0">
                <a:solidFill>
                  <a:srgbClr val="0000FF"/>
                </a:solidFill>
              </a:rPr>
              <a:t>polynomial;</a:t>
            </a:r>
          </a:p>
          <a:p>
            <a:r>
              <a:rPr lang="en-US" altLang="zh-TW" sz="1900" dirty="0" smtClean="0"/>
              <a:t>A </a:t>
            </a:r>
            <a:r>
              <a:rPr lang="en-US" altLang="zh-TW" sz="1900" b="1" dirty="0" err="1" smtClean="0"/>
              <a:t>polynomialbuffer</a:t>
            </a:r>
            <a:r>
              <a:rPr lang="en-US" altLang="zh-TW" sz="1900" dirty="0" smtClean="0"/>
              <a:t> to keep many.</a:t>
            </a:r>
            <a:br>
              <a:rPr lang="en-US" altLang="zh-TW" sz="1900" dirty="0" smtClean="0"/>
            </a:br>
            <a:endParaRPr lang="en-US" altLang="zh-TW" sz="1900" dirty="0" smtClean="0"/>
          </a:p>
          <a:p>
            <a:pPr lvl="1">
              <a:buFont typeface="Monotype Sorts" pitchFamily="2" charset="2"/>
              <a:buNone/>
            </a:pPr>
            <a:r>
              <a:rPr lang="en-US" altLang="zh-TW" sz="1900" dirty="0" smtClean="0">
                <a:solidFill>
                  <a:srgbClr val="0000FF"/>
                </a:solidFill>
              </a:rPr>
              <a:t>#</a:t>
            </a:r>
            <a:r>
              <a:rPr lang="en-US" altLang="zh-TW" sz="1900" dirty="0">
                <a:solidFill>
                  <a:srgbClr val="0000FF"/>
                </a:solidFill>
              </a:rPr>
              <a:t>define MAX_TERM 100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900" dirty="0" err="1">
                <a:solidFill>
                  <a:srgbClr val="0000FF"/>
                </a:solidFill>
              </a:rPr>
              <a:t>int</a:t>
            </a:r>
            <a:r>
              <a:rPr lang="en-US" altLang="zh-TW" sz="1900" dirty="0">
                <a:solidFill>
                  <a:srgbClr val="0000FF"/>
                </a:solidFill>
              </a:rPr>
              <a:t> avail = 0;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900" dirty="0" err="1">
                <a:solidFill>
                  <a:srgbClr val="0000FF"/>
                </a:solidFill>
              </a:rPr>
              <a:t>polynomialbuffer</a:t>
            </a:r>
            <a:r>
              <a:rPr lang="en-US" altLang="zh-TW" sz="1900" dirty="0">
                <a:solidFill>
                  <a:srgbClr val="0000FF"/>
                </a:solidFill>
              </a:rPr>
              <a:t> global[MAX_TERM];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900" dirty="0">
                <a:solidFill>
                  <a:srgbClr val="0000FF"/>
                </a:solidFill>
              </a:rPr>
              <a:t>polynomial a, b;</a:t>
            </a:r>
          </a:p>
        </p:txBody>
      </p:sp>
    </p:spTree>
    <p:extLst>
      <p:ext uri="{BB962C8B-B14F-4D97-AF65-F5344CB8AC3E}">
        <p14:creationId xmlns:p14="http://schemas.microsoft.com/office/powerpoint/2010/main" val="27020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DE6176B0-F2DF-45A5-801D-9ED9DDB9DDEF}" type="slidenum">
              <a:rPr lang="zh-TW" altLang="en-US" smtClean="0"/>
              <a:pPr/>
              <a:t>27</a:t>
            </a:fld>
            <a:endParaRPr lang="en-US" altLang="zh-TW" dirty="0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 </a:t>
            </a:r>
            <a:r>
              <a:rPr lang="en-US" altLang="zh-TW" dirty="0" smtClean="0"/>
              <a:t>3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grpSp>
        <p:nvGrpSpPr>
          <p:cNvPr id="415748" name="Group 4"/>
          <p:cNvGrpSpPr>
            <a:grpSpLocks/>
          </p:cNvGrpSpPr>
          <p:nvPr/>
        </p:nvGrpSpPr>
        <p:grpSpPr bwMode="auto">
          <a:xfrm>
            <a:off x="1196137" y="2667000"/>
            <a:ext cx="5699242" cy="1371600"/>
            <a:chOff x="816" y="1680"/>
            <a:chExt cx="1968" cy="864"/>
          </a:xfrm>
        </p:grpSpPr>
        <p:sp>
          <p:nvSpPr>
            <p:cNvPr id="415749" name="Text Box 5"/>
            <p:cNvSpPr txBox="1">
              <a:spLocks noChangeArrowheads="1"/>
            </p:cNvSpPr>
            <p:nvPr/>
          </p:nvSpPr>
          <p:spPr bwMode="auto">
            <a:xfrm>
              <a:off x="1152" y="16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0</a:t>
              </a:r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1392" y="1680"/>
              <a:ext cx="1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1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584" y="1680"/>
              <a:ext cx="1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2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816" y="168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TW" altLang="en-US" sz="1600">
                <a:latin typeface="Gill Sans" pitchFamily="34" charset="0"/>
              </a:endParaRPr>
            </a:p>
          </p:txBody>
        </p:sp>
        <p:sp>
          <p:nvSpPr>
            <p:cNvPr id="415753" name="Text Box 9"/>
            <p:cNvSpPr txBox="1">
              <a:spLocks noChangeArrowheads="1"/>
            </p:cNvSpPr>
            <p:nvPr/>
          </p:nvSpPr>
          <p:spPr bwMode="auto">
            <a:xfrm>
              <a:off x="1824" y="1680"/>
              <a:ext cx="1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3</a:t>
              </a:r>
            </a:p>
          </p:txBody>
        </p:sp>
        <p:grpSp>
          <p:nvGrpSpPr>
            <p:cNvPr id="415754" name="Group 10"/>
            <p:cNvGrpSpPr>
              <a:grpSpLocks/>
            </p:cNvGrpSpPr>
            <p:nvPr/>
          </p:nvGrpSpPr>
          <p:grpSpPr bwMode="auto">
            <a:xfrm>
              <a:off x="1104" y="1872"/>
              <a:ext cx="1680" cy="336"/>
              <a:chOff x="1104" y="1872"/>
              <a:chExt cx="1680" cy="336"/>
            </a:xfrm>
          </p:grpSpPr>
          <p:sp>
            <p:nvSpPr>
              <p:cNvPr id="415755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872"/>
                <a:ext cx="24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100</a:t>
                </a:r>
              </a:p>
            </p:txBody>
          </p:sp>
          <p:sp>
            <p:nvSpPr>
              <p:cNvPr id="415756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57" name="Rectangle 13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58" name="Rectangle 14"/>
              <p:cNvSpPr>
                <a:spLocks noChangeArrowheads="1"/>
              </p:cNvSpPr>
              <p:nvPr/>
            </p:nvSpPr>
            <p:spPr bwMode="auto">
              <a:xfrm>
                <a:off x="158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59" name="Rectangle 15"/>
              <p:cNvSpPr>
                <a:spLocks noChangeArrowheads="1"/>
              </p:cNvSpPr>
              <p:nvPr/>
            </p:nvSpPr>
            <p:spPr bwMode="auto">
              <a:xfrm>
                <a:off x="182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60" name="Text Box 16"/>
              <p:cNvSpPr txBox="1">
                <a:spLocks noChangeArrowheads="1"/>
              </p:cNvSpPr>
              <p:nvPr/>
            </p:nvSpPr>
            <p:spPr bwMode="auto">
              <a:xfrm>
                <a:off x="1344" y="1872"/>
                <a:ext cx="1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0</a:t>
                </a:r>
              </a:p>
            </p:txBody>
          </p:sp>
          <p:sp>
            <p:nvSpPr>
              <p:cNvPr id="415761" name="Text Box 17"/>
              <p:cNvSpPr txBox="1">
                <a:spLocks noChangeArrowheads="1"/>
              </p:cNvSpPr>
              <p:nvPr/>
            </p:nvSpPr>
            <p:spPr bwMode="auto">
              <a:xfrm>
                <a:off x="1584" y="1872"/>
                <a:ext cx="1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415762" name="Text Box 18"/>
              <p:cNvSpPr txBox="1">
                <a:spLocks noChangeArrowheads="1"/>
              </p:cNvSpPr>
              <p:nvPr/>
            </p:nvSpPr>
            <p:spPr bwMode="auto">
              <a:xfrm>
                <a:off x="182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415763" name="Rectangle 19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64" name="Rectangle 20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65" name="Rectangle 21"/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66" name="Text Box 22"/>
              <p:cNvSpPr txBox="1"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415767" name="Text Box 23"/>
              <p:cNvSpPr txBox="1">
                <a:spLocks noChangeArrowheads="1"/>
              </p:cNvSpPr>
              <p:nvPr/>
            </p:nvSpPr>
            <p:spPr bwMode="auto">
              <a:xfrm>
                <a:off x="230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0</a:t>
                </a:r>
              </a:p>
            </p:txBody>
          </p:sp>
          <p:sp>
            <p:nvSpPr>
              <p:cNvPr id="415768" name="Text Box 24"/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415769" name="Text Box 25"/>
            <p:cNvSpPr txBox="1">
              <a:spLocks noChangeArrowheads="1"/>
            </p:cNvSpPr>
            <p:nvPr/>
          </p:nvSpPr>
          <p:spPr bwMode="auto">
            <a:xfrm>
              <a:off x="2016" y="1680"/>
              <a:ext cx="14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  4</a:t>
              </a:r>
            </a:p>
          </p:txBody>
        </p:sp>
        <p:sp>
          <p:nvSpPr>
            <p:cNvPr id="415770" name="Text Box 26"/>
            <p:cNvSpPr txBox="1">
              <a:spLocks noChangeArrowheads="1"/>
            </p:cNvSpPr>
            <p:nvPr/>
          </p:nvSpPr>
          <p:spPr bwMode="auto">
            <a:xfrm>
              <a:off x="2256" y="1680"/>
              <a:ext cx="14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  5</a:t>
              </a:r>
            </a:p>
          </p:txBody>
        </p:sp>
        <p:sp>
          <p:nvSpPr>
            <p:cNvPr id="415771" name="Text Box 27"/>
            <p:cNvSpPr txBox="1">
              <a:spLocks noChangeArrowheads="1"/>
            </p:cNvSpPr>
            <p:nvPr/>
          </p:nvSpPr>
          <p:spPr bwMode="auto">
            <a:xfrm>
              <a:off x="2544" y="1680"/>
              <a:ext cx="1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latin typeface="Gill Sans" pitchFamily="34" charset="0"/>
                </a:rPr>
                <a:t>6</a:t>
              </a:r>
            </a:p>
          </p:txBody>
        </p:sp>
        <p:grpSp>
          <p:nvGrpSpPr>
            <p:cNvPr id="415772" name="Group 28"/>
            <p:cNvGrpSpPr>
              <a:grpSpLocks/>
            </p:cNvGrpSpPr>
            <p:nvPr/>
          </p:nvGrpSpPr>
          <p:grpSpPr bwMode="auto">
            <a:xfrm>
              <a:off x="1104" y="2208"/>
              <a:ext cx="1680" cy="336"/>
              <a:chOff x="1104" y="1872"/>
              <a:chExt cx="1680" cy="336"/>
            </a:xfrm>
          </p:grpSpPr>
          <p:sp>
            <p:nvSpPr>
              <p:cNvPr id="415773" name="Text Box 29"/>
              <p:cNvSpPr txBox="1">
                <a:spLocks noChangeArrowheads="1"/>
              </p:cNvSpPr>
              <p:nvPr/>
            </p:nvSpPr>
            <p:spPr bwMode="auto">
              <a:xfrm>
                <a:off x="1104" y="1872"/>
                <a:ext cx="1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415774" name="Rectangle 30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75" name="Rectangle 31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76" name="Rectangle 32"/>
              <p:cNvSpPr>
                <a:spLocks noChangeArrowheads="1"/>
              </p:cNvSpPr>
              <p:nvPr/>
            </p:nvSpPr>
            <p:spPr bwMode="auto">
              <a:xfrm>
                <a:off x="158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77" name="Rectangle 33"/>
              <p:cNvSpPr>
                <a:spLocks noChangeArrowheads="1"/>
              </p:cNvSpPr>
              <p:nvPr/>
            </p:nvSpPr>
            <p:spPr bwMode="auto">
              <a:xfrm>
                <a:off x="182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78" name="Text Box 34"/>
              <p:cNvSpPr txBox="1">
                <a:spLocks noChangeArrowheads="1"/>
              </p:cNvSpPr>
              <p:nvPr/>
            </p:nvSpPr>
            <p:spPr bwMode="auto">
              <a:xfrm>
                <a:off x="1344" y="1872"/>
                <a:ext cx="1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415779" name="Text Box 35"/>
              <p:cNvSpPr txBox="1">
                <a:spLocks noChangeArrowheads="1"/>
              </p:cNvSpPr>
              <p:nvPr/>
            </p:nvSpPr>
            <p:spPr bwMode="auto">
              <a:xfrm>
                <a:off x="1584" y="1872"/>
                <a:ext cx="1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415780" name="Text Box 36"/>
              <p:cNvSpPr txBox="1">
                <a:spLocks noChangeArrowheads="1"/>
              </p:cNvSpPr>
              <p:nvPr/>
            </p:nvSpPr>
            <p:spPr bwMode="auto">
              <a:xfrm>
                <a:off x="182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9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415781" name="Rectangle 3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82" name="Rectangle 38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83" name="Rectangle 39"/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240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84" name="Text Box 40"/>
              <p:cNvSpPr txBox="1"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415785" name="Text Box 41"/>
              <p:cNvSpPr txBox="1">
                <a:spLocks noChangeArrowheads="1"/>
              </p:cNvSpPr>
              <p:nvPr/>
            </p:nvSpPr>
            <p:spPr bwMode="auto">
              <a:xfrm>
                <a:off x="230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415786" name="Text Box 42"/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</p:grpSp>
      <p:sp>
        <p:nvSpPr>
          <p:cNvPr id="415787" name="Text Box 43"/>
          <p:cNvSpPr txBox="1">
            <a:spLocks noChangeArrowheads="1"/>
          </p:cNvSpPr>
          <p:nvPr/>
        </p:nvSpPr>
        <p:spPr bwMode="auto">
          <a:xfrm>
            <a:off x="6933231" y="3478530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Abadi MT Condensed Light" pitchFamily="34" charset="0"/>
              </a:rPr>
              <a:t>coef</a:t>
            </a:r>
            <a:endParaRPr lang="en-US" altLang="zh-TW" b="1" dirty="0">
              <a:latin typeface="Abadi MT Condensed Light" pitchFamily="34" charset="0"/>
            </a:endParaRPr>
          </a:p>
        </p:txBody>
      </p:sp>
      <p:sp>
        <p:nvSpPr>
          <p:cNvPr id="415788" name="Text Box 44"/>
          <p:cNvSpPr txBox="1">
            <a:spLocks noChangeArrowheads="1"/>
          </p:cNvSpPr>
          <p:nvPr/>
        </p:nvSpPr>
        <p:spPr bwMode="auto">
          <a:xfrm>
            <a:off x="6920020" y="3048000"/>
            <a:ext cx="109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Abadi MT Condensed Light" pitchFamily="34" charset="0"/>
              </a:rPr>
              <a:t>expon</a:t>
            </a:r>
            <a:endParaRPr lang="en-US" altLang="zh-TW" b="1" dirty="0">
              <a:latin typeface="Abadi MT Condensed Light" pitchFamily="34" charset="0"/>
            </a:endParaRPr>
          </a:p>
        </p:txBody>
      </p:sp>
      <p:grpSp>
        <p:nvGrpSpPr>
          <p:cNvPr id="415789" name="Group 45"/>
          <p:cNvGrpSpPr>
            <a:grpSpLocks/>
          </p:cNvGrpSpPr>
          <p:nvPr/>
        </p:nvGrpSpPr>
        <p:grpSpPr bwMode="auto">
          <a:xfrm>
            <a:off x="1912942" y="4005264"/>
            <a:ext cx="876581" cy="1204912"/>
            <a:chOff x="1296" y="2544"/>
            <a:chExt cx="598" cy="759"/>
          </a:xfrm>
        </p:grpSpPr>
        <p:sp>
          <p:nvSpPr>
            <p:cNvPr id="415790" name="Text Box 46"/>
            <p:cNvSpPr txBox="1">
              <a:spLocks noChangeArrowheads="1"/>
            </p:cNvSpPr>
            <p:nvPr/>
          </p:nvSpPr>
          <p:spPr bwMode="auto">
            <a:xfrm>
              <a:off x="1296" y="3070"/>
              <a:ext cx="5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dirty="0" err="1">
                  <a:latin typeface="Abadi MT Condensed Light" pitchFamily="34" charset="0"/>
                </a:rPr>
                <a:t>a.start</a:t>
              </a:r>
              <a:endParaRPr lang="en-US" altLang="zh-TW" sz="1800" b="1" dirty="0">
                <a:latin typeface="Abadi MT Condensed Light" pitchFamily="34" charset="0"/>
              </a:endParaRPr>
            </a:p>
          </p:txBody>
        </p:sp>
        <p:sp>
          <p:nvSpPr>
            <p:cNvPr id="415791" name="Line 47"/>
            <p:cNvSpPr>
              <a:spLocks noChangeShapeType="1"/>
            </p:cNvSpPr>
            <p:nvPr/>
          </p:nvSpPr>
          <p:spPr bwMode="auto">
            <a:xfrm flipV="1">
              <a:off x="1536" y="2544"/>
              <a:ext cx="0" cy="52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5792" name="Group 48"/>
          <p:cNvGrpSpPr>
            <a:grpSpLocks/>
          </p:cNvGrpSpPr>
          <p:nvPr/>
        </p:nvGrpSpPr>
        <p:grpSpPr bwMode="auto">
          <a:xfrm>
            <a:off x="2644402" y="4005264"/>
            <a:ext cx="992384" cy="1686876"/>
            <a:chOff x="1296" y="2544"/>
            <a:chExt cx="677" cy="759"/>
          </a:xfrm>
        </p:grpSpPr>
        <p:sp>
          <p:nvSpPr>
            <p:cNvPr id="415793" name="Text Box 49"/>
            <p:cNvSpPr txBox="1">
              <a:spLocks noChangeArrowheads="1"/>
            </p:cNvSpPr>
            <p:nvPr/>
          </p:nvSpPr>
          <p:spPr bwMode="auto">
            <a:xfrm>
              <a:off x="1296" y="3070"/>
              <a:ext cx="6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dirty="0" err="1">
                  <a:latin typeface="Abadi MT Condensed Light" pitchFamily="34" charset="0"/>
                </a:rPr>
                <a:t>a.finish</a:t>
              </a:r>
              <a:endParaRPr lang="en-US" altLang="zh-TW" sz="1800" b="1" dirty="0">
                <a:latin typeface="Abadi MT Condensed Light" pitchFamily="34" charset="0"/>
              </a:endParaRPr>
            </a:p>
          </p:txBody>
        </p:sp>
        <p:sp>
          <p:nvSpPr>
            <p:cNvPr id="415794" name="Line 50"/>
            <p:cNvSpPr>
              <a:spLocks noChangeShapeType="1"/>
            </p:cNvSpPr>
            <p:nvPr/>
          </p:nvSpPr>
          <p:spPr bwMode="auto">
            <a:xfrm flipV="1">
              <a:off x="1536" y="2544"/>
              <a:ext cx="0" cy="52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5795" name="Group 51"/>
          <p:cNvGrpSpPr>
            <a:grpSpLocks/>
          </p:cNvGrpSpPr>
          <p:nvPr/>
        </p:nvGrpSpPr>
        <p:grpSpPr bwMode="auto">
          <a:xfrm>
            <a:off x="3441827" y="4005264"/>
            <a:ext cx="889774" cy="1204912"/>
            <a:chOff x="1296" y="2544"/>
            <a:chExt cx="607" cy="759"/>
          </a:xfrm>
        </p:grpSpPr>
        <p:sp>
          <p:nvSpPr>
            <p:cNvPr id="415796" name="Text Box 52"/>
            <p:cNvSpPr txBox="1">
              <a:spLocks noChangeArrowheads="1"/>
            </p:cNvSpPr>
            <p:nvPr/>
          </p:nvSpPr>
          <p:spPr bwMode="auto">
            <a:xfrm>
              <a:off x="1296" y="3070"/>
              <a:ext cx="6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dirty="0" err="1">
                  <a:latin typeface="Abadi MT Condensed Light" pitchFamily="34" charset="0"/>
                </a:rPr>
                <a:t>b.start</a:t>
              </a:r>
              <a:endParaRPr lang="en-US" altLang="zh-TW" sz="1800" b="1" dirty="0">
                <a:latin typeface="Abadi MT Condensed Light" pitchFamily="34" charset="0"/>
              </a:endParaRPr>
            </a:p>
          </p:txBody>
        </p:sp>
        <p:sp>
          <p:nvSpPr>
            <p:cNvPr id="415797" name="Line 53"/>
            <p:cNvSpPr>
              <a:spLocks noChangeShapeType="1"/>
            </p:cNvSpPr>
            <p:nvPr/>
          </p:nvSpPr>
          <p:spPr bwMode="auto">
            <a:xfrm flipV="1">
              <a:off x="1536" y="2544"/>
              <a:ext cx="0" cy="52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5798" name="Group 54"/>
          <p:cNvGrpSpPr>
            <a:grpSpLocks/>
          </p:cNvGrpSpPr>
          <p:nvPr/>
        </p:nvGrpSpPr>
        <p:grpSpPr bwMode="auto">
          <a:xfrm>
            <a:off x="5502818" y="4005264"/>
            <a:ext cx="1005577" cy="1204912"/>
            <a:chOff x="1296" y="2544"/>
            <a:chExt cx="686" cy="759"/>
          </a:xfrm>
        </p:grpSpPr>
        <p:sp>
          <p:nvSpPr>
            <p:cNvPr id="415799" name="Text Box 55"/>
            <p:cNvSpPr txBox="1">
              <a:spLocks noChangeArrowheads="1"/>
            </p:cNvSpPr>
            <p:nvPr/>
          </p:nvSpPr>
          <p:spPr bwMode="auto">
            <a:xfrm>
              <a:off x="1296" y="3070"/>
              <a:ext cx="6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latin typeface="Abadi MT Condensed Light" pitchFamily="34" charset="0"/>
                </a:rPr>
                <a:t>b.finish</a:t>
              </a:r>
            </a:p>
          </p:txBody>
        </p:sp>
        <p:sp>
          <p:nvSpPr>
            <p:cNvPr id="415800" name="Line 56"/>
            <p:cNvSpPr>
              <a:spLocks noChangeShapeType="1"/>
            </p:cNvSpPr>
            <p:nvPr/>
          </p:nvSpPr>
          <p:spPr bwMode="auto">
            <a:xfrm flipV="1">
              <a:off x="1536" y="2544"/>
              <a:ext cx="0" cy="52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5801" name="Group 57"/>
          <p:cNvGrpSpPr>
            <a:grpSpLocks/>
          </p:cNvGrpSpPr>
          <p:nvPr/>
        </p:nvGrpSpPr>
        <p:grpSpPr bwMode="auto">
          <a:xfrm>
            <a:off x="6367673" y="4005263"/>
            <a:ext cx="753450" cy="1595437"/>
            <a:chOff x="1296" y="2544"/>
            <a:chExt cx="514" cy="762"/>
          </a:xfrm>
        </p:grpSpPr>
        <p:sp>
          <p:nvSpPr>
            <p:cNvPr id="415802" name="Text Box 58"/>
            <p:cNvSpPr txBox="1">
              <a:spLocks noChangeArrowheads="1"/>
            </p:cNvSpPr>
            <p:nvPr/>
          </p:nvSpPr>
          <p:spPr bwMode="auto">
            <a:xfrm>
              <a:off x="1296" y="3054"/>
              <a:ext cx="5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badi MT Condensed Light" pitchFamily="34" charset="0"/>
                </a:rPr>
                <a:t>avail</a:t>
              </a:r>
            </a:p>
          </p:txBody>
        </p:sp>
        <p:sp>
          <p:nvSpPr>
            <p:cNvPr id="415803" name="Line 59"/>
            <p:cNvSpPr>
              <a:spLocks noChangeShapeType="1"/>
            </p:cNvSpPr>
            <p:nvPr/>
          </p:nvSpPr>
          <p:spPr bwMode="auto">
            <a:xfrm flipV="1">
              <a:off x="1536" y="2544"/>
              <a:ext cx="0" cy="52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5804" name="Text Box 60"/>
          <p:cNvSpPr txBox="1">
            <a:spLocks noChangeArrowheads="1"/>
          </p:cNvSpPr>
          <p:nvPr/>
        </p:nvSpPr>
        <p:spPr bwMode="auto">
          <a:xfrm>
            <a:off x="670294" y="2786390"/>
            <a:ext cx="1242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Abadi MT Condensed Light" pitchFamily="34" charset="0"/>
              </a:rPr>
              <a:t>global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649374" y="1242096"/>
                <a:ext cx="7772400" cy="1043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𝐴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dirty="0">
                        <a:latin typeface="Cambria Math"/>
                      </a:rPr>
                      <m:t>) = 2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100</m:t>
                    </m:r>
                    <m:r>
                      <a:rPr lang="en-US" altLang="zh-TW" i="1" dirty="0">
                        <a:latin typeface="Cambria Math"/>
                      </a:rPr>
                      <m:t>+1</m:t>
                    </m:r>
                  </m:oMath>
                </a14:m>
                <a:endParaRPr lang="en-US" altLang="zh-TW" i="1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𝐵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dirty="0" smtClean="0">
                        <a:latin typeface="Cambria Math"/>
                      </a:rPr>
                      <m:t>) = 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4</m:t>
                    </m:r>
                    <m:r>
                      <a:rPr lang="en-US" altLang="zh-TW" i="1" dirty="0">
                        <a:latin typeface="Cambria Math"/>
                      </a:rPr>
                      <m:t>+</m:t>
                    </m:r>
                    <m:r>
                      <a:rPr lang="en-US" altLang="zh-TW" i="1" dirty="0" smtClean="0">
                        <a:latin typeface="Cambria Math"/>
                      </a:rPr>
                      <m:t>9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+3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2</m:t>
                    </m:r>
                    <m:r>
                      <a:rPr lang="en-US" altLang="zh-TW" i="1" dirty="0">
                        <a:latin typeface="Cambria Math"/>
                      </a:rPr>
                      <m:t>+1</m:t>
                    </m:r>
                  </m:oMath>
                </a14:m>
                <a:endParaRPr lang="en-US" altLang="zh-TW" i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374" y="1242096"/>
                <a:ext cx="7772400" cy="10439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6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8519AD44-29D3-409E-84CD-B2FD05F9BC63}" type="slidenum">
              <a:rPr lang="zh-TW" altLang="en-US" smtClean="0"/>
              <a:pPr/>
              <a:t>28</a:t>
            </a:fld>
            <a:endParaRPr lang="en-US" altLang="zh-TW" dirty="0"/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Structures for Polynomial ADT (cont’d)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15462" y="1344386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900" b="1" dirty="0" smtClean="0">
                <a:solidFill>
                  <a:srgbClr val="FF0000"/>
                </a:solidFill>
              </a:rPr>
              <a:t>Data-Structure-4</a:t>
            </a:r>
            <a:r>
              <a:rPr lang="en-US" altLang="zh-TW" sz="1900" dirty="0" smtClean="0"/>
              <a:t>:</a:t>
            </a:r>
            <a:br>
              <a:rPr lang="en-US" altLang="zh-TW" sz="1900" dirty="0" smtClean="0"/>
            </a:br>
            <a:r>
              <a:rPr lang="en-US" altLang="zh-TW" sz="20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struct</a:t>
            </a:r>
            <a:r>
              <a:rPr lang="en-US" altLang="zh-TW" sz="2000" dirty="0">
                <a:solidFill>
                  <a:srgbClr val="0000FF"/>
                </a:solidFill>
              </a:rPr>
              <a:t> 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expon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float </a:t>
            </a:r>
            <a:r>
              <a:rPr lang="en-US" altLang="zh-TW" sz="2000" dirty="0" err="1">
                <a:solidFill>
                  <a:srgbClr val="0000FF"/>
                </a:solidFill>
              </a:rPr>
              <a:t>coef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 term;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typedef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struct</a:t>
            </a:r>
            <a:r>
              <a:rPr lang="en-US" altLang="zh-TW" sz="2000" dirty="0">
                <a:solidFill>
                  <a:srgbClr val="0000FF"/>
                </a:solidFill>
              </a:rPr>
              <a:t> 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number;  	/* the number of terms */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term *terms;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 polynomial;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polynomial p;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p.number</a:t>
            </a:r>
            <a:r>
              <a:rPr lang="en-US" altLang="zh-TW" sz="2000" dirty="0">
                <a:solidFill>
                  <a:srgbClr val="0000FF"/>
                </a:solidFill>
              </a:rPr>
              <a:t> = m;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p.terms</a:t>
            </a:r>
            <a:r>
              <a:rPr lang="en-US" altLang="zh-TW" sz="2000" dirty="0">
                <a:solidFill>
                  <a:srgbClr val="0000FF"/>
                </a:solidFill>
              </a:rPr>
              <a:t>  = (term*)</a:t>
            </a:r>
            <a:r>
              <a:rPr lang="en-US" altLang="zh-TW" sz="2000" dirty="0" err="1">
                <a:solidFill>
                  <a:srgbClr val="0000FF"/>
                </a:solidFill>
              </a:rPr>
              <a:t>malloc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p.number</a:t>
            </a:r>
            <a:r>
              <a:rPr lang="en-US" altLang="zh-TW" sz="2000" dirty="0">
                <a:solidFill>
                  <a:srgbClr val="0000FF"/>
                </a:solidFill>
              </a:rPr>
              <a:t> * </a:t>
            </a:r>
            <a:r>
              <a:rPr lang="en-US" altLang="zh-TW" sz="2000" dirty="0" err="1">
                <a:solidFill>
                  <a:srgbClr val="0000FF"/>
                </a:solidFill>
              </a:rPr>
              <a:t>sizeof</a:t>
            </a:r>
            <a:r>
              <a:rPr lang="en-US" altLang="zh-TW" sz="2000" dirty="0">
                <a:solidFill>
                  <a:srgbClr val="0000FF"/>
                </a:solidFill>
              </a:rPr>
              <a:t>(term)); 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9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51058286-D4B5-43E3-9D72-FD3C1D1DB080}" type="slidenum">
              <a:rPr lang="zh-TW" altLang="en-US" smtClean="0"/>
              <a:pPr/>
              <a:t>29</a:t>
            </a:fld>
            <a:endParaRPr lang="en-US" altLang="zh-TW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 </a:t>
            </a:r>
            <a:r>
              <a:rPr lang="en-US" altLang="zh-TW" dirty="0" smtClean="0"/>
              <a:t>4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grpSp>
        <p:nvGrpSpPr>
          <p:cNvPr id="416772" name="Group 4"/>
          <p:cNvGrpSpPr>
            <a:grpSpLocks/>
          </p:cNvGrpSpPr>
          <p:nvPr/>
        </p:nvGrpSpPr>
        <p:grpSpPr bwMode="auto">
          <a:xfrm>
            <a:off x="1674006" y="2848701"/>
            <a:ext cx="5986550" cy="1295400"/>
            <a:chOff x="1142" y="1152"/>
            <a:chExt cx="4084" cy="816"/>
          </a:xfrm>
        </p:grpSpPr>
        <p:sp>
          <p:nvSpPr>
            <p:cNvPr id="416773" name="Text Box 5"/>
            <p:cNvSpPr txBox="1">
              <a:spLocks noChangeArrowheads="1"/>
            </p:cNvSpPr>
            <p:nvPr/>
          </p:nvSpPr>
          <p:spPr bwMode="auto">
            <a:xfrm>
              <a:off x="4278" y="1296"/>
              <a:ext cx="4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100</a:t>
              </a:r>
            </a:p>
          </p:txBody>
        </p:sp>
        <p:sp>
          <p:nvSpPr>
            <p:cNvPr id="416774" name="Rectangle 6"/>
            <p:cNvSpPr>
              <a:spLocks noChangeArrowheads="1"/>
            </p:cNvSpPr>
            <p:nvPr/>
          </p:nvSpPr>
          <p:spPr bwMode="auto">
            <a:xfrm>
              <a:off x="4278" y="1296"/>
              <a:ext cx="474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75" name="Rectangle 7"/>
            <p:cNvSpPr>
              <a:spLocks noChangeArrowheads="1"/>
            </p:cNvSpPr>
            <p:nvPr/>
          </p:nvSpPr>
          <p:spPr bwMode="auto">
            <a:xfrm>
              <a:off x="4752" y="1296"/>
              <a:ext cx="474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76" name="Text Box 8"/>
            <p:cNvSpPr txBox="1">
              <a:spLocks noChangeArrowheads="1"/>
            </p:cNvSpPr>
            <p:nvPr/>
          </p:nvSpPr>
          <p:spPr bwMode="auto">
            <a:xfrm>
              <a:off x="4752" y="1296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0</a:t>
              </a:r>
            </a:p>
          </p:txBody>
        </p:sp>
        <p:sp>
          <p:nvSpPr>
            <p:cNvPr id="416777" name="Text Box 9"/>
            <p:cNvSpPr txBox="1">
              <a:spLocks noChangeArrowheads="1"/>
            </p:cNvSpPr>
            <p:nvPr/>
          </p:nvSpPr>
          <p:spPr bwMode="auto">
            <a:xfrm>
              <a:off x="4278" y="1632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416778" name="Rectangle 10"/>
            <p:cNvSpPr>
              <a:spLocks noChangeArrowheads="1"/>
            </p:cNvSpPr>
            <p:nvPr/>
          </p:nvSpPr>
          <p:spPr bwMode="auto">
            <a:xfrm>
              <a:off x="4278" y="1632"/>
              <a:ext cx="474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79" name="Rectangle 11"/>
            <p:cNvSpPr>
              <a:spLocks noChangeArrowheads="1"/>
            </p:cNvSpPr>
            <p:nvPr/>
          </p:nvSpPr>
          <p:spPr bwMode="auto">
            <a:xfrm>
              <a:off x="4752" y="1632"/>
              <a:ext cx="474" cy="33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80" name="Text Box 12"/>
            <p:cNvSpPr txBox="1">
              <a:spLocks noChangeArrowheads="1"/>
            </p:cNvSpPr>
            <p:nvPr/>
          </p:nvSpPr>
          <p:spPr bwMode="auto">
            <a:xfrm>
              <a:off x="4752" y="1632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416781" name="Text Box 13"/>
            <p:cNvSpPr txBox="1">
              <a:spLocks noChangeArrowheads="1"/>
            </p:cNvSpPr>
            <p:nvPr/>
          </p:nvSpPr>
          <p:spPr bwMode="auto">
            <a:xfrm>
              <a:off x="3709" y="1641"/>
              <a:ext cx="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Abadi MT Condensed Light" pitchFamily="34" charset="0"/>
                </a:rPr>
                <a:t>coef</a:t>
              </a:r>
            </a:p>
          </p:txBody>
        </p:sp>
        <p:sp>
          <p:nvSpPr>
            <p:cNvPr id="416782" name="Text Box 14"/>
            <p:cNvSpPr txBox="1">
              <a:spLocks noChangeArrowheads="1"/>
            </p:cNvSpPr>
            <p:nvPr/>
          </p:nvSpPr>
          <p:spPr bwMode="auto">
            <a:xfrm>
              <a:off x="3581" y="1305"/>
              <a:ext cx="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err="1">
                  <a:latin typeface="Abadi MT Condensed Light" pitchFamily="34" charset="0"/>
                </a:rPr>
                <a:t>expon</a:t>
              </a:r>
              <a:endParaRPr lang="en-US" altLang="zh-TW" b="1" dirty="0">
                <a:latin typeface="Abadi MT Condensed Light" pitchFamily="34" charset="0"/>
              </a:endParaRPr>
            </a:p>
          </p:txBody>
        </p:sp>
        <p:sp>
          <p:nvSpPr>
            <p:cNvPr id="416783" name="Text Box 15"/>
            <p:cNvSpPr txBox="1">
              <a:spLocks noChangeArrowheads="1"/>
            </p:cNvSpPr>
            <p:nvPr/>
          </p:nvSpPr>
          <p:spPr bwMode="auto">
            <a:xfrm>
              <a:off x="1142" y="1227"/>
              <a:ext cx="10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latin typeface="Gill Sans" pitchFamily="34" charset="0"/>
                </a:rPr>
                <a:t>p.number</a:t>
              </a:r>
              <a:r>
                <a:rPr lang="en-US" altLang="zh-TW" dirty="0">
                  <a:latin typeface="Gill Sans" pitchFamily="34" charset="0"/>
                </a:rPr>
                <a:t> </a:t>
              </a:r>
            </a:p>
            <a:p>
              <a:r>
                <a:rPr lang="en-US" altLang="zh-TW" dirty="0" err="1">
                  <a:latin typeface="Gill Sans" pitchFamily="34" charset="0"/>
                </a:rPr>
                <a:t>p.terms</a:t>
              </a:r>
              <a:endParaRPr lang="en-US" altLang="zh-TW" dirty="0">
                <a:latin typeface="Gill Sans" pitchFamily="34" charset="0"/>
              </a:endParaRPr>
            </a:p>
          </p:txBody>
        </p:sp>
        <p:sp>
          <p:nvSpPr>
            <p:cNvPr id="416784" name="Rectangle 16"/>
            <p:cNvSpPr>
              <a:spLocks noChangeArrowheads="1"/>
            </p:cNvSpPr>
            <p:nvPr/>
          </p:nvSpPr>
          <p:spPr bwMode="auto">
            <a:xfrm>
              <a:off x="2160" y="1200"/>
              <a:ext cx="624" cy="57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85" name="Line 17"/>
            <p:cNvSpPr>
              <a:spLocks noChangeShapeType="1"/>
            </p:cNvSpPr>
            <p:nvPr/>
          </p:nvSpPr>
          <p:spPr bwMode="auto">
            <a:xfrm>
              <a:off x="2160" y="1488"/>
              <a:ext cx="62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86" name="Text Box 18"/>
            <p:cNvSpPr txBox="1">
              <a:spLocks noChangeArrowheads="1"/>
            </p:cNvSpPr>
            <p:nvPr/>
          </p:nvSpPr>
          <p:spPr bwMode="auto">
            <a:xfrm>
              <a:off x="2294" y="1179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416787" name="Line 19"/>
            <p:cNvSpPr>
              <a:spLocks noChangeShapeType="1"/>
            </p:cNvSpPr>
            <p:nvPr/>
          </p:nvSpPr>
          <p:spPr bwMode="auto">
            <a:xfrm>
              <a:off x="2640" y="1632"/>
              <a:ext cx="38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88" name="Line 20"/>
            <p:cNvSpPr>
              <a:spLocks noChangeShapeType="1"/>
            </p:cNvSpPr>
            <p:nvPr/>
          </p:nvSpPr>
          <p:spPr bwMode="auto">
            <a:xfrm flipV="1">
              <a:off x="3024" y="1152"/>
              <a:ext cx="0" cy="48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89" name="Line 21"/>
            <p:cNvSpPr>
              <a:spLocks noChangeShapeType="1"/>
            </p:cNvSpPr>
            <p:nvPr/>
          </p:nvSpPr>
          <p:spPr bwMode="auto">
            <a:xfrm>
              <a:off x="3024" y="1152"/>
              <a:ext cx="76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90" name="Line 22"/>
            <p:cNvSpPr>
              <a:spLocks noChangeShapeType="1"/>
            </p:cNvSpPr>
            <p:nvPr/>
          </p:nvSpPr>
          <p:spPr bwMode="auto">
            <a:xfrm>
              <a:off x="3792" y="1152"/>
              <a:ext cx="480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6791" name="Group 23"/>
          <p:cNvGrpSpPr>
            <a:grpSpLocks/>
          </p:cNvGrpSpPr>
          <p:nvPr/>
        </p:nvGrpSpPr>
        <p:grpSpPr bwMode="auto">
          <a:xfrm>
            <a:off x="1725312" y="4481512"/>
            <a:ext cx="6990659" cy="1238249"/>
            <a:chOff x="1177" y="2823"/>
            <a:chExt cx="4769" cy="780"/>
          </a:xfrm>
        </p:grpSpPr>
        <p:grpSp>
          <p:nvGrpSpPr>
            <p:cNvPr id="416792" name="Group 24"/>
            <p:cNvGrpSpPr>
              <a:grpSpLocks/>
            </p:cNvGrpSpPr>
            <p:nvPr/>
          </p:nvGrpSpPr>
          <p:grpSpPr bwMode="auto">
            <a:xfrm>
              <a:off x="4326" y="2928"/>
              <a:ext cx="810" cy="672"/>
              <a:chOff x="4326" y="2928"/>
              <a:chExt cx="948" cy="672"/>
            </a:xfrm>
          </p:grpSpPr>
          <p:sp>
            <p:nvSpPr>
              <p:cNvPr id="416793" name="Text Box 25"/>
              <p:cNvSpPr txBox="1">
                <a:spLocks noChangeArrowheads="1"/>
              </p:cNvSpPr>
              <p:nvPr/>
            </p:nvSpPr>
            <p:spPr bwMode="auto">
              <a:xfrm>
                <a:off x="4326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416794" name="Rectangle 26"/>
              <p:cNvSpPr>
                <a:spLocks noChangeArrowheads="1"/>
              </p:cNvSpPr>
              <p:nvPr/>
            </p:nvSpPr>
            <p:spPr bwMode="auto">
              <a:xfrm>
                <a:off x="4326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795" name="Rectangle 27"/>
              <p:cNvSpPr>
                <a:spLocks noChangeArrowheads="1"/>
              </p:cNvSpPr>
              <p:nvPr/>
            </p:nvSpPr>
            <p:spPr bwMode="auto">
              <a:xfrm>
                <a:off x="4800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796" name="Text Box 28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416797" name="Text Box 29"/>
              <p:cNvSpPr txBox="1">
                <a:spLocks noChangeArrowheads="1"/>
              </p:cNvSpPr>
              <p:nvPr/>
            </p:nvSpPr>
            <p:spPr bwMode="auto">
              <a:xfrm>
                <a:off x="4326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416798" name="Rectangle 30"/>
              <p:cNvSpPr>
                <a:spLocks noChangeArrowheads="1"/>
              </p:cNvSpPr>
              <p:nvPr/>
            </p:nvSpPr>
            <p:spPr bwMode="auto">
              <a:xfrm>
                <a:off x="4326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799" name="Rectangle 31"/>
              <p:cNvSpPr>
                <a:spLocks noChangeArrowheads="1"/>
              </p:cNvSpPr>
              <p:nvPr/>
            </p:nvSpPr>
            <p:spPr bwMode="auto">
              <a:xfrm>
                <a:off x="4800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800" name="Text Box 32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9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416801" name="Text Box 33"/>
            <p:cNvSpPr txBox="1">
              <a:spLocks noChangeArrowheads="1"/>
            </p:cNvSpPr>
            <p:nvPr/>
          </p:nvSpPr>
          <p:spPr bwMode="auto">
            <a:xfrm>
              <a:off x="3744" y="3312"/>
              <a:ext cx="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Abadi MT Condensed Light" pitchFamily="34" charset="0"/>
                </a:rPr>
                <a:t>coef</a:t>
              </a:r>
            </a:p>
          </p:txBody>
        </p:sp>
        <p:sp>
          <p:nvSpPr>
            <p:cNvPr id="416802" name="Text Box 34"/>
            <p:cNvSpPr txBox="1">
              <a:spLocks noChangeArrowheads="1"/>
            </p:cNvSpPr>
            <p:nvPr/>
          </p:nvSpPr>
          <p:spPr bwMode="auto">
            <a:xfrm>
              <a:off x="3616" y="2976"/>
              <a:ext cx="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err="1">
                  <a:latin typeface="Abadi MT Condensed Light" pitchFamily="34" charset="0"/>
                </a:rPr>
                <a:t>expon</a:t>
              </a:r>
              <a:endParaRPr lang="en-US" altLang="zh-TW" b="1" dirty="0">
                <a:latin typeface="Abadi MT Condensed Light" pitchFamily="34" charset="0"/>
              </a:endParaRPr>
            </a:p>
          </p:txBody>
        </p:sp>
        <p:sp>
          <p:nvSpPr>
            <p:cNvPr id="416803" name="Text Box 35"/>
            <p:cNvSpPr txBox="1">
              <a:spLocks noChangeArrowheads="1"/>
            </p:cNvSpPr>
            <p:nvPr/>
          </p:nvSpPr>
          <p:spPr bwMode="auto">
            <a:xfrm>
              <a:off x="1177" y="2898"/>
              <a:ext cx="10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p.number </a:t>
              </a:r>
            </a:p>
            <a:p>
              <a:r>
                <a:rPr lang="en-US" altLang="zh-TW">
                  <a:latin typeface="Gill Sans" pitchFamily="34" charset="0"/>
                </a:rPr>
                <a:t>p.terms</a:t>
              </a:r>
            </a:p>
          </p:txBody>
        </p:sp>
        <p:sp>
          <p:nvSpPr>
            <p:cNvPr id="416804" name="Rectangle 36"/>
            <p:cNvSpPr>
              <a:spLocks noChangeArrowheads="1"/>
            </p:cNvSpPr>
            <p:nvPr/>
          </p:nvSpPr>
          <p:spPr bwMode="auto">
            <a:xfrm>
              <a:off x="2195" y="2871"/>
              <a:ext cx="624" cy="57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05" name="Line 37"/>
            <p:cNvSpPr>
              <a:spLocks noChangeShapeType="1"/>
            </p:cNvSpPr>
            <p:nvPr/>
          </p:nvSpPr>
          <p:spPr bwMode="auto">
            <a:xfrm>
              <a:off x="2195" y="3159"/>
              <a:ext cx="62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806" name="Text Box 38"/>
            <p:cNvSpPr txBox="1">
              <a:spLocks noChangeArrowheads="1"/>
            </p:cNvSpPr>
            <p:nvPr/>
          </p:nvSpPr>
          <p:spPr bwMode="auto">
            <a:xfrm>
              <a:off x="2329" y="2850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416807" name="Line 39"/>
            <p:cNvSpPr>
              <a:spLocks noChangeShapeType="1"/>
            </p:cNvSpPr>
            <p:nvPr/>
          </p:nvSpPr>
          <p:spPr bwMode="auto">
            <a:xfrm>
              <a:off x="2675" y="3303"/>
              <a:ext cx="38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808" name="Line 40"/>
            <p:cNvSpPr>
              <a:spLocks noChangeShapeType="1"/>
            </p:cNvSpPr>
            <p:nvPr/>
          </p:nvSpPr>
          <p:spPr bwMode="auto">
            <a:xfrm flipV="1">
              <a:off x="3059" y="2823"/>
              <a:ext cx="0" cy="48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809" name="Line 41"/>
            <p:cNvSpPr>
              <a:spLocks noChangeShapeType="1"/>
            </p:cNvSpPr>
            <p:nvPr/>
          </p:nvSpPr>
          <p:spPr bwMode="auto">
            <a:xfrm>
              <a:off x="3059" y="2823"/>
              <a:ext cx="76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810" name="Line 42"/>
            <p:cNvSpPr>
              <a:spLocks noChangeShapeType="1"/>
            </p:cNvSpPr>
            <p:nvPr/>
          </p:nvSpPr>
          <p:spPr bwMode="auto">
            <a:xfrm>
              <a:off x="3827" y="2823"/>
              <a:ext cx="480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11" name="Group 43"/>
            <p:cNvGrpSpPr>
              <a:grpSpLocks/>
            </p:cNvGrpSpPr>
            <p:nvPr/>
          </p:nvGrpSpPr>
          <p:grpSpPr bwMode="auto">
            <a:xfrm>
              <a:off x="5136" y="2928"/>
              <a:ext cx="810" cy="672"/>
              <a:chOff x="4326" y="2928"/>
              <a:chExt cx="948" cy="672"/>
            </a:xfrm>
          </p:grpSpPr>
          <p:sp>
            <p:nvSpPr>
              <p:cNvPr id="416812" name="Text Box 44"/>
              <p:cNvSpPr txBox="1">
                <a:spLocks noChangeArrowheads="1"/>
              </p:cNvSpPr>
              <p:nvPr/>
            </p:nvSpPr>
            <p:spPr bwMode="auto">
              <a:xfrm>
                <a:off x="4326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416813" name="Rectangle 45"/>
              <p:cNvSpPr>
                <a:spLocks noChangeArrowheads="1"/>
              </p:cNvSpPr>
              <p:nvPr/>
            </p:nvSpPr>
            <p:spPr bwMode="auto">
              <a:xfrm>
                <a:off x="4326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814" name="Rectangle 46"/>
              <p:cNvSpPr>
                <a:spLocks noChangeArrowheads="1"/>
              </p:cNvSpPr>
              <p:nvPr/>
            </p:nvSpPr>
            <p:spPr bwMode="auto">
              <a:xfrm>
                <a:off x="4800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815" name="Text Box 47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0</a:t>
                </a:r>
              </a:p>
            </p:txBody>
          </p:sp>
          <p:sp>
            <p:nvSpPr>
              <p:cNvPr id="416816" name="Text Box 48"/>
              <p:cNvSpPr txBox="1">
                <a:spLocks noChangeArrowheads="1"/>
              </p:cNvSpPr>
              <p:nvPr/>
            </p:nvSpPr>
            <p:spPr bwMode="auto">
              <a:xfrm>
                <a:off x="4326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416817" name="Rectangle 49"/>
              <p:cNvSpPr>
                <a:spLocks noChangeArrowheads="1"/>
              </p:cNvSpPr>
              <p:nvPr/>
            </p:nvSpPr>
            <p:spPr bwMode="auto">
              <a:xfrm>
                <a:off x="4326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818" name="Rectangle 50"/>
              <p:cNvSpPr>
                <a:spLocks noChangeArrowheads="1"/>
              </p:cNvSpPr>
              <p:nvPr/>
            </p:nvSpPr>
            <p:spPr bwMode="auto">
              <a:xfrm>
                <a:off x="4800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819" name="Text Box 51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/>
              <p:cNvSpPr txBox="1">
                <a:spLocks noGrp="1" noChangeArrowheads="1"/>
              </p:cNvSpPr>
              <p:nvPr>
                <p:ph idx="1"/>
              </p:nvPr>
            </p:nvSpPr>
            <p:spPr bwMode="auto">
              <a:xfrm>
                <a:off x="533400" y="1458686"/>
                <a:ext cx="7772400" cy="751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𝐴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dirty="0">
                        <a:latin typeface="Cambria Math"/>
                      </a:rPr>
                      <m:t>) = 2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100</m:t>
                    </m:r>
                    <m:r>
                      <a:rPr lang="en-US" altLang="zh-TW" i="1" dirty="0">
                        <a:latin typeface="Cambria Math"/>
                      </a:rPr>
                      <m:t>+1</m:t>
                    </m:r>
                  </m:oMath>
                </a14:m>
                <a:endParaRPr lang="en-US" altLang="zh-TW" i="1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𝐵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dirty="0" smtClean="0">
                        <a:latin typeface="Cambria Math"/>
                      </a:rPr>
                      <m:t>) = </m:t>
                    </m:r>
                    <m:r>
                      <a:rPr lang="en-US" altLang="zh-TW" i="1" dirty="0" smtClean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4</m:t>
                    </m:r>
                    <m:r>
                      <a:rPr lang="en-US" altLang="zh-TW" i="1" dirty="0">
                        <a:latin typeface="Cambria Math"/>
                      </a:rPr>
                      <m:t>+</m:t>
                    </m:r>
                    <m:r>
                      <a:rPr lang="en-US" altLang="zh-TW" i="1" dirty="0" smtClean="0">
                        <a:latin typeface="Cambria Math"/>
                      </a:rPr>
                      <m:t>9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3</m:t>
                    </m:r>
                    <m:r>
                      <a:rPr lang="en-US" altLang="zh-TW" i="1" dirty="0">
                        <a:latin typeface="Cambria Math"/>
                      </a:rPr>
                      <m:t>+3</m:t>
                    </m:r>
                    <m:r>
                      <a:rPr lang="en-US" altLang="zh-TW" i="1" dirty="0">
                        <a:latin typeface="Cambria Math"/>
                      </a:rPr>
                      <m:t>𝑥</m:t>
                    </m:r>
                    <m:r>
                      <a:rPr lang="en-US" altLang="zh-TW" i="1" baseline="30000" dirty="0">
                        <a:latin typeface="Cambria Math"/>
                      </a:rPr>
                      <m:t>2</m:t>
                    </m:r>
                    <m:r>
                      <a:rPr lang="en-US" altLang="zh-TW" i="1" dirty="0">
                        <a:latin typeface="Cambria Math"/>
                      </a:rPr>
                      <m:t>+1</m:t>
                    </m:r>
                  </m:oMath>
                </a14:m>
                <a:endParaRPr lang="en-US" altLang="zh-TW" i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5" name="Rectangle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33400" y="1458686"/>
                <a:ext cx="7772400" cy="751114"/>
              </a:xfrm>
              <a:prstGeom prst="rect">
                <a:avLst/>
              </a:prstGeom>
              <a:blipFill rotWithShape="1">
                <a:blip r:embed="rId2"/>
                <a:stretch>
                  <a:fillRect b="-290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5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Pointers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1338327"/>
            <a:ext cx="7772400" cy="4648200"/>
          </a:xfrm>
        </p:spPr>
        <p:txBody>
          <a:bodyPr/>
          <a:lstStyle/>
          <a:p>
            <a:r>
              <a:rPr lang="en-US" dirty="0" smtClean="0"/>
              <a:t>Why do we need variables </a:t>
            </a:r>
            <a:br>
              <a:rPr lang="en-US" dirty="0" smtClean="0"/>
            </a:br>
            <a:r>
              <a:rPr lang="en-US" dirty="0" smtClean="0"/>
              <a:t>and pointers? </a:t>
            </a:r>
          </a:p>
          <a:p>
            <a:pPr lvl="1"/>
            <a:r>
              <a:rPr lang="en-US" dirty="0" smtClean="0"/>
              <a:t>We want to access values easily.</a:t>
            </a:r>
          </a:p>
          <a:p>
            <a:pPr lvl="1"/>
            <a:r>
              <a:rPr lang="en-US" dirty="0" smtClean="0"/>
              <a:t>We want to have flexibility to </a:t>
            </a:r>
            <a:br>
              <a:rPr lang="en-US" dirty="0" smtClean="0"/>
            </a:br>
            <a:r>
              <a:rPr lang="en-US" dirty="0" smtClean="0"/>
              <a:t>access values.</a:t>
            </a:r>
          </a:p>
          <a:p>
            <a:r>
              <a:rPr lang="en-US" dirty="0" smtClean="0"/>
              <a:t>Flexibility? Consider the </a:t>
            </a:r>
            <a:br>
              <a:rPr lang="en-US" dirty="0" smtClean="0"/>
            </a:br>
            <a:r>
              <a:rPr lang="en-US" dirty="0" smtClean="0"/>
              <a:t>following.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x = </a:t>
            </a:r>
            <a:r>
              <a:rPr lang="en-US" dirty="0" err="1" smtClean="0">
                <a:solidFill>
                  <a:srgbClr val="0000FF"/>
                </a:solidFill>
              </a:rPr>
              <a:t>val</a:t>
            </a:r>
            <a:r>
              <a:rPr lang="en-US" dirty="0" smtClean="0">
                <a:solidFill>
                  <a:srgbClr val="0000FF"/>
                </a:solidFill>
              </a:rPr>
              <a:t> + a;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y = *</a:t>
            </a:r>
            <a:r>
              <a:rPr lang="en-US" dirty="0" err="1" smtClean="0">
                <a:solidFill>
                  <a:srgbClr val="0000FF"/>
                </a:solidFill>
              </a:rPr>
              <a:t>ptr</a:t>
            </a:r>
            <a:r>
              <a:rPr lang="en-US" dirty="0" smtClean="0">
                <a:solidFill>
                  <a:srgbClr val="0000FF"/>
                </a:solidFill>
              </a:rPr>
              <a:t> + *b;</a:t>
            </a:r>
          </a:p>
          <a:p>
            <a:pPr lvl="1"/>
            <a:r>
              <a:rPr lang="en-US" dirty="0" smtClean="0"/>
              <a:t>Are x and y the same?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TextBox 5"/>
          <p:cNvSpPr txBox="1"/>
          <p:nvPr/>
        </p:nvSpPr>
        <p:spPr>
          <a:xfrm>
            <a:off x="6220444" y="1338328"/>
            <a:ext cx="26997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latin typeface="+mn-lt"/>
              </a:rPr>
              <a:t>#include &lt;</a:t>
            </a:r>
            <a:r>
              <a:rPr lang="en-US" altLang="zh-HK" sz="2000" dirty="0" err="1" smtClean="0">
                <a:latin typeface="+mn-lt"/>
              </a:rPr>
              <a:t>stdio.h</a:t>
            </a:r>
            <a:r>
              <a:rPr lang="en-US" altLang="zh-HK" sz="2000" dirty="0" smtClean="0">
                <a:latin typeface="+mn-lt"/>
              </a:rPr>
              <a:t>&gt;</a:t>
            </a:r>
          </a:p>
          <a:p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main()</a:t>
            </a:r>
          </a:p>
          <a:p>
            <a:r>
              <a:rPr lang="en-US" altLang="zh-HK" sz="2000" dirty="0" smtClean="0">
                <a:latin typeface="+mn-lt"/>
              </a:rPr>
              <a:t>{   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, a, x, y;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*</a:t>
            </a:r>
            <a:r>
              <a:rPr lang="en-US" altLang="zh-HK" sz="2000" dirty="0" err="1" smtClean="0">
                <a:latin typeface="+mn-lt"/>
              </a:rPr>
              <a:t>ptr</a:t>
            </a:r>
            <a:r>
              <a:rPr lang="en-US" altLang="zh-HK" sz="2000" dirty="0" smtClean="0">
                <a:latin typeface="+mn-lt"/>
              </a:rPr>
              <a:t>, *b;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 = 5; a = 9; 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ptr</a:t>
            </a:r>
            <a:r>
              <a:rPr lang="en-US" altLang="zh-HK" sz="2000" dirty="0" smtClean="0">
                <a:latin typeface="+mn-lt"/>
              </a:rPr>
              <a:t> = &amp;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; b = &amp;a;</a:t>
            </a:r>
          </a:p>
          <a:p>
            <a:endParaRPr lang="en-US" altLang="zh-HK" sz="2000" dirty="0" smtClean="0">
              <a:latin typeface="+mn-lt"/>
            </a:endParaRP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x = 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 + a;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y = *</a:t>
            </a:r>
            <a:r>
              <a:rPr lang="en-US" altLang="zh-HK" sz="2000" dirty="0" err="1" smtClean="0">
                <a:latin typeface="+mn-lt"/>
              </a:rPr>
              <a:t>ptr</a:t>
            </a:r>
            <a:r>
              <a:rPr lang="en-US" altLang="zh-HK" sz="2000" dirty="0" smtClean="0">
                <a:latin typeface="+mn-lt"/>
              </a:rPr>
              <a:t> + *b;</a:t>
            </a:r>
          </a:p>
          <a:p>
            <a:endParaRPr lang="en-US" altLang="zh-HK" sz="2000" dirty="0" smtClean="0">
              <a:latin typeface="+mn-lt"/>
            </a:endParaRP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return 0;</a:t>
            </a:r>
          </a:p>
          <a:p>
            <a:r>
              <a:rPr lang="en-US" altLang="zh-HK" sz="2000" dirty="0">
                <a:latin typeface="+mn-lt"/>
              </a:rPr>
              <a:t>}</a:t>
            </a:r>
            <a:endParaRPr lang="en-US" altLang="zh-HK" sz="20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98672" y="1338326"/>
            <a:ext cx="2803868" cy="378565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499DE8C7-CED3-486E-BE23-5032AE664FD2}" type="slidenum">
              <a:rPr lang="zh-TW" altLang="en-US" smtClean="0"/>
              <a:pPr/>
              <a:t>30</a:t>
            </a:fld>
            <a:endParaRPr lang="en-US" altLang="zh-TW" dirty="0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034" y="327086"/>
            <a:ext cx="7772400" cy="838200"/>
          </a:xfrm>
        </p:spPr>
        <p:txBody>
          <a:bodyPr/>
          <a:lstStyle/>
          <a:p>
            <a:r>
              <a:rPr lang="en-US" altLang="zh-TW" sz="3600" dirty="0"/>
              <a:t>Implementation of the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Polynomial </a:t>
            </a:r>
            <a:r>
              <a:rPr lang="en-US" altLang="zh-TW" sz="3600" dirty="0"/>
              <a:t>Add Function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482" y="1604902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TW" altLang="en-US" sz="2000" dirty="0">
                <a:solidFill>
                  <a:srgbClr val="0000FF"/>
                </a:solidFill>
              </a:rPr>
              <a:t>#</a:t>
            </a:r>
            <a:r>
              <a:rPr lang="en-US" altLang="zh-TW" sz="2000" dirty="0">
                <a:solidFill>
                  <a:srgbClr val="0000FF"/>
                </a:solidFill>
              </a:rPr>
              <a:t>define COMPARE(</a:t>
            </a:r>
            <a:r>
              <a:rPr lang="en-US" altLang="zh-TW" sz="2000" dirty="0" err="1">
                <a:solidFill>
                  <a:srgbClr val="0000FF"/>
                </a:solidFill>
              </a:rPr>
              <a:t>x,y</a:t>
            </a:r>
            <a:r>
              <a:rPr lang="en-US" altLang="zh-TW" sz="2000" dirty="0">
                <a:solidFill>
                  <a:srgbClr val="0000FF"/>
                </a:solidFill>
              </a:rPr>
              <a:t>) (((x) &lt; (y)) ? -1: ((x) == (y))? 0: 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/* d = a + b, where a, b, and d are polynomials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d = Zero();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while </a:t>
            </a:r>
            <a:r>
              <a:rPr lang="en-US" altLang="zh-TW" sz="2000" dirty="0" smtClean="0">
                <a:solidFill>
                  <a:srgbClr val="0000FF"/>
                </a:solidFill>
              </a:rPr>
              <a:t>(!(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IsZero</a:t>
            </a:r>
            <a:r>
              <a:rPr lang="en-US" altLang="zh-TW" sz="2000" dirty="0" smtClean="0">
                <a:solidFill>
                  <a:srgbClr val="0000FF"/>
                </a:solidFill>
              </a:rPr>
              <a:t>(a</a:t>
            </a:r>
            <a:r>
              <a:rPr lang="en-US" altLang="zh-TW" sz="2000" dirty="0">
                <a:solidFill>
                  <a:srgbClr val="0000FF"/>
                </a:solidFill>
              </a:rPr>
              <a:t>) &amp;&amp;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IsZero</a:t>
            </a:r>
            <a:r>
              <a:rPr lang="en-US" altLang="zh-TW" sz="2000" smtClean="0">
                <a:solidFill>
                  <a:srgbClr val="0000FF"/>
                </a:solidFill>
              </a:rPr>
              <a:t>(b))) </a:t>
            </a:r>
            <a:r>
              <a:rPr lang="en-US" altLang="zh-TW" sz="2000" dirty="0">
                <a:solidFill>
                  <a:srgbClr val="0000FF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switch (COMPARE(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(a),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(b)))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case -1: d = Attach(</a:t>
            </a:r>
            <a:r>
              <a:rPr lang="en-US" altLang="zh-TW" sz="2000" dirty="0" err="1">
                <a:solidFill>
                  <a:srgbClr val="0000FF"/>
                </a:solidFill>
              </a:rPr>
              <a:t>d,Coef</a:t>
            </a:r>
            <a:r>
              <a:rPr lang="en-US" altLang="zh-TW" sz="2000" dirty="0">
                <a:solidFill>
                  <a:srgbClr val="0000FF"/>
                </a:solidFill>
              </a:rPr>
              <a:t>(b,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(b)),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(b));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b </a:t>
            </a:r>
            <a:r>
              <a:rPr lang="en-US" altLang="zh-TW" sz="2000" dirty="0">
                <a:solidFill>
                  <a:srgbClr val="0000FF"/>
                </a:solidFill>
              </a:rPr>
              <a:t>= Remove(b,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(b));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break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case 0:  sum = </a:t>
            </a:r>
            <a:r>
              <a:rPr lang="en-US" altLang="zh-TW" sz="2000" dirty="0" err="1">
                <a:solidFill>
                  <a:srgbClr val="0000FF"/>
                </a:solidFill>
              </a:rPr>
              <a:t>Coef</a:t>
            </a:r>
            <a:r>
              <a:rPr lang="en-US" altLang="zh-TW" sz="2000" dirty="0">
                <a:solidFill>
                  <a:srgbClr val="0000FF"/>
                </a:solidFill>
              </a:rPr>
              <a:t>(a,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(a)) + </a:t>
            </a:r>
            <a:r>
              <a:rPr lang="en-US" altLang="zh-TW" sz="2000" dirty="0" err="1">
                <a:solidFill>
                  <a:srgbClr val="0000FF"/>
                </a:solidFill>
              </a:rPr>
              <a:t>Coef</a:t>
            </a:r>
            <a:r>
              <a:rPr lang="en-US" altLang="zh-TW" sz="2000" dirty="0">
                <a:solidFill>
                  <a:srgbClr val="0000FF"/>
                </a:solidFill>
              </a:rPr>
              <a:t>(b,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(b));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if 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smtClean="0">
                <a:solidFill>
                  <a:srgbClr val="0000FF"/>
                </a:solidFill>
              </a:rPr>
              <a:t>sum != 0) </a:t>
            </a:r>
            <a:r>
              <a:rPr lang="en-US" altLang="zh-TW" sz="2000" dirty="0">
                <a:solidFill>
                  <a:srgbClr val="0000FF"/>
                </a:solidFill>
              </a:rPr>
              <a:t>Attach(d, sum,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(a));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a </a:t>
            </a:r>
            <a:r>
              <a:rPr lang="en-US" altLang="zh-TW" sz="2000" dirty="0">
                <a:solidFill>
                  <a:srgbClr val="0000FF"/>
                </a:solidFill>
              </a:rPr>
              <a:t>= Remove(a,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(a));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b </a:t>
            </a:r>
            <a:r>
              <a:rPr lang="en-US" altLang="zh-TW" sz="2000" dirty="0">
                <a:solidFill>
                  <a:srgbClr val="0000FF"/>
                </a:solidFill>
              </a:rPr>
              <a:t>= Remove(b,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(b));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break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case 1:  d = Attach(d, </a:t>
            </a:r>
            <a:r>
              <a:rPr lang="en-US" altLang="zh-TW" sz="2000" dirty="0" err="1">
                <a:solidFill>
                  <a:srgbClr val="0000FF"/>
                </a:solidFill>
              </a:rPr>
              <a:t>Coef</a:t>
            </a:r>
            <a:r>
              <a:rPr lang="en-US" altLang="zh-TW" sz="2000" dirty="0">
                <a:solidFill>
                  <a:srgbClr val="0000FF"/>
                </a:solidFill>
              </a:rPr>
              <a:t>(a,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(a)),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(a));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a </a:t>
            </a:r>
            <a:r>
              <a:rPr lang="en-US" altLang="zh-TW" sz="2000" dirty="0">
                <a:solidFill>
                  <a:srgbClr val="0000FF"/>
                </a:solidFill>
              </a:rPr>
              <a:t>= Remove(a, </a:t>
            </a:r>
            <a:r>
              <a:rPr lang="en-US" altLang="zh-TW" sz="2000" dirty="0" err="1">
                <a:solidFill>
                  <a:srgbClr val="0000FF"/>
                </a:solidFill>
              </a:rPr>
              <a:t>Lead_Exp</a:t>
            </a:r>
            <a:r>
              <a:rPr lang="en-US" altLang="zh-TW" sz="2000" dirty="0">
                <a:solidFill>
                  <a:srgbClr val="0000FF"/>
                </a:solidFill>
              </a:rPr>
              <a:t>(a));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}}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/>
          </a:p>
          <a:p>
            <a:pPr>
              <a:lnSpc>
                <a:spcPct val="90000"/>
              </a:lnSpc>
            </a:pPr>
            <a:endParaRPr lang="en-US" altLang="zh-TW" sz="2000" dirty="0"/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5980686" y="5105401"/>
            <a:ext cx="2280870" cy="887413"/>
            <a:chOff x="4080" y="3216"/>
            <a:chExt cx="1556" cy="559"/>
          </a:xfrm>
        </p:grpSpPr>
        <p:sp>
          <p:nvSpPr>
            <p:cNvPr id="412677" name="Text Box 5"/>
            <p:cNvSpPr txBox="1">
              <a:spLocks noChangeArrowheads="1"/>
            </p:cNvSpPr>
            <p:nvPr/>
          </p:nvSpPr>
          <p:spPr bwMode="auto">
            <a:xfrm>
              <a:off x="4080" y="3216"/>
              <a:ext cx="1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TW" sz="2000" i="1">
                <a:latin typeface="Gill Sans" pitchFamily="34" charset="0"/>
              </a:endParaRPr>
            </a:p>
          </p:txBody>
        </p:sp>
        <p:sp>
          <p:nvSpPr>
            <p:cNvPr id="412678" name="Text Box 6"/>
            <p:cNvSpPr txBox="1">
              <a:spLocks noChangeArrowheads="1"/>
            </p:cNvSpPr>
            <p:nvPr/>
          </p:nvSpPr>
          <p:spPr bwMode="auto">
            <a:xfrm>
              <a:off x="4090" y="3525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TW" sz="2000" i="1">
                <a:latin typeface="Gill Sans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2679" name="Text Box 7"/>
              <p:cNvSpPr txBox="1">
                <a:spLocks noChangeArrowheads="1"/>
              </p:cNvSpPr>
              <p:nvPr/>
            </p:nvSpPr>
            <p:spPr bwMode="auto">
              <a:xfrm>
                <a:off x="5687611" y="307976"/>
                <a:ext cx="26917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=2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>
                          <a:latin typeface="Cambria Math"/>
                        </a:rPr>
                        <m:t>4</m:t>
                      </m:r>
                      <m:r>
                        <a:rPr lang="en-US" altLang="zh-TW" sz="2000" i="1" dirty="0">
                          <a:latin typeface="Cambria Math"/>
                        </a:rPr>
                        <m:t>+3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>
                          <a:latin typeface="Cambria Math"/>
                        </a:rPr>
                        <m:t>2</m:t>
                      </m:r>
                      <m:r>
                        <a:rPr lang="en-US" altLang="zh-TW" sz="2000" i="1" dirty="0">
                          <a:latin typeface="Cambria Math"/>
                        </a:rPr>
                        <m:t>+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  <m:r>
                        <a:rPr lang="en-US" altLang="zh-TW" sz="2000" i="1" dirty="0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US" altLang="zh-TW" sz="2000" i="1" dirty="0">
                  <a:latin typeface="Gill Sans" pitchFamily="34" charset="0"/>
                </a:endParaRPr>
              </a:p>
            </p:txBody>
          </p:sp>
        </mc:Choice>
        <mc:Fallback xmlns="">
          <p:sp>
            <p:nvSpPr>
              <p:cNvPr id="41267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611" y="307976"/>
                <a:ext cx="2691763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680" name="Text Box 8"/>
              <p:cNvSpPr txBox="1">
                <a:spLocks noChangeArrowheads="1"/>
              </p:cNvSpPr>
              <p:nvPr/>
            </p:nvSpPr>
            <p:spPr bwMode="auto">
              <a:xfrm>
                <a:off x="5672280" y="649471"/>
                <a:ext cx="243605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=9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 smtClean="0">
                          <a:latin typeface="Cambria Math"/>
                        </a:rPr>
                        <m:t>3</m:t>
                      </m:r>
                      <m:r>
                        <a:rPr lang="en-US" altLang="zh-TW" sz="2000" i="1" dirty="0">
                          <a:latin typeface="Cambria Math"/>
                        </a:rPr>
                        <m:t>+2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>
                          <a:latin typeface="Cambria Math"/>
                        </a:rPr>
                        <m:t>2</m:t>
                      </m:r>
                      <m:r>
                        <a:rPr lang="en-US" altLang="zh-TW" sz="2000" i="1" dirty="0">
                          <a:latin typeface="Cambria Math"/>
                        </a:rPr>
                        <m:t>+2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zh-TW" sz="2000" i="1" dirty="0">
                  <a:latin typeface="Gill Sans" pitchFamily="34" charset="0"/>
                </a:endParaRPr>
              </a:p>
            </p:txBody>
          </p:sp>
        </mc:Choice>
        <mc:Fallback xmlns="">
          <p:sp>
            <p:nvSpPr>
              <p:cNvPr id="41268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2280" y="649471"/>
                <a:ext cx="243605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681" name="Text Box 9"/>
              <p:cNvSpPr txBox="1">
                <a:spLocks noChangeArrowheads="1"/>
              </p:cNvSpPr>
              <p:nvPr/>
            </p:nvSpPr>
            <p:spPr bwMode="auto">
              <a:xfrm>
                <a:off x="5680281" y="979243"/>
                <a:ext cx="352256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</a:rPr>
                        <m:t>𝑑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=2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 smtClean="0">
                          <a:latin typeface="Cambria Math"/>
                        </a:rPr>
                        <m:t>4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+9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 smtClean="0">
                          <a:latin typeface="Cambria Math"/>
                        </a:rPr>
                        <m:t>3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+5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 smtClean="0">
                          <a:latin typeface="Cambria Math"/>
                        </a:rPr>
                        <m:t>2</m:t>
                      </m:r>
                      <m:r>
                        <a:rPr lang="en-US" altLang="zh-TW" sz="2000" i="1" dirty="0">
                          <a:latin typeface="Cambria Math"/>
                        </a:rPr>
                        <m:t>+3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+</m:t>
                      </m:r>
                      <m:r>
                        <a:rPr lang="en-US" altLang="zh-TW" sz="2000" i="1" dirty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zh-TW" sz="2000" i="1" dirty="0">
                  <a:latin typeface="Gill Sans" pitchFamily="34" charset="0"/>
                </a:endParaRPr>
              </a:p>
            </p:txBody>
          </p:sp>
        </mc:Choice>
        <mc:Fallback xmlns="">
          <p:sp>
            <p:nvSpPr>
              <p:cNvPr id="41268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0281" y="979243"/>
                <a:ext cx="3522567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5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Polynomial Add: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55055" y="6419274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19274"/>
            <a:ext cx="625475" cy="4572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628106" y="1392583"/>
                <a:ext cx="26917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=2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>
                          <a:latin typeface="Cambria Math"/>
                        </a:rPr>
                        <m:t>4</m:t>
                      </m:r>
                      <m:r>
                        <a:rPr lang="en-US" altLang="zh-TW" sz="2000" i="1" dirty="0">
                          <a:latin typeface="Cambria Math"/>
                        </a:rPr>
                        <m:t>+3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>
                          <a:latin typeface="Cambria Math"/>
                        </a:rPr>
                        <m:t>2</m:t>
                      </m:r>
                      <m:r>
                        <a:rPr lang="en-US" altLang="zh-TW" sz="2000" i="1" dirty="0">
                          <a:latin typeface="Cambria Math"/>
                        </a:rPr>
                        <m:t>+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  <m:r>
                        <a:rPr lang="en-US" altLang="zh-TW" sz="2000" i="1" dirty="0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US" altLang="zh-TW" sz="2000" i="1" dirty="0">
                  <a:latin typeface="Gill Sans" pitchFamily="34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106" y="1392583"/>
                <a:ext cx="269176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533400" y="3088984"/>
                <a:ext cx="243605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=9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 smtClean="0">
                          <a:latin typeface="Cambria Math"/>
                        </a:rPr>
                        <m:t>3</m:t>
                      </m:r>
                      <m:r>
                        <a:rPr lang="en-US" altLang="zh-TW" sz="2000" i="1" dirty="0">
                          <a:latin typeface="Cambria Math"/>
                        </a:rPr>
                        <m:t>+2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>
                          <a:latin typeface="Cambria Math"/>
                        </a:rPr>
                        <m:t>2</m:t>
                      </m:r>
                      <m:r>
                        <a:rPr lang="en-US" altLang="zh-TW" sz="2000" i="1" dirty="0">
                          <a:latin typeface="Cambria Math"/>
                        </a:rPr>
                        <m:t>+2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zh-TW" sz="2000" i="1" dirty="0">
                  <a:latin typeface="Gill Sans" pitchFamily="34" charset="0"/>
                </a:endParaRPr>
              </a:p>
            </p:txBody>
          </p:sp>
        </mc:Choice>
        <mc:Fallback xmlns=""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088984"/>
                <a:ext cx="243605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9"/>
              <p:cNvSpPr txBox="1">
                <a:spLocks noChangeArrowheads="1"/>
              </p:cNvSpPr>
              <p:nvPr/>
            </p:nvSpPr>
            <p:spPr bwMode="auto">
              <a:xfrm>
                <a:off x="533400" y="4898334"/>
                <a:ext cx="352256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/>
                        </a:rPr>
                        <m:t>𝑑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=2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 smtClean="0">
                          <a:latin typeface="Cambria Math"/>
                        </a:rPr>
                        <m:t>4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+9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 smtClean="0">
                          <a:latin typeface="Cambria Math"/>
                        </a:rPr>
                        <m:t>3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+5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TW" sz="2000" i="1" baseline="30000" dirty="0" smtClean="0">
                          <a:latin typeface="Cambria Math"/>
                        </a:rPr>
                        <m:t>2</m:t>
                      </m:r>
                      <m:r>
                        <a:rPr lang="en-US" altLang="zh-TW" sz="2000" i="1" dirty="0">
                          <a:latin typeface="Cambria Math"/>
                        </a:rPr>
                        <m:t>+3</m:t>
                      </m:r>
                      <m:r>
                        <a:rPr lang="en-US" altLang="zh-TW" sz="2000" i="1" dirty="0">
                          <a:latin typeface="Cambria Math"/>
                        </a:rPr>
                        <m:t>𝑥</m:t>
                      </m:r>
                      <m:r>
                        <a:rPr lang="en-US" altLang="zh-TW" sz="2000" i="1" dirty="0" smtClean="0">
                          <a:latin typeface="Cambria Math"/>
                        </a:rPr>
                        <m:t>+</m:t>
                      </m:r>
                      <m:r>
                        <a:rPr lang="en-US" altLang="zh-TW" sz="2000" i="1" dirty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zh-TW" sz="2000" i="1" dirty="0">
                  <a:latin typeface="Gill Sans" pitchFamily="34" charset="0"/>
                </a:endParaRPr>
              </a:p>
            </p:txBody>
          </p:sp>
        </mc:Choice>
        <mc:Fallback xmlns="">
          <p:sp>
            <p:nvSpPr>
              <p:cNvPr id="8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898334"/>
                <a:ext cx="352256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924270" y="1891645"/>
            <a:ext cx="6990659" cy="1238249"/>
            <a:chOff x="1177" y="2823"/>
            <a:chExt cx="4769" cy="780"/>
          </a:xfrm>
        </p:grpSpPr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4326" y="2928"/>
              <a:ext cx="810" cy="672"/>
              <a:chOff x="4326" y="2928"/>
              <a:chExt cx="948" cy="672"/>
            </a:xfrm>
          </p:grpSpPr>
          <p:sp>
            <p:nvSpPr>
              <p:cNvPr id="49" name="Text Box 25"/>
              <p:cNvSpPr txBox="1">
                <a:spLocks noChangeArrowheads="1"/>
              </p:cNvSpPr>
              <p:nvPr/>
            </p:nvSpPr>
            <p:spPr bwMode="auto">
              <a:xfrm>
                <a:off x="4326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4326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27"/>
              <p:cNvSpPr>
                <a:spLocks noChangeArrowheads="1"/>
              </p:cNvSpPr>
              <p:nvPr/>
            </p:nvSpPr>
            <p:spPr bwMode="auto">
              <a:xfrm>
                <a:off x="4800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28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Gill Sans" pitchFamily="34" charset="0"/>
                  </a:rPr>
                  <a:t>2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53" name="Text Box 29"/>
              <p:cNvSpPr txBox="1">
                <a:spLocks noChangeArrowheads="1"/>
              </p:cNvSpPr>
              <p:nvPr/>
            </p:nvSpPr>
            <p:spPr bwMode="auto">
              <a:xfrm>
                <a:off x="4326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2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54" name="Rectangle 30"/>
              <p:cNvSpPr>
                <a:spLocks noChangeArrowheads="1"/>
              </p:cNvSpPr>
              <p:nvPr/>
            </p:nvSpPr>
            <p:spPr bwMode="auto">
              <a:xfrm>
                <a:off x="4326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31"/>
              <p:cNvSpPr>
                <a:spLocks noChangeArrowheads="1"/>
              </p:cNvSpPr>
              <p:nvPr/>
            </p:nvSpPr>
            <p:spPr bwMode="auto">
              <a:xfrm>
                <a:off x="4800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32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Gill Sans" pitchFamily="34" charset="0"/>
                  </a:rPr>
                  <a:t>3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744" y="3312"/>
              <a:ext cx="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Abadi MT Condensed Light" pitchFamily="34" charset="0"/>
                </a:rPr>
                <a:t>coef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616" y="2976"/>
              <a:ext cx="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err="1">
                  <a:latin typeface="Abadi MT Condensed Light" pitchFamily="34" charset="0"/>
                </a:rPr>
                <a:t>expon</a:t>
              </a:r>
              <a:endParaRPr lang="en-US" altLang="zh-TW" b="1" dirty="0">
                <a:latin typeface="Abadi MT Condensed Light" pitchFamily="34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1177" y="2898"/>
              <a:ext cx="10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err="1" smtClean="0">
                  <a:latin typeface="Gill Sans" pitchFamily="34" charset="0"/>
                </a:rPr>
                <a:t>a.number</a:t>
              </a:r>
              <a:r>
                <a:rPr lang="en-US" altLang="zh-TW" dirty="0" smtClean="0">
                  <a:latin typeface="Gill Sans" pitchFamily="34" charset="0"/>
                </a:rPr>
                <a:t> </a:t>
              </a:r>
              <a:endParaRPr lang="en-US" altLang="zh-TW" dirty="0">
                <a:latin typeface="Gill Sans" pitchFamily="34" charset="0"/>
              </a:endParaRPr>
            </a:p>
            <a:p>
              <a:r>
                <a:rPr lang="en-US" altLang="zh-TW" dirty="0" err="1">
                  <a:latin typeface="Gill Sans" pitchFamily="34" charset="0"/>
                </a:rPr>
                <a:t>a</a:t>
              </a:r>
              <a:r>
                <a:rPr lang="en-US" altLang="zh-TW" dirty="0" err="1" smtClean="0">
                  <a:latin typeface="Gill Sans" pitchFamily="34" charset="0"/>
                </a:rPr>
                <a:t>.terms</a:t>
              </a:r>
              <a:endParaRPr lang="en-US" altLang="zh-TW" dirty="0">
                <a:latin typeface="Gill Sans" pitchFamily="34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2195" y="2871"/>
              <a:ext cx="624" cy="57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2195" y="3159"/>
              <a:ext cx="62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2329" y="2850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4</a:t>
              </a: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2675" y="3303"/>
              <a:ext cx="38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V="1">
              <a:off x="3059" y="2823"/>
              <a:ext cx="0" cy="48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059" y="2823"/>
              <a:ext cx="76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3827" y="2823"/>
              <a:ext cx="480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" name="Group 43"/>
            <p:cNvGrpSpPr>
              <a:grpSpLocks/>
            </p:cNvGrpSpPr>
            <p:nvPr/>
          </p:nvGrpSpPr>
          <p:grpSpPr bwMode="auto">
            <a:xfrm>
              <a:off x="5136" y="2928"/>
              <a:ext cx="810" cy="672"/>
              <a:chOff x="4326" y="2928"/>
              <a:chExt cx="948" cy="672"/>
            </a:xfrm>
          </p:grpSpPr>
          <p:sp>
            <p:nvSpPr>
              <p:cNvPr id="41" name="Text Box 44"/>
              <p:cNvSpPr txBox="1">
                <a:spLocks noChangeArrowheads="1"/>
              </p:cNvSpPr>
              <p:nvPr/>
            </p:nvSpPr>
            <p:spPr bwMode="auto">
              <a:xfrm>
                <a:off x="4326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1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4326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46"/>
              <p:cNvSpPr>
                <a:spLocks noChangeArrowheads="1"/>
              </p:cNvSpPr>
              <p:nvPr/>
            </p:nvSpPr>
            <p:spPr bwMode="auto">
              <a:xfrm>
                <a:off x="4800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47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0</a:t>
                </a:r>
              </a:p>
            </p:txBody>
          </p:sp>
          <p:sp>
            <p:nvSpPr>
              <p:cNvPr id="45" name="Text Box 48"/>
              <p:cNvSpPr txBox="1">
                <a:spLocks noChangeArrowheads="1"/>
              </p:cNvSpPr>
              <p:nvPr/>
            </p:nvSpPr>
            <p:spPr bwMode="auto">
              <a:xfrm>
                <a:off x="4326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1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46" name="Rectangle 49"/>
              <p:cNvSpPr>
                <a:spLocks noChangeArrowheads="1"/>
              </p:cNvSpPr>
              <p:nvPr/>
            </p:nvSpPr>
            <p:spPr bwMode="auto">
              <a:xfrm>
                <a:off x="4326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4800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Gill Sans" pitchFamily="34" charset="0"/>
                  </a:rPr>
                  <a:t>2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</p:grpSp>
      <p:grpSp>
        <p:nvGrpSpPr>
          <p:cNvPr id="57" name="Group 23"/>
          <p:cNvGrpSpPr>
            <a:grpSpLocks/>
          </p:cNvGrpSpPr>
          <p:nvPr/>
        </p:nvGrpSpPr>
        <p:grpSpPr bwMode="auto">
          <a:xfrm>
            <a:off x="924270" y="3418257"/>
            <a:ext cx="6396988" cy="1238249"/>
            <a:chOff x="1177" y="2823"/>
            <a:chExt cx="4364" cy="780"/>
          </a:xfrm>
        </p:grpSpPr>
        <p:grpSp>
          <p:nvGrpSpPr>
            <p:cNvPr id="58" name="Group 24"/>
            <p:cNvGrpSpPr>
              <a:grpSpLocks/>
            </p:cNvGrpSpPr>
            <p:nvPr/>
          </p:nvGrpSpPr>
          <p:grpSpPr bwMode="auto">
            <a:xfrm>
              <a:off x="4326" y="2928"/>
              <a:ext cx="810" cy="672"/>
              <a:chOff x="4326" y="2928"/>
              <a:chExt cx="948" cy="672"/>
            </a:xfrm>
          </p:grpSpPr>
          <p:sp>
            <p:nvSpPr>
              <p:cNvPr id="78" name="Text Box 25"/>
              <p:cNvSpPr txBox="1">
                <a:spLocks noChangeArrowheads="1"/>
              </p:cNvSpPr>
              <p:nvPr/>
            </p:nvSpPr>
            <p:spPr bwMode="auto">
              <a:xfrm>
                <a:off x="4326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3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79" name="Rectangle 26"/>
              <p:cNvSpPr>
                <a:spLocks noChangeArrowheads="1"/>
              </p:cNvSpPr>
              <p:nvPr/>
            </p:nvSpPr>
            <p:spPr bwMode="auto">
              <a:xfrm>
                <a:off x="4326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27"/>
              <p:cNvSpPr>
                <a:spLocks noChangeArrowheads="1"/>
              </p:cNvSpPr>
              <p:nvPr/>
            </p:nvSpPr>
            <p:spPr bwMode="auto">
              <a:xfrm>
                <a:off x="4800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28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Gill Sans" pitchFamily="34" charset="0"/>
                  </a:rPr>
                  <a:t>2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82" name="Text Box 29"/>
              <p:cNvSpPr txBox="1">
                <a:spLocks noChangeArrowheads="1"/>
              </p:cNvSpPr>
              <p:nvPr/>
            </p:nvSpPr>
            <p:spPr bwMode="auto">
              <a:xfrm>
                <a:off x="4326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9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83" name="Rectangle 30"/>
              <p:cNvSpPr>
                <a:spLocks noChangeArrowheads="1"/>
              </p:cNvSpPr>
              <p:nvPr/>
            </p:nvSpPr>
            <p:spPr bwMode="auto">
              <a:xfrm>
                <a:off x="4326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31"/>
              <p:cNvSpPr>
                <a:spLocks noChangeArrowheads="1"/>
              </p:cNvSpPr>
              <p:nvPr/>
            </p:nvSpPr>
            <p:spPr bwMode="auto">
              <a:xfrm>
                <a:off x="4800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32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2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3744" y="3312"/>
              <a:ext cx="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Abadi MT Condensed Light" pitchFamily="34" charset="0"/>
                </a:rPr>
                <a:t>coef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3616" y="2976"/>
              <a:ext cx="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err="1">
                  <a:latin typeface="Abadi MT Condensed Light" pitchFamily="34" charset="0"/>
                </a:rPr>
                <a:t>expon</a:t>
              </a:r>
              <a:endParaRPr lang="en-US" altLang="zh-TW" b="1" dirty="0">
                <a:latin typeface="Abadi MT Condensed Light" pitchFamily="34" charset="0"/>
              </a:endParaRP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1177" y="2898"/>
              <a:ext cx="10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err="1" smtClean="0">
                  <a:latin typeface="Gill Sans" pitchFamily="34" charset="0"/>
                </a:rPr>
                <a:t>b.number</a:t>
              </a:r>
              <a:r>
                <a:rPr lang="en-US" altLang="zh-TW" dirty="0" smtClean="0">
                  <a:latin typeface="Gill Sans" pitchFamily="34" charset="0"/>
                </a:rPr>
                <a:t> </a:t>
              </a:r>
              <a:endParaRPr lang="en-US" altLang="zh-TW" dirty="0">
                <a:latin typeface="Gill Sans" pitchFamily="34" charset="0"/>
              </a:endParaRPr>
            </a:p>
            <a:p>
              <a:r>
                <a:rPr lang="en-US" altLang="zh-TW" dirty="0" err="1">
                  <a:latin typeface="Gill Sans" pitchFamily="34" charset="0"/>
                </a:rPr>
                <a:t>b</a:t>
              </a:r>
              <a:r>
                <a:rPr lang="en-US" altLang="zh-TW" dirty="0" err="1" smtClean="0">
                  <a:latin typeface="Gill Sans" pitchFamily="34" charset="0"/>
                </a:rPr>
                <a:t>.terms</a:t>
              </a:r>
              <a:endParaRPr lang="en-US" altLang="zh-TW" dirty="0">
                <a:latin typeface="Gill Sans" pitchFamily="34" charset="0"/>
              </a:endParaRPr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2195" y="2871"/>
              <a:ext cx="624" cy="57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2195" y="3159"/>
              <a:ext cx="62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2329" y="2850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Gill Sans" pitchFamily="34" charset="0"/>
                </a:rPr>
                <a:t>3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2675" y="3303"/>
              <a:ext cx="38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3059" y="2823"/>
              <a:ext cx="0" cy="48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3059" y="2823"/>
              <a:ext cx="76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3827" y="2823"/>
              <a:ext cx="480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" name="Group 43"/>
            <p:cNvGrpSpPr>
              <a:grpSpLocks/>
            </p:cNvGrpSpPr>
            <p:nvPr/>
          </p:nvGrpSpPr>
          <p:grpSpPr bwMode="auto">
            <a:xfrm>
              <a:off x="5136" y="2928"/>
              <a:ext cx="405" cy="672"/>
              <a:chOff x="4326" y="2928"/>
              <a:chExt cx="474" cy="672"/>
            </a:xfrm>
          </p:grpSpPr>
          <p:sp>
            <p:nvSpPr>
              <p:cNvPr id="70" name="Text Box 44"/>
              <p:cNvSpPr txBox="1">
                <a:spLocks noChangeArrowheads="1"/>
              </p:cNvSpPr>
              <p:nvPr/>
            </p:nvSpPr>
            <p:spPr bwMode="auto">
              <a:xfrm>
                <a:off x="4326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1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4326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4326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Gill Sans" pitchFamily="34" charset="0"/>
                  </a:rPr>
                  <a:t>2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4326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6" name="Group 23"/>
          <p:cNvGrpSpPr>
            <a:grpSpLocks/>
          </p:cNvGrpSpPr>
          <p:nvPr/>
        </p:nvGrpSpPr>
        <p:grpSpPr bwMode="auto">
          <a:xfrm>
            <a:off x="924270" y="5141222"/>
            <a:ext cx="6990659" cy="1238249"/>
            <a:chOff x="1177" y="2823"/>
            <a:chExt cx="4769" cy="780"/>
          </a:xfrm>
        </p:grpSpPr>
        <p:grpSp>
          <p:nvGrpSpPr>
            <p:cNvPr id="87" name="Group 24"/>
            <p:cNvGrpSpPr>
              <a:grpSpLocks/>
            </p:cNvGrpSpPr>
            <p:nvPr/>
          </p:nvGrpSpPr>
          <p:grpSpPr bwMode="auto">
            <a:xfrm>
              <a:off x="4326" y="2928"/>
              <a:ext cx="810" cy="672"/>
              <a:chOff x="4326" y="2928"/>
              <a:chExt cx="948" cy="672"/>
            </a:xfrm>
          </p:grpSpPr>
          <p:sp>
            <p:nvSpPr>
              <p:cNvPr id="107" name="Text Box 25"/>
              <p:cNvSpPr txBox="1">
                <a:spLocks noChangeArrowheads="1"/>
              </p:cNvSpPr>
              <p:nvPr/>
            </p:nvSpPr>
            <p:spPr bwMode="auto">
              <a:xfrm>
                <a:off x="4326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/>
            </p:nvSpPr>
            <p:spPr bwMode="auto">
              <a:xfrm>
                <a:off x="4326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/>
            </p:nvSpPr>
            <p:spPr bwMode="auto">
              <a:xfrm>
                <a:off x="4800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Gill Sans" pitchFamily="34" charset="0"/>
                  </a:rPr>
                  <a:t>3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111" name="Text Box 29"/>
              <p:cNvSpPr txBox="1">
                <a:spLocks noChangeArrowheads="1"/>
              </p:cNvSpPr>
              <p:nvPr/>
            </p:nvSpPr>
            <p:spPr bwMode="auto">
              <a:xfrm>
                <a:off x="4326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2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/>
            </p:nvSpPr>
            <p:spPr bwMode="auto">
              <a:xfrm>
                <a:off x="4326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/>
            </p:nvSpPr>
            <p:spPr bwMode="auto">
              <a:xfrm>
                <a:off x="4800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2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Gill Sans" pitchFamily="34" charset="0"/>
                  </a:rPr>
                  <a:t>9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3744" y="3312"/>
              <a:ext cx="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Abadi MT Condensed Light" pitchFamily="34" charset="0"/>
                </a:rPr>
                <a:t>coef</a:t>
              </a: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3616" y="2976"/>
              <a:ext cx="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err="1">
                  <a:latin typeface="Abadi MT Condensed Light" pitchFamily="34" charset="0"/>
                </a:rPr>
                <a:t>expon</a:t>
              </a:r>
              <a:endParaRPr lang="en-US" altLang="zh-TW" b="1" dirty="0">
                <a:latin typeface="Abadi MT Condensed Light" pitchFamily="34" charset="0"/>
              </a:endParaRP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1177" y="2898"/>
              <a:ext cx="10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err="1" smtClean="0">
                  <a:latin typeface="Gill Sans" pitchFamily="34" charset="0"/>
                </a:rPr>
                <a:t>d.number</a:t>
              </a:r>
              <a:r>
                <a:rPr lang="en-US" altLang="zh-TW" dirty="0" smtClean="0">
                  <a:latin typeface="Gill Sans" pitchFamily="34" charset="0"/>
                </a:rPr>
                <a:t> </a:t>
              </a:r>
              <a:endParaRPr lang="en-US" altLang="zh-TW" dirty="0">
                <a:latin typeface="Gill Sans" pitchFamily="34" charset="0"/>
              </a:endParaRPr>
            </a:p>
            <a:p>
              <a:r>
                <a:rPr lang="en-US" altLang="zh-TW" dirty="0" err="1">
                  <a:latin typeface="Gill Sans" pitchFamily="34" charset="0"/>
                </a:rPr>
                <a:t>d</a:t>
              </a:r>
              <a:r>
                <a:rPr lang="en-US" altLang="zh-TW" dirty="0" err="1" smtClean="0">
                  <a:latin typeface="Gill Sans" pitchFamily="34" charset="0"/>
                </a:rPr>
                <a:t>.terms</a:t>
              </a:r>
              <a:endParaRPr lang="en-US" altLang="zh-TW" dirty="0">
                <a:latin typeface="Gill Sans" pitchFamily="34" charset="0"/>
              </a:endParaRPr>
            </a:p>
          </p:txBody>
        </p:sp>
        <p:sp>
          <p:nvSpPr>
            <p:cNvPr id="91" name="Rectangle 36"/>
            <p:cNvSpPr>
              <a:spLocks noChangeArrowheads="1"/>
            </p:cNvSpPr>
            <p:nvPr/>
          </p:nvSpPr>
          <p:spPr bwMode="auto">
            <a:xfrm>
              <a:off x="2195" y="2871"/>
              <a:ext cx="624" cy="57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7"/>
            <p:cNvSpPr>
              <a:spLocks noChangeShapeType="1"/>
            </p:cNvSpPr>
            <p:nvPr/>
          </p:nvSpPr>
          <p:spPr bwMode="auto">
            <a:xfrm>
              <a:off x="2195" y="3159"/>
              <a:ext cx="62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2329" y="2850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Gill Sans" pitchFamily="34" charset="0"/>
                </a:rPr>
                <a:t>5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2675" y="3303"/>
              <a:ext cx="38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40"/>
            <p:cNvSpPr>
              <a:spLocks noChangeShapeType="1"/>
            </p:cNvSpPr>
            <p:nvPr/>
          </p:nvSpPr>
          <p:spPr bwMode="auto">
            <a:xfrm flipV="1">
              <a:off x="3059" y="2823"/>
              <a:ext cx="0" cy="48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41"/>
            <p:cNvSpPr>
              <a:spLocks noChangeShapeType="1"/>
            </p:cNvSpPr>
            <p:nvPr/>
          </p:nvSpPr>
          <p:spPr bwMode="auto">
            <a:xfrm>
              <a:off x="3059" y="2823"/>
              <a:ext cx="76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42"/>
            <p:cNvSpPr>
              <a:spLocks noChangeShapeType="1"/>
            </p:cNvSpPr>
            <p:nvPr/>
          </p:nvSpPr>
          <p:spPr bwMode="auto">
            <a:xfrm>
              <a:off x="3827" y="2823"/>
              <a:ext cx="480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" name="Group 43"/>
            <p:cNvGrpSpPr>
              <a:grpSpLocks/>
            </p:cNvGrpSpPr>
            <p:nvPr/>
          </p:nvGrpSpPr>
          <p:grpSpPr bwMode="auto">
            <a:xfrm>
              <a:off x="5136" y="2928"/>
              <a:ext cx="810" cy="672"/>
              <a:chOff x="4326" y="2928"/>
              <a:chExt cx="948" cy="672"/>
            </a:xfrm>
          </p:grpSpPr>
          <p:sp>
            <p:nvSpPr>
              <p:cNvPr id="99" name="Text Box 44"/>
              <p:cNvSpPr txBox="1">
                <a:spLocks noChangeArrowheads="1"/>
              </p:cNvSpPr>
              <p:nvPr/>
            </p:nvSpPr>
            <p:spPr bwMode="auto">
              <a:xfrm>
                <a:off x="4326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2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4326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46"/>
              <p:cNvSpPr>
                <a:spLocks noChangeArrowheads="1"/>
              </p:cNvSpPr>
              <p:nvPr/>
            </p:nvSpPr>
            <p:spPr bwMode="auto">
              <a:xfrm>
                <a:off x="4800" y="2928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Text Box 47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1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103" name="Text Box 48"/>
              <p:cNvSpPr txBox="1">
                <a:spLocks noChangeArrowheads="1"/>
              </p:cNvSpPr>
              <p:nvPr/>
            </p:nvSpPr>
            <p:spPr bwMode="auto">
              <a:xfrm>
                <a:off x="4326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5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104" name="Rectangle 49"/>
              <p:cNvSpPr>
                <a:spLocks noChangeArrowheads="1"/>
              </p:cNvSpPr>
              <p:nvPr/>
            </p:nvSpPr>
            <p:spPr bwMode="auto">
              <a:xfrm>
                <a:off x="4326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50"/>
              <p:cNvSpPr>
                <a:spLocks noChangeArrowheads="1"/>
              </p:cNvSpPr>
              <p:nvPr/>
            </p:nvSpPr>
            <p:spPr bwMode="auto">
              <a:xfrm>
                <a:off x="4800" y="3264"/>
                <a:ext cx="474" cy="336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51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ill Sans" pitchFamily="34" charset="0"/>
                  </a:rPr>
                  <a:t>3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</p:grpSp>
      <p:sp>
        <p:nvSpPr>
          <p:cNvPr id="115" name="Rectangle 46"/>
          <p:cNvSpPr>
            <a:spLocks noChangeArrowheads="1"/>
          </p:cNvSpPr>
          <p:nvPr/>
        </p:nvSpPr>
        <p:spPr bwMode="auto">
          <a:xfrm>
            <a:off x="7916471" y="5307909"/>
            <a:ext cx="593671" cy="5334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Text Box 47"/>
          <p:cNvSpPr txBox="1">
            <a:spLocks noChangeArrowheads="1"/>
          </p:cNvSpPr>
          <p:nvPr/>
        </p:nvSpPr>
        <p:spPr bwMode="auto">
          <a:xfrm>
            <a:off x="8027843" y="531253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Gill Sans" pitchFamily="34" charset="0"/>
              </a:rPr>
              <a:t>0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7918810" y="5841309"/>
            <a:ext cx="593671" cy="5334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51"/>
          <p:cNvSpPr txBox="1">
            <a:spLocks noChangeArrowheads="1"/>
          </p:cNvSpPr>
          <p:nvPr/>
        </p:nvSpPr>
        <p:spPr bwMode="auto">
          <a:xfrm>
            <a:off x="7909574" y="5841309"/>
            <a:ext cx="35570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Gill Sans" pitchFamily="34" charset="0"/>
              </a:rPr>
              <a:t>2</a:t>
            </a:r>
            <a:endParaRPr lang="zh-TW" altLang="en-US" dirty="0"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3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Pointers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338327"/>
            <a:ext cx="7772400" cy="4648200"/>
          </a:xfrm>
        </p:spPr>
        <p:txBody>
          <a:bodyPr/>
          <a:lstStyle/>
          <a:p>
            <a:r>
              <a:rPr lang="en-US" dirty="0" smtClean="0"/>
              <a:t>Two symbols: </a:t>
            </a:r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&amp;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Given a variable, say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&amp;a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means the address of the </a:t>
            </a:r>
            <a:br>
              <a:rPr lang="en-US" dirty="0" smtClean="0"/>
            </a:br>
            <a:r>
              <a:rPr lang="en-US" dirty="0" smtClean="0"/>
              <a:t>variable.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&amp;variable </a:t>
            </a:r>
            <a:r>
              <a:rPr lang="en-US" dirty="0" smtClean="0">
                <a:sym typeface="Wingdings" pitchFamily="2" charset="2"/>
              </a:rPr>
              <a:t> the address of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that variable</a:t>
            </a:r>
            <a:endParaRPr lang="en-US" dirty="0" smtClean="0"/>
          </a:p>
          <a:p>
            <a:r>
              <a:rPr lang="en-US" dirty="0" smtClean="0"/>
              <a:t>Given a pointer, say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*b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means the value kept in the</a:t>
            </a:r>
            <a:br>
              <a:rPr lang="en-US" dirty="0" smtClean="0"/>
            </a:br>
            <a:r>
              <a:rPr lang="en-US" dirty="0" smtClean="0"/>
              <a:t>address.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*address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the </a:t>
            </a:r>
            <a:r>
              <a:rPr lang="en-US" smtClean="0">
                <a:sym typeface="Wingdings" pitchFamily="2" charset="2"/>
              </a:rPr>
              <a:t>content kept </a:t>
            </a:r>
            <a:r>
              <a:rPr lang="en-US" dirty="0" smtClean="0">
                <a:sym typeface="Wingdings" pitchFamily="2" charset="2"/>
              </a:rPr>
              <a:t>in that address.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TextBox 5"/>
          <p:cNvSpPr txBox="1"/>
          <p:nvPr/>
        </p:nvSpPr>
        <p:spPr>
          <a:xfrm>
            <a:off x="6220444" y="1338328"/>
            <a:ext cx="26997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latin typeface="+mn-lt"/>
              </a:rPr>
              <a:t>#include &lt;</a:t>
            </a:r>
            <a:r>
              <a:rPr lang="en-US" altLang="zh-HK" sz="2000" dirty="0" err="1" smtClean="0">
                <a:latin typeface="+mn-lt"/>
              </a:rPr>
              <a:t>stdio.h</a:t>
            </a:r>
            <a:r>
              <a:rPr lang="en-US" altLang="zh-HK" sz="2000" dirty="0" smtClean="0">
                <a:latin typeface="+mn-lt"/>
              </a:rPr>
              <a:t>&gt;</a:t>
            </a:r>
          </a:p>
          <a:p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main()</a:t>
            </a:r>
          </a:p>
          <a:p>
            <a:r>
              <a:rPr lang="en-US" altLang="zh-HK" sz="2000" dirty="0" smtClean="0">
                <a:latin typeface="+mn-lt"/>
              </a:rPr>
              <a:t>{   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, a, x, y;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*</a:t>
            </a:r>
            <a:r>
              <a:rPr lang="en-US" altLang="zh-HK" sz="2000" dirty="0" err="1" smtClean="0">
                <a:latin typeface="+mn-lt"/>
              </a:rPr>
              <a:t>ptr</a:t>
            </a:r>
            <a:r>
              <a:rPr lang="en-US" altLang="zh-HK" sz="2000" dirty="0" smtClean="0">
                <a:latin typeface="+mn-lt"/>
              </a:rPr>
              <a:t>, *b;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 = 5; a = 9; 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ptr</a:t>
            </a:r>
            <a:r>
              <a:rPr lang="en-US" altLang="zh-HK" sz="2000" dirty="0" smtClean="0">
                <a:latin typeface="+mn-lt"/>
              </a:rPr>
              <a:t> = &amp;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; b = &amp;a;</a:t>
            </a:r>
          </a:p>
          <a:p>
            <a:endParaRPr lang="en-US" altLang="zh-HK" sz="2000" dirty="0" smtClean="0">
              <a:latin typeface="+mn-lt"/>
            </a:endParaRP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x = 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 + a;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y = *</a:t>
            </a:r>
            <a:r>
              <a:rPr lang="en-US" altLang="zh-HK" sz="2000" dirty="0" err="1" smtClean="0">
                <a:latin typeface="+mn-lt"/>
              </a:rPr>
              <a:t>ptr</a:t>
            </a:r>
            <a:r>
              <a:rPr lang="en-US" altLang="zh-HK" sz="2000" dirty="0" smtClean="0">
                <a:latin typeface="+mn-lt"/>
              </a:rPr>
              <a:t> + *b;</a:t>
            </a:r>
          </a:p>
          <a:p>
            <a:endParaRPr lang="en-US" altLang="zh-HK" sz="2000" dirty="0" smtClean="0">
              <a:latin typeface="+mn-lt"/>
            </a:endParaRP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return 0;</a:t>
            </a:r>
          </a:p>
          <a:p>
            <a:r>
              <a:rPr lang="en-US" altLang="zh-HK" sz="2000" dirty="0">
                <a:latin typeface="+mn-lt"/>
              </a:rPr>
              <a:t>}</a:t>
            </a:r>
            <a:endParaRPr lang="en-US" altLang="zh-HK" sz="20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98672" y="1338326"/>
            <a:ext cx="2803868" cy="378565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dirty="0" smtClean="0"/>
              <a:t>Variables and Pointers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153270"/>
            <a:ext cx="8066314" cy="4648200"/>
          </a:xfrm>
        </p:spPr>
        <p:txBody>
          <a:bodyPr/>
          <a:lstStyle/>
          <a:p>
            <a:r>
              <a:rPr lang="en-US" dirty="0" smtClean="0"/>
              <a:t>Two symbols: </a:t>
            </a:r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&amp;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on flexibility: to access </a:t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same content?</a:t>
            </a:r>
          </a:p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 = 9;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x = a;  a = a + 1;</a:t>
            </a:r>
          </a:p>
          <a:p>
            <a:pPr lvl="1"/>
            <a:r>
              <a:rPr lang="en-US" dirty="0" smtClean="0"/>
              <a:t>What is the value in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Example 2: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a = 9;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b = &amp;a;  a = </a:t>
            </a:r>
            <a:r>
              <a:rPr lang="en-US" smtClean="0">
                <a:solidFill>
                  <a:srgbClr val="0000FF"/>
                </a:solidFill>
              </a:rPr>
              <a:t>a + 1;</a:t>
            </a:r>
            <a:r>
              <a:rPr lang="en-US" smtClean="0"/>
              <a:t>   // </a:t>
            </a:r>
            <a:r>
              <a:rPr lang="en-US" dirty="0" smtClean="0"/>
              <a:t>What is the effect on </a:t>
            </a:r>
            <a:r>
              <a:rPr lang="en-US" dirty="0" smtClean="0">
                <a:solidFill>
                  <a:srgbClr val="0000FF"/>
                </a:solidFill>
              </a:rPr>
              <a:t>*b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*b = 15;</a:t>
            </a:r>
            <a:r>
              <a:rPr lang="en-US" dirty="0"/>
              <a:t> </a:t>
            </a:r>
            <a:r>
              <a:rPr lang="en-US" dirty="0" smtClean="0"/>
              <a:t>                // What is the value kept in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2-</a:t>
            </a:r>
            <a:fld id="{D771C658-50B4-4440-9114-F764B39FC6D7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TextBox 5"/>
          <p:cNvSpPr txBox="1"/>
          <p:nvPr/>
        </p:nvSpPr>
        <p:spPr>
          <a:xfrm>
            <a:off x="6035382" y="1338328"/>
            <a:ext cx="26997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latin typeface="+mn-lt"/>
              </a:rPr>
              <a:t>#include &lt;</a:t>
            </a:r>
            <a:r>
              <a:rPr lang="en-US" altLang="zh-HK" sz="2000" dirty="0" err="1" smtClean="0">
                <a:latin typeface="+mn-lt"/>
              </a:rPr>
              <a:t>stdio.h</a:t>
            </a:r>
            <a:r>
              <a:rPr lang="en-US" altLang="zh-HK" sz="2000" dirty="0" smtClean="0">
                <a:latin typeface="+mn-lt"/>
              </a:rPr>
              <a:t>&gt;</a:t>
            </a:r>
          </a:p>
          <a:p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main()</a:t>
            </a:r>
          </a:p>
          <a:p>
            <a:r>
              <a:rPr lang="en-US" altLang="zh-HK" sz="2000" dirty="0" smtClean="0">
                <a:latin typeface="+mn-lt"/>
              </a:rPr>
              <a:t>{   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, a, x, y;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*</a:t>
            </a:r>
            <a:r>
              <a:rPr lang="en-US" altLang="zh-HK" sz="2000" dirty="0" err="1" smtClean="0">
                <a:latin typeface="+mn-lt"/>
              </a:rPr>
              <a:t>ptr</a:t>
            </a:r>
            <a:r>
              <a:rPr lang="en-US" altLang="zh-HK" sz="2000" dirty="0" smtClean="0">
                <a:latin typeface="+mn-lt"/>
              </a:rPr>
              <a:t>, *b;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 = 5; a = 9; 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ptr</a:t>
            </a:r>
            <a:r>
              <a:rPr lang="en-US" altLang="zh-HK" sz="2000" dirty="0" smtClean="0">
                <a:latin typeface="+mn-lt"/>
              </a:rPr>
              <a:t> = &amp;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; b = &amp;a;</a:t>
            </a:r>
          </a:p>
          <a:p>
            <a:endParaRPr lang="en-US" altLang="zh-HK" sz="2000" dirty="0" smtClean="0">
              <a:latin typeface="+mn-lt"/>
            </a:endParaRP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x = </a:t>
            </a:r>
            <a:r>
              <a:rPr lang="en-US" altLang="zh-HK" sz="2000" dirty="0" err="1" smtClean="0">
                <a:latin typeface="+mn-lt"/>
              </a:rPr>
              <a:t>val</a:t>
            </a:r>
            <a:r>
              <a:rPr lang="en-US" altLang="zh-HK" sz="2000" dirty="0" smtClean="0">
                <a:latin typeface="+mn-lt"/>
              </a:rPr>
              <a:t> + a;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y = *</a:t>
            </a:r>
            <a:r>
              <a:rPr lang="en-US" altLang="zh-HK" sz="2000" dirty="0" err="1" smtClean="0">
                <a:latin typeface="+mn-lt"/>
              </a:rPr>
              <a:t>ptr</a:t>
            </a:r>
            <a:r>
              <a:rPr lang="en-US" altLang="zh-HK" sz="2000" dirty="0" smtClean="0">
                <a:latin typeface="+mn-lt"/>
              </a:rPr>
              <a:t> + *b;</a:t>
            </a:r>
          </a:p>
          <a:p>
            <a:endParaRPr lang="en-US" altLang="zh-HK" sz="2000" dirty="0" smtClean="0">
              <a:latin typeface="+mn-lt"/>
            </a:endParaRP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return 0;</a:t>
            </a:r>
          </a:p>
          <a:p>
            <a:r>
              <a:rPr lang="en-US" altLang="zh-HK" sz="2000" dirty="0">
                <a:latin typeface="+mn-lt"/>
              </a:rPr>
              <a:t>}</a:t>
            </a:r>
            <a:endParaRPr lang="en-US" altLang="zh-HK" sz="20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13610" y="1338326"/>
            <a:ext cx="2803868" cy="378565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11200"/>
          </a:xfrm>
        </p:spPr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33400" y="1077686"/>
            <a:ext cx="7772400" cy="4396014"/>
          </a:xfrm>
        </p:spPr>
        <p:txBody>
          <a:bodyPr/>
          <a:lstStyle/>
          <a:p>
            <a:r>
              <a:rPr lang="en-US" sz="2400" dirty="0" smtClean="0"/>
              <a:t>An array is used to group the </a:t>
            </a:r>
            <a:r>
              <a:rPr lang="en-US" sz="2400" b="1" dirty="0" smtClean="0"/>
              <a:t>same</a:t>
            </a:r>
            <a:r>
              <a:rPr lang="en-US" sz="2400" dirty="0" smtClean="0"/>
              <a:t> objects together.</a:t>
            </a:r>
          </a:p>
          <a:p>
            <a:pPr lvl="1"/>
            <a:r>
              <a:rPr lang="en-US" sz="2000" dirty="0" smtClean="0"/>
              <a:t>Good things:  If you know the index (where), you can find the object (content) in one step. </a:t>
            </a:r>
          </a:p>
          <a:p>
            <a:pPr lvl="1"/>
            <a:r>
              <a:rPr lang="en-US" sz="2000" dirty="0" smtClean="0"/>
              <a:t>Bad things: If you want to insert an object in </a:t>
            </a:r>
            <a:br>
              <a:rPr lang="en-US" sz="2000" dirty="0" smtClean="0"/>
            </a:br>
            <a:r>
              <a:rPr lang="en-US" sz="2000" dirty="0" smtClean="0"/>
              <a:t>a place between two objects in an</a:t>
            </a:r>
            <a:br>
              <a:rPr lang="en-US" sz="2000" dirty="0" smtClean="0"/>
            </a:br>
            <a:r>
              <a:rPr lang="en-US" sz="2000" dirty="0" smtClean="0"/>
              <a:t>array, you have to move the objects</a:t>
            </a:r>
            <a:br>
              <a:rPr lang="en-US" sz="2000" dirty="0" smtClean="0"/>
            </a:br>
            <a:r>
              <a:rPr lang="en-US" sz="2000" dirty="0" smtClean="0"/>
              <a:t>first. </a:t>
            </a:r>
          </a:p>
          <a:p>
            <a:r>
              <a:rPr lang="en-US" sz="2400" dirty="0" smtClean="0"/>
              <a:t>Array as an ADT</a:t>
            </a:r>
          </a:p>
          <a:p>
            <a:pPr lvl="1"/>
            <a:r>
              <a:rPr lang="en-US" sz="2000" dirty="0" smtClean="0"/>
              <a:t>Array plus operations </a:t>
            </a:r>
            <a:br>
              <a:rPr lang="en-US" sz="2000" dirty="0" smtClean="0"/>
            </a:br>
            <a:r>
              <a:rPr lang="en-US" sz="2000" dirty="0" smtClean="0"/>
              <a:t>associate</a:t>
            </a:r>
            <a:r>
              <a:rPr lang="en-US" sz="2000" dirty="0"/>
              <a:t> </a:t>
            </a:r>
            <a:r>
              <a:rPr lang="en-US" sz="2000" dirty="0" smtClean="0"/>
              <a:t>with it.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Arrays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D771C658-50B4-4440-9114-F764B39FC6D7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1026" name="Picture 2" descr="http://t0.gstatic.com/images?q=tbn:ANd9GcSqmqEmeXwB4mVHDUZvYUhRhdSp_8eoywXRyMEBeMYZzmaF15vH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1" y="3354949"/>
            <a:ext cx="18192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t1.gstatic.com/images?q=tbn:ANd9GcT66iDI5_KIkOynKrG2Q5wNcJ4vrbWyP3EQDe7inxJL2OQF4Z_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957" y="4381500"/>
            <a:ext cx="264554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389" y="4662947"/>
            <a:ext cx="875072" cy="7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4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2707" y="6400800"/>
            <a:ext cx="2895600" cy="457200"/>
          </a:xfrm>
        </p:spPr>
        <p:txBody>
          <a:bodyPr/>
          <a:lstStyle/>
          <a:p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A951206C-35DA-46C1-B0DE-1E5231749956}" type="slidenum">
              <a:rPr lang="zh-TW" altLang="en-US" smtClean="0"/>
              <a:pPr/>
              <a:t>7</a:t>
            </a:fld>
            <a:endParaRPr lang="en-US" altLang="zh-TW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05465"/>
          </a:xfrm>
        </p:spPr>
        <p:txBody>
          <a:bodyPr/>
          <a:lstStyle/>
          <a:p>
            <a:r>
              <a:rPr lang="en-US" altLang="zh-TW" dirty="0"/>
              <a:t>Overview of Arrays in C</a:t>
            </a: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2166" y="1312351"/>
            <a:ext cx="8372961" cy="4075727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list[8], *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[8];</a:t>
            </a:r>
          </a:p>
          <a:p>
            <a:pPr lvl="1">
              <a:buFont typeface="Monotype Sorts" pitchFamily="2" charset="2"/>
              <a:buNone/>
            </a:pPr>
            <a:endParaRPr lang="en-US" altLang="zh-TW" dirty="0"/>
          </a:p>
          <a:p>
            <a:r>
              <a:rPr lang="en-US" altLang="zh-TW" sz="2000" dirty="0"/>
              <a:t>Let the size of the array be </a:t>
            </a:r>
            <a:r>
              <a:rPr lang="en-US" altLang="zh-TW" sz="2000" i="1" dirty="0">
                <a:solidFill>
                  <a:srgbClr val="FF0000"/>
                </a:solidFill>
              </a:rPr>
              <a:t>n</a:t>
            </a:r>
            <a:r>
              <a:rPr lang="en-US" altLang="zh-TW" sz="2000" dirty="0"/>
              <a:t>. The first element and the last element are indexed by </a:t>
            </a:r>
            <a:r>
              <a:rPr lang="en-US" altLang="zh-TW" sz="2000" i="1" dirty="0">
                <a:solidFill>
                  <a:srgbClr val="FF0000"/>
                </a:solidFill>
              </a:rPr>
              <a:t>0</a:t>
            </a:r>
            <a:r>
              <a:rPr lang="en-US" altLang="zh-TW" sz="2000" dirty="0"/>
              <a:t> and </a:t>
            </a:r>
            <a:r>
              <a:rPr lang="en-US" altLang="zh-TW" sz="2000" i="1" dirty="0">
                <a:solidFill>
                  <a:srgbClr val="FF0000"/>
                </a:solidFill>
              </a:rPr>
              <a:t>n-1</a:t>
            </a:r>
            <a:r>
              <a:rPr lang="en-US" altLang="zh-TW" sz="2000" dirty="0"/>
              <a:t>, respectively.</a:t>
            </a:r>
          </a:p>
          <a:p>
            <a:endParaRPr lang="en-US" altLang="zh-TW" sz="800" dirty="0"/>
          </a:p>
          <a:p>
            <a:r>
              <a:rPr lang="en-US" altLang="zh-TW" sz="2000" dirty="0"/>
              <a:t>Let the </a:t>
            </a:r>
            <a:r>
              <a:rPr lang="en-US" altLang="zh-TW" sz="2000" dirty="0">
                <a:solidFill>
                  <a:srgbClr val="FF0000"/>
                </a:solidFill>
              </a:rPr>
              <a:t>base address</a:t>
            </a:r>
            <a:r>
              <a:rPr lang="en-US" altLang="zh-TW" sz="2000" dirty="0"/>
              <a:t> of an array to be </a:t>
            </a:r>
            <a:r>
              <a:rPr lang="en-US" altLang="zh-TW" sz="2000" dirty="0">
                <a:solidFill>
                  <a:srgbClr val="0000FF"/>
                </a:solidFill>
              </a:rPr>
              <a:t>a</a:t>
            </a:r>
            <a:r>
              <a:rPr lang="en-US" altLang="zh-TW" sz="2000" dirty="0"/>
              <a:t>. The address of the 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i</a:t>
            </a:r>
            <a:r>
              <a:rPr lang="en-US" altLang="zh-TW" sz="2000" dirty="0" smtClean="0"/>
              <a:t>-</a:t>
            </a:r>
            <a:r>
              <a:rPr lang="en-US" altLang="zh-TW" sz="2000" dirty="0" err="1" smtClean="0"/>
              <a:t>th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element is located at </a:t>
            </a:r>
            <a:r>
              <a:rPr lang="en-US" altLang="zh-TW" sz="2000" dirty="0">
                <a:solidFill>
                  <a:srgbClr val="0000FF"/>
                </a:solidFill>
              </a:rPr>
              <a:t>a</a:t>
            </a:r>
            <a:r>
              <a:rPr lang="en-US" altLang="zh-TW" sz="2000" dirty="0" smtClean="0">
                <a:solidFill>
                  <a:srgbClr val="0000FF"/>
                </a:solidFill>
              </a:rPr>
              <a:t>+(i-1</a:t>
            </a:r>
            <a:r>
              <a:rPr lang="en-US" altLang="zh-TW" sz="2000" dirty="0">
                <a:solidFill>
                  <a:srgbClr val="0000FF"/>
                </a:solidFill>
              </a:rPr>
              <a:t>) x </a:t>
            </a:r>
            <a:r>
              <a:rPr lang="en-US" altLang="zh-TW" sz="2000" dirty="0" err="1">
                <a:solidFill>
                  <a:srgbClr val="0000FF"/>
                </a:solidFill>
              </a:rPr>
              <a:t>sizeof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theTypeOfElement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r>
              <a:rPr lang="en-US" altLang="zh-TW" sz="2000" i="1" dirty="0" smtClean="0"/>
              <a:t>.</a:t>
            </a:r>
            <a:endParaRPr lang="en-US" altLang="zh-TW" sz="2000" i="1" dirty="0"/>
          </a:p>
          <a:p>
            <a:endParaRPr lang="en-US" altLang="zh-TW" sz="900" dirty="0"/>
          </a:p>
          <a:p>
            <a:r>
              <a:rPr lang="en-US" altLang="zh-TW" sz="2000" dirty="0"/>
              <a:t>Example of Usages:						</a:t>
            </a:r>
            <a:br>
              <a:rPr lang="en-US" altLang="zh-TW" sz="2000" dirty="0"/>
            </a:b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[0] = &amp;list[0];	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[1] = &amp;list[2]; 	</a:t>
            </a:r>
            <a:r>
              <a:rPr lang="en-US" altLang="zh-TW" sz="2000" dirty="0" smtClean="0">
                <a:solidFill>
                  <a:srgbClr val="0000FF"/>
                </a:solidFill>
              </a:rPr>
              <a:t>list[3</a:t>
            </a:r>
            <a:r>
              <a:rPr lang="en-US" altLang="zh-TW" sz="2000" dirty="0">
                <a:solidFill>
                  <a:srgbClr val="0000FF"/>
                </a:solidFill>
              </a:rPr>
              <a:t>] = list[2]; </a:t>
            </a:r>
            <a:br>
              <a:rPr lang="en-US" altLang="zh-TW" sz="2000" dirty="0">
                <a:solidFill>
                  <a:srgbClr val="0000FF"/>
                </a:solidFill>
              </a:rPr>
            </a:b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[0] = list;    	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[1] = list + 2; 	</a:t>
            </a:r>
            <a:r>
              <a:rPr lang="en-US" altLang="zh-TW" sz="2000" dirty="0" smtClean="0">
                <a:solidFill>
                  <a:srgbClr val="0000FF"/>
                </a:solidFill>
              </a:rPr>
              <a:t>list[3</a:t>
            </a:r>
            <a:r>
              <a:rPr lang="en-US" altLang="zh-TW" sz="2000" dirty="0">
                <a:solidFill>
                  <a:srgbClr val="0000FF"/>
                </a:solidFill>
              </a:rPr>
              <a:t>] = *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[1];</a:t>
            </a:r>
            <a:r>
              <a:rPr lang="en-US" altLang="zh-TW" sz="1800" b="1" dirty="0">
                <a:solidFill>
                  <a:srgbClr val="0000FF"/>
                </a:solidFill>
              </a:rPr>
              <a:t> </a:t>
            </a:r>
            <a:endParaRPr lang="en-US" altLang="zh-TW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05465"/>
          </a:xfrm>
        </p:spPr>
        <p:txBody>
          <a:bodyPr/>
          <a:lstStyle/>
          <a:p>
            <a:r>
              <a:rPr lang="en-US" altLang="zh-TW" dirty="0" smtClean="0"/>
              <a:t>Arrays in C </a:t>
            </a:r>
            <a:endParaRPr lang="en-US" altLang="zh-TW" dirty="0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5732" y="1132816"/>
            <a:ext cx="8642554" cy="4648200"/>
          </a:xfrm>
        </p:spPr>
        <p:txBody>
          <a:bodyPr/>
          <a:lstStyle/>
          <a:p>
            <a:r>
              <a:rPr lang="en-US" altLang="zh-TW" sz="2400" dirty="0" smtClean="0"/>
              <a:t>Create an array </a:t>
            </a:r>
            <a:r>
              <a:rPr lang="en-US" altLang="zh-TW" sz="2400" b="1" dirty="0" smtClean="0"/>
              <a:t>statically</a:t>
            </a:r>
            <a:r>
              <a:rPr lang="en-US" altLang="zh-TW" sz="2400" dirty="0" smtClean="0"/>
              <a:t> (</a:t>
            </a:r>
            <a:r>
              <a:rPr lang="en-US" altLang="zh-TW" sz="2000" dirty="0" smtClean="0"/>
              <a:t>when you write the program, and when you know how many elements you need to access</a:t>
            </a:r>
            <a:r>
              <a:rPr lang="en-US" altLang="zh-TW" sz="2400" dirty="0" smtClean="0"/>
              <a:t>).</a:t>
            </a:r>
          </a:p>
          <a:p>
            <a:pPr lvl="1"/>
            <a:r>
              <a:rPr lang="en-US" altLang="zh-TW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</a:rPr>
              <a:t> list[8];</a:t>
            </a:r>
          </a:p>
          <a:p>
            <a:pPr lvl="1"/>
            <a:r>
              <a:rPr lang="en-US" altLang="zh-TW" sz="2000" dirty="0" smtClean="0">
                <a:solidFill>
                  <a:srgbClr val="0000FF"/>
                </a:solidFill>
              </a:rPr>
              <a:t>list[0] = 10;</a:t>
            </a:r>
          </a:p>
          <a:p>
            <a:r>
              <a:rPr lang="en-US" altLang="zh-TW" sz="2400" dirty="0" smtClean="0"/>
              <a:t>Create an array </a:t>
            </a:r>
            <a:r>
              <a:rPr lang="en-US" altLang="zh-TW" sz="2400" b="1" dirty="0" smtClean="0"/>
              <a:t>dynamically</a:t>
            </a:r>
            <a:r>
              <a:rPr lang="en-US" altLang="zh-TW" sz="2400" dirty="0" smtClean="0"/>
              <a:t> (</a:t>
            </a:r>
            <a:r>
              <a:rPr lang="en-US" altLang="zh-TW" sz="2000" dirty="0" smtClean="0"/>
              <a:t>when you run the program, and when you don’t know how many elements you need to access</a:t>
            </a:r>
            <a:r>
              <a:rPr lang="en-US" altLang="zh-TW" sz="2400" dirty="0" smtClean="0"/>
              <a:t>).</a:t>
            </a:r>
          </a:p>
          <a:p>
            <a:pPr lvl="1"/>
            <a:r>
              <a:rPr lang="en-US" altLang="zh-TW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</a:rPr>
              <a:t> *list;</a:t>
            </a:r>
          </a:p>
          <a:p>
            <a:pPr lvl="1"/>
            <a:r>
              <a:rPr lang="en-US" altLang="zh-TW" sz="2000" dirty="0" smtClean="0">
                <a:solidFill>
                  <a:srgbClr val="0000FF"/>
                </a:solidFill>
              </a:rPr>
              <a:t>list = 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</a:rPr>
              <a:t>*)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malloc</a:t>
            </a:r>
            <a:r>
              <a:rPr lang="en-US" altLang="zh-TW" sz="2000" dirty="0" smtClean="0">
                <a:solidFill>
                  <a:srgbClr val="0000FF"/>
                </a:solidFill>
              </a:rPr>
              <a:t>(8 *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</a:rPr>
              <a:t>));</a:t>
            </a:r>
          </a:p>
          <a:p>
            <a:pPr lvl="1"/>
            <a:r>
              <a:rPr lang="en-US" altLang="zh-TW" sz="2000" dirty="0" smtClean="0">
                <a:solidFill>
                  <a:srgbClr val="0000FF"/>
                </a:solidFill>
              </a:rPr>
              <a:t>list[0] = 10;</a:t>
            </a:r>
          </a:p>
          <a:p>
            <a:r>
              <a:rPr lang="en-US" altLang="zh-TW" sz="2400" dirty="0" smtClean="0"/>
              <a:t>Create and initialize an array (</a:t>
            </a:r>
            <a:r>
              <a:rPr lang="en-US" altLang="zh-TW" sz="2000" dirty="0" smtClean="0"/>
              <a:t>when you write the program</a:t>
            </a:r>
            <a:r>
              <a:rPr lang="en-US" altLang="zh-TW" sz="2400" dirty="0" smtClean="0"/>
              <a:t>).</a:t>
            </a:r>
          </a:p>
          <a:p>
            <a:pPr lvl="1"/>
            <a:r>
              <a:rPr lang="en-US" altLang="zh-TW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</a:rPr>
              <a:t> list[] = {10, 20, 30, 40, 50, 60, 70, 80};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What is the ‘number of elements’?</a:t>
            </a:r>
          </a:p>
          <a:p>
            <a:pPr lvl="2"/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FF"/>
                </a:solidFill>
              </a:rPr>
              <a:t> size;</a:t>
            </a:r>
          </a:p>
          <a:p>
            <a:pPr lvl="2"/>
            <a:r>
              <a:rPr lang="en-US" altLang="zh-TW" dirty="0" smtClean="0">
                <a:solidFill>
                  <a:srgbClr val="0000FF"/>
                </a:solidFill>
              </a:rPr>
              <a:t>size = 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>
                <a:solidFill>
                  <a:srgbClr val="0000FF"/>
                </a:solidFill>
              </a:rPr>
              <a:t>(list) /</a:t>
            </a:r>
            <a:r>
              <a:rPr lang="en-US" altLang="zh-TW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FF"/>
                </a:solidFill>
              </a:rPr>
              <a:t>);</a:t>
            </a:r>
          </a:p>
          <a:p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Arrays and Structures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3E36C6DC-F002-4703-828F-F1FED41EA720}" type="slidenum">
              <a:rPr lang="zh-TW" altLang="en-US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07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2707" y="6400800"/>
            <a:ext cx="2895600" cy="457200"/>
          </a:xfrm>
        </p:spPr>
        <p:txBody>
          <a:bodyPr/>
          <a:lstStyle/>
          <a:p>
            <a:r>
              <a:rPr lang="en-US" altLang="zh-TW" dirty="0" smtClean="0"/>
              <a:t>Arrays and Structures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2-</a:t>
            </a:r>
            <a:fld id="{A951206C-35DA-46C1-B0DE-1E5231749956}" type="slidenum">
              <a:rPr lang="zh-TW" altLang="en-US" smtClean="0"/>
              <a:pPr/>
              <a:t>9</a:t>
            </a:fld>
            <a:endParaRPr lang="en-US" altLang="zh-TW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269340"/>
          </a:xfrm>
        </p:spPr>
        <p:txBody>
          <a:bodyPr/>
          <a:lstStyle/>
          <a:p>
            <a:r>
              <a:rPr lang="en-US" altLang="zh-TW" dirty="0" smtClean="0"/>
              <a:t>Pointers and Arrays</a:t>
            </a:r>
            <a:endParaRPr lang="en-US" altLang="zh-TW" dirty="0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2551" y="787251"/>
            <a:ext cx="8700379" cy="4075727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*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iptr</a:t>
            </a:r>
            <a:r>
              <a:rPr lang="en-US" altLang="zh-TW" sz="2000" dirty="0" smtClean="0">
                <a:solidFill>
                  <a:srgbClr val="0000FF"/>
                </a:solidFill>
              </a:rPr>
              <a:t>;              // to declare a pointer to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int</a:t>
            </a:r>
            <a:endParaRPr lang="en-US" altLang="zh-TW" sz="2000" dirty="0" smtClean="0">
              <a:solidFill>
                <a:srgbClr val="0000FF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char *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cptr</a:t>
            </a:r>
            <a:r>
              <a:rPr lang="en-US" altLang="zh-TW" sz="2000" dirty="0" smtClean="0">
                <a:solidFill>
                  <a:srgbClr val="0000FF"/>
                </a:solidFill>
              </a:rPr>
              <a:t>;          // to declare a pointer to char</a:t>
            </a:r>
            <a:endParaRPr lang="en-US" altLang="zh-TW" sz="2000" dirty="0"/>
          </a:p>
          <a:p>
            <a:r>
              <a:rPr lang="en-US" altLang="zh-TW" sz="2000" dirty="0" smtClean="0"/>
              <a:t>A pointer has a type. It can point to an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, or a char, ….. </a:t>
            </a:r>
          </a:p>
          <a:p>
            <a:r>
              <a:rPr lang="en-US" altLang="zh-TW" sz="2000" dirty="0" smtClean="0"/>
              <a:t>In general, a pointer can point to a </a:t>
            </a:r>
            <a:r>
              <a:rPr lang="en-US" altLang="zh-TW" sz="2000" dirty="0" smtClean="0">
                <a:solidFill>
                  <a:srgbClr val="C00000"/>
                </a:solidFill>
              </a:rPr>
              <a:t>sequence</a:t>
            </a:r>
            <a:r>
              <a:rPr lang="en-US" altLang="zh-TW" sz="2000" dirty="0" smtClean="0"/>
              <a:t> of </a:t>
            </a:r>
            <a:r>
              <a:rPr lang="en-US" altLang="zh-TW" sz="2000" dirty="0" err="1" smtClean="0"/>
              <a:t>ints</a:t>
            </a:r>
            <a:r>
              <a:rPr lang="en-US" altLang="zh-TW" sz="2000" dirty="0" smtClean="0"/>
              <a:t>, or chars, ….</a:t>
            </a:r>
            <a:endParaRPr lang="en-US" altLang="zh-TW" sz="2000" dirty="0"/>
          </a:p>
          <a:p>
            <a:pPr lvl="1">
              <a:buClr>
                <a:srgbClr val="3333CC"/>
              </a:buClr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</a:rPr>
              <a:t> n = 8;</a:t>
            </a:r>
          </a:p>
          <a:p>
            <a:pPr lvl="1">
              <a:buClr>
                <a:srgbClr val="3333CC"/>
              </a:buClr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iptr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*)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malloc</a:t>
            </a:r>
            <a:r>
              <a:rPr lang="en-US" altLang="zh-TW" sz="2000" dirty="0" smtClean="0">
                <a:solidFill>
                  <a:srgbClr val="0000FF"/>
                </a:solidFill>
              </a:rPr>
              <a:t>(n </a:t>
            </a:r>
            <a:r>
              <a:rPr lang="en-US" altLang="zh-TW" sz="2000" dirty="0">
                <a:solidFill>
                  <a:srgbClr val="0000FF"/>
                </a:solidFill>
              </a:rPr>
              <a:t>* </a:t>
            </a:r>
            <a:r>
              <a:rPr lang="en-US" altLang="zh-TW" sz="2000" dirty="0" err="1">
                <a:solidFill>
                  <a:srgbClr val="0000FF"/>
                </a:solidFill>
              </a:rPr>
              <a:t>sizeof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));</a:t>
            </a:r>
          </a:p>
          <a:p>
            <a:pPr>
              <a:buClr>
                <a:srgbClr val="3333CC"/>
              </a:buClr>
            </a:pPr>
            <a:r>
              <a:rPr lang="en-US" altLang="zh-TW" sz="2000" dirty="0" err="1" smtClean="0"/>
              <a:t>Malloc</a:t>
            </a:r>
            <a:r>
              <a:rPr lang="en-US" altLang="zh-TW" sz="2000" dirty="0" smtClean="0"/>
              <a:t> (memory allocation) is to allocate a piece of memory. As a procedure, </a:t>
            </a:r>
            <a:r>
              <a:rPr lang="en-US" altLang="zh-TW" sz="2000" dirty="0" err="1" smtClean="0"/>
              <a:t>malloc</a:t>
            </a:r>
            <a:r>
              <a:rPr lang="en-US" altLang="zh-TW" sz="2000" dirty="0" smtClean="0"/>
              <a:t> returns a type (char*). </a:t>
            </a:r>
          </a:p>
          <a:p>
            <a:pPr>
              <a:buClr>
                <a:srgbClr val="3333CC"/>
              </a:buClr>
            </a:pP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*) is used to match the type at both side.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2735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13293</TotalTime>
  <Words>3169</Words>
  <Application>Microsoft Office PowerPoint</Application>
  <PresentationFormat>On-screen Show (4:3)</PresentationFormat>
  <Paragraphs>506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Abadi MT Condensed Light</vt:lpstr>
      <vt:lpstr>Gill Sans</vt:lpstr>
      <vt:lpstr>PMingLiU</vt:lpstr>
      <vt:lpstr>PMingLiU</vt:lpstr>
      <vt:lpstr>Cambria Math</vt:lpstr>
      <vt:lpstr>Comic Sans MS</vt:lpstr>
      <vt:lpstr>Monotype Sorts</vt:lpstr>
      <vt:lpstr>Times New Roman</vt:lpstr>
      <vt:lpstr>Wingdings</vt:lpstr>
      <vt:lpstr>Default Design</vt:lpstr>
      <vt:lpstr>CSCI2100E   Arrays &amp; Structures </vt:lpstr>
      <vt:lpstr>Variables and Pointers (1)</vt:lpstr>
      <vt:lpstr>Variables and Pointers (2)</vt:lpstr>
      <vt:lpstr>Variables and Pointers (3)</vt:lpstr>
      <vt:lpstr>Variables and Pointers (4)</vt:lpstr>
      <vt:lpstr>Array</vt:lpstr>
      <vt:lpstr>Overview of Arrays in C</vt:lpstr>
      <vt:lpstr>Arrays in C </vt:lpstr>
      <vt:lpstr>Pointers and Arrays</vt:lpstr>
      <vt:lpstr>Pointers and Arrays</vt:lpstr>
      <vt:lpstr>Multi-Dimensional Arrays in C</vt:lpstr>
      <vt:lpstr>Multi-Dimensional Arrays</vt:lpstr>
      <vt:lpstr>Row Major Order vs Column Major Order</vt:lpstr>
      <vt:lpstr>Multi-Dimensional Arrays</vt:lpstr>
      <vt:lpstr>A 3-dimension Array Example A[3][3][3]</vt:lpstr>
      <vt:lpstr>Overview of Structures in C</vt:lpstr>
      <vt:lpstr>Self-Referential Structures</vt:lpstr>
      <vt:lpstr>Array as an ADT</vt:lpstr>
      <vt:lpstr>The Polynomial ADT</vt:lpstr>
      <vt:lpstr>The Polynomial ADT</vt:lpstr>
      <vt:lpstr>Data Structures for Polynomial ADT</vt:lpstr>
      <vt:lpstr>Data Structures for Polynomial ADT (cont’d)</vt:lpstr>
      <vt:lpstr>Data Structure 1 Example</vt:lpstr>
      <vt:lpstr>Data Structures for Polynomial ADT (cont’d)</vt:lpstr>
      <vt:lpstr>Data Structure 2 Example</vt:lpstr>
      <vt:lpstr>Data Structures for Polynomial ADT (cont’d)</vt:lpstr>
      <vt:lpstr>Data Structure 3 Example</vt:lpstr>
      <vt:lpstr>Data Structures for Polynomial ADT (cont’d)</vt:lpstr>
      <vt:lpstr>Data Structure 4 Example</vt:lpstr>
      <vt:lpstr>Implementation of the  Polynomial Add Function</vt:lpstr>
      <vt:lpstr>Polynomial Add: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Hong Cheng (SYEEM)</cp:lastModifiedBy>
  <cp:revision>374</cp:revision>
  <dcterms:created xsi:type="dcterms:W3CDTF">1999-10-08T19:08:27Z</dcterms:created>
  <dcterms:modified xsi:type="dcterms:W3CDTF">2022-01-21T02:47:33Z</dcterms:modified>
</cp:coreProperties>
</file>