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17" r:id="rId2"/>
    <p:sldId id="459" r:id="rId3"/>
    <p:sldId id="461" r:id="rId4"/>
    <p:sldId id="463" r:id="rId5"/>
    <p:sldId id="464" r:id="rId6"/>
    <p:sldId id="465" r:id="rId7"/>
    <p:sldId id="519" r:id="rId8"/>
    <p:sldId id="520" r:id="rId9"/>
    <p:sldId id="485" r:id="rId10"/>
    <p:sldId id="466" r:id="rId11"/>
    <p:sldId id="512" r:id="rId12"/>
    <p:sldId id="507" r:id="rId13"/>
    <p:sldId id="513" r:id="rId14"/>
    <p:sldId id="529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467" r:id="rId24"/>
    <p:sldId id="468" r:id="rId25"/>
    <p:sldId id="469" r:id="rId26"/>
    <p:sldId id="530" r:id="rId27"/>
    <p:sldId id="486" r:id="rId28"/>
    <p:sldId id="471" r:id="rId29"/>
    <p:sldId id="472" r:id="rId30"/>
    <p:sldId id="488" r:id="rId31"/>
    <p:sldId id="473" r:id="rId32"/>
    <p:sldId id="489" r:id="rId33"/>
    <p:sldId id="514" r:id="rId34"/>
    <p:sldId id="474" r:id="rId35"/>
    <p:sldId id="475" r:id="rId36"/>
    <p:sldId id="476" r:id="rId37"/>
    <p:sldId id="478" r:id="rId38"/>
    <p:sldId id="515" r:id="rId39"/>
    <p:sldId id="516" r:id="rId40"/>
    <p:sldId id="517" r:id="rId41"/>
    <p:sldId id="518" r:id="rId42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66"/>
    <a:srgbClr val="00CCFF"/>
    <a:srgbClr val="FFFF00"/>
    <a:srgbClr val="DDDDDD"/>
    <a:srgbClr val="FFCCFF"/>
    <a:srgbClr val="99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0" autoAdjust="0"/>
    <p:restoredTop sz="93137" autoAdjust="0"/>
  </p:normalViewPr>
  <p:slideViewPr>
    <p:cSldViewPr snapToGrid="0">
      <p:cViewPr varScale="1">
        <p:scale>
          <a:sx n="107" d="100"/>
          <a:sy n="107" d="100"/>
        </p:scale>
        <p:origin x="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92"/>
    </p:cViewPr>
  </p:sorterViewPr>
  <p:notesViewPr>
    <p:cSldViewPr snapToGrid="0">
      <p:cViewPr varScale="1">
        <p:scale>
          <a:sx n="116" d="100"/>
          <a:sy n="116" d="100"/>
        </p:scale>
        <p:origin x="-5196" y="-12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201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80201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2950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90945"/>
            <a:ext cx="4984962" cy="444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886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81886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4B4E17-B373-4D1B-8E3B-CDF53C40860B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820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4B4E17-B373-4D1B-8E3B-CDF53C40860B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022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7004" y="2133600"/>
            <a:ext cx="777196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3-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Stacks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smtClean="0">
                <a:solidFill>
                  <a:srgbClr val="002060"/>
                </a:solidFill>
              </a:rPr>
              <a:t>CSCI2100E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Stacks</a:t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FEF88C44-0FA5-4A5A-BE17-D005C5D77243}" type="slidenum">
              <a:rPr lang="zh-TW" altLang="en-US" smtClean="0"/>
              <a:pPr/>
              <a:t>10</a:t>
            </a:fld>
            <a:endParaRPr lang="en-US" altLang="zh-TW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3738"/>
          </a:xfrm>
        </p:spPr>
        <p:txBody>
          <a:bodyPr/>
          <a:lstStyle/>
          <a:p>
            <a:r>
              <a:rPr lang="en-US" altLang="zh-TW" dirty="0"/>
              <a:t>The MAZE Problem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969" y="1143000"/>
            <a:ext cx="8522677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b="1" dirty="0" err="1">
                <a:latin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</a:rPr>
              <a:t> maze[15][11];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 err="1">
                <a:latin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</a:rPr>
              <a:t>entryX</a:t>
            </a:r>
            <a:r>
              <a:rPr lang="en-US" altLang="zh-TW" sz="2000" b="1" dirty="0">
                <a:latin typeface="Courier New" pitchFamily="49" charset="0"/>
              </a:rPr>
              <a:t> </a:t>
            </a:r>
            <a:r>
              <a:rPr lang="en-US" altLang="zh-TW" sz="2000" b="1" dirty="0" smtClean="0">
                <a:latin typeface="Courier New" pitchFamily="49" charset="0"/>
              </a:rPr>
              <a:t>= 0</a:t>
            </a:r>
            <a:r>
              <a:rPr lang="en-US" altLang="zh-TW" sz="2000" b="1" dirty="0">
                <a:latin typeface="Courier New" pitchFamily="49" charset="0"/>
              </a:rPr>
              <a:t>, </a:t>
            </a:r>
            <a:r>
              <a:rPr lang="en-US" altLang="zh-TW" sz="2000" b="1" dirty="0" err="1">
                <a:latin typeface="Courier New" pitchFamily="49" charset="0"/>
              </a:rPr>
              <a:t>entryY</a:t>
            </a:r>
            <a:r>
              <a:rPr lang="en-US" altLang="zh-TW" sz="2000" b="1" dirty="0">
                <a:latin typeface="Courier New" pitchFamily="49" charset="0"/>
              </a:rPr>
              <a:t> = 0, </a:t>
            </a:r>
            <a:r>
              <a:rPr lang="en-US" altLang="zh-TW" sz="2000" b="1" dirty="0" err="1">
                <a:latin typeface="Courier New" pitchFamily="49" charset="0"/>
              </a:rPr>
              <a:t>exitX</a:t>
            </a:r>
            <a:r>
              <a:rPr lang="en-US" altLang="zh-TW" sz="2000" b="1" dirty="0">
                <a:latin typeface="Courier New" pitchFamily="49" charset="0"/>
              </a:rPr>
              <a:t> = 14, </a:t>
            </a:r>
            <a:r>
              <a:rPr lang="en-US" altLang="zh-TW" sz="2000" b="1" dirty="0" err="1">
                <a:latin typeface="Courier New" pitchFamily="49" charset="0"/>
              </a:rPr>
              <a:t>exitY</a:t>
            </a:r>
            <a:r>
              <a:rPr lang="en-US" altLang="zh-TW" sz="2000" b="1" dirty="0">
                <a:latin typeface="Courier New" pitchFamily="49" charset="0"/>
              </a:rPr>
              <a:t> = 10;</a:t>
            </a:r>
          </a:p>
          <a:p>
            <a:pPr>
              <a:buFont typeface="Monotype Sorts" pitchFamily="2" charset="2"/>
              <a:buNone/>
            </a:pPr>
            <a:endParaRPr lang="en-US" altLang="zh-TW" sz="20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entry-&gt; 0 1 1 0 0 1 0 0 0 0 0 1 1 1 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0 0 0 0 1 1 0 1 1 1 0 0 1 1 1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0 1 1 0 0 0 0 0 1 1 1 0 0 0 1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1 1 0 0 1 1 1 0 1 1 0 1 1 0 0       </a:t>
            </a:r>
            <a:r>
              <a:rPr lang="en-US" altLang="zh-TW" sz="2000" b="1" dirty="0" smtClean="0">
                <a:latin typeface="Courier New" pitchFamily="49" charset="0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</a:rPr>
              <a:t>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1 1 0 1 1 0 1 0 0 1 1 1 1 1 1      </a:t>
            </a:r>
            <a:r>
              <a:rPr lang="en-US" altLang="zh-TW" sz="2000" b="1" dirty="0" smtClean="0">
                <a:latin typeface="Courier New" pitchFamily="49" charset="0"/>
              </a:rPr>
              <a:t> 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0 0 0 1 1 0 1 1 0 1 1 1 1 1 1         </a:t>
            </a:r>
            <a:r>
              <a:rPr lang="en-US" altLang="zh-TW" sz="2000" b="1" dirty="0" smtClean="0">
                <a:latin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</a:rPr>
              <a:t>W -+- E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0 1 1 1 1 0 1 1 1 1 1 1 1 1 1       </a:t>
            </a:r>
            <a:r>
              <a:rPr lang="en-US" altLang="zh-TW" sz="2000" b="1" dirty="0" smtClean="0">
                <a:latin typeface="Courier New" pitchFamily="49" charset="0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0 0 0 1 0 0 0 0 1 1 1 1 1 0 1      </a:t>
            </a:r>
            <a:r>
              <a:rPr lang="en-US" altLang="zh-TW" sz="2000" b="1" dirty="0" smtClean="0">
                <a:latin typeface="Courier New" pitchFamily="49" charset="0"/>
              </a:rPr>
              <a:t> 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1 1 0 0 0 1 1 0 1 1 0 0 0 0 0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0 0 0 1 1 1 1 0 0 0 0 1 1 1 0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</a:rPr>
              <a:t>        0 1 0 0 1 1 1 1 1 0 1 1 1 1 0 -&gt; exit</a:t>
            </a:r>
          </a:p>
          <a:p>
            <a:pPr>
              <a:buFont typeface="Monotype Sorts" pitchFamily="2" charset="2"/>
              <a:buNone/>
            </a:pPr>
            <a:endParaRPr lang="en-US" altLang="zh-TW" sz="2000" b="1" dirty="0">
              <a:latin typeface="Courier New" pitchFamily="49" charset="0"/>
            </a:endParaRPr>
          </a:p>
        </p:txBody>
      </p:sp>
      <p:grpSp>
        <p:nvGrpSpPr>
          <p:cNvPr id="389124" name="Group 4"/>
          <p:cNvGrpSpPr>
            <a:grpSpLocks/>
          </p:cNvGrpSpPr>
          <p:nvPr/>
        </p:nvGrpSpPr>
        <p:grpSpPr bwMode="auto">
          <a:xfrm>
            <a:off x="1735534" y="2485292"/>
            <a:ext cx="4268568" cy="3613150"/>
            <a:chOff x="1104" y="1344"/>
            <a:chExt cx="2912" cy="2276"/>
          </a:xfrm>
        </p:grpSpPr>
        <p:sp>
          <p:nvSpPr>
            <p:cNvPr id="389125" name="Line 5"/>
            <p:cNvSpPr>
              <a:spLocks noChangeShapeType="1"/>
            </p:cNvSpPr>
            <p:nvPr/>
          </p:nvSpPr>
          <p:spPr bwMode="auto">
            <a:xfrm>
              <a:off x="1104" y="1344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26" name="Line 6"/>
            <p:cNvSpPr>
              <a:spLocks noChangeShapeType="1"/>
            </p:cNvSpPr>
            <p:nvPr/>
          </p:nvSpPr>
          <p:spPr bwMode="auto">
            <a:xfrm>
              <a:off x="1104" y="1535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27" name="Line 7"/>
            <p:cNvSpPr>
              <a:spLocks noChangeShapeType="1"/>
            </p:cNvSpPr>
            <p:nvPr/>
          </p:nvSpPr>
          <p:spPr bwMode="auto">
            <a:xfrm>
              <a:off x="1704" y="1535"/>
              <a:ext cx="8" cy="4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28" name="Line 8"/>
            <p:cNvSpPr>
              <a:spLocks noChangeShapeType="1"/>
            </p:cNvSpPr>
            <p:nvPr/>
          </p:nvSpPr>
          <p:spPr bwMode="auto">
            <a:xfrm flipH="1">
              <a:off x="1488" y="2002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29" name="Line 9"/>
            <p:cNvSpPr>
              <a:spLocks noChangeShapeType="1"/>
            </p:cNvSpPr>
            <p:nvPr/>
          </p:nvSpPr>
          <p:spPr bwMode="auto">
            <a:xfrm>
              <a:off x="1504" y="2016"/>
              <a:ext cx="0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0" name="Line 10"/>
            <p:cNvSpPr>
              <a:spLocks noChangeShapeType="1"/>
            </p:cNvSpPr>
            <p:nvPr/>
          </p:nvSpPr>
          <p:spPr bwMode="auto">
            <a:xfrm flipH="1">
              <a:off x="1104" y="246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1" name="Line 11"/>
            <p:cNvSpPr>
              <a:spLocks noChangeShapeType="1"/>
            </p:cNvSpPr>
            <p:nvPr/>
          </p:nvSpPr>
          <p:spPr bwMode="auto">
            <a:xfrm>
              <a:off x="1104" y="2468"/>
              <a:ext cx="0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2" name="Line 12"/>
            <p:cNvSpPr>
              <a:spLocks noChangeShapeType="1"/>
            </p:cNvSpPr>
            <p:nvPr/>
          </p:nvSpPr>
          <p:spPr bwMode="auto">
            <a:xfrm>
              <a:off x="1104" y="2927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3" name="Line 13"/>
            <p:cNvSpPr>
              <a:spLocks noChangeShapeType="1"/>
            </p:cNvSpPr>
            <p:nvPr/>
          </p:nvSpPr>
          <p:spPr bwMode="auto">
            <a:xfrm>
              <a:off x="1520" y="294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4" name="Line 14"/>
            <p:cNvSpPr>
              <a:spLocks noChangeShapeType="1"/>
            </p:cNvSpPr>
            <p:nvPr/>
          </p:nvSpPr>
          <p:spPr bwMode="auto">
            <a:xfrm>
              <a:off x="1512" y="3154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5" name="Line 15"/>
            <p:cNvSpPr>
              <a:spLocks noChangeShapeType="1"/>
            </p:cNvSpPr>
            <p:nvPr/>
          </p:nvSpPr>
          <p:spPr bwMode="auto">
            <a:xfrm flipV="1">
              <a:off x="1920" y="2928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6" name="Line 16"/>
            <p:cNvSpPr>
              <a:spLocks noChangeShapeType="1"/>
            </p:cNvSpPr>
            <p:nvPr/>
          </p:nvSpPr>
          <p:spPr bwMode="auto">
            <a:xfrm>
              <a:off x="1920" y="2921"/>
              <a:ext cx="62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7" name="Line 17"/>
            <p:cNvSpPr>
              <a:spLocks noChangeShapeType="1"/>
            </p:cNvSpPr>
            <p:nvPr/>
          </p:nvSpPr>
          <p:spPr bwMode="auto">
            <a:xfrm>
              <a:off x="2544" y="2921"/>
              <a:ext cx="0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8" name="Line 18"/>
            <p:cNvSpPr>
              <a:spLocks noChangeShapeType="1"/>
            </p:cNvSpPr>
            <p:nvPr/>
          </p:nvSpPr>
          <p:spPr bwMode="auto">
            <a:xfrm>
              <a:off x="2544" y="3394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39" name="Line 19"/>
            <p:cNvSpPr>
              <a:spLocks noChangeShapeType="1"/>
            </p:cNvSpPr>
            <p:nvPr/>
          </p:nvSpPr>
          <p:spPr bwMode="auto">
            <a:xfrm flipV="1">
              <a:off x="3168" y="3154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40" name="Line 20"/>
            <p:cNvSpPr>
              <a:spLocks noChangeShapeType="1"/>
            </p:cNvSpPr>
            <p:nvPr/>
          </p:nvSpPr>
          <p:spPr bwMode="auto">
            <a:xfrm>
              <a:off x="3168" y="3147"/>
              <a:ext cx="8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41" name="Line 21"/>
            <p:cNvSpPr>
              <a:spLocks noChangeShapeType="1"/>
            </p:cNvSpPr>
            <p:nvPr/>
          </p:nvSpPr>
          <p:spPr bwMode="auto">
            <a:xfrm>
              <a:off x="4016" y="3140"/>
              <a:ext cx="0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/>
          <p:cNvSpPr txBox="1">
            <a:spLocks/>
          </p:cNvSpPr>
          <p:nvPr/>
        </p:nvSpPr>
        <p:spPr>
          <a:xfrm>
            <a:off x="563878" y="1294378"/>
            <a:ext cx="8401446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sz="2400" dirty="0" smtClean="0"/>
              <a:t>Need to define a data structure for remembering a corner in the maze</a:t>
            </a:r>
          </a:p>
          <a:p>
            <a:pPr lvl="1"/>
            <a:r>
              <a:rPr lang="en-US" altLang="zh-HK" sz="2200" dirty="0" smtClean="0"/>
              <a:t>The location: </a:t>
            </a:r>
            <a:r>
              <a:rPr lang="en-US" altLang="zh-HK" sz="2200" dirty="0" smtClean="0">
                <a:solidFill>
                  <a:srgbClr val="0000FF"/>
                </a:solidFill>
              </a:rPr>
              <a:t>x</a:t>
            </a:r>
            <a:r>
              <a:rPr lang="en-US" altLang="zh-HK" sz="2200" dirty="0" smtClean="0"/>
              <a:t> and </a:t>
            </a:r>
            <a:r>
              <a:rPr lang="en-US" altLang="zh-HK" sz="2200" dirty="0" smtClean="0">
                <a:solidFill>
                  <a:srgbClr val="0000FF"/>
                </a:solidFill>
              </a:rPr>
              <a:t>y</a:t>
            </a:r>
            <a:r>
              <a:rPr lang="en-US" altLang="zh-HK" sz="2200" dirty="0" smtClean="0"/>
              <a:t>.</a:t>
            </a:r>
          </a:p>
          <a:p>
            <a:pPr lvl="1"/>
            <a:r>
              <a:rPr lang="en-US" altLang="zh-HK" sz="2200" dirty="0" smtClean="0"/>
              <a:t>The direction we have tried in a predefined order: </a:t>
            </a:r>
            <a:br>
              <a:rPr lang="en-US" altLang="zh-HK" sz="2200" dirty="0" smtClean="0"/>
            </a:br>
            <a:r>
              <a:rPr lang="en-US" altLang="zh-HK" sz="2200" dirty="0" smtClean="0">
                <a:solidFill>
                  <a:srgbClr val="0000FF"/>
                </a:solidFill>
              </a:rPr>
              <a:t>E</a:t>
            </a:r>
            <a:r>
              <a:rPr lang="en-US" altLang="zh-HK" sz="2200" dirty="0" smtClean="0"/>
              <a:t> </a:t>
            </a:r>
            <a:r>
              <a:rPr lang="en-US" altLang="zh-HK" sz="2200" dirty="0" smtClean="0">
                <a:sym typeface="Wingdings" pitchFamily="2" charset="2"/>
              </a:rPr>
              <a:t> </a:t>
            </a:r>
            <a:r>
              <a:rPr lang="en-US" altLang="zh-HK" sz="2200" dirty="0" smtClean="0">
                <a:solidFill>
                  <a:srgbClr val="0000FF"/>
                </a:solidFill>
              </a:rPr>
              <a:t>S</a:t>
            </a:r>
            <a:r>
              <a:rPr lang="en-US" altLang="zh-HK" sz="2200" dirty="0"/>
              <a:t> </a:t>
            </a:r>
            <a:r>
              <a:rPr lang="en-US" altLang="zh-HK" sz="2200" dirty="0" smtClean="0">
                <a:sym typeface="Wingdings" pitchFamily="2" charset="2"/>
              </a:rPr>
              <a:t></a:t>
            </a:r>
            <a:r>
              <a:rPr lang="en-US" altLang="zh-HK" sz="2200" dirty="0" smtClean="0"/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W </a:t>
            </a:r>
            <a:r>
              <a:rPr lang="en-US" altLang="zh-HK" sz="2200" dirty="0" smtClean="0">
                <a:sym typeface="Wingdings" pitchFamily="2" charset="2"/>
              </a:rPr>
              <a:t></a:t>
            </a:r>
            <a:r>
              <a:rPr lang="en-US" altLang="zh-HK" sz="2200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N </a:t>
            </a:r>
            <a:r>
              <a:rPr lang="en-US" altLang="zh-HK" sz="2200" dirty="0" smtClean="0"/>
              <a:t>.</a:t>
            </a:r>
          </a:p>
          <a:p>
            <a:r>
              <a:rPr lang="en-US" altLang="zh-HK" sz="2400" dirty="0" smtClean="0"/>
              <a:t>Let the data structure be</a:t>
            </a:r>
            <a:br>
              <a:rPr lang="en-US" altLang="zh-HK" sz="2400" dirty="0" smtClean="0"/>
            </a:br>
            <a:r>
              <a:rPr lang="en-US" altLang="zh-HK" sz="2400" dirty="0" smtClean="0"/>
              <a:t>        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>
                <a:solidFill>
                  <a:srgbClr val="0000FF"/>
                </a:solidFill>
              </a:rPr>
              <a:t>struct</a:t>
            </a: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smtClean="0">
                <a:solidFill>
                  <a:srgbClr val="0000FF"/>
                </a:solidFill>
              </a:rPr>
              <a:t>{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     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x, y;   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      char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dir</a:t>
            </a:r>
            <a:r>
              <a:rPr lang="en-US" altLang="zh-HK" sz="2400" dirty="0" smtClean="0">
                <a:solidFill>
                  <a:srgbClr val="0000FF"/>
                </a:solidFill>
              </a:rPr>
              <a:t>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 } position; 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/>
              <a:t>In short, we use </a:t>
            </a:r>
            <a:r>
              <a:rPr lang="en-US" altLang="zh-HK" sz="2400" dirty="0" smtClean="0">
                <a:solidFill>
                  <a:srgbClr val="0000FF"/>
                </a:solidFill>
              </a:rPr>
              <a:t>&lt;x, y,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dir</a:t>
            </a:r>
            <a:r>
              <a:rPr lang="en-US" altLang="zh-HK" sz="2400" dirty="0" smtClean="0">
                <a:solidFill>
                  <a:srgbClr val="0000FF"/>
                </a:solidFill>
              </a:rPr>
              <a:t>&gt;</a:t>
            </a:r>
            <a:r>
              <a:rPr lang="en-US" altLang="zh-HK" sz="2400" dirty="0" smtClean="0"/>
              <a:t> to represent the structure.</a:t>
            </a:r>
          </a:p>
          <a:p>
            <a:pPr lvl="1"/>
            <a:r>
              <a:rPr lang="en-US" altLang="zh-HK" sz="2200" dirty="0" smtClean="0"/>
              <a:t>This is the data structure to be pushed/popped in a stack.</a:t>
            </a:r>
          </a:p>
          <a:p>
            <a:endParaRPr lang="en-US" altLang="zh-HK" dirty="0" smtClean="0"/>
          </a:p>
          <a:p>
            <a:endParaRPr lang="zh-HK" altLang="en-US" dirty="0"/>
          </a:p>
        </p:txBody>
      </p:sp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3A004184-CE1A-470C-8401-BDCDDBE19152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720726"/>
          </a:xfrm>
        </p:spPr>
        <p:txBody>
          <a:bodyPr/>
          <a:lstStyle/>
          <a:p>
            <a:r>
              <a:rPr lang="en-US" altLang="zh-TW" dirty="0" smtClean="0"/>
              <a:t>A Data Structure</a:t>
            </a:r>
            <a:endParaRPr lang="en-US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97" y="3085142"/>
            <a:ext cx="1350073" cy="133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1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Maze: The Main Ideas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79" y="1388971"/>
            <a:ext cx="5836921" cy="4648200"/>
          </a:xfrm>
        </p:spPr>
        <p:txBody>
          <a:bodyPr/>
          <a:lstStyle/>
          <a:p>
            <a:r>
              <a:rPr lang="en-US" altLang="zh-HK" dirty="0" smtClean="0"/>
              <a:t>Remember the </a:t>
            </a:r>
            <a:r>
              <a:rPr lang="en-US" altLang="zh-HK" dirty="0" smtClean="0">
                <a:solidFill>
                  <a:srgbClr val="C00000"/>
                </a:solidFill>
              </a:rPr>
              <a:t>path</a:t>
            </a:r>
            <a:r>
              <a:rPr lang="en-US" altLang="zh-HK" dirty="0" smtClean="0"/>
              <a:t> from the entrance to the current position (</a:t>
            </a:r>
            <a:r>
              <a:rPr lang="en-US" altLang="zh-HK" dirty="0" smtClean="0">
                <a:solidFill>
                  <a:schemeClr val="accent6"/>
                </a:solidFill>
              </a:rPr>
              <a:t>Stack</a:t>
            </a:r>
            <a:r>
              <a:rPr lang="en-US" altLang="zh-HK" dirty="0" smtClean="0"/>
              <a:t>).</a:t>
            </a:r>
          </a:p>
          <a:p>
            <a:pPr lvl="1"/>
            <a:r>
              <a:rPr lang="en-US" altLang="zh-HK" dirty="0" smtClean="0"/>
              <a:t>Move forward: </a:t>
            </a:r>
            <a:r>
              <a:rPr lang="en-US" altLang="zh-HK" dirty="0" smtClean="0">
                <a:solidFill>
                  <a:schemeClr val="accent6"/>
                </a:solidFill>
              </a:rPr>
              <a:t>Push</a:t>
            </a:r>
            <a:r>
              <a:rPr lang="en-US" altLang="zh-HK" dirty="0" smtClean="0"/>
              <a:t>!</a:t>
            </a:r>
          </a:p>
          <a:p>
            <a:pPr lvl="2"/>
            <a:r>
              <a:rPr lang="en-US" altLang="zh-HK" sz="2400" dirty="0" smtClean="0"/>
              <a:t>To remember where we have visited.</a:t>
            </a:r>
          </a:p>
          <a:p>
            <a:pPr lvl="1"/>
            <a:r>
              <a:rPr lang="en-US" altLang="zh-HK" dirty="0" smtClean="0"/>
              <a:t>Move backward: </a:t>
            </a:r>
            <a:r>
              <a:rPr lang="en-US" altLang="zh-HK" dirty="0" smtClean="0">
                <a:solidFill>
                  <a:schemeClr val="accent6"/>
                </a:solidFill>
              </a:rPr>
              <a:t>Pop</a:t>
            </a:r>
            <a:r>
              <a:rPr lang="en-US" altLang="zh-HK" dirty="0" smtClean="0"/>
              <a:t>!</a:t>
            </a:r>
          </a:p>
          <a:p>
            <a:pPr lvl="2"/>
            <a:r>
              <a:rPr lang="en-US" altLang="zh-HK" sz="2400" dirty="0" smtClean="0"/>
              <a:t>To get where we were last time.</a:t>
            </a:r>
          </a:p>
          <a:p>
            <a:pPr lvl="0">
              <a:buClr>
                <a:srgbClr val="3333CC"/>
              </a:buClr>
            </a:pPr>
            <a:r>
              <a:rPr lang="en-US" altLang="zh-HK" dirty="0">
                <a:solidFill>
                  <a:srgbClr val="000000"/>
                </a:solidFill>
              </a:rPr>
              <a:t>Remember the positions being tracked </a:t>
            </a:r>
            <a:r>
              <a:rPr lang="en-US" altLang="zh-HK" dirty="0" smtClean="0">
                <a:solidFill>
                  <a:srgbClr val="000000"/>
                </a:solidFill>
              </a:rPr>
              <a:t>on the maze (</a:t>
            </a:r>
            <a:r>
              <a:rPr lang="en-US" altLang="zh-HK" dirty="0" smtClean="0">
                <a:solidFill>
                  <a:srgbClr val="2D2DB9"/>
                </a:solidFill>
              </a:rPr>
              <a:t>Mark[][]</a:t>
            </a:r>
            <a:r>
              <a:rPr lang="en-US" altLang="zh-HK" dirty="0" smtClean="0">
                <a:solidFill>
                  <a:srgbClr val="000000"/>
                </a:solidFill>
              </a:rPr>
              <a:t>).</a:t>
            </a:r>
            <a:endParaRPr lang="en-US" altLang="zh-HK" dirty="0" smtClean="0"/>
          </a:p>
          <a:p>
            <a:endParaRPr lang="en-US" altLang="zh-HK" dirty="0" smtClean="0"/>
          </a:p>
          <a:p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pic>
        <p:nvPicPr>
          <p:cNvPr id="9218" name="Picture 2" descr="C:\Users\yu\AppData\Local\Microsoft\Windows\Temporary Internet Files\Content.IE5\OSED82EE\MC90005288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52" y="1418545"/>
            <a:ext cx="726034" cy="9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yu\AppData\Local\Microsoft\Windows\Temporary Internet Files\Content.IE5\315HC42D\MC900281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52" y="2581672"/>
            <a:ext cx="2396150" cy="146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yu\AppData\Local\Microsoft\Windows\Temporary Internet Files\Content.IE5\B09VSAKL\MC90014939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71" y="4299811"/>
            <a:ext cx="2426329" cy="18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C11A4EF4-40B4-4A93-9DC9-0F99C1DE825C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104" y="279621"/>
            <a:ext cx="7831015" cy="597974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200" b="1" dirty="0">
                <a:solidFill>
                  <a:schemeClr val="accent2"/>
                </a:solidFill>
              </a:rPr>
              <a:t>Pseudo Codes: </a:t>
            </a:r>
            <a:r>
              <a:rPr lang="en-US" altLang="zh-TW" sz="2200" dirty="0" smtClean="0">
                <a:solidFill>
                  <a:schemeClr val="accent2"/>
                </a:solidFill>
              </a:rPr>
              <a:t>get the maze's entrance. 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7030A0"/>
                </a:solidFill>
              </a:rPr>
              <a:t>while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(there is still a way to try) </a:t>
            </a:r>
            <a:r>
              <a:rPr lang="en-US" altLang="zh-TW" sz="2200" dirty="0">
                <a:solidFill>
                  <a:schemeClr val="accent2"/>
                </a:solidFill>
              </a:rPr>
              <a:t>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rgbClr val="C00000"/>
                </a:solidFill>
              </a:rPr>
              <a:t>get the </a:t>
            </a:r>
            <a:r>
              <a:rPr lang="en-US" altLang="zh-TW" sz="2200" b="1" dirty="0" smtClean="0">
                <a:solidFill>
                  <a:srgbClr val="C00000"/>
                </a:solidFill>
              </a:rPr>
              <a:t>current</a:t>
            </a:r>
            <a:r>
              <a:rPr lang="en-US" altLang="zh-TW" sz="2200" dirty="0" smtClean="0">
                <a:solidFill>
                  <a:srgbClr val="C00000"/>
                </a:solidFill>
              </a:rPr>
              <a:t> position and direction we are now;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</a:t>
            </a:r>
            <a:r>
              <a:rPr lang="en-US" altLang="zh-TW" sz="2200" dirty="0" smtClean="0">
                <a:solidFill>
                  <a:srgbClr val="00B050"/>
                </a:solidFill>
              </a:rPr>
              <a:t>mark the current to remember we have visited;</a:t>
            </a:r>
            <a:endParaRPr lang="en-US" altLang="zh-TW" sz="2200" dirty="0">
              <a:solidFill>
                <a:srgbClr val="00B05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</a:rPr>
              <a:t>   </a:t>
            </a:r>
            <a:r>
              <a:rPr lang="en-US" altLang="zh-TW" sz="2200" dirty="0" smtClean="0">
                <a:solidFill>
                  <a:srgbClr val="7030A0"/>
                </a:solidFill>
              </a:rPr>
              <a:t>while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>
                <a:solidFill>
                  <a:schemeClr val="accent2"/>
                </a:solidFill>
              </a:rPr>
              <a:t>(there </a:t>
            </a:r>
            <a:r>
              <a:rPr lang="en-US" altLang="zh-TW" sz="2200" dirty="0" smtClean="0">
                <a:solidFill>
                  <a:schemeClr val="accent2"/>
                </a:solidFill>
              </a:rPr>
              <a:t>is a possible move from the current) </a:t>
            </a:r>
            <a:r>
              <a:rPr lang="en-US" altLang="zh-TW" sz="2200" dirty="0">
                <a:solidFill>
                  <a:schemeClr val="accent2"/>
                </a:solidFill>
              </a:rPr>
              <a:t>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identify the </a:t>
            </a:r>
            <a:r>
              <a:rPr lang="en-US" altLang="zh-TW" sz="2200" b="1" dirty="0" smtClean="0">
                <a:solidFill>
                  <a:schemeClr val="accent2"/>
                </a:solidFill>
              </a:rPr>
              <a:t>next</a:t>
            </a:r>
            <a:r>
              <a:rPr lang="en-US" altLang="zh-TW" sz="2200" dirty="0" smtClean="0">
                <a:solidFill>
                  <a:schemeClr val="accent2"/>
                </a:solidFill>
              </a:rPr>
              <a:t> position and direction to go;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</a:t>
            </a:r>
            <a:r>
              <a:rPr lang="en-US" altLang="zh-TW" sz="2200" dirty="0">
                <a:solidFill>
                  <a:schemeClr val="accent2"/>
                </a:solidFill>
              </a:rPr>
              <a:t>if </a:t>
            </a:r>
            <a:r>
              <a:rPr lang="en-US" altLang="zh-TW" sz="2200" dirty="0" smtClean="0">
                <a:solidFill>
                  <a:schemeClr val="accent2"/>
                </a:solidFill>
              </a:rPr>
              <a:t>(the next position is the exit)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    success and report the path;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</a:t>
            </a:r>
            <a:r>
              <a:rPr lang="en-US" altLang="zh-TW" sz="2200" dirty="0">
                <a:solidFill>
                  <a:schemeClr val="accent2"/>
                </a:solidFill>
              </a:rPr>
              <a:t>if </a:t>
            </a:r>
            <a:r>
              <a:rPr lang="en-US" altLang="zh-TW" sz="2200" dirty="0" smtClean="0">
                <a:solidFill>
                  <a:schemeClr val="accent2"/>
                </a:solidFill>
              </a:rPr>
              <a:t>(the next position is not wall and   </a:t>
            </a:r>
            <a:br>
              <a:rPr lang="en-US" altLang="zh-TW" sz="2200" dirty="0" smtClean="0">
                <a:solidFill>
                  <a:schemeClr val="accent2"/>
                </a:solidFill>
              </a:rPr>
            </a:br>
            <a:r>
              <a:rPr lang="en-US" altLang="zh-TW" sz="2200" dirty="0" smtClean="0">
                <a:solidFill>
                  <a:schemeClr val="accent2"/>
                </a:solidFill>
              </a:rPr>
              <a:t>           </a:t>
            </a:r>
            <a:r>
              <a:rPr lang="en-US" altLang="zh-TW" sz="2200" dirty="0" smtClean="0">
                <a:solidFill>
                  <a:srgbClr val="00B050"/>
                </a:solidFill>
              </a:rPr>
              <a:t>we have not visited before</a:t>
            </a:r>
            <a:r>
              <a:rPr lang="en-US" altLang="zh-TW" sz="2200" dirty="0" smtClean="0">
                <a:solidFill>
                  <a:schemeClr val="accent2"/>
                </a:solidFill>
              </a:rPr>
              <a:t>){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     </a:t>
            </a:r>
            <a:r>
              <a:rPr lang="en-US" altLang="zh-TW" sz="2200" dirty="0" smtClean="0">
                <a:solidFill>
                  <a:srgbClr val="00B050"/>
                </a:solidFill>
              </a:rPr>
              <a:t>mark the next position to remember;</a:t>
            </a:r>
            <a:endParaRPr lang="en-US" altLang="zh-TW" sz="2200" dirty="0">
              <a:solidFill>
                <a:srgbClr val="00B05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       </a:t>
            </a:r>
            <a:r>
              <a:rPr lang="en-US" altLang="zh-TW" sz="2200" dirty="0" smtClean="0">
                <a:solidFill>
                  <a:srgbClr val="C00000"/>
                </a:solidFill>
              </a:rPr>
              <a:t>remember it is as a step of the path;</a:t>
            </a:r>
            <a:endParaRPr lang="en-US" altLang="zh-TW" sz="2200" dirty="0">
              <a:solidFill>
                <a:srgbClr val="C0000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     let the current (of the next move) be </a:t>
            </a:r>
            <a:br>
              <a:rPr lang="en-US" altLang="zh-TW" sz="2200" dirty="0" smtClean="0">
                <a:solidFill>
                  <a:schemeClr val="accent2"/>
                </a:solidFill>
              </a:rPr>
            </a:br>
            <a:r>
              <a:rPr lang="en-US" altLang="zh-TW" sz="2200" dirty="0" smtClean="0">
                <a:solidFill>
                  <a:schemeClr val="accent2"/>
                </a:solidFill>
              </a:rPr>
              <a:t>                the next;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}}}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chemeClr val="accent2"/>
                </a:solidFill>
              </a:rPr>
              <a:t>printf</a:t>
            </a:r>
            <a:r>
              <a:rPr lang="en-US" altLang="zh-TW" sz="2200" dirty="0">
                <a:solidFill>
                  <a:schemeClr val="accent2"/>
                </a:solidFill>
              </a:rPr>
              <a:t>("No path found\n");</a:t>
            </a:r>
          </a:p>
        </p:txBody>
      </p:sp>
    </p:spTree>
    <p:extLst>
      <p:ext uri="{BB962C8B-B14F-4D97-AF65-F5344CB8AC3E}">
        <p14:creationId xmlns:p14="http://schemas.microsoft.com/office/powerpoint/2010/main" val="12123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Maze Problem: 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7869" y="1603749"/>
            <a:ext cx="772519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en-US" altLang="zh-TW" sz="2000" b="1" dirty="0" err="1">
                <a:latin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</a:rPr>
              <a:t> maze[4][3];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en-US" altLang="zh-TW" sz="2000" b="1" dirty="0" err="1">
                <a:latin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</a:rPr>
              <a:t>entryX</a:t>
            </a:r>
            <a:r>
              <a:rPr lang="en-US" altLang="zh-TW" sz="2000" b="1" dirty="0">
                <a:latin typeface="Courier New" pitchFamily="49" charset="0"/>
              </a:rPr>
              <a:t> = 0, </a:t>
            </a:r>
            <a:r>
              <a:rPr lang="en-US" altLang="zh-TW" sz="2000" b="1" dirty="0" err="1">
                <a:latin typeface="Courier New" pitchFamily="49" charset="0"/>
              </a:rPr>
              <a:t>entryY</a:t>
            </a:r>
            <a:r>
              <a:rPr lang="en-US" altLang="zh-TW" sz="2000" b="1" dirty="0">
                <a:latin typeface="Courier New" pitchFamily="49" charset="0"/>
              </a:rPr>
              <a:t> = 0, </a:t>
            </a:r>
            <a:r>
              <a:rPr lang="en-US" altLang="zh-TW" sz="2000" b="1" dirty="0" err="1">
                <a:latin typeface="Courier New" pitchFamily="49" charset="0"/>
              </a:rPr>
              <a:t>exitX</a:t>
            </a:r>
            <a:r>
              <a:rPr lang="en-US" altLang="zh-TW" sz="2000" b="1" dirty="0">
                <a:latin typeface="Courier New" pitchFamily="49" charset="0"/>
              </a:rPr>
              <a:t> = 3, </a:t>
            </a:r>
            <a:r>
              <a:rPr lang="en-US" altLang="zh-TW" sz="2000" b="1" dirty="0" err="1">
                <a:latin typeface="Courier New" pitchFamily="49" charset="0"/>
              </a:rPr>
              <a:t>exitY</a:t>
            </a:r>
            <a:r>
              <a:rPr lang="en-US" altLang="zh-TW" sz="2000" b="1" dirty="0">
                <a:latin typeface="Courier New" pitchFamily="49" charset="0"/>
              </a:rPr>
              <a:t> = 2;</a:t>
            </a:r>
          </a:p>
          <a:p>
            <a:endParaRPr lang="zh-TW" altLang="en-US" dirty="0">
              <a:latin typeface="Gill Sans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80765" y="2828365"/>
            <a:ext cx="1416015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zh-TW" altLang="en-US" sz="2000" b="1" u="sng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zh-TW" altLang="en-US" sz="2000" b="1" dirty="0">
                <a:latin typeface="Courier New" pitchFamily="49" charset="0"/>
              </a:rPr>
              <a:t> 0 0 1 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zh-TW" altLang="en-US" sz="2000" b="1" dirty="0">
                <a:latin typeface="Courier New" pitchFamily="49" charset="0"/>
              </a:rPr>
              <a:t>0 1 1 0 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zh-TW" altLang="en-US" sz="2000" b="1" dirty="0">
                <a:latin typeface="Courier New" pitchFamily="49" charset="0"/>
              </a:rPr>
              <a:t>0 0 0 0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399321" y="2980765"/>
            <a:ext cx="28144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806541" y="3742765"/>
            <a:ext cx="28144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5167902" y="2743201"/>
            <a:ext cx="1416015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zh-TW" altLang="en-US" sz="2000" b="1" u="sng" dirty="0">
                <a:latin typeface="Courier New" pitchFamily="49" charset="0"/>
              </a:rPr>
              <a:t>0</a:t>
            </a:r>
            <a:r>
              <a:rPr lang="zh-TW" altLang="en-US" sz="2000" b="1" dirty="0">
                <a:latin typeface="Courier New" pitchFamily="49" charset="0"/>
              </a:rPr>
              <a:t> </a:t>
            </a:r>
            <a:r>
              <a:rPr lang="zh-TW" altLang="en-US" sz="2000" b="1" u="sng" dirty="0">
                <a:latin typeface="Courier New" pitchFamily="49" charset="0"/>
              </a:rPr>
              <a:t>0</a:t>
            </a:r>
            <a:r>
              <a:rPr lang="zh-TW" altLang="en-US" sz="2000" b="1" dirty="0">
                <a:latin typeface="Courier New" pitchFamily="49" charset="0"/>
              </a:rPr>
              <a:t> </a:t>
            </a:r>
            <a:r>
              <a:rPr lang="zh-TW" altLang="en-US" sz="2000" b="1" u="sng" dirty="0">
                <a:latin typeface="Courier New" pitchFamily="49" charset="0"/>
              </a:rPr>
              <a:t>0</a:t>
            </a:r>
            <a:r>
              <a:rPr lang="zh-TW" altLang="en-US" sz="2000" b="1" dirty="0">
                <a:latin typeface="Courier New" pitchFamily="49" charset="0"/>
              </a:rPr>
              <a:t> 1 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zh-TW" altLang="en-US" sz="2000" b="1" u="sng" dirty="0">
                <a:latin typeface="Courier New" pitchFamily="49" charset="0"/>
              </a:rPr>
              <a:t>0</a:t>
            </a:r>
            <a:r>
              <a:rPr lang="zh-TW" altLang="en-US" sz="2000" b="1" dirty="0">
                <a:latin typeface="Courier New" pitchFamily="49" charset="0"/>
              </a:rPr>
              <a:t> 1 1 0 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zh-TW" altLang="en-US" sz="2000" b="1" u="sng" dirty="0">
                <a:latin typeface="Courier New" pitchFamily="49" charset="0"/>
              </a:rPr>
              <a:t>0</a:t>
            </a:r>
            <a:r>
              <a:rPr lang="zh-TW" altLang="en-US" sz="2000" b="1" dirty="0">
                <a:latin typeface="Courier New" pitchFamily="49" charset="0"/>
              </a:rPr>
              <a:t> </a:t>
            </a:r>
            <a:r>
              <a:rPr lang="zh-TW" altLang="en-US" sz="2000" b="1" u="sng" dirty="0">
                <a:latin typeface="Courier New" pitchFamily="49" charset="0"/>
              </a:rPr>
              <a:t>0</a:t>
            </a:r>
            <a:r>
              <a:rPr lang="zh-TW" altLang="en-US" sz="2000" b="1" dirty="0">
                <a:latin typeface="Courier New" pitchFamily="49" charset="0"/>
              </a:rPr>
              <a:t> </a:t>
            </a:r>
            <a:r>
              <a:rPr lang="zh-TW" altLang="en-US" sz="2000" b="1" u="sng" dirty="0">
                <a:latin typeface="Courier New" pitchFamily="49" charset="0"/>
              </a:rPr>
              <a:t>0</a:t>
            </a:r>
            <a:r>
              <a:rPr lang="zh-TW" altLang="en-US" sz="2000" b="1" dirty="0">
                <a:latin typeface="Courier New" pitchFamily="49" charset="0"/>
              </a:rPr>
              <a:t> </a:t>
            </a:r>
            <a:r>
              <a:rPr lang="zh-TW" altLang="en-US" sz="2000" b="1" u="sng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>
            <a:off x="4886458" y="2895601"/>
            <a:ext cx="28144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6293678" y="3657601"/>
            <a:ext cx="28144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5326558" y="2913533"/>
            <a:ext cx="844332" cy="762000"/>
            <a:chOff x="4704" y="1344"/>
            <a:chExt cx="576" cy="480"/>
          </a:xfrm>
        </p:grpSpPr>
        <p:sp>
          <p:nvSpPr>
            <p:cNvPr id="14" name="Line 83"/>
            <p:cNvSpPr>
              <a:spLocks noChangeShapeType="1"/>
            </p:cNvSpPr>
            <p:nvPr/>
          </p:nvSpPr>
          <p:spPr bwMode="auto">
            <a:xfrm>
              <a:off x="4704" y="1344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4"/>
            <p:cNvSpPr>
              <a:spLocks noChangeShapeType="1"/>
            </p:cNvSpPr>
            <p:nvPr/>
          </p:nvSpPr>
          <p:spPr bwMode="auto">
            <a:xfrm>
              <a:off x="4704" y="1824"/>
              <a:ext cx="5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3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Search Space of Maze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65" y="1604682"/>
            <a:ext cx="5967379" cy="44755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30139" y="1905000"/>
            <a:ext cx="1889486" cy="3629026"/>
            <a:chOff x="157" y="1200"/>
            <a:chExt cx="1289" cy="228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80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0 0 1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88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248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720" y="2016"/>
              <a:ext cx="538" cy="1470"/>
              <a:chOff x="2006" y="1200"/>
              <a:chExt cx="538" cy="1470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15" name="Rectangle 10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3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15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57" y="2544"/>
              <a:ext cx="6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Gill Sans" pitchFamily="34" charset="0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0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Search Space of Maze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17" y="1403442"/>
            <a:ext cx="5918947" cy="44392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72438" y="1905000"/>
            <a:ext cx="1741435" cy="3629026"/>
            <a:chOff x="1632" y="1200"/>
            <a:chExt cx="1188" cy="2286"/>
          </a:xfrm>
        </p:grpSpPr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0 1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2064" y="2016"/>
              <a:ext cx="756" cy="1470"/>
              <a:chOff x="2006" y="1200"/>
              <a:chExt cx="756" cy="1470"/>
            </a:xfrm>
          </p:grpSpPr>
          <p:grpSp>
            <p:nvGrpSpPr>
              <p:cNvPr id="13" name="Group 23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15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Text Box 30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2064" y="297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Search Space of Maze Problem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06" y="1409700"/>
            <a:ext cx="61976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44840" y="1981201"/>
            <a:ext cx="1741435" cy="3629026"/>
            <a:chOff x="1632" y="1200"/>
            <a:chExt cx="1188" cy="2286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2064" y="2016"/>
              <a:ext cx="756" cy="1470"/>
              <a:chOff x="2006" y="1200"/>
              <a:chExt cx="756" cy="1470"/>
            </a:xfrm>
          </p:grpSpPr>
          <p:grpSp>
            <p:nvGrpSpPr>
              <p:cNvPr id="13" name="Group 37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15" name="Rectangle 38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Rectangle 39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41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43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Text Box 44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2064" y="2941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(1,</a:t>
              </a:r>
              <a:r>
                <a:rPr lang="zh-TW" altLang="en-US" dirty="0" smtClean="0">
                  <a:latin typeface="Gill Sans" pitchFamily="34" charset="0"/>
                </a:rPr>
                <a:t>0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44" y="1458913"/>
            <a:ext cx="61976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6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75" y="1458913"/>
            <a:ext cx="61976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68217" y="1919287"/>
            <a:ext cx="1741435" cy="3629026"/>
            <a:chOff x="1632" y="1200"/>
            <a:chExt cx="1188" cy="2286"/>
          </a:xfrm>
        </p:grpSpPr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2064" y="2016"/>
              <a:ext cx="756" cy="1470"/>
              <a:chOff x="2006" y="1200"/>
              <a:chExt cx="756" cy="1470"/>
            </a:xfrm>
          </p:grpSpPr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15" name="Rectangle 52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Rectangle 53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54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55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Rectangle 56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57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Text Box 58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12" name="Text Box 59"/>
            <p:cNvSpPr txBox="1">
              <a:spLocks noChangeArrowheads="1"/>
            </p:cNvSpPr>
            <p:nvPr/>
          </p:nvSpPr>
          <p:spPr bwMode="auto">
            <a:xfrm>
              <a:off x="2064" y="297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5" y="1423516"/>
            <a:ext cx="8335297" cy="733908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Last-In-First-Out</a:t>
            </a:r>
            <a:r>
              <a:rPr lang="en-US" altLang="zh-TW" sz="2400" dirty="0" smtClean="0"/>
              <a:t> (</a:t>
            </a:r>
            <a:r>
              <a:rPr lang="en-US" altLang="zh-TW" sz="2400" dirty="0" smtClean="0">
                <a:solidFill>
                  <a:srgbClr val="FF0000"/>
                </a:solidFill>
              </a:rPr>
              <a:t>LIFO</a:t>
            </a:r>
            <a:r>
              <a:rPr lang="en-US" altLang="zh-TW" sz="2400" dirty="0" smtClean="0"/>
              <a:t>): The </a:t>
            </a:r>
            <a:r>
              <a:rPr lang="en-US" altLang="zh-TW" sz="2400" dirty="0"/>
              <a:t>last element being pushed onto a </a:t>
            </a:r>
            <a:r>
              <a:rPr lang="en-US" altLang="zh-TW" sz="2400" dirty="0" smtClean="0"/>
              <a:t>stack </a:t>
            </a:r>
            <a:r>
              <a:rPr lang="en-US" altLang="zh-TW" sz="2400" dirty="0"/>
              <a:t>is the first element </a:t>
            </a:r>
            <a:r>
              <a:rPr lang="en-US" altLang="zh-TW" sz="2400" dirty="0" smtClean="0"/>
              <a:t>that pops out.</a:t>
            </a:r>
          </a:p>
          <a:p>
            <a:r>
              <a:rPr lang="en-US" altLang="zh-TW" sz="2400" dirty="0" smtClean="0"/>
              <a:t>The efficiency comes with restricted accesses.</a:t>
            </a:r>
            <a:endParaRPr lang="en-US" altLang="zh-TW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98" y="3326684"/>
            <a:ext cx="37147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http://t0.gstatic.com/images?q=tbn:ANd9GcTBEGVqrockyOODr3MvTuwPerAxcV9LiCqi4MFj-fYaByEd-LnE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14" y="3582927"/>
            <a:ext cx="1468829" cy="27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" y="0"/>
            <a:ext cx="61976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grpSp>
        <p:nvGrpSpPr>
          <p:cNvPr id="71" name="Group 3"/>
          <p:cNvGrpSpPr>
            <a:grpSpLocks/>
          </p:cNvGrpSpPr>
          <p:nvPr/>
        </p:nvGrpSpPr>
        <p:grpSpPr bwMode="auto">
          <a:xfrm>
            <a:off x="3683188" y="3146619"/>
            <a:ext cx="1697459" cy="3629026"/>
            <a:chOff x="1632" y="1200"/>
            <a:chExt cx="1158" cy="2286"/>
          </a:xfrm>
        </p:grpSpPr>
        <p:sp>
          <p:nvSpPr>
            <p:cNvPr id="72" name="Text Box 4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73" name="Line 5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7"/>
            <p:cNvGrpSpPr>
              <a:grpSpLocks/>
            </p:cNvGrpSpPr>
            <p:nvPr/>
          </p:nvGrpSpPr>
          <p:grpSpPr bwMode="auto">
            <a:xfrm>
              <a:off x="2064" y="2016"/>
              <a:ext cx="538" cy="1470"/>
              <a:chOff x="2006" y="1200"/>
              <a:chExt cx="538" cy="1470"/>
            </a:xfrm>
          </p:grpSpPr>
          <p:grpSp>
            <p:nvGrpSpPr>
              <p:cNvPr id="77" name="Group 8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79" name="Rectangle 9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10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13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8" name="Text Box 15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76" name="Text Box 16"/>
            <p:cNvSpPr txBox="1">
              <a:spLocks noChangeArrowheads="1"/>
            </p:cNvSpPr>
            <p:nvPr/>
          </p:nvSpPr>
          <p:spPr bwMode="auto">
            <a:xfrm>
              <a:off x="2064" y="297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  <p:grpSp>
        <p:nvGrpSpPr>
          <p:cNvPr id="85" name="Group 17"/>
          <p:cNvGrpSpPr>
            <a:grpSpLocks/>
          </p:cNvGrpSpPr>
          <p:nvPr/>
        </p:nvGrpSpPr>
        <p:grpSpPr bwMode="auto">
          <a:xfrm>
            <a:off x="1925522" y="3146619"/>
            <a:ext cx="1741435" cy="3629026"/>
            <a:chOff x="1632" y="1200"/>
            <a:chExt cx="1188" cy="2286"/>
          </a:xfrm>
        </p:grpSpPr>
        <p:sp>
          <p:nvSpPr>
            <p:cNvPr id="86" name="Text Box 18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87" name="Line 19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0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" name="Group 21"/>
            <p:cNvGrpSpPr>
              <a:grpSpLocks/>
            </p:cNvGrpSpPr>
            <p:nvPr/>
          </p:nvGrpSpPr>
          <p:grpSpPr bwMode="auto">
            <a:xfrm>
              <a:off x="2064" y="2016"/>
              <a:ext cx="756" cy="1470"/>
              <a:chOff x="2006" y="1200"/>
              <a:chExt cx="756" cy="1470"/>
            </a:xfrm>
          </p:grpSpPr>
          <p:grpSp>
            <p:nvGrpSpPr>
              <p:cNvPr id="91" name="Group 22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9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27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28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" name="Text Box 29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90" name="Text Box 30"/>
            <p:cNvSpPr txBox="1">
              <a:spLocks noChangeArrowheads="1"/>
            </p:cNvSpPr>
            <p:nvPr/>
          </p:nvSpPr>
          <p:spPr bwMode="auto">
            <a:xfrm>
              <a:off x="2064" y="297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  <p:grpSp>
        <p:nvGrpSpPr>
          <p:cNvPr id="99" name="Group 31"/>
          <p:cNvGrpSpPr>
            <a:grpSpLocks/>
          </p:cNvGrpSpPr>
          <p:nvPr/>
        </p:nvGrpSpPr>
        <p:grpSpPr bwMode="auto">
          <a:xfrm>
            <a:off x="5512574" y="3146619"/>
            <a:ext cx="1826454" cy="3629026"/>
            <a:chOff x="2880" y="1248"/>
            <a:chExt cx="1246" cy="2286"/>
          </a:xfrm>
        </p:grpSpPr>
        <p:sp>
          <p:nvSpPr>
            <p:cNvPr id="100" name="Text Box 32"/>
            <p:cNvSpPr txBox="1">
              <a:spLocks noChangeArrowheads="1"/>
            </p:cNvSpPr>
            <p:nvPr/>
          </p:nvSpPr>
          <p:spPr bwMode="auto">
            <a:xfrm>
              <a:off x="3072" y="1248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2880" y="1344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34"/>
            <p:cNvSpPr>
              <a:spLocks noChangeShapeType="1"/>
            </p:cNvSpPr>
            <p:nvPr/>
          </p:nvSpPr>
          <p:spPr bwMode="auto">
            <a:xfrm>
              <a:off x="3840" y="1824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35"/>
            <p:cNvGrpSpPr>
              <a:grpSpLocks/>
            </p:cNvGrpSpPr>
            <p:nvPr/>
          </p:nvGrpSpPr>
          <p:grpSpPr bwMode="auto">
            <a:xfrm>
              <a:off x="3312" y="2064"/>
              <a:ext cx="538" cy="1470"/>
              <a:chOff x="2006" y="1200"/>
              <a:chExt cx="538" cy="1470"/>
            </a:xfrm>
          </p:grpSpPr>
          <p:grpSp>
            <p:nvGrpSpPr>
              <p:cNvPr id="105" name="Group 36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10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Rectangle 38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41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6" name="Text Box 43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3312" y="3216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0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113" name="Group 45"/>
          <p:cNvGrpSpPr>
            <a:grpSpLocks/>
          </p:cNvGrpSpPr>
          <p:nvPr/>
        </p:nvGrpSpPr>
        <p:grpSpPr bwMode="auto">
          <a:xfrm>
            <a:off x="7412320" y="3146619"/>
            <a:ext cx="1826454" cy="3629026"/>
            <a:chOff x="4176" y="1248"/>
            <a:chExt cx="1246" cy="2286"/>
          </a:xfrm>
        </p:grpSpPr>
        <p:grpSp>
          <p:nvGrpSpPr>
            <p:cNvPr id="114" name="Group 46"/>
            <p:cNvGrpSpPr>
              <a:grpSpLocks/>
            </p:cNvGrpSpPr>
            <p:nvPr/>
          </p:nvGrpSpPr>
          <p:grpSpPr bwMode="auto">
            <a:xfrm>
              <a:off x="4176" y="1248"/>
              <a:ext cx="1246" cy="2286"/>
              <a:chOff x="2880" y="1248"/>
              <a:chExt cx="1246" cy="2286"/>
            </a:xfrm>
          </p:grpSpPr>
          <p:sp>
            <p:nvSpPr>
              <p:cNvPr id="116" name="Text Box 47"/>
              <p:cNvSpPr txBox="1">
                <a:spLocks noChangeArrowheads="1"/>
              </p:cNvSpPr>
              <p:nvPr/>
            </p:nvSpPr>
            <p:spPr bwMode="auto">
              <a:xfrm>
                <a:off x="3072" y="1248"/>
                <a:ext cx="966" cy="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</a:t>
                </a: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</a:t>
                </a: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1 </a:t>
                </a:r>
              </a:p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1 1 0 </a:t>
                </a:r>
              </a:p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solidFill>
                      <a:srgbClr val="FF0000"/>
                    </a:solidFill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0 0 0</a:t>
                </a:r>
              </a:p>
            </p:txBody>
          </p:sp>
          <p:sp>
            <p:nvSpPr>
              <p:cNvPr id="117" name="Line 48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49"/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9" name="Group 50"/>
              <p:cNvGrpSpPr>
                <a:grpSpLocks/>
              </p:cNvGrpSpPr>
              <p:nvPr/>
            </p:nvGrpSpPr>
            <p:grpSpPr bwMode="auto">
              <a:xfrm>
                <a:off x="3312" y="2064"/>
                <a:ext cx="538" cy="1470"/>
                <a:chOff x="2006" y="1200"/>
                <a:chExt cx="538" cy="1470"/>
              </a:xfrm>
            </p:grpSpPr>
            <p:grpSp>
              <p:nvGrpSpPr>
                <p:cNvPr id="121" name="Group 51"/>
                <p:cNvGrpSpPr>
                  <a:grpSpLocks/>
                </p:cNvGrpSpPr>
                <p:nvPr/>
              </p:nvGrpSpPr>
              <p:grpSpPr bwMode="auto">
                <a:xfrm>
                  <a:off x="2016" y="1200"/>
                  <a:ext cx="528" cy="1440"/>
                  <a:chOff x="1968" y="1584"/>
                  <a:chExt cx="528" cy="1440"/>
                </a:xfrm>
              </p:grpSpPr>
              <p:sp>
                <p:nvSpPr>
                  <p:cNvPr id="123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58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2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6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0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4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8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006" y="2379"/>
                  <a:ext cx="1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TW" altLang="en-US">
                    <a:latin typeface="Gill Sans" pitchFamily="34" charset="0"/>
                  </a:endParaRPr>
                </a:p>
              </p:txBody>
            </p:sp>
          </p:grpSp>
          <p:sp>
            <p:nvSpPr>
              <p:cNvPr id="120" name="Text Box 59"/>
              <p:cNvSpPr txBox="1">
                <a:spLocks noChangeArrowheads="1"/>
              </p:cNvSpPr>
              <p:nvPr/>
            </p:nvSpPr>
            <p:spPr bwMode="auto">
              <a:xfrm>
                <a:off x="3312" y="3216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115" name="Text Box 60"/>
            <p:cNvSpPr txBox="1">
              <a:spLocks noChangeArrowheads="1"/>
            </p:cNvSpPr>
            <p:nvPr/>
          </p:nvSpPr>
          <p:spPr bwMode="auto">
            <a:xfrm>
              <a:off x="4608" y="2976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1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8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70" y="1145148"/>
            <a:ext cx="61976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62888" y="1981201"/>
            <a:ext cx="1826454" cy="3595688"/>
            <a:chOff x="384" y="1248"/>
            <a:chExt cx="1246" cy="2265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76" y="1248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0 0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84" y="1344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344" y="1824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826" y="2064"/>
              <a:ext cx="528" cy="1440"/>
              <a:chOff x="1968" y="1584"/>
              <a:chExt cx="528" cy="1440"/>
            </a:xfrm>
          </p:grpSpPr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816" y="3222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0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816" y="3024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816" y="2976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1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16" y="2736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545" y="-243311"/>
            <a:ext cx="61976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423216" y="3299010"/>
            <a:ext cx="1826454" cy="3629025"/>
            <a:chOff x="1632" y="1248"/>
            <a:chExt cx="1246" cy="2286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632" y="1248"/>
              <a:ext cx="1158" cy="2286"/>
              <a:chOff x="1632" y="1200"/>
              <a:chExt cx="1158" cy="2286"/>
            </a:xfrm>
          </p:grpSpPr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200"/>
                <a:ext cx="966" cy="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 dirty="0">
                    <a:latin typeface="Courier New" pitchFamily="49" charset="0"/>
                  </a:rPr>
                  <a:t>0</a:t>
                </a:r>
                <a:r>
                  <a:rPr lang="zh-TW" altLang="en-US" sz="2000" b="1" dirty="0">
                    <a:latin typeface="Courier New" pitchFamily="49" charset="0"/>
                  </a:rPr>
                  <a:t> </a:t>
                </a:r>
                <a:r>
                  <a:rPr lang="zh-TW" altLang="en-US" sz="2000" b="1" u="sng" dirty="0">
                    <a:latin typeface="Courier New" pitchFamily="49" charset="0"/>
                  </a:rPr>
                  <a:t>0</a:t>
                </a:r>
                <a:r>
                  <a:rPr lang="zh-TW" altLang="en-US" sz="2000" b="1" dirty="0">
                    <a:latin typeface="Courier New" pitchFamily="49" charset="0"/>
                  </a:rPr>
                  <a:t> </a:t>
                </a:r>
                <a:r>
                  <a:rPr lang="zh-TW" altLang="en-US" sz="2000" b="1" u="sng" dirty="0">
                    <a:latin typeface="Courier New" pitchFamily="49" charset="0"/>
                  </a:rPr>
                  <a:t>0</a:t>
                </a:r>
                <a:r>
                  <a:rPr lang="zh-TW" altLang="en-US" sz="2000" b="1" dirty="0">
                    <a:latin typeface="Courier New" pitchFamily="49" charset="0"/>
                  </a:rPr>
                  <a:t> 1 </a:t>
                </a:r>
              </a:p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 dirty="0">
                    <a:latin typeface="Courier New" pitchFamily="49" charset="0"/>
                  </a:rPr>
                  <a:t>0</a:t>
                </a:r>
                <a:r>
                  <a:rPr lang="zh-TW" altLang="en-US" sz="2000" b="1" dirty="0">
                    <a:latin typeface="Courier New" pitchFamily="49" charset="0"/>
                  </a:rPr>
                  <a:t> 1 1 0 </a:t>
                </a:r>
              </a:p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 dirty="0">
                    <a:latin typeface="Courier New" pitchFamily="49" charset="0"/>
                  </a:rPr>
                  <a:t>0</a:t>
                </a:r>
                <a:r>
                  <a:rPr lang="zh-TW" altLang="en-US" sz="2000" b="1" dirty="0">
                    <a:latin typeface="Courier New" pitchFamily="49" charset="0"/>
                  </a:rPr>
                  <a:t> </a:t>
                </a:r>
                <a:r>
                  <a:rPr lang="zh-TW" altLang="en-US" sz="2000" b="1" u="sng" dirty="0">
                    <a:latin typeface="Courier New" pitchFamily="49" charset="0"/>
                  </a:rPr>
                  <a:t>0</a:t>
                </a:r>
                <a:r>
                  <a:rPr lang="zh-TW" altLang="en-US" sz="2000" b="1" dirty="0">
                    <a:latin typeface="Courier New" pitchFamily="49" charset="0"/>
                  </a:rPr>
                  <a:t> </a:t>
                </a:r>
                <a:r>
                  <a:rPr lang="zh-TW" altLang="en-US" sz="2000" b="1" u="sng" dirty="0">
                    <a:solidFill>
                      <a:srgbClr val="FF0000"/>
                    </a:solidFill>
                    <a:latin typeface="Courier New" pitchFamily="49" charset="0"/>
                  </a:rPr>
                  <a:t>0</a:t>
                </a:r>
                <a:r>
                  <a:rPr lang="zh-TW" altLang="en-US" sz="2000" b="1" dirty="0">
                    <a:latin typeface="Courier New" pitchFamily="49" charset="0"/>
                  </a:rPr>
                  <a:t> 0</a:t>
                </a:r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23"/>
              <p:cNvGrpSpPr>
                <a:grpSpLocks/>
              </p:cNvGrpSpPr>
              <p:nvPr/>
            </p:nvGrpSpPr>
            <p:grpSpPr bwMode="auto">
              <a:xfrm>
                <a:off x="2064" y="2016"/>
                <a:ext cx="538" cy="1470"/>
                <a:chOff x="2006" y="1200"/>
                <a:chExt cx="538" cy="1470"/>
              </a:xfrm>
            </p:grpSpPr>
            <p:grpSp>
              <p:nvGrpSpPr>
                <p:cNvPr id="19" name="Group 24"/>
                <p:cNvGrpSpPr>
                  <a:grpSpLocks/>
                </p:cNvGrpSpPr>
                <p:nvPr/>
              </p:nvGrpSpPr>
              <p:grpSpPr bwMode="auto">
                <a:xfrm>
                  <a:off x="2016" y="1200"/>
                  <a:ext cx="528" cy="1440"/>
                  <a:chOff x="1968" y="1584"/>
                  <a:chExt cx="528" cy="1440"/>
                </a:xfrm>
              </p:grpSpPr>
              <p:sp>
                <p:nvSpPr>
                  <p:cNvPr id="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58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2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6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0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4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8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06" y="2379"/>
                  <a:ext cx="1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TW" altLang="en-US">
                    <a:latin typeface="Gill Sans" pitchFamily="34" charset="0"/>
                  </a:endParaRPr>
                </a:p>
              </p:txBody>
            </p:sp>
          </p:grpSp>
          <p:sp>
            <p:nvSpPr>
              <p:cNvPr id="18" name="Text Box 32"/>
              <p:cNvSpPr txBox="1">
                <a:spLocks noChangeArrowheads="1"/>
              </p:cNvSpPr>
              <p:nvPr/>
            </p:nvSpPr>
            <p:spPr bwMode="auto">
              <a:xfrm>
                <a:off x="2064" y="2976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2064" y="3229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0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2064" y="3045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2064" y="2997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1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064" y="2757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2064" y="2496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(1,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27" name="Group 38"/>
          <p:cNvGrpSpPr>
            <a:grpSpLocks/>
          </p:cNvGrpSpPr>
          <p:nvPr/>
        </p:nvGrpSpPr>
        <p:grpSpPr bwMode="auto">
          <a:xfrm>
            <a:off x="5463685" y="3299010"/>
            <a:ext cx="1826454" cy="3629025"/>
            <a:chOff x="3024" y="1248"/>
            <a:chExt cx="1246" cy="2286"/>
          </a:xfrm>
        </p:grpSpPr>
        <p:grpSp>
          <p:nvGrpSpPr>
            <p:cNvPr id="28" name="Group 39"/>
            <p:cNvGrpSpPr>
              <a:grpSpLocks/>
            </p:cNvGrpSpPr>
            <p:nvPr/>
          </p:nvGrpSpPr>
          <p:grpSpPr bwMode="auto">
            <a:xfrm>
              <a:off x="3024" y="1248"/>
              <a:ext cx="1246" cy="2286"/>
              <a:chOff x="1632" y="1248"/>
              <a:chExt cx="1246" cy="2286"/>
            </a:xfrm>
          </p:grpSpPr>
          <p:grpSp>
            <p:nvGrpSpPr>
              <p:cNvPr id="30" name="Group 40"/>
              <p:cNvGrpSpPr>
                <a:grpSpLocks/>
              </p:cNvGrpSpPr>
              <p:nvPr/>
            </p:nvGrpSpPr>
            <p:grpSpPr bwMode="auto">
              <a:xfrm>
                <a:off x="1632" y="1248"/>
                <a:ext cx="1158" cy="2286"/>
                <a:chOff x="1632" y="1200"/>
                <a:chExt cx="1158" cy="2286"/>
              </a:xfrm>
            </p:grpSpPr>
            <p:sp>
              <p:nvSpPr>
                <p:cNvPr id="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24" y="1200"/>
                  <a:ext cx="966" cy="7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1 </a:t>
                  </a:r>
                </a:p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1 1 0 </a:t>
                  </a:r>
                </a:p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solidFill>
                        <a:srgbClr val="FF0000"/>
                      </a:solidFill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37" name="Line 42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43"/>
                <p:cNvSpPr>
                  <a:spLocks noChangeShapeType="1"/>
                </p:cNvSpPr>
                <p:nvPr/>
              </p:nvSpPr>
              <p:spPr bwMode="auto">
                <a:xfrm>
                  <a:off x="2592" y="177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" name="Group 44"/>
                <p:cNvGrpSpPr>
                  <a:grpSpLocks/>
                </p:cNvGrpSpPr>
                <p:nvPr/>
              </p:nvGrpSpPr>
              <p:grpSpPr bwMode="auto">
                <a:xfrm>
                  <a:off x="2064" y="2016"/>
                  <a:ext cx="538" cy="1470"/>
                  <a:chOff x="2006" y="1200"/>
                  <a:chExt cx="538" cy="1470"/>
                </a:xfrm>
              </p:grpSpPr>
              <p:grpSp>
                <p:nvGrpSpPr>
                  <p:cNvPr id="41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016" y="1200"/>
                    <a:ext cx="528" cy="1440"/>
                    <a:chOff x="1968" y="1584"/>
                    <a:chExt cx="528" cy="1440"/>
                  </a:xfrm>
                </p:grpSpPr>
                <p:sp>
                  <p:nvSpPr>
                    <p:cNvPr id="43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58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82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06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30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54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78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6" y="2379"/>
                    <a:ext cx="12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TW" altLang="en-US">
                      <a:latin typeface="Gill Sans" pitchFamily="34" charset="0"/>
                    </a:endParaRPr>
                  </a:p>
                </p:txBody>
              </p:sp>
            </p:grpSp>
            <p:sp>
              <p:nvSpPr>
                <p:cNvPr id="4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064" y="2976"/>
                  <a:ext cx="1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TW" altLang="en-US">
                    <a:latin typeface="Gill Sans" pitchFamily="34" charset="0"/>
                  </a:endParaRPr>
                </a:p>
              </p:txBody>
            </p:sp>
          </p:grpSp>
          <p:sp>
            <p:nvSpPr>
              <p:cNvPr id="31" name="Text Box 54"/>
              <p:cNvSpPr txBox="1">
                <a:spLocks noChangeArrowheads="1"/>
              </p:cNvSpPr>
              <p:nvPr/>
            </p:nvSpPr>
            <p:spPr bwMode="auto">
              <a:xfrm>
                <a:off x="2064" y="3229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2064" y="3045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  <p:sp>
            <p:nvSpPr>
              <p:cNvPr id="33" name="Text Box 56"/>
              <p:cNvSpPr txBox="1">
                <a:spLocks noChangeArrowheads="1"/>
              </p:cNvSpPr>
              <p:nvPr/>
            </p:nvSpPr>
            <p:spPr bwMode="auto">
              <a:xfrm>
                <a:off x="2064" y="2997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1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4" name="Text Box 57"/>
              <p:cNvSpPr txBox="1">
                <a:spLocks noChangeArrowheads="1"/>
              </p:cNvSpPr>
              <p:nvPr/>
            </p:nvSpPr>
            <p:spPr bwMode="auto">
              <a:xfrm>
                <a:off x="2064" y="2757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2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5" name="Text Box 58"/>
              <p:cNvSpPr txBox="1">
                <a:spLocks noChangeArrowheads="1"/>
              </p:cNvSpPr>
              <p:nvPr/>
            </p:nvSpPr>
            <p:spPr bwMode="auto">
              <a:xfrm>
                <a:off x="2064" y="2496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(1,</a:t>
                </a:r>
                <a:r>
                  <a:rPr lang="zh-TW" altLang="en-US" dirty="0" smtClean="0">
                    <a:latin typeface="Gill Sans" pitchFamily="34" charset="0"/>
                  </a:rPr>
                  <a:t>2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3456" y="2256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(2,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7504154" y="3299010"/>
            <a:ext cx="1826454" cy="3629025"/>
            <a:chOff x="3024" y="1248"/>
            <a:chExt cx="1246" cy="2286"/>
          </a:xfrm>
        </p:grpSpPr>
        <p:grpSp>
          <p:nvGrpSpPr>
            <p:cNvPr id="50" name="Group 61"/>
            <p:cNvGrpSpPr>
              <a:grpSpLocks/>
            </p:cNvGrpSpPr>
            <p:nvPr/>
          </p:nvGrpSpPr>
          <p:grpSpPr bwMode="auto">
            <a:xfrm>
              <a:off x="3024" y="1248"/>
              <a:ext cx="1246" cy="2286"/>
              <a:chOff x="1632" y="1248"/>
              <a:chExt cx="1246" cy="2286"/>
            </a:xfrm>
          </p:grpSpPr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632" y="1248"/>
                <a:ext cx="1158" cy="2286"/>
                <a:chOff x="1632" y="1200"/>
                <a:chExt cx="1158" cy="2286"/>
              </a:xfrm>
            </p:grpSpPr>
            <p:sp>
              <p:nvSpPr>
                <p:cNvPr id="5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824" y="1200"/>
                  <a:ext cx="966" cy="7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1 </a:t>
                  </a:r>
                </a:p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1 1 0 </a:t>
                  </a:r>
                </a:p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solidFill>
                        <a:srgbClr val="FF0000"/>
                      </a:solidFill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59" name="Line 64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65"/>
                <p:cNvSpPr>
                  <a:spLocks noChangeShapeType="1"/>
                </p:cNvSpPr>
                <p:nvPr/>
              </p:nvSpPr>
              <p:spPr bwMode="auto">
                <a:xfrm>
                  <a:off x="2592" y="177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1" name="Group 66"/>
                <p:cNvGrpSpPr>
                  <a:grpSpLocks/>
                </p:cNvGrpSpPr>
                <p:nvPr/>
              </p:nvGrpSpPr>
              <p:grpSpPr bwMode="auto">
                <a:xfrm>
                  <a:off x="2064" y="2016"/>
                  <a:ext cx="538" cy="1470"/>
                  <a:chOff x="2006" y="1200"/>
                  <a:chExt cx="538" cy="1470"/>
                </a:xfrm>
              </p:grpSpPr>
              <p:grpSp>
                <p:nvGrpSpPr>
                  <p:cNvPr id="6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016" y="1200"/>
                    <a:ext cx="528" cy="1440"/>
                    <a:chOff x="1968" y="1584"/>
                    <a:chExt cx="528" cy="1440"/>
                  </a:xfrm>
                </p:grpSpPr>
                <p:sp>
                  <p:nvSpPr>
                    <p:cNvPr id="65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58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82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06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30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54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78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4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6" y="2379"/>
                    <a:ext cx="12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TW" altLang="en-US">
                      <a:latin typeface="Gill Sans" pitchFamily="34" charset="0"/>
                    </a:endParaRPr>
                  </a:p>
                </p:txBody>
              </p:sp>
            </p:grpSp>
            <p:sp>
              <p:nvSpPr>
                <p:cNvPr id="6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064" y="2976"/>
                  <a:ext cx="1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TW" altLang="en-US">
                    <a:latin typeface="Gill Sans" pitchFamily="34" charset="0"/>
                  </a:endParaRPr>
                </a:p>
              </p:txBody>
            </p:sp>
          </p:grpSp>
          <p:sp>
            <p:nvSpPr>
              <p:cNvPr id="53" name="Text Box 76"/>
              <p:cNvSpPr txBox="1">
                <a:spLocks noChangeArrowheads="1"/>
              </p:cNvSpPr>
              <p:nvPr/>
            </p:nvSpPr>
            <p:spPr bwMode="auto">
              <a:xfrm>
                <a:off x="2064" y="3229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54" name="Text Box 77"/>
              <p:cNvSpPr txBox="1">
                <a:spLocks noChangeArrowheads="1"/>
              </p:cNvSpPr>
              <p:nvPr/>
            </p:nvSpPr>
            <p:spPr bwMode="auto">
              <a:xfrm>
                <a:off x="2064" y="3045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  <p:sp>
            <p:nvSpPr>
              <p:cNvPr id="55" name="Text Box 78"/>
              <p:cNvSpPr txBox="1">
                <a:spLocks noChangeArrowheads="1"/>
              </p:cNvSpPr>
              <p:nvPr/>
            </p:nvSpPr>
            <p:spPr bwMode="auto">
              <a:xfrm>
                <a:off x="2064" y="2997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1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56" name="Text Box 79"/>
              <p:cNvSpPr txBox="1">
                <a:spLocks noChangeArrowheads="1"/>
              </p:cNvSpPr>
              <p:nvPr/>
            </p:nvSpPr>
            <p:spPr bwMode="auto">
              <a:xfrm>
                <a:off x="2064" y="2757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2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57" name="Text Box 80"/>
              <p:cNvSpPr txBox="1">
                <a:spLocks noChangeArrowheads="1"/>
              </p:cNvSpPr>
              <p:nvPr/>
            </p:nvSpPr>
            <p:spPr bwMode="auto">
              <a:xfrm>
                <a:off x="2064" y="2496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(1,</a:t>
                </a:r>
                <a:r>
                  <a:rPr lang="zh-TW" altLang="en-US" dirty="0" smtClean="0">
                    <a:latin typeface="Gill Sans" pitchFamily="34" charset="0"/>
                  </a:rPr>
                  <a:t>2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51" name="Text Box 81"/>
            <p:cNvSpPr txBox="1">
              <a:spLocks noChangeArrowheads="1"/>
            </p:cNvSpPr>
            <p:nvPr/>
          </p:nvSpPr>
          <p:spPr bwMode="auto">
            <a:xfrm>
              <a:off x="3456" y="2256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(2,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9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Stacks and Queues</a:t>
            </a:r>
            <a:endParaRPr lang="en-US" altLang="zh-TW" dirty="0"/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3A004184-CE1A-470C-8401-BDCDDBE19152}" type="slidenum">
              <a:rPr lang="zh-TW" altLang="en-US" smtClean="0"/>
              <a:pPr/>
              <a:t>23</a:t>
            </a:fld>
            <a:endParaRPr lang="en-US" altLang="zh-TW" dirty="0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720726"/>
          </a:xfrm>
        </p:spPr>
        <p:txBody>
          <a:bodyPr/>
          <a:lstStyle/>
          <a:p>
            <a:r>
              <a:rPr lang="en-US" altLang="zh-TW" dirty="0" smtClean="0"/>
              <a:t>Maze Problem: Stack Content</a:t>
            </a:r>
            <a:endParaRPr lang="en-US" altLang="zh-TW" dirty="0"/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477869" y="949326"/>
            <a:ext cx="772519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en-US" altLang="zh-TW" sz="2000" b="1" dirty="0" err="1">
                <a:latin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</a:rPr>
              <a:t> maze[4][3];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r>
              <a:rPr lang="en-US" altLang="zh-TW" sz="2000" b="1" dirty="0" err="1">
                <a:latin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</a:rPr>
              <a:t>entryX</a:t>
            </a:r>
            <a:r>
              <a:rPr lang="en-US" altLang="zh-TW" sz="2000" b="1" dirty="0">
                <a:latin typeface="Courier New" pitchFamily="49" charset="0"/>
              </a:rPr>
              <a:t> = 0, </a:t>
            </a:r>
            <a:r>
              <a:rPr lang="en-US" altLang="zh-TW" sz="2000" b="1" dirty="0" err="1">
                <a:latin typeface="Courier New" pitchFamily="49" charset="0"/>
              </a:rPr>
              <a:t>entryY</a:t>
            </a:r>
            <a:r>
              <a:rPr lang="en-US" altLang="zh-TW" sz="2000" b="1" dirty="0">
                <a:latin typeface="Courier New" pitchFamily="49" charset="0"/>
              </a:rPr>
              <a:t> = 0, </a:t>
            </a:r>
            <a:r>
              <a:rPr lang="en-US" altLang="zh-TW" sz="2000" b="1" dirty="0" err="1">
                <a:latin typeface="Courier New" pitchFamily="49" charset="0"/>
              </a:rPr>
              <a:t>exitX</a:t>
            </a:r>
            <a:r>
              <a:rPr lang="en-US" altLang="zh-TW" sz="2000" b="1" dirty="0">
                <a:latin typeface="Courier New" pitchFamily="49" charset="0"/>
              </a:rPr>
              <a:t> = 3, </a:t>
            </a:r>
            <a:r>
              <a:rPr lang="en-US" altLang="zh-TW" sz="2000" b="1" dirty="0" err="1">
                <a:latin typeface="Courier New" pitchFamily="49" charset="0"/>
              </a:rPr>
              <a:t>exitY</a:t>
            </a:r>
            <a:r>
              <a:rPr lang="en-US" altLang="zh-TW" sz="2000" b="1" dirty="0">
                <a:latin typeface="Courier New" pitchFamily="49" charset="0"/>
              </a:rPr>
              <a:t> = 2;</a:t>
            </a:r>
          </a:p>
          <a:p>
            <a:endParaRPr lang="zh-TW" altLang="en-US" dirty="0">
              <a:latin typeface="Gill Sans" pitchFamily="34" charset="0"/>
            </a:endParaRPr>
          </a:p>
        </p:txBody>
      </p:sp>
      <p:grpSp>
        <p:nvGrpSpPr>
          <p:cNvPr id="390148" name="Group 4"/>
          <p:cNvGrpSpPr>
            <a:grpSpLocks/>
          </p:cNvGrpSpPr>
          <p:nvPr/>
        </p:nvGrpSpPr>
        <p:grpSpPr bwMode="auto">
          <a:xfrm>
            <a:off x="230139" y="1905000"/>
            <a:ext cx="1889486" cy="3629026"/>
            <a:chOff x="157" y="1200"/>
            <a:chExt cx="1289" cy="2286"/>
          </a:xfrm>
        </p:grpSpPr>
        <p:sp>
          <p:nvSpPr>
            <p:cNvPr id="390149" name="Text Box 5"/>
            <p:cNvSpPr txBox="1">
              <a:spLocks noChangeArrowheads="1"/>
            </p:cNvSpPr>
            <p:nvPr/>
          </p:nvSpPr>
          <p:spPr bwMode="auto">
            <a:xfrm>
              <a:off x="480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0 0 1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390150" name="Line 6"/>
            <p:cNvSpPr>
              <a:spLocks noChangeShapeType="1"/>
            </p:cNvSpPr>
            <p:nvPr/>
          </p:nvSpPr>
          <p:spPr bwMode="auto">
            <a:xfrm>
              <a:off x="288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51" name="Line 7"/>
            <p:cNvSpPr>
              <a:spLocks noChangeShapeType="1"/>
            </p:cNvSpPr>
            <p:nvPr/>
          </p:nvSpPr>
          <p:spPr bwMode="auto">
            <a:xfrm>
              <a:off x="1248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152" name="Group 8"/>
            <p:cNvGrpSpPr>
              <a:grpSpLocks/>
            </p:cNvGrpSpPr>
            <p:nvPr/>
          </p:nvGrpSpPr>
          <p:grpSpPr bwMode="auto">
            <a:xfrm>
              <a:off x="720" y="2016"/>
              <a:ext cx="538" cy="1470"/>
              <a:chOff x="2006" y="1200"/>
              <a:chExt cx="538" cy="1470"/>
            </a:xfrm>
          </p:grpSpPr>
          <p:grpSp>
            <p:nvGrpSpPr>
              <p:cNvPr id="390153" name="Group 9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390154" name="Rectangle 10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5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7" name="Rectangle 13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8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9" name="Rectangle 15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160" name="Text Box 16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390161" name="Text Box 17"/>
            <p:cNvSpPr txBox="1">
              <a:spLocks noChangeArrowheads="1"/>
            </p:cNvSpPr>
            <p:nvPr/>
          </p:nvSpPr>
          <p:spPr bwMode="auto">
            <a:xfrm>
              <a:off x="157" y="2544"/>
              <a:ext cx="6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Gill Sans" pitchFamily="34" charset="0"/>
                </a:rPr>
                <a:t>stack</a:t>
              </a:r>
            </a:p>
          </p:txBody>
        </p:sp>
      </p:grpSp>
      <p:grpSp>
        <p:nvGrpSpPr>
          <p:cNvPr id="390162" name="Group 18"/>
          <p:cNvGrpSpPr>
            <a:grpSpLocks/>
          </p:cNvGrpSpPr>
          <p:nvPr/>
        </p:nvGrpSpPr>
        <p:grpSpPr bwMode="auto">
          <a:xfrm>
            <a:off x="2392276" y="1905000"/>
            <a:ext cx="1741435" cy="3629026"/>
            <a:chOff x="1632" y="1200"/>
            <a:chExt cx="1188" cy="2286"/>
          </a:xfrm>
        </p:grpSpPr>
        <p:sp>
          <p:nvSpPr>
            <p:cNvPr id="390163" name="Text Box 19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0 1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390164" name="Line 20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65" name="Line 21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166" name="Group 22"/>
            <p:cNvGrpSpPr>
              <a:grpSpLocks/>
            </p:cNvGrpSpPr>
            <p:nvPr/>
          </p:nvGrpSpPr>
          <p:grpSpPr bwMode="auto">
            <a:xfrm>
              <a:off x="2064" y="2016"/>
              <a:ext cx="756" cy="1470"/>
              <a:chOff x="2006" y="1200"/>
              <a:chExt cx="756" cy="1470"/>
            </a:xfrm>
          </p:grpSpPr>
          <p:grpSp>
            <p:nvGrpSpPr>
              <p:cNvPr id="390167" name="Group 23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390168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69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70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71" name="Rectangle 27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72" name="Rectangle 28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73" name="Rectangle 29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174" name="Text Box 30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390175" name="Text Box 31"/>
            <p:cNvSpPr txBox="1">
              <a:spLocks noChangeArrowheads="1"/>
            </p:cNvSpPr>
            <p:nvPr/>
          </p:nvSpPr>
          <p:spPr bwMode="auto">
            <a:xfrm>
              <a:off x="2064" y="297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  <p:grpSp>
        <p:nvGrpSpPr>
          <p:cNvPr id="390176" name="Group 32"/>
          <p:cNvGrpSpPr>
            <a:grpSpLocks/>
          </p:cNvGrpSpPr>
          <p:nvPr/>
        </p:nvGrpSpPr>
        <p:grpSpPr bwMode="auto">
          <a:xfrm>
            <a:off x="4432744" y="1981201"/>
            <a:ext cx="1741435" cy="3629026"/>
            <a:chOff x="1632" y="1200"/>
            <a:chExt cx="1188" cy="2286"/>
          </a:xfrm>
        </p:grpSpPr>
        <p:sp>
          <p:nvSpPr>
            <p:cNvPr id="390177" name="Text Box 33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390178" name="Line 3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9" name="Line 35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180" name="Group 36"/>
            <p:cNvGrpSpPr>
              <a:grpSpLocks/>
            </p:cNvGrpSpPr>
            <p:nvPr/>
          </p:nvGrpSpPr>
          <p:grpSpPr bwMode="auto">
            <a:xfrm>
              <a:off x="2064" y="2016"/>
              <a:ext cx="756" cy="1470"/>
              <a:chOff x="2006" y="1200"/>
              <a:chExt cx="756" cy="1470"/>
            </a:xfrm>
          </p:grpSpPr>
          <p:grpSp>
            <p:nvGrpSpPr>
              <p:cNvPr id="390181" name="Group 37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390182" name="Rectangle 38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83" name="Rectangle 39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84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85" name="Rectangle 41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86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87" name="Rectangle 43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188" name="Text Box 44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390189" name="Text Box 45"/>
            <p:cNvSpPr txBox="1">
              <a:spLocks noChangeArrowheads="1"/>
            </p:cNvSpPr>
            <p:nvPr/>
          </p:nvSpPr>
          <p:spPr bwMode="auto">
            <a:xfrm>
              <a:off x="2064" y="2941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(1,</a:t>
              </a:r>
              <a:r>
                <a:rPr lang="zh-TW" altLang="en-US" dirty="0" smtClean="0">
                  <a:latin typeface="Gill Sans" pitchFamily="34" charset="0"/>
                </a:rPr>
                <a:t>0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390190" name="Group 46"/>
          <p:cNvGrpSpPr>
            <a:grpSpLocks/>
          </p:cNvGrpSpPr>
          <p:nvPr/>
        </p:nvGrpSpPr>
        <p:grpSpPr bwMode="auto">
          <a:xfrm>
            <a:off x="6402853" y="1981201"/>
            <a:ext cx="1741435" cy="3629026"/>
            <a:chOff x="1632" y="1200"/>
            <a:chExt cx="1188" cy="2286"/>
          </a:xfrm>
        </p:grpSpPr>
        <p:sp>
          <p:nvSpPr>
            <p:cNvPr id="390191" name="Text Box 47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390192" name="Line 48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93" name="Line 49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194" name="Group 50"/>
            <p:cNvGrpSpPr>
              <a:grpSpLocks/>
            </p:cNvGrpSpPr>
            <p:nvPr/>
          </p:nvGrpSpPr>
          <p:grpSpPr bwMode="auto">
            <a:xfrm>
              <a:off x="2064" y="2016"/>
              <a:ext cx="756" cy="1470"/>
              <a:chOff x="2006" y="1200"/>
              <a:chExt cx="756" cy="1470"/>
            </a:xfrm>
          </p:grpSpPr>
          <p:grpSp>
            <p:nvGrpSpPr>
              <p:cNvPr id="390195" name="Group 51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390196" name="Rectangle 52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97" name="Rectangle 53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98" name="Rectangle 54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99" name="Rectangle 55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200" name="Rectangle 56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201" name="Rectangle 57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202" name="Text Box 58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390203" name="Text Box 59"/>
            <p:cNvSpPr txBox="1">
              <a:spLocks noChangeArrowheads="1"/>
            </p:cNvSpPr>
            <p:nvPr/>
          </p:nvSpPr>
          <p:spPr bwMode="auto">
            <a:xfrm>
              <a:off x="2064" y="297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" y="5525877"/>
            <a:ext cx="1350073" cy="133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996541" y="5452577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line-3</a:t>
            </a:r>
            <a:endParaRPr lang="zh-TW" altLang="en-US" sz="2000" dirty="0">
              <a:latin typeface="Gill Sans" pitchFamily="34" charset="0"/>
            </a:endParaRPr>
          </a:p>
        </p:txBody>
      </p:sp>
      <p:sp>
        <p:nvSpPr>
          <p:cNvPr id="65" name="Text Box 30"/>
          <p:cNvSpPr txBox="1">
            <a:spLocks noChangeArrowheads="1"/>
          </p:cNvSpPr>
          <p:nvPr/>
        </p:nvSpPr>
        <p:spPr bwMode="auto">
          <a:xfrm>
            <a:off x="2972974" y="5449946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line-13</a:t>
            </a:r>
            <a:endParaRPr lang="zh-TW" altLang="en-US" sz="2000" dirty="0">
              <a:latin typeface="Gill Sans" pitchFamily="34" charset="0"/>
            </a:endParaRP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029124" y="551038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line-13</a:t>
            </a:r>
            <a:endParaRPr lang="zh-TW" altLang="en-US" sz="2000" dirty="0">
              <a:latin typeface="Gill Sans" pitchFamily="34" charset="0"/>
            </a:endParaRPr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6985187" y="5539286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line-3</a:t>
            </a:r>
            <a:endParaRPr lang="zh-TW" altLang="en-US" sz="2000" dirty="0">
              <a:latin typeface="Gill Sans" pitchFamily="34" charset="0"/>
            </a:endParaRP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1321411" y="6053370"/>
            <a:ext cx="47999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i="1" dirty="0" smtClean="0">
                <a:solidFill>
                  <a:srgbClr val="C00000"/>
                </a:solidFill>
                <a:latin typeface="Gill Sans" pitchFamily="34" charset="0"/>
              </a:rPr>
              <a:t>Red number </a:t>
            </a:r>
            <a:r>
              <a:rPr lang="en-US" altLang="zh-TW" sz="2000" i="1" dirty="0" smtClean="0">
                <a:latin typeface="Gill Sans" pitchFamily="34" charset="0"/>
              </a:rPr>
              <a:t>means the current position. </a:t>
            </a:r>
            <a:r>
              <a:rPr lang="en-US" altLang="zh-TW" sz="2000" i="1" dirty="0" smtClean="0">
                <a:solidFill>
                  <a:srgbClr val="C00000"/>
                </a:solidFill>
                <a:latin typeface="Gill Sans" pitchFamily="34" charset="0"/>
              </a:rPr>
              <a:t>_</a:t>
            </a:r>
            <a:r>
              <a:rPr lang="en-US" altLang="zh-TW" sz="2000" i="1" dirty="0" smtClean="0">
                <a:latin typeface="Gill Sans" pitchFamily="34" charset="0"/>
              </a:rPr>
              <a:t> means visited as marked.</a:t>
            </a:r>
            <a:endParaRPr lang="zh-TW" altLang="en-US" sz="2000" i="1" dirty="0"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54146A2A-05F4-4B74-B3E5-5033FFD0B2D8}" type="slidenum">
              <a:rPr lang="zh-TW" altLang="en-US" smtClean="0"/>
              <a:pPr/>
              <a:t>24</a:t>
            </a:fld>
            <a:endParaRPr lang="en-US" altLang="zh-TW" dirty="0"/>
          </a:p>
        </p:txBody>
      </p:sp>
      <p:grpSp>
        <p:nvGrpSpPr>
          <p:cNvPr id="391171" name="Group 3"/>
          <p:cNvGrpSpPr>
            <a:grpSpLocks/>
          </p:cNvGrpSpPr>
          <p:nvPr/>
        </p:nvGrpSpPr>
        <p:grpSpPr bwMode="auto">
          <a:xfrm>
            <a:off x="2392275" y="1981201"/>
            <a:ext cx="1697459" cy="3629026"/>
            <a:chOff x="1632" y="1200"/>
            <a:chExt cx="1158" cy="2286"/>
          </a:xfrm>
        </p:grpSpPr>
        <p:sp>
          <p:nvSpPr>
            <p:cNvPr id="391172" name="Text Box 4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391173" name="Line 5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74" name="Line 6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1175" name="Group 7"/>
            <p:cNvGrpSpPr>
              <a:grpSpLocks/>
            </p:cNvGrpSpPr>
            <p:nvPr/>
          </p:nvGrpSpPr>
          <p:grpSpPr bwMode="auto">
            <a:xfrm>
              <a:off x="2064" y="2016"/>
              <a:ext cx="538" cy="1470"/>
              <a:chOff x="2006" y="1200"/>
              <a:chExt cx="538" cy="1470"/>
            </a:xfrm>
          </p:grpSpPr>
          <p:grpSp>
            <p:nvGrpSpPr>
              <p:cNvPr id="391176" name="Group 8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391177" name="Rectangle 9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78" name="Rectangle 10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79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80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81" name="Rectangle 13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82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183" name="Text Box 15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391184" name="Text Box 16"/>
            <p:cNvSpPr txBox="1">
              <a:spLocks noChangeArrowheads="1"/>
            </p:cNvSpPr>
            <p:nvPr/>
          </p:nvSpPr>
          <p:spPr bwMode="auto">
            <a:xfrm>
              <a:off x="2064" y="297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562889" y="1981201"/>
            <a:ext cx="1741435" cy="3629026"/>
            <a:chOff x="1632" y="1200"/>
            <a:chExt cx="1188" cy="2286"/>
          </a:xfrm>
        </p:grpSpPr>
        <p:sp>
          <p:nvSpPr>
            <p:cNvPr id="391186" name="Text Box 18"/>
            <p:cNvSpPr txBox="1">
              <a:spLocks noChangeArrowheads="1"/>
            </p:cNvSpPr>
            <p:nvPr/>
          </p:nvSpPr>
          <p:spPr bwMode="auto">
            <a:xfrm>
              <a:off x="1824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391187" name="Line 19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88" name="Line 20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1189" name="Group 21"/>
            <p:cNvGrpSpPr>
              <a:grpSpLocks/>
            </p:cNvGrpSpPr>
            <p:nvPr/>
          </p:nvGrpSpPr>
          <p:grpSpPr bwMode="auto">
            <a:xfrm>
              <a:off x="2064" y="2016"/>
              <a:ext cx="756" cy="1470"/>
              <a:chOff x="2006" y="1200"/>
              <a:chExt cx="756" cy="1470"/>
            </a:xfrm>
          </p:grpSpPr>
          <p:grpSp>
            <p:nvGrpSpPr>
              <p:cNvPr id="391190" name="Group 22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391191" name="Rectangle 23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92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93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94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95" name="Rectangle 27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96" name="Rectangle 28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197" name="Text Box 29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391198" name="Text Box 30"/>
            <p:cNvSpPr txBox="1">
              <a:spLocks noChangeArrowheads="1"/>
            </p:cNvSpPr>
            <p:nvPr/>
          </p:nvSpPr>
          <p:spPr bwMode="auto">
            <a:xfrm>
              <a:off x="2064" y="297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  <p:grpSp>
        <p:nvGrpSpPr>
          <p:cNvPr id="391199" name="Group 31"/>
          <p:cNvGrpSpPr>
            <a:grpSpLocks/>
          </p:cNvGrpSpPr>
          <p:nvPr/>
        </p:nvGrpSpPr>
        <p:grpSpPr bwMode="auto">
          <a:xfrm>
            <a:off x="4221661" y="1981201"/>
            <a:ext cx="1826454" cy="3629026"/>
            <a:chOff x="2880" y="1248"/>
            <a:chExt cx="1246" cy="2286"/>
          </a:xfrm>
        </p:grpSpPr>
        <p:sp>
          <p:nvSpPr>
            <p:cNvPr id="391200" name="Text Box 32"/>
            <p:cNvSpPr txBox="1">
              <a:spLocks noChangeArrowheads="1"/>
            </p:cNvSpPr>
            <p:nvPr/>
          </p:nvSpPr>
          <p:spPr bwMode="auto">
            <a:xfrm>
              <a:off x="3072" y="1248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</a:t>
              </a:r>
              <a:r>
                <a:rPr lang="zh-TW" altLang="en-US" sz="2000" b="1" u="sng"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>
                  <a:latin typeface="Courier New" pitchFamily="49" charset="0"/>
                </a:rPr>
                <a:t>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391201" name="Line 33"/>
            <p:cNvSpPr>
              <a:spLocks noChangeShapeType="1"/>
            </p:cNvSpPr>
            <p:nvPr/>
          </p:nvSpPr>
          <p:spPr bwMode="auto">
            <a:xfrm>
              <a:off x="2880" y="1344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02" name="Line 34"/>
            <p:cNvSpPr>
              <a:spLocks noChangeShapeType="1"/>
            </p:cNvSpPr>
            <p:nvPr/>
          </p:nvSpPr>
          <p:spPr bwMode="auto">
            <a:xfrm>
              <a:off x="3840" y="1824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1203" name="Group 35"/>
            <p:cNvGrpSpPr>
              <a:grpSpLocks/>
            </p:cNvGrpSpPr>
            <p:nvPr/>
          </p:nvGrpSpPr>
          <p:grpSpPr bwMode="auto">
            <a:xfrm>
              <a:off x="3312" y="2064"/>
              <a:ext cx="538" cy="1470"/>
              <a:chOff x="2006" y="1200"/>
              <a:chExt cx="538" cy="1470"/>
            </a:xfrm>
          </p:grpSpPr>
          <p:grpSp>
            <p:nvGrpSpPr>
              <p:cNvPr id="391204" name="Group 36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39120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206" name="Rectangle 38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207" name="Rectangle 39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208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209" name="Rectangle 41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2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11" name="Text Box 43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391212" name="Text Box 44"/>
            <p:cNvSpPr txBox="1">
              <a:spLocks noChangeArrowheads="1"/>
            </p:cNvSpPr>
            <p:nvPr/>
          </p:nvSpPr>
          <p:spPr bwMode="auto">
            <a:xfrm>
              <a:off x="3312" y="3216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0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391213" name="Group 45"/>
          <p:cNvGrpSpPr>
            <a:grpSpLocks/>
          </p:cNvGrpSpPr>
          <p:nvPr/>
        </p:nvGrpSpPr>
        <p:grpSpPr bwMode="auto">
          <a:xfrm>
            <a:off x="6121407" y="1981201"/>
            <a:ext cx="1826454" cy="3629026"/>
            <a:chOff x="4176" y="1248"/>
            <a:chExt cx="1246" cy="2286"/>
          </a:xfrm>
        </p:grpSpPr>
        <p:grpSp>
          <p:nvGrpSpPr>
            <p:cNvPr id="391214" name="Group 46"/>
            <p:cNvGrpSpPr>
              <a:grpSpLocks/>
            </p:cNvGrpSpPr>
            <p:nvPr/>
          </p:nvGrpSpPr>
          <p:grpSpPr bwMode="auto">
            <a:xfrm>
              <a:off x="4176" y="1248"/>
              <a:ext cx="1246" cy="2286"/>
              <a:chOff x="2880" y="1248"/>
              <a:chExt cx="1246" cy="2286"/>
            </a:xfrm>
          </p:grpSpPr>
          <p:sp>
            <p:nvSpPr>
              <p:cNvPr id="391215" name="Text Box 47"/>
              <p:cNvSpPr txBox="1">
                <a:spLocks noChangeArrowheads="1"/>
              </p:cNvSpPr>
              <p:nvPr/>
            </p:nvSpPr>
            <p:spPr bwMode="auto">
              <a:xfrm>
                <a:off x="3072" y="1248"/>
                <a:ext cx="966" cy="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</a:t>
                </a: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</a:t>
                </a: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1 </a:t>
                </a:r>
              </a:p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1 1 0 </a:t>
                </a:r>
              </a:p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solidFill>
                      <a:srgbClr val="FF0000"/>
                    </a:solidFill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0 0 0</a:t>
                </a:r>
              </a:p>
            </p:txBody>
          </p:sp>
          <p:sp>
            <p:nvSpPr>
              <p:cNvPr id="391216" name="Line 48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17" name="Line 49"/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1218" name="Group 50"/>
              <p:cNvGrpSpPr>
                <a:grpSpLocks/>
              </p:cNvGrpSpPr>
              <p:nvPr/>
            </p:nvGrpSpPr>
            <p:grpSpPr bwMode="auto">
              <a:xfrm>
                <a:off x="3312" y="2064"/>
                <a:ext cx="538" cy="1470"/>
                <a:chOff x="2006" y="1200"/>
                <a:chExt cx="538" cy="1470"/>
              </a:xfrm>
            </p:grpSpPr>
            <p:grpSp>
              <p:nvGrpSpPr>
                <p:cNvPr id="391219" name="Group 51"/>
                <p:cNvGrpSpPr>
                  <a:grpSpLocks/>
                </p:cNvGrpSpPr>
                <p:nvPr/>
              </p:nvGrpSpPr>
              <p:grpSpPr bwMode="auto">
                <a:xfrm>
                  <a:off x="2016" y="1200"/>
                  <a:ext cx="528" cy="1440"/>
                  <a:chOff x="1968" y="1584"/>
                  <a:chExt cx="528" cy="1440"/>
                </a:xfrm>
              </p:grpSpPr>
              <p:sp>
                <p:nvSpPr>
                  <p:cNvPr id="39122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58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22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2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22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6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22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0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22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4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22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8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12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006" y="2379"/>
                  <a:ext cx="1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TW" altLang="en-US">
                    <a:latin typeface="Gill Sans" pitchFamily="34" charset="0"/>
                  </a:endParaRPr>
                </a:p>
              </p:txBody>
            </p:sp>
          </p:grpSp>
          <p:sp>
            <p:nvSpPr>
              <p:cNvPr id="391227" name="Text Box 59"/>
              <p:cNvSpPr txBox="1">
                <a:spLocks noChangeArrowheads="1"/>
              </p:cNvSpPr>
              <p:nvPr/>
            </p:nvSpPr>
            <p:spPr bwMode="auto">
              <a:xfrm>
                <a:off x="3312" y="3216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391228" name="Text Box 60"/>
            <p:cNvSpPr txBox="1">
              <a:spLocks noChangeArrowheads="1"/>
            </p:cNvSpPr>
            <p:nvPr/>
          </p:nvSpPr>
          <p:spPr bwMode="auto">
            <a:xfrm>
              <a:off x="4608" y="2976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1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087539" y="5557677"/>
            <a:ext cx="9265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line-9</a:t>
            </a:r>
          </a:p>
        </p:txBody>
      </p:sp>
      <p:sp>
        <p:nvSpPr>
          <p:cNvPr id="3" name="Rectangle 2"/>
          <p:cNvSpPr/>
          <p:nvPr/>
        </p:nvSpPr>
        <p:spPr>
          <a:xfrm>
            <a:off x="2946213" y="5539680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line-3</a:t>
            </a:r>
            <a:endParaRPr lang="en-US" altLang="zh-TW" sz="2000" dirty="0">
              <a:latin typeface="Gill Sans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81340" y="5532130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line-13</a:t>
            </a:r>
            <a:endParaRPr lang="en-US" altLang="zh-TW" sz="2000" dirty="0">
              <a:latin typeface="Gill Sans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85236" y="5526147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line-13</a:t>
            </a:r>
            <a:endParaRPr lang="en-US" altLang="zh-TW" sz="2000" dirty="0">
              <a:latin typeface="Gill Sans" pitchFamily="34" charset="0"/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720726"/>
          </a:xfrm>
        </p:spPr>
        <p:txBody>
          <a:bodyPr/>
          <a:lstStyle/>
          <a:p>
            <a:r>
              <a:rPr lang="en-US" altLang="zh-TW" dirty="0" smtClean="0"/>
              <a:t>Maze Problem: Stack Content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633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3" grpId="0"/>
      <p:bldP spid="67" grpId="0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1BBEF18B-8050-40BF-8A6D-8327119EC7FD}" type="slidenum">
              <a:rPr lang="zh-TW" altLang="en-US" smtClean="0"/>
              <a:pPr/>
              <a:t>25</a:t>
            </a:fld>
            <a:endParaRPr lang="en-US" altLang="zh-TW" dirty="0"/>
          </a:p>
        </p:txBody>
      </p:sp>
      <p:grpSp>
        <p:nvGrpSpPr>
          <p:cNvPr id="392195" name="Group 3"/>
          <p:cNvGrpSpPr>
            <a:grpSpLocks/>
          </p:cNvGrpSpPr>
          <p:nvPr/>
        </p:nvGrpSpPr>
        <p:grpSpPr bwMode="auto">
          <a:xfrm>
            <a:off x="562888" y="1981201"/>
            <a:ext cx="1826454" cy="3595688"/>
            <a:chOff x="384" y="1248"/>
            <a:chExt cx="1246" cy="2265"/>
          </a:xfrm>
        </p:grpSpPr>
        <p:sp>
          <p:nvSpPr>
            <p:cNvPr id="392196" name="Text Box 4"/>
            <p:cNvSpPr txBox="1">
              <a:spLocks noChangeArrowheads="1"/>
            </p:cNvSpPr>
            <p:nvPr/>
          </p:nvSpPr>
          <p:spPr bwMode="auto">
            <a:xfrm>
              <a:off x="576" y="1248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</a:t>
              </a: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0 0</a:t>
              </a:r>
            </a:p>
          </p:txBody>
        </p:sp>
        <p:sp>
          <p:nvSpPr>
            <p:cNvPr id="392197" name="Line 5"/>
            <p:cNvSpPr>
              <a:spLocks noChangeShapeType="1"/>
            </p:cNvSpPr>
            <p:nvPr/>
          </p:nvSpPr>
          <p:spPr bwMode="auto">
            <a:xfrm>
              <a:off x="384" y="1344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98" name="Line 6"/>
            <p:cNvSpPr>
              <a:spLocks noChangeShapeType="1"/>
            </p:cNvSpPr>
            <p:nvPr/>
          </p:nvSpPr>
          <p:spPr bwMode="auto">
            <a:xfrm>
              <a:off x="1344" y="1824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2199" name="Group 7"/>
            <p:cNvGrpSpPr>
              <a:grpSpLocks/>
            </p:cNvGrpSpPr>
            <p:nvPr/>
          </p:nvGrpSpPr>
          <p:grpSpPr bwMode="auto">
            <a:xfrm>
              <a:off x="826" y="2064"/>
              <a:ext cx="528" cy="1440"/>
              <a:chOff x="1968" y="1584"/>
              <a:chExt cx="528" cy="1440"/>
            </a:xfrm>
          </p:grpSpPr>
          <p:sp>
            <p:nvSpPr>
              <p:cNvPr id="392200" name="Rectangle 8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1" name="Rectangle 9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2" name="Rectangle 10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3" name="Rectangle 11"/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4" name="Rectangle 12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5" name="Rectangle 13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816" y="3222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0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392207" name="Text Box 15"/>
            <p:cNvSpPr txBox="1">
              <a:spLocks noChangeArrowheads="1"/>
            </p:cNvSpPr>
            <p:nvPr/>
          </p:nvSpPr>
          <p:spPr bwMode="auto">
            <a:xfrm>
              <a:off x="816" y="3024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  <p:sp>
          <p:nvSpPr>
            <p:cNvPr id="392208" name="Text Box 16"/>
            <p:cNvSpPr txBox="1">
              <a:spLocks noChangeArrowheads="1"/>
            </p:cNvSpPr>
            <p:nvPr/>
          </p:nvSpPr>
          <p:spPr bwMode="auto">
            <a:xfrm>
              <a:off x="816" y="2976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1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392209" name="Text Box 17"/>
            <p:cNvSpPr txBox="1">
              <a:spLocks noChangeArrowheads="1"/>
            </p:cNvSpPr>
            <p:nvPr/>
          </p:nvSpPr>
          <p:spPr bwMode="auto">
            <a:xfrm>
              <a:off x="816" y="2736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392210" name="Group 18"/>
          <p:cNvGrpSpPr>
            <a:grpSpLocks/>
          </p:cNvGrpSpPr>
          <p:nvPr/>
        </p:nvGrpSpPr>
        <p:grpSpPr bwMode="auto">
          <a:xfrm>
            <a:off x="2392275" y="1981200"/>
            <a:ext cx="1826454" cy="3629025"/>
            <a:chOff x="1632" y="1248"/>
            <a:chExt cx="1246" cy="2286"/>
          </a:xfrm>
        </p:grpSpPr>
        <p:grpSp>
          <p:nvGrpSpPr>
            <p:cNvPr id="392211" name="Group 19"/>
            <p:cNvGrpSpPr>
              <a:grpSpLocks/>
            </p:cNvGrpSpPr>
            <p:nvPr/>
          </p:nvGrpSpPr>
          <p:grpSpPr bwMode="auto">
            <a:xfrm>
              <a:off x="1632" y="1248"/>
              <a:ext cx="1158" cy="2286"/>
              <a:chOff x="1632" y="1200"/>
              <a:chExt cx="1158" cy="2286"/>
            </a:xfrm>
          </p:grpSpPr>
          <p:sp>
            <p:nvSpPr>
              <p:cNvPr id="392212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200"/>
                <a:ext cx="966" cy="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</a:t>
                </a: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</a:t>
                </a: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1 </a:t>
                </a:r>
              </a:p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1 1 0 </a:t>
                </a:r>
              </a:p>
              <a:p>
                <a:pPr>
                  <a:spcBef>
                    <a:spcPct val="20000"/>
                  </a:spcBef>
                  <a:buClr>
                    <a:srgbClr val="FF0000"/>
                  </a:buClr>
                  <a:buSzPct val="45000"/>
                  <a:buFont typeface="Monotype Sorts" pitchFamily="2" charset="2"/>
                  <a:buNone/>
                </a:pP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</a:t>
                </a:r>
                <a:r>
                  <a:rPr lang="zh-TW" altLang="en-US" sz="2000" b="1" u="sng"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</a:t>
                </a:r>
                <a:r>
                  <a:rPr lang="zh-TW" altLang="en-US" sz="2000" b="1" u="sng">
                    <a:solidFill>
                      <a:srgbClr val="FF0000"/>
                    </a:solidFill>
                    <a:latin typeface="Courier New" pitchFamily="49" charset="0"/>
                  </a:rPr>
                  <a:t>0</a:t>
                </a:r>
                <a:r>
                  <a:rPr lang="zh-TW" altLang="en-US" sz="2000" b="1">
                    <a:latin typeface="Courier New" pitchFamily="49" charset="0"/>
                  </a:rPr>
                  <a:t> 0</a:t>
                </a:r>
              </a:p>
            </p:txBody>
          </p:sp>
          <p:sp>
            <p:nvSpPr>
              <p:cNvPr id="392213" name="Line 2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214" name="Line 22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2215" name="Group 23"/>
              <p:cNvGrpSpPr>
                <a:grpSpLocks/>
              </p:cNvGrpSpPr>
              <p:nvPr/>
            </p:nvGrpSpPr>
            <p:grpSpPr bwMode="auto">
              <a:xfrm>
                <a:off x="2064" y="2016"/>
                <a:ext cx="538" cy="1470"/>
                <a:chOff x="2006" y="1200"/>
                <a:chExt cx="538" cy="1470"/>
              </a:xfrm>
            </p:grpSpPr>
            <p:grpSp>
              <p:nvGrpSpPr>
                <p:cNvPr id="392216" name="Group 24"/>
                <p:cNvGrpSpPr>
                  <a:grpSpLocks/>
                </p:cNvGrpSpPr>
                <p:nvPr/>
              </p:nvGrpSpPr>
              <p:grpSpPr bwMode="auto">
                <a:xfrm>
                  <a:off x="2016" y="1200"/>
                  <a:ext cx="528" cy="1440"/>
                  <a:chOff x="1968" y="1584"/>
                  <a:chExt cx="528" cy="1440"/>
                </a:xfrm>
              </p:grpSpPr>
              <p:sp>
                <p:nvSpPr>
                  <p:cNvPr id="39221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58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221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2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221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6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222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0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222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4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222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84"/>
                    <a:ext cx="528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222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06" y="2379"/>
                  <a:ext cx="1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TW" altLang="en-US">
                    <a:latin typeface="Gill Sans" pitchFamily="34" charset="0"/>
                  </a:endParaRPr>
                </a:p>
              </p:txBody>
            </p:sp>
          </p:grpSp>
          <p:sp>
            <p:nvSpPr>
              <p:cNvPr id="392224" name="Text Box 32"/>
              <p:cNvSpPr txBox="1">
                <a:spLocks noChangeArrowheads="1"/>
              </p:cNvSpPr>
              <p:nvPr/>
            </p:nvSpPr>
            <p:spPr bwMode="auto">
              <a:xfrm>
                <a:off x="2064" y="2976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392225" name="Text Box 33"/>
            <p:cNvSpPr txBox="1">
              <a:spLocks noChangeArrowheads="1"/>
            </p:cNvSpPr>
            <p:nvPr/>
          </p:nvSpPr>
          <p:spPr bwMode="auto">
            <a:xfrm>
              <a:off x="2064" y="3229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0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392226" name="Text Box 34"/>
            <p:cNvSpPr txBox="1">
              <a:spLocks noChangeArrowheads="1"/>
            </p:cNvSpPr>
            <p:nvPr/>
          </p:nvSpPr>
          <p:spPr bwMode="auto">
            <a:xfrm>
              <a:off x="2064" y="3045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  <p:sp>
          <p:nvSpPr>
            <p:cNvPr id="392227" name="Text Box 35"/>
            <p:cNvSpPr txBox="1">
              <a:spLocks noChangeArrowheads="1"/>
            </p:cNvSpPr>
            <p:nvPr/>
          </p:nvSpPr>
          <p:spPr bwMode="auto">
            <a:xfrm>
              <a:off x="2064" y="2997"/>
              <a:ext cx="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1</a:t>
              </a:r>
              <a:r>
                <a:rPr lang="en-US" altLang="zh-TW" dirty="0" smtClean="0">
                  <a:latin typeface="Gill Sans" pitchFamily="34" charset="0"/>
                </a:rPr>
                <a:t>,W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392228" name="Text Box 36"/>
            <p:cNvSpPr txBox="1">
              <a:spLocks noChangeArrowheads="1"/>
            </p:cNvSpPr>
            <p:nvPr/>
          </p:nvSpPr>
          <p:spPr bwMode="auto">
            <a:xfrm>
              <a:off x="2064" y="2757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(0,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392229" name="Text Box 37"/>
            <p:cNvSpPr txBox="1">
              <a:spLocks noChangeArrowheads="1"/>
            </p:cNvSpPr>
            <p:nvPr/>
          </p:nvSpPr>
          <p:spPr bwMode="auto">
            <a:xfrm>
              <a:off x="2064" y="2496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(1,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392230" name="Group 38"/>
          <p:cNvGrpSpPr>
            <a:grpSpLocks/>
          </p:cNvGrpSpPr>
          <p:nvPr/>
        </p:nvGrpSpPr>
        <p:grpSpPr bwMode="auto">
          <a:xfrm>
            <a:off x="4432744" y="1981200"/>
            <a:ext cx="1826454" cy="3629025"/>
            <a:chOff x="3024" y="1248"/>
            <a:chExt cx="1246" cy="2286"/>
          </a:xfrm>
        </p:grpSpPr>
        <p:grpSp>
          <p:nvGrpSpPr>
            <p:cNvPr id="392231" name="Group 39"/>
            <p:cNvGrpSpPr>
              <a:grpSpLocks/>
            </p:cNvGrpSpPr>
            <p:nvPr/>
          </p:nvGrpSpPr>
          <p:grpSpPr bwMode="auto">
            <a:xfrm>
              <a:off x="3024" y="1248"/>
              <a:ext cx="1246" cy="2286"/>
              <a:chOff x="1632" y="1248"/>
              <a:chExt cx="1246" cy="2286"/>
            </a:xfrm>
          </p:grpSpPr>
          <p:grpSp>
            <p:nvGrpSpPr>
              <p:cNvPr id="392232" name="Group 40"/>
              <p:cNvGrpSpPr>
                <a:grpSpLocks/>
              </p:cNvGrpSpPr>
              <p:nvPr/>
            </p:nvGrpSpPr>
            <p:grpSpPr bwMode="auto">
              <a:xfrm>
                <a:off x="1632" y="1248"/>
                <a:ext cx="1158" cy="2286"/>
                <a:chOff x="1632" y="1200"/>
                <a:chExt cx="1158" cy="2286"/>
              </a:xfrm>
            </p:grpSpPr>
            <p:sp>
              <p:nvSpPr>
                <p:cNvPr id="3922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24" y="1200"/>
                  <a:ext cx="966" cy="7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1 </a:t>
                  </a:r>
                </a:p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1 1 0 </a:t>
                  </a:r>
                </a:p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latin typeface="Courier New" pitchFamily="49" charset="0"/>
                    </a:rPr>
                    <a:t>0</a:t>
                  </a:r>
                  <a:r>
                    <a:rPr lang="zh-TW" altLang="en-US" sz="2000" b="1">
                      <a:latin typeface="Courier New" pitchFamily="49" charset="0"/>
                    </a:rPr>
                    <a:t> </a:t>
                  </a:r>
                  <a:r>
                    <a:rPr lang="zh-TW" altLang="en-US" sz="2000" b="1" u="sng">
                      <a:solidFill>
                        <a:srgbClr val="FF0000"/>
                      </a:solidFill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392234" name="Line 42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35" name="Line 43"/>
                <p:cNvSpPr>
                  <a:spLocks noChangeShapeType="1"/>
                </p:cNvSpPr>
                <p:nvPr/>
              </p:nvSpPr>
              <p:spPr bwMode="auto">
                <a:xfrm>
                  <a:off x="2592" y="177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2236" name="Group 44"/>
                <p:cNvGrpSpPr>
                  <a:grpSpLocks/>
                </p:cNvGrpSpPr>
                <p:nvPr/>
              </p:nvGrpSpPr>
              <p:grpSpPr bwMode="auto">
                <a:xfrm>
                  <a:off x="2064" y="2016"/>
                  <a:ext cx="538" cy="1470"/>
                  <a:chOff x="2006" y="1200"/>
                  <a:chExt cx="538" cy="1470"/>
                </a:xfrm>
              </p:grpSpPr>
              <p:grpSp>
                <p:nvGrpSpPr>
                  <p:cNvPr id="392237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016" y="1200"/>
                    <a:ext cx="528" cy="1440"/>
                    <a:chOff x="1968" y="1584"/>
                    <a:chExt cx="528" cy="1440"/>
                  </a:xfrm>
                </p:grpSpPr>
                <p:sp>
                  <p:nvSpPr>
                    <p:cNvPr id="392238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58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39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82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40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06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41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30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42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54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43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78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9224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6" y="2379"/>
                    <a:ext cx="12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TW" altLang="en-US">
                      <a:latin typeface="Gill Sans" pitchFamily="34" charset="0"/>
                    </a:endParaRPr>
                  </a:p>
                </p:txBody>
              </p:sp>
            </p:grpSp>
            <p:sp>
              <p:nvSpPr>
                <p:cNvPr id="39224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064" y="2976"/>
                  <a:ext cx="1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TW" altLang="en-US">
                    <a:latin typeface="Gill Sans" pitchFamily="34" charset="0"/>
                  </a:endParaRPr>
                </a:p>
              </p:txBody>
            </p:sp>
          </p:grpSp>
          <p:sp>
            <p:nvSpPr>
              <p:cNvPr id="392246" name="Text Box 54"/>
              <p:cNvSpPr txBox="1">
                <a:spLocks noChangeArrowheads="1"/>
              </p:cNvSpPr>
              <p:nvPr/>
            </p:nvSpPr>
            <p:spPr bwMode="auto">
              <a:xfrm>
                <a:off x="2064" y="3229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92247" name="Text Box 55"/>
              <p:cNvSpPr txBox="1">
                <a:spLocks noChangeArrowheads="1"/>
              </p:cNvSpPr>
              <p:nvPr/>
            </p:nvSpPr>
            <p:spPr bwMode="auto">
              <a:xfrm>
                <a:off x="2064" y="3045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  <p:sp>
            <p:nvSpPr>
              <p:cNvPr id="392248" name="Text Box 56"/>
              <p:cNvSpPr txBox="1">
                <a:spLocks noChangeArrowheads="1"/>
              </p:cNvSpPr>
              <p:nvPr/>
            </p:nvSpPr>
            <p:spPr bwMode="auto">
              <a:xfrm>
                <a:off x="2064" y="2997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1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92249" name="Text Box 57"/>
              <p:cNvSpPr txBox="1">
                <a:spLocks noChangeArrowheads="1"/>
              </p:cNvSpPr>
              <p:nvPr/>
            </p:nvSpPr>
            <p:spPr bwMode="auto">
              <a:xfrm>
                <a:off x="2064" y="2757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2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92250" name="Text Box 58"/>
              <p:cNvSpPr txBox="1">
                <a:spLocks noChangeArrowheads="1"/>
              </p:cNvSpPr>
              <p:nvPr/>
            </p:nvSpPr>
            <p:spPr bwMode="auto">
              <a:xfrm>
                <a:off x="2064" y="2496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(1,</a:t>
                </a:r>
                <a:r>
                  <a:rPr lang="zh-TW" altLang="en-US" dirty="0" smtClean="0">
                    <a:latin typeface="Gill Sans" pitchFamily="34" charset="0"/>
                  </a:rPr>
                  <a:t>2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392251" name="Text Box 59"/>
            <p:cNvSpPr txBox="1">
              <a:spLocks noChangeArrowheads="1"/>
            </p:cNvSpPr>
            <p:nvPr/>
          </p:nvSpPr>
          <p:spPr bwMode="auto">
            <a:xfrm>
              <a:off x="3456" y="2256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(2,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392252" name="Group 60"/>
          <p:cNvGrpSpPr>
            <a:grpSpLocks/>
          </p:cNvGrpSpPr>
          <p:nvPr/>
        </p:nvGrpSpPr>
        <p:grpSpPr bwMode="auto">
          <a:xfrm>
            <a:off x="6473213" y="1981200"/>
            <a:ext cx="1826454" cy="3629025"/>
            <a:chOff x="3024" y="1248"/>
            <a:chExt cx="1246" cy="2286"/>
          </a:xfrm>
        </p:grpSpPr>
        <p:grpSp>
          <p:nvGrpSpPr>
            <p:cNvPr id="392253" name="Group 61"/>
            <p:cNvGrpSpPr>
              <a:grpSpLocks/>
            </p:cNvGrpSpPr>
            <p:nvPr/>
          </p:nvGrpSpPr>
          <p:grpSpPr bwMode="auto">
            <a:xfrm>
              <a:off x="3024" y="1248"/>
              <a:ext cx="1246" cy="2286"/>
              <a:chOff x="1632" y="1248"/>
              <a:chExt cx="1246" cy="2286"/>
            </a:xfrm>
          </p:grpSpPr>
          <p:grpSp>
            <p:nvGrpSpPr>
              <p:cNvPr id="392254" name="Group 62"/>
              <p:cNvGrpSpPr>
                <a:grpSpLocks/>
              </p:cNvGrpSpPr>
              <p:nvPr/>
            </p:nvGrpSpPr>
            <p:grpSpPr bwMode="auto">
              <a:xfrm>
                <a:off x="1632" y="1248"/>
                <a:ext cx="1158" cy="2286"/>
                <a:chOff x="1632" y="1200"/>
                <a:chExt cx="1158" cy="2286"/>
              </a:xfrm>
            </p:grpSpPr>
            <p:sp>
              <p:nvSpPr>
                <p:cNvPr id="39225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824" y="1200"/>
                  <a:ext cx="966" cy="7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1 </a:t>
                  </a:r>
                </a:p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1 1 0 </a:t>
                  </a:r>
                </a:p>
                <a:p>
                  <a:pPr>
                    <a:spcBef>
                      <a:spcPct val="20000"/>
                    </a:spcBef>
                    <a:buClr>
                      <a:srgbClr val="FF0000"/>
                    </a:buClr>
                    <a:buSzPct val="45000"/>
                    <a:buFont typeface="Monotype Sorts" pitchFamily="2" charset="2"/>
                    <a:buNone/>
                  </a:pP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latin typeface="Courier New" pitchFamily="49" charset="0"/>
                    </a:rPr>
                    <a:t>0</a:t>
                  </a:r>
                  <a:r>
                    <a:rPr lang="zh-TW" altLang="en-US" sz="2000" b="1" dirty="0">
                      <a:latin typeface="Courier New" pitchFamily="49" charset="0"/>
                    </a:rPr>
                    <a:t> </a:t>
                  </a:r>
                  <a:r>
                    <a:rPr lang="zh-TW" altLang="en-US" sz="2000" b="1" u="sng" dirty="0">
                      <a:solidFill>
                        <a:srgbClr val="FF0000"/>
                      </a:solidFill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392256" name="Line 64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57" name="Line 65"/>
                <p:cNvSpPr>
                  <a:spLocks noChangeShapeType="1"/>
                </p:cNvSpPr>
                <p:nvPr/>
              </p:nvSpPr>
              <p:spPr bwMode="auto">
                <a:xfrm>
                  <a:off x="2592" y="177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2258" name="Group 66"/>
                <p:cNvGrpSpPr>
                  <a:grpSpLocks/>
                </p:cNvGrpSpPr>
                <p:nvPr/>
              </p:nvGrpSpPr>
              <p:grpSpPr bwMode="auto">
                <a:xfrm>
                  <a:off x="2064" y="2016"/>
                  <a:ext cx="538" cy="1470"/>
                  <a:chOff x="2006" y="1200"/>
                  <a:chExt cx="538" cy="1470"/>
                </a:xfrm>
              </p:grpSpPr>
              <p:grpSp>
                <p:nvGrpSpPr>
                  <p:cNvPr id="392259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016" y="1200"/>
                    <a:ext cx="528" cy="1440"/>
                    <a:chOff x="1968" y="1584"/>
                    <a:chExt cx="528" cy="1440"/>
                  </a:xfrm>
                </p:grpSpPr>
                <p:sp>
                  <p:nvSpPr>
                    <p:cNvPr id="392260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58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61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82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62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06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63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30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64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54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265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784"/>
                      <a:ext cx="528" cy="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9226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6" y="2379"/>
                    <a:ext cx="12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TW" altLang="en-US">
                      <a:latin typeface="Gill Sans" pitchFamily="34" charset="0"/>
                    </a:endParaRPr>
                  </a:p>
                </p:txBody>
              </p:sp>
            </p:grpSp>
            <p:sp>
              <p:nvSpPr>
                <p:cNvPr id="39226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064" y="2976"/>
                  <a:ext cx="1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TW" altLang="en-US">
                    <a:latin typeface="Gill Sans" pitchFamily="34" charset="0"/>
                  </a:endParaRPr>
                </a:p>
              </p:txBody>
            </p:sp>
          </p:grpSp>
          <p:sp>
            <p:nvSpPr>
              <p:cNvPr id="392268" name="Text Box 76"/>
              <p:cNvSpPr txBox="1">
                <a:spLocks noChangeArrowheads="1"/>
              </p:cNvSpPr>
              <p:nvPr/>
            </p:nvSpPr>
            <p:spPr bwMode="auto">
              <a:xfrm>
                <a:off x="2064" y="3229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0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92269" name="Text Box 77"/>
              <p:cNvSpPr txBox="1">
                <a:spLocks noChangeArrowheads="1"/>
              </p:cNvSpPr>
              <p:nvPr/>
            </p:nvSpPr>
            <p:spPr bwMode="auto">
              <a:xfrm>
                <a:off x="2064" y="3045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  <p:sp>
            <p:nvSpPr>
              <p:cNvPr id="392270" name="Text Box 78"/>
              <p:cNvSpPr txBox="1">
                <a:spLocks noChangeArrowheads="1"/>
              </p:cNvSpPr>
              <p:nvPr/>
            </p:nvSpPr>
            <p:spPr bwMode="auto">
              <a:xfrm>
                <a:off x="2064" y="2997"/>
                <a:ext cx="8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1</a:t>
                </a:r>
                <a:r>
                  <a:rPr lang="en-US" altLang="zh-TW" dirty="0" smtClean="0">
                    <a:latin typeface="Gill Sans" pitchFamily="34" charset="0"/>
                  </a:rPr>
                  <a:t>,W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92271" name="Text Box 79"/>
              <p:cNvSpPr txBox="1">
                <a:spLocks noChangeArrowheads="1"/>
              </p:cNvSpPr>
              <p:nvPr/>
            </p:nvSpPr>
            <p:spPr bwMode="auto">
              <a:xfrm>
                <a:off x="2064" y="2757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(0,</a:t>
                </a:r>
                <a:r>
                  <a:rPr lang="zh-TW" altLang="en-US" dirty="0" smtClean="0">
                    <a:latin typeface="Gill Sans" pitchFamily="34" charset="0"/>
                  </a:rPr>
                  <a:t>2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  <p:sp>
            <p:nvSpPr>
              <p:cNvPr id="392272" name="Text Box 80"/>
              <p:cNvSpPr txBox="1">
                <a:spLocks noChangeArrowheads="1"/>
              </p:cNvSpPr>
              <p:nvPr/>
            </p:nvSpPr>
            <p:spPr bwMode="auto">
              <a:xfrm>
                <a:off x="2064" y="2496"/>
                <a:ext cx="7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Gill Sans" pitchFamily="34" charset="0"/>
                  </a:rPr>
                  <a:t>(1,</a:t>
                </a:r>
                <a:r>
                  <a:rPr lang="zh-TW" altLang="en-US" dirty="0" smtClean="0">
                    <a:latin typeface="Gill Sans" pitchFamily="34" charset="0"/>
                  </a:rPr>
                  <a:t>2</a:t>
                </a:r>
                <a:r>
                  <a:rPr lang="en-US" altLang="zh-TW" dirty="0" smtClean="0">
                    <a:latin typeface="Gill Sans" pitchFamily="34" charset="0"/>
                  </a:rPr>
                  <a:t>,S</a:t>
                </a:r>
                <a:r>
                  <a:rPr lang="zh-TW" altLang="en-US" dirty="0" smtClean="0">
                    <a:latin typeface="Gill Sans" pitchFamily="34" charset="0"/>
                  </a:rPr>
                  <a:t>)</a:t>
                </a:r>
                <a:endParaRPr lang="zh-TW" altLang="en-US" dirty="0">
                  <a:latin typeface="Gill Sans" pitchFamily="34" charset="0"/>
                </a:endParaRPr>
              </a:p>
            </p:txBody>
          </p:sp>
        </p:grpSp>
        <p:sp>
          <p:nvSpPr>
            <p:cNvPr id="392273" name="Text Box 81"/>
            <p:cNvSpPr txBox="1">
              <a:spLocks noChangeArrowheads="1"/>
            </p:cNvSpPr>
            <p:nvPr/>
          </p:nvSpPr>
          <p:spPr bwMode="auto">
            <a:xfrm>
              <a:off x="3456" y="2256"/>
              <a:ext cx="7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(2,</a:t>
              </a:r>
              <a:r>
                <a:rPr lang="zh-TW" altLang="en-US" dirty="0" smtClean="0">
                  <a:latin typeface="Gill Sans" pitchFamily="34" charset="0"/>
                </a:rPr>
                <a:t>2</a:t>
              </a:r>
              <a:r>
                <a:rPr lang="en-US" altLang="zh-TW" dirty="0" smtClean="0">
                  <a:latin typeface="Gill Sans" pitchFamily="34" charset="0"/>
                </a:rPr>
                <a:t>,S</a:t>
              </a:r>
              <a:r>
                <a:rPr lang="zh-TW" altLang="en-US" dirty="0" smtClean="0">
                  <a:latin typeface="Gill Sans" pitchFamily="34" charset="0"/>
                </a:rPr>
                <a:t>)</a:t>
              </a:r>
              <a:endParaRPr lang="zh-TW" altLang="en-US" dirty="0">
                <a:latin typeface="Gill Sans" pitchFamily="34" charset="0"/>
              </a:endParaRPr>
            </a:p>
          </p:txBody>
        </p:sp>
      </p:grpSp>
      <p:grpSp>
        <p:nvGrpSpPr>
          <p:cNvPr id="392274" name="Group 82"/>
          <p:cNvGrpSpPr>
            <a:grpSpLocks/>
          </p:cNvGrpSpPr>
          <p:nvPr/>
        </p:nvGrpSpPr>
        <p:grpSpPr bwMode="auto">
          <a:xfrm>
            <a:off x="6895379" y="2133600"/>
            <a:ext cx="844332" cy="762000"/>
            <a:chOff x="4704" y="1344"/>
            <a:chExt cx="576" cy="480"/>
          </a:xfrm>
        </p:grpSpPr>
        <p:sp>
          <p:nvSpPr>
            <p:cNvPr id="392275" name="Line 83"/>
            <p:cNvSpPr>
              <a:spLocks noChangeShapeType="1"/>
            </p:cNvSpPr>
            <p:nvPr/>
          </p:nvSpPr>
          <p:spPr bwMode="auto">
            <a:xfrm>
              <a:off x="4704" y="1344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76" name="Line 84"/>
            <p:cNvSpPr>
              <a:spLocks noChangeShapeType="1"/>
            </p:cNvSpPr>
            <p:nvPr/>
          </p:nvSpPr>
          <p:spPr bwMode="auto">
            <a:xfrm>
              <a:off x="4704" y="1824"/>
              <a:ext cx="57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1126715" y="5518266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line-13</a:t>
            </a:r>
            <a:endParaRPr lang="en-US" altLang="zh-TW" sz="2000" dirty="0">
              <a:latin typeface="Gill Sans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41444" y="5536657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line-13</a:t>
            </a:r>
            <a:endParaRPr lang="en-US" altLang="zh-TW" sz="2000" dirty="0">
              <a:latin typeface="Gill Sans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994038" y="5547167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line-13</a:t>
            </a:r>
            <a:endParaRPr lang="en-US" altLang="zh-TW" sz="2000" dirty="0">
              <a:latin typeface="Gill Sans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22976" y="5539288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Gill Sans" pitchFamily="34" charset="0"/>
              </a:rPr>
              <a:t>line-13</a:t>
            </a:r>
            <a:endParaRPr lang="en-US" altLang="zh-TW" sz="2000" dirty="0">
              <a:latin typeface="Gill Sans" pitchFamily="34" charset="0"/>
            </a:endParaRPr>
          </a:p>
        </p:txBody>
      </p:sp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720726"/>
          </a:xfrm>
        </p:spPr>
        <p:txBody>
          <a:bodyPr/>
          <a:lstStyle/>
          <a:p>
            <a:r>
              <a:rPr lang="en-US" altLang="zh-TW" dirty="0" smtClean="0"/>
              <a:t>Maze Problem: Stack Content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7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C11A4EF4-40B4-4A93-9DC9-0F99C1DE825C}" type="slidenum">
              <a:rPr lang="zh-TW" altLang="en-US" smtClean="0"/>
              <a:pPr/>
              <a:t>26</a:t>
            </a:fld>
            <a:endParaRPr lang="en-US" altLang="zh-TW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104" y="279621"/>
            <a:ext cx="7831015" cy="597974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200" b="1" dirty="0">
                <a:solidFill>
                  <a:schemeClr val="accent2"/>
                </a:solidFill>
              </a:rPr>
              <a:t>Pseudo Codes: </a:t>
            </a:r>
            <a:r>
              <a:rPr lang="en-US" altLang="zh-TW" sz="2200" dirty="0">
                <a:solidFill>
                  <a:schemeClr val="accent2"/>
                </a:solidFill>
              </a:rPr>
              <a:t>initialize a stack to the maze's </a:t>
            </a:r>
            <a:r>
              <a:rPr lang="en-US" altLang="zh-TW" sz="2200" dirty="0" smtClean="0">
                <a:solidFill>
                  <a:schemeClr val="accent2"/>
                </a:solidFill>
              </a:rPr>
              <a:t>entrance. 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rgbClr val="0000FF"/>
                </a:solidFill>
              </a:rPr>
              <a:t>1</a:t>
            </a:r>
            <a:r>
              <a:rPr lang="en-US" altLang="zh-TW" sz="2200" dirty="0" smtClean="0">
                <a:solidFill>
                  <a:srgbClr val="7030A0"/>
                </a:solidFill>
              </a:rPr>
              <a:t>  while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>
                <a:solidFill>
                  <a:schemeClr val="accent2"/>
                </a:solidFill>
              </a:rPr>
              <a:t>(stack is not empty) </a:t>
            </a:r>
            <a:r>
              <a:rPr lang="en-US" altLang="zh-TW" sz="2200" dirty="0" smtClean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 smtClean="0">
                <a:solidFill>
                  <a:srgbClr val="C00000"/>
                </a:solidFill>
              </a:rPr>
              <a:t>   &lt;</a:t>
            </a:r>
            <a:r>
              <a:rPr lang="en-US" altLang="zh-TW" sz="2200" dirty="0" err="1" smtClean="0">
                <a:solidFill>
                  <a:srgbClr val="C00000"/>
                </a:solidFill>
              </a:rPr>
              <a:t>x,y,dir</a:t>
            </a:r>
            <a:r>
              <a:rPr lang="en-US" altLang="zh-TW" sz="2200" dirty="0" smtClean="0">
                <a:solidFill>
                  <a:srgbClr val="C00000"/>
                </a:solidFill>
              </a:rPr>
              <a:t>&gt; = </a:t>
            </a:r>
            <a:r>
              <a:rPr lang="en-US" altLang="zh-TW" sz="2200" b="1" dirty="0" smtClean="0">
                <a:solidFill>
                  <a:srgbClr val="C00000"/>
                </a:solidFill>
              </a:rPr>
              <a:t>pop</a:t>
            </a:r>
            <a:r>
              <a:rPr lang="en-US" altLang="zh-TW" sz="2200" dirty="0" smtClean="0">
                <a:solidFill>
                  <a:srgbClr val="C00000"/>
                </a:solidFill>
              </a:rPr>
              <a:t> from the top of stack;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 smtClean="0">
                <a:solidFill>
                  <a:srgbClr val="00B050"/>
                </a:solidFill>
              </a:rPr>
              <a:t>   mark[x][y] = 1; </a:t>
            </a:r>
            <a:r>
              <a:rPr lang="en-US" altLang="zh-TW" sz="2200" dirty="0" smtClean="0">
                <a:solidFill>
                  <a:schemeClr val="accent2"/>
                </a:solidFill>
              </a:rPr>
              <a:t>/* visited */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 smtClean="0">
                <a:solidFill>
                  <a:srgbClr val="7030A0"/>
                </a:solidFill>
              </a:rPr>
              <a:t>   while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>
                <a:solidFill>
                  <a:schemeClr val="accent2"/>
                </a:solidFill>
              </a:rPr>
              <a:t>(there </a:t>
            </a:r>
            <a:r>
              <a:rPr lang="en-US" altLang="zh-TW" sz="2200" dirty="0" smtClean="0">
                <a:solidFill>
                  <a:schemeClr val="accent2"/>
                </a:solidFill>
              </a:rPr>
              <a:t>is a possible move </a:t>
            </a:r>
            <a:r>
              <a:rPr lang="en-US" altLang="zh-TW" sz="2200" dirty="0">
                <a:solidFill>
                  <a:schemeClr val="accent2"/>
                </a:solidFill>
              </a:rPr>
              <a:t>from &lt;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x,y,dir</a:t>
            </a:r>
            <a:r>
              <a:rPr lang="en-US" altLang="zh-TW" sz="2200" dirty="0" smtClean="0">
                <a:solidFill>
                  <a:schemeClr val="accent2"/>
                </a:solidFill>
              </a:rPr>
              <a:t>&gt;) { 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 smtClean="0">
                <a:solidFill>
                  <a:schemeClr val="accent2"/>
                </a:solidFill>
              </a:rPr>
              <a:t>         &lt;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next_x</a:t>
            </a:r>
            <a:r>
              <a:rPr lang="en-US" altLang="zh-TW" sz="2200" dirty="0" smtClean="0">
                <a:solidFill>
                  <a:schemeClr val="accent2"/>
                </a:solidFill>
              </a:rPr>
              <a:t>, 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next_y</a:t>
            </a:r>
            <a:r>
              <a:rPr lang="en-US" altLang="zh-TW" sz="2200" dirty="0" smtClean="0">
                <a:solidFill>
                  <a:schemeClr val="accent2"/>
                </a:solidFill>
              </a:rPr>
              <a:t>&gt; = coordinates of next move;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dir</a:t>
            </a:r>
            <a:r>
              <a:rPr lang="en-US" altLang="zh-TW" sz="2200" dirty="0" smtClean="0">
                <a:solidFill>
                  <a:schemeClr val="accent2"/>
                </a:solidFill>
              </a:rPr>
              <a:t> = next direction of move;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if </a:t>
            </a:r>
            <a:r>
              <a:rPr lang="en-US" altLang="zh-TW" sz="2200" dirty="0">
                <a:solidFill>
                  <a:schemeClr val="accent2"/>
                </a:solidFill>
              </a:rPr>
              <a:t>((</a:t>
            </a:r>
            <a:r>
              <a:rPr lang="en-US" altLang="zh-TW" sz="2200" dirty="0" err="1">
                <a:solidFill>
                  <a:schemeClr val="accent2"/>
                </a:solidFill>
              </a:rPr>
              <a:t>next_x</a:t>
            </a:r>
            <a:r>
              <a:rPr lang="en-US" altLang="zh-TW" sz="2200" dirty="0">
                <a:solidFill>
                  <a:schemeClr val="accent2"/>
                </a:solidFill>
              </a:rPr>
              <a:t> == </a:t>
            </a:r>
            <a:r>
              <a:rPr lang="en-US" altLang="zh-TW" sz="2200" dirty="0" err="1">
                <a:solidFill>
                  <a:schemeClr val="accent2"/>
                </a:solidFill>
              </a:rPr>
              <a:t>exitX</a:t>
            </a:r>
            <a:r>
              <a:rPr lang="en-US" altLang="zh-TW" sz="2200" dirty="0">
                <a:solidFill>
                  <a:schemeClr val="accent2"/>
                </a:solidFill>
              </a:rPr>
              <a:t>) &amp;&amp; (</a:t>
            </a:r>
            <a:r>
              <a:rPr lang="en-US" altLang="zh-TW" sz="2200" dirty="0" err="1">
                <a:solidFill>
                  <a:schemeClr val="accent2"/>
                </a:solidFill>
              </a:rPr>
              <a:t>next_y</a:t>
            </a:r>
            <a:r>
              <a:rPr lang="en-US" altLang="zh-TW" sz="2200" dirty="0">
                <a:solidFill>
                  <a:schemeClr val="accent2"/>
                </a:solidFill>
              </a:rPr>
              <a:t> == </a:t>
            </a:r>
            <a:r>
              <a:rPr lang="en-US" altLang="zh-TW" sz="2200" dirty="0" err="1">
                <a:solidFill>
                  <a:schemeClr val="accent2"/>
                </a:solidFill>
              </a:rPr>
              <a:t>exitY</a:t>
            </a:r>
            <a:r>
              <a:rPr lang="en-US" altLang="zh-TW" sz="2200" dirty="0" smtClean="0">
                <a:solidFill>
                  <a:schemeClr val="accent2"/>
                </a:solidFill>
              </a:rPr>
              <a:t>))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      success and print the steps in the stack;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if </a:t>
            </a:r>
            <a:r>
              <a:rPr lang="en-US" altLang="zh-TW" sz="2200" dirty="0">
                <a:solidFill>
                  <a:schemeClr val="accent2"/>
                </a:solidFill>
              </a:rPr>
              <a:t>(maze[</a:t>
            </a:r>
            <a:r>
              <a:rPr lang="en-US" altLang="zh-TW" sz="2200" dirty="0" err="1">
                <a:solidFill>
                  <a:schemeClr val="accent2"/>
                </a:solidFill>
              </a:rPr>
              <a:t>next_x</a:t>
            </a:r>
            <a:r>
              <a:rPr lang="en-US" altLang="zh-TW" sz="2200" dirty="0">
                <a:solidFill>
                  <a:schemeClr val="accent2"/>
                </a:solidFill>
              </a:rPr>
              <a:t>][</a:t>
            </a:r>
            <a:r>
              <a:rPr lang="en-US" altLang="zh-TW" sz="2200" dirty="0" err="1">
                <a:solidFill>
                  <a:schemeClr val="accent2"/>
                </a:solidFill>
              </a:rPr>
              <a:t>next_y</a:t>
            </a:r>
            <a:r>
              <a:rPr lang="en-US" altLang="zh-TW" sz="2200" dirty="0">
                <a:solidFill>
                  <a:schemeClr val="accent2"/>
                </a:solidFill>
              </a:rPr>
              <a:t>] == 0 &amp;&amp; </a:t>
            </a:r>
            <a:endParaRPr lang="en-US" altLang="zh-TW" sz="2200" dirty="0" smtClean="0">
              <a:solidFill>
                <a:schemeClr val="accent2"/>
              </a:solidFill>
            </a:endParaRP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 smtClean="0">
                <a:solidFill>
                  <a:schemeClr val="accent2"/>
                </a:solidFill>
              </a:rPr>
              <a:t>               </a:t>
            </a:r>
            <a:r>
              <a:rPr lang="en-US" altLang="zh-TW" sz="2200" dirty="0" smtClean="0">
                <a:solidFill>
                  <a:srgbClr val="00B050"/>
                </a:solidFill>
              </a:rPr>
              <a:t>mark[</a:t>
            </a:r>
            <a:r>
              <a:rPr lang="en-US" altLang="zh-TW" sz="2200" dirty="0" err="1" smtClean="0">
                <a:solidFill>
                  <a:srgbClr val="00B050"/>
                </a:solidFill>
              </a:rPr>
              <a:t>next_x</a:t>
            </a:r>
            <a:r>
              <a:rPr lang="en-US" altLang="zh-TW" sz="2200" dirty="0">
                <a:solidFill>
                  <a:srgbClr val="00B050"/>
                </a:solidFill>
              </a:rPr>
              <a:t>][</a:t>
            </a:r>
            <a:r>
              <a:rPr lang="en-US" altLang="zh-TW" sz="2200" dirty="0" err="1">
                <a:solidFill>
                  <a:srgbClr val="00B050"/>
                </a:solidFill>
              </a:rPr>
              <a:t>next_y</a:t>
            </a:r>
            <a:r>
              <a:rPr lang="en-US" altLang="zh-TW" sz="2200" dirty="0">
                <a:solidFill>
                  <a:srgbClr val="00B050"/>
                </a:solidFill>
              </a:rPr>
              <a:t>] == 0</a:t>
            </a:r>
            <a:r>
              <a:rPr lang="en-US" altLang="zh-TW" sz="2200" dirty="0" smtClean="0">
                <a:solidFill>
                  <a:schemeClr val="accent2"/>
                </a:solidFill>
              </a:rPr>
              <a:t>){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            </a:t>
            </a:r>
            <a:r>
              <a:rPr lang="en-US" altLang="zh-TW" sz="2200" dirty="0" smtClean="0">
                <a:solidFill>
                  <a:srgbClr val="00B050"/>
                </a:solidFill>
              </a:rPr>
              <a:t>mark[</a:t>
            </a:r>
            <a:r>
              <a:rPr lang="en-US" altLang="zh-TW" sz="2200" dirty="0" err="1" smtClean="0">
                <a:solidFill>
                  <a:srgbClr val="00B050"/>
                </a:solidFill>
              </a:rPr>
              <a:t>next_x</a:t>
            </a:r>
            <a:r>
              <a:rPr lang="en-US" altLang="zh-TW" sz="2200" dirty="0">
                <a:solidFill>
                  <a:srgbClr val="00B050"/>
                </a:solidFill>
              </a:rPr>
              <a:t>][</a:t>
            </a:r>
            <a:r>
              <a:rPr lang="en-US" altLang="zh-TW" sz="2200" dirty="0" err="1">
                <a:solidFill>
                  <a:srgbClr val="00B050"/>
                </a:solidFill>
              </a:rPr>
              <a:t>next_y</a:t>
            </a:r>
            <a:r>
              <a:rPr lang="en-US" altLang="zh-TW" sz="2200" dirty="0">
                <a:solidFill>
                  <a:srgbClr val="00B050"/>
                </a:solidFill>
              </a:rPr>
              <a:t>] = 1</a:t>
            </a:r>
            <a:r>
              <a:rPr lang="en-US" altLang="zh-TW" sz="2200" dirty="0" smtClean="0">
                <a:solidFill>
                  <a:srgbClr val="00B050"/>
                </a:solidFill>
              </a:rPr>
              <a:t>;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 smtClean="0">
                <a:solidFill>
                  <a:srgbClr val="00B050"/>
                </a:solidFill>
              </a:rPr>
              <a:t>                  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rgbClr val="C00000"/>
                </a:solidFill>
              </a:rPr>
              <a:t>push </a:t>
            </a:r>
            <a:r>
              <a:rPr lang="en-US" altLang="zh-TW" sz="2200" dirty="0">
                <a:solidFill>
                  <a:srgbClr val="C00000"/>
                </a:solidFill>
              </a:rPr>
              <a:t>&lt;</a:t>
            </a:r>
            <a:r>
              <a:rPr lang="en-US" altLang="zh-TW" sz="2200" dirty="0" err="1" smtClean="0">
                <a:solidFill>
                  <a:srgbClr val="C00000"/>
                </a:solidFill>
              </a:rPr>
              <a:t>x,y,dir</a:t>
            </a:r>
            <a:r>
              <a:rPr lang="en-US" altLang="zh-TW" sz="2200" dirty="0" smtClean="0">
                <a:solidFill>
                  <a:srgbClr val="C00000"/>
                </a:solidFill>
              </a:rPr>
              <a:t>&gt; </a:t>
            </a:r>
            <a:r>
              <a:rPr lang="en-US" altLang="zh-TW" sz="2200" dirty="0">
                <a:solidFill>
                  <a:srgbClr val="C00000"/>
                </a:solidFill>
              </a:rPr>
              <a:t>to </a:t>
            </a:r>
            <a:r>
              <a:rPr lang="en-US" altLang="zh-TW" sz="2200" dirty="0" smtClean="0">
                <a:solidFill>
                  <a:srgbClr val="C00000"/>
                </a:solidFill>
              </a:rPr>
              <a:t>the </a:t>
            </a:r>
            <a:r>
              <a:rPr lang="en-US" altLang="zh-TW" sz="2200" dirty="0">
                <a:solidFill>
                  <a:srgbClr val="C00000"/>
                </a:solidFill>
              </a:rPr>
              <a:t>stack</a:t>
            </a:r>
            <a:r>
              <a:rPr lang="en-US" altLang="zh-TW" sz="2200" dirty="0" smtClean="0">
                <a:solidFill>
                  <a:schemeClr val="accent2"/>
                </a:solidFill>
              </a:rPr>
              <a:t>;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                 x </a:t>
            </a:r>
            <a:r>
              <a:rPr lang="en-US" altLang="zh-TW" sz="2200" dirty="0">
                <a:solidFill>
                  <a:schemeClr val="accent2"/>
                </a:solidFill>
              </a:rPr>
              <a:t>= </a:t>
            </a:r>
            <a:r>
              <a:rPr lang="en-US" altLang="zh-TW" sz="2200" dirty="0" err="1">
                <a:solidFill>
                  <a:schemeClr val="accent2"/>
                </a:solidFill>
              </a:rPr>
              <a:t>next_x</a:t>
            </a:r>
            <a:r>
              <a:rPr lang="en-US" altLang="zh-TW" sz="2200" dirty="0">
                <a:solidFill>
                  <a:schemeClr val="accent2"/>
                </a:solidFill>
              </a:rPr>
              <a:t>;  y = </a:t>
            </a:r>
            <a:r>
              <a:rPr lang="en-US" altLang="zh-TW" sz="2200" dirty="0" err="1">
                <a:solidFill>
                  <a:schemeClr val="accent2"/>
                </a:solidFill>
              </a:rPr>
              <a:t>next_y</a:t>
            </a:r>
            <a:r>
              <a:rPr lang="en-US" altLang="zh-TW" sz="2200" dirty="0">
                <a:solidFill>
                  <a:schemeClr val="accent2"/>
                </a:solidFill>
              </a:rPr>
              <a:t>;  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dir</a:t>
            </a:r>
            <a:r>
              <a:rPr lang="en-US" altLang="zh-TW" sz="2200" dirty="0" smtClean="0">
                <a:solidFill>
                  <a:schemeClr val="accent2"/>
                </a:solidFill>
              </a:rPr>
              <a:t> = East;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 smtClean="0">
                <a:solidFill>
                  <a:schemeClr val="accent2"/>
                </a:solidFill>
              </a:rPr>
              <a:t>}}}</a:t>
            </a:r>
          </a:p>
          <a:p>
            <a:pPr marL="457200" indent="-457200">
              <a:buFont typeface="Monotype Sorts" pitchFamily="2" charset="2"/>
              <a:buAutoNum type="arabicPlain" startAt="2"/>
            </a:pPr>
            <a:r>
              <a:rPr lang="en-US" altLang="zh-TW" sz="2200" dirty="0" err="1" smtClean="0">
                <a:solidFill>
                  <a:schemeClr val="accent2"/>
                </a:solidFill>
              </a:rPr>
              <a:t>printf</a:t>
            </a:r>
            <a:r>
              <a:rPr lang="en-US" altLang="zh-TW" sz="2200" dirty="0">
                <a:solidFill>
                  <a:schemeClr val="accent2"/>
                </a:solidFill>
              </a:rPr>
              <a:t>("No path found\n");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7553084" y="694765"/>
            <a:ext cx="1697460" cy="4230688"/>
            <a:chOff x="288" y="1200"/>
            <a:chExt cx="1158" cy="266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80" y="1200"/>
              <a:ext cx="966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u="sng" dirty="0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  <a:r>
                <a:rPr lang="zh-TW" altLang="en-US" sz="2000" b="1" dirty="0">
                  <a:latin typeface="Courier New" pitchFamily="49" charset="0"/>
                </a:rPr>
                <a:t> 0 0 1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0 1 1 0 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SzPct val="45000"/>
                <a:buFont typeface="Monotype Sorts" pitchFamily="2" charset="2"/>
                <a:buNone/>
              </a:pPr>
              <a:r>
                <a:rPr lang="zh-TW" altLang="en-US" sz="2000" b="1" dirty="0">
                  <a:latin typeface="Courier New" pitchFamily="49" charset="0"/>
                </a:rPr>
                <a:t>0 0 0 0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88" y="129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248" y="177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720" y="2016"/>
              <a:ext cx="538" cy="1470"/>
              <a:chOff x="2006" y="1200"/>
              <a:chExt cx="538" cy="1470"/>
            </a:xfrm>
          </p:grpSpPr>
          <p:grpSp>
            <p:nvGrpSpPr>
              <p:cNvPr id="15" name="Group 9"/>
              <p:cNvGrpSpPr>
                <a:grpSpLocks/>
              </p:cNvGrpSpPr>
              <p:nvPr/>
            </p:nvGrpSpPr>
            <p:grpSpPr bwMode="auto">
              <a:xfrm>
                <a:off x="2016" y="1200"/>
                <a:ext cx="528" cy="1440"/>
                <a:chOff x="1968" y="1584"/>
                <a:chExt cx="528" cy="1440"/>
              </a:xfrm>
            </p:grpSpPr>
            <p:sp>
              <p:nvSpPr>
                <p:cNvPr id="17" name="Rectangle 10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13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2006" y="2379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512" y="3497"/>
              <a:ext cx="8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Gill Sans" pitchFamily="34" charset="0"/>
                </a:rPr>
                <a:t>Stack</a:t>
              </a:r>
            </a:p>
            <a:p>
              <a:r>
                <a:rPr lang="en-US" altLang="zh-CN" sz="1600" dirty="0" smtClean="0">
                  <a:latin typeface="Gill Sans" pitchFamily="34" charset="0"/>
                </a:rPr>
                <a:t>initialization</a:t>
              </a:r>
              <a:endParaRPr lang="en-US" altLang="zh-TW" sz="1600" dirty="0">
                <a:latin typeface="Gill Sans" pitchFamily="34" charset="0"/>
              </a:endParaRPr>
            </a:p>
          </p:txBody>
        </p:sp>
      </p:grp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7991374" y="3897546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Gill Sans" pitchFamily="34" charset="0"/>
              </a:rPr>
              <a:t>(0,</a:t>
            </a:r>
            <a:r>
              <a:rPr lang="zh-TW" altLang="en-US" dirty="0" smtClean="0">
                <a:latin typeface="Gill Sans" pitchFamily="34" charset="0"/>
              </a:rPr>
              <a:t>0</a:t>
            </a:r>
            <a:r>
              <a:rPr lang="en-US" altLang="zh-TW" dirty="0" smtClean="0">
                <a:latin typeface="Gill Sans" pitchFamily="34" charset="0"/>
              </a:rPr>
              <a:t>,</a:t>
            </a:r>
            <a:r>
              <a:rPr lang="en-US" altLang="zh-CN" dirty="0" smtClean="0">
                <a:latin typeface="Gill Sans" pitchFamily="34" charset="0"/>
              </a:rPr>
              <a:t>E</a:t>
            </a:r>
            <a:r>
              <a:rPr lang="zh-TW" altLang="en-US" dirty="0" smtClean="0">
                <a:latin typeface="Gill Sans" pitchFamily="34" charset="0"/>
              </a:rPr>
              <a:t>)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992668" y="390147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Gill Sans" pitchFamily="34" charset="0"/>
              </a:rPr>
              <a:t>(0,</a:t>
            </a:r>
            <a:r>
              <a:rPr lang="zh-TW" altLang="en-US" dirty="0" smtClean="0">
                <a:latin typeface="Gill Sans" pitchFamily="34" charset="0"/>
              </a:rPr>
              <a:t>0</a:t>
            </a:r>
            <a:r>
              <a:rPr lang="en-US" altLang="zh-TW" dirty="0" smtClean="0">
                <a:latin typeface="Gill Sans" pitchFamily="34" charset="0"/>
              </a:rPr>
              <a:t>,S</a:t>
            </a:r>
            <a:r>
              <a:rPr lang="zh-TW" altLang="en-US" dirty="0" smtClean="0">
                <a:latin typeface="Gill Sans" pitchFamily="34" charset="0"/>
              </a:rPr>
              <a:t>)</a:t>
            </a:r>
            <a:endParaRPr lang="zh-TW" altLang="en-US" dirty="0"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do calculation?</a:t>
            </a:r>
          </a:p>
          <a:p>
            <a:r>
              <a:rPr lang="en-US" dirty="0" smtClean="0"/>
              <a:t>How does a machine do calculation?</a:t>
            </a:r>
          </a:p>
          <a:p>
            <a:r>
              <a:rPr lang="en-US" dirty="0" smtClean="0"/>
              <a:t>Are they doing the things in the same way?</a:t>
            </a:r>
          </a:p>
          <a:p>
            <a:r>
              <a:rPr lang="en-US" dirty="0" smtClean="0"/>
              <a:t>The algorithm?</a:t>
            </a:r>
          </a:p>
          <a:p>
            <a:r>
              <a:rPr lang="en-US" dirty="0" smtClean="0"/>
              <a:t>The data structure to be used?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78" y="375361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2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5E002706-C8EC-45D5-A37A-B7F456752ED7}" type="slidenum">
              <a:rPr lang="zh-TW" altLang="en-US" smtClean="0"/>
              <a:pPr/>
              <a:t>28</a:t>
            </a:fld>
            <a:endParaRPr lang="en-US" altLang="zh-TW" dirty="0"/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8262"/>
            <a:ext cx="7772400" cy="427892"/>
          </a:xfrm>
        </p:spPr>
        <p:txBody>
          <a:bodyPr/>
          <a:lstStyle/>
          <a:p>
            <a:r>
              <a:rPr lang="en-US" altLang="zh-TW" dirty="0" smtClean="0"/>
              <a:t>Expressions: What We Learnt</a:t>
            </a:r>
            <a:endParaRPr lang="en-US" altLang="zh-TW" dirty="0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8570" y="838492"/>
            <a:ext cx="7772400" cy="4648200"/>
          </a:xfrm>
        </p:spPr>
        <p:txBody>
          <a:bodyPr/>
          <a:lstStyle/>
          <a:p>
            <a:r>
              <a:rPr lang="en-US" altLang="zh-TW" sz="2200" dirty="0"/>
              <a:t>An example: </a:t>
            </a:r>
            <a:r>
              <a:rPr lang="en-US" altLang="zh-TW" sz="2200" dirty="0" smtClean="0">
                <a:solidFill>
                  <a:schemeClr val="accent2"/>
                </a:solidFill>
              </a:rPr>
              <a:t>a / b </a:t>
            </a:r>
            <a:r>
              <a:rPr lang="en-US" altLang="zh-TW" sz="2200" dirty="0">
                <a:solidFill>
                  <a:schemeClr val="accent2"/>
                </a:solidFill>
              </a:rPr>
              <a:t>- c + </a:t>
            </a:r>
            <a:r>
              <a:rPr lang="en-US" altLang="zh-TW" sz="2200" dirty="0" smtClean="0">
                <a:solidFill>
                  <a:schemeClr val="accent2"/>
                </a:solidFill>
              </a:rPr>
              <a:t>d * e </a:t>
            </a:r>
            <a:r>
              <a:rPr lang="en-US" altLang="zh-TW" sz="2200" dirty="0">
                <a:solidFill>
                  <a:schemeClr val="accent2"/>
                </a:solidFill>
              </a:rPr>
              <a:t>- a * </a:t>
            </a:r>
            <a:r>
              <a:rPr lang="en-US" altLang="zh-TW" sz="2200" dirty="0" smtClean="0">
                <a:solidFill>
                  <a:schemeClr val="accent2"/>
                </a:solidFill>
              </a:rPr>
              <a:t>c</a:t>
            </a:r>
            <a:endParaRPr lang="en-US" altLang="zh-TW" sz="2200" dirty="0"/>
          </a:p>
          <a:p>
            <a:pPr lvl="1"/>
            <a:r>
              <a:rPr lang="en-US" altLang="zh-TW" sz="2200" dirty="0"/>
              <a:t>Four basic binary operators: +, -, *, /.</a:t>
            </a:r>
          </a:p>
          <a:p>
            <a:pPr lvl="1"/>
            <a:r>
              <a:rPr lang="en-US" altLang="zh-TW" sz="2200" dirty="0"/>
              <a:t>Operands: a, b, c, d, </a:t>
            </a:r>
            <a:r>
              <a:rPr lang="en-US" altLang="zh-TW" sz="2200" dirty="0" smtClean="0"/>
              <a:t>e.</a:t>
            </a:r>
            <a:endParaRPr lang="en-US" altLang="zh-TW" sz="2200" dirty="0"/>
          </a:p>
          <a:p>
            <a:r>
              <a:rPr lang="en-US" altLang="zh-TW" sz="2200" dirty="0">
                <a:solidFill>
                  <a:srgbClr val="FF0000"/>
                </a:solidFill>
              </a:rPr>
              <a:t>Precedence of operators</a:t>
            </a:r>
            <a:r>
              <a:rPr lang="en-US" altLang="zh-TW" sz="2200" dirty="0"/>
              <a:t>: The  order in which the operators are performed. </a:t>
            </a:r>
          </a:p>
          <a:p>
            <a:pPr lvl="1"/>
            <a:r>
              <a:rPr lang="en-US" altLang="zh-TW" sz="2200" dirty="0">
                <a:solidFill>
                  <a:schemeClr val="accent2"/>
                </a:solidFill>
              </a:rPr>
              <a:t>(((</a:t>
            </a:r>
            <a:r>
              <a:rPr lang="en-US" altLang="zh-TW" sz="2200" dirty="0" smtClean="0">
                <a:solidFill>
                  <a:schemeClr val="accent2"/>
                </a:solidFill>
              </a:rPr>
              <a:t>a / b</a:t>
            </a:r>
            <a:r>
              <a:rPr lang="en-US" altLang="zh-TW" sz="2200" dirty="0">
                <a:solidFill>
                  <a:schemeClr val="accent2"/>
                </a:solidFill>
              </a:rPr>
              <a:t>) - c) + (</a:t>
            </a:r>
            <a:r>
              <a:rPr lang="en-US" altLang="zh-TW" sz="2200" dirty="0" smtClean="0">
                <a:solidFill>
                  <a:schemeClr val="accent2"/>
                </a:solidFill>
              </a:rPr>
              <a:t>d * e</a:t>
            </a:r>
            <a:r>
              <a:rPr lang="en-US" altLang="zh-TW" sz="2200" dirty="0">
                <a:solidFill>
                  <a:schemeClr val="accent2"/>
                </a:solidFill>
              </a:rPr>
              <a:t>)) - (a * c</a:t>
            </a:r>
            <a:r>
              <a:rPr lang="en-US" altLang="zh-TW" sz="2200" dirty="0" smtClean="0">
                <a:solidFill>
                  <a:schemeClr val="accent2"/>
                </a:solidFill>
              </a:rPr>
              <a:t>)</a:t>
            </a:r>
            <a:endParaRPr lang="en-US" altLang="zh-TW" sz="2200" dirty="0"/>
          </a:p>
          <a:p>
            <a:r>
              <a:rPr lang="en-US" altLang="zh-TW" sz="2200" dirty="0"/>
              <a:t>How do we evaluate operators with the same precedence?</a:t>
            </a:r>
          </a:p>
          <a:p>
            <a:pPr lvl="1"/>
            <a:r>
              <a:rPr lang="en-US" altLang="zh-TW" sz="2200" dirty="0">
                <a:solidFill>
                  <a:schemeClr val="accent2"/>
                </a:solidFill>
              </a:rPr>
              <a:t>a + b + c = (a + b) + </a:t>
            </a:r>
            <a:r>
              <a:rPr lang="en-US" altLang="zh-TW" sz="2200" dirty="0" smtClean="0">
                <a:solidFill>
                  <a:schemeClr val="accent2"/>
                </a:solidFill>
              </a:rPr>
              <a:t>c</a:t>
            </a:r>
            <a:endParaRPr lang="en-US" altLang="zh-TW" sz="2200" dirty="0"/>
          </a:p>
          <a:p>
            <a:r>
              <a:rPr lang="en-US" altLang="zh-TW" sz="2200" dirty="0"/>
              <a:t>The operators such as +, -, * and / are </a:t>
            </a:r>
            <a:r>
              <a:rPr lang="en-US" altLang="zh-TW" sz="2200" dirty="0">
                <a:solidFill>
                  <a:srgbClr val="FF0000"/>
                </a:solidFill>
              </a:rPr>
              <a:t>left-associative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(from left to right).</a:t>
            </a:r>
            <a:endParaRPr lang="en-US" altLang="zh-TW" sz="2200" dirty="0"/>
          </a:p>
          <a:p>
            <a:r>
              <a:rPr lang="en-US" altLang="zh-TW" sz="2200" dirty="0">
                <a:solidFill>
                  <a:srgbClr val="FF0000"/>
                </a:solidFill>
              </a:rPr>
              <a:t>Parentheses can be used to override precedence</a:t>
            </a:r>
            <a:r>
              <a:rPr lang="en-US" altLang="zh-TW" sz="2200" dirty="0"/>
              <a:t> and expressions are always evaluated from the </a:t>
            </a:r>
            <a:r>
              <a:rPr lang="en-US" altLang="zh-TW" sz="2200" dirty="0">
                <a:solidFill>
                  <a:srgbClr val="FF0000"/>
                </a:solidFill>
              </a:rPr>
              <a:t>innermost</a:t>
            </a:r>
            <a:r>
              <a:rPr lang="en-US" altLang="zh-TW" sz="2200" dirty="0"/>
              <a:t> parenthesized expression,</a:t>
            </a:r>
          </a:p>
          <a:p>
            <a:pPr lvl="1"/>
            <a:r>
              <a:rPr lang="en-US" altLang="zh-TW" sz="2200" dirty="0"/>
              <a:t>Example:  </a:t>
            </a:r>
            <a:r>
              <a:rPr lang="en-US" altLang="zh-TW" sz="2200" dirty="0">
                <a:solidFill>
                  <a:schemeClr val="accent2"/>
                </a:solidFill>
              </a:rPr>
              <a:t>a * (b + c</a:t>
            </a:r>
            <a:r>
              <a:rPr lang="en-US" altLang="zh-TW" sz="2200" dirty="0" smtClean="0">
                <a:solidFill>
                  <a:schemeClr val="accent2"/>
                </a:solidFill>
              </a:rPr>
              <a:t>)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374588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EA3E2BDA-D679-4F9E-9722-C1E340F848F1}" type="slidenum">
              <a:rPr lang="zh-TW" altLang="en-US" smtClean="0"/>
              <a:pPr/>
              <a:t>29</a:t>
            </a:fld>
            <a:endParaRPr lang="en-US" altLang="zh-TW" dirty="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263" y="393487"/>
            <a:ext cx="5281246" cy="970146"/>
          </a:xfrm>
        </p:spPr>
        <p:txBody>
          <a:bodyPr/>
          <a:lstStyle/>
          <a:p>
            <a:r>
              <a:rPr lang="en-US" altLang="zh-TW" dirty="0"/>
              <a:t>Operator Precedence </a:t>
            </a:r>
            <a:r>
              <a:rPr lang="en-US" altLang="zh-TW" dirty="0" smtClean="0"/>
              <a:t>used in </a:t>
            </a:r>
            <a:r>
              <a:rPr lang="en-US" altLang="zh-TW" dirty="0"/>
              <a:t>C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530140"/>
              </p:ext>
            </p:extLst>
          </p:nvPr>
        </p:nvGraphicFramePr>
        <p:xfrm>
          <a:off x="5915716" y="222282"/>
          <a:ext cx="3075586" cy="600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Photo Editor Photo" r:id="rId3" imgW="3666667" imgH="5714286" progId="MSPhotoEd.3">
                  <p:embed/>
                </p:oleObj>
              </mc:Choice>
              <mc:Fallback>
                <p:oleObj name="Photo Editor Photo" r:id="rId3" imgW="3666667" imgH="57142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716" y="222282"/>
                        <a:ext cx="3075586" cy="600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4571158" y="1163578"/>
            <a:ext cx="1124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+mn-lt"/>
              </a:rPr>
              <a:t>Highest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4669370" y="5343114"/>
            <a:ext cx="10214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+mn-lt"/>
              </a:rPr>
              <a:t>Lowest</a:t>
            </a:r>
          </a:p>
        </p:txBody>
      </p:sp>
      <p:sp>
        <p:nvSpPr>
          <p:cNvPr id="384006" name="Line 6"/>
          <p:cNvSpPr>
            <a:spLocks noChangeShapeType="1"/>
          </p:cNvSpPr>
          <p:nvPr/>
        </p:nvSpPr>
        <p:spPr bwMode="auto">
          <a:xfrm flipV="1">
            <a:off x="5112058" y="1692215"/>
            <a:ext cx="0" cy="358775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Stacks and Queues</a:t>
            </a:r>
            <a:endParaRPr lang="en-US" altLang="zh-TW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8D7EB212-B629-421B-B47D-D43D5FD95F08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5092" y="1335148"/>
            <a:ext cx="8443322" cy="1557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A stack is an </a:t>
            </a:r>
            <a:r>
              <a:rPr lang="en-US" altLang="zh-TW" sz="2400" dirty="0">
                <a:solidFill>
                  <a:srgbClr val="FF0000"/>
                </a:solidFill>
              </a:rPr>
              <a:t>ordered list</a:t>
            </a:r>
            <a:r>
              <a:rPr lang="en-US" altLang="zh-TW" sz="2400" dirty="0"/>
              <a:t> in which insertions and deletions are made at one end called “</a:t>
            </a:r>
            <a:r>
              <a:rPr lang="en-US" altLang="zh-TW" sz="2400" b="1" dirty="0"/>
              <a:t>top</a:t>
            </a:r>
            <a:r>
              <a:rPr lang="en-US" altLang="zh-TW" sz="2400" dirty="0"/>
              <a:t>”.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Given a stack </a:t>
            </a:r>
            <a:r>
              <a:rPr lang="en-US" altLang="zh-TW" sz="2400" dirty="0">
                <a:solidFill>
                  <a:srgbClr val="0000FF"/>
                </a:solidFill>
              </a:rPr>
              <a:t>S = (a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0</a:t>
            </a:r>
            <a:r>
              <a:rPr lang="en-US" altLang="zh-TW" sz="2400" dirty="0">
                <a:solidFill>
                  <a:srgbClr val="0000FF"/>
                </a:solidFill>
              </a:rPr>
              <a:t>, a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1</a:t>
            </a:r>
            <a:r>
              <a:rPr lang="en-US" altLang="zh-TW" sz="2400" dirty="0">
                <a:solidFill>
                  <a:srgbClr val="0000FF"/>
                </a:solidFill>
              </a:rPr>
              <a:t>, ... , </a:t>
            </a:r>
            <a:r>
              <a:rPr lang="en-US" altLang="zh-TW" sz="2400" dirty="0" smtClean="0">
                <a:solidFill>
                  <a:srgbClr val="0000FF"/>
                </a:solidFill>
              </a:rPr>
              <a:t>a</a:t>
            </a:r>
            <a:r>
              <a:rPr lang="en-US" altLang="zh-TW" sz="2400" baseline="-25000" dirty="0" smtClean="0">
                <a:solidFill>
                  <a:srgbClr val="0000FF"/>
                </a:solidFill>
              </a:rPr>
              <a:t>n-1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r>
              <a:rPr lang="en-US" altLang="zh-TW" sz="2400" dirty="0" smtClean="0"/>
              <a:t> where </a:t>
            </a:r>
            <a:r>
              <a:rPr lang="en-US" altLang="zh-TW" sz="2400" i="1" dirty="0">
                <a:solidFill>
                  <a:srgbClr val="0000FF"/>
                </a:solidFill>
              </a:rPr>
              <a:t>a</a:t>
            </a:r>
            <a:r>
              <a:rPr lang="en-US" altLang="zh-TW" sz="2400" i="1" baseline="-25000" dirty="0">
                <a:solidFill>
                  <a:srgbClr val="0000FF"/>
                </a:solidFill>
              </a:rPr>
              <a:t>0</a:t>
            </a:r>
            <a:r>
              <a:rPr lang="en-US" altLang="zh-TW" sz="2400" dirty="0"/>
              <a:t> is the bottom </a:t>
            </a:r>
            <a:r>
              <a:rPr lang="en-US" altLang="zh-TW" sz="2400" dirty="0">
                <a:solidFill>
                  <a:srgbClr val="C00000"/>
                </a:solidFill>
              </a:rPr>
              <a:t>element</a:t>
            </a:r>
            <a:r>
              <a:rPr lang="en-US" altLang="zh-TW" sz="2400" dirty="0"/>
              <a:t>, </a:t>
            </a:r>
            <a:r>
              <a:rPr lang="en-US" altLang="zh-TW" sz="2400" i="1" dirty="0" err="1">
                <a:solidFill>
                  <a:srgbClr val="0000FF"/>
                </a:solidFill>
              </a:rPr>
              <a:t>a</a:t>
            </a:r>
            <a:r>
              <a:rPr lang="en-US" altLang="zh-TW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/>
              <a:t> is on top of </a:t>
            </a:r>
            <a:r>
              <a:rPr lang="en-US" altLang="zh-TW" sz="2400" i="1" dirty="0">
                <a:solidFill>
                  <a:srgbClr val="0000FF"/>
                </a:solidFill>
              </a:rPr>
              <a:t>a</a:t>
            </a:r>
            <a:r>
              <a:rPr lang="en-US" altLang="zh-TW" sz="2400" i="1" baseline="-25000" dirty="0">
                <a:solidFill>
                  <a:srgbClr val="0000FF"/>
                </a:solidFill>
              </a:rPr>
              <a:t>i-1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/>
              <a:t>Operations</a:t>
            </a:r>
            <a:r>
              <a:rPr lang="en-US" altLang="zh-TW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2"/>
                </a:solidFill>
              </a:rPr>
              <a:t>stack 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CreateS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000" dirty="0" smtClean="0">
                <a:solidFill>
                  <a:schemeClr val="accent2"/>
                </a:solidFill>
              </a:rPr>
              <a:t>)</a:t>
            </a:r>
            <a:r>
              <a:rPr lang="en-US" altLang="zh-TW" sz="2000" dirty="0" smtClean="0"/>
              <a:t>: create an empty stack with max elements.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2"/>
                </a:solidFill>
              </a:rPr>
              <a:t>Boolean </a:t>
            </a:r>
            <a:r>
              <a:rPr lang="en-US" altLang="zh-TW" sz="2000" dirty="0" err="1">
                <a:solidFill>
                  <a:schemeClr val="accent2"/>
                </a:solidFill>
              </a:rPr>
              <a:t>IsEmpty</a:t>
            </a:r>
            <a:r>
              <a:rPr lang="en-US" altLang="zh-TW" sz="2000" dirty="0">
                <a:solidFill>
                  <a:schemeClr val="accent2"/>
                </a:solidFill>
              </a:rPr>
              <a:t>(stack)</a:t>
            </a:r>
            <a:r>
              <a:rPr lang="en-US" altLang="zh-TW" sz="2000" dirty="0"/>
              <a:t>: if a stack is empty return TRUE. Otherwise, return FALSE. 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chemeClr val="accent2"/>
                </a:solidFill>
              </a:rPr>
              <a:t>Boolean 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IsFull</a:t>
            </a:r>
            <a:r>
              <a:rPr lang="en-US" altLang="zh-TW" sz="2000" dirty="0" smtClean="0">
                <a:solidFill>
                  <a:schemeClr val="accent2"/>
                </a:solidFill>
              </a:rPr>
              <a:t>(stack</a:t>
            </a:r>
            <a:r>
              <a:rPr lang="en-US" altLang="zh-TW" sz="2000" dirty="0">
                <a:solidFill>
                  <a:schemeClr val="accent2"/>
                </a:solidFill>
              </a:rPr>
              <a:t>)</a:t>
            </a:r>
            <a:r>
              <a:rPr lang="en-US" altLang="zh-TW" sz="2000" dirty="0"/>
              <a:t>: if a stack is </a:t>
            </a:r>
            <a:r>
              <a:rPr lang="en-US" altLang="zh-TW" sz="2000" dirty="0" smtClean="0"/>
              <a:t>full </a:t>
            </a:r>
            <a:r>
              <a:rPr lang="en-US" altLang="zh-TW" sz="2000" dirty="0"/>
              <a:t>return TRUE. Otherwise, return FALSE.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2"/>
                </a:solidFill>
              </a:rPr>
              <a:t>Push(stack</a:t>
            </a:r>
            <a:r>
              <a:rPr lang="en-US" altLang="zh-TW" sz="2000" dirty="0">
                <a:solidFill>
                  <a:schemeClr val="accent2"/>
                </a:solidFill>
              </a:rPr>
              <a:t>, </a:t>
            </a:r>
            <a:r>
              <a:rPr lang="en-US" altLang="zh-TW" sz="2000" dirty="0" smtClean="0">
                <a:solidFill>
                  <a:schemeClr val="accent2"/>
                </a:solidFill>
              </a:rPr>
              <a:t>element)</a:t>
            </a:r>
            <a:r>
              <a:rPr lang="en-US" altLang="zh-TW" sz="2000" dirty="0" smtClean="0"/>
              <a:t>: </a:t>
            </a:r>
            <a:r>
              <a:rPr lang="en-US" altLang="zh-TW" sz="2000" dirty="0"/>
              <a:t>add an </a:t>
            </a:r>
            <a:r>
              <a:rPr lang="en-US" altLang="zh-TW" sz="2000" dirty="0" smtClean="0"/>
              <a:t>element </a:t>
            </a:r>
            <a:r>
              <a:rPr lang="en-US" altLang="zh-TW" sz="2000" dirty="0"/>
              <a:t>onto the top of a stack.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2"/>
                </a:solidFill>
              </a:rPr>
              <a:t>element </a:t>
            </a:r>
            <a:r>
              <a:rPr lang="en-US" altLang="zh-TW" sz="2000" dirty="0">
                <a:solidFill>
                  <a:schemeClr val="accent2"/>
                </a:solidFill>
              </a:rPr>
              <a:t>Pop(stack)</a:t>
            </a:r>
            <a:r>
              <a:rPr lang="en-US" altLang="zh-TW" sz="2000" dirty="0"/>
              <a:t>: return and delete the topmost </a:t>
            </a:r>
            <a:r>
              <a:rPr lang="en-US" altLang="zh-TW" sz="2000" dirty="0" smtClean="0"/>
              <a:t>element </a:t>
            </a:r>
            <a:r>
              <a:rPr lang="en-US" altLang="zh-TW" sz="2000" dirty="0"/>
              <a:t>on a stack.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2"/>
                </a:solidFill>
              </a:rPr>
              <a:t>element </a:t>
            </a:r>
            <a:r>
              <a:rPr lang="en-US" altLang="zh-TW" sz="2000" dirty="0">
                <a:solidFill>
                  <a:schemeClr val="accent2"/>
                </a:solidFill>
              </a:rPr>
              <a:t>Top(stack)</a:t>
            </a:r>
            <a:r>
              <a:rPr lang="en-US" altLang="zh-TW" sz="2000" dirty="0"/>
              <a:t>: return the topmost </a:t>
            </a:r>
            <a:r>
              <a:rPr lang="en-US" altLang="zh-TW" sz="2000" dirty="0" smtClean="0"/>
              <a:t>element </a:t>
            </a:r>
            <a:r>
              <a:rPr lang="en-US" altLang="zh-TW" sz="2000" dirty="0"/>
              <a:t>on a stack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grpSp>
        <p:nvGrpSpPr>
          <p:cNvPr id="362506" name="Group 10"/>
          <p:cNvGrpSpPr>
            <a:grpSpLocks/>
          </p:cNvGrpSpPr>
          <p:nvPr/>
        </p:nvGrpSpPr>
        <p:grpSpPr bwMode="auto">
          <a:xfrm>
            <a:off x="7967653" y="474815"/>
            <a:ext cx="505720" cy="1357312"/>
            <a:chOff x="5280" y="863"/>
            <a:chExt cx="345" cy="855"/>
          </a:xfrm>
        </p:grpSpPr>
        <p:sp>
          <p:nvSpPr>
            <p:cNvPr id="362503" name="Line 7"/>
            <p:cNvSpPr>
              <a:spLocks noChangeShapeType="1"/>
            </p:cNvSpPr>
            <p:nvPr/>
          </p:nvSpPr>
          <p:spPr bwMode="auto">
            <a:xfrm>
              <a:off x="5280" y="863"/>
              <a:ext cx="0" cy="85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04" name="Line 8"/>
            <p:cNvSpPr>
              <a:spLocks noChangeShapeType="1"/>
            </p:cNvSpPr>
            <p:nvPr/>
          </p:nvSpPr>
          <p:spPr bwMode="auto">
            <a:xfrm>
              <a:off x="5280" y="1718"/>
              <a:ext cx="345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05" name="Line 9"/>
            <p:cNvSpPr>
              <a:spLocks noChangeShapeType="1"/>
            </p:cNvSpPr>
            <p:nvPr/>
          </p:nvSpPr>
          <p:spPr bwMode="auto">
            <a:xfrm flipV="1">
              <a:off x="5625" y="863"/>
              <a:ext cx="0" cy="85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7099867" y="489103"/>
            <a:ext cx="917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Top -&gt;</a:t>
            </a:r>
            <a:endParaRPr lang="en-US" altLang="zh-TW" i="1"/>
          </a:p>
        </p:txBody>
      </p:sp>
      <p:sp>
        <p:nvSpPr>
          <p:cNvPr id="362510" name="Rectangle 14"/>
          <p:cNvSpPr>
            <a:spLocks noChangeArrowheads="1"/>
          </p:cNvSpPr>
          <p:nvPr/>
        </p:nvSpPr>
        <p:spPr bwMode="gray">
          <a:xfrm>
            <a:off x="350340" y="3454299"/>
            <a:ext cx="8563522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Char char="n"/>
            </a:pPr>
            <a:endParaRPr lang="en-US" altLang="zh-TW" dirty="0">
              <a:latin typeface="Gill Sans" pitchFamily="34" charset="0"/>
            </a:endParaRPr>
          </a:p>
        </p:txBody>
      </p:sp>
      <p:sp>
        <p:nvSpPr>
          <p:cNvPr id="362511" name="Text Box 15"/>
          <p:cNvSpPr txBox="1">
            <a:spLocks noChangeArrowheads="1"/>
          </p:cNvSpPr>
          <p:nvPr/>
        </p:nvSpPr>
        <p:spPr bwMode="auto">
          <a:xfrm>
            <a:off x="7914882" y="473227"/>
            <a:ext cx="6215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i="1" dirty="0"/>
              <a:t>a</a:t>
            </a:r>
            <a:r>
              <a:rPr lang="en-US" altLang="zh-TW" i="1" baseline="-25000" dirty="0"/>
              <a:t>n-1</a:t>
            </a:r>
            <a:endParaRPr lang="en-US" altLang="zh-TW" i="1" dirty="0"/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8004299" y="1424140"/>
            <a:ext cx="4558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i="1"/>
              <a:t>a</a:t>
            </a:r>
            <a:r>
              <a:rPr lang="en-US" altLang="zh-TW" i="1" baseline="-25000"/>
              <a:t>0</a:t>
            </a:r>
            <a:endParaRPr lang="en-US" altLang="zh-TW" i="1"/>
          </a:p>
        </p:txBody>
      </p:sp>
      <p:sp>
        <p:nvSpPr>
          <p:cNvPr id="362513" name="Text Box 17"/>
          <p:cNvSpPr txBox="1">
            <a:spLocks noChangeArrowheads="1"/>
          </p:cNvSpPr>
          <p:nvPr/>
        </p:nvSpPr>
        <p:spPr bwMode="auto">
          <a:xfrm>
            <a:off x="7983778" y="1089177"/>
            <a:ext cx="5233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i="1"/>
              <a:t>a</a:t>
            </a:r>
            <a:r>
              <a:rPr lang="en-US" altLang="zh-TW" i="1" baseline="-25000"/>
              <a:t>1</a:t>
            </a:r>
            <a:endParaRPr lang="en-US" altLang="zh-TW" i="1"/>
          </a:p>
        </p:txBody>
      </p:sp>
      <p:sp>
        <p:nvSpPr>
          <p:cNvPr id="362514" name="Text Box 18"/>
          <p:cNvSpPr txBox="1">
            <a:spLocks noChangeArrowheads="1"/>
          </p:cNvSpPr>
          <p:nvPr/>
        </p:nvSpPr>
        <p:spPr bwMode="auto">
          <a:xfrm>
            <a:off x="7936870" y="741515"/>
            <a:ext cx="6097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i="1" baseline="-25000"/>
              <a:t>…..</a:t>
            </a:r>
            <a:endParaRPr lang="zh-TW" altLang="zh-TW" i="1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764004" y="153470"/>
            <a:ext cx="54991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Stack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1" grpId="0" build="p" autoUpdateAnimBg="0"/>
      <p:bldP spid="362507" grpId="0" autoUpdateAnimBg="0"/>
      <p:bldP spid="362510" grpId="0" build="p" autoUpdateAnimBg="0"/>
      <p:bldP spid="362511" grpId="0" autoUpdateAnimBg="0"/>
      <p:bldP spid="362512" grpId="0" autoUpdateAnimBg="0"/>
      <p:bldP spid="362513" grpId="0" autoUpdateAnimBg="0"/>
      <p:bldP spid="36251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85225" y="1224327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dirty="0" smtClean="0"/>
              <a:t>The followings are for human to read.</a:t>
            </a:r>
          </a:p>
          <a:p>
            <a:pPr lvl="1"/>
            <a:r>
              <a:rPr lang="en-US" altLang="zh-TW" dirty="0" smtClean="0">
                <a:solidFill>
                  <a:schemeClr val="accent2"/>
                </a:solidFill>
              </a:rPr>
              <a:t>a / b - c + d * e - a * c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2"/>
                </a:solidFill>
              </a:rPr>
              <a:t>(((a / b) - c) + (d * e)) - (a * c)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2"/>
                </a:solidFill>
              </a:rPr>
              <a:t>a + b + c = (a + b) + c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2"/>
                </a:solidFill>
              </a:rPr>
              <a:t>a * (b + c)</a:t>
            </a:r>
          </a:p>
          <a:p>
            <a:r>
              <a:rPr lang="en-US" altLang="zh-TW" dirty="0" smtClean="0"/>
              <a:t>With the </a:t>
            </a:r>
            <a:r>
              <a:rPr lang="en-US" altLang="zh-TW" dirty="0" smtClean="0">
                <a:solidFill>
                  <a:srgbClr val="C00000"/>
                </a:solidFill>
              </a:rPr>
              <a:t>expression</a:t>
            </a:r>
            <a:r>
              <a:rPr lang="en-US" altLang="zh-TW" dirty="0" smtClean="0"/>
              <a:t> for human, </a:t>
            </a:r>
            <a:br>
              <a:rPr lang="en-US" altLang="zh-TW" dirty="0" smtClean="0"/>
            </a:br>
            <a:r>
              <a:rPr lang="en-US" altLang="zh-TW" dirty="0" smtClean="0"/>
              <a:t>it is hard to design a nice algorithm.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Why?</a:t>
            </a:r>
          </a:p>
          <a:p>
            <a:r>
              <a:rPr lang="en-US" altLang="zh-TW" dirty="0" smtClean="0"/>
              <a:t>Consider some different </a:t>
            </a:r>
            <a:r>
              <a:rPr lang="en-US" altLang="zh-TW" dirty="0" smtClean="0">
                <a:solidFill>
                  <a:srgbClr val="C00000"/>
                </a:solidFill>
              </a:rPr>
              <a:t>expression</a:t>
            </a:r>
            <a:r>
              <a:rPr lang="en-US" altLang="zh-TW" dirty="0" smtClean="0"/>
              <a:t> for</a:t>
            </a:r>
            <a:br>
              <a:rPr lang="en-US" altLang="zh-TW" dirty="0" smtClean="0"/>
            </a:br>
            <a:r>
              <a:rPr lang="en-US" altLang="zh-TW" dirty="0" smtClean="0"/>
              <a:t>machine to work? 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9892"/>
          </a:xfrm>
        </p:spPr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41" y="178367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1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7C52BE4C-0305-4679-BE30-1E27F36EBAB0}" type="slidenum">
              <a:rPr lang="zh-TW" altLang="en-US" smtClean="0"/>
              <a:pPr/>
              <a:t>31</a:t>
            </a:fld>
            <a:endParaRPr lang="en-US" altLang="zh-TW" dirty="0"/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15462"/>
          </a:xfrm>
        </p:spPr>
        <p:txBody>
          <a:bodyPr/>
          <a:lstStyle/>
          <a:p>
            <a:r>
              <a:rPr lang="en-US" altLang="zh-TW" dirty="0"/>
              <a:t>Representations of Expressions</a:t>
            </a: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2015" y="1130439"/>
            <a:ext cx="8106508" cy="4648200"/>
          </a:xfrm>
        </p:spPr>
        <p:txBody>
          <a:bodyPr/>
          <a:lstStyle/>
          <a:p>
            <a:r>
              <a:rPr lang="en-US" altLang="zh-TW" sz="2000" dirty="0" smtClean="0"/>
              <a:t>Consider the </a:t>
            </a:r>
            <a:r>
              <a:rPr lang="en-US" altLang="zh-TW" sz="2000" dirty="0"/>
              <a:t>four binary operators +, -, * and /.</a:t>
            </a:r>
          </a:p>
          <a:p>
            <a:r>
              <a:rPr lang="en-US" altLang="zh-TW" sz="2000" b="1" dirty="0">
                <a:solidFill>
                  <a:srgbClr val="C00000"/>
                </a:solidFill>
              </a:rPr>
              <a:t>Infix Expressions</a:t>
            </a:r>
            <a:r>
              <a:rPr lang="en-US" altLang="zh-TW" sz="2000" dirty="0"/>
              <a:t>: a binary operator is placed in-between its two </a:t>
            </a:r>
            <a:r>
              <a:rPr lang="en-US" altLang="zh-TW" sz="2000" dirty="0" smtClean="0"/>
              <a:t>operands. Disadvantages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0000FF"/>
                </a:solidFill>
              </a:rPr>
              <a:t>need to use parentheses and precedence information</a:t>
            </a:r>
            <a:r>
              <a:rPr lang="en-US" altLang="zh-TW" sz="2000" dirty="0"/>
              <a:t> when evaluate expressions.</a:t>
            </a:r>
          </a:p>
          <a:p>
            <a:r>
              <a:rPr lang="en-US" altLang="zh-TW" sz="2000" b="1" dirty="0">
                <a:solidFill>
                  <a:srgbClr val="C00000"/>
                </a:solidFill>
              </a:rPr>
              <a:t>Postfix Expressions</a:t>
            </a:r>
            <a:r>
              <a:rPr lang="en-US" altLang="zh-TW" sz="2000" dirty="0"/>
              <a:t>: Each operator appears after its operands.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/>
              <a:t>	Advantages: </a:t>
            </a:r>
            <a:r>
              <a:rPr lang="en-US" altLang="zh-TW" sz="2000" dirty="0">
                <a:solidFill>
                  <a:srgbClr val="0000FF"/>
                </a:solidFill>
              </a:rPr>
              <a:t>precedence has been considered</a:t>
            </a:r>
            <a:r>
              <a:rPr lang="en-US" altLang="zh-TW" sz="2000" dirty="0"/>
              <a:t> when the postfix expression is generated.</a:t>
            </a:r>
          </a:p>
        </p:txBody>
      </p:sp>
      <p:graphicFrame>
        <p:nvGraphicFramePr>
          <p:cNvPr id="3696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35845"/>
              </p:ext>
            </p:extLst>
          </p:nvPr>
        </p:nvGraphicFramePr>
        <p:xfrm>
          <a:off x="2025823" y="3843337"/>
          <a:ext cx="5602496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Photo Editor Photo" r:id="rId3" imgW="6066667" imgH="2266667" progId="MSPhotoEd.3">
                  <p:embed/>
                </p:oleObj>
              </mc:Choice>
              <mc:Fallback>
                <p:oleObj name="Photo Editor Photo" r:id="rId3" imgW="6066667" imgH="22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823" y="3843337"/>
                        <a:ext cx="5602496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Things to Be Done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Suppose </a:t>
            </a:r>
            <a:r>
              <a:rPr lang="en-US" altLang="zh-HK" smtClean="0"/>
              <a:t>a user gives </a:t>
            </a:r>
            <a:r>
              <a:rPr lang="en-US" altLang="zh-HK" dirty="0" smtClean="0"/>
              <a:t>an infix expression.</a:t>
            </a:r>
          </a:p>
          <a:p>
            <a:pPr lvl="1"/>
            <a:r>
              <a:rPr lang="en-US" altLang="zh-HK" dirty="0" smtClean="0"/>
              <a:t>Assume it is stored in an array of chars named </a:t>
            </a:r>
            <a:r>
              <a:rPr lang="en-US" altLang="zh-HK" dirty="0" err="1" smtClean="0">
                <a:solidFill>
                  <a:srgbClr val="0000FF"/>
                </a:solidFill>
              </a:rPr>
              <a:t>expr</a:t>
            </a:r>
            <a:r>
              <a:rPr lang="en-US" altLang="zh-HK" dirty="0" smtClean="0">
                <a:solidFill>
                  <a:srgbClr val="0000FF"/>
                </a:solidFill>
              </a:rPr>
              <a:t>[]</a:t>
            </a:r>
          </a:p>
          <a:p>
            <a:r>
              <a:rPr lang="en-US" altLang="zh-HK" dirty="0" smtClean="0">
                <a:solidFill>
                  <a:srgbClr val="C00000"/>
                </a:solidFill>
              </a:rPr>
              <a:t>Convert</a:t>
            </a:r>
            <a:r>
              <a:rPr lang="en-US" altLang="zh-HK" dirty="0" smtClean="0"/>
              <a:t> the infix expression to a postfix expression.</a:t>
            </a:r>
          </a:p>
          <a:p>
            <a:r>
              <a:rPr lang="en-US" altLang="zh-HK" dirty="0" smtClean="0">
                <a:solidFill>
                  <a:srgbClr val="C00000"/>
                </a:solidFill>
              </a:rPr>
              <a:t>Evaluate</a:t>
            </a:r>
            <a:r>
              <a:rPr lang="en-US" altLang="zh-HK" dirty="0" smtClean="0"/>
              <a:t> the postfix expression. </a:t>
            </a:r>
          </a:p>
          <a:p>
            <a:pPr lvl="1"/>
            <a:r>
              <a:rPr lang="en-US" altLang="zh-HK" dirty="0" smtClean="0"/>
              <a:t>Also assume the postfix expression is stored in an array of chars named </a:t>
            </a:r>
            <a:r>
              <a:rPr lang="en-US" altLang="zh-HK" dirty="0" err="1" smtClean="0">
                <a:solidFill>
                  <a:srgbClr val="0000FF"/>
                </a:solidFill>
              </a:rPr>
              <a:t>expr</a:t>
            </a:r>
            <a:r>
              <a:rPr lang="en-US" altLang="zh-HK" dirty="0" smtClean="0">
                <a:solidFill>
                  <a:srgbClr val="0000FF"/>
                </a:solidFill>
              </a:rPr>
              <a:t>[]</a:t>
            </a:r>
          </a:p>
          <a:p>
            <a:r>
              <a:rPr lang="en-US" altLang="zh-HK" dirty="0" smtClean="0"/>
              <a:t>Return the result to the user.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91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6D451877-766E-4128-99E1-A6665BABD359}" type="slidenum">
              <a:rPr lang="zh-TW" altLang="en-US" smtClean="0"/>
              <a:pPr/>
              <a:t>33</a:t>
            </a:fld>
            <a:endParaRPr lang="en-US" altLang="zh-TW" dirty="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920" y="166077"/>
            <a:ext cx="8660268" cy="4953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An Overview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120" y="1032225"/>
            <a:ext cx="8546728" cy="56165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char*  expr;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char    </a:t>
            </a:r>
            <a:r>
              <a:rPr lang="en-US" altLang="zh-TW" sz="2400" dirty="0" smtClean="0">
                <a:solidFill>
                  <a:srgbClr val="C00000"/>
                </a:solidFill>
              </a:rPr>
              <a:t>infix</a:t>
            </a:r>
            <a:r>
              <a:rPr lang="en-US" altLang="zh-TW" sz="2400" dirty="0" smtClean="0">
                <a:solidFill>
                  <a:srgbClr val="0000FF"/>
                </a:solidFill>
              </a:rPr>
              <a:t>[1000], </a:t>
            </a:r>
            <a:r>
              <a:rPr lang="en-US" altLang="zh-TW" sz="2400" dirty="0" smtClean="0">
                <a:solidFill>
                  <a:srgbClr val="C00000"/>
                </a:solidFill>
              </a:rPr>
              <a:t>postfix</a:t>
            </a:r>
            <a:r>
              <a:rPr lang="en-US" altLang="zh-TW" sz="2400" dirty="0" smtClean="0">
                <a:solidFill>
                  <a:srgbClr val="0000FF"/>
                </a:solidFill>
              </a:rPr>
              <a:t>[1000];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</a:rPr>
              <a:t> main(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r>
              <a:rPr lang="en-US" altLang="zh-TW" sz="2400" dirty="0" smtClean="0">
                <a:solidFill>
                  <a:srgbClr val="0000FF"/>
                </a:solidFill>
              </a:rPr>
              <a:t> {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 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</a:rPr>
              <a:t> result;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 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read expression by user into the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infix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 array</a:t>
            </a:r>
            <a:r>
              <a:rPr lang="en-US" altLang="zh-TW" sz="2400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  expr = </a:t>
            </a:r>
            <a:r>
              <a:rPr lang="en-US" altLang="zh-TW" sz="2400" dirty="0" smtClean="0">
                <a:solidFill>
                  <a:srgbClr val="C00000"/>
                </a:solidFill>
              </a:rPr>
              <a:t>infix</a:t>
            </a:r>
            <a:r>
              <a:rPr lang="en-US" altLang="zh-TW" sz="2400" dirty="0" smtClean="0">
                <a:solidFill>
                  <a:srgbClr val="0000FF"/>
                </a:solidFill>
              </a:rPr>
              <a:t>; /* expr can be used as an array of char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  </a:t>
            </a:r>
            <a:r>
              <a:rPr lang="en-US" altLang="zh-TW" sz="2400" dirty="0" smtClean="0">
                <a:solidFill>
                  <a:srgbClr val="C00000"/>
                </a:solidFill>
              </a:rPr>
              <a:t>postfix</a:t>
            </a:r>
            <a:r>
              <a:rPr lang="en-US" altLang="zh-TW" sz="2400" dirty="0" smtClean="0">
                <a:solidFill>
                  <a:srgbClr val="0000FF"/>
                </a:solidFill>
              </a:rPr>
              <a:t>();     </a:t>
            </a:r>
            <a:r>
              <a:rPr lang="en-US" altLang="zh-TW" sz="2200" dirty="0" smtClean="0">
                <a:solidFill>
                  <a:srgbClr val="0000FF"/>
                </a:solidFill>
              </a:rPr>
              <a:t>/* It accesses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expr</a:t>
            </a:r>
            <a:r>
              <a:rPr lang="en-US" altLang="zh-TW" sz="2200" dirty="0" smtClean="0">
                <a:solidFill>
                  <a:srgbClr val="0000FF"/>
                </a:solidFill>
              </a:rPr>
              <a:t> and stores the resulting</a:t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                         postfix expression into the postfix array 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  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expr</a:t>
            </a:r>
            <a:r>
              <a:rPr lang="en-US" altLang="zh-TW" sz="2400" dirty="0" smtClean="0">
                <a:solidFill>
                  <a:srgbClr val="0000FF"/>
                </a:solidFill>
              </a:rPr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postfix</a:t>
            </a:r>
            <a:r>
              <a:rPr lang="en-US" altLang="zh-TW" sz="2400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   result =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eval</a:t>
            </a:r>
            <a:r>
              <a:rPr lang="en-US" altLang="zh-TW" sz="2400" dirty="0" smtClean="0">
                <a:solidFill>
                  <a:srgbClr val="0000FF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  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printf</a:t>
            </a:r>
            <a:r>
              <a:rPr lang="en-US" altLang="zh-TW" sz="2400" dirty="0" smtClean="0">
                <a:solidFill>
                  <a:srgbClr val="0000FF"/>
                </a:solidFill>
              </a:rPr>
              <a:t>(“%s = %d\n”, infix, result);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   </a:t>
            </a:r>
            <a:r>
              <a:rPr lang="en-US" altLang="zh-TW" sz="2400" dirty="0" smtClean="0">
                <a:solidFill>
                  <a:srgbClr val="0000FF"/>
                </a:solidFill>
              </a:rPr>
              <a:t>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}</a:t>
            </a:r>
            <a:endParaRPr lang="en-US" altLang="zh-TW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BCADC728-B130-484E-912F-DFCE84E8EF55}" type="slidenum">
              <a:rPr lang="zh-TW" altLang="en-US" smtClean="0"/>
              <a:pPr/>
              <a:t>34</a:t>
            </a:fld>
            <a:endParaRPr lang="en-US" altLang="zh-TW" dirty="0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Evaluation of Postfix Expressions Using Stack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56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/>
              <a:t>Here, we only consider evaluation of expressions using the four binary operators +, -, * and /.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Procedure: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Create a </a:t>
            </a:r>
            <a:r>
              <a:rPr lang="en-US" altLang="zh-TW" sz="2000" dirty="0" smtClean="0"/>
              <a:t>new stack</a:t>
            </a:r>
            <a:r>
              <a:rPr lang="en-US" altLang="zh-TW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Scan the postfix expression from left-to-right.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If an </a:t>
            </a:r>
            <a:r>
              <a:rPr lang="en-US" altLang="zh-TW" sz="2000" dirty="0">
                <a:solidFill>
                  <a:srgbClr val="C00000"/>
                </a:solidFill>
              </a:rPr>
              <a:t>operand</a:t>
            </a:r>
            <a:r>
              <a:rPr lang="en-US" altLang="zh-TW" sz="2000" dirty="0"/>
              <a:t> is encountered, push it onto the stack.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If a </a:t>
            </a:r>
            <a:r>
              <a:rPr lang="en-US" altLang="zh-TW" sz="2000" dirty="0">
                <a:solidFill>
                  <a:srgbClr val="C00000"/>
                </a:solidFill>
              </a:rPr>
              <a:t>binary operator</a:t>
            </a:r>
            <a:r>
              <a:rPr lang="en-US" altLang="zh-TW" sz="2000" dirty="0"/>
              <a:t> is encountered,  </a:t>
            </a:r>
          </a:p>
          <a:p>
            <a:pPr lvl="2">
              <a:lnSpc>
                <a:spcPct val="80000"/>
              </a:lnSpc>
            </a:pPr>
            <a:r>
              <a:rPr lang="en-US" altLang="zh-TW" dirty="0"/>
              <a:t>pop two operands from the stack,</a:t>
            </a:r>
          </a:p>
          <a:p>
            <a:pPr lvl="2">
              <a:lnSpc>
                <a:spcPct val="80000"/>
              </a:lnSpc>
            </a:pPr>
            <a:r>
              <a:rPr lang="en-US" altLang="zh-TW" dirty="0"/>
              <a:t>perform the operator, and </a:t>
            </a:r>
          </a:p>
          <a:p>
            <a:pPr lvl="2">
              <a:lnSpc>
                <a:spcPct val="80000"/>
              </a:lnSpc>
            </a:pPr>
            <a:r>
              <a:rPr lang="en-US" altLang="zh-TW" dirty="0"/>
              <a:t>push the result onto the stack.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When the postfix expression has been scanned, the result is kept on the top of the stack.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Consider an </a:t>
            </a:r>
            <a:r>
              <a:rPr lang="en-US" altLang="zh-TW" sz="2000" dirty="0">
                <a:solidFill>
                  <a:srgbClr val="C00000"/>
                </a:solidFill>
              </a:rPr>
              <a:t>infix</a:t>
            </a:r>
            <a:r>
              <a:rPr lang="en-US" altLang="zh-TW" sz="2000" dirty="0"/>
              <a:t> expression: </a:t>
            </a:r>
            <a:r>
              <a:rPr lang="en-US" altLang="zh-TW" sz="2000" dirty="0">
                <a:solidFill>
                  <a:schemeClr val="accent2"/>
                </a:solidFill>
              </a:rPr>
              <a:t>6 / 2 - 3 + 4 * 2</a:t>
            </a:r>
            <a:r>
              <a:rPr lang="en-US" altLang="zh-TW" sz="2000" dirty="0"/>
              <a:t>. </a:t>
            </a:r>
            <a:br>
              <a:rPr lang="en-US" altLang="zh-TW" sz="2000" dirty="0"/>
            </a:br>
            <a:r>
              <a:rPr lang="en-US" altLang="zh-TW" sz="2000" dirty="0"/>
              <a:t>Its </a:t>
            </a:r>
            <a:r>
              <a:rPr lang="en-US" altLang="zh-TW" sz="2000" dirty="0">
                <a:solidFill>
                  <a:srgbClr val="C00000"/>
                </a:solidFill>
              </a:rPr>
              <a:t>postfix</a:t>
            </a:r>
            <a:r>
              <a:rPr lang="en-US" altLang="zh-TW" sz="2000" dirty="0"/>
              <a:t> expression is </a:t>
            </a:r>
            <a:r>
              <a:rPr lang="en-US" altLang="zh-TW" sz="2000" dirty="0">
                <a:solidFill>
                  <a:schemeClr val="accent2"/>
                </a:solidFill>
              </a:rPr>
              <a:t>6 2 / 3 - 4 2 * +</a:t>
            </a:r>
            <a:r>
              <a:rPr lang="en-US" altLang="zh-TW" sz="2000" dirty="0"/>
              <a:t>. </a:t>
            </a:r>
            <a:br>
              <a:rPr lang="en-US" altLang="zh-TW" sz="2000" dirty="0"/>
            </a:br>
            <a:r>
              <a:rPr lang="en-US" altLang="zh-TW" sz="2000" dirty="0"/>
              <a:t>How do we evaluate it? (Refer to </a:t>
            </a:r>
            <a:r>
              <a:rPr lang="en-US" altLang="zh-TW" sz="2000" dirty="0" smtClean="0"/>
              <a:t>the figure on the next page)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2414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2BBFA280-4945-4E80-A0EF-9256D36E8C3A}" type="slidenum">
              <a:rPr lang="zh-TW" altLang="en-US" smtClean="0"/>
              <a:pPr/>
              <a:t>35</a:t>
            </a:fld>
            <a:endParaRPr lang="en-US" altLang="zh-TW" dirty="0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1083" y="146539"/>
            <a:ext cx="7772400" cy="805543"/>
          </a:xfrm>
        </p:spPr>
        <p:txBody>
          <a:bodyPr/>
          <a:lstStyle/>
          <a:p>
            <a:r>
              <a:rPr lang="en-US" altLang="zh-TW" dirty="0"/>
              <a:t>To evaluate:  </a:t>
            </a:r>
            <a:r>
              <a:rPr lang="en-US" altLang="zh-TW" dirty="0" smtClean="0"/>
              <a:t>6 2 </a:t>
            </a:r>
            <a:r>
              <a:rPr lang="en-US" altLang="zh-TW" dirty="0"/>
              <a:t>/ 3 - 4 2 * +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211083" y="19401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2 / 3 - 4 2 * +</a:t>
            </a:r>
          </a:p>
        </p:txBody>
      </p:sp>
      <p:grpSp>
        <p:nvGrpSpPr>
          <p:cNvPr id="393220" name="Group 4"/>
          <p:cNvGrpSpPr>
            <a:grpSpLocks/>
          </p:cNvGrpSpPr>
          <p:nvPr/>
        </p:nvGrpSpPr>
        <p:grpSpPr bwMode="auto">
          <a:xfrm>
            <a:off x="2321913" y="1178167"/>
            <a:ext cx="768107" cy="1600200"/>
            <a:chOff x="1584" y="528"/>
            <a:chExt cx="524" cy="1008"/>
          </a:xfrm>
        </p:grpSpPr>
        <p:sp>
          <p:nvSpPr>
            <p:cNvPr id="393221" name="Text Box 5"/>
            <p:cNvSpPr txBox="1">
              <a:spLocks noChangeArrowheads="1"/>
            </p:cNvSpPr>
            <p:nvPr/>
          </p:nvSpPr>
          <p:spPr bwMode="auto">
            <a:xfrm>
              <a:off x="1584" y="528"/>
              <a:ext cx="5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stack</a:t>
              </a:r>
            </a:p>
          </p:txBody>
        </p:sp>
        <p:grpSp>
          <p:nvGrpSpPr>
            <p:cNvPr id="393222" name="Group 6"/>
            <p:cNvGrpSpPr>
              <a:grpSpLocks/>
            </p:cNvGrpSpPr>
            <p:nvPr/>
          </p:nvGrpSpPr>
          <p:grpSpPr bwMode="auto">
            <a:xfrm>
              <a:off x="1632" y="816"/>
              <a:ext cx="384" cy="720"/>
              <a:chOff x="672" y="1776"/>
              <a:chExt cx="384" cy="720"/>
            </a:xfrm>
          </p:grpSpPr>
          <p:sp>
            <p:nvSpPr>
              <p:cNvPr id="393223" name="Rectangle 7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393224" name="Rectangle 8"/>
              <p:cNvSpPr>
                <a:spLocks noChangeArrowheads="1"/>
              </p:cNvSpPr>
              <p:nvPr/>
            </p:nvSpPr>
            <p:spPr bwMode="auto">
              <a:xfrm>
                <a:off x="672" y="201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393225" name="Rectangle 9"/>
              <p:cNvSpPr>
                <a:spLocks noChangeArrowheads="1"/>
              </p:cNvSpPr>
              <p:nvPr/>
            </p:nvSpPr>
            <p:spPr bwMode="auto">
              <a:xfrm>
                <a:off x="672" y="225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1728" y="129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6</a:t>
              </a:r>
            </a:p>
          </p:txBody>
        </p:sp>
      </p:grp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2392274" y="3159367"/>
            <a:ext cx="562888" cy="1143000"/>
            <a:chOff x="3072" y="1680"/>
            <a:chExt cx="384" cy="720"/>
          </a:xfrm>
        </p:grpSpPr>
        <p:grpSp>
          <p:nvGrpSpPr>
            <p:cNvPr id="393228" name="Group 12"/>
            <p:cNvGrpSpPr>
              <a:grpSpLocks/>
            </p:cNvGrpSpPr>
            <p:nvPr/>
          </p:nvGrpSpPr>
          <p:grpSpPr bwMode="auto">
            <a:xfrm>
              <a:off x="3072" y="1680"/>
              <a:ext cx="384" cy="720"/>
              <a:chOff x="672" y="1776"/>
              <a:chExt cx="384" cy="720"/>
            </a:xfrm>
          </p:grpSpPr>
          <p:grpSp>
            <p:nvGrpSpPr>
              <p:cNvPr id="393229" name="Group 13"/>
              <p:cNvGrpSpPr>
                <a:grpSpLocks/>
              </p:cNvGrpSpPr>
              <p:nvPr/>
            </p:nvGrpSpPr>
            <p:grpSpPr bwMode="auto">
              <a:xfrm>
                <a:off x="672" y="1776"/>
                <a:ext cx="384" cy="720"/>
                <a:chOff x="672" y="1776"/>
                <a:chExt cx="384" cy="720"/>
              </a:xfrm>
            </p:grpSpPr>
            <p:sp>
              <p:nvSpPr>
                <p:cNvPr id="393230" name="Rectangle 14"/>
                <p:cNvSpPr>
                  <a:spLocks noChangeArrowheads="1"/>
                </p:cNvSpPr>
                <p:nvPr/>
              </p:nvSpPr>
              <p:spPr bwMode="auto">
                <a:xfrm>
                  <a:off x="672" y="177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393231" name="Rectangle 15"/>
                <p:cNvSpPr>
                  <a:spLocks noChangeArrowheads="1"/>
                </p:cNvSpPr>
                <p:nvPr/>
              </p:nvSpPr>
              <p:spPr bwMode="auto">
                <a:xfrm>
                  <a:off x="672" y="201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393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672" y="225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</p:grpSp>
          <p:sp>
            <p:nvSpPr>
              <p:cNvPr id="393233" name="Text Box 17"/>
              <p:cNvSpPr txBox="1">
                <a:spLocks noChangeArrowheads="1"/>
              </p:cNvSpPr>
              <p:nvPr/>
            </p:nvSpPr>
            <p:spPr bwMode="auto">
              <a:xfrm>
                <a:off x="768" y="2256"/>
                <a:ext cx="2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6</a:t>
                </a:r>
              </a:p>
            </p:txBody>
          </p:sp>
        </p:grpSp>
        <p:sp>
          <p:nvSpPr>
            <p:cNvPr id="393234" name="Text Box 18"/>
            <p:cNvSpPr txBox="1">
              <a:spLocks noChangeArrowheads="1"/>
            </p:cNvSpPr>
            <p:nvPr/>
          </p:nvSpPr>
          <p:spPr bwMode="auto">
            <a:xfrm>
              <a:off x="3168" y="1920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2</a:t>
              </a:r>
            </a:p>
          </p:txBody>
        </p:sp>
      </p:grpSp>
      <p:sp>
        <p:nvSpPr>
          <p:cNvPr id="393235" name="Text Box 19"/>
          <p:cNvSpPr txBox="1">
            <a:spLocks noChangeArrowheads="1"/>
          </p:cNvSpPr>
          <p:nvPr/>
        </p:nvSpPr>
        <p:spPr bwMode="auto">
          <a:xfrm>
            <a:off x="211083" y="34641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/ 3 - 4 2 * +</a:t>
            </a:r>
          </a:p>
        </p:txBody>
      </p:sp>
      <p:sp>
        <p:nvSpPr>
          <p:cNvPr id="393236" name="Text Box 20"/>
          <p:cNvSpPr txBox="1">
            <a:spLocks noChangeArrowheads="1"/>
          </p:cNvSpPr>
          <p:nvPr/>
        </p:nvSpPr>
        <p:spPr bwMode="auto">
          <a:xfrm>
            <a:off x="211083" y="52167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/</a:t>
            </a:r>
            <a:r>
              <a:rPr lang="zh-TW" altLang="en-US" sz="1800">
                <a:latin typeface="+mn-lt"/>
              </a:rPr>
              <a:t> 3 - 4 2 * +</a:t>
            </a:r>
          </a:p>
        </p:txBody>
      </p:sp>
      <p:grpSp>
        <p:nvGrpSpPr>
          <p:cNvPr id="393237" name="Group 21"/>
          <p:cNvGrpSpPr>
            <a:grpSpLocks/>
          </p:cNvGrpSpPr>
          <p:nvPr/>
        </p:nvGrpSpPr>
        <p:grpSpPr bwMode="auto">
          <a:xfrm>
            <a:off x="2392274" y="4835767"/>
            <a:ext cx="562888" cy="1143000"/>
            <a:chOff x="3072" y="1680"/>
            <a:chExt cx="384" cy="720"/>
          </a:xfrm>
        </p:grpSpPr>
        <p:grpSp>
          <p:nvGrpSpPr>
            <p:cNvPr id="393238" name="Group 22"/>
            <p:cNvGrpSpPr>
              <a:grpSpLocks/>
            </p:cNvGrpSpPr>
            <p:nvPr/>
          </p:nvGrpSpPr>
          <p:grpSpPr bwMode="auto">
            <a:xfrm>
              <a:off x="3072" y="1680"/>
              <a:ext cx="384" cy="720"/>
              <a:chOff x="672" y="1776"/>
              <a:chExt cx="384" cy="720"/>
            </a:xfrm>
          </p:grpSpPr>
          <p:grpSp>
            <p:nvGrpSpPr>
              <p:cNvPr id="393239" name="Group 23"/>
              <p:cNvGrpSpPr>
                <a:grpSpLocks/>
              </p:cNvGrpSpPr>
              <p:nvPr/>
            </p:nvGrpSpPr>
            <p:grpSpPr bwMode="auto">
              <a:xfrm>
                <a:off x="672" y="1776"/>
                <a:ext cx="384" cy="720"/>
                <a:chOff x="672" y="1776"/>
                <a:chExt cx="384" cy="720"/>
              </a:xfrm>
            </p:grpSpPr>
            <p:sp>
              <p:nvSpPr>
                <p:cNvPr id="393240" name="Rectangle 24"/>
                <p:cNvSpPr>
                  <a:spLocks noChangeArrowheads="1"/>
                </p:cNvSpPr>
                <p:nvPr/>
              </p:nvSpPr>
              <p:spPr bwMode="auto">
                <a:xfrm>
                  <a:off x="672" y="177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393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672" y="201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393242" name="Rectangle 26"/>
                <p:cNvSpPr>
                  <a:spLocks noChangeArrowheads="1"/>
                </p:cNvSpPr>
                <p:nvPr/>
              </p:nvSpPr>
              <p:spPr bwMode="auto">
                <a:xfrm>
                  <a:off x="672" y="225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</p:grpSp>
          <p:sp>
            <p:nvSpPr>
              <p:cNvPr id="393243" name="Text Box 27"/>
              <p:cNvSpPr txBox="1">
                <a:spLocks noChangeArrowheads="1"/>
              </p:cNvSpPr>
              <p:nvPr/>
            </p:nvSpPr>
            <p:spPr bwMode="auto">
              <a:xfrm>
                <a:off x="768" y="2256"/>
                <a:ext cx="2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3</a:t>
                </a:r>
              </a:p>
            </p:txBody>
          </p:sp>
        </p:grpSp>
        <p:sp>
          <p:nvSpPr>
            <p:cNvPr id="393244" name="Text Box 28"/>
            <p:cNvSpPr txBox="1">
              <a:spLocks noChangeArrowheads="1"/>
            </p:cNvSpPr>
            <p:nvPr/>
          </p:nvSpPr>
          <p:spPr bwMode="auto">
            <a:xfrm>
              <a:off x="3168" y="1920"/>
              <a:ext cx="1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393245" name="Text Box 29"/>
          <p:cNvSpPr txBox="1">
            <a:spLocks noChangeArrowheads="1"/>
          </p:cNvSpPr>
          <p:nvPr/>
        </p:nvSpPr>
        <p:spPr bwMode="auto">
          <a:xfrm>
            <a:off x="3236607" y="19401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/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3</a:t>
            </a:r>
            <a:r>
              <a:rPr lang="zh-TW" altLang="en-US" sz="1800">
                <a:latin typeface="+mn-lt"/>
              </a:rPr>
              <a:t> - 4 2 * +</a:t>
            </a:r>
          </a:p>
        </p:txBody>
      </p:sp>
      <p:grpSp>
        <p:nvGrpSpPr>
          <p:cNvPr id="393246" name="Group 30"/>
          <p:cNvGrpSpPr>
            <a:grpSpLocks/>
          </p:cNvGrpSpPr>
          <p:nvPr/>
        </p:nvGrpSpPr>
        <p:grpSpPr bwMode="auto">
          <a:xfrm>
            <a:off x="5347437" y="3159367"/>
            <a:ext cx="562888" cy="1143000"/>
            <a:chOff x="3072" y="1680"/>
            <a:chExt cx="384" cy="720"/>
          </a:xfrm>
        </p:grpSpPr>
        <p:grpSp>
          <p:nvGrpSpPr>
            <p:cNvPr id="393247" name="Group 31"/>
            <p:cNvGrpSpPr>
              <a:grpSpLocks/>
            </p:cNvGrpSpPr>
            <p:nvPr/>
          </p:nvGrpSpPr>
          <p:grpSpPr bwMode="auto">
            <a:xfrm>
              <a:off x="3072" y="1680"/>
              <a:ext cx="384" cy="720"/>
              <a:chOff x="672" y="1776"/>
              <a:chExt cx="384" cy="720"/>
            </a:xfrm>
          </p:grpSpPr>
          <p:grpSp>
            <p:nvGrpSpPr>
              <p:cNvPr id="393248" name="Group 32"/>
              <p:cNvGrpSpPr>
                <a:grpSpLocks/>
              </p:cNvGrpSpPr>
              <p:nvPr/>
            </p:nvGrpSpPr>
            <p:grpSpPr bwMode="auto">
              <a:xfrm>
                <a:off x="672" y="1776"/>
                <a:ext cx="384" cy="720"/>
                <a:chOff x="672" y="1776"/>
                <a:chExt cx="384" cy="720"/>
              </a:xfrm>
            </p:grpSpPr>
            <p:sp>
              <p:nvSpPr>
                <p:cNvPr id="393249" name="Rectangle 33"/>
                <p:cNvSpPr>
                  <a:spLocks noChangeArrowheads="1"/>
                </p:cNvSpPr>
                <p:nvPr/>
              </p:nvSpPr>
              <p:spPr bwMode="auto">
                <a:xfrm>
                  <a:off x="672" y="177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393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672" y="201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393251" name="Rectangle 35"/>
                <p:cNvSpPr>
                  <a:spLocks noChangeArrowheads="1"/>
                </p:cNvSpPr>
                <p:nvPr/>
              </p:nvSpPr>
              <p:spPr bwMode="auto">
                <a:xfrm>
                  <a:off x="672" y="225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</p:grpSp>
          <p:sp>
            <p:nvSpPr>
              <p:cNvPr id="393252" name="Text Box 36"/>
              <p:cNvSpPr txBox="1">
                <a:spLocks noChangeArrowheads="1"/>
              </p:cNvSpPr>
              <p:nvPr/>
            </p:nvSpPr>
            <p:spPr bwMode="auto">
              <a:xfrm>
                <a:off x="768" y="2256"/>
                <a:ext cx="2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0</a:t>
                </a:r>
              </a:p>
            </p:txBody>
          </p:sp>
        </p:grpSp>
        <p:sp>
          <p:nvSpPr>
            <p:cNvPr id="393253" name="Text Box 37"/>
            <p:cNvSpPr txBox="1">
              <a:spLocks noChangeArrowheads="1"/>
            </p:cNvSpPr>
            <p:nvPr/>
          </p:nvSpPr>
          <p:spPr bwMode="auto">
            <a:xfrm>
              <a:off x="3168" y="1920"/>
              <a:ext cx="1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393254" name="Text Box 38"/>
          <p:cNvSpPr txBox="1">
            <a:spLocks noChangeArrowheads="1"/>
          </p:cNvSpPr>
          <p:nvPr/>
        </p:nvSpPr>
        <p:spPr bwMode="auto">
          <a:xfrm>
            <a:off x="3236607" y="34641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/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3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-</a:t>
            </a:r>
            <a:r>
              <a:rPr lang="zh-TW" altLang="en-US" sz="1800">
                <a:latin typeface="+mn-lt"/>
              </a:rPr>
              <a:t> 4 2 * +</a:t>
            </a:r>
          </a:p>
        </p:txBody>
      </p:sp>
      <p:sp>
        <p:nvSpPr>
          <p:cNvPr id="393255" name="Text Box 39"/>
          <p:cNvSpPr txBox="1">
            <a:spLocks noChangeArrowheads="1"/>
          </p:cNvSpPr>
          <p:nvPr/>
        </p:nvSpPr>
        <p:spPr bwMode="auto">
          <a:xfrm>
            <a:off x="3236607" y="52167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/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3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-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4</a:t>
            </a:r>
            <a:r>
              <a:rPr lang="zh-TW" altLang="en-US" sz="1800">
                <a:latin typeface="+mn-lt"/>
              </a:rPr>
              <a:t> 2 * +</a:t>
            </a:r>
          </a:p>
        </p:txBody>
      </p:sp>
      <p:grpSp>
        <p:nvGrpSpPr>
          <p:cNvPr id="393256" name="Group 40"/>
          <p:cNvGrpSpPr>
            <a:grpSpLocks/>
          </p:cNvGrpSpPr>
          <p:nvPr/>
        </p:nvGrpSpPr>
        <p:grpSpPr bwMode="auto">
          <a:xfrm>
            <a:off x="5277073" y="1178167"/>
            <a:ext cx="768107" cy="1600200"/>
            <a:chOff x="3600" y="528"/>
            <a:chExt cx="524" cy="1008"/>
          </a:xfrm>
        </p:grpSpPr>
        <p:sp>
          <p:nvSpPr>
            <p:cNvPr id="393257" name="Text Box 41"/>
            <p:cNvSpPr txBox="1">
              <a:spLocks noChangeArrowheads="1"/>
            </p:cNvSpPr>
            <p:nvPr/>
          </p:nvSpPr>
          <p:spPr bwMode="auto">
            <a:xfrm>
              <a:off x="3600" y="528"/>
              <a:ext cx="5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stack</a:t>
              </a:r>
            </a:p>
          </p:txBody>
        </p:sp>
        <p:grpSp>
          <p:nvGrpSpPr>
            <p:cNvPr id="393258" name="Group 42"/>
            <p:cNvGrpSpPr>
              <a:grpSpLocks/>
            </p:cNvGrpSpPr>
            <p:nvPr/>
          </p:nvGrpSpPr>
          <p:grpSpPr bwMode="auto">
            <a:xfrm>
              <a:off x="3648" y="816"/>
              <a:ext cx="384" cy="720"/>
              <a:chOff x="672" y="1776"/>
              <a:chExt cx="384" cy="720"/>
            </a:xfrm>
          </p:grpSpPr>
          <p:sp>
            <p:nvSpPr>
              <p:cNvPr id="393259" name="Rectangle 43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393260" name="Rectangle 44"/>
              <p:cNvSpPr>
                <a:spLocks noChangeArrowheads="1"/>
              </p:cNvSpPr>
              <p:nvPr/>
            </p:nvSpPr>
            <p:spPr bwMode="auto">
              <a:xfrm>
                <a:off x="672" y="201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393261" name="Rectangle 45"/>
              <p:cNvSpPr>
                <a:spLocks noChangeArrowheads="1"/>
              </p:cNvSpPr>
              <p:nvPr/>
            </p:nvSpPr>
            <p:spPr bwMode="auto">
              <a:xfrm>
                <a:off x="672" y="225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sp>
          <p:nvSpPr>
            <p:cNvPr id="393262" name="Text Box 46"/>
            <p:cNvSpPr txBox="1">
              <a:spLocks noChangeArrowheads="1"/>
            </p:cNvSpPr>
            <p:nvPr/>
          </p:nvSpPr>
          <p:spPr bwMode="auto">
            <a:xfrm>
              <a:off x="3744" y="129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3</a:t>
              </a:r>
            </a:p>
          </p:txBody>
        </p:sp>
        <p:sp>
          <p:nvSpPr>
            <p:cNvPr id="393263" name="Text Box 47"/>
            <p:cNvSpPr txBox="1">
              <a:spLocks noChangeArrowheads="1"/>
            </p:cNvSpPr>
            <p:nvPr/>
          </p:nvSpPr>
          <p:spPr bwMode="auto">
            <a:xfrm>
              <a:off x="3744" y="105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3</a:t>
              </a:r>
            </a:p>
          </p:txBody>
        </p:sp>
      </p:grpSp>
      <p:grpSp>
        <p:nvGrpSpPr>
          <p:cNvPr id="393264" name="Group 48"/>
          <p:cNvGrpSpPr>
            <a:grpSpLocks/>
          </p:cNvGrpSpPr>
          <p:nvPr/>
        </p:nvGrpSpPr>
        <p:grpSpPr bwMode="auto">
          <a:xfrm>
            <a:off x="5347437" y="4835767"/>
            <a:ext cx="562888" cy="1143000"/>
            <a:chOff x="3648" y="2832"/>
            <a:chExt cx="384" cy="720"/>
          </a:xfrm>
        </p:grpSpPr>
        <p:grpSp>
          <p:nvGrpSpPr>
            <p:cNvPr id="393265" name="Group 49"/>
            <p:cNvGrpSpPr>
              <a:grpSpLocks/>
            </p:cNvGrpSpPr>
            <p:nvPr/>
          </p:nvGrpSpPr>
          <p:grpSpPr bwMode="auto">
            <a:xfrm>
              <a:off x="3648" y="2832"/>
              <a:ext cx="384" cy="720"/>
              <a:chOff x="3072" y="1680"/>
              <a:chExt cx="384" cy="720"/>
            </a:xfrm>
          </p:grpSpPr>
          <p:grpSp>
            <p:nvGrpSpPr>
              <p:cNvPr id="393266" name="Group 50"/>
              <p:cNvGrpSpPr>
                <a:grpSpLocks/>
              </p:cNvGrpSpPr>
              <p:nvPr/>
            </p:nvGrpSpPr>
            <p:grpSpPr bwMode="auto">
              <a:xfrm>
                <a:off x="3072" y="1680"/>
                <a:ext cx="384" cy="720"/>
                <a:chOff x="672" y="1776"/>
                <a:chExt cx="384" cy="720"/>
              </a:xfrm>
            </p:grpSpPr>
            <p:grpSp>
              <p:nvGrpSpPr>
                <p:cNvPr id="393267" name="Group 5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384" cy="720"/>
                  <a:chOff x="672" y="1776"/>
                  <a:chExt cx="384" cy="720"/>
                </a:xfrm>
              </p:grpSpPr>
              <p:sp>
                <p:nvSpPr>
                  <p:cNvPr id="39326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776"/>
                    <a:ext cx="384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latin typeface="+mn-lt"/>
                    </a:endParaRPr>
                  </a:p>
                </p:txBody>
              </p:sp>
              <p:sp>
                <p:nvSpPr>
                  <p:cNvPr id="39326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16"/>
                    <a:ext cx="384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latin typeface="+mn-lt"/>
                    </a:endParaRPr>
                  </a:p>
                </p:txBody>
              </p:sp>
              <p:sp>
                <p:nvSpPr>
                  <p:cNvPr id="39327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256"/>
                    <a:ext cx="384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latin typeface="+mn-lt"/>
                    </a:endParaRPr>
                  </a:p>
                </p:txBody>
              </p:sp>
            </p:grpSp>
            <p:sp>
              <p:nvSpPr>
                <p:cNvPr id="39327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768" y="2256"/>
                  <a:ext cx="22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800">
                      <a:latin typeface="+mn-lt"/>
                    </a:rPr>
                    <a:t>0</a:t>
                  </a:r>
                </a:p>
              </p:txBody>
            </p:sp>
          </p:grpSp>
          <p:sp>
            <p:nvSpPr>
              <p:cNvPr id="393272" name="Text Box 56"/>
              <p:cNvSpPr txBox="1">
                <a:spLocks noChangeArrowheads="1"/>
              </p:cNvSpPr>
              <p:nvPr/>
            </p:nvSpPr>
            <p:spPr bwMode="auto">
              <a:xfrm>
                <a:off x="3168" y="1920"/>
                <a:ext cx="1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393273" name="Text Box 57"/>
            <p:cNvSpPr txBox="1">
              <a:spLocks noChangeArrowheads="1"/>
            </p:cNvSpPr>
            <p:nvPr/>
          </p:nvSpPr>
          <p:spPr bwMode="auto">
            <a:xfrm>
              <a:off x="3744" y="3072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4</a:t>
              </a:r>
            </a:p>
          </p:txBody>
        </p:sp>
      </p:grpSp>
      <p:sp>
        <p:nvSpPr>
          <p:cNvPr id="393274" name="Text Box 58"/>
          <p:cNvSpPr txBox="1">
            <a:spLocks noChangeArrowheads="1"/>
          </p:cNvSpPr>
          <p:nvPr/>
        </p:nvSpPr>
        <p:spPr bwMode="auto">
          <a:xfrm>
            <a:off x="6191769" y="52167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/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3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-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4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*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+</a:t>
            </a:r>
          </a:p>
        </p:txBody>
      </p:sp>
      <p:grpSp>
        <p:nvGrpSpPr>
          <p:cNvPr id="393275" name="Group 59"/>
          <p:cNvGrpSpPr>
            <a:grpSpLocks/>
          </p:cNvGrpSpPr>
          <p:nvPr/>
        </p:nvGrpSpPr>
        <p:grpSpPr bwMode="auto">
          <a:xfrm>
            <a:off x="8302600" y="4835767"/>
            <a:ext cx="562888" cy="1143000"/>
            <a:chOff x="3072" y="1680"/>
            <a:chExt cx="384" cy="720"/>
          </a:xfrm>
        </p:grpSpPr>
        <p:grpSp>
          <p:nvGrpSpPr>
            <p:cNvPr id="393276" name="Group 60"/>
            <p:cNvGrpSpPr>
              <a:grpSpLocks/>
            </p:cNvGrpSpPr>
            <p:nvPr/>
          </p:nvGrpSpPr>
          <p:grpSpPr bwMode="auto">
            <a:xfrm>
              <a:off x="3072" y="1680"/>
              <a:ext cx="384" cy="720"/>
              <a:chOff x="672" y="1776"/>
              <a:chExt cx="384" cy="720"/>
            </a:xfrm>
          </p:grpSpPr>
          <p:grpSp>
            <p:nvGrpSpPr>
              <p:cNvPr id="393277" name="Group 61"/>
              <p:cNvGrpSpPr>
                <a:grpSpLocks/>
              </p:cNvGrpSpPr>
              <p:nvPr/>
            </p:nvGrpSpPr>
            <p:grpSpPr bwMode="auto">
              <a:xfrm>
                <a:off x="672" y="1776"/>
                <a:ext cx="384" cy="720"/>
                <a:chOff x="672" y="1776"/>
                <a:chExt cx="384" cy="720"/>
              </a:xfrm>
            </p:grpSpPr>
            <p:sp>
              <p:nvSpPr>
                <p:cNvPr id="393278" name="Rectangle 62"/>
                <p:cNvSpPr>
                  <a:spLocks noChangeArrowheads="1"/>
                </p:cNvSpPr>
                <p:nvPr/>
              </p:nvSpPr>
              <p:spPr bwMode="auto">
                <a:xfrm>
                  <a:off x="672" y="177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393279" name="Rectangle 63"/>
                <p:cNvSpPr>
                  <a:spLocks noChangeArrowheads="1"/>
                </p:cNvSpPr>
                <p:nvPr/>
              </p:nvSpPr>
              <p:spPr bwMode="auto">
                <a:xfrm>
                  <a:off x="672" y="201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393280" name="Rectangle 64"/>
                <p:cNvSpPr>
                  <a:spLocks noChangeArrowheads="1"/>
                </p:cNvSpPr>
                <p:nvPr/>
              </p:nvSpPr>
              <p:spPr bwMode="auto">
                <a:xfrm>
                  <a:off x="672" y="2256"/>
                  <a:ext cx="38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latin typeface="+mn-lt"/>
                  </a:endParaRPr>
                </a:p>
              </p:txBody>
            </p:sp>
          </p:grpSp>
          <p:sp>
            <p:nvSpPr>
              <p:cNvPr id="393281" name="Text Box 65"/>
              <p:cNvSpPr txBox="1">
                <a:spLocks noChangeArrowheads="1"/>
              </p:cNvSpPr>
              <p:nvPr/>
            </p:nvSpPr>
            <p:spPr bwMode="auto">
              <a:xfrm>
                <a:off x="768" y="2256"/>
                <a:ext cx="2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8</a:t>
                </a:r>
              </a:p>
            </p:txBody>
          </p:sp>
        </p:grpSp>
        <p:sp>
          <p:nvSpPr>
            <p:cNvPr id="393282" name="Text Box 66"/>
            <p:cNvSpPr txBox="1">
              <a:spLocks noChangeArrowheads="1"/>
            </p:cNvSpPr>
            <p:nvPr/>
          </p:nvSpPr>
          <p:spPr bwMode="auto">
            <a:xfrm>
              <a:off x="3168" y="1920"/>
              <a:ext cx="1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393283" name="Text Box 67"/>
          <p:cNvSpPr txBox="1">
            <a:spLocks noChangeArrowheads="1"/>
          </p:cNvSpPr>
          <p:nvPr/>
        </p:nvSpPr>
        <p:spPr bwMode="auto">
          <a:xfrm>
            <a:off x="6191769" y="19401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/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3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-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4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* +</a:t>
            </a:r>
          </a:p>
        </p:txBody>
      </p:sp>
      <p:grpSp>
        <p:nvGrpSpPr>
          <p:cNvPr id="393284" name="Group 68"/>
          <p:cNvGrpSpPr>
            <a:grpSpLocks/>
          </p:cNvGrpSpPr>
          <p:nvPr/>
        </p:nvGrpSpPr>
        <p:grpSpPr bwMode="auto">
          <a:xfrm>
            <a:off x="8232236" y="1178167"/>
            <a:ext cx="768107" cy="1600200"/>
            <a:chOff x="5616" y="528"/>
            <a:chExt cx="524" cy="1008"/>
          </a:xfrm>
        </p:grpSpPr>
        <p:sp>
          <p:nvSpPr>
            <p:cNvPr id="393285" name="Text Box 69"/>
            <p:cNvSpPr txBox="1">
              <a:spLocks noChangeArrowheads="1"/>
            </p:cNvSpPr>
            <p:nvPr/>
          </p:nvSpPr>
          <p:spPr bwMode="auto">
            <a:xfrm>
              <a:off x="5616" y="528"/>
              <a:ext cx="5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stack</a:t>
              </a:r>
            </a:p>
          </p:txBody>
        </p:sp>
        <p:grpSp>
          <p:nvGrpSpPr>
            <p:cNvPr id="393286" name="Group 70"/>
            <p:cNvGrpSpPr>
              <a:grpSpLocks/>
            </p:cNvGrpSpPr>
            <p:nvPr/>
          </p:nvGrpSpPr>
          <p:grpSpPr bwMode="auto">
            <a:xfrm>
              <a:off x="5664" y="816"/>
              <a:ext cx="384" cy="720"/>
              <a:chOff x="672" y="1776"/>
              <a:chExt cx="384" cy="720"/>
            </a:xfrm>
          </p:grpSpPr>
          <p:sp>
            <p:nvSpPr>
              <p:cNvPr id="393287" name="Rectangle 71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393288" name="Rectangle 72"/>
              <p:cNvSpPr>
                <a:spLocks noChangeArrowheads="1"/>
              </p:cNvSpPr>
              <p:nvPr/>
            </p:nvSpPr>
            <p:spPr bwMode="auto">
              <a:xfrm>
                <a:off x="672" y="201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393289" name="Rectangle 73"/>
              <p:cNvSpPr>
                <a:spLocks noChangeArrowheads="1"/>
              </p:cNvSpPr>
              <p:nvPr/>
            </p:nvSpPr>
            <p:spPr bwMode="auto">
              <a:xfrm>
                <a:off x="672" y="225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sp>
          <p:nvSpPr>
            <p:cNvPr id="393290" name="Text Box 74"/>
            <p:cNvSpPr txBox="1">
              <a:spLocks noChangeArrowheads="1"/>
            </p:cNvSpPr>
            <p:nvPr/>
          </p:nvSpPr>
          <p:spPr bwMode="auto">
            <a:xfrm>
              <a:off x="5760" y="129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  <p:sp>
          <p:nvSpPr>
            <p:cNvPr id="393291" name="Text Box 75"/>
            <p:cNvSpPr txBox="1">
              <a:spLocks noChangeArrowheads="1"/>
            </p:cNvSpPr>
            <p:nvPr/>
          </p:nvSpPr>
          <p:spPr bwMode="auto">
            <a:xfrm>
              <a:off x="5760" y="105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4</a:t>
              </a:r>
            </a:p>
          </p:txBody>
        </p:sp>
        <p:sp>
          <p:nvSpPr>
            <p:cNvPr id="393292" name="Text Box 76"/>
            <p:cNvSpPr txBox="1">
              <a:spLocks noChangeArrowheads="1"/>
            </p:cNvSpPr>
            <p:nvPr/>
          </p:nvSpPr>
          <p:spPr bwMode="auto">
            <a:xfrm>
              <a:off x="5760" y="81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2</a:t>
              </a:r>
            </a:p>
          </p:txBody>
        </p:sp>
      </p:grpSp>
      <p:sp>
        <p:nvSpPr>
          <p:cNvPr id="393293" name="Text Box 77"/>
          <p:cNvSpPr txBox="1">
            <a:spLocks noChangeArrowheads="1"/>
          </p:cNvSpPr>
          <p:nvPr/>
        </p:nvSpPr>
        <p:spPr bwMode="auto">
          <a:xfrm>
            <a:off x="6191769" y="3464167"/>
            <a:ext cx="1888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u="sng">
                <a:latin typeface="+mn-lt"/>
              </a:rPr>
              <a:t>6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/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3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-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4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2</a:t>
            </a:r>
            <a:r>
              <a:rPr lang="zh-TW" altLang="en-US" sz="1800">
                <a:latin typeface="+mn-lt"/>
              </a:rPr>
              <a:t> </a:t>
            </a:r>
            <a:r>
              <a:rPr lang="zh-TW" altLang="en-US" sz="1800" u="sng">
                <a:latin typeface="+mn-lt"/>
              </a:rPr>
              <a:t>*</a:t>
            </a:r>
            <a:r>
              <a:rPr lang="zh-TW" altLang="en-US" sz="1800">
                <a:latin typeface="+mn-lt"/>
              </a:rPr>
              <a:t> +</a:t>
            </a:r>
          </a:p>
        </p:txBody>
      </p:sp>
      <p:grpSp>
        <p:nvGrpSpPr>
          <p:cNvPr id="393294" name="Group 78"/>
          <p:cNvGrpSpPr>
            <a:grpSpLocks/>
          </p:cNvGrpSpPr>
          <p:nvPr/>
        </p:nvGrpSpPr>
        <p:grpSpPr bwMode="auto">
          <a:xfrm>
            <a:off x="8302600" y="3159367"/>
            <a:ext cx="562888" cy="1143000"/>
            <a:chOff x="5664" y="1776"/>
            <a:chExt cx="384" cy="720"/>
          </a:xfrm>
        </p:grpSpPr>
        <p:grpSp>
          <p:nvGrpSpPr>
            <p:cNvPr id="393295" name="Group 79"/>
            <p:cNvGrpSpPr>
              <a:grpSpLocks/>
            </p:cNvGrpSpPr>
            <p:nvPr/>
          </p:nvGrpSpPr>
          <p:grpSpPr bwMode="auto">
            <a:xfrm>
              <a:off x="5664" y="1776"/>
              <a:ext cx="384" cy="720"/>
              <a:chOff x="3072" y="1680"/>
              <a:chExt cx="384" cy="720"/>
            </a:xfrm>
          </p:grpSpPr>
          <p:grpSp>
            <p:nvGrpSpPr>
              <p:cNvPr id="393296" name="Group 80"/>
              <p:cNvGrpSpPr>
                <a:grpSpLocks/>
              </p:cNvGrpSpPr>
              <p:nvPr/>
            </p:nvGrpSpPr>
            <p:grpSpPr bwMode="auto">
              <a:xfrm>
                <a:off x="3072" y="1680"/>
                <a:ext cx="384" cy="720"/>
                <a:chOff x="672" y="1776"/>
                <a:chExt cx="384" cy="720"/>
              </a:xfrm>
            </p:grpSpPr>
            <p:grpSp>
              <p:nvGrpSpPr>
                <p:cNvPr id="393297" name="Group 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384" cy="720"/>
                  <a:chOff x="672" y="1776"/>
                  <a:chExt cx="384" cy="720"/>
                </a:xfrm>
              </p:grpSpPr>
              <p:sp>
                <p:nvSpPr>
                  <p:cNvPr id="39329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776"/>
                    <a:ext cx="384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latin typeface="+mn-lt"/>
                    </a:endParaRPr>
                  </a:p>
                </p:txBody>
              </p:sp>
              <p:sp>
                <p:nvSpPr>
                  <p:cNvPr id="39329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16"/>
                    <a:ext cx="384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latin typeface="+mn-lt"/>
                    </a:endParaRPr>
                  </a:p>
                </p:txBody>
              </p:sp>
              <p:sp>
                <p:nvSpPr>
                  <p:cNvPr id="39330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256"/>
                    <a:ext cx="384" cy="240"/>
                  </a:xfrm>
                  <a:prstGeom prst="rect">
                    <a:avLst/>
                  </a:prstGeom>
                  <a:noFill/>
                  <a:ln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latin typeface="+mn-lt"/>
                    </a:endParaRPr>
                  </a:p>
                </p:txBody>
              </p:sp>
            </p:grpSp>
            <p:sp>
              <p:nvSpPr>
                <p:cNvPr id="39330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768" y="2256"/>
                  <a:ext cx="22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800">
                      <a:latin typeface="+mn-lt"/>
                    </a:rPr>
                    <a:t>0</a:t>
                  </a:r>
                </a:p>
              </p:txBody>
            </p:sp>
          </p:grpSp>
          <p:sp>
            <p:nvSpPr>
              <p:cNvPr id="393302" name="Text Box 86"/>
              <p:cNvSpPr txBox="1">
                <a:spLocks noChangeArrowheads="1"/>
              </p:cNvSpPr>
              <p:nvPr/>
            </p:nvSpPr>
            <p:spPr bwMode="auto">
              <a:xfrm>
                <a:off x="3168" y="1920"/>
                <a:ext cx="1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393303" name="Text Box 87"/>
            <p:cNvSpPr txBox="1">
              <a:spLocks noChangeArrowheads="1"/>
            </p:cNvSpPr>
            <p:nvPr/>
          </p:nvSpPr>
          <p:spPr bwMode="auto">
            <a:xfrm>
              <a:off x="5760" y="201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0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/>
      <p:bldP spid="393235" grpId="0" autoUpdateAnimBg="0"/>
      <p:bldP spid="393236" grpId="0" autoUpdateAnimBg="0"/>
      <p:bldP spid="393245" grpId="0" autoUpdateAnimBg="0"/>
      <p:bldP spid="393254" grpId="0" autoUpdateAnimBg="0"/>
      <p:bldP spid="393255" grpId="0" autoUpdateAnimBg="0"/>
      <p:bldP spid="393274" grpId="0" autoUpdateAnimBg="0"/>
      <p:bldP spid="393283" grpId="0" autoUpdateAnimBg="0"/>
      <p:bldP spid="39329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E8C73C59-F2BA-4D64-A5AF-28E94C91C76F}" type="slidenum">
              <a:rPr lang="zh-TW" altLang="en-US" smtClean="0"/>
              <a:pPr/>
              <a:t>36</a:t>
            </a:fld>
            <a:endParaRPr lang="en-US" altLang="zh-TW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228600"/>
            <a:ext cx="8628184" cy="568569"/>
          </a:xfrm>
        </p:spPr>
        <p:txBody>
          <a:bodyPr/>
          <a:lstStyle/>
          <a:p>
            <a:r>
              <a:rPr lang="en-US" altLang="zh-TW" dirty="0" smtClean="0"/>
              <a:t>Reading Postfix Expressions</a:t>
            </a:r>
            <a:endParaRPr lang="en-US" altLang="zh-TW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861" y="928933"/>
            <a:ext cx="8604738" cy="5654675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b="1" dirty="0" err="1">
                <a:solidFill>
                  <a:srgbClr val="0000FF"/>
                </a:solidFill>
              </a:rPr>
              <a:t>typedef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</a:rPr>
              <a:t>enum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</a:rPr>
              <a:t>{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plus,minus,times,divide,eos,operand</a:t>
            </a:r>
            <a:r>
              <a:rPr lang="en-US" altLang="zh-TW" sz="2000" dirty="0" smtClean="0">
                <a:solidFill>
                  <a:schemeClr val="accent2"/>
                </a:solidFill>
              </a:rPr>
              <a:t>} precedence</a:t>
            </a:r>
            <a:r>
              <a:rPr lang="en-US" altLang="zh-TW" sz="2000" dirty="0">
                <a:solidFill>
                  <a:schemeClr val="accent2"/>
                </a:solidFill>
              </a:rPr>
              <a:t>;</a:t>
            </a:r>
          </a:p>
          <a:p>
            <a:pPr>
              <a:buFont typeface="Monotype Sorts" pitchFamily="2" charset="2"/>
              <a:buNone/>
            </a:pPr>
            <a:endParaRPr lang="en-US" altLang="zh-TW" sz="2000" dirty="0">
              <a:solidFill>
                <a:schemeClr val="accent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precedence 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getToken</a:t>
            </a:r>
            <a:r>
              <a:rPr lang="en-US" altLang="zh-TW" sz="2000" dirty="0" smtClean="0">
                <a:solidFill>
                  <a:schemeClr val="accent2"/>
                </a:solidFill>
              </a:rPr>
              <a:t>(char </a:t>
            </a:r>
            <a:r>
              <a:rPr lang="en-US" altLang="zh-TW" sz="2000" dirty="0">
                <a:solidFill>
                  <a:schemeClr val="accent2"/>
                </a:solidFill>
              </a:rPr>
              <a:t>*symbol, </a:t>
            </a: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>
                <a:solidFill>
                  <a:schemeClr val="accent2"/>
                </a:solidFill>
              </a:rPr>
              <a:t> *n){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*symbol = </a:t>
            </a:r>
            <a:r>
              <a:rPr lang="en-US" altLang="zh-TW" sz="2000" dirty="0" err="1">
                <a:solidFill>
                  <a:schemeClr val="accent2"/>
                </a:solidFill>
              </a:rPr>
              <a:t>expr</a:t>
            </a:r>
            <a:r>
              <a:rPr lang="en-US" altLang="zh-TW" sz="2000" dirty="0">
                <a:solidFill>
                  <a:schemeClr val="accent2"/>
                </a:solidFill>
              </a:rPr>
              <a:t>[(*n)++];    /* </a:t>
            </a:r>
            <a:r>
              <a:rPr lang="en-US" altLang="zh-TW" sz="2000" dirty="0" err="1">
                <a:solidFill>
                  <a:schemeClr val="accent2"/>
                </a:solidFill>
              </a:rPr>
              <a:t>expr</a:t>
            </a:r>
            <a:r>
              <a:rPr lang="en-US" altLang="zh-TW" sz="2000" dirty="0">
                <a:solidFill>
                  <a:schemeClr val="accent2"/>
                </a:solidFill>
              </a:rPr>
              <a:t>: the expression string </a:t>
            </a:r>
            <a:r>
              <a:rPr lang="en-US" altLang="zh-TW" sz="2000" dirty="0" smtClean="0">
                <a:solidFill>
                  <a:schemeClr val="accent2"/>
                </a:solidFill>
              </a:rPr>
              <a:t>*/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switch (*symbol)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case '+'  : return plus;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case '-'  : return minus;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case '/'  : return divide;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case '*'  : return times;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</a:rPr>
              <a:t>     case </a:t>
            </a:r>
            <a:r>
              <a:rPr lang="en-US" altLang="zh-TW" sz="2000" dirty="0">
                <a:solidFill>
                  <a:schemeClr val="accent2"/>
                </a:solidFill>
              </a:rPr>
              <a:t>'\0' : return </a:t>
            </a:r>
            <a:r>
              <a:rPr lang="en-US" altLang="zh-TW" sz="2000" dirty="0" err="1">
                <a:solidFill>
                  <a:schemeClr val="accent2"/>
                </a:solidFill>
              </a:rPr>
              <a:t>eos</a:t>
            </a:r>
            <a:r>
              <a:rPr lang="en-US" altLang="zh-TW" sz="2000" dirty="0">
                <a:solidFill>
                  <a:schemeClr val="accent2"/>
                </a:solidFill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default   </a:t>
            </a:r>
            <a:r>
              <a:rPr lang="en-US" altLang="zh-TW" sz="2000" dirty="0" smtClean="0">
                <a:solidFill>
                  <a:schemeClr val="accent2"/>
                </a:solidFill>
              </a:rPr>
              <a:t> : </a:t>
            </a:r>
            <a:r>
              <a:rPr lang="en-US" altLang="zh-TW" sz="2000" dirty="0">
                <a:solidFill>
                  <a:schemeClr val="accent2"/>
                </a:solidFill>
              </a:rPr>
              <a:t>return operand;  /* Assume single digit integers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07633" y="5484478"/>
            <a:ext cx="29706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sz="2000" dirty="0" smtClean="0">
                <a:latin typeface="+mn-lt"/>
              </a:rPr>
              <a:t>expr=“</a:t>
            </a:r>
            <a:r>
              <a:rPr lang="zh-TW" altLang="en-US" sz="2000" dirty="0" smtClean="0">
                <a:latin typeface="+mn-lt"/>
              </a:rPr>
              <a:t>6 2 </a:t>
            </a:r>
            <a:r>
              <a:rPr lang="zh-TW" altLang="en-US" sz="2000" dirty="0">
                <a:latin typeface="+mn-lt"/>
              </a:rPr>
              <a:t>/ 3 - 4 2 * </a:t>
            </a:r>
            <a:r>
              <a:rPr lang="zh-TW" altLang="en-US" sz="2000" dirty="0" smtClean="0">
                <a:latin typeface="+mn-lt"/>
              </a:rPr>
              <a:t>+</a:t>
            </a:r>
            <a:r>
              <a:rPr lang="en-HK" altLang="zh-TW" sz="2000" dirty="0" smtClean="0">
                <a:latin typeface="+mn-lt"/>
              </a:rPr>
              <a:t>”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9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529EADE4-44B6-4E5E-BA7F-5B6C1894714C}" type="slidenum">
              <a:rPr lang="zh-TW" altLang="en-US" smtClean="0"/>
              <a:pPr/>
              <a:t>37</a:t>
            </a:fld>
            <a:endParaRPr lang="en-US" altLang="zh-TW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215" y="193430"/>
            <a:ext cx="7772400" cy="533400"/>
          </a:xfrm>
        </p:spPr>
        <p:txBody>
          <a:bodyPr/>
          <a:lstStyle/>
          <a:p>
            <a:r>
              <a:rPr lang="en-US" altLang="zh-TW" dirty="0" smtClean="0"/>
              <a:t>Evaluating </a:t>
            </a:r>
            <a:r>
              <a:rPr lang="en-US" altLang="zh-TW" dirty="0"/>
              <a:t>Postfix Expressions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117" y="961292"/>
            <a:ext cx="7797083" cy="537503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</a:rPr>
              <a:t>eval</a:t>
            </a:r>
            <a:r>
              <a:rPr lang="en-US" altLang="zh-TW" sz="2000" dirty="0">
                <a:solidFill>
                  <a:schemeClr val="accent2"/>
                </a:solidFill>
              </a:rPr>
              <a:t>(void){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precedence token;  char symbol;  stack *s;   </a:t>
            </a: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>
                <a:solidFill>
                  <a:schemeClr val="accent2"/>
                </a:solidFill>
              </a:rPr>
              <a:t> op1, op2;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</a:t>
            </a: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>
                <a:solidFill>
                  <a:schemeClr val="accent2"/>
                </a:solidFill>
              </a:rPr>
              <a:t> n = 0; </a:t>
            </a:r>
            <a:r>
              <a:rPr lang="en-US" altLang="zh-TW" sz="2000" dirty="0" smtClean="0">
                <a:solidFill>
                  <a:schemeClr val="accent2"/>
                </a:solidFill>
              </a:rPr>
              <a:t>           /* counter for the expression string 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expr</a:t>
            </a:r>
            <a:r>
              <a:rPr lang="en-US" altLang="zh-TW" sz="2000" dirty="0" smtClean="0">
                <a:solidFill>
                  <a:schemeClr val="accent2"/>
                </a:solidFill>
              </a:rPr>
              <a:t>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</a:rPr>
              <a:t>   s = 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createS</a:t>
            </a:r>
            <a:r>
              <a:rPr lang="en-US" altLang="zh-TW" sz="2000" dirty="0" smtClean="0">
                <a:solidFill>
                  <a:schemeClr val="accent2"/>
                </a:solidFill>
              </a:rPr>
              <a:t>(100);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</a:rPr>
              <a:t>   </a:t>
            </a:r>
            <a:r>
              <a:rPr lang="en-US" altLang="zh-TW" sz="2000" dirty="0">
                <a:solidFill>
                  <a:schemeClr val="accent2"/>
                </a:solidFill>
              </a:rPr>
              <a:t>token =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getToken</a:t>
            </a:r>
            <a:r>
              <a:rPr lang="en-US" altLang="zh-TW" sz="2000" dirty="0">
                <a:solidFill>
                  <a:schemeClr val="accent2"/>
                </a:solidFill>
              </a:rPr>
              <a:t>(&amp;symbol, &amp;n);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while (token != </a:t>
            </a:r>
            <a:r>
              <a:rPr lang="en-US" altLang="zh-TW" sz="2000" dirty="0" err="1">
                <a:solidFill>
                  <a:schemeClr val="accent2"/>
                </a:solidFill>
              </a:rPr>
              <a:t>eos</a:t>
            </a:r>
            <a:r>
              <a:rPr lang="en-US" altLang="zh-TW" sz="2000" dirty="0">
                <a:solidFill>
                  <a:schemeClr val="accent2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if (token == operand) {</a:t>
            </a:r>
            <a:r>
              <a:rPr lang="en-US" altLang="zh-TW" sz="2000" dirty="0">
                <a:solidFill>
                  <a:srgbClr val="C00000"/>
                </a:solidFill>
              </a:rPr>
              <a:t>op1 = symbol - '0'</a:t>
            </a:r>
            <a:r>
              <a:rPr lang="en-US" altLang="zh-TW" sz="2000" dirty="0">
                <a:solidFill>
                  <a:schemeClr val="accent2"/>
                </a:solidFill>
              </a:rPr>
              <a:t>; push(s, op1); 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else { op2 = pop(s); op1 = pop(s);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         switch(token)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         case plus:   push(s, op1 + op2); </a:t>
            </a:r>
            <a:r>
              <a:rPr lang="en-US" altLang="zh-TW" sz="2000" dirty="0" smtClean="0">
                <a:solidFill>
                  <a:schemeClr val="accent2"/>
                </a:solidFill>
              </a:rPr>
              <a:t>  </a:t>
            </a:r>
            <a:r>
              <a:rPr lang="en-US" altLang="zh-TW" sz="2000" dirty="0">
                <a:solidFill>
                  <a:schemeClr val="accent2"/>
                </a:solidFill>
              </a:rPr>
              <a:t>break;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         case minus:  push(s, op1 - op2);  break;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         case times:  push(s, op1 * op2);  break;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         case divide: push(s, op1 / op2);  break;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         }}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token =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getToken</a:t>
            </a:r>
            <a:r>
              <a:rPr lang="en-US" altLang="zh-TW" sz="2000" dirty="0">
                <a:solidFill>
                  <a:schemeClr val="accent2"/>
                </a:solidFill>
              </a:rPr>
              <a:t>(&amp;symbol, &amp;n);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return pop(s); /* return result */}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4865077" y="2651226"/>
            <a:ext cx="381000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zh-TW" sz="1800" dirty="0">
                <a:solidFill>
                  <a:schemeClr val="accent2"/>
                </a:solidFill>
                <a:latin typeface="+mn-lt"/>
              </a:rPr>
              <a:t>/* </a:t>
            </a:r>
            <a:r>
              <a:rPr lang="en-US" altLang="zh-TW" sz="1800" dirty="0">
                <a:solidFill>
                  <a:schemeClr val="accent2"/>
                </a:solidFill>
                <a:latin typeface="+mn-lt"/>
              </a:rPr>
              <a:t>char conversion to integer */</a:t>
            </a:r>
            <a:endParaRPr lang="zh-TW" alt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892997" y="5807207"/>
            <a:ext cx="2084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u="sng" dirty="0" smtClean="0">
                <a:latin typeface="+mn-lt"/>
              </a:rPr>
              <a:t>6</a:t>
            </a:r>
            <a:r>
              <a:rPr lang="zh-TW" altLang="en-US" sz="2000" dirty="0" smtClean="0">
                <a:latin typeface="+mn-lt"/>
              </a:rPr>
              <a:t> 2 </a:t>
            </a:r>
            <a:r>
              <a:rPr lang="zh-TW" altLang="en-US" sz="2000" dirty="0">
                <a:latin typeface="+mn-lt"/>
              </a:rPr>
              <a:t>/ 3 - 4 2 * +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8003826" y="4648201"/>
            <a:ext cx="831139" cy="1622425"/>
            <a:chOff x="1584" y="528"/>
            <a:chExt cx="567" cy="1022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584" y="528"/>
              <a:ext cx="5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stack</a:t>
              </a:r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632" y="816"/>
              <a:ext cx="384" cy="720"/>
              <a:chOff x="672" y="1776"/>
              <a:chExt cx="384" cy="720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72" y="201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72" y="2256"/>
                <a:ext cx="384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</p:grp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728" y="1298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4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ASCII</a:t>
            </a:r>
            <a:r>
              <a:rPr lang="en-US" dirty="0" smtClean="0"/>
              <a:t> Code:</a:t>
            </a:r>
          </a:p>
          <a:p>
            <a:pPr lvl="1"/>
            <a:r>
              <a:rPr lang="en-US" dirty="0" smtClean="0"/>
              <a:t>The char representation of the char </a:t>
            </a:r>
            <a:r>
              <a:rPr lang="en-US" dirty="0" smtClean="0">
                <a:solidFill>
                  <a:srgbClr val="0000FF"/>
                </a:solidFill>
              </a:rPr>
              <a:t>‘0’</a:t>
            </a:r>
            <a:r>
              <a:rPr lang="en-US" dirty="0" smtClean="0"/>
              <a:t> is number </a:t>
            </a:r>
            <a:r>
              <a:rPr lang="en-US" dirty="0" smtClean="0">
                <a:solidFill>
                  <a:srgbClr val="0000FF"/>
                </a:solidFill>
              </a:rPr>
              <a:t>48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char representation of the char </a:t>
            </a:r>
            <a:r>
              <a:rPr lang="en-US" dirty="0" smtClean="0">
                <a:solidFill>
                  <a:srgbClr val="0000FF"/>
                </a:solidFill>
              </a:rPr>
              <a:t>‘8’</a:t>
            </a:r>
            <a:r>
              <a:rPr lang="en-US" dirty="0" smtClean="0"/>
              <a:t> is number </a:t>
            </a:r>
            <a:r>
              <a:rPr lang="en-US" dirty="0" smtClean="0">
                <a:solidFill>
                  <a:srgbClr val="0000FF"/>
                </a:solidFill>
              </a:rPr>
              <a:t>56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we need an integer for ‘8’, we need to do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‘8’ – ‘0’ = 56 – 48 = 8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Call by value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call by reference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Why do we need ‘call by reference’?</a:t>
            </a:r>
          </a:p>
          <a:p>
            <a:pPr lvl="1"/>
            <a:r>
              <a:rPr lang="en-US" dirty="0" smtClean="0"/>
              <a:t>We want to return values in a flexible way.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69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38C7E7D3-275B-4922-AB85-7FC3E8F1092A}" type="slidenum">
              <a:rPr lang="zh-TW" altLang="en-US" smtClean="0"/>
              <a:pPr/>
              <a:t>39</a:t>
            </a:fld>
            <a:endParaRPr lang="en-US" altLang="zh-TW" dirty="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title"/>
          </p:nvPr>
        </p:nvSpPr>
        <p:spPr>
          <a:xfrm>
            <a:off x="231605" y="284284"/>
            <a:ext cx="8714505" cy="993531"/>
          </a:xfrm>
        </p:spPr>
        <p:txBody>
          <a:bodyPr/>
          <a:lstStyle/>
          <a:p>
            <a:r>
              <a:rPr lang="en-US" altLang="zh-TW" dirty="0"/>
              <a:t>The American Standard Code for Information Interchange </a:t>
            </a:r>
            <a:r>
              <a:rPr lang="en-US" altLang="zh-TW" dirty="0" smtClean="0"/>
              <a:t>(ASCII)</a:t>
            </a:r>
            <a:endParaRPr lang="en-US" altLang="zh-TW" dirty="0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9633" y="1579319"/>
            <a:ext cx="8629572" cy="476286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TW" altLang="en-US" sz="1600" b="1" dirty="0">
                <a:latin typeface="Lucida Console" pitchFamily="49" charset="0"/>
              </a:rPr>
              <a:t>|  0 </a:t>
            </a:r>
            <a:r>
              <a:rPr lang="en-US" altLang="zh-TW" sz="1600" b="1" dirty="0">
                <a:latin typeface="Lucida Console" pitchFamily="49" charset="0"/>
              </a:rPr>
              <a:t>NUL|  1 SOH|  2 STX|  3 ETX|  4 EOT|  5 ENQ|  6 ACK|  7 BEL|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 8 BS |  9 HT | 10 NL | 11 VT | 12 NP | 13 CR | 14 SO | 15 SI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16 DLE| 17 DC1| 18 DC2| 19 DC3| 20 DC4| 21 NAK| 22 SYN| 23 ETB|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24 CAN| 25 EM | 26 SUB| 27 ESC| 28 FS | 29 GS | 30 RS | 31 US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32 SP | 33  ! | 34  " | 35  # | 36  $ | 37  % | 38  &amp; | 39  '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40  ( | 41  ) | 42  * | 43  + | 44  , | 45  - | 46  . | 47  /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48  0 | 49  1 | 50  2 | 51  3 | 52  4 | 53  5 | 54  6 | 55  7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56  8 | 57  9 | 58  : | 59  ; | 60  &lt; | 61  = | 62  &gt; | 63  ?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64  @ | 65  A | 66  B | 67  C | 68  D | 69  E | 70  F | 71  G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72  H | 73  I | 74  J | 75  K | 76  L | 77  M | 78  N | 79  O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80  P | 81  Q | 82  R | 83  S | 84  T | 85  U | 86  V | 87  W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88  X | 89  Y | 90  Z | 91  [ | 92  \ | 93  ] | 94  ^ | 95  _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 96  ` | 97  a | 98  b | 99  c |100  d |101  e |102  f |103  g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|104  h |105  </a:t>
            </a:r>
            <a:r>
              <a:rPr lang="en-US" altLang="zh-TW" sz="1600" b="1" dirty="0" err="1">
                <a:latin typeface="Lucida Console" pitchFamily="49" charset="0"/>
              </a:rPr>
              <a:t>i</a:t>
            </a:r>
            <a:r>
              <a:rPr lang="en-US" altLang="zh-TW" sz="1600" b="1" dirty="0">
                <a:latin typeface="Lucida Console" pitchFamily="49" charset="0"/>
              </a:rPr>
              <a:t> |106  j |107  k |108  l |109  m |110  n |111  o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|112  p |113  q |114  r |115  s |116  t |117  u |118  v |119  w |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>
                <a:latin typeface="Lucida Console" pitchFamily="49" charset="0"/>
              </a:rPr>
              <a:t>|120  x |121  y |122  z |123  { |124  | |125  } |126  ~ |127 DEL|</a:t>
            </a:r>
          </a:p>
          <a:p>
            <a:pPr>
              <a:buFont typeface="Monotype Sorts" pitchFamily="2" charset="2"/>
              <a:buNone/>
            </a:pPr>
            <a:endParaRPr lang="en-US" altLang="zh-TW" sz="1800" b="1" dirty="0">
              <a:latin typeface="Lucida Console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4543" y="3352800"/>
            <a:ext cx="7848600" cy="609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3176D8C2-DB0E-4C6B-A4BE-DEDBC44EE38C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1804" y="838200"/>
            <a:ext cx="6296737" cy="5486400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zh-TW" altLang="en-US" sz="2800" b="1" dirty="0">
              <a:latin typeface="Abadi MT Condensed Light" pitchFamily="34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 err="1">
                <a:solidFill>
                  <a:schemeClr val="accent2"/>
                </a:solidFill>
              </a:rPr>
              <a:t>typedef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enum</a:t>
            </a:r>
            <a:r>
              <a:rPr lang="en-US" altLang="zh-TW" sz="2200" dirty="0">
                <a:solidFill>
                  <a:schemeClr val="accent2"/>
                </a:solidFill>
              </a:rPr>
              <a:t> {FALSE = 0, TRUE = 1} Boolean;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TW" sz="2200" dirty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 err="1">
                <a:solidFill>
                  <a:schemeClr val="accent2"/>
                </a:solidFill>
              </a:rPr>
              <a:t>typedef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struct</a:t>
            </a:r>
            <a:r>
              <a:rPr lang="en-US" altLang="zh-TW" sz="2200" dirty="0">
                <a:solidFill>
                  <a:schemeClr val="accent2"/>
                </a:solidFill>
              </a:rPr>
              <a:t> 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>
                <a:solidFill>
                  <a:schemeClr val="accent2"/>
                </a:solidFill>
              </a:rPr>
              <a:t>size;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int</a:t>
            </a:r>
            <a:r>
              <a:rPr lang="en-US" altLang="zh-TW" sz="2200" dirty="0">
                <a:solidFill>
                  <a:schemeClr val="accent2"/>
                </a:solidFill>
              </a:rPr>
              <a:t> top;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>
                <a:solidFill>
                  <a:schemeClr val="accent2"/>
                </a:solidFill>
              </a:rPr>
              <a:t>*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stacklist</a:t>
            </a:r>
            <a:r>
              <a:rPr lang="en-US" altLang="zh-TW" sz="2200" dirty="0" smtClean="0">
                <a:solidFill>
                  <a:schemeClr val="accent2"/>
                </a:solidFill>
              </a:rPr>
              <a:t>;</a:t>
            </a:r>
            <a:endParaRPr lang="en-US" altLang="zh-TW" sz="2200" dirty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} stack;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TW" sz="2200" dirty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stack *</a:t>
            </a:r>
            <a:r>
              <a:rPr lang="en-US" altLang="zh-TW" sz="2200" dirty="0" err="1">
                <a:solidFill>
                  <a:schemeClr val="accent2"/>
                </a:solidFill>
              </a:rPr>
              <a:t>createS</a:t>
            </a:r>
            <a:r>
              <a:rPr lang="en-US" altLang="zh-TW" sz="2200" dirty="0">
                <a:solidFill>
                  <a:schemeClr val="accent2"/>
                </a:solidFill>
              </a:rPr>
              <a:t>(</a:t>
            </a:r>
            <a:r>
              <a:rPr lang="en-US" altLang="zh-TW" sz="2200" dirty="0" err="1">
                <a:solidFill>
                  <a:schemeClr val="accent2"/>
                </a:solidFill>
              </a:rPr>
              <a:t>int</a:t>
            </a:r>
            <a:r>
              <a:rPr lang="en-US" altLang="zh-TW" sz="2200" dirty="0">
                <a:solidFill>
                  <a:schemeClr val="accent2"/>
                </a:solidFill>
              </a:rPr>
              <a:t> size){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stack *s;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s = (stack*)</a:t>
            </a:r>
            <a:r>
              <a:rPr lang="en-US" altLang="zh-TW" sz="2200" dirty="0" err="1">
                <a:solidFill>
                  <a:schemeClr val="accent2"/>
                </a:solidFill>
              </a:rPr>
              <a:t>malloc</a:t>
            </a:r>
            <a:r>
              <a:rPr lang="en-US" altLang="zh-TW" sz="2200" dirty="0">
                <a:solidFill>
                  <a:schemeClr val="accent2"/>
                </a:solidFill>
              </a:rPr>
              <a:t>(</a:t>
            </a:r>
            <a:r>
              <a:rPr lang="en-US" altLang="zh-TW" sz="2200" dirty="0" err="1">
                <a:solidFill>
                  <a:schemeClr val="accent2"/>
                </a:solidFill>
              </a:rPr>
              <a:t>sizeof</a:t>
            </a:r>
            <a:r>
              <a:rPr lang="en-US" altLang="zh-TW" sz="2200" dirty="0">
                <a:solidFill>
                  <a:schemeClr val="accent2"/>
                </a:solidFill>
              </a:rPr>
              <a:t>(stack));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s-&gt;</a:t>
            </a:r>
            <a:r>
              <a:rPr lang="en-US" altLang="zh-TW" sz="2200" dirty="0" smtClean="0">
                <a:solidFill>
                  <a:schemeClr val="accent2"/>
                </a:solidFill>
              </a:rPr>
              <a:t>size </a:t>
            </a:r>
            <a:r>
              <a:rPr lang="en-US" altLang="zh-TW" sz="2200" dirty="0">
                <a:solidFill>
                  <a:schemeClr val="accent2"/>
                </a:solidFill>
              </a:rPr>
              <a:t>= size;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s-&gt;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stacklist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>
                <a:solidFill>
                  <a:schemeClr val="accent2"/>
                </a:solidFill>
              </a:rPr>
              <a:t>= (</a:t>
            </a:r>
            <a:r>
              <a:rPr lang="en-US" altLang="zh-TW" sz="2200" dirty="0" err="1">
                <a:solidFill>
                  <a:schemeClr val="accent2"/>
                </a:solidFill>
              </a:rPr>
              <a:t>int</a:t>
            </a:r>
            <a:r>
              <a:rPr lang="en-US" altLang="zh-TW" sz="2200" dirty="0">
                <a:solidFill>
                  <a:schemeClr val="accent2"/>
                </a:solidFill>
              </a:rPr>
              <a:t>*)</a:t>
            </a:r>
            <a:r>
              <a:rPr lang="en-US" altLang="zh-TW" sz="2200" dirty="0" err="1">
                <a:solidFill>
                  <a:schemeClr val="accent2"/>
                </a:solidFill>
              </a:rPr>
              <a:t>malloc</a:t>
            </a:r>
            <a:r>
              <a:rPr lang="en-US" altLang="zh-TW" sz="2200" dirty="0">
                <a:solidFill>
                  <a:schemeClr val="accent2"/>
                </a:solidFill>
              </a:rPr>
              <a:t>(size * </a:t>
            </a:r>
            <a:r>
              <a:rPr lang="en-US" altLang="zh-TW" sz="2200" dirty="0" err="1">
                <a:solidFill>
                  <a:schemeClr val="accent2"/>
                </a:solidFill>
              </a:rPr>
              <a:t>sizeof</a:t>
            </a:r>
            <a:r>
              <a:rPr lang="en-US" altLang="zh-TW" sz="2200" dirty="0">
                <a:solidFill>
                  <a:schemeClr val="accent2"/>
                </a:solidFill>
              </a:rPr>
              <a:t>(</a:t>
            </a:r>
            <a:r>
              <a:rPr lang="en-US" altLang="zh-TW" sz="2200" dirty="0" err="1">
                <a:solidFill>
                  <a:schemeClr val="accent2"/>
                </a:solidFill>
              </a:rPr>
              <a:t>int</a:t>
            </a:r>
            <a:r>
              <a:rPr lang="en-US" altLang="zh-TW" sz="2200" dirty="0">
                <a:solidFill>
                  <a:schemeClr val="accent2"/>
                </a:solidFill>
              </a:rPr>
              <a:t>));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s-&gt;top = -1;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return s;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}</a:t>
            </a:r>
            <a:endParaRPr lang="en-US" altLang="zh-TW" sz="20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3975970" y="1783305"/>
            <a:ext cx="40094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badi MT Condensed Light" pitchFamily="34" charset="0"/>
              </a:rPr>
              <a:t>E.g. </a:t>
            </a:r>
            <a:r>
              <a:rPr lang="en-US" altLang="zh-TW" b="1" dirty="0" err="1">
                <a:latin typeface="Abadi MT Condensed Light" pitchFamily="34" charset="0"/>
              </a:rPr>
              <a:t>mystack</a:t>
            </a:r>
            <a:r>
              <a:rPr lang="en-US" altLang="zh-TW" b="1" dirty="0">
                <a:latin typeface="Abadi MT Condensed Light" pitchFamily="34" charset="0"/>
              </a:rPr>
              <a:t> = </a:t>
            </a:r>
            <a:r>
              <a:rPr lang="en-US" altLang="zh-TW" b="1" dirty="0" err="1">
                <a:latin typeface="Abadi MT Condensed Light" pitchFamily="34" charset="0"/>
              </a:rPr>
              <a:t>createS</a:t>
            </a:r>
            <a:r>
              <a:rPr lang="en-US" altLang="zh-TW" b="1" dirty="0">
                <a:latin typeface="Abadi MT Condensed Light" pitchFamily="34" charset="0"/>
              </a:rPr>
              <a:t>(6);</a:t>
            </a:r>
          </a:p>
        </p:txBody>
      </p:sp>
      <p:grpSp>
        <p:nvGrpSpPr>
          <p:cNvPr id="363556" name="Group 36"/>
          <p:cNvGrpSpPr>
            <a:grpSpLocks/>
          </p:cNvGrpSpPr>
          <p:nvPr/>
        </p:nvGrpSpPr>
        <p:grpSpPr bwMode="auto">
          <a:xfrm>
            <a:off x="4010578" y="2133600"/>
            <a:ext cx="4503105" cy="2590800"/>
            <a:chOff x="2736" y="1344"/>
            <a:chExt cx="3072" cy="1632"/>
          </a:xfrm>
        </p:grpSpPr>
        <p:grpSp>
          <p:nvGrpSpPr>
            <p:cNvPr id="363557" name="Group 37"/>
            <p:cNvGrpSpPr>
              <a:grpSpLocks/>
            </p:cNvGrpSpPr>
            <p:nvPr/>
          </p:nvGrpSpPr>
          <p:grpSpPr bwMode="auto">
            <a:xfrm>
              <a:off x="5232" y="1536"/>
              <a:ext cx="576" cy="1440"/>
              <a:chOff x="4714" y="1548"/>
              <a:chExt cx="576" cy="1440"/>
            </a:xfrm>
          </p:grpSpPr>
          <p:sp>
            <p:nvSpPr>
              <p:cNvPr id="363558" name="Rectangle 38"/>
              <p:cNvSpPr>
                <a:spLocks noChangeArrowheads="1"/>
              </p:cNvSpPr>
              <p:nvPr/>
            </p:nvSpPr>
            <p:spPr bwMode="auto">
              <a:xfrm>
                <a:off x="4714" y="154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59" name="Rectangle 39"/>
              <p:cNvSpPr>
                <a:spLocks noChangeArrowheads="1"/>
              </p:cNvSpPr>
              <p:nvPr/>
            </p:nvSpPr>
            <p:spPr bwMode="auto">
              <a:xfrm>
                <a:off x="4714" y="178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0" name="Rectangle 40"/>
              <p:cNvSpPr>
                <a:spLocks noChangeArrowheads="1"/>
              </p:cNvSpPr>
              <p:nvPr/>
            </p:nvSpPr>
            <p:spPr bwMode="auto">
              <a:xfrm>
                <a:off x="4714" y="202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1" name="Rectangle 41"/>
              <p:cNvSpPr>
                <a:spLocks noChangeArrowheads="1"/>
              </p:cNvSpPr>
              <p:nvPr/>
            </p:nvSpPr>
            <p:spPr bwMode="auto">
              <a:xfrm>
                <a:off x="4714" y="274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2" name="Rectangle 42"/>
              <p:cNvSpPr>
                <a:spLocks noChangeArrowheads="1"/>
              </p:cNvSpPr>
              <p:nvPr/>
            </p:nvSpPr>
            <p:spPr bwMode="auto">
              <a:xfrm>
                <a:off x="4714" y="250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3" name="Rectangle 43"/>
              <p:cNvSpPr>
                <a:spLocks noChangeArrowheads="1"/>
              </p:cNvSpPr>
              <p:nvPr/>
            </p:nvSpPr>
            <p:spPr bwMode="auto">
              <a:xfrm>
                <a:off x="4714" y="226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3564" name="Text Box 44"/>
            <p:cNvSpPr txBox="1">
              <a:spLocks noChangeArrowheads="1"/>
            </p:cNvSpPr>
            <p:nvPr/>
          </p:nvSpPr>
          <p:spPr bwMode="auto">
            <a:xfrm>
              <a:off x="2736" y="1344"/>
              <a:ext cx="9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latin typeface="Abadi MT Condensed Light" pitchFamily="34" charset="0"/>
                </a:rPr>
                <a:t>mystack</a:t>
              </a:r>
              <a:endParaRPr lang="en-US" altLang="zh-TW" b="1" dirty="0">
                <a:latin typeface="Abadi MT Condensed Light" pitchFamily="34" charset="0"/>
              </a:endParaRPr>
            </a:p>
          </p:txBody>
        </p:sp>
        <p:sp>
          <p:nvSpPr>
            <p:cNvPr id="363565" name="Rectangle 45"/>
            <p:cNvSpPr>
              <a:spLocks noChangeArrowheads="1"/>
            </p:cNvSpPr>
            <p:nvPr/>
          </p:nvSpPr>
          <p:spPr bwMode="auto">
            <a:xfrm>
              <a:off x="2784" y="163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6" name="Line 46"/>
            <p:cNvSpPr>
              <a:spLocks noChangeShapeType="1"/>
            </p:cNvSpPr>
            <p:nvPr/>
          </p:nvSpPr>
          <p:spPr bwMode="auto">
            <a:xfrm flipV="1">
              <a:off x="3216" y="1632"/>
              <a:ext cx="864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567" name="Rectangle 47"/>
            <p:cNvSpPr>
              <a:spLocks noChangeArrowheads="1"/>
            </p:cNvSpPr>
            <p:nvPr/>
          </p:nvSpPr>
          <p:spPr bwMode="auto">
            <a:xfrm>
              <a:off x="4080" y="163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8" name="Rectangle 48"/>
            <p:cNvSpPr>
              <a:spLocks noChangeArrowheads="1"/>
            </p:cNvSpPr>
            <p:nvPr/>
          </p:nvSpPr>
          <p:spPr bwMode="auto">
            <a:xfrm>
              <a:off x="4080" y="187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9" name="Rectangle 49"/>
            <p:cNvSpPr>
              <a:spLocks noChangeArrowheads="1"/>
            </p:cNvSpPr>
            <p:nvPr/>
          </p:nvSpPr>
          <p:spPr bwMode="auto">
            <a:xfrm>
              <a:off x="4080" y="211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0" name="Text Box 50"/>
            <p:cNvSpPr txBox="1">
              <a:spLocks noChangeArrowheads="1"/>
            </p:cNvSpPr>
            <p:nvPr/>
          </p:nvSpPr>
          <p:spPr bwMode="auto">
            <a:xfrm>
              <a:off x="4214" y="1611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6</a:t>
              </a:r>
            </a:p>
          </p:txBody>
        </p:sp>
        <p:sp>
          <p:nvSpPr>
            <p:cNvPr id="363571" name="Text Box 51"/>
            <p:cNvSpPr txBox="1">
              <a:spLocks noChangeArrowheads="1"/>
            </p:cNvSpPr>
            <p:nvPr/>
          </p:nvSpPr>
          <p:spPr bwMode="auto">
            <a:xfrm>
              <a:off x="4176" y="1872"/>
              <a:ext cx="3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-1</a:t>
              </a:r>
            </a:p>
          </p:txBody>
        </p:sp>
        <p:sp>
          <p:nvSpPr>
            <p:cNvPr id="363572" name="Line 52"/>
            <p:cNvSpPr>
              <a:spLocks noChangeShapeType="1"/>
            </p:cNvSpPr>
            <p:nvPr/>
          </p:nvSpPr>
          <p:spPr bwMode="auto">
            <a:xfrm flipV="1">
              <a:off x="4560" y="1536"/>
              <a:ext cx="672" cy="7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573" name="Text Box 53"/>
            <p:cNvSpPr txBox="1">
              <a:spLocks noChangeArrowheads="1"/>
            </p:cNvSpPr>
            <p:nvPr/>
          </p:nvSpPr>
          <p:spPr bwMode="auto">
            <a:xfrm>
              <a:off x="3680" y="1632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Abadi MT Condensed Light" pitchFamily="34" charset="0"/>
                </a:rPr>
                <a:t>size</a:t>
              </a:r>
            </a:p>
          </p:txBody>
        </p:sp>
        <p:sp>
          <p:nvSpPr>
            <p:cNvPr id="363574" name="Text Box 54"/>
            <p:cNvSpPr txBox="1">
              <a:spLocks noChangeArrowheads="1"/>
            </p:cNvSpPr>
            <p:nvPr/>
          </p:nvSpPr>
          <p:spPr bwMode="auto">
            <a:xfrm>
              <a:off x="3720" y="1872"/>
              <a:ext cx="3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Abadi MT Condensed Light" pitchFamily="34" charset="0"/>
                </a:rPr>
                <a:t>top</a:t>
              </a:r>
            </a:p>
          </p:txBody>
        </p:sp>
        <p:sp>
          <p:nvSpPr>
            <p:cNvPr id="363575" name="Text Box 55"/>
            <p:cNvSpPr txBox="1">
              <a:spLocks noChangeArrowheads="1"/>
            </p:cNvSpPr>
            <p:nvPr/>
          </p:nvSpPr>
          <p:spPr bwMode="auto">
            <a:xfrm>
              <a:off x="3300" y="2112"/>
              <a:ext cx="8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err="1" smtClean="0">
                  <a:latin typeface="Abadi MT Condensed Light" pitchFamily="34" charset="0"/>
                </a:rPr>
                <a:t>stacklist</a:t>
              </a:r>
              <a:endParaRPr lang="en-US" altLang="zh-TW" sz="2000" b="1" dirty="0">
                <a:latin typeface="Abadi MT Condensed Light" pitchFamily="34" charset="0"/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93825" y="252047"/>
            <a:ext cx="8119858" cy="603738"/>
          </a:xfrm>
        </p:spPr>
        <p:txBody>
          <a:bodyPr/>
          <a:lstStyle/>
          <a:p>
            <a:r>
              <a:rPr lang="en-US" dirty="0" smtClean="0"/>
              <a:t>Stack Implementation (integers)</a:t>
            </a:r>
            <a:endParaRPr lang="en-US" dirty="0"/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7565433" y="4835769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latin typeface="Abadi MT Condensed Light" pitchFamily="34" charset="0"/>
              </a:rPr>
              <a:t>stacklist</a:t>
            </a:r>
            <a:endParaRPr lang="en-US" altLang="zh-TW" sz="2000" b="1" dirty="0">
              <a:latin typeface="Abadi MT Condensed Light" pitchFamily="34" charset="0"/>
            </a:endParaRP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6747714" y="2551211"/>
            <a:ext cx="1021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 err="1">
                <a:latin typeface="Abadi MT Condensed Light" pitchFamily="34" charset="0"/>
              </a:rPr>
              <a:t>s</a:t>
            </a:r>
            <a:r>
              <a:rPr lang="en-US" altLang="zh-TW" sz="1400" dirty="0" err="1" smtClean="0">
                <a:latin typeface="Abadi MT Condensed Light" pitchFamily="34" charset="0"/>
              </a:rPr>
              <a:t>tacklist</a:t>
            </a:r>
            <a:r>
              <a:rPr lang="en-US" altLang="zh-TW" sz="1400" dirty="0" smtClean="0">
                <a:latin typeface="Abadi MT Condensed Light" pitchFamily="34" charset="0"/>
              </a:rPr>
              <a:t>[0]</a:t>
            </a:r>
            <a:endParaRPr lang="en-US" altLang="zh-TW" sz="1400" dirty="0">
              <a:latin typeface="Abadi MT Condensed Light" pitchFamily="34" charset="0"/>
            </a:endParaRP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6747715" y="2909799"/>
            <a:ext cx="1021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 err="1" smtClean="0">
                <a:latin typeface="Abadi MT Condensed Light" pitchFamily="34" charset="0"/>
              </a:rPr>
              <a:t>stacklist</a:t>
            </a:r>
            <a:r>
              <a:rPr lang="en-US" altLang="zh-TW" sz="1400" dirty="0" smtClean="0">
                <a:latin typeface="Abadi MT Condensed Light" pitchFamily="34" charset="0"/>
              </a:rPr>
              <a:t>[1]</a:t>
            </a:r>
            <a:endParaRPr lang="en-US" altLang="zh-TW" sz="1400" dirty="0">
              <a:latin typeface="Abadi MT Condense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5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64" y="218326"/>
            <a:ext cx="8382000" cy="838200"/>
          </a:xfrm>
        </p:spPr>
        <p:txBody>
          <a:bodyPr/>
          <a:lstStyle/>
          <a:p>
            <a:r>
              <a:rPr lang="en-US" altLang="zh-HK" dirty="0" smtClean="0"/>
              <a:t>Call by value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6494"/>
            <a:ext cx="8141970" cy="4648200"/>
          </a:xfrm>
        </p:spPr>
        <p:txBody>
          <a:bodyPr/>
          <a:lstStyle/>
          <a:p>
            <a:r>
              <a:rPr lang="en-US" altLang="zh-HK" sz="2400" dirty="0" smtClean="0"/>
              <a:t>A procedure can return one thing, which can be any data structure, but </a:t>
            </a:r>
            <a:r>
              <a:rPr lang="en-US" altLang="zh-HK" sz="2400" b="1" dirty="0" smtClean="0"/>
              <a:t>just</a:t>
            </a:r>
            <a:r>
              <a:rPr lang="en-US" altLang="zh-HK" sz="2400" dirty="0" smtClean="0"/>
              <a:t> one.</a:t>
            </a:r>
            <a:r>
              <a:rPr lang="en-US" altLang="zh-HK" sz="2400" dirty="0"/>
              <a:t> </a:t>
            </a:r>
          </a:p>
          <a:p>
            <a:r>
              <a:rPr lang="en-US" altLang="zh-HK" sz="2400" dirty="0" smtClean="0"/>
              <a:t> </a:t>
            </a:r>
            <a:r>
              <a:rPr lang="en-US" altLang="zh-HK" sz="2400" dirty="0" smtClean="0">
                <a:solidFill>
                  <a:srgbClr val="C00000"/>
                </a:solidFill>
              </a:rPr>
              <a:t>Call-by-value</a:t>
            </a:r>
          </a:p>
          <a:p>
            <a:pPr lvl="1"/>
            <a:r>
              <a:rPr lang="en-US" altLang="zh-HK" dirty="0" smtClean="0"/>
              <a:t>Suppose there is a procedure</a:t>
            </a:r>
            <a:br>
              <a:rPr lang="en-US" altLang="zh-HK" dirty="0" smtClean="0"/>
            </a:br>
            <a:r>
              <a:rPr lang="en-US" altLang="zh-HK" dirty="0" smtClean="0"/>
              <a:t> </a:t>
            </a:r>
            <a:r>
              <a:rPr lang="en-US" altLang="zh-HK" dirty="0" err="1" smtClean="0">
                <a:solidFill>
                  <a:srgbClr val="0000FF"/>
                </a:solidFill>
              </a:rPr>
              <a:t>int</a:t>
            </a:r>
            <a:r>
              <a:rPr lang="en-US" altLang="zh-HK" dirty="0" smtClean="0">
                <a:solidFill>
                  <a:srgbClr val="0000FF"/>
                </a:solidFill>
              </a:rPr>
              <a:t> add(</a:t>
            </a:r>
            <a:r>
              <a:rPr lang="en-US" altLang="zh-HK" dirty="0" err="1" smtClean="0">
                <a:solidFill>
                  <a:srgbClr val="0000FF"/>
                </a:solidFill>
              </a:rPr>
              <a:t>int</a:t>
            </a:r>
            <a:r>
              <a:rPr lang="en-US" altLang="zh-HK" dirty="0" smtClean="0">
                <a:solidFill>
                  <a:srgbClr val="0000FF"/>
                </a:solidFill>
              </a:rPr>
              <a:t> </a:t>
            </a:r>
            <a:r>
              <a:rPr lang="en-US" altLang="zh-HK" dirty="0" err="1" smtClean="0">
                <a:solidFill>
                  <a:srgbClr val="0000FF"/>
                </a:solidFill>
              </a:rPr>
              <a:t>i</a:t>
            </a:r>
            <a:r>
              <a:rPr lang="en-US" altLang="zh-HK" dirty="0" smtClean="0">
                <a:solidFill>
                  <a:srgbClr val="0000FF"/>
                </a:solidFill>
              </a:rPr>
              <a:t>, </a:t>
            </a:r>
            <a:r>
              <a:rPr lang="en-US" altLang="zh-HK" dirty="0" err="1" smtClean="0">
                <a:solidFill>
                  <a:srgbClr val="0000FF"/>
                </a:solidFill>
              </a:rPr>
              <a:t>int</a:t>
            </a:r>
            <a:r>
              <a:rPr lang="en-US" altLang="zh-HK" dirty="0" smtClean="0">
                <a:solidFill>
                  <a:srgbClr val="0000FF"/>
                </a:solidFill>
              </a:rPr>
              <a:t> j) {</a:t>
            </a:r>
            <a:r>
              <a:rPr lang="en-US" altLang="zh-HK" dirty="0" err="1" smtClean="0">
                <a:solidFill>
                  <a:srgbClr val="0000FF"/>
                </a:solidFill>
              </a:rPr>
              <a:t>i</a:t>
            </a:r>
            <a:r>
              <a:rPr lang="en-US" altLang="zh-HK" dirty="0" smtClean="0">
                <a:solidFill>
                  <a:srgbClr val="0000FF"/>
                </a:solidFill>
              </a:rPr>
              <a:t> = i+1, j=j+1;  return </a:t>
            </a:r>
            <a:r>
              <a:rPr lang="en-US" altLang="zh-HK" dirty="0" err="1" smtClean="0">
                <a:solidFill>
                  <a:srgbClr val="0000FF"/>
                </a:solidFill>
              </a:rPr>
              <a:t>i+j</a:t>
            </a:r>
            <a:r>
              <a:rPr lang="en-US" altLang="zh-HK" dirty="0" smtClean="0">
                <a:solidFill>
                  <a:srgbClr val="0000FF"/>
                </a:solidFill>
              </a:rPr>
              <a:t> - 2;}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Consider the following code</a:t>
            </a:r>
            <a:br>
              <a:rPr lang="en-US" altLang="zh-HK" dirty="0" smtClean="0"/>
            </a:br>
            <a:r>
              <a:rPr lang="en-US" altLang="zh-HK" dirty="0" smtClean="0"/>
              <a:t>  </a:t>
            </a:r>
            <a:r>
              <a:rPr lang="en-US" altLang="zh-HK" dirty="0" err="1" smtClean="0">
                <a:solidFill>
                  <a:srgbClr val="0000FF"/>
                </a:solidFill>
              </a:rPr>
              <a:t>int</a:t>
            </a:r>
            <a:r>
              <a:rPr lang="en-US" altLang="zh-HK" dirty="0" smtClean="0">
                <a:solidFill>
                  <a:srgbClr val="0000FF"/>
                </a:solidFill>
              </a:rPr>
              <a:t> </a:t>
            </a:r>
            <a:r>
              <a:rPr lang="en-US" altLang="zh-HK" dirty="0" err="1" smtClean="0">
                <a:solidFill>
                  <a:srgbClr val="0000FF"/>
                </a:solidFill>
              </a:rPr>
              <a:t>i</a:t>
            </a:r>
            <a:r>
              <a:rPr lang="en-US" altLang="zh-HK" dirty="0" smtClean="0">
                <a:solidFill>
                  <a:srgbClr val="0000FF"/>
                </a:solidFill>
              </a:rPr>
              <a:t>, j, k;</a:t>
            </a:r>
            <a:br>
              <a:rPr lang="en-US" altLang="zh-HK" dirty="0" smtClean="0">
                <a:solidFill>
                  <a:srgbClr val="0000FF"/>
                </a:solidFill>
              </a:rPr>
            </a:br>
            <a:r>
              <a:rPr lang="en-US" altLang="zh-HK" dirty="0" smtClean="0">
                <a:solidFill>
                  <a:srgbClr val="0000FF"/>
                </a:solidFill>
              </a:rPr>
              <a:t>  </a:t>
            </a:r>
            <a:r>
              <a:rPr lang="en-US" altLang="zh-HK" dirty="0" err="1" smtClean="0">
                <a:solidFill>
                  <a:srgbClr val="0000FF"/>
                </a:solidFill>
              </a:rPr>
              <a:t>i</a:t>
            </a:r>
            <a:r>
              <a:rPr lang="en-US" altLang="zh-HK" dirty="0" smtClean="0">
                <a:solidFill>
                  <a:srgbClr val="0000FF"/>
                </a:solidFill>
              </a:rPr>
              <a:t> = 10;  j = 20;</a:t>
            </a:r>
            <a:br>
              <a:rPr lang="en-US" altLang="zh-HK" dirty="0" smtClean="0">
                <a:solidFill>
                  <a:srgbClr val="0000FF"/>
                </a:solidFill>
              </a:rPr>
            </a:br>
            <a:r>
              <a:rPr lang="en-US" altLang="zh-HK" dirty="0" smtClean="0">
                <a:solidFill>
                  <a:srgbClr val="0000FF"/>
                </a:solidFill>
              </a:rPr>
              <a:t>  k = add(</a:t>
            </a:r>
            <a:r>
              <a:rPr lang="en-US" altLang="zh-HK" dirty="0" err="1" smtClean="0">
                <a:solidFill>
                  <a:srgbClr val="0000FF"/>
                </a:solidFill>
              </a:rPr>
              <a:t>i</a:t>
            </a:r>
            <a:r>
              <a:rPr lang="en-US" altLang="zh-HK" dirty="0" smtClean="0">
                <a:solidFill>
                  <a:srgbClr val="0000FF"/>
                </a:solidFill>
              </a:rPr>
              <a:t>, j);</a:t>
            </a:r>
          </a:p>
          <a:p>
            <a:pPr lvl="1"/>
            <a:r>
              <a:rPr lang="en-US" altLang="zh-HK" dirty="0" smtClean="0"/>
              <a:t>What are the </a:t>
            </a:r>
            <a:r>
              <a:rPr lang="en-US" altLang="zh-HK" dirty="0" err="1" smtClean="0"/>
              <a:t>i</a:t>
            </a:r>
            <a:r>
              <a:rPr lang="en-US" altLang="zh-HK" dirty="0" smtClean="0"/>
              <a:t> value (10 or 11) and the j value (20 or 21)?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23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64" y="218326"/>
            <a:ext cx="8382000" cy="838200"/>
          </a:xfrm>
        </p:spPr>
        <p:txBody>
          <a:bodyPr/>
          <a:lstStyle/>
          <a:p>
            <a:r>
              <a:rPr lang="en-US" altLang="zh-HK" dirty="0" smtClean="0"/>
              <a:t>Call by reference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5672"/>
            <a:ext cx="8141970" cy="4648200"/>
          </a:xfrm>
        </p:spPr>
        <p:txBody>
          <a:bodyPr/>
          <a:lstStyle/>
          <a:p>
            <a:r>
              <a:rPr lang="en-US" altLang="zh-HK" sz="2400" dirty="0" smtClean="0"/>
              <a:t>In many cases, we want to get many things back but we do not want to define a data structure just for returning those things.</a:t>
            </a:r>
            <a:endParaRPr lang="en-US" altLang="zh-HK" sz="2400" dirty="0"/>
          </a:p>
          <a:p>
            <a:r>
              <a:rPr lang="en-US" altLang="zh-HK" sz="2400" dirty="0" smtClean="0"/>
              <a:t> </a:t>
            </a:r>
            <a:r>
              <a:rPr lang="en-US" altLang="zh-HK" sz="2400" dirty="0" smtClean="0">
                <a:solidFill>
                  <a:srgbClr val="C00000"/>
                </a:solidFill>
              </a:rPr>
              <a:t>Call-by-reference</a:t>
            </a:r>
            <a:endParaRPr lang="en-US" altLang="zh-HK" sz="2400" dirty="0" smtClean="0"/>
          </a:p>
          <a:p>
            <a:pPr lvl="1"/>
            <a:r>
              <a:rPr lang="en-US" altLang="zh-HK" dirty="0" smtClean="0"/>
              <a:t>Suppose there is a procedure</a:t>
            </a:r>
            <a:br>
              <a:rPr lang="en-US" altLang="zh-HK" dirty="0" smtClean="0"/>
            </a:br>
            <a:r>
              <a:rPr lang="en-US" altLang="zh-HK" dirty="0" smtClean="0"/>
              <a:t> </a:t>
            </a:r>
            <a:r>
              <a:rPr lang="en-US" altLang="zh-HK" dirty="0" err="1" smtClean="0">
                <a:solidFill>
                  <a:srgbClr val="0000FF"/>
                </a:solidFill>
              </a:rPr>
              <a:t>int</a:t>
            </a:r>
            <a:r>
              <a:rPr lang="en-US" altLang="zh-HK" dirty="0" smtClean="0">
                <a:solidFill>
                  <a:srgbClr val="0000FF"/>
                </a:solidFill>
              </a:rPr>
              <a:t> add(</a:t>
            </a:r>
            <a:r>
              <a:rPr lang="en-US" altLang="zh-HK" dirty="0" err="1" smtClean="0">
                <a:solidFill>
                  <a:srgbClr val="0000FF"/>
                </a:solidFill>
              </a:rPr>
              <a:t>int</a:t>
            </a:r>
            <a:r>
              <a:rPr lang="en-US" altLang="zh-HK" dirty="0" smtClean="0">
                <a:solidFill>
                  <a:srgbClr val="0000FF"/>
                </a:solidFill>
              </a:rPr>
              <a:t> *i, </a:t>
            </a:r>
            <a:r>
              <a:rPr lang="en-US" altLang="zh-HK" dirty="0" err="1" smtClean="0">
                <a:solidFill>
                  <a:srgbClr val="0000FF"/>
                </a:solidFill>
              </a:rPr>
              <a:t>int</a:t>
            </a:r>
            <a:r>
              <a:rPr lang="en-US" altLang="zh-HK" dirty="0" smtClean="0">
                <a:solidFill>
                  <a:srgbClr val="0000FF"/>
                </a:solidFill>
              </a:rPr>
              <a:t> *j) {*i = *i+1, *j = *j+1;  </a:t>
            </a:r>
            <a:br>
              <a:rPr lang="en-US" altLang="zh-HK" dirty="0" smtClean="0">
                <a:solidFill>
                  <a:srgbClr val="0000FF"/>
                </a:solidFill>
              </a:rPr>
            </a:br>
            <a:r>
              <a:rPr lang="en-US" altLang="zh-HK" dirty="0" smtClean="0">
                <a:solidFill>
                  <a:srgbClr val="0000FF"/>
                </a:solidFill>
              </a:rPr>
              <a:t>                                    return *i+*j - 2;}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Consider the following code</a:t>
            </a:r>
            <a:br>
              <a:rPr lang="en-US" altLang="zh-HK" dirty="0" smtClean="0"/>
            </a:br>
            <a:r>
              <a:rPr lang="en-US" altLang="zh-HK" dirty="0" smtClean="0"/>
              <a:t>  </a:t>
            </a:r>
            <a:r>
              <a:rPr lang="en-US" altLang="zh-HK" dirty="0" err="1" smtClean="0">
                <a:solidFill>
                  <a:srgbClr val="0000FF"/>
                </a:solidFill>
              </a:rPr>
              <a:t>int</a:t>
            </a:r>
            <a:r>
              <a:rPr lang="en-US" altLang="zh-HK" dirty="0" smtClean="0">
                <a:solidFill>
                  <a:srgbClr val="0000FF"/>
                </a:solidFill>
              </a:rPr>
              <a:t> </a:t>
            </a:r>
            <a:r>
              <a:rPr lang="en-US" altLang="zh-HK" dirty="0" err="1" smtClean="0">
                <a:solidFill>
                  <a:srgbClr val="0000FF"/>
                </a:solidFill>
              </a:rPr>
              <a:t>i</a:t>
            </a:r>
            <a:r>
              <a:rPr lang="en-US" altLang="zh-HK" dirty="0" smtClean="0">
                <a:solidFill>
                  <a:srgbClr val="0000FF"/>
                </a:solidFill>
              </a:rPr>
              <a:t>, j, k;</a:t>
            </a:r>
            <a:br>
              <a:rPr lang="en-US" altLang="zh-HK" dirty="0" smtClean="0">
                <a:solidFill>
                  <a:srgbClr val="0000FF"/>
                </a:solidFill>
              </a:rPr>
            </a:br>
            <a:r>
              <a:rPr lang="en-US" altLang="zh-HK" dirty="0" smtClean="0">
                <a:solidFill>
                  <a:srgbClr val="0000FF"/>
                </a:solidFill>
              </a:rPr>
              <a:t>  </a:t>
            </a:r>
            <a:r>
              <a:rPr lang="en-US" altLang="zh-HK" dirty="0" err="1" smtClean="0">
                <a:solidFill>
                  <a:srgbClr val="0000FF"/>
                </a:solidFill>
              </a:rPr>
              <a:t>i</a:t>
            </a:r>
            <a:r>
              <a:rPr lang="en-US" altLang="zh-HK" dirty="0" smtClean="0">
                <a:solidFill>
                  <a:srgbClr val="0000FF"/>
                </a:solidFill>
              </a:rPr>
              <a:t> = 10;  j = 20;</a:t>
            </a:r>
            <a:br>
              <a:rPr lang="en-US" altLang="zh-HK" dirty="0" smtClean="0">
                <a:solidFill>
                  <a:srgbClr val="0000FF"/>
                </a:solidFill>
              </a:rPr>
            </a:br>
            <a:r>
              <a:rPr lang="en-US" altLang="zh-HK" dirty="0" smtClean="0">
                <a:solidFill>
                  <a:srgbClr val="0000FF"/>
                </a:solidFill>
              </a:rPr>
              <a:t>  k = add(&amp;</a:t>
            </a:r>
            <a:r>
              <a:rPr lang="en-US" altLang="zh-HK" dirty="0" err="1" smtClean="0">
                <a:solidFill>
                  <a:srgbClr val="0000FF"/>
                </a:solidFill>
              </a:rPr>
              <a:t>i</a:t>
            </a:r>
            <a:r>
              <a:rPr lang="en-US" altLang="zh-HK" dirty="0" smtClean="0">
                <a:solidFill>
                  <a:srgbClr val="0000FF"/>
                </a:solidFill>
              </a:rPr>
              <a:t>, &amp;j);</a:t>
            </a:r>
          </a:p>
          <a:p>
            <a:pPr lvl="1"/>
            <a:r>
              <a:rPr lang="en-US" altLang="zh-HK" dirty="0" smtClean="0"/>
              <a:t>What are the </a:t>
            </a:r>
            <a:r>
              <a:rPr lang="en-US" altLang="zh-HK" dirty="0" err="1" smtClean="0"/>
              <a:t>i</a:t>
            </a:r>
            <a:r>
              <a:rPr lang="en-US" altLang="zh-HK" dirty="0" smtClean="0"/>
              <a:t> value (10 or 11) and the j value (20 or 21)?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91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E87653EF-4E22-4373-B520-9606A85F0586}" type="slidenum">
              <a:rPr lang="zh-TW" altLang="en-US" smtClean="0"/>
              <a:pPr/>
              <a:t>5</a:t>
            </a:fld>
            <a:endParaRPr lang="en-US" altLang="zh-TW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25" y="1206867"/>
            <a:ext cx="5866298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Boolean </a:t>
            </a:r>
            <a:r>
              <a:rPr lang="en-US" altLang="zh-TW" sz="2200" dirty="0" err="1">
                <a:solidFill>
                  <a:schemeClr val="accent2"/>
                </a:solidFill>
              </a:rPr>
              <a:t>IsFull</a:t>
            </a:r>
            <a:r>
              <a:rPr lang="en-US" altLang="zh-TW" sz="2200" dirty="0">
                <a:solidFill>
                  <a:schemeClr val="accent2"/>
                </a:solidFill>
              </a:rPr>
              <a:t>(stack *s){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if (s-&gt;top == s-&gt;size - 1)  </a:t>
            </a:r>
            <a:endParaRPr lang="en-US" altLang="zh-TW" sz="22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	</a:t>
            </a:r>
            <a:r>
              <a:rPr lang="en-US" altLang="zh-TW" sz="2200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2200" dirty="0">
                <a:solidFill>
                  <a:schemeClr val="accent2"/>
                </a:solidFill>
              </a:rPr>
              <a:t>TRUE;  </a:t>
            </a:r>
            <a:endParaRPr lang="en-US" altLang="zh-TW" sz="22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else </a:t>
            </a:r>
            <a:r>
              <a:rPr lang="en-US" altLang="zh-TW" sz="2200" dirty="0">
                <a:solidFill>
                  <a:schemeClr val="accent2"/>
                </a:solidFill>
              </a:rPr>
              <a:t>return FALSE;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2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Boolean </a:t>
            </a:r>
            <a:r>
              <a:rPr lang="en-US" altLang="zh-TW" sz="2200" dirty="0" err="1">
                <a:solidFill>
                  <a:schemeClr val="accent2"/>
                </a:solidFill>
              </a:rPr>
              <a:t>IsEmpty</a:t>
            </a:r>
            <a:r>
              <a:rPr lang="en-US" altLang="zh-TW" sz="2200" dirty="0">
                <a:solidFill>
                  <a:schemeClr val="accent2"/>
                </a:solidFill>
              </a:rPr>
              <a:t>(stack *s){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if (s-&gt;top == -1) </a:t>
            </a:r>
            <a:endParaRPr lang="en-US" altLang="zh-TW" sz="22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 return </a:t>
            </a:r>
            <a:r>
              <a:rPr lang="en-US" altLang="zh-TW" sz="2200" dirty="0">
                <a:solidFill>
                  <a:schemeClr val="accent2"/>
                </a:solidFill>
              </a:rPr>
              <a:t>TRUE; 	</a:t>
            </a:r>
            <a:endParaRPr lang="en-US" altLang="zh-TW" sz="22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smtClean="0">
                <a:solidFill>
                  <a:schemeClr val="accent2"/>
                </a:solidFill>
              </a:rPr>
              <a:t> else </a:t>
            </a:r>
            <a:r>
              <a:rPr lang="en-US" altLang="zh-TW" sz="2200" dirty="0">
                <a:solidFill>
                  <a:schemeClr val="accent2"/>
                </a:solidFill>
              </a:rPr>
              <a:t>return FALSE;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</a:rPr>
              <a:t>}</a:t>
            </a:r>
            <a:endParaRPr lang="en-US" altLang="zh-TW" sz="2200" dirty="0">
              <a:solidFill>
                <a:schemeClr val="accent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17271" y="263770"/>
            <a:ext cx="8119858" cy="6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Stack Implementation (integers)</a:t>
            </a:r>
            <a:endParaRPr lang="en-US" dirty="0"/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010578" y="2133600"/>
            <a:ext cx="4503105" cy="2590800"/>
            <a:chOff x="2736" y="1344"/>
            <a:chExt cx="3072" cy="1632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5232" y="1536"/>
              <a:ext cx="576" cy="1440"/>
              <a:chOff x="4714" y="1548"/>
              <a:chExt cx="576" cy="1440"/>
            </a:xfrm>
          </p:grpSpPr>
          <p:sp>
            <p:nvSpPr>
              <p:cNvPr id="22" name="Rectangle 38"/>
              <p:cNvSpPr>
                <a:spLocks noChangeArrowheads="1"/>
              </p:cNvSpPr>
              <p:nvPr/>
            </p:nvSpPr>
            <p:spPr bwMode="auto">
              <a:xfrm>
                <a:off x="4714" y="154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HK" dirty="0" smtClean="0"/>
                  <a:t>  10</a:t>
                </a:r>
                <a:endParaRPr lang="en-US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714" y="178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HK" dirty="0" smtClean="0"/>
                  <a:t>   8</a:t>
                </a:r>
                <a:endParaRPr lang="en-US" dirty="0"/>
              </a:p>
            </p:txBody>
          </p:sp>
          <p:sp>
            <p:nvSpPr>
              <p:cNvPr id="24" name="Rectangle 40"/>
              <p:cNvSpPr>
                <a:spLocks noChangeArrowheads="1"/>
              </p:cNvSpPr>
              <p:nvPr/>
            </p:nvSpPr>
            <p:spPr bwMode="auto">
              <a:xfrm>
                <a:off x="4714" y="202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HK" dirty="0" smtClean="0"/>
                  <a:t>  15</a:t>
                </a:r>
                <a:endParaRPr lang="en-US" dirty="0"/>
              </a:p>
            </p:txBody>
          </p:sp>
          <p:sp>
            <p:nvSpPr>
              <p:cNvPr id="25" name="Rectangle 41"/>
              <p:cNvSpPr>
                <a:spLocks noChangeArrowheads="1"/>
              </p:cNvSpPr>
              <p:nvPr/>
            </p:nvSpPr>
            <p:spPr bwMode="auto">
              <a:xfrm>
                <a:off x="4714" y="274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42"/>
              <p:cNvSpPr>
                <a:spLocks noChangeArrowheads="1"/>
              </p:cNvSpPr>
              <p:nvPr/>
            </p:nvSpPr>
            <p:spPr bwMode="auto">
              <a:xfrm>
                <a:off x="4714" y="250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3"/>
              <p:cNvSpPr>
                <a:spLocks noChangeArrowheads="1"/>
              </p:cNvSpPr>
              <p:nvPr/>
            </p:nvSpPr>
            <p:spPr bwMode="auto">
              <a:xfrm>
                <a:off x="4714" y="226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2736" y="1344"/>
              <a:ext cx="9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latin typeface="Abadi MT Condensed Light" pitchFamily="34" charset="0"/>
                </a:rPr>
                <a:t>mystack</a:t>
              </a:r>
              <a:endParaRPr lang="en-US" altLang="zh-TW" b="1" dirty="0">
                <a:latin typeface="Abadi MT Condensed Light" pitchFamily="34" charset="0"/>
              </a:endParaRPr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2784" y="163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6"/>
            <p:cNvSpPr>
              <a:spLocks noChangeShapeType="1"/>
            </p:cNvSpPr>
            <p:nvPr/>
          </p:nvSpPr>
          <p:spPr bwMode="auto">
            <a:xfrm flipV="1">
              <a:off x="3216" y="1632"/>
              <a:ext cx="864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7"/>
            <p:cNvSpPr>
              <a:spLocks noChangeArrowheads="1"/>
            </p:cNvSpPr>
            <p:nvPr/>
          </p:nvSpPr>
          <p:spPr bwMode="auto">
            <a:xfrm>
              <a:off x="4080" y="163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4080" y="187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4080" y="211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auto">
            <a:xfrm>
              <a:off x="4214" y="1611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6</a:t>
              </a:r>
            </a:p>
          </p:txBody>
        </p: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4176" y="1872"/>
              <a:ext cx="3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HK" altLang="zh-TW" dirty="0" smtClean="0">
                  <a:latin typeface="Gill Sans" pitchFamily="34" charset="0"/>
                </a:rPr>
                <a:t> 2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4560" y="1536"/>
              <a:ext cx="672" cy="7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53"/>
            <p:cNvSpPr txBox="1">
              <a:spLocks noChangeArrowheads="1"/>
            </p:cNvSpPr>
            <p:nvPr/>
          </p:nvSpPr>
          <p:spPr bwMode="auto">
            <a:xfrm>
              <a:off x="3680" y="1632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Abadi MT Condensed Light" pitchFamily="34" charset="0"/>
                </a:rPr>
                <a:t>size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/>
          </p:nvSpPr>
          <p:spPr bwMode="auto">
            <a:xfrm>
              <a:off x="3720" y="1872"/>
              <a:ext cx="3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Abadi MT Condensed Light" pitchFamily="34" charset="0"/>
                </a:rPr>
                <a:t>top</a:t>
              </a:r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auto">
            <a:xfrm>
              <a:off x="3300" y="2112"/>
              <a:ext cx="8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err="1" smtClean="0">
                  <a:latin typeface="Abadi MT Condensed Light" pitchFamily="34" charset="0"/>
                </a:rPr>
                <a:t>stacklist</a:t>
              </a:r>
              <a:endParaRPr lang="en-US" altLang="zh-TW" sz="2000" b="1" dirty="0">
                <a:latin typeface="Abadi MT Condensed Light" pitchFamily="34" charset="0"/>
              </a:endParaRPr>
            </a:p>
          </p:txBody>
        </p:sp>
      </p:grp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7565433" y="4835769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latin typeface="Abadi MT Condensed Light" pitchFamily="34" charset="0"/>
              </a:rPr>
              <a:t>stacklist</a:t>
            </a:r>
            <a:endParaRPr lang="en-US" altLang="zh-TW" sz="2000" b="1" dirty="0">
              <a:latin typeface="Abadi MT Condensed Light" pitchFamily="34" charset="0"/>
            </a:endParaRPr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6747714" y="2551211"/>
            <a:ext cx="1021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 err="1">
                <a:latin typeface="Abadi MT Condensed Light" pitchFamily="34" charset="0"/>
              </a:rPr>
              <a:t>s</a:t>
            </a:r>
            <a:r>
              <a:rPr lang="en-US" altLang="zh-TW" sz="1400" dirty="0" err="1" smtClean="0">
                <a:latin typeface="Abadi MT Condensed Light" pitchFamily="34" charset="0"/>
              </a:rPr>
              <a:t>tacklist</a:t>
            </a:r>
            <a:r>
              <a:rPr lang="en-US" altLang="zh-TW" sz="1400" dirty="0" smtClean="0">
                <a:latin typeface="Abadi MT Condensed Light" pitchFamily="34" charset="0"/>
              </a:rPr>
              <a:t>[0]</a:t>
            </a:r>
            <a:endParaRPr lang="en-US" altLang="zh-TW" sz="1400" dirty="0">
              <a:latin typeface="Abadi MT Condensed Light" pitchFamily="34" charset="0"/>
            </a:endParaRP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6747715" y="2909799"/>
            <a:ext cx="1021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 err="1" smtClean="0">
                <a:latin typeface="Abadi MT Condensed Light" pitchFamily="34" charset="0"/>
              </a:rPr>
              <a:t>stacklist</a:t>
            </a:r>
            <a:r>
              <a:rPr lang="en-US" altLang="zh-TW" sz="1400" dirty="0" smtClean="0">
                <a:latin typeface="Abadi MT Condensed Light" pitchFamily="34" charset="0"/>
              </a:rPr>
              <a:t>[1]</a:t>
            </a:r>
            <a:endParaRPr lang="en-US" altLang="zh-TW" sz="1400" dirty="0">
              <a:latin typeface="Abadi MT Condensed Light" pitchFamily="34" charset="0"/>
            </a:endParaRP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8442048" y="3277353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sz="1400" dirty="0" smtClean="0">
                <a:solidFill>
                  <a:srgbClr val="FF0000"/>
                </a:solidFill>
                <a:latin typeface="Abadi MT Condensed Light" pitchFamily="34" charset="0"/>
              </a:rPr>
              <a:t>top</a:t>
            </a:r>
            <a:endParaRPr lang="en-US" altLang="zh-TW" sz="1400" dirty="0">
              <a:solidFill>
                <a:srgbClr val="FF0000"/>
              </a:solidFill>
              <a:latin typeface="Abadi MT Condense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E1A49BF1-D2BA-439D-A9F9-38A3827D9948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003" y="1178781"/>
            <a:ext cx="6139828" cy="5357812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</a:rPr>
              <a:t>void </a:t>
            </a:r>
            <a:r>
              <a:rPr lang="en-US" altLang="zh-TW" sz="2200" dirty="0">
                <a:solidFill>
                  <a:schemeClr val="accent2"/>
                </a:solidFill>
              </a:rPr>
              <a:t>push(stack *s, </a:t>
            </a:r>
            <a:r>
              <a:rPr lang="en-US" altLang="zh-TW" sz="2200" dirty="0" err="1">
                <a:solidFill>
                  <a:schemeClr val="accent2"/>
                </a:solidFill>
              </a:rPr>
              <a:t>int</a:t>
            </a:r>
            <a:r>
              <a:rPr lang="en-US" altLang="zh-TW" sz="2200" dirty="0">
                <a:solidFill>
                  <a:schemeClr val="accent2"/>
                </a:solidFill>
              </a:rPr>
              <a:t> e){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if (! </a:t>
            </a:r>
            <a:r>
              <a:rPr lang="en-US" altLang="zh-TW" sz="2200" dirty="0" err="1">
                <a:solidFill>
                  <a:schemeClr val="accent2"/>
                </a:solidFill>
              </a:rPr>
              <a:t>IsFull</a:t>
            </a:r>
            <a:r>
              <a:rPr lang="en-US" altLang="zh-TW" sz="2200" dirty="0">
                <a:solidFill>
                  <a:schemeClr val="accent2"/>
                </a:solidFill>
              </a:rPr>
              <a:t>(s)) {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s-&gt;top++;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s-&gt;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stacklist</a:t>
            </a:r>
            <a:r>
              <a:rPr lang="en-US" altLang="zh-TW" sz="2200" dirty="0" smtClean="0">
                <a:solidFill>
                  <a:schemeClr val="accent2"/>
                </a:solidFill>
              </a:rPr>
              <a:t>[s-</a:t>
            </a:r>
            <a:r>
              <a:rPr lang="en-US" altLang="zh-TW" sz="2200" dirty="0">
                <a:solidFill>
                  <a:schemeClr val="accent2"/>
                </a:solidFill>
              </a:rPr>
              <a:t>&gt;top] = e;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}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TW" sz="2200" dirty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>
                <a:solidFill>
                  <a:schemeClr val="accent2"/>
                </a:solidFill>
              </a:rPr>
              <a:t>pop(stack *s){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</a:t>
            </a:r>
            <a:r>
              <a:rPr lang="en-US" altLang="zh-TW" sz="2200" dirty="0" err="1">
                <a:solidFill>
                  <a:schemeClr val="accent2"/>
                </a:solidFill>
              </a:rPr>
              <a:t>int</a:t>
            </a:r>
            <a:r>
              <a:rPr lang="en-US" altLang="zh-TW" sz="2200" dirty="0">
                <a:solidFill>
                  <a:schemeClr val="accent2"/>
                </a:solidFill>
              </a:rPr>
              <a:t> </a:t>
            </a:r>
            <a:r>
              <a:rPr lang="en-US" altLang="zh-TW" sz="2200" dirty="0" err="1">
                <a:solidFill>
                  <a:schemeClr val="accent2"/>
                </a:solidFill>
              </a:rPr>
              <a:t>i</a:t>
            </a:r>
            <a:r>
              <a:rPr lang="en-US" altLang="zh-TW" sz="220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if (! </a:t>
            </a:r>
            <a:r>
              <a:rPr lang="en-US" altLang="zh-TW" sz="2200" dirty="0" err="1">
                <a:solidFill>
                  <a:schemeClr val="accent2"/>
                </a:solidFill>
              </a:rPr>
              <a:t>IsEmpty</a:t>
            </a:r>
            <a:r>
              <a:rPr lang="en-US" altLang="zh-TW" sz="2200" dirty="0">
                <a:solidFill>
                  <a:schemeClr val="accent2"/>
                </a:solidFill>
              </a:rPr>
              <a:t>(s)) 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</a:t>
            </a:r>
            <a:r>
              <a:rPr lang="en-US" altLang="zh-TW" sz="2200" dirty="0" err="1">
                <a:solidFill>
                  <a:schemeClr val="accent2"/>
                </a:solidFill>
              </a:rPr>
              <a:t>i</a:t>
            </a:r>
            <a:r>
              <a:rPr lang="en-US" altLang="zh-TW" sz="2200" dirty="0">
                <a:solidFill>
                  <a:schemeClr val="accent2"/>
                </a:solidFill>
              </a:rPr>
              <a:t> = s-&gt;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stacklist</a:t>
            </a:r>
            <a:r>
              <a:rPr lang="en-US" altLang="zh-TW" sz="2200" dirty="0" smtClean="0">
                <a:solidFill>
                  <a:schemeClr val="accent2"/>
                </a:solidFill>
              </a:rPr>
              <a:t>[s-</a:t>
            </a:r>
            <a:r>
              <a:rPr lang="en-US" altLang="zh-TW" sz="2200" dirty="0">
                <a:solidFill>
                  <a:schemeClr val="accent2"/>
                </a:solidFill>
              </a:rPr>
              <a:t>&gt;top];   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s-&gt;top--;   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  return </a:t>
            </a:r>
            <a:r>
              <a:rPr lang="en-US" altLang="zh-TW" sz="2200" dirty="0" err="1">
                <a:solidFill>
                  <a:schemeClr val="accent2"/>
                </a:solidFill>
              </a:rPr>
              <a:t>i</a:t>
            </a:r>
            <a:r>
              <a:rPr lang="en-US" altLang="zh-TW" sz="220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  } else { </a:t>
            </a:r>
            <a:r>
              <a:rPr lang="en-US" altLang="zh-TW" sz="2200" dirty="0" err="1">
                <a:solidFill>
                  <a:schemeClr val="accent2"/>
                </a:solidFill>
              </a:rPr>
              <a:t>printf</a:t>
            </a:r>
            <a:r>
              <a:rPr lang="en-US" altLang="zh-TW" sz="2200" dirty="0">
                <a:solidFill>
                  <a:schemeClr val="accent2"/>
                </a:solidFill>
              </a:rPr>
              <a:t>("error\n"); return -1; }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accent2"/>
                </a:solidFill>
              </a:rPr>
              <a:t>} </a:t>
            </a:r>
            <a:endParaRPr lang="en-US" altLang="zh-TW" sz="2200" dirty="0" smtClean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TW" sz="2200" dirty="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200" dirty="0" smtClean="0">
                <a:solidFill>
                  <a:schemeClr val="accent2"/>
                </a:solidFill>
              </a:rPr>
              <a:t> </a:t>
            </a:r>
            <a:r>
              <a:rPr lang="en-US" altLang="zh-TW" sz="2200" dirty="0">
                <a:solidFill>
                  <a:schemeClr val="accent2"/>
                </a:solidFill>
              </a:rPr>
              <a:t>top(stack *s){ return s-&gt;</a:t>
            </a:r>
            <a:r>
              <a:rPr lang="en-US" altLang="zh-TW" sz="2200" dirty="0" err="1" smtClean="0">
                <a:solidFill>
                  <a:schemeClr val="accent2"/>
                </a:solidFill>
              </a:rPr>
              <a:t>stacklist</a:t>
            </a:r>
            <a:r>
              <a:rPr lang="en-US" altLang="zh-TW" sz="2200" dirty="0" smtClean="0">
                <a:solidFill>
                  <a:schemeClr val="accent2"/>
                </a:solidFill>
              </a:rPr>
              <a:t>[s-</a:t>
            </a:r>
            <a:r>
              <a:rPr lang="en-US" altLang="zh-TW" sz="2200" dirty="0">
                <a:solidFill>
                  <a:schemeClr val="accent2"/>
                </a:solidFill>
              </a:rPr>
              <a:t>&gt;top];}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zh-TW" altLang="zh-TW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118231" cy="592015"/>
          </a:xfrm>
        </p:spPr>
        <p:txBody>
          <a:bodyPr/>
          <a:lstStyle/>
          <a:p>
            <a:r>
              <a:rPr lang="en-US" altLang="zh-HK" dirty="0"/>
              <a:t>Stack Implementation (integers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127119" y="2133600"/>
            <a:ext cx="4503105" cy="2590800"/>
            <a:chOff x="2736" y="1344"/>
            <a:chExt cx="3072" cy="1632"/>
          </a:xfrm>
        </p:grpSpPr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5232" y="1536"/>
              <a:ext cx="576" cy="1440"/>
              <a:chOff x="4714" y="1548"/>
              <a:chExt cx="576" cy="1440"/>
            </a:xfrm>
          </p:grpSpPr>
          <p:sp>
            <p:nvSpPr>
              <p:cNvPr id="21" name="Rectangle 38"/>
              <p:cNvSpPr>
                <a:spLocks noChangeArrowheads="1"/>
              </p:cNvSpPr>
              <p:nvPr/>
            </p:nvSpPr>
            <p:spPr bwMode="auto">
              <a:xfrm>
                <a:off x="4714" y="154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HK" dirty="0" smtClean="0"/>
                  <a:t>  10</a:t>
                </a:r>
                <a:endParaRPr lang="en-US" dirty="0"/>
              </a:p>
            </p:txBody>
          </p:sp>
          <p:sp>
            <p:nvSpPr>
              <p:cNvPr id="22" name="Rectangle 39"/>
              <p:cNvSpPr>
                <a:spLocks noChangeArrowheads="1"/>
              </p:cNvSpPr>
              <p:nvPr/>
            </p:nvSpPr>
            <p:spPr bwMode="auto">
              <a:xfrm>
                <a:off x="4714" y="178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HK" dirty="0" smtClean="0"/>
                  <a:t>   8</a:t>
                </a:r>
                <a:endParaRPr lang="en-US" dirty="0"/>
              </a:p>
            </p:txBody>
          </p:sp>
          <p:sp>
            <p:nvSpPr>
              <p:cNvPr id="23" name="Rectangle 40"/>
              <p:cNvSpPr>
                <a:spLocks noChangeArrowheads="1"/>
              </p:cNvSpPr>
              <p:nvPr/>
            </p:nvSpPr>
            <p:spPr bwMode="auto">
              <a:xfrm>
                <a:off x="4714" y="202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HK" dirty="0" smtClean="0"/>
                  <a:t>  15</a:t>
                </a:r>
                <a:endParaRPr lang="en-US" dirty="0"/>
              </a:p>
            </p:txBody>
          </p:sp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4714" y="274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42"/>
              <p:cNvSpPr>
                <a:spLocks noChangeArrowheads="1"/>
              </p:cNvSpPr>
              <p:nvPr/>
            </p:nvSpPr>
            <p:spPr bwMode="auto">
              <a:xfrm>
                <a:off x="4714" y="250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4714" y="2268"/>
                <a:ext cx="576" cy="240"/>
              </a:xfrm>
              <a:prstGeom prst="rect">
                <a:avLst/>
              </a:prstGeom>
              <a:noFill/>
              <a:ln w="28575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2736" y="1344"/>
              <a:ext cx="9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 err="1">
                  <a:latin typeface="Abadi MT Condensed Light" pitchFamily="34" charset="0"/>
                </a:rPr>
                <a:t>mystack</a:t>
              </a:r>
              <a:endParaRPr lang="en-US" altLang="zh-TW" b="1" dirty="0">
                <a:latin typeface="Abadi MT Condensed Light" pitchFamily="34" charset="0"/>
              </a:endParaRPr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2784" y="163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flipV="1">
              <a:off x="3216" y="1632"/>
              <a:ext cx="864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4080" y="163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48"/>
            <p:cNvSpPr>
              <a:spLocks noChangeArrowheads="1"/>
            </p:cNvSpPr>
            <p:nvPr/>
          </p:nvSpPr>
          <p:spPr bwMode="auto">
            <a:xfrm>
              <a:off x="4080" y="187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4080" y="2112"/>
              <a:ext cx="576" cy="24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4214" y="1611"/>
              <a:ext cx="2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6</a:t>
              </a:r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4176" y="1872"/>
              <a:ext cx="3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HK" altLang="zh-TW" dirty="0" smtClean="0">
                  <a:latin typeface="Gill Sans" pitchFamily="34" charset="0"/>
                </a:rPr>
                <a:t> 2</a:t>
              </a:r>
              <a:endParaRPr lang="zh-TW" altLang="en-US" dirty="0">
                <a:latin typeface="Gill Sans" pitchFamily="34" charset="0"/>
              </a:endParaRP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 flipV="1">
              <a:off x="4560" y="1536"/>
              <a:ext cx="672" cy="7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53"/>
            <p:cNvSpPr txBox="1">
              <a:spLocks noChangeArrowheads="1"/>
            </p:cNvSpPr>
            <p:nvPr/>
          </p:nvSpPr>
          <p:spPr bwMode="auto">
            <a:xfrm>
              <a:off x="3680" y="1632"/>
              <a:ext cx="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Abadi MT Condensed Light" pitchFamily="34" charset="0"/>
                </a:rPr>
                <a:t>size</a:t>
              </a:r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auto">
            <a:xfrm>
              <a:off x="3720" y="1872"/>
              <a:ext cx="3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Abadi MT Condensed Light" pitchFamily="34" charset="0"/>
                </a:rPr>
                <a:t>top</a:t>
              </a: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0" y="2112"/>
              <a:ext cx="8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err="1" smtClean="0">
                  <a:latin typeface="Abadi MT Condensed Light" pitchFamily="34" charset="0"/>
                </a:rPr>
                <a:t>stacklist</a:t>
              </a:r>
              <a:endParaRPr lang="en-US" altLang="zh-TW" sz="2000" b="1" dirty="0">
                <a:latin typeface="Abadi MT Condensed Light" pitchFamily="34" charset="0"/>
              </a:endParaRPr>
            </a:p>
          </p:txBody>
        </p:sp>
      </p:grp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7681974" y="4835769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latin typeface="Abadi MT Condensed Light" pitchFamily="34" charset="0"/>
              </a:rPr>
              <a:t>stacklist</a:t>
            </a:r>
            <a:endParaRPr lang="en-US" altLang="zh-TW" sz="2000" b="1" dirty="0">
              <a:latin typeface="Abadi MT Condensed Light" pitchFamily="34" charset="0"/>
            </a:endParaRP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6864255" y="2551211"/>
            <a:ext cx="1021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 err="1">
                <a:latin typeface="Abadi MT Condensed Light" pitchFamily="34" charset="0"/>
              </a:rPr>
              <a:t>s</a:t>
            </a:r>
            <a:r>
              <a:rPr lang="en-US" altLang="zh-TW" sz="1400" dirty="0" err="1" smtClean="0">
                <a:latin typeface="Abadi MT Condensed Light" pitchFamily="34" charset="0"/>
              </a:rPr>
              <a:t>tacklist</a:t>
            </a:r>
            <a:r>
              <a:rPr lang="en-US" altLang="zh-TW" sz="1400" dirty="0" smtClean="0">
                <a:latin typeface="Abadi MT Condensed Light" pitchFamily="34" charset="0"/>
              </a:rPr>
              <a:t>[0]</a:t>
            </a:r>
            <a:endParaRPr lang="en-US" altLang="zh-TW" sz="1400" dirty="0">
              <a:latin typeface="Abadi MT Condensed Light" pitchFamily="34" charset="0"/>
            </a:endParaRPr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6864256" y="2909799"/>
            <a:ext cx="1021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 err="1" smtClean="0">
                <a:latin typeface="Abadi MT Condensed Light" pitchFamily="34" charset="0"/>
              </a:rPr>
              <a:t>stacklist</a:t>
            </a:r>
            <a:r>
              <a:rPr lang="en-US" altLang="zh-TW" sz="1400" dirty="0" smtClean="0">
                <a:latin typeface="Abadi MT Condensed Light" pitchFamily="34" charset="0"/>
              </a:rPr>
              <a:t>[1]</a:t>
            </a:r>
            <a:endParaRPr lang="en-US" altLang="zh-TW" sz="1400" dirty="0">
              <a:latin typeface="Abadi MT Condensed Light" pitchFamily="34" charset="0"/>
            </a:endParaRP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8558589" y="3277353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sz="1400" dirty="0" smtClean="0">
                <a:solidFill>
                  <a:srgbClr val="FF0000"/>
                </a:solidFill>
                <a:latin typeface="Abadi MT Condensed Light" pitchFamily="34" charset="0"/>
              </a:rPr>
              <a:t>top</a:t>
            </a:r>
            <a:endParaRPr lang="en-US" altLang="zh-TW" sz="1400" dirty="0">
              <a:solidFill>
                <a:srgbClr val="FF0000"/>
              </a:solidFill>
              <a:latin typeface="Abadi MT Condense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62D06DE1-689F-4B45-AC6C-BF8E56DFA1D3}" type="slidenum">
              <a:rPr lang="zh-TW" altLang="en-US" smtClean="0"/>
              <a:pPr/>
              <a:t>7</a:t>
            </a:fld>
            <a:endParaRPr lang="en-US" altLang="zh-TW" dirty="0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Dynamically Linked </a:t>
            </a:r>
            <a:r>
              <a:rPr lang="en-US" altLang="zh-TW" dirty="0" smtClean="0"/>
              <a:t>Stack </a:t>
            </a:r>
            <a:r>
              <a:rPr lang="en-US" altLang="zh-TW" sz="3600" dirty="0" smtClean="0"/>
              <a:t>(Another implementation)</a:t>
            </a:r>
            <a:endParaRPr lang="en-US" altLang="zh-TW" sz="3600" dirty="0"/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5917" y="1351908"/>
            <a:ext cx="8443322" cy="4648200"/>
          </a:xfrm>
        </p:spPr>
        <p:txBody>
          <a:bodyPr/>
          <a:lstStyle/>
          <a:p>
            <a:pPr>
              <a:buNone/>
            </a:pPr>
            <a:r>
              <a:rPr lang="en-US" altLang="zh-HK" sz="2000" dirty="0" err="1">
                <a:solidFill>
                  <a:srgbClr val="0000FF"/>
                </a:solidFill>
              </a:rPr>
              <a:t>typedef</a:t>
            </a:r>
            <a:r>
              <a:rPr lang="en-US" altLang="zh-HK" sz="2000" dirty="0">
                <a:solidFill>
                  <a:srgbClr val="0000FF"/>
                </a:solidFill>
              </a:rPr>
              <a:t> </a:t>
            </a:r>
            <a:r>
              <a:rPr lang="en-US" altLang="zh-HK" sz="2000" dirty="0" err="1">
                <a:solidFill>
                  <a:srgbClr val="0000FF"/>
                </a:solidFill>
              </a:rPr>
              <a:t>struct</a:t>
            </a:r>
            <a:r>
              <a:rPr lang="en-US" altLang="zh-HK" sz="2000" dirty="0">
                <a:solidFill>
                  <a:srgbClr val="0000FF"/>
                </a:solidFill>
              </a:rPr>
              <a:t> </a:t>
            </a:r>
            <a:r>
              <a:rPr lang="en-US" altLang="zh-HK" sz="2000" dirty="0" err="1">
                <a:solidFill>
                  <a:srgbClr val="0000FF"/>
                </a:solidFill>
              </a:rPr>
              <a:t>listNode</a:t>
            </a:r>
            <a:r>
              <a:rPr lang="en-US" altLang="zh-HK" sz="2000" dirty="0">
                <a:solidFill>
                  <a:srgbClr val="0000FF"/>
                </a:solidFill>
              </a:rPr>
              <a:t> </a:t>
            </a:r>
            <a:r>
              <a:rPr lang="en-US" altLang="zh-HK" sz="2000" dirty="0" smtClean="0">
                <a:solidFill>
                  <a:srgbClr val="0000FF"/>
                </a:solidFill>
              </a:rPr>
              <a:t>{		</a:t>
            </a:r>
            <a:r>
              <a:rPr lang="en-US" altLang="zh-HK" sz="2000" dirty="0">
                <a:solidFill>
                  <a:srgbClr val="0000FF"/>
                </a:solidFill>
              </a:rPr>
              <a:t/>
            </a:r>
            <a:br>
              <a:rPr lang="en-US" altLang="zh-HK" sz="2000" dirty="0">
                <a:solidFill>
                  <a:srgbClr val="0000FF"/>
                </a:solidFill>
              </a:rPr>
            </a:br>
            <a:r>
              <a:rPr lang="en-US" altLang="zh-HK" sz="2000" dirty="0">
                <a:solidFill>
                  <a:srgbClr val="0000FF"/>
                </a:solidFill>
              </a:rPr>
              <a:t>     </a:t>
            </a:r>
            <a:r>
              <a:rPr lang="en-US" altLang="zh-HK" sz="2000" dirty="0" err="1">
                <a:solidFill>
                  <a:srgbClr val="0000FF"/>
                </a:solidFill>
              </a:rPr>
              <a:t>int</a:t>
            </a:r>
            <a:r>
              <a:rPr lang="en-US" altLang="zh-HK" sz="2000" dirty="0">
                <a:solidFill>
                  <a:srgbClr val="0000FF"/>
                </a:solidFill>
              </a:rPr>
              <a:t> data;</a:t>
            </a:r>
            <a:br>
              <a:rPr lang="en-US" altLang="zh-HK" sz="2000" dirty="0">
                <a:solidFill>
                  <a:srgbClr val="0000FF"/>
                </a:solidFill>
              </a:rPr>
            </a:br>
            <a:r>
              <a:rPr lang="en-US" altLang="zh-HK" sz="2000" dirty="0">
                <a:solidFill>
                  <a:srgbClr val="0000FF"/>
                </a:solidFill>
              </a:rPr>
              <a:t>     </a:t>
            </a:r>
            <a:r>
              <a:rPr lang="en-US" altLang="zh-HK" sz="2000" dirty="0" err="1">
                <a:solidFill>
                  <a:srgbClr val="0000FF"/>
                </a:solidFill>
              </a:rPr>
              <a:t>listPointer</a:t>
            </a:r>
            <a:r>
              <a:rPr lang="en-US" altLang="zh-HK" sz="2000" dirty="0">
                <a:solidFill>
                  <a:srgbClr val="0000FF"/>
                </a:solidFill>
              </a:rPr>
              <a:t> link</a:t>
            </a:r>
            <a:r>
              <a:rPr lang="en-US" altLang="zh-HK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altLang="zh-HK" sz="2000" dirty="0" smtClean="0">
                <a:solidFill>
                  <a:srgbClr val="0000FF"/>
                </a:solidFill>
              </a:rPr>
              <a:t>};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zh-TW" sz="12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stack *</a:t>
            </a:r>
            <a:r>
              <a:rPr lang="en-US" altLang="zh-TW" sz="2200" dirty="0" err="1">
                <a:solidFill>
                  <a:srgbClr val="0000FF"/>
                </a:solidFill>
              </a:rPr>
              <a:t>createS</a:t>
            </a:r>
            <a:r>
              <a:rPr lang="en-US" altLang="zh-TW" sz="2200" dirty="0">
                <a:solidFill>
                  <a:srgbClr val="0000FF"/>
                </a:solidFill>
              </a:rPr>
              <a:t>(){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stack *s;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s  = (stack*)</a:t>
            </a:r>
            <a:r>
              <a:rPr lang="en-US" altLang="zh-TW" sz="2200" dirty="0" err="1">
                <a:solidFill>
                  <a:srgbClr val="0000FF"/>
                </a:solidFill>
              </a:rPr>
              <a:t>malloc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en-US" altLang="zh-TW" sz="2200" dirty="0" err="1">
                <a:solidFill>
                  <a:srgbClr val="0000FF"/>
                </a:solidFill>
              </a:rPr>
              <a:t>sizeof</a:t>
            </a:r>
            <a:r>
              <a:rPr lang="en-US" altLang="zh-TW" sz="2200" dirty="0">
                <a:solidFill>
                  <a:srgbClr val="0000FF"/>
                </a:solidFill>
              </a:rPr>
              <a:t>(stack));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s-&gt;element = NULL;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return s;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Boolean </a:t>
            </a:r>
            <a:r>
              <a:rPr lang="en-US" altLang="zh-TW" sz="2200" dirty="0" err="1">
                <a:solidFill>
                  <a:srgbClr val="0000FF"/>
                </a:solidFill>
              </a:rPr>
              <a:t>IsEmptyS</a:t>
            </a:r>
            <a:r>
              <a:rPr lang="en-US" altLang="zh-TW" sz="2200" dirty="0">
                <a:solidFill>
                  <a:srgbClr val="0000FF"/>
                </a:solidFill>
              </a:rPr>
              <a:t>(stack *s){return </a:t>
            </a:r>
            <a:r>
              <a:rPr lang="en-US" altLang="zh-TW" sz="2200" dirty="0" err="1">
                <a:solidFill>
                  <a:srgbClr val="0000FF"/>
                </a:solidFill>
              </a:rPr>
              <a:t>IsEmptyL</a:t>
            </a:r>
            <a:r>
              <a:rPr lang="en-US" altLang="zh-TW" sz="2200" dirty="0">
                <a:solidFill>
                  <a:srgbClr val="0000FF"/>
                </a:solidFill>
              </a:rPr>
              <a:t>(s-&gt;element);}</a:t>
            </a:r>
          </a:p>
          <a:p>
            <a:pPr>
              <a:buFont typeface="Monotype Sorts" pitchFamily="2" charset="2"/>
              <a:buNone/>
            </a:pPr>
            <a:endParaRPr lang="zh-TW" alt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057775" y="1352550"/>
            <a:ext cx="3867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typedef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struct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listNode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*element;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} stack;</a:t>
            </a:r>
          </a:p>
          <a:p>
            <a:endParaRPr lang="en-US" dirty="0"/>
          </a:p>
        </p:txBody>
      </p:sp>
      <p:grpSp>
        <p:nvGrpSpPr>
          <p:cNvPr id="7" name="Group 123"/>
          <p:cNvGrpSpPr>
            <a:grpSpLocks/>
          </p:cNvGrpSpPr>
          <p:nvPr/>
        </p:nvGrpSpPr>
        <p:grpSpPr bwMode="auto">
          <a:xfrm>
            <a:off x="2703416" y="2408096"/>
            <a:ext cx="3090016" cy="835026"/>
            <a:chOff x="67" y="3122"/>
            <a:chExt cx="2108" cy="526"/>
          </a:xfrm>
        </p:grpSpPr>
        <p:sp>
          <p:nvSpPr>
            <p:cNvPr id="8" name="Line 124"/>
            <p:cNvSpPr>
              <a:spLocks noChangeShapeType="1"/>
            </p:cNvSpPr>
            <p:nvPr/>
          </p:nvSpPr>
          <p:spPr bwMode="auto">
            <a:xfrm>
              <a:off x="342" y="3362"/>
              <a:ext cx="4" cy="28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9" name="Group 125"/>
            <p:cNvGrpSpPr>
              <a:grpSpLocks/>
            </p:cNvGrpSpPr>
            <p:nvPr/>
          </p:nvGrpSpPr>
          <p:grpSpPr bwMode="auto">
            <a:xfrm>
              <a:off x="67" y="3122"/>
              <a:ext cx="2108" cy="252"/>
              <a:chOff x="67" y="3122"/>
              <a:chExt cx="2108" cy="252"/>
            </a:xfrm>
          </p:grpSpPr>
          <p:sp>
            <p:nvSpPr>
              <p:cNvPr id="10" name="Rectangle 126"/>
              <p:cNvSpPr>
                <a:spLocks noChangeArrowheads="1"/>
              </p:cNvSpPr>
              <p:nvPr/>
            </p:nvSpPr>
            <p:spPr bwMode="auto">
              <a:xfrm>
                <a:off x="67" y="3139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1" name="Text Box 127"/>
              <p:cNvSpPr txBox="1">
                <a:spLocks noChangeArrowheads="1"/>
              </p:cNvSpPr>
              <p:nvPr/>
            </p:nvSpPr>
            <p:spPr bwMode="auto">
              <a:xfrm>
                <a:off x="562" y="3122"/>
                <a:ext cx="16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listNode</a:t>
                </a:r>
                <a:r>
                  <a:rPr lang="en-US" altLang="zh-TW" sz="2000" dirty="0" smtClean="0">
                    <a:latin typeface="+mn-lt"/>
                  </a:rPr>
                  <a:t>* element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12" name="Group 128"/>
          <p:cNvGrpSpPr>
            <a:grpSpLocks/>
          </p:cNvGrpSpPr>
          <p:nvPr/>
        </p:nvGrpSpPr>
        <p:grpSpPr bwMode="auto">
          <a:xfrm>
            <a:off x="3112388" y="2701775"/>
            <a:ext cx="7291160" cy="723900"/>
            <a:chOff x="346" y="3307"/>
            <a:chExt cx="4974" cy="456"/>
          </a:xfrm>
        </p:grpSpPr>
        <p:grpSp>
          <p:nvGrpSpPr>
            <p:cNvPr id="13" name="Group 129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34" name="Group 130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7" name="Rectangle 131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8" name="Rectangle 132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dirty="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35" name="Text Box 134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6" name="Text Box 135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4" name="Group 136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28" name="Group 137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1" name="Rectangle 13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29" name="Text Box 141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0" name="Text Box 142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22" name="Group 144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25" name="Rectangle 14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6" name="Rectangle 146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7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23" name="Text Box 148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4" name="Text Box 149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6" name="Group 150"/>
            <p:cNvGrpSpPr>
              <a:grpSpLocks/>
            </p:cNvGrpSpPr>
            <p:nvPr/>
          </p:nvGrpSpPr>
          <p:grpSpPr bwMode="auto">
            <a:xfrm>
              <a:off x="4666" y="3307"/>
              <a:ext cx="654" cy="252"/>
              <a:chOff x="960" y="811"/>
              <a:chExt cx="654" cy="252"/>
            </a:xfrm>
          </p:grpSpPr>
          <p:sp>
            <p:nvSpPr>
              <p:cNvPr id="20" name="Text Box 155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1" name="Text Box 156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17" name="Line 157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8" name="Line 158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9" name="Line 160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3836011" y="338693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sz="1800" dirty="0" smtClean="0">
                <a:solidFill>
                  <a:srgbClr val="FF0000"/>
                </a:solidFill>
                <a:latin typeface="Gill Sans" pitchFamily="34" charset="0"/>
              </a:rPr>
              <a:t>top</a:t>
            </a:r>
            <a:endParaRPr lang="en-US" altLang="zh-TW" sz="1800" dirty="0">
              <a:solidFill>
                <a:srgbClr val="FF0000"/>
              </a:solidFill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F2714FA1-CB4A-44FA-9AA1-8347C63C19E6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604" y="1599344"/>
            <a:ext cx="873928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void push(stack *s, 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e){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s-&gt;element = prepend(s-&gt;element, 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9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pop(stack *s){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;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t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if (!</a:t>
            </a:r>
            <a:r>
              <a:rPr lang="en-US" altLang="zh-TW" sz="2200" dirty="0" err="1">
                <a:solidFill>
                  <a:srgbClr val="0000FF"/>
                </a:solidFill>
              </a:rPr>
              <a:t>IsEmptyS</a:t>
            </a:r>
            <a:r>
              <a:rPr lang="en-US" altLang="zh-TW" sz="2200" dirty="0">
                <a:solidFill>
                  <a:srgbClr val="0000FF"/>
                </a:solidFill>
              </a:rPr>
              <a:t>(s))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 t = nth(s-&gt;element, 0);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 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 = t-&gt;data;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 s-&gt;element = delete(s-&gt;element, NULL); </a:t>
            </a:r>
            <a:r>
              <a:rPr lang="en-US" altLang="zh-TW" sz="2200" dirty="0" smtClean="0">
                <a:solidFill>
                  <a:srgbClr val="0000FF"/>
                </a:solidFill>
              </a:rPr>
              <a:t>/* delete the first */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 return 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} else </a:t>
            </a:r>
            <a:r>
              <a:rPr lang="en-US" altLang="zh-TW" sz="2200" dirty="0" err="1">
                <a:solidFill>
                  <a:srgbClr val="0000FF"/>
                </a:solidFill>
              </a:rPr>
              <a:t>printf</a:t>
            </a:r>
            <a:r>
              <a:rPr lang="en-US" altLang="zh-TW" sz="2200" dirty="0">
                <a:solidFill>
                  <a:srgbClr val="0000FF"/>
                </a:solidFill>
              </a:rPr>
              <a:t>("Error\n");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altLang="zh-TW" dirty="0"/>
              <a:t>Dynamically Linked </a:t>
            </a:r>
            <a:r>
              <a:rPr lang="en-US" altLang="zh-TW" dirty="0" smtClean="0"/>
              <a:t>Stack </a:t>
            </a:r>
            <a:r>
              <a:rPr lang="en-US" altLang="zh-TW" sz="3600" dirty="0" smtClean="0"/>
              <a:t>(Another implementation)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60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7142"/>
          </a:xfrm>
        </p:spPr>
        <p:txBody>
          <a:bodyPr/>
          <a:lstStyle/>
          <a:p>
            <a:r>
              <a:rPr lang="en-US" dirty="0" smtClean="0"/>
              <a:t>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60" y="5020992"/>
            <a:ext cx="8562574" cy="488101"/>
          </a:xfrm>
        </p:spPr>
        <p:txBody>
          <a:bodyPr/>
          <a:lstStyle/>
          <a:p>
            <a:r>
              <a:rPr lang="en-US" dirty="0" smtClean="0"/>
              <a:t>How to solve it?</a:t>
            </a:r>
          </a:p>
          <a:p>
            <a:pPr lvl="1"/>
            <a:r>
              <a:rPr lang="en-US" dirty="0" smtClean="0"/>
              <a:t>Need to try all the possible ways.</a:t>
            </a:r>
          </a:p>
          <a:p>
            <a:pPr lvl="1"/>
            <a:r>
              <a:rPr lang="en-US" dirty="0" smtClean="0"/>
              <a:t>Need to remember the ways that have been tried.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47" y="1258554"/>
            <a:ext cx="3873911" cy="353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1258554"/>
            <a:ext cx="3564194" cy="356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3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17612</TotalTime>
  <Words>3975</Words>
  <Application>Microsoft Office PowerPoint</Application>
  <PresentationFormat>On-screen Show (4:3)</PresentationFormat>
  <Paragraphs>611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Abadi MT Condensed Light</vt:lpstr>
      <vt:lpstr>Gill Sans</vt:lpstr>
      <vt:lpstr>Monotype Sorts</vt:lpstr>
      <vt:lpstr>新細明體</vt:lpstr>
      <vt:lpstr>新細明體</vt:lpstr>
      <vt:lpstr>Comic Sans MS</vt:lpstr>
      <vt:lpstr>Courier New</vt:lpstr>
      <vt:lpstr>Lucida Console</vt:lpstr>
      <vt:lpstr>Times New Roman</vt:lpstr>
      <vt:lpstr>Wingdings</vt:lpstr>
      <vt:lpstr>Default Design</vt:lpstr>
      <vt:lpstr>Photo Editor Photo</vt:lpstr>
      <vt:lpstr>CSCI2100E   Stacks </vt:lpstr>
      <vt:lpstr>Stack</vt:lpstr>
      <vt:lpstr>PowerPoint Presentation</vt:lpstr>
      <vt:lpstr>Stack Implementation (integers)</vt:lpstr>
      <vt:lpstr>PowerPoint Presentation</vt:lpstr>
      <vt:lpstr>Stack Implementation (integers)</vt:lpstr>
      <vt:lpstr>Dynamically Linked Stack (Another implementation)</vt:lpstr>
      <vt:lpstr>Dynamically Linked Stack (Another implementation)</vt:lpstr>
      <vt:lpstr>Maze</vt:lpstr>
      <vt:lpstr>The MAZE Problem</vt:lpstr>
      <vt:lpstr>A Data Structure</vt:lpstr>
      <vt:lpstr>Maze: The Main Ideas</vt:lpstr>
      <vt:lpstr>PowerPoint Presentation</vt:lpstr>
      <vt:lpstr>Maze Problem: An example</vt:lpstr>
      <vt:lpstr>Search Space of Maze Problem</vt:lpstr>
      <vt:lpstr>Search Space of Maze Problem</vt:lpstr>
      <vt:lpstr>Search Space of Maze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Maze Problem: Stack Content</vt:lpstr>
      <vt:lpstr>Maze Problem: Stack Content</vt:lpstr>
      <vt:lpstr>Maze Problem: Stack Content</vt:lpstr>
      <vt:lpstr>PowerPoint Presentation</vt:lpstr>
      <vt:lpstr>Calculator</vt:lpstr>
      <vt:lpstr>Expressions: What We Learnt</vt:lpstr>
      <vt:lpstr>Operator Precedence used in C</vt:lpstr>
      <vt:lpstr>Calculator</vt:lpstr>
      <vt:lpstr>Representations of Expressions</vt:lpstr>
      <vt:lpstr>The Things to Be Done</vt:lpstr>
      <vt:lpstr>An Overview</vt:lpstr>
      <vt:lpstr>Evaluation of Postfix Expressions Using Stack</vt:lpstr>
      <vt:lpstr>To evaluate:  6 2 / 3 - 4 2 * +</vt:lpstr>
      <vt:lpstr>Reading Postfix Expressions</vt:lpstr>
      <vt:lpstr>Evaluating Postfix Expressions</vt:lpstr>
      <vt:lpstr>Supplementary Materials</vt:lpstr>
      <vt:lpstr>The American Standard Code for Information Interchange (ASCII)</vt:lpstr>
      <vt:lpstr>Call by value</vt:lpstr>
      <vt:lpstr>Call by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507</cp:revision>
  <cp:lastPrinted>2014-01-23T03:42:19Z</cp:lastPrinted>
  <dcterms:created xsi:type="dcterms:W3CDTF">1999-10-08T19:08:27Z</dcterms:created>
  <dcterms:modified xsi:type="dcterms:W3CDTF">2022-02-20T06:12:56Z</dcterms:modified>
</cp:coreProperties>
</file>