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17" r:id="rId2"/>
    <p:sldId id="540" r:id="rId3"/>
    <p:sldId id="542" r:id="rId4"/>
    <p:sldId id="543" r:id="rId5"/>
    <p:sldId id="544" r:id="rId6"/>
    <p:sldId id="545" r:id="rId7"/>
    <p:sldId id="551" r:id="rId8"/>
    <p:sldId id="547" r:id="rId9"/>
    <p:sldId id="550" r:id="rId10"/>
    <p:sldId id="588" r:id="rId11"/>
    <p:sldId id="552" r:id="rId12"/>
    <p:sldId id="553" r:id="rId13"/>
    <p:sldId id="555" r:id="rId14"/>
    <p:sldId id="584" r:id="rId15"/>
    <p:sldId id="556" r:id="rId16"/>
    <p:sldId id="557" r:id="rId17"/>
    <p:sldId id="571" r:id="rId18"/>
    <p:sldId id="573" r:id="rId19"/>
    <p:sldId id="559" r:id="rId20"/>
    <p:sldId id="585" r:id="rId21"/>
    <p:sldId id="586" r:id="rId22"/>
    <p:sldId id="574" r:id="rId23"/>
    <p:sldId id="560" r:id="rId24"/>
    <p:sldId id="561" r:id="rId25"/>
    <p:sldId id="589" r:id="rId26"/>
    <p:sldId id="562" r:id="rId27"/>
    <p:sldId id="563" r:id="rId28"/>
    <p:sldId id="564" r:id="rId29"/>
    <p:sldId id="565" r:id="rId30"/>
    <p:sldId id="566" r:id="rId31"/>
    <p:sldId id="567" r:id="rId32"/>
    <p:sldId id="590" r:id="rId33"/>
    <p:sldId id="568" r:id="rId34"/>
    <p:sldId id="576" r:id="rId35"/>
    <p:sldId id="577" r:id="rId36"/>
    <p:sldId id="578" r:id="rId37"/>
    <p:sldId id="583" r:id="rId38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FFFF00"/>
    <a:srgbClr val="DDDDDD"/>
    <a:srgbClr val="FFCCFF"/>
    <a:srgbClr val="9999FF"/>
    <a:srgbClr val="FF33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6" autoAdjust="0"/>
    <p:restoredTop sz="93133" autoAdjust="0"/>
  </p:normalViewPr>
  <p:slideViewPr>
    <p:cSldViewPr snapToGrid="0">
      <p:cViewPr varScale="1">
        <p:scale>
          <a:sx n="118" d="100"/>
          <a:sy n="118" d="100"/>
        </p:scale>
        <p:origin x="184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451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451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fld id="{8496FE8D-5020-4377-8E6B-B79BFBF29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7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02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40" y="4715832"/>
            <a:ext cx="4973320" cy="446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02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F34B4E17-B373-4D1B-8E3B-CDF53C4086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4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B22FD5D4-5F30-415A-9D69-2523E9D2A7D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884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63CF384E-035D-411D-9E48-9DFD66FFC95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865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A5F7BDAF-EDFA-4032-ABE2-DF459DBFEBD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844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5-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07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Tree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5-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886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5-</a:t>
            </a:r>
            <a:fld id="{C4794E24-39B1-4A06-9F92-95A70217195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48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AFB0C535-4FBB-449C-9118-BDFB56F5D88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826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D7F78198-6253-4FCF-8181-7C6B340C134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506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54B2DD70-B987-4949-B294-5F782849949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235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EA47A3EC-4886-4B35-A2B5-0B3D0A20754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356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63B6BEC3-C812-4C11-B43A-F2575367CB2A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489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7FC3F1ED-2EBB-4AA0-8AA7-90CBB032977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508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Tree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5-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TW" sz="4400" dirty="0" smtClean="0">
                <a:solidFill>
                  <a:srgbClr val="002060"/>
                </a:solidFill>
              </a:rPr>
              <a:t>CSCI2100E  </a:t>
            </a:r>
            <a:r>
              <a:rPr lang="en-US" altLang="zh-TW" sz="6600" u="none" dirty="0" smtClean="0">
                <a:solidFill>
                  <a:srgbClr val="002060"/>
                </a:solidFill>
              </a:rPr>
              <a:t/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r>
              <a:rPr lang="en-US" altLang="zh-TW" sz="6600" u="none" dirty="0" smtClean="0">
                <a:solidFill>
                  <a:srgbClr val="002060"/>
                </a:solidFill>
              </a:rPr>
              <a:t>Tree</a:t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Tree</a:t>
            </a:r>
            <a:endParaRPr lang="en-US" altLang="zh-TW" dirty="0"/>
          </a:p>
        </p:txBody>
      </p:sp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F21F68A8-EC44-4DB9-BBE5-29CACC672D0A}" type="slidenum">
              <a:rPr lang="zh-TW" altLang="en-US" smtClean="0"/>
              <a:pPr/>
              <a:t>10</a:t>
            </a:fld>
            <a:endParaRPr lang="en-US" altLang="zh-TW" dirty="0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TW" sz="3200" dirty="0"/>
              <a:t>Full Binary Tree / Complete 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31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89659" y="1098553"/>
                <a:ext cx="7772400" cy="464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TW" sz="2400" dirty="0" smtClean="0"/>
                  <a:t>A 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full binary tree </a:t>
                </a:r>
                <a:r>
                  <a:rPr lang="en-US" altLang="zh-TW" sz="2400" dirty="0"/>
                  <a:t>is a binary tree of depth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𝑘</m:t>
                    </m:r>
                    <m:r>
                      <a:rPr lang="en-US" altLang="zh-TW" sz="24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400" dirty="0"/>
                  <a:t>having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2</m:t>
                    </m:r>
                    <m:r>
                      <a:rPr lang="en-US" altLang="zh-TW" sz="2400" i="1" baseline="30000" dirty="0">
                        <a:latin typeface="Cambria Math"/>
                      </a:rPr>
                      <m:t>𝑘</m:t>
                    </m:r>
                    <m:r>
                      <a:rPr lang="en-US" altLang="zh-TW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node </a:t>
                </a:r>
                <a:r>
                  <a:rPr lang="en-US" altLang="zh-TW" sz="2400" dirty="0"/>
                  <a:t>(i.e. max #),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𝑘</m:t>
                    </m:r>
                    <m:r>
                      <a:rPr lang="en-US" altLang="zh-TW" sz="2400" i="1" dirty="0" smtClean="0">
                        <a:latin typeface="Cambria Math"/>
                      </a:rPr>
                      <m:t> ≥ 0</m:t>
                    </m:r>
                  </m:oMath>
                </a14:m>
                <a:r>
                  <a:rPr lang="en-US" altLang="zh-TW" sz="2400" i="1" dirty="0" smtClean="0"/>
                  <a:t>.</a:t>
                </a:r>
                <a:endParaRPr lang="en-US" altLang="zh-TW" sz="2400" i="1" dirty="0"/>
              </a:p>
              <a:p>
                <a:pPr>
                  <a:lnSpc>
                    <a:spcPct val="90000"/>
                  </a:lnSpc>
                </a:pPr>
                <a:r>
                  <a:rPr lang="en-US" altLang="zh-TW" sz="2400" dirty="0"/>
                  <a:t>The nodes of a full binary tree can be numbered from 1 onwards</a:t>
                </a:r>
                <a:r>
                  <a:rPr lang="en-US" altLang="zh-TW" sz="2400" dirty="0" smtClean="0"/>
                  <a:t>.</a:t>
                </a:r>
                <a:endParaRPr lang="en-US" altLang="zh-TW" sz="2400" dirty="0"/>
              </a:p>
              <a:p>
                <a:pPr>
                  <a:lnSpc>
                    <a:spcPct val="90000"/>
                  </a:lnSpc>
                </a:pPr>
                <a:r>
                  <a:rPr lang="en-US" altLang="zh-TW" sz="2400" dirty="0"/>
                  <a:t>A binary tree with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dirty="0"/>
                  <a:t> nodes and depth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sz="2400" dirty="0"/>
                  <a:t> is 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complete</a:t>
                </a:r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iff</a:t>
                </a:r>
                <a:r>
                  <a:rPr lang="en-US" altLang="zh-TW" sz="2400" dirty="0"/>
                  <a:t> its nodes correspond to the nodes numbered from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TW" sz="2400" dirty="0"/>
                  <a:t>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dirty="0"/>
                  <a:t> in the full binary tree of depth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sz="2400" i="1" dirty="0" smtClean="0"/>
                  <a:t>.</a:t>
                </a:r>
                <a:endParaRPr lang="en-US" altLang="zh-TW" sz="2400" i="1" dirty="0"/>
              </a:p>
            </p:txBody>
          </p:sp>
        </mc:Choice>
        <mc:Fallback xmlns="">
          <p:sp>
            <p:nvSpPr>
              <p:cNvPr id="433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9659" y="1098553"/>
                <a:ext cx="7772400" cy="4648200"/>
              </a:xfrm>
              <a:blipFill rotWithShape="1">
                <a:blip r:embed="rId2"/>
                <a:stretch>
                  <a:fillRect l="-706" t="-183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3156" name="Group 4"/>
          <p:cNvGrpSpPr>
            <a:grpSpLocks/>
          </p:cNvGrpSpPr>
          <p:nvPr/>
        </p:nvGrpSpPr>
        <p:grpSpPr bwMode="auto">
          <a:xfrm>
            <a:off x="94212" y="3833814"/>
            <a:ext cx="3768711" cy="2484439"/>
            <a:chOff x="334" y="1147"/>
            <a:chExt cx="2571" cy="1565"/>
          </a:xfrm>
        </p:grpSpPr>
        <p:grpSp>
          <p:nvGrpSpPr>
            <p:cNvPr id="433157" name="Group 5"/>
            <p:cNvGrpSpPr>
              <a:grpSpLocks/>
            </p:cNvGrpSpPr>
            <p:nvPr/>
          </p:nvGrpSpPr>
          <p:grpSpPr bwMode="auto">
            <a:xfrm>
              <a:off x="1419" y="1147"/>
              <a:ext cx="233" cy="256"/>
              <a:chOff x="1485" y="2304"/>
              <a:chExt cx="314" cy="345"/>
            </a:xfrm>
          </p:grpSpPr>
          <p:sp>
            <p:nvSpPr>
              <p:cNvPr id="433158" name="Oval 6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3159" name="Text Box 7"/>
              <p:cNvSpPr txBox="1">
                <a:spLocks noChangeArrowheads="1"/>
              </p:cNvSpPr>
              <p:nvPr/>
            </p:nvSpPr>
            <p:spPr bwMode="auto">
              <a:xfrm>
                <a:off x="1485" y="2310"/>
                <a:ext cx="314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433160" name="Group 8"/>
            <p:cNvGrpSpPr>
              <a:grpSpLocks/>
            </p:cNvGrpSpPr>
            <p:nvPr/>
          </p:nvGrpSpPr>
          <p:grpSpPr bwMode="auto">
            <a:xfrm>
              <a:off x="1032" y="1611"/>
              <a:ext cx="233" cy="256"/>
              <a:chOff x="1488" y="2304"/>
              <a:chExt cx="313" cy="343"/>
            </a:xfrm>
          </p:grpSpPr>
          <p:sp>
            <p:nvSpPr>
              <p:cNvPr id="433161" name="Oval 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3162" name="Text Box 10"/>
              <p:cNvSpPr txBox="1">
                <a:spLocks noChangeArrowheads="1"/>
              </p:cNvSpPr>
              <p:nvPr/>
            </p:nvSpPr>
            <p:spPr bwMode="auto">
              <a:xfrm>
                <a:off x="1488" y="2310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 dirty="0">
                    <a:latin typeface="+mn-lt"/>
                  </a:rPr>
                  <a:t>2</a:t>
                </a:r>
              </a:p>
            </p:txBody>
          </p:sp>
        </p:grpSp>
        <p:grpSp>
          <p:nvGrpSpPr>
            <p:cNvPr id="433163" name="Group 11"/>
            <p:cNvGrpSpPr>
              <a:grpSpLocks/>
            </p:cNvGrpSpPr>
            <p:nvPr/>
          </p:nvGrpSpPr>
          <p:grpSpPr bwMode="auto">
            <a:xfrm>
              <a:off x="1815" y="1609"/>
              <a:ext cx="233" cy="252"/>
              <a:chOff x="1485" y="2297"/>
              <a:chExt cx="312" cy="337"/>
            </a:xfrm>
          </p:grpSpPr>
          <p:sp>
            <p:nvSpPr>
              <p:cNvPr id="433164" name="Oval 12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3165" name="Text Box 13"/>
              <p:cNvSpPr txBox="1">
                <a:spLocks noChangeArrowheads="1"/>
              </p:cNvSpPr>
              <p:nvPr/>
            </p:nvSpPr>
            <p:spPr bwMode="auto">
              <a:xfrm>
                <a:off x="1485" y="2297"/>
                <a:ext cx="312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 dirty="0"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433166" name="Group 14"/>
            <p:cNvGrpSpPr>
              <a:grpSpLocks/>
            </p:cNvGrpSpPr>
            <p:nvPr/>
          </p:nvGrpSpPr>
          <p:grpSpPr bwMode="auto">
            <a:xfrm>
              <a:off x="667" y="2043"/>
              <a:ext cx="665" cy="257"/>
              <a:chOff x="667" y="2043"/>
              <a:chExt cx="665" cy="257"/>
            </a:xfrm>
          </p:grpSpPr>
          <p:grpSp>
            <p:nvGrpSpPr>
              <p:cNvPr id="433167" name="Group 15"/>
              <p:cNvGrpSpPr>
                <a:grpSpLocks/>
              </p:cNvGrpSpPr>
              <p:nvPr/>
            </p:nvGrpSpPr>
            <p:grpSpPr bwMode="auto">
              <a:xfrm>
                <a:off x="1099" y="2043"/>
                <a:ext cx="233" cy="257"/>
                <a:chOff x="1485" y="2304"/>
                <a:chExt cx="312" cy="346"/>
              </a:xfrm>
            </p:grpSpPr>
            <p:sp>
              <p:nvSpPr>
                <p:cNvPr id="433168" name="Oval 16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316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485" y="2312"/>
                  <a:ext cx="312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5</a:t>
                  </a:r>
                </a:p>
              </p:txBody>
            </p:sp>
          </p:grpSp>
          <p:grpSp>
            <p:nvGrpSpPr>
              <p:cNvPr id="433170" name="Group 18"/>
              <p:cNvGrpSpPr>
                <a:grpSpLocks/>
              </p:cNvGrpSpPr>
              <p:nvPr/>
            </p:nvGrpSpPr>
            <p:grpSpPr bwMode="auto">
              <a:xfrm>
                <a:off x="667" y="2043"/>
                <a:ext cx="233" cy="257"/>
                <a:chOff x="1485" y="2304"/>
                <a:chExt cx="314" cy="346"/>
              </a:xfrm>
            </p:grpSpPr>
            <p:sp>
              <p:nvSpPr>
                <p:cNvPr id="433171" name="Oval 19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317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85" y="2312"/>
                  <a:ext cx="314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4</a:t>
                  </a:r>
                </a:p>
              </p:txBody>
            </p:sp>
          </p:grpSp>
        </p:grpSp>
        <p:grpSp>
          <p:nvGrpSpPr>
            <p:cNvPr id="433173" name="Group 21"/>
            <p:cNvGrpSpPr>
              <a:grpSpLocks/>
            </p:cNvGrpSpPr>
            <p:nvPr/>
          </p:nvGrpSpPr>
          <p:grpSpPr bwMode="auto">
            <a:xfrm>
              <a:off x="1815" y="2039"/>
              <a:ext cx="589" cy="261"/>
              <a:chOff x="1815" y="2039"/>
              <a:chExt cx="589" cy="261"/>
            </a:xfrm>
          </p:grpSpPr>
          <p:grpSp>
            <p:nvGrpSpPr>
              <p:cNvPr id="433174" name="Group 22"/>
              <p:cNvGrpSpPr>
                <a:grpSpLocks/>
              </p:cNvGrpSpPr>
              <p:nvPr/>
            </p:nvGrpSpPr>
            <p:grpSpPr bwMode="auto">
              <a:xfrm>
                <a:off x="1815" y="2043"/>
                <a:ext cx="233" cy="257"/>
                <a:chOff x="1485" y="2304"/>
                <a:chExt cx="312" cy="346"/>
              </a:xfrm>
            </p:grpSpPr>
            <p:sp>
              <p:nvSpPr>
                <p:cNvPr id="433175" name="Oval 23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317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85" y="2312"/>
                  <a:ext cx="312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6</a:t>
                  </a:r>
                </a:p>
              </p:txBody>
            </p:sp>
          </p:grpSp>
          <p:grpSp>
            <p:nvGrpSpPr>
              <p:cNvPr id="433177" name="Group 25"/>
              <p:cNvGrpSpPr>
                <a:grpSpLocks/>
              </p:cNvGrpSpPr>
              <p:nvPr/>
            </p:nvGrpSpPr>
            <p:grpSpPr bwMode="auto">
              <a:xfrm>
                <a:off x="2171" y="2039"/>
                <a:ext cx="233" cy="251"/>
                <a:chOff x="1485" y="2299"/>
                <a:chExt cx="314" cy="338"/>
              </a:xfrm>
            </p:grpSpPr>
            <p:sp>
              <p:nvSpPr>
                <p:cNvPr id="433178" name="Oval 26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317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485" y="2299"/>
                  <a:ext cx="314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7</a:t>
                  </a:r>
                </a:p>
              </p:txBody>
            </p:sp>
          </p:grpSp>
        </p:grpSp>
        <p:sp>
          <p:nvSpPr>
            <p:cNvPr id="433180" name="Line 28"/>
            <p:cNvSpPr>
              <a:spLocks noChangeShapeType="1"/>
            </p:cNvSpPr>
            <p:nvPr/>
          </p:nvSpPr>
          <p:spPr bwMode="auto">
            <a:xfrm flipH="1">
              <a:off x="1172" y="1331"/>
              <a:ext cx="287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181" name="Line 29"/>
            <p:cNvSpPr>
              <a:spLocks noChangeShapeType="1"/>
            </p:cNvSpPr>
            <p:nvPr/>
          </p:nvSpPr>
          <p:spPr bwMode="auto">
            <a:xfrm>
              <a:off x="1603" y="1331"/>
              <a:ext cx="250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182" name="Line 30"/>
            <p:cNvSpPr>
              <a:spLocks noChangeShapeType="1"/>
            </p:cNvSpPr>
            <p:nvPr/>
          </p:nvSpPr>
          <p:spPr bwMode="auto">
            <a:xfrm flipH="1">
              <a:off x="851" y="1797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183" name="Line 31"/>
            <p:cNvSpPr>
              <a:spLocks noChangeShapeType="1"/>
            </p:cNvSpPr>
            <p:nvPr/>
          </p:nvSpPr>
          <p:spPr bwMode="auto">
            <a:xfrm>
              <a:off x="1172" y="1832"/>
              <a:ext cx="37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184" name="Line 32"/>
            <p:cNvSpPr>
              <a:spLocks noChangeShapeType="1"/>
            </p:cNvSpPr>
            <p:nvPr/>
          </p:nvSpPr>
          <p:spPr bwMode="auto">
            <a:xfrm flipH="1">
              <a:off x="1924" y="1832"/>
              <a:ext cx="0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>
              <a:off x="1961" y="1832"/>
              <a:ext cx="214" cy="28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433186" name="Group 34"/>
            <p:cNvGrpSpPr>
              <a:grpSpLocks/>
            </p:cNvGrpSpPr>
            <p:nvPr/>
          </p:nvGrpSpPr>
          <p:grpSpPr bwMode="auto">
            <a:xfrm>
              <a:off x="334" y="2443"/>
              <a:ext cx="589" cy="257"/>
              <a:chOff x="1815" y="2043"/>
              <a:chExt cx="589" cy="257"/>
            </a:xfrm>
          </p:grpSpPr>
          <p:grpSp>
            <p:nvGrpSpPr>
              <p:cNvPr id="433187" name="Group 35"/>
              <p:cNvGrpSpPr>
                <a:grpSpLocks/>
              </p:cNvGrpSpPr>
              <p:nvPr/>
            </p:nvGrpSpPr>
            <p:grpSpPr bwMode="auto">
              <a:xfrm>
                <a:off x="1815" y="2043"/>
                <a:ext cx="233" cy="257"/>
                <a:chOff x="1485" y="2304"/>
                <a:chExt cx="312" cy="346"/>
              </a:xfrm>
            </p:grpSpPr>
            <p:sp>
              <p:nvSpPr>
                <p:cNvPr id="433188" name="Oval 36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318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485" y="2312"/>
                  <a:ext cx="312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8</a:t>
                  </a:r>
                </a:p>
              </p:txBody>
            </p:sp>
          </p:grpSp>
          <p:grpSp>
            <p:nvGrpSpPr>
              <p:cNvPr id="433190" name="Group 38"/>
              <p:cNvGrpSpPr>
                <a:grpSpLocks/>
              </p:cNvGrpSpPr>
              <p:nvPr/>
            </p:nvGrpSpPr>
            <p:grpSpPr bwMode="auto">
              <a:xfrm>
                <a:off x="2171" y="2043"/>
                <a:ext cx="233" cy="257"/>
                <a:chOff x="1485" y="2304"/>
                <a:chExt cx="314" cy="346"/>
              </a:xfrm>
            </p:grpSpPr>
            <p:sp>
              <p:nvSpPr>
                <p:cNvPr id="433191" name="Oval 39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319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485" y="2312"/>
                  <a:ext cx="314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9</a:t>
                  </a:r>
                </a:p>
              </p:txBody>
            </p:sp>
          </p:grpSp>
        </p:grpSp>
        <p:grpSp>
          <p:nvGrpSpPr>
            <p:cNvPr id="433193" name="Group 41"/>
            <p:cNvGrpSpPr>
              <a:grpSpLocks/>
            </p:cNvGrpSpPr>
            <p:nvPr/>
          </p:nvGrpSpPr>
          <p:grpSpPr bwMode="auto">
            <a:xfrm>
              <a:off x="967" y="2439"/>
              <a:ext cx="707" cy="258"/>
              <a:chOff x="1776" y="2039"/>
              <a:chExt cx="707" cy="258"/>
            </a:xfrm>
          </p:grpSpPr>
          <p:grpSp>
            <p:nvGrpSpPr>
              <p:cNvPr id="433194" name="Group 42"/>
              <p:cNvGrpSpPr>
                <a:grpSpLocks/>
              </p:cNvGrpSpPr>
              <p:nvPr/>
            </p:nvGrpSpPr>
            <p:grpSpPr bwMode="auto">
              <a:xfrm>
                <a:off x="1776" y="2039"/>
                <a:ext cx="340" cy="251"/>
                <a:chOff x="1432" y="2299"/>
                <a:chExt cx="456" cy="338"/>
              </a:xfrm>
            </p:grpSpPr>
            <p:sp>
              <p:nvSpPr>
                <p:cNvPr id="433195" name="Oval 43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319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432" y="2299"/>
                  <a:ext cx="456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10</a:t>
                  </a:r>
                </a:p>
              </p:txBody>
            </p:sp>
          </p:grpSp>
          <p:grpSp>
            <p:nvGrpSpPr>
              <p:cNvPr id="433197" name="Group 45"/>
              <p:cNvGrpSpPr>
                <a:grpSpLocks/>
              </p:cNvGrpSpPr>
              <p:nvPr/>
            </p:nvGrpSpPr>
            <p:grpSpPr bwMode="auto">
              <a:xfrm>
                <a:off x="2143" y="2044"/>
                <a:ext cx="340" cy="253"/>
                <a:chOff x="1443" y="2288"/>
                <a:chExt cx="457" cy="338"/>
              </a:xfrm>
            </p:grpSpPr>
            <p:sp>
              <p:nvSpPr>
                <p:cNvPr id="433198" name="Oval 46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31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443" y="2288"/>
                  <a:ext cx="457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11</a:t>
                  </a:r>
                </a:p>
              </p:txBody>
            </p:sp>
          </p:grpSp>
        </p:grpSp>
        <p:grpSp>
          <p:nvGrpSpPr>
            <p:cNvPr id="433200" name="Group 48"/>
            <p:cNvGrpSpPr>
              <a:grpSpLocks/>
            </p:cNvGrpSpPr>
            <p:nvPr/>
          </p:nvGrpSpPr>
          <p:grpSpPr bwMode="auto">
            <a:xfrm>
              <a:off x="1583" y="2444"/>
              <a:ext cx="698" cy="253"/>
              <a:chOff x="1768" y="2044"/>
              <a:chExt cx="698" cy="253"/>
            </a:xfrm>
          </p:grpSpPr>
          <p:grpSp>
            <p:nvGrpSpPr>
              <p:cNvPr id="433201" name="Group 49"/>
              <p:cNvGrpSpPr>
                <a:grpSpLocks/>
              </p:cNvGrpSpPr>
              <p:nvPr/>
            </p:nvGrpSpPr>
            <p:grpSpPr bwMode="auto">
              <a:xfrm>
                <a:off x="1768" y="2044"/>
                <a:ext cx="340" cy="253"/>
                <a:chOff x="1422" y="2288"/>
                <a:chExt cx="456" cy="338"/>
              </a:xfrm>
            </p:grpSpPr>
            <p:sp>
              <p:nvSpPr>
                <p:cNvPr id="433202" name="Oval 50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320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422" y="2288"/>
                  <a:ext cx="456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12</a:t>
                  </a:r>
                </a:p>
              </p:txBody>
            </p:sp>
          </p:grpSp>
          <p:grpSp>
            <p:nvGrpSpPr>
              <p:cNvPr id="433204" name="Group 52"/>
              <p:cNvGrpSpPr>
                <a:grpSpLocks/>
              </p:cNvGrpSpPr>
              <p:nvPr/>
            </p:nvGrpSpPr>
            <p:grpSpPr bwMode="auto">
              <a:xfrm>
                <a:off x="2126" y="2044"/>
                <a:ext cx="340" cy="253"/>
                <a:chOff x="1419" y="2288"/>
                <a:chExt cx="457" cy="338"/>
              </a:xfrm>
            </p:grpSpPr>
            <p:sp>
              <p:nvSpPr>
                <p:cNvPr id="433205" name="Oval 53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320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419" y="2288"/>
                  <a:ext cx="457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13</a:t>
                  </a:r>
                </a:p>
              </p:txBody>
            </p:sp>
          </p:grpSp>
        </p:grpSp>
        <p:grpSp>
          <p:nvGrpSpPr>
            <p:cNvPr id="433207" name="Group 55"/>
            <p:cNvGrpSpPr>
              <a:grpSpLocks/>
            </p:cNvGrpSpPr>
            <p:nvPr/>
          </p:nvGrpSpPr>
          <p:grpSpPr bwMode="auto">
            <a:xfrm>
              <a:off x="2207" y="2456"/>
              <a:ext cx="698" cy="256"/>
              <a:chOff x="1768" y="2056"/>
              <a:chExt cx="698" cy="256"/>
            </a:xfrm>
          </p:grpSpPr>
          <p:grpSp>
            <p:nvGrpSpPr>
              <p:cNvPr id="433208" name="Group 56"/>
              <p:cNvGrpSpPr>
                <a:grpSpLocks/>
              </p:cNvGrpSpPr>
              <p:nvPr/>
            </p:nvGrpSpPr>
            <p:grpSpPr bwMode="auto">
              <a:xfrm>
                <a:off x="1768" y="2056"/>
                <a:ext cx="340" cy="256"/>
                <a:chOff x="1422" y="2304"/>
                <a:chExt cx="456" cy="342"/>
              </a:xfrm>
            </p:grpSpPr>
            <p:sp>
              <p:nvSpPr>
                <p:cNvPr id="433209" name="Oval 57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321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422" y="2308"/>
                  <a:ext cx="456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+mn-lt"/>
                    </a:rPr>
                    <a:t>14</a:t>
                  </a:r>
                </a:p>
              </p:txBody>
            </p:sp>
          </p:grpSp>
          <p:grpSp>
            <p:nvGrpSpPr>
              <p:cNvPr id="433211" name="Group 59"/>
              <p:cNvGrpSpPr>
                <a:grpSpLocks/>
              </p:cNvGrpSpPr>
              <p:nvPr/>
            </p:nvGrpSpPr>
            <p:grpSpPr bwMode="auto">
              <a:xfrm>
                <a:off x="2126" y="2056"/>
                <a:ext cx="340" cy="256"/>
                <a:chOff x="1419" y="2304"/>
                <a:chExt cx="457" cy="342"/>
              </a:xfrm>
            </p:grpSpPr>
            <p:sp>
              <p:nvSpPr>
                <p:cNvPr id="433212" name="Oval 60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321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419" y="2308"/>
                  <a:ext cx="457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15</a:t>
                  </a:r>
                </a:p>
              </p:txBody>
            </p:sp>
          </p:grpSp>
        </p:grpSp>
        <p:sp>
          <p:nvSpPr>
            <p:cNvPr id="433214" name="Line 62"/>
            <p:cNvSpPr>
              <a:spLocks noChangeShapeType="1"/>
            </p:cNvSpPr>
            <p:nvPr/>
          </p:nvSpPr>
          <p:spPr bwMode="auto">
            <a:xfrm flipH="1">
              <a:off x="480" y="2208"/>
              <a:ext cx="240" cy="24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15" name="Line 63"/>
            <p:cNvSpPr>
              <a:spLocks noChangeShapeType="1"/>
            </p:cNvSpPr>
            <p:nvPr/>
          </p:nvSpPr>
          <p:spPr bwMode="auto">
            <a:xfrm>
              <a:off x="816" y="2256"/>
              <a:ext cx="0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16" name="Line 64"/>
            <p:cNvSpPr>
              <a:spLocks noChangeShapeType="1"/>
            </p:cNvSpPr>
            <p:nvPr/>
          </p:nvSpPr>
          <p:spPr bwMode="auto">
            <a:xfrm flipH="1">
              <a:off x="1104" y="2256"/>
              <a:ext cx="4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17" name="Line 65"/>
            <p:cNvSpPr>
              <a:spLocks noChangeShapeType="1"/>
            </p:cNvSpPr>
            <p:nvPr/>
          </p:nvSpPr>
          <p:spPr bwMode="auto">
            <a:xfrm>
              <a:off x="1296" y="2256"/>
              <a:ext cx="14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18" name="Line 66"/>
            <p:cNvSpPr>
              <a:spLocks noChangeShapeType="1"/>
            </p:cNvSpPr>
            <p:nvPr/>
          </p:nvSpPr>
          <p:spPr bwMode="auto">
            <a:xfrm flipH="1">
              <a:off x="1776" y="2256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19" name="Line 67"/>
            <p:cNvSpPr>
              <a:spLocks noChangeShapeType="1"/>
            </p:cNvSpPr>
            <p:nvPr/>
          </p:nvSpPr>
          <p:spPr bwMode="auto">
            <a:xfrm>
              <a:off x="1968" y="2256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20" name="Line 68"/>
            <p:cNvSpPr>
              <a:spLocks noChangeShapeType="1"/>
            </p:cNvSpPr>
            <p:nvPr/>
          </p:nvSpPr>
          <p:spPr bwMode="auto">
            <a:xfrm>
              <a:off x="2256" y="2256"/>
              <a:ext cx="4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21" name="Line 69"/>
            <p:cNvSpPr>
              <a:spLocks noChangeShapeType="1"/>
            </p:cNvSpPr>
            <p:nvPr/>
          </p:nvSpPr>
          <p:spPr bwMode="auto">
            <a:xfrm>
              <a:off x="2352" y="2256"/>
              <a:ext cx="336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433222" name="Group 70"/>
          <p:cNvGrpSpPr>
            <a:grpSpLocks/>
          </p:cNvGrpSpPr>
          <p:nvPr/>
        </p:nvGrpSpPr>
        <p:grpSpPr bwMode="auto">
          <a:xfrm>
            <a:off x="3751519" y="3874924"/>
            <a:ext cx="2832026" cy="2814638"/>
            <a:chOff x="4112" y="2191"/>
            <a:chExt cx="1932" cy="1773"/>
          </a:xfrm>
        </p:grpSpPr>
        <p:grpSp>
          <p:nvGrpSpPr>
            <p:cNvPr id="433223" name="Group 71"/>
            <p:cNvGrpSpPr>
              <a:grpSpLocks/>
            </p:cNvGrpSpPr>
            <p:nvPr/>
          </p:nvGrpSpPr>
          <p:grpSpPr bwMode="auto">
            <a:xfrm>
              <a:off x="5062" y="2191"/>
              <a:ext cx="253" cy="252"/>
              <a:chOff x="1473" y="2284"/>
              <a:chExt cx="340" cy="339"/>
            </a:xfrm>
          </p:grpSpPr>
          <p:sp>
            <p:nvSpPr>
              <p:cNvPr id="433224" name="Oval 72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3225" name="Text Box 73"/>
              <p:cNvSpPr txBox="1">
                <a:spLocks noChangeArrowheads="1"/>
              </p:cNvSpPr>
              <p:nvPr/>
            </p:nvSpPr>
            <p:spPr bwMode="auto">
              <a:xfrm>
                <a:off x="1473" y="2284"/>
                <a:ext cx="340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433226" name="Group 74"/>
            <p:cNvGrpSpPr>
              <a:grpSpLocks/>
            </p:cNvGrpSpPr>
            <p:nvPr/>
          </p:nvGrpSpPr>
          <p:grpSpPr bwMode="auto">
            <a:xfrm>
              <a:off x="4681" y="2665"/>
              <a:ext cx="246" cy="252"/>
              <a:chOff x="1488" y="2297"/>
              <a:chExt cx="330" cy="337"/>
            </a:xfrm>
          </p:grpSpPr>
          <p:sp>
            <p:nvSpPr>
              <p:cNvPr id="433227" name="Oval 75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3228" name="Text Box 76"/>
              <p:cNvSpPr txBox="1">
                <a:spLocks noChangeArrowheads="1"/>
              </p:cNvSpPr>
              <p:nvPr/>
            </p:nvSpPr>
            <p:spPr bwMode="auto">
              <a:xfrm>
                <a:off x="1500" y="2297"/>
                <a:ext cx="318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B</a:t>
                </a:r>
              </a:p>
            </p:txBody>
          </p:sp>
        </p:grpSp>
        <p:grpSp>
          <p:nvGrpSpPr>
            <p:cNvPr id="433229" name="Group 77"/>
            <p:cNvGrpSpPr>
              <a:grpSpLocks/>
            </p:cNvGrpSpPr>
            <p:nvPr/>
          </p:nvGrpSpPr>
          <p:grpSpPr bwMode="auto">
            <a:xfrm>
              <a:off x="5465" y="2665"/>
              <a:ext cx="253" cy="252"/>
              <a:chOff x="1488" y="2297"/>
              <a:chExt cx="339" cy="337"/>
            </a:xfrm>
          </p:grpSpPr>
          <p:sp>
            <p:nvSpPr>
              <p:cNvPr id="433230" name="Oval 78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3231" name="Text Box 79"/>
              <p:cNvSpPr txBox="1">
                <a:spLocks noChangeArrowheads="1"/>
              </p:cNvSpPr>
              <p:nvPr/>
            </p:nvSpPr>
            <p:spPr bwMode="auto">
              <a:xfrm>
                <a:off x="1488" y="2297"/>
                <a:ext cx="339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D</a:t>
                </a:r>
              </a:p>
            </p:txBody>
          </p:sp>
        </p:grpSp>
        <p:grpSp>
          <p:nvGrpSpPr>
            <p:cNvPr id="433232" name="Group 80"/>
            <p:cNvGrpSpPr>
              <a:grpSpLocks/>
            </p:cNvGrpSpPr>
            <p:nvPr/>
          </p:nvGrpSpPr>
          <p:grpSpPr bwMode="auto">
            <a:xfrm>
              <a:off x="4749" y="3095"/>
              <a:ext cx="233" cy="251"/>
              <a:chOff x="1488" y="2299"/>
              <a:chExt cx="312" cy="338"/>
            </a:xfrm>
          </p:grpSpPr>
          <p:sp>
            <p:nvSpPr>
              <p:cNvPr id="433233" name="Oval 8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3234" name="Text Box 82"/>
              <p:cNvSpPr txBox="1">
                <a:spLocks noChangeArrowheads="1"/>
              </p:cNvSpPr>
              <p:nvPr/>
            </p:nvSpPr>
            <p:spPr bwMode="auto">
              <a:xfrm>
                <a:off x="1488" y="2299"/>
                <a:ext cx="312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F</a:t>
                </a:r>
              </a:p>
            </p:txBody>
          </p:sp>
        </p:grpSp>
        <p:grpSp>
          <p:nvGrpSpPr>
            <p:cNvPr id="433235" name="Group 83"/>
            <p:cNvGrpSpPr>
              <a:grpSpLocks/>
            </p:cNvGrpSpPr>
            <p:nvPr/>
          </p:nvGrpSpPr>
          <p:grpSpPr bwMode="auto">
            <a:xfrm>
              <a:off x="4319" y="3095"/>
              <a:ext cx="243" cy="251"/>
              <a:chOff x="1487" y="2299"/>
              <a:chExt cx="327" cy="338"/>
            </a:xfrm>
          </p:grpSpPr>
          <p:sp>
            <p:nvSpPr>
              <p:cNvPr id="433236" name="Oval 84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3237" name="Text Box 85"/>
              <p:cNvSpPr txBox="1">
                <a:spLocks noChangeArrowheads="1"/>
              </p:cNvSpPr>
              <p:nvPr/>
            </p:nvSpPr>
            <p:spPr bwMode="auto">
              <a:xfrm>
                <a:off x="1487" y="2299"/>
                <a:ext cx="327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433238" name="Group 86"/>
            <p:cNvGrpSpPr>
              <a:grpSpLocks/>
            </p:cNvGrpSpPr>
            <p:nvPr/>
          </p:nvGrpSpPr>
          <p:grpSpPr bwMode="auto">
            <a:xfrm>
              <a:off x="4606" y="3538"/>
              <a:ext cx="223" cy="254"/>
              <a:chOff x="1485" y="2296"/>
              <a:chExt cx="299" cy="338"/>
            </a:xfrm>
          </p:grpSpPr>
          <p:sp>
            <p:nvSpPr>
              <p:cNvPr id="433239" name="Oval 87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3240" name="Text Box 88"/>
              <p:cNvSpPr txBox="1">
                <a:spLocks noChangeArrowheads="1"/>
              </p:cNvSpPr>
              <p:nvPr/>
            </p:nvSpPr>
            <p:spPr bwMode="auto">
              <a:xfrm>
                <a:off x="1485" y="2296"/>
                <a:ext cx="299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L</a:t>
                </a:r>
              </a:p>
            </p:txBody>
          </p:sp>
        </p:grpSp>
        <p:grpSp>
          <p:nvGrpSpPr>
            <p:cNvPr id="433241" name="Group 89"/>
            <p:cNvGrpSpPr>
              <a:grpSpLocks/>
            </p:cNvGrpSpPr>
            <p:nvPr/>
          </p:nvGrpSpPr>
          <p:grpSpPr bwMode="auto">
            <a:xfrm>
              <a:off x="4177" y="3541"/>
              <a:ext cx="233" cy="255"/>
              <a:chOff x="1488" y="2304"/>
              <a:chExt cx="312" cy="340"/>
            </a:xfrm>
          </p:grpSpPr>
          <p:sp>
            <p:nvSpPr>
              <p:cNvPr id="433242" name="Oval 90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3243" name="Text Box 91"/>
              <p:cNvSpPr txBox="1">
                <a:spLocks noChangeArrowheads="1"/>
              </p:cNvSpPr>
              <p:nvPr/>
            </p:nvSpPr>
            <p:spPr bwMode="auto">
              <a:xfrm>
                <a:off x="1488" y="2306"/>
                <a:ext cx="312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K</a:t>
                </a:r>
              </a:p>
            </p:txBody>
          </p:sp>
        </p:grpSp>
        <p:grpSp>
          <p:nvGrpSpPr>
            <p:cNvPr id="433244" name="Group 92"/>
            <p:cNvGrpSpPr>
              <a:grpSpLocks/>
            </p:cNvGrpSpPr>
            <p:nvPr/>
          </p:nvGrpSpPr>
          <p:grpSpPr bwMode="auto">
            <a:xfrm>
              <a:off x="5464" y="3085"/>
              <a:ext cx="260" cy="251"/>
              <a:chOff x="1485" y="2286"/>
              <a:chExt cx="348" cy="338"/>
            </a:xfrm>
          </p:grpSpPr>
          <p:sp>
            <p:nvSpPr>
              <p:cNvPr id="433245" name="Oval 9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3246" name="Text Box 94"/>
              <p:cNvSpPr txBox="1">
                <a:spLocks noChangeArrowheads="1"/>
              </p:cNvSpPr>
              <p:nvPr/>
            </p:nvSpPr>
            <p:spPr bwMode="auto">
              <a:xfrm>
                <a:off x="1485" y="2286"/>
                <a:ext cx="34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H</a:t>
                </a:r>
              </a:p>
            </p:txBody>
          </p:sp>
        </p:grpSp>
        <p:grpSp>
          <p:nvGrpSpPr>
            <p:cNvPr id="433247" name="Group 95"/>
            <p:cNvGrpSpPr>
              <a:grpSpLocks/>
            </p:cNvGrpSpPr>
            <p:nvPr/>
          </p:nvGrpSpPr>
          <p:grpSpPr bwMode="auto">
            <a:xfrm>
              <a:off x="5823" y="3095"/>
              <a:ext cx="221" cy="251"/>
              <a:chOff x="1487" y="2299"/>
              <a:chExt cx="297" cy="338"/>
            </a:xfrm>
          </p:grpSpPr>
          <p:sp>
            <p:nvSpPr>
              <p:cNvPr id="433248" name="Oval 96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3249" name="Text Box 97"/>
              <p:cNvSpPr txBox="1">
                <a:spLocks noChangeArrowheads="1"/>
              </p:cNvSpPr>
              <p:nvPr/>
            </p:nvSpPr>
            <p:spPr bwMode="auto">
              <a:xfrm>
                <a:off x="1487" y="2299"/>
                <a:ext cx="297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I</a:t>
                </a:r>
              </a:p>
            </p:txBody>
          </p:sp>
        </p:grpSp>
        <p:sp>
          <p:nvSpPr>
            <p:cNvPr id="433250" name="Line 98"/>
            <p:cNvSpPr>
              <a:spLocks noChangeShapeType="1"/>
            </p:cNvSpPr>
            <p:nvPr/>
          </p:nvSpPr>
          <p:spPr bwMode="auto">
            <a:xfrm flipH="1">
              <a:off x="4820" y="2387"/>
              <a:ext cx="287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51" name="Line 99"/>
            <p:cNvSpPr>
              <a:spLocks noChangeShapeType="1"/>
            </p:cNvSpPr>
            <p:nvPr/>
          </p:nvSpPr>
          <p:spPr bwMode="auto">
            <a:xfrm>
              <a:off x="5251" y="2387"/>
              <a:ext cx="250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52" name="Line 100"/>
            <p:cNvSpPr>
              <a:spLocks noChangeShapeType="1"/>
            </p:cNvSpPr>
            <p:nvPr/>
          </p:nvSpPr>
          <p:spPr bwMode="auto">
            <a:xfrm flipH="1">
              <a:off x="4499" y="2853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53" name="Line 101"/>
            <p:cNvSpPr>
              <a:spLocks noChangeShapeType="1"/>
            </p:cNvSpPr>
            <p:nvPr/>
          </p:nvSpPr>
          <p:spPr bwMode="auto">
            <a:xfrm>
              <a:off x="4820" y="2888"/>
              <a:ext cx="37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54" name="Line 102"/>
            <p:cNvSpPr>
              <a:spLocks noChangeShapeType="1"/>
            </p:cNvSpPr>
            <p:nvPr/>
          </p:nvSpPr>
          <p:spPr bwMode="auto">
            <a:xfrm flipH="1">
              <a:off x="5572" y="2888"/>
              <a:ext cx="0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55" name="Line 103"/>
            <p:cNvSpPr>
              <a:spLocks noChangeShapeType="1"/>
            </p:cNvSpPr>
            <p:nvPr/>
          </p:nvSpPr>
          <p:spPr bwMode="auto">
            <a:xfrm>
              <a:off x="5609" y="2888"/>
              <a:ext cx="214" cy="28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56" name="Line 104"/>
            <p:cNvSpPr>
              <a:spLocks noChangeShapeType="1"/>
            </p:cNvSpPr>
            <p:nvPr/>
          </p:nvSpPr>
          <p:spPr bwMode="auto">
            <a:xfrm flipH="1">
              <a:off x="4284" y="3318"/>
              <a:ext cx="107" cy="21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57" name="Line 105"/>
            <p:cNvSpPr>
              <a:spLocks noChangeShapeType="1"/>
            </p:cNvSpPr>
            <p:nvPr/>
          </p:nvSpPr>
          <p:spPr bwMode="auto">
            <a:xfrm>
              <a:off x="4499" y="3283"/>
              <a:ext cx="142" cy="28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3258" name="Text Box 106"/>
            <p:cNvSpPr txBox="1">
              <a:spLocks noChangeArrowheads="1"/>
            </p:cNvSpPr>
            <p:nvPr/>
          </p:nvSpPr>
          <p:spPr bwMode="auto">
            <a:xfrm>
              <a:off x="4112" y="3712"/>
              <a:ext cx="18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complete binary tree</a:t>
              </a:r>
            </a:p>
          </p:txBody>
        </p:sp>
      </p:grpSp>
      <p:sp>
        <p:nvSpPr>
          <p:cNvPr id="433259" name="Text Box 107"/>
          <p:cNvSpPr txBox="1">
            <a:spLocks noChangeArrowheads="1"/>
          </p:cNvSpPr>
          <p:nvPr/>
        </p:nvSpPr>
        <p:spPr bwMode="auto">
          <a:xfrm>
            <a:off x="45615" y="6280151"/>
            <a:ext cx="2015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+mn-lt"/>
              </a:rPr>
              <a:t>full binary tree</a:t>
            </a:r>
          </a:p>
        </p:txBody>
      </p:sp>
      <p:grpSp>
        <p:nvGrpSpPr>
          <p:cNvPr id="111" name="Group 70"/>
          <p:cNvGrpSpPr>
            <a:grpSpLocks/>
          </p:cNvGrpSpPr>
          <p:nvPr/>
        </p:nvGrpSpPr>
        <p:grpSpPr bwMode="auto">
          <a:xfrm>
            <a:off x="6439288" y="3528561"/>
            <a:ext cx="2832026" cy="3122613"/>
            <a:chOff x="4112" y="2191"/>
            <a:chExt cx="1932" cy="1967"/>
          </a:xfrm>
        </p:grpSpPr>
        <p:grpSp>
          <p:nvGrpSpPr>
            <p:cNvPr id="112" name="Group 71"/>
            <p:cNvGrpSpPr>
              <a:grpSpLocks/>
            </p:cNvGrpSpPr>
            <p:nvPr/>
          </p:nvGrpSpPr>
          <p:grpSpPr bwMode="auto">
            <a:xfrm>
              <a:off x="5062" y="2191"/>
              <a:ext cx="253" cy="252"/>
              <a:chOff x="1473" y="2284"/>
              <a:chExt cx="340" cy="339"/>
            </a:xfrm>
          </p:grpSpPr>
          <p:sp>
            <p:nvSpPr>
              <p:cNvPr id="146" name="Oval 72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7" name="Text Box 73"/>
              <p:cNvSpPr txBox="1">
                <a:spLocks noChangeArrowheads="1"/>
              </p:cNvSpPr>
              <p:nvPr/>
            </p:nvSpPr>
            <p:spPr bwMode="auto">
              <a:xfrm>
                <a:off x="1473" y="2284"/>
                <a:ext cx="340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113" name="Group 74"/>
            <p:cNvGrpSpPr>
              <a:grpSpLocks/>
            </p:cNvGrpSpPr>
            <p:nvPr/>
          </p:nvGrpSpPr>
          <p:grpSpPr bwMode="auto">
            <a:xfrm>
              <a:off x="4681" y="2665"/>
              <a:ext cx="246" cy="252"/>
              <a:chOff x="1488" y="2297"/>
              <a:chExt cx="330" cy="337"/>
            </a:xfrm>
          </p:grpSpPr>
          <p:sp>
            <p:nvSpPr>
              <p:cNvPr id="144" name="Oval 75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5" name="Text Box 76"/>
              <p:cNvSpPr txBox="1">
                <a:spLocks noChangeArrowheads="1"/>
              </p:cNvSpPr>
              <p:nvPr/>
            </p:nvSpPr>
            <p:spPr bwMode="auto">
              <a:xfrm>
                <a:off x="1500" y="2297"/>
                <a:ext cx="318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B</a:t>
                </a:r>
              </a:p>
            </p:txBody>
          </p:sp>
        </p:grpSp>
        <p:grpSp>
          <p:nvGrpSpPr>
            <p:cNvPr id="114" name="Group 77"/>
            <p:cNvGrpSpPr>
              <a:grpSpLocks/>
            </p:cNvGrpSpPr>
            <p:nvPr/>
          </p:nvGrpSpPr>
          <p:grpSpPr bwMode="auto">
            <a:xfrm>
              <a:off x="5465" y="2665"/>
              <a:ext cx="253" cy="252"/>
              <a:chOff x="1488" y="2297"/>
              <a:chExt cx="339" cy="337"/>
            </a:xfrm>
          </p:grpSpPr>
          <p:sp>
            <p:nvSpPr>
              <p:cNvPr id="142" name="Oval 78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3" name="Text Box 79"/>
              <p:cNvSpPr txBox="1">
                <a:spLocks noChangeArrowheads="1"/>
              </p:cNvSpPr>
              <p:nvPr/>
            </p:nvSpPr>
            <p:spPr bwMode="auto">
              <a:xfrm>
                <a:off x="1488" y="2297"/>
                <a:ext cx="339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D</a:t>
                </a:r>
              </a:p>
            </p:txBody>
          </p:sp>
        </p:grpSp>
        <p:grpSp>
          <p:nvGrpSpPr>
            <p:cNvPr id="115" name="Group 80"/>
            <p:cNvGrpSpPr>
              <a:grpSpLocks/>
            </p:cNvGrpSpPr>
            <p:nvPr/>
          </p:nvGrpSpPr>
          <p:grpSpPr bwMode="auto">
            <a:xfrm>
              <a:off x="4749" y="3095"/>
              <a:ext cx="233" cy="251"/>
              <a:chOff x="1488" y="2299"/>
              <a:chExt cx="312" cy="338"/>
            </a:xfrm>
          </p:grpSpPr>
          <p:sp>
            <p:nvSpPr>
              <p:cNvPr id="140" name="Oval 8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1" name="Text Box 82"/>
              <p:cNvSpPr txBox="1">
                <a:spLocks noChangeArrowheads="1"/>
              </p:cNvSpPr>
              <p:nvPr/>
            </p:nvSpPr>
            <p:spPr bwMode="auto">
              <a:xfrm>
                <a:off x="1488" y="2299"/>
                <a:ext cx="312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F</a:t>
                </a:r>
              </a:p>
            </p:txBody>
          </p:sp>
        </p:grpSp>
        <p:grpSp>
          <p:nvGrpSpPr>
            <p:cNvPr id="116" name="Group 83"/>
            <p:cNvGrpSpPr>
              <a:grpSpLocks/>
            </p:cNvGrpSpPr>
            <p:nvPr/>
          </p:nvGrpSpPr>
          <p:grpSpPr bwMode="auto">
            <a:xfrm>
              <a:off x="4319" y="3095"/>
              <a:ext cx="243" cy="251"/>
              <a:chOff x="1487" y="2299"/>
              <a:chExt cx="327" cy="338"/>
            </a:xfrm>
          </p:grpSpPr>
          <p:sp>
            <p:nvSpPr>
              <p:cNvPr id="138" name="Oval 84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9" name="Text Box 85"/>
              <p:cNvSpPr txBox="1">
                <a:spLocks noChangeArrowheads="1"/>
              </p:cNvSpPr>
              <p:nvPr/>
            </p:nvSpPr>
            <p:spPr bwMode="auto">
              <a:xfrm>
                <a:off x="1487" y="2299"/>
                <a:ext cx="327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117" name="Group 86"/>
            <p:cNvGrpSpPr>
              <a:grpSpLocks/>
            </p:cNvGrpSpPr>
            <p:nvPr/>
          </p:nvGrpSpPr>
          <p:grpSpPr bwMode="auto">
            <a:xfrm>
              <a:off x="4606" y="3538"/>
              <a:ext cx="223" cy="254"/>
              <a:chOff x="1485" y="2296"/>
              <a:chExt cx="299" cy="338"/>
            </a:xfrm>
          </p:grpSpPr>
          <p:sp>
            <p:nvSpPr>
              <p:cNvPr id="136" name="Oval 87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7" name="Text Box 88"/>
              <p:cNvSpPr txBox="1">
                <a:spLocks noChangeArrowheads="1"/>
              </p:cNvSpPr>
              <p:nvPr/>
            </p:nvSpPr>
            <p:spPr bwMode="auto">
              <a:xfrm>
                <a:off x="1485" y="2296"/>
                <a:ext cx="299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L</a:t>
                </a:r>
              </a:p>
            </p:txBody>
          </p:sp>
        </p:grpSp>
        <p:grpSp>
          <p:nvGrpSpPr>
            <p:cNvPr id="118" name="Group 89"/>
            <p:cNvGrpSpPr>
              <a:grpSpLocks/>
            </p:cNvGrpSpPr>
            <p:nvPr/>
          </p:nvGrpSpPr>
          <p:grpSpPr bwMode="auto">
            <a:xfrm>
              <a:off x="4177" y="3541"/>
              <a:ext cx="233" cy="255"/>
              <a:chOff x="1488" y="2304"/>
              <a:chExt cx="312" cy="340"/>
            </a:xfrm>
          </p:grpSpPr>
          <p:sp>
            <p:nvSpPr>
              <p:cNvPr id="134" name="Oval 90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5" name="Text Box 91"/>
              <p:cNvSpPr txBox="1">
                <a:spLocks noChangeArrowheads="1"/>
              </p:cNvSpPr>
              <p:nvPr/>
            </p:nvSpPr>
            <p:spPr bwMode="auto">
              <a:xfrm>
                <a:off x="1488" y="2306"/>
                <a:ext cx="312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K</a:t>
                </a:r>
              </a:p>
            </p:txBody>
          </p:sp>
        </p:grpSp>
        <p:grpSp>
          <p:nvGrpSpPr>
            <p:cNvPr id="119" name="Group 92"/>
            <p:cNvGrpSpPr>
              <a:grpSpLocks/>
            </p:cNvGrpSpPr>
            <p:nvPr/>
          </p:nvGrpSpPr>
          <p:grpSpPr bwMode="auto">
            <a:xfrm>
              <a:off x="5464" y="3085"/>
              <a:ext cx="260" cy="251"/>
              <a:chOff x="1485" y="2286"/>
              <a:chExt cx="348" cy="338"/>
            </a:xfrm>
          </p:grpSpPr>
          <p:sp>
            <p:nvSpPr>
              <p:cNvPr id="132" name="Oval 9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3" name="Text Box 94"/>
              <p:cNvSpPr txBox="1">
                <a:spLocks noChangeArrowheads="1"/>
              </p:cNvSpPr>
              <p:nvPr/>
            </p:nvSpPr>
            <p:spPr bwMode="auto">
              <a:xfrm>
                <a:off x="1485" y="2286"/>
                <a:ext cx="34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H</a:t>
                </a:r>
              </a:p>
            </p:txBody>
          </p:sp>
        </p:grpSp>
        <p:grpSp>
          <p:nvGrpSpPr>
            <p:cNvPr id="120" name="Group 95"/>
            <p:cNvGrpSpPr>
              <a:grpSpLocks/>
            </p:cNvGrpSpPr>
            <p:nvPr/>
          </p:nvGrpSpPr>
          <p:grpSpPr bwMode="auto">
            <a:xfrm>
              <a:off x="5823" y="3095"/>
              <a:ext cx="221" cy="251"/>
              <a:chOff x="1487" y="2299"/>
              <a:chExt cx="297" cy="338"/>
            </a:xfrm>
          </p:grpSpPr>
          <p:sp>
            <p:nvSpPr>
              <p:cNvPr id="130" name="Oval 96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1" name="Text Box 97"/>
              <p:cNvSpPr txBox="1">
                <a:spLocks noChangeArrowheads="1"/>
              </p:cNvSpPr>
              <p:nvPr/>
            </p:nvSpPr>
            <p:spPr bwMode="auto">
              <a:xfrm>
                <a:off x="1487" y="2299"/>
                <a:ext cx="297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I</a:t>
                </a:r>
              </a:p>
            </p:txBody>
          </p:sp>
        </p:grpSp>
        <p:sp>
          <p:nvSpPr>
            <p:cNvPr id="121" name="Line 98"/>
            <p:cNvSpPr>
              <a:spLocks noChangeShapeType="1"/>
            </p:cNvSpPr>
            <p:nvPr/>
          </p:nvSpPr>
          <p:spPr bwMode="auto">
            <a:xfrm flipH="1">
              <a:off x="4820" y="2387"/>
              <a:ext cx="287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2" name="Line 99"/>
            <p:cNvSpPr>
              <a:spLocks noChangeShapeType="1"/>
            </p:cNvSpPr>
            <p:nvPr/>
          </p:nvSpPr>
          <p:spPr bwMode="auto">
            <a:xfrm>
              <a:off x="5251" y="2387"/>
              <a:ext cx="250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3" name="Line 100"/>
            <p:cNvSpPr>
              <a:spLocks noChangeShapeType="1"/>
            </p:cNvSpPr>
            <p:nvPr/>
          </p:nvSpPr>
          <p:spPr bwMode="auto">
            <a:xfrm flipH="1">
              <a:off x="4499" y="2853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4" name="Line 101"/>
            <p:cNvSpPr>
              <a:spLocks noChangeShapeType="1"/>
            </p:cNvSpPr>
            <p:nvPr/>
          </p:nvSpPr>
          <p:spPr bwMode="auto">
            <a:xfrm>
              <a:off x="4820" y="2888"/>
              <a:ext cx="37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5" name="Line 102"/>
            <p:cNvSpPr>
              <a:spLocks noChangeShapeType="1"/>
            </p:cNvSpPr>
            <p:nvPr/>
          </p:nvSpPr>
          <p:spPr bwMode="auto">
            <a:xfrm flipH="1">
              <a:off x="5572" y="2888"/>
              <a:ext cx="0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6" name="Line 103"/>
            <p:cNvSpPr>
              <a:spLocks noChangeShapeType="1"/>
            </p:cNvSpPr>
            <p:nvPr/>
          </p:nvSpPr>
          <p:spPr bwMode="auto">
            <a:xfrm>
              <a:off x="5609" y="2888"/>
              <a:ext cx="214" cy="28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7" name="Line 104"/>
            <p:cNvSpPr>
              <a:spLocks noChangeShapeType="1"/>
            </p:cNvSpPr>
            <p:nvPr/>
          </p:nvSpPr>
          <p:spPr bwMode="auto">
            <a:xfrm flipH="1">
              <a:off x="4284" y="3318"/>
              <a:ext cx="107" cy="21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8" name="Line 105"/>
            <p:cNvSpPr>
              <a:spLocks noChangeShapeType="1"/>
            </p:cNvSpPr>
            <p:nvPr/>
          </p:nvSpPr>
          <p:spPr bwMode="auto">
            <a:xfrm flipH="1">
              <a:off x="4641" y="3312"/>
              <a:ext cx="189" cy="25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9" name="Text Box 106"/>
            <p:cNvSpPr txBox="1">
              <a:spLocks noChangeArrowheads="1"/>
            </p:cNvSpPr>
            <p:nvPr/>
          </p:nvSpPr>
          <p:spPr bwMode="auto">
            <a:xfrm>
              <a:off x="4112" y="3712"/>
              <a:ext cx="137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n</a:t>
              </a:r>
              <a:r>
                <a:rPr lang="en-US" altLang="zh-TW" sz="2000" dirty="0" smtClean="0">
                  <a:latin typeface="+mn-lt"/>
                </a:rPr>
                <a:t>ot a complete </a:t>
              </a:r>
            </a:p>
            <a:p>
              <a:r>
                <a:rPr lang="en-US" altLang="zh-TW" sz="2000" dirty="0" smtClean="0">
                  <a:latin typeface="+mn-lt"/>
                </a:rPr>
                <a:t>binary </a:t>
              </a:r>
              <a:r>
                <a:rPr lang="en-US" altLang="zh-TW" sz="2000" dirty="0">
                  <a:latin typeface="+mn-lt"/>
                </a:rPr>
                <a:t>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1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9829209F-93E9-4B41-9134-B657D03B8214}" type="slidenum">
              <a:rPr lang="zh-TW" altLang="en-US" smtClean="0"/>
              <a:pPr/>
              <a:t>11</a:t>
            </a:fld>
            <a:endParaRPr lang="en-US" altLang="zh-TW" dirty="0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33926"/>
          </a:xfrm>
        </p:spPr>
        <p:txBody>
          <a:bodyPr/>
          <a:lstStyle/>
          <a:p>
            <a:r>
              <a:rPr lang="en-US" altLang="zh-TW" dirty="0" smtClean="0"/>
              <a:t>Nodes in Binary Trees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5749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71189" y="1173745"/>
                <a:ext cx="7772400" cy="4648200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The maximum number of nodes on level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𝑖</m:t>
                    </m:r>
                    <m:r>
                      <a:rPr lang="en-US" altLang="zh-TW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400" dirty="0"/>
                  <a:t>of a binary tree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𝑖</m:t>
                    </m:r>
                    <m:r>
                      <a:rPr lang="en-US" altLang="zh-TW" sz="2400" i="1" dirty="0">
                        <a:latin typeface="Cambria Math"/>
                      </a:rPr>
                      <m:t> 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TW" sz="2400" i="1" dirty="0">
                        <a:latin typeface="Cambria Math"/>
                      </a:rPr>
                      <m:t> 1</m:t>
                    </m:r>
                  </m:oMath>
                </a14:m>
                <a:r>
                  <a:rPr lang="en-US" altLang="zh-TW" sz="2400" dirty="0"/>
                  <a:t>.</a:t>
                </a:r>
              </a:p>
              <a:p>
                <a:r>
                  <a:rPr lang="en-US" altLang="zh-TW" sz="2400" dirty="0"/>
                  <a:t>The maximum number of nodes in a binary tree of </a:t>
                </a:r>
                <a:r>
                  <a:rPr lang="en-US" altLang="zh-TW" sz="2400" dirty="0" smtClean="0"/>
                  <a:t>level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sz="2400" dirty="0"/>
                  <a:t> is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2</m:t>
                    </m:r>
                    <m:r>
                      <a:rPr lang="en-US" altLang="zh-TW" sz="2400" i="1" baseline="30000" dirty="0" smtClean="0">
                        <a:latin typeface="Cambria Math"/>
                      </a:rPr>
                      <m:t>𝑘</m:t>
                    </m:r>
                    <m:r>
                      <a:rPr lang="en-US" altLang="zh-TW" sz="2400" i="1" dirty="0" smtClean="0">
                        <a:latin typeface="Cambria Math"/>
                      </a:rPr>
                      <m:t> </m:t>
                    </m:r>
                    <m:r>
                      <a:rPr lang="en-US" altLang="zh-TW" sz="2400" i="1" dirty="0">
                        <a:latin typeface="Cambria Math"/>
                      </a:rPr>
                      <m:t>−1 </m:t>
                    </m:r>
                  </m:oMath>
                </a14:m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𝑘</m:t>
                    </m:r>
                    <m:r>
                      <a:rPr lang="en-US" altLang="zh-TW" sz="2400" i="1" dirty="0" smtClean="0">
                        <a:latin typeface="Cambria Math"/>
                      </a:rPr>
                      <m:t> ≥0</m:t>
                    </m:r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pPr lvl="1"/>
                <a:r>
                  <a:rPr lang="en-US" altLang="zh-TW" sz="2000" b="1" dirty="0" smtClean="0"/>
                  <a:t>Proof:</a:t>
                </a:r>
                <a:r>
                  <a:rPr lang="en-US" altLang="zh-TW" sz="2000" dirty="0" smtClean="0"/>
                  <a:t> </a:t>
                </a:r>
                <a:r>
                  <a:rPr lang="en-US" altLang="zh-TW" sz="2400" dirty="0" smtClean="0"/>
                  <a:t>max </a:t>
                </a:r>
                <a:r>
                  <a:rPr lang="en-US" altLang="zh-TW" sz="2400" dirty="0"/>
                  <a:t># of nodes (level 1) + max # of node (level 2) + ... + </a:t>
                </a:r>
                <a:r>
                  <a:rPr lang="en-US" altLang="zh-TW" sz="2400" dirty="0" smtClean="0"/>
                  <a:t>max </a:t>
                </a:r>
                <a:r>
                  <a:rPr lang="en-US" altLang="zh-TW" sz="2400" dirty="0"/>
                  <a:t># of node (level k) </a:t>
                </a:r>
                <a:r>
                  <a:rPr lang="en-US" altLang="zh-TW" sz="2400" dirty="0" smtClean="0"/>
                  <a:t/>
                </a:r>
                <a:br>
                  <a:rPr lang="en-US" altLang="zh-TW" sz="2400" dirty="0" smtClean="0"/>
                </a:br>
                <a:r>
                  <a:rPr lang="en-US" altLang="zh-TW" sz="2400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dirty="0" smtClean="0">
                            <a:latin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zh-TW" sz="24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sz="2400" b="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TW" sz="2400" dirty="0" smtClean="0"/>
                  <a:t>.</a:t>
                </a:r>
                <a:endParaRPr lang="en-US" altLang="zh-TW" sz="2400" dirty="0"/>
              </a:p>
              <a:p>
                <a:endParaRPr lang="en-US" altLang="zh-TW" sz="2800" dirty="0"/>
              </a:p>
            </p:txBody>
          </p:sp>
        </mc:Choice>
        <mc:Fallback xmlns="">
          <p:sp>
            <p:nvSpPr>
              <p:cNvPr id="41574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189" y="1173745"/>
                <a:ext cx="7772400" cy="4648200"/>
              </a:xfrm>
              <a:blipFill>
                <a:blip r:embed="rId2"/>
                <a:stretch>
                  <a:fillRect l="-706" t="-1050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5761" name="Group 17"/>
          <p:cNvGrpSpPr>
            <a:grpSpLocks/>
          </p:cNvGrpSpPr>
          <p:nvPr/>
        </p:nvGrpSpPr>
        <p:grpSpPr bwMode="auto">
          <a:xfrm>
            <a:off x="5292770" y="3702125"/>
            <a:ext cx="3166246" cy="3094695"/>
            <a:chOff x="4176" y="2206"/>
            <a:chExt cx="1862" cy="1713"/>
          </a:xfrm>
        </p:grpSpPr>
        <p:grpSp>
          <p:nvGrpSpPr>
            <p:cNvPr id="415762" name="Group 18"/>
            <p:cNvGrpSpPr>
              <a:grpSpLocks/>
            </p:cNvGrpSpPr>
            <p:nvPr/>
          </p:nvGrpSpPr>
          <p:grpSpPr bwMode="auto">
            <a:xfrm>
              <a:off x="5071" y="2206"/>
              <a:ext cx="218" cy="245"/>
              <a:chOff x="1487" y="2304"/>
              <a:chExt cx="293" cy="330"/>
            </a:xfrm>
          </p:grpSpPr>
          <p:sp>
            <p:nvSpPr>
              <p:cNvPr id="415763" name="Oval 1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5764" name="Text Box 20"/>
              <p:cNvSpPr txBox="1">
                <a:spLocks noChangeArrowheads="1"/>
              </p:cNvSpPr>
              <p:nvPr/>
            </p:nvSpPr>
            <p:spPr bwMode="auto">
              <a:xfrm>
                <a:off x="1487" y="2336"/>
                <a:ext cx="293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415765" name="Group 21"/>
            <p:cNvGrpSpPr>
              <a:grpSpLocks/>
            </p:cNvGrpSpPr>
            <p:nvPr/>
          </p:nvGrpSpPr>
          <p:grpSpPr bwMode="auto">
            <a:xfrm>
              <a:off x="4679" y="2671"/>
              <a:ext cx="218" cy="245"/>
              <a:chOff x="1488" y="2304"/>
              <a:chExt cx="293" cy="328"/>
            </a:xfrm>
          </p:grpSpPr>
          <p:sp>
            <p:nvSpPr>
              <p:cNvPr id="415766" name="Oval 22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5767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93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415768" name="Group 24"/>
            <p:cNvGrpSpPr>
              <a:grpSpLocks/>
            </p:cNvGrpSpPr>
            <p:nvPr/>
          </p:nvGrpSpPr>
          <p:grpSpPr bwMode="auto">
            <a:xfrm>
              <a:off x="5465" y="2671"/>
              <a:ext cx="218" cy="245"/>
              <a:chOff x="1488" y="2304"/>
              <a:chExt cx="292" cy="328"/>
            </a:xfrm>
          </p:grpSpPr>
          <p:sp>
            <p:nvSpPr>
              <p:cNvPr id="415769" name="Oval 25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5770" name="Text Box 26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92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415771" name="Group 27"/>
            <p:cNvGrpSpPr>
              <a:grpSpLocks/>
            </p:cNvGrpSpPr>
            <p:nvPr/>
          </p:nvGrpSpPr>
          <p:grpSpPr bwMode="auto">
            <a:xfrm>
              <a:off x="4749" y="3104"/>
              <a:ext cx="215" cy="250"/>
              <a:chOff x="1488" y="2304"/>
              <a:chExt cx="288" cy="335"/>
            </a:xfrm>
          </p:grpSpPr>
          <p:sp>
            <p:nvSpPr>
              <p:cNvPr id="415772" name="Oval 28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5773" name="Text Box 29"/>
              <p:cNvSpPr txBox="1">
                <a:spLocks noChangeArrowheads="1"/>
              </p:cNvSpPr>
              <p:nvPr/>
            </p:nvSpPr>
            <p:spPr bwMode="auto">
              <a:xfrm>
                <a:off x="1488" y="2342"/>
                <a:ext cx="269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Arial" charset="0"/>
                  </a:rPr>
                  <a:t>F</a:t>
                </a:r>
              </a:p>
            </p:txBody>
          </p:sp>
        </p:grpSp>
        <p:grpSp>
          <p:nvGrpSpPr>
            <p:cNvPr id="415774" name="Group 30"/>
            <p:cNvGrpSpPr>
              <a:grpSpLocks/>
            </p:cNvGrpSpPr>
            <p:nvPr/>
          </p:nvGrpSpPr>
          <p:grpSpPr bwMode="auto">
            <a:xfrm>
              <a:off x="4319" y="3104"/>
              <a:ext cx="215" cy="250"/>
              <a:chOff x="1487" y="2304"/>
              <a:chExt cx="289" cy="335"/>
            </a:xfrm>
          </p:grpSpPr>
          <p:sp>
            <p:nvSpPr>
              <p:cNvPr id="415775" name="Oval 3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5776" name="Text Box 32"/>
              <p:cNvSpPr txBox="1">
                <a:spLocks noChangeArrowheads="1"/>
              </p:cNvSpPr>
              <p:nvPr/>
            </p:nvSpPr>
            <p:spPr bwMode="auto">
              <a:xfrm>
                <a:off x="1487" y="2342"/>
                <a:ext cx="282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415777" name="Group 33"/>
            <p:cNvGrpSpPr>
              <a:grpSpLocks/>
            </p:cNvGrpSpPr>
            <p:nvPr/>
          </p:nvGrpSpPr>
          <p:grpSpPr bwMode="auto">
            <a:xfrm>
              <a:off x="4605" y="3533"/>
              <a:ext cx="215" cy="247"/>
              <a:chOff x="1487" y="2304"/>
              <a:chExt cx="289" cy="331"/>
            </a:xfrm>
          </p:grpSpPr>
          <p:sp>
            <p:nvSpPr>
              <p:cNvPr id="415778" name="Oval 34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5779" name="Text Box 35"/>
              <p:cNvSpPr txBox="1">
                <a:spLocks noChangeArrowheads="1"/>
              </p:cNvSpPr>
              <p:nvPr/>
            </p:nvSpPr>
            <p:spPr bwMode="auto">
              <a:xfrm>
                <a:off x="1487" y="2338"/>
                <a:ext cx="270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Arial" charset="0"/>
                  </a:rPr>
                  <a:t>L</a:t>
                </a:r>
              </a:p>
            </p:txBody>
          </p:sp>
        </p:grpSp>
        <p:grpSp>
          <p:nvGrpSpPr>
            <p:cNvPr id="415780" name="Group 36"/>
            <p:cNvGrpSpPr>
              <a:grpSpLocks/>
            </p:cNvGrpSpPr>
            <p:nvPr/>
          </p:nvGrpSpPr>
          <p:grpSpPr bwMode="auto">
            <a:xfrm>
              <a:off x="4176" y="3531"/>
              <a:ext cx="218" cy="246"/>
              <a:chOff x="1488" y="2304"/>
              <a:chExt cx="292" cy="330"/>
            </a:xfrm>
          </p:grpSpPr>
          <p:sp>
            <p:nvSpPr>
              <p:cNvPr id="415781" name="Oval 37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5782" name="Text Box 38"/>
              <p:cNvSpPr txBox="1">
                <a:spLocks noChangeArrowheads="1"/>
              </p:cNvSpPr>
              <p:nvPr/>
            </p:nvSpPr>
            <p:spPr bwMode="auto">
              <a:xfrm>
                <a:off x="1488" y="2337"/>
                <a:ext cx="292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Arial" charset="0"/>
                  </a:rPr>
                  <a:t>K</a:t>
                </a:r>
              </a:p>
            </p:txBody>
          </p:sp>
        </p:grpSp>
        <p:grpSp>
          <p:nvGrpSpPr>
            <p:cNvPr id="415783" name="Group 39"/>
            <p:cNvGrpSpPr>
              <a:grpSpLocks/>
            </p:cNvGrpSpPr>
            <p:nvPr/>
          </p:nvGrpSpPr>
          <p:grpSpPr bwMode="auto">
            <a:xfrm>
              <a:off x="5465" y="3104"/>
              <a:ext cx="218" cy="250"/>
              <a:chOff x="1488" y="2304"/>
              <a:chExt cx="292" cy="335"/>
            </a:xfrm>
          </p:grpSpPr>
          <p:sp>
            <p:nvSpPr>
              <p:cNvPr id="415784" name="Oval 40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5785" name="Text Box 41"/>
              <p:cNvSpPr txBox="1">
                <a:spLocks noChangeArrowheads="1"/>
              </p:cNvSpPr>
              <p:nvPr/>
            </p:nvSpPr>
            <p:spPr bwMode="auto">
              <a:xfrm>
                <a:off x="1488" y="2342"/>
                <a:ext cx="292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Arial" charset="0"/>
                  </a:rPr>
                  <a:t>H</a:t>
                </a:r>
              </a:p>
            </p:txBody>
          </p:sp>
        </p:grpSp>
        <p:grpSp>
          <p:nvGrpSpPr>
            <p:cNvPr id="415786" name="Group 42"/>
            <p:cNvGrpSpPr>
              <a:grpSpLocks/>
            </p:cNvGrpSpPr>
            <p:nvPr/>
          </p:nvGrpSpPr>
          <p:grpSpPr bwMode="auto">
            <a:xfrm>
              <a:off x="5823" y="3104"/>
              <a:ext cx="215" cy="250"/>
              <a:chOff x="1487" y="2304"/>
              <a:chExt cx="289" cy="335"/>
            </a:xfrm>
          </p:grpSpPr>
          <p:sp>
            <p:nvSpPr>
              <p:cNvPr id="415787" name="Oval 4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5788" name="Text Box 44"/>
              <p:cNvSpPr txBox="1">
                <a:spLocks noChangeArrowheads="1"/>
              </p:cNvSpPr>
              <p:nvPr/>
            </p:nvSpPr>
            <p:spPr bwMode="auto">
              <a:xfrm>
                <a:off x="1487" y="2342"/>
                <a:ext cx="202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Arial" charset="0"/>
                  </a:rPr>
                  <a:t>I</a:t>
                </a:r>
              </a:p>
            </p:txBody>
          </p:sp>
        </p:grpSp>
        <p:sp>
          <p:nvSpPr>
            <p:cNvPr id="415789" name="Line 45"/>
            <p:cNvSpPr>
              <a:spLocks noChangeShapeType="1"/>
            </p:cNvSpPr>
            <p:nvPr/>
          </p:nvSpPr>
          <p:spPr bwMode="auto">
            <a:xfrm flipH="1">
              <a:off x="4820" y="2387"/>
              <a:ext cx="287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90" name="Line 46"/>
            <p:cNvSpPr>
              <a:spLocks noChangeShapeType="1"/>
            </p:cNvSpPr>
            <p:nvPr/>
          </p:nvSpPr>
          <p:spPr bwMode="auto">
            <a:xfrm>
              <a:off x="5251" y="2387"/>
              <a:ext cx="250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91" name="Line 47"/>
            <p:cNvSpPr>
              <a:spLocks noChangeShapeType="1"/>
            </p:cNvSpPr>
            <p:nvPr/>
          </p:nvSpPr>
          <p:spPr bwMode="auto">
            <a:xfrm flipH="1">
              <a:off x="4499" y="2853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92" name="Line 48"/>
            <p:cNvSpPr>
              <a:spLocks noChangeShapeType="1"/>
            </p:cNvSpPr>
            <p:nvPr/>
          </p:nvSpPr>
          <p:spPr bwMode="auto">
            <a:xfrm>
              <a:off x="4820" y="2888"/>
              <a:ext cx="37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93" name="Line 49"/>
            <p:cNvSpPr>
              <a:spLocks noChangeShapeType="1"/>
            </p:cNvSpPr>
            <p:nvPr/>
          </p:nvSpPr>
          <p:spPr bwMode="auto">
            <a:xfrm flipH="1">
              <a:off x="5572" y="2888"/>
              <a:ext cx="0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94" name="Line 50"/>
            <p:cNvSpPr>
              <a:spLocks noChangeShapeType="1"/>
            </p:cNvSpPr>
            <p:nvPr/>
          </p:nvSpPr>
          <p:spPr bwMode="auto">
            <a:xfrm>
              <a:off x="5609" y="2888"/>
              <a:ext cx="214" cy="28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95" name="Line 51"/>
            <p:cNvSpPr>
              <a:spLocks noChangeShapeType="1"/>
            </p:cNvSpPr>
            <p:nvPr/>
          </p:nvSpPr>
          <p:spPr bwMode="auto">
            <a:xfrm flipH="1">
              <a:off x="4284" y="3318"/>
              <a:ext cx="107" cy="21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96" name="Line 52"/>
            <p:cNvSpPr>
              <a:spLocks noChangeShapeType="1"/>
            </p:cNvSpPr>
            <p:nvPr/>
          </p:nvSpPr>
          <p:spPr bwMode="auto">
            <a:xfrm>
              <a:off x="4499" y="3283"/>
              <a:ext cx="142" cy="28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97" name="Text Box 53"/>
            <p:cNvSpPr txBox="1">
              <a:spLocks noChangeArrowheads="1"/>
            </p:cNvSpPr>
            <p:nvPr/>
          </p:nvSpPr>
          <p:spPr bwMode="auto">
            <a:xfrm>
              <a:off x="4512" y="3698"/>
              <a:ext cx="10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zh-TW" sz="2000"/>
            </a:p>
          </p:txBody>
        </p:sp>
      </p:grpSp>
    </p:spTree>
    <p:extLst>
      <p:ext uri="{BB962C8B-B14F-4D97-AF65-F5344CB8AC3E}">
        <p14:creationId xmlns:p14="http://schemas.microsoft.com/office/powerpoint/2010/main" val="326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ADF8D6F2-790E-43E8-96A3-0BFC75887DF7}" type="slidenum">
              <a:rPr lang="zh-TW" altLang="en-US" smtClean="0"/>
              <a:pPr/>
              <a:t>12</a:t>
            </a:fld>
            <a:endParaRPr lang="en-US" altLang="zh-TW" dirty="0"/>
          </a:p>
        </p:txBody>
      </p:sp>
      <p:graphicFrame>
        <p:nvGraphicFramePr>
          <p:cNvPr id="4270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117965"/>
              </p:ext>
            </p:extLst>
          </p:nvPr>
        </p:nvGraphicFramePr>
        <p:xfrm>
          <a:off x="1544848" y="2775285"/>
          <a:ext cx="6121408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Photo Editor Photo" r:id="rId3" imgW="6144483" imgH="3153215" progId="MSPhotoEd.3">
                  <p:embed/>
                </p:oleObj>
              </mc:Choice>
              <mc:Fallback>
                <p:oleObj name="Photo Editor Photo" r:id="rId3" imgW="6144483" imgH="31532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848" y="2775285"/>
                        <a:ext cx="6121408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476180" y="867271"/>
                <a:ext cx="8258745" cy="674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TW" sz="2400" kern="0" dirty="0" smtClean="0"/>
                  <a:t>The height of the tree is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240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sz="2400" i="1" kern="0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kern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0" kern="0" dirty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400" b="0" i="1" kern="0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sz="2400" b="0" i="1" kern="0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b="0" i="1" kern="0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400" b="0" i="1" kern="0" dirty="0" smtClean="0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sz="2400" kern="0" dirty="0"/>
                  <a:t>   </a:t>
                </a:r>
                <a:r>
                  <a:rPr lang="en-US" altLang="zh-TW" sz="2400" kern="0" dirty="0" smtClean="0"/>
                  <a:t>(at </a:t>
                </a:r>
                <a:r>
                  <a:rPr lang="en-US" altLang="zh-TW" sz="2400" kern="0" dirty="0"/>
                  <a:t>least) or </a:t>
                </a:r>
                <a14:m>
                  <m:oMath xmlns:m="http://schemas.openxmlformats.org/officeDocument/2006/math">
                    <m:r>
                      <a:rPr lang="en-US" altLang="zh-TW" sz="2400" i="1" kern="0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kern="0" dirty="0"/>
                  <a:t> (at most</a:t>
                </a:r>
                <a:r>
                  <a:rPr lang="en-US" altLang="zh-TW" sz="2400" kern="0" dirty="0" smtClean="0"/>
                  <a:t>), </a:t>
                </a:r>
                <a:r>
                  <a:rPr lang="en-US" altLang="zh-TW" sz="2400" kern="0" dirty="0"/>
                  <a:t>where </a:t>
                </a:r>
                <a14:m>
                  <m:oMath xmlns:m="http://schemas.openxmlformats.org/officeDocument/2006/math">
                    <m:r>
                      <a:rPr lang="en-US" altLang="zh-TW" sz="2400" i="1" kern="0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kern="0" dirty="0"/>
                  <a:t> is the total number of nodes</a:t>
                </a:r>
                <a:r>
                  <a:rPr lang="en-US" altLang="zh-TW" sz="2400" kern="0" dirty="0" smtClean="0"/>
                  <a:t>.</a:t>
                </a:r>
                <a:endParaRPr lang="en-US" altLang="zh-TW" sz="2400" kern="0" dirty="0"/>
              </a:p>
              <a:p>
                <a:pPr lvl="1"/>
                <a:r>
                  <a:rPr lang="en-US" altLang="zh-TW" kern="0" dirty="0" smtClean="0"/>
                  <a:t>max </a:t>
                </a:r>
                <a:r>
                  <a:rPr lang="en-US" altLang="zh-TW" kern="0" dirty="0"/>
                  <a:t># of nodes for binary tree of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kern="0" dirty="0"/>
                  <a:t> </a:t>
                </a:r>
                <a:r>
                  <a:rPr lang="en-US" altLang="zh-TW" kern="0" dirty="0" smtClean="0"/>
                  <a:t>levels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kern="0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kern="0" dirty="0" smtClean="0">
                            <a:latin typeface="Cambria Math"/>
                          </a:rPr>
                          <m:t>= 2</m:t>
                        </m:r>
                      </m:e>
                      <m:sup>
                        <m:r>
                          <a:rPr lang="en-US" altLang="zh-TW" b="0" i="1" kern="0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i="1" kern="0" dirty="0" smtClean="0">
                        <a:latin typeface="Cambria Math"/>
                      </a:rPr>
                      <m:t> –1</m:t>
                    </m:r>
                  </m:oMath>
                </a14:m>
                <a:r>
                  <a:rPr lang="en-US" altLang="zh-TW" kern="0" dirty="0" smtClean="0"/>
                  <a:t>. </a:t>
                </a:r>
                <a:endParaRPr lang="en-US" altLang="zh-TW" kern="0" dirty="0"/>
              </a:p>
              <a:p>
                <a:endParaRPr lang="zh-TW" altLang="en-US" sz="2400" kern="0" dirty="0"/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180" y="867271"/>
                <a:ext cx="8258745" cy="674915"/>
              </a:xfrm>
              <a:prstGeom prst="rect">
                <a:avLst/>
              </a:prstGeom>
              <a:blipFill rotWithShape="1">
                <a:blip r:embed="rId5"/>
                <a:stretch>
                  <a:fillRect l="-590" t="-7207" b="-1684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4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Tree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0FB6D02E-E590-4C7C-A54F-A671795890DD}" type="slidenum">
              <a:rPr lang="zh-TW" altLang="en-US" smtClean="0"/>
              <a:pPr/>
              <a:t>13</a:t>
            </a:fld>
            <a:endParaRPr lang="en-US" altLang="zh-TW" dirty="0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7772400" cy="517358"/>
          </a:xfrm>
        </p:spPr>
        <p:txBody>
          <a:bodyPr/>
          <a:lstStyle/>
          <a:p>
            <a:r>
              <a:rPr lang="en-US" altLang="zh-TW" dirty="0"/>
              <a:t>Binary Tree ADT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584" y="874295"/>
            <a:ext cx="8455311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Objects: a finite set of nodes either empty or consisting of a root node, left </a:t>
            </a:r>
            <a:r>
              <a:rPr lang="en-US" altLang="zh-TW" sz="2400" dirty="0" err="1"/>
              <a:t>Binary_Tree</a:t>
            </a:r>
            <a:r>
              <a:rPr lang="en-US" altLang="zh-TW" sz="2400" dirty="0"/>
              <a:t>, and right </a:t>
            </a:r>
            <a:r>
              <a:rPr lang="en-US" altLang="zh-TW" sz="2400" dirty="0" err="1"/>
              <a:t>Binary_Tree</a:t>
            </a:r>
            <a:r>
              <a:rPr lang="en-US" altLang="zh-TW" sz="2400" dirty="0"/>
              <a:t>.</a:t>
            </a:r>
          </a:p>
          <a:p>
            <a:pPr>
              <a:lnSpc>
                <a:spcPct val="90000"/>
              </a:lnSpc>
            </a:pPr>
            <a:endParaRPr lang="en-US" altLang="zh-TW" sz="1000" i="1" dirty="0"/>
          </a:p>
          <a:p>
            <a:pPr>
              <a:lnSpc>
                <a:spcPct val="90000"/>
              </a:lnSpc>
            </a:pPr>
            <a:r>
              <a:rPr lang="en-US" altLang="zh-TW" dirty="0"/>
              <a:t>Functions/Operators: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i="1" dirty="0"/>
              <a:t>	</a:t>
            </a:r>
            <a:r>
              <a:rPr lang="en-US" altLang="zh-TW" sz="2200" i="1" dirty="0" err="1">
                <a:solidFill>
                  <a:srgbClr val="0000FF"/>
                </a:solidFill>
              </a:rPr>
              <a:t>BinTree</a:t>
            </a:r>
            <a:r>
              <a:rPr lang="en-US" altLang="zh-TW" sz="2200" i="1" dirty="0">
                <a:solidFill>
                  <a:srgbClr val="0000FF"/>
                </a:solidFill>
              </a:rPr>
              <a:t> Create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()</a:t>
            </a:r>
            <a:r>
              <a:rPr lang="en-US" altLang="zh-TW" sz="2200" i="1" dirty="0" smtClean="0"/>
              <a:t>: creates </a:t>
            </a:r>
            <a:r>
              <a:rPr lang="en-US" altLang="zh-TW" sz="2200" i="1" dirty="0"/>
              <a:t>an empty binary tree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i="1" dirty="0"/>
              <a:t>	</a:t>
            </a:r>
            <a:r>
              <a:rPr lang="en-US" altLang="zh-TW" sz="2200" i="1" dirty="0">
                <a:solidFill>
                  <a:srgbClr val="0000FF"/>
                </a:solidFill>
              </a:rPr>
              <a:t>Boolean </a:t>
            </a:r>
            <a:r>
              <a:rPr lang="en-US" altLang="zh-TW" sz="2200" i="1" dirty="0" err="1" smtClean="0">
                <a:solidFill>
                  <a:srgbClr val="0000FF"/>
                </a:solidFill>
              </a:rPr>
              <a:t>IsEmpty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(</a:t>
            </a:r>
            <a:r>
              <a:rPr lang="en-US" altLang="zh-TW" sz="2200" i="1" dirty="0" err="1" smtClean="0">
                <a:solidFill>
                  <a:srgbClr val="0000FF"/>
                </a:solidFill>
              </a:rPr>
              <a:t>bt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)</a:t>
            </a:r>
            <a:r>
              <a:rPr lang="en-US" altLang="zh-TW" sz="2200" i="1" dirty="0" smtClean="0"/>
              <a:t>: if </a:t>
            </a:r>
            <a:r>
              <a:rPr lang="en-US" altLang="zh-TW" sz="2200" i="1" dirty="0"/>
              <a:t>(</a:t>
            </a:r>
            <a:r>
              <a:rPr lang="en-US" altLang="zh-TW" sz="2200" i="1" dirty="0" err="1"/>
              <a:t>bt</a:t>
            </a:r>
            <a:r>
              <a:rPr lang="en-US" altLang="zh-TW" sz="2200" i="1" dirty="0"/>
              <a:t>==empty binary tree) return TRUE else </a:t>
            </a:r>
            <a:r>
              <a:rPr lang="en-US" altLang="zh-TW" sz="2200" i="1" dirty="0" smtClean="0"/>
              <a:t>FALSE</a:t>
            </a:r>
            <a:endParaRPr lang="en-US" altLang="zh-TW" sz="2200" i="1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i="1" dirty="0"/>
              <a:t>	</a:t>
            </a:r>
            <a:r>
              <a:rPr lang="en-US" altLang="zh-TW" sz="2200" i="1" dirty="0" err="1">
                <a:solidFill>
                  <a:srgbClr val="0000FF"/>
                </a:solidFill>
              </a:rPr>
              <a:t>BinTree</a:t>
            </a:r>
            <a:r>
              <a:rPr lang="en-US" altLang="zh-TW" sz="2200" i="1" dirty="0">
                <a:solidFill>
                  <a:srgbClr val="0000FF"/>
                </a:solidFill>
              </a:rPr>
              <a:t> </a:t>
            </a:r>
            <a:r>
              <a:rPr lang="en-US" altLang="zh-TW" sz="2200" i="1" dirty="0" err="1" smtClean="0">
                <a:solidFill>
                  <a:srgbClr val="0000FF"/>
                </a:solidFill>
              </a:rPr>
              <a:t>MakeBT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(bt1,item,bt2)</a:t>
            </a:r>
            <a:r>
              <a:rPr lang="en-US" altLang="zh-TW" sz="2200" i="1" dirty="0" smtClean="0"/>
              <a:t>: return </a:t>
            </a:r>
            <a:r>
              <a:rPr lang="en-US" altLang="zh-TW" sz="2200" i="1" dirty="0"/>
              <a:t>a binary tree whose left </a:t>
            </a:r>
            <a:r>
              <a:rPr lang="en-US" altLang="zh-TW" sz="2200" i="1" dirty="0" err="1"/>
              <a:t>subtree</a:t>
            </a:r>
            <a:r>
              <a:rPr lang="en-US" altLang="zh-TW" sz="2200" i="1" dirty="0"/>
              <a:t> is </a:t>
            </a:r>
            <a:r>
              <a:rPr lang="en-US" altLang="zh-TW" sz="2200" i="1" dirty="0" smtClean="0"/>
              <a:t>bt1 </a:t>
            </a:r>
            <a:r>
              <a:rPr lang="en-US" altLang="zh-TW" sz="2200" i="1" dirty="0"/>
              <a:t>and right </a:t>
            </a:r>
            <a:r>
              <a:rPr lang="en-US" altLang="zh-TW" sz="2200" i="1" dirty="0" err="1"/>
              <a:t>subtree</a:t>
            </a:r>
            <a:r>
              <a:rPr lang="en-US" altLang="zh-TW" sz="2200" i="1" dirty="0"/>
              <a:t> is bt2, and whose </a:t>
            </a:r>
            <a:r>
              <a:rPr lang="en-US" altLang="zh-TW" sz="2200" i="1" dirty="0" smtClean="0"/>
              <a:t>root </a:t>
            </a:r>
            <a:r>
              <a:rPr lang="en-US" altLang="zh-TW" sz="2200" i="1" dirty="0"/>
              <a:t>node contains the data item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i="1" dirty="0"/>
              <a:t>	</a:t>
            </a:r>
            <a:r>
              <a:rPr lang="en-US" altLang="zh-TW" sz="2200" i="1" dirty="0" err="1">
                <a:solidFill>
                  <a:srgbClr val="0000FF"/>
                </a:solidFill>
              </a:rPr>
              <a:t>BinTree</a:t>
            </a:r>
            <a:r>
              <a:rPr lang="en-US" altLang="zh-TW" sz="2200" i="1" dirty="0">
                <a:solidFill>
                  <a:srgbClr val="0000FF"/>
                </a:solidFill>
              </a:rPr>
              <a:t> </a:t>
            </a:r>
            <a:r>
              <a:rPr lang="en-US" altLang="zh-TW" sz="2200" i="1" dirty="0" err="1">
                <a:solidFill>
                  <a:srgbClr val="0000FF"/>
                </a:solidFill>
              </a:rPr>
              <a:t>Lchild</a:t>
            </a:r>
            <a:r>
              <a:rPr lang="en-US" altLang="zh-TW" sz="2200" i="1" dirty="0">
                <a:solidFill>
                  <a:srgbClr val="0000FF"/>
                </a:solidFill>
              </a:rPr>
              <a:t>(</a:t>
            </a:r>
            <a:r>
              <a:rPr lang="en-US" altLang="zh-TW" sz="2200" i="1" dirty="0" err="1">
                <a:solidFill>
                  <a:srgbClr val="0000FF"/>
                </a:solidFill>
              </a:rPr>
              <a:t>bt</a:t>
            </a:r>
            <a:r>
              <a:rPr lang="en-US" altLang="zh-TW" sz="2200" i="1" dirty="0">
                <a:solidFill>
                  <a:srgbClr val="0000FF"/>
                </a:solidFill>
              </a:rPr>
              <a:t>)	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: </a:t>
            </a:r>
            <a:r>
              <a:rPr lang="en-US" altLang="zh-TW" sz="2200" i="1" dirty="0" smtClean="0"/>
              <a:t>if </a:t>
            </a:r>
            <a:r>
              <a:rPr lang="en-US" altLang="zh-TW" sz="2200" i="1" dirty="0"/>
              <a:t>(</a:t>
            </a:r>
            <a:r>
              <a:rPr lang="en-US" altLang="zh-TW" sz="2200" i="1" dirty="0" err="1"/>
              <a:t>bt</a:t>
            </a:r>
            <a:r>
              <a:rPr lang="en-US" altLang="zh-TW" sz="2200" i="1" dirty="0"/>
              <a:t>==empty binary tree) return error </a:t>
            </a:r>
            <a:r>
              <a:rPr lang="en-US" altLang="zh-TW" sz="2200" i="1" dirty="0" smtClean="0"/>
              <a:t>else return </a:t>
            </a:r>
            <a:r>
              <a:rPr lang="en-US" altLang="zh-TW" sz="2200" i="1" dirty="0"/>
              <a:t>the left </a:t>
            </a:r>
            <a:r>
              <a:rPr lang="en-US" altLang="zh-TW" sz="2200" i="1" dirty="0" err="1"/>
              <a:t>subtree</a:t>
            </a:r>
            <a:r>
              <a:rPr lang="en-US" altLang="zh-TW" sz="2200" i="1" dirty="0"/>
              <a:t> of </a:t>
            </a:r>
            <a:r>
              <a:rPr lang="en-US" altLang="zh-TW" sz="2200" i="1" dirty="0" err="1"/>
              <a:t>bt</a:t>
            </a:r>
            <a:endParaRPr lang="en-US" altLang="zh-TW" sz="2200" i="1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i="1" dirty="0"/>
              <a:t>	</a:t>
            </a:r>
            <a:r>
              <a:rPr lang="en-US" altLang="zh-TW" sz="2200" i="1" dirty="0" err="1">
                <a:solidFill>
                  <a:srgbClr val="0000FF"/>
                </a:solidFill>
              </a:rPr>
              <a:t>BinTree</a:t>
            </a:r>
            <a:r>
              <a:rPr lang="en-US" altLang="zh-TW" sz="2200" i="1" dirty="0">
                <a:solidFill>
                  <a:srgbClr val="0000FF"/>
                </a:solidFill>
              </a:rPr>
              <a:t> </a:t>
            </a:r>
            <a:r>
              <a:rPr lang="en-US" altLang="zh-TW" sz="2200" i="1" dirty="0" err="1" smtClean="0">
                <a:solidFill>
                  <a:srgbClr val="0000FF"/>
                </a:solidFill>
              </a:rPr>
              <a:t>Rchild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(</a:t>
            </a:r>
            <a:r>
              <a:rPr lang="en-US" altLang="zh-TW" sz="2200" i="1" dirty="0" err="1" smtClean="0">
                <a:solidFill>
                  <a:srgbClr val="0000FF"/>
                </a:solidFill>
              </a:rPr>
              <a:t>bt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):</a:t>
            </a:r>
            <a:r>
              <a:rPr lang="en-US" altLang="zh-TW" sz="2200" i="1" dirty="0" smtClean="0"/>
              <a:t> if </a:t>
            </a:r>
            <a:r>
              <a:rPr lang="en-US" altLang="zh-TW" sz="2200" i="1" dirty="0"/>
              <a:t>(</a:t>
            </a:r>
            <a:r>
              <a:rPr lang="en-US" altLang="zh-TW" sz="2200" i="1" dirty="0" err="1"/>
              <a:t>bt</a:t>
            </a:r>
            <a:r>
              <a:rPr lang="en-US" altLang="zh-TW" sz="2200" i="1" dirty="0"/>
              <a:t>==empty binary tree) return error </a:t>
            </a:r>
            <a:r>
              <a:rPr lang="en-US" altLang="zh-TW" sz="2200" i="1" dirty="0" smtClean="0"/>
              <a:t>else return </a:t>
            </a:r>
            <a:r>
              <a:rPr lang="en-US" altLang="zh-TW" sz="2200" i="1" dirty="0"/>
              <a:t>the right </a:t>
            </a:r>
            <a:r>
              <a:rPr lang="en-US" altLang="zh-TW" sz="2200" i="1" dirty="0" err="1"/>
              <a:t>subtree</a:t>
            </a:r>
            <a:r>
              <a:rPr lang="en-US" altLang="zh-TW" sz="2200" i="1" dirty="0"/>
              <a:t> of </a:t>
            </a:r>
            <a:r>
              <a:rPr lang="en-US" altLang="zh-TW" sz="2200" i="1" dirty="0" err="1"/>
              <a:t>bt</a:t>
            </a:r>
            <a:endParaRPr lang="en-US" altLang="zh-TW" sz="2200" i="1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200" i="1" dirty="0"/>
              <a:t>	</a:t>
            </a:r>
            <a:r>
              <a:rPr lang="en-US" altLang="zh-TW" sz="2200" i="1" dirty="0">
                <a:solidFill>
                  <a:srgbClr val="0000FF"/>
                </a:solidFill>
              </a:rPr>
              <a:t>Element 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Data(</a:t>
            </a:r>
            <a:r>
              <a:rPr lang="en-US" altLang="zh-TW" sz="2200" i="1" dirty="0" err="1" smtClean="0">
                <a:solidFill>
                  <a:srgbClr val="0000FF"/>
                </a:solidFill>
              </a:rPr>
              <a:t>bt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):</a:t>
            </a:r>
            <a:r>
              <a:rPr lang="en-US" altLang="zh-TW" sz="2200" i="1" dirty="0" smtClean="0"/>
              <a:t> if </a:t>
            </a:r>
            <a:r>
              <a:rPr lang="en-US" altLang="zh-TW" sz="2200" i="1" dirty="0"/>
              <a:t>(</a:t>
            </a:r>
            <a:r>
              <a:rPr lang="en-US" altLang="zh-TW" sz="2200" i="1" dirty="0" err="1"/>
              <a:t>bt</a:t>
            </a:r>
            <a:r>
              <a:rPr lang="en-US" altLang="zh-TW" sz="2200" i="1" dirty="0"/>
              <a:t>==empty binary tree) return error </a:t>
            </a:r>
            <a:r>
              <a:rPr lang="en-US" altLang="zh-TW" sz="2200" i="1" dirty="0" smtClean="0"/>
              <a:t>else return </a:t>
            </a:r>
            <a:r>
              <a:rPr lang="en-US" altLang="zh-TW" sz="2200" i="1" dirty="0"/>
              <a:t>the data in the root node of </a:t>
            </a:r>
            <a:r>
              <a:rPr lang="en-US" altLang="zh-TW" sz="2200" i="1" dirty="0" err="1" smtClean="0"/>
              <a:t>bt.</a:t>
            </a:r>
            <a:endParaRPr lang="en-US" altLang="zh-TW" sz="2200" i="1" dirty="0"/>
          </a:p>
        </p:txBody>
      </p:sp>
    </p:spTree>
    <p:extLst>
      <p:ext uri="{BB962C8B-B14F-4D97-AF65-F5344CB8AC3E}">
        <p14:creationId xmlns:p14="http://schemas.microsoft.com/office/powerpoint/2010/main" val="36568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00"/>
                </a:solidFill>
              </a:rPr>
              <a:t>Tree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5-</a:t>
            </a:r>
            <a:fld id="{1CE923EC-F508-45CF-8A81-C30E524D94E6}" type="slidenum">
              <a:rPr lang="zh-TW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01579"/>
          </a:xfrm>
        </p:spPr>
        <p:txBody>
          <a:bodyPr/>
          <a:lstStyle/>
          <a:p>
            <a:r>
              <a:rPr lang="en-US" altLang="zh-TW" dirty="0" smtClean="0"/>
              <a:t>Binary Tree Representation (1)</a:t>
            </a:r>
            <a:endParaRPr lang="en-US" altLang="zh-TW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181" y="1001486"/>
            <a:ext cx="8258745" cy="674915"/>
          </a:xfrm>
        </p:spPr>
        <p:txBody>
          <a:bodyPr/>
          <a:lstStyle/>
          <a:p>
            <a:r>
              <a:rPr lang="en-US" altLang="zh-TW" sz="2400" dirty="0" smtClean="0"/>
              <a:t>Use pointers. </a:t>
            </a:r>
            <a:endParaRPr lang="zh-TW" altLang="en-US" sz="2400" dirty="0"/>
          </a:p>
        </p:txBody>
      </p:sp>
      <p:sp>
        <p:nvSpPr>
          <p:cNvPr id="118" name="Rectangle 117"/>
          <p:cNvSpPr/>
          <p:nvPr/>
        </p:nvSpPr>
        <p:spPr>
          <a:xfrm>
            <a:off x="896579" y="1507945"/>
            <a:ext cx="44640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 err="1">
                <a:solidFill>
                  <a:srgbClr val="0000FF"/>
                </a:solidFill>
                <a:latin typeface="Comic Sans MS"/>
              </a:rPr>
              <a:t>typedef</a:t>
            </a:r>
            <a:r>
              <a:rPr lang="en-US" altLang="zh-HK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altLang="zh-HK" dirty="0" err="1">
                <a:solidFill>
                  <a:srgbClr val="0000FF"/>
                </a:solidFill>
                <a:latin typeface="Comic Sans MS"/>
              </a:rPr>
              <a:t>struct</a:t>
            </a:r>
            <a:r>
              <a:rPr lang="en-US" altLang="zh-HK" dirty="0">
                <a:solidFill>
                  <a:srgbClr val="0000FF"/>
                </a:solidFill>
                <a:latin typeface="Comic Sans MS"/>
              </a:rPr>
              <a:t> _node {</a:t>
            </a:r>
          </a:p>
          <a:p>
            <a:r>
              <a:rPr lang="en-US" altLang="zh-HK" dirty="0">
                <a:solidFill>
                  <a:srgbClr val="0000FF"/>
                </a:solidFill>
                <a:latin typeface="Comic Sans MS"/>
              </a:rPr>
              <a:t>   </a:t>
            </a:r>
            <a:r>
              <a:rPr lang="en-US" altLang="zh-HK" dirty="0" smtClean="0">
                <a:solidFill>
                  <a:srgbClr val="0000FF"/>
                </a:solidFill>
                <a:latin typeface="Comic Sans MS"/>
              </a:rPr>
              <a:t>char data</a:t>
            </a:r>
            <a:r>
              <a:rPr lang="en-US" altLang="zh-HK" dirty="0">
                <a:solidFill>
                  <a:srgbClr val="0000FF"/>
                </a:solidFill>
                <a:latin typeface="Comic Sans MS"/>
              </a:rPr>
              <a:t>;  </a:t>
            </a:r>
          </a:p>
          <a:p>
            <a:r>
              <a:rPr lang="en-US" altLang="zh-HK" dirty="0">
                <a:solidFill>
                  <a:srgbClr val="0000FF"/>
                </a:solidFill>
                <a:latin typeface="Comic Sans MS"/>
              </a:rPr>
              <a:t>   </a:t>
            </a:r>
            <a:r>
              <a:rPr lang="en-US" altLang="zh-HK" dirty="0" err="1" smtClean="0">
                <a:solidFill>
                  <a:srgbClr val="0000FF"/>
                </a:solidFill>
                <a:latin typeface="Comic Sans MS"/>
              </a:rPr>
              <a:t>struct</a:t>
            </a:r>
            <a:r>
              <a:rPr lang="en-US" altLang="zh-HK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altLang="zh-HK" dirty="0">
                <a:solidFill>
                  <a:srgbClr val="0000FF"/>
                </a:solidFill>
                <a:latin typeface="Comic Sans MS"/>
              </a:rPr>
              <a:t>_node </a:t>
            </a:r>
            <a:r>
              <a:rPr lang="en-US" altLang="zh-HK" dirty="0" smtClean="0">
                <a:solidFill>
                  <a:srgbClr val="0000FF"/>
                </a:solidFill>
                <a:latin typeface="Comic Sans MS"/>
              </a:rPr>
              <a:t>*</a:t>
            </a:r>
            <a:r>
              <a:rPr lang="en-US" altLang="zh-HK" dirty="0" err="1" smtClean="0">
                <a:solidFill>
                  <a:srgbClr val="0000FF"/>
                </a:solidFill>
                <a:latin typeface="Comic Sans MS"/>
              </a:rPr>
              <a:t>left_child</a:t>
            </a:r>
            <a:r>
              <a:rPr lang="en-US" altLang="zh-HK" dirty="0" smtClean="0">
                <a:solidFill>
                  <a:srgbClr val="0000FF"/>
                </a:solidFill>
                <a:latin typeface="Comic Sans MS"/>
              </a:rPr>
              <a:t>,</a:t>
            </a:r>
            <a:br>
              <a:rPr lang="en-US" altLang="zh-HK" dirty="0" smtClean="0">
                <a:solidFill>
                  <a:srgbClr val="0000FF"/>
                </a:solidFill>
                <a:latin typeface="Comic Sans MS"/>
              </a:rPr>
            </a:br>
            <a:r>
              <a:rPr lang="en-US" altLang="zh-HK" dirty="0" smtClean="0">
                <a:solidFill>
                  <a:srgbClr val="0000FF"/>
                </a:solidFill>
                <a:latin typeface="Comic Sans MS"/>
              </a:rPr>
              <a:t>                        *</a:t>
            </a:r>
            <a:r>
              <a:rPr lang="en-US" altLang="zh-HK" dirty="0" err="1" smtClean="0">
                <a:solidFill>
                  <a:srgbClr val="0000FF"/>
                </a:solidFill>
                <a:latin typeface="Comic Sans MS"/>
              </a:rPr>
              <a:t>right_child</a:t>
            </a:r>
            <a:r>
              <a:rPr lang="en-US" altLang="zh-HK" dirty="0" smtClean="0">
                <a:solidFill>
                  <a:srgbClr val="0000FF"/>
                </a:solidFill>
                <a:latin typeface="Comic Sans MS"/>
              </a:rPr>
              <a:t>;</a:t>
            </a:r>
          </a:p>
          <a:p>
            <a:r>
              <a:rPr lang="en-US" altLang="zh-HK" dirty="0" smtClean="0">
                <a:solidFill>
                  <a:srgbClr val="0000FF"/>
                </a:solidFill>
                <a:latin typeface="Comic Sans MS"/>
              </a:rPr>
              <a:t>} </a:t>
            </a:r>
            <a:r>
              <a:rPr lang="en-US" altLang="zh-HK" dirty="0">
                <a:solidFill>
                  <a:srgbClr val="0000FF"/>
                </a:solidFill>
                <a:latin typeface="Comic Sans MS"/>
              </a:rPr>
              <a:t>node</a:t>
            </a:r>
            <a:r>
              <a:rPr lang="en-US" altLang="zh-HK" dirty="0" smtClean="0">
                <a:solidFill>
                  <a:srgbClr val="0000FF"/>
                </a:solidFill>
                <a:latin typeface="Comic Sans MS"/>
              </a:rPr>
              <a:t>; </a:t>
            </a:r>
            <a:endParaRPr lang="en-US" altLang="zh-HK" dirty="0">
              <a:solidFill>
                <a:srgbClr val="0000FF"/>
              </a:solidFill>
              <a:latin typeface="Comic Sans MS"/>
            </a:endParaRPr>
          </a:p>
        </p:txBody>
      </p:sp>
      <p:grpSp>
        <p:nvGrpSpPr>
          <p:cNvPr id="111" name="Group 148"/>
          <p:cNvGrpSpPr>
            <a:grpSpLocks/>
          </p:cNvGrpSpPr>
          <p:nvPr/>
        </p:nvGrpSpPr>
        <p:grpSpPr bwMode="auto">
          <a:xfrm>
            <a:off x="5781028" y="1229038"/>
            <a:ext cx="2736750" cy="2776539"/>
            <a:chOff x="3025" y="1143"/>
            <a:chExt cx="1867" cy="1749"/>
          </a:xfrm>
        </p:grpSpPr>
        <p:grpSp>
          <p:nvGrpSpPr>
            <p:cNvPr id="112" name="Group 94"/>
            <p:cNvGrpSpPr>
              <a:grpSpLocks/>
            </p:cNvGrpSpPr>
            <p:nvPr/>
          </p:nvGrpSpPr>
          <p:grpSpPr bwMode="auto">
            <a:xfrm>
              <a:off x="3902" y="1143"/>
              <a:ext cx="253" cy="253"/>
              <a:chOff x="1463" y="2287"/>
              <a:chExt cx="340" cy="339"/>
            </a:xfrm>
          </p:grpSpPr>
          <p:sp>
            <p:nvSpPr>
              <p:cNvPr id="145" name="Oval 95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6" name="Text Box 96"/>
              <p:cNvSpPr txBox="1">
                <a:spLocks noChangeArrowheads="1"/>
              </p:cNvSpPr>
              <p:nvPr/>
            </p:nvSpPr>
            <p:spPr bwMode="auto">
              <a:xfrm>
                <a:off x="1463" y="2287"/>
                <a:ext cx="340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113" name="Group 97"/>
            <p:cNvGrpSpPr>
              <a:grpSpLocks/>
            </p:cNvGrpSpPr>
            <p:nvPr/>
          </p:nvGrpSpPr>
          <p:grpSpPr bwMode="auto">
            <a:xfrm>
              <a:off x="3529" y="1597"/>
              <a:ext cx="237" cy="253"/>
              <a:chOff x="1488" y="2271"/>
              <a:chExt cx="318" cy="337"/>
            </a:xfrm>
          </p:grpSpPr>
          <p:sp>
            <p:nvSpPr>
              <p:cNvPr id="143" name="Oval 98"/>
              <p:cNvSpPr>
                <a:spLocks noChangeArrowheads="1"/>
              </p:cNvSpPr>
              <p:nvPr/>
            </p:nvSpPr>
            <p:spPr bwMode="auto">
              <a:xfrm>
                <a:off x="1488" y="2289"/>
                <a:ext cx="288" cy="28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4" name="Text Box 99"/>
              <p:cNvSpPr txBox="1">
                <a:spLocks noChangeArrowheads="1"/>
              </p:cNvSpPr>
              <p:nvPr/>
            </p:nvSpPr>
            <p:spPr bwMode="auto">
              <a:xfrm>
                <a:off x="1488" y="2271"/>
                <a:ext cx="318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B</a:t>
                </a:r>
              </a:p>
            </p:txBody>
          </p:sp>
        </p:grpSp>
        <p:grpSp>
          <p:nvGrpSpPr>
            <p:cNvPr id="114" name="Group 100"/>
            <p:cNvGrpSpPr>
              <a:grpSpLocks/>
            </p:cNvGrpSpPr>
            <p:nvPr/>
          </p:nvGrpSpPr>
          <p:grpSpPr bwMode="auto">
            <a:xfrm>
              <a:off x="4313" y="1615"/>
              <a:ext cx="253" cy="253"/>
              <a:chOff x="1488" y="2296"/>
              <a:chExt cx="339" cy="337"/>
            </a:xfrm>
          </p:grpSpPr>
          <p:sp>
            <p:nvSpPr>
              <p:cNvPr id="141" name="Oval 10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2" name="Text Box 102"/>
              <p:cNvSpPr txBox="1">
                <a:spLocks noChangeArrowheads="1"/>
              </p:cNvSpPr>
              <p:nvPr/>
            </p:nvSpPr>
            <p:spPr bwMode="auto">
              <a:xfrm>
                <a:off x="1488" y="2296"/>
                <a:ext cx="339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D</a:t>
                </a:r>
              </a:p>
            </p:txBody>
          </p:sp>
        </p:grpSp>
        <p:grpSp>
          <p:nvGrpSpPr>
            <p:cNvPr id="115" name="Group 106"/>
            <p:cNvGrpSpPr>
              <a:grpSpLocks/>
            </p:cNvGrpSpPr>
            <p:nvPr/>
          </p:nvGrpSpPr>
          <p:grpSpPr bwMode="auto">
            <a:xfrm>
              <a:off x="3167" y="2046"/>
              <a:ext cx="243" cy="254"/>
              <a:chOff x="1487" y="2287"/>
              <a:chExt cx="327" cy="339"/>
            </a:xfrm>
          </p:grpSpPr>
          <p:sp>
            <p:nvSpPr>
              <p:cNvPr id="139" name="Oval 107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0" name="Text Box 108"/>
              <p:cNvSpPr txBox="1">
                <a:spLocks noChangeArrowheads="1"/>
              </p:cNvSpPr>
              <p:nvPr/>
            </p:nvSpPr>
            <p:spPr bwMode="auto">
              <a:xfrm>
                <a:off x="1487" y="2287"/>
                <a:ext cx="327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119" name="Group 109"/>
            <p:cNvGrpSpPr>
              <a:grpSpLocks/>
            </p:cNvGrpSpPr>
            <p:nvPr/>
          </p:nvGrpSpPr>
          <p:grpSpPr bwMode="auto">
            <a:xfrm>
              <a:off x="3456" y="2482"/>
              <a:ext cx="223" cy="254"/>
              <a:chOff x="1487" y="2296"/>
              <a:chExt cx="299" cy="338"/>
            </a:xfrm>
          </p:grpSpPr>
          <p:sp>
            <p:nvSpPr>
              <p:cNvPr id="137" name="Oval 110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8" name="Text Box 111"/>
              <p:cNvSpPr txBox="1">
                <a:spLocks noChangeArrowheads="1"/>
              </p:cNvSpPr>
              <p:nvPr/>
            </p:nvSpPr>
            <p:spPr bwMode="auto">
              <a:xfrm>
                <a:off x="1487" y="2296"/>
                <a:ext cx="299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L</a:t>
                </a:r>
              </a:p>
            </p:txBody>
          </p:sp>
        </p:grpSp>
        <p:grpSp>
          <p:nvGrpSpPr>
            <p:cNvPr id="120" name="Group 112"/>
            <p:cNvGrpSpPr>
              <a:grpSpLocks/>
            </p:cNvGrpSpPr>
            <p:nvPr/>
          </p:nvGrpSpPr>
          <p:grpSpPr bwMode="auto">
            <a:xfrm>
              <a:off x="3025" y="2482"/>
              <a:ext cx="233" cy="254"/>
              <a:chOff x="1488" y="2296"/>
              <a:chExt cx="312" cy="338"/>
            </a:xfrm>
          </p:grpSpPr>
          <p:sp>
            <p:nvSpPr>
              <p:cNvPr id="135" name="Oval 11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6" name="Text Box 114"/>
              <p:cNvSpPr txBox="1">
                <a:spLocks noChangeArrowheads="1"/>
              </p:cNvSpPr>
              <p:nvPr/>
            </p:nvSpPr>
            <p:spPr bwMode="auto">
              <a:xfrm>
                <a:off x="1488" y="2296"/>
                <a:ext cx="312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K</a:t>
                </a:r>
              </a:p>
            </p:txBody>
          </p:sp>
        </p:grpSp>
        <p:grpSp>
          <p:nvGrpSpPr>
            <p:cNvPr id="121" name="Group 115"/>
            <p:cNvGrpSpPr>
              <a:grpSpLocks/>
            </p:cNvGrpSpPr>
            <p:nvPr/>
          </p:nvGrpSpPr>
          <p:grpSpPr bwMode="auto">
            <a:xfrm>
              <a:off x="4287" y="2055"/>
              <a:ext cx="260" cy="255"/>
              <a:chOff x="1455" y="2304"/>
              <a:chExt cx="349" cy="341"/>
            </a:xfrm>
          </p:grpSpPr>
          <p:sp>
            <p:nvSpPr>
              <p:cNvPr id="133" name="Oval 116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4" name="Text Box 117"/>
              <p:cNvSpPr txBox="1">
                <a:spLocks noChangeArrowheads="1"/>
              </p:cNvSpPr>
              <p:nvPr/>
            </p:nvSpPr>
            <p:spPr bwMode="auto">
              <a:xfrm>
                <a:off x="1455" y="2307"/>
                <a:ext cx="349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H</a:t>
                </a:r>
              </a:p>
            </p:txBody>
          </p:sp>
        </p:grpSp>
        <p:grpSp>
          <p:nvGrpSpPr>
            <p:cNvPr id="122" name="Group 118"/>
            <p:cNvGrpSpPr>
              <a:grpSpLocks/>
            </p:cNvGrpSpPr>
            <p:nvPr/>
          </p:nvGrpSpPr>
          <p:grpSpPr bwMode="auto">
            <a:xfrm>
              <a:off x="4671" y="2051"/>
              <a:ext cx="221" cy="253"/>
              <a:chOff x="1487" y="2297"/>
              <a:chExt cx="297" cy="338"/>
            </a:xfrm>
          </p:grpSpPr>
          <p:sp>
            <p:nvSpPr>
              <p:cNvPr id="131" name="Oval 11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2" name="Text Box 120"/>
              <p:cNvSpPr txBox="1">
                <a:spLocks noChangeArrowheads="1"/>
              </p:cNvSpPr>
              <p:nvPr/>
            </p:nvSpPr>
            <p:spPr bwMode="auto">
              <a:xfrm>
                <a:off x="1487" y="2297"/>
                <a:ext cx="297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I</a:t>
                </a:r>
              </a:p>
            </p:txBody>
          </p:sp>
        </p:grpSp>
        <p:sp>
          <p:nvSpPr>
            <p:cNvPr id="123" name="Line 121"/>
            <p:cNvSpPr>
              <a:spLocks noChangeShapeType="1"/>
            </p:cNvSpPr>
            <p:nvPr/>
          </p:nvSpPr>
          <p:spPr bwMode="auto">
            <a:xfrm flipH="1">
              <a:off x="3668" y="1331"/>
              <a:ext cx="287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4" name="Line 122"/>
            <p:cNvSpPr>
              <a:spLocks noChangeShapeType="1"/>
            </p:cNvSpPr>
            <p:nvPr/>
          </p:nvSpPr>
          <p:spPr bwMode="auto">
            <a:xfrm>
              <a:off x="4099" y="1331"/>
              <a:ext cx="250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5" name="Line 123"/>
            <p:cNvSpPr>
              <a:spLocks noChangeShapeType="1"/>
            </p:cNvSpPr>
            <p:nvPr/>
          </p:nvSpPr>
          <p:spPr bwMode="auto">
            <a:xfrm flipH="1">
              <a:off x="3347" y="1797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6" name="Line 125"/>
            <p:cNvSpPr>
              <a:spLocks noChangeShapeType="1"/>
            </p:cNvSpPr>
            <p:nvPr/>
          </p:nvSpPr>
          <p:spPr bwMode="auto">
            <a:xfrm flipH="1">
              <a:off x="4420" y="1832"/>
              <a:ext cx="0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7" name="Line 126"/>
            <p:cNvSpPr>
              <a:spLocks noChangeShapeType="1"/>
            </p:cNvSpPr>
            <p:nvPr/>
          </p:nvSpPr>
          <p:spPr bwMode="auto">
            <a:xfrm>
              <a:off x="4457" y="1832"/>
              <a:ext cx="214" cy="28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8" name="Line 127"/>
            <p:cNvSpPr>
              <a:spLocks noChangeShapeType="1"/>
            </p:cNvSpPr>
            <p:nvPr/>
          </p:nvSpPr>
          <p:spPr bwMode="auto">
            <a:xfrm flipH="1">
              <a:off x="3132" y="2262"/>
              <a:ext cx="107" cy="21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9" name="Line 128"/>
            <p:cNvSpPr>
              <a:spLocks noChangeShapeType="1"/>
            </p:cNvSpPr>
            <p:nvPr/>
          </p:nvSpPr>
          <p:spPr bwMode="auto">
            <a:xfrm>
              <a:off x="3347" y="2227"/>
              <a:ext cx="142" cy="28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30" name="Text Box 129"/>
            <p:cNvSpPr txBox="1">
              <a:spLocks noChangeArrowheads="1"/>
            </p:cNvSpPr>
            <p:nvPr/>
          </p:nvSpPr>
          <p:spPr bwMode="auto">
            <a:xfrm>
              <a:off x="3360" y="2640"/>
              <a:ext cx="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2000">
                <a:latin typeface="+mn-lt"/>
              </a:endParaRPr>
            </a:p>
          </p:txBody>
        </p:sp>
      </p:grpSp>
      <p:grpSp>
        <p:nvGrpSpPr>
          <p:cNvPr id="147" name="Group 76"/>
          <p:cNvGrpSpPr>
            <a:grpSpLocks/>
          </p:cNvGrpSpPr>
          <p:nvPr/>
        </p:nvGrpSpPr>
        <p:grpSpPr bwMode="auto">
          <a:xfrm>
            <a:off x="329889" y="4014787"/>
            <a:ext cx="8551328" cy="2705100"/>
            <a:chOff x="96" y="1872"/>
            <a:chExt cx="5778" cy="1704"/>
          </a:xfrm>
        </p:grpSpPr>
        <p:grpSp>
          <p:nvGrpSpPr>
            <p:cNvPr id="148" name="Group 9"/>
            <p:cNvGrpSpPr>
              <a:grpSpLocks/>
            </p:cNvGrpSpPr>
            <p:nvPr/>
          </p:nvGrpSpPr>
          <p:grpSpPr bwMode="auto">
            <a:xfrm>
              <a:off x="2736" y="1872"/>
              <a:ext cx="1152" cy="216"/>
              <a:chOff x="2256" y="1896"/>
              <a:chExt cx="1152" cy="216"/>
            </a:xfrm>
          </p:grpSpPr>
          <p:grpSp>
            <p:nvGrpSpPr>
              <p:cNvPr id="215" name="Group 7"/>
              <p:cNvGrpSpPr>
                <a:grpSpLocks/>
              </p:cNvGrpSpPr>
              <p:nvPr/>
            </p:nvGrpSpPr>
            <p:grpSpPr bwMode="auto">
              <a:xfrm>
                <a:off x="2256" y="1920"/>
                <a:ext cx="1152" cy="192"/>
                <a:chOff x="2256" y="1920"/>
                <a:chExt cx="1152" cy="192"/>
              </a:xfrm>
            </p:grpSpPr>
            <p:sp>
              <p:nvSpPr>
                <p:cNvPr id="217" name="Rectangle 4"/>
                <p:cNvSpPr>
                  <a:spLocks noChangeArrowheads="1"/>
                </p:cNvSpPr>
                <p:nvPr/>
              </p:nvSpPr>
              <p:spPr bwMode="auto">
                <a:xfrm>
                  <a:off x="2256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218" name="Rectangle 5"/>
                <p:cNvSpPr>
                  <a:spLocks noChangeArrowheads="1"/>
                </p:cNvSpPr>
                <p:nvPr/>
              </p:nvSpPr>
              <p:spPr bwMode="auto">
                <a:xfrm>
                  <a:off x="2640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219" name="Rectangle 6"/>
                <p:cNvSpPr>
                  <a:spLocks noChangeArrowheads="1"/>
                </p:cNvSpPr>
                <p:nvPr/>
              </p:nvSpPr>
              <p:spPr bwMode="auto">
                <a:xfrm>
                  <a:off x="3024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</p:grpSp>
          <p:sp>
            <p:nvSpPr>
              <p:cNvPr id="216" name="Text Box 8"/>
              <p:cNvSpPr txBox="1">
                <a:spLocks noChangeArrowheads="1"/>
              </p:cNvSpPr>
              <p:nvPr/>
            </p:nvSpPr>
            <p:spPr bwMode="auto">
              <a:xfrm>
                <a:off x="2726" y="1896"/>
                <a:ext cx="2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40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149" name="Group 10"/>
            <p:cNvGrpSpPr>
              <a:grpSpLocks/>
            </p:cNvGrpSpPr>
            <p:nvPr/>
          </p:nvGrpSpPr>
          <p:grpSpPr bwMode="auto">
            <a:xfrm>
              <a:off x="1440" y="2400"/>
              <a:ext cx="1152" cy="216"/>
              <a:chOff x="2256" y="1896"/>
              <a:chExt cx="1152" cy="216"/>
            </a:xfrm>
          </p:grpSpPr>
          <p:grpSp>
            <p:nvGrpSpPr>
              <p:cNvPr id="210" name="Group 11"/>
              <p:cNvGrpSpPr>
                <a:grpSpLocks/>
              </p:cNvGrpSpPr>
              <p:nvPr/>
            </p:nvGrpSpPr>
            <p:grpSpPr bwMode="auto">
              <a:xfrm>
                <a:off x="2256" y="1920"/>
                <a:ext cx="1152" cy="192"/>
                <a:chOff x="2256" y="1920"/>
                <a:chExt cx="1152" cy="192"/>
              </a:xfrm>
            </p:grpSpPr>
            <p:sp>
              <p:nvSpPr>
                <p:cNvPr id="212" name="Rectangle 12"/>
                <p:cNvSpPr>
                  <a:spLocks noChangeArrowheads="1"/>
                </p:cNvSpPr>
                <p:nvPr/>
              </p:nvSpPr>
              <p:spPr bwMode="auto">
                <a:xfrm>
                  <a:off x="2256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213" name="Rectangle 13"/>
                <p:cNvSpPr>
                  <a:spLocks noChangeArrowheads="1"/>
                </p:cNvSpPr>
                <p:nvPr/>
              </p:nvSpPr>
              <p:spPr bwMode="auto">
                <a:xfrm>
                  <a:off x="2640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214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</p:grpSp>
          <p:sp>
            <p:nvSpPr>
              <p:cNvPr id="211" name="Text Box 15"/>
              <p:cNvSpPr txBox="1">
                <a:spLocks noChangeArrowheads="1"/>
              </p:cNvSpPr>
              <p:nvPr/>
            </p:nvSpPr>
            <p:spPr bwMode="auto">
              <a:xfrm>
                <a:off x="2726" y="1896"/>
                <a:ext cx="20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400">
                    <a:latin typeface="+mn-lt"/>
                  </a:rPr>
                  <a:t>B</a:t>
                </a:r>
              </a:p>
            </p:txBody>
          </p:sp>
        </p:grpSp>
        <p:grpSp>
          <p:nvGrpSpPr>
            <p:cNvPr id="150" name="Group 16"/>
            <p:cNvGrpSpPr>
              <a:grpSpLocks/>
            </p:cNvGrpSpPr>
            <p:nvPr/>
          </p:nvGrpSpPr>
          <p:grpSpPr bwMode="auto">
            <a:xfrm>
              <a:off x="3984" y="2400"/>
              <a:ext cx="1152" cy="216"/>
              <a:chOff x="2256" y="1896"/>
              <a:chExt cx="1152" cy="216"/>
            </a:xfrm>
          </p:grpSpPr>
          <p:grpSp>
            <p:nvGrpSpPr>
              <p:cNvPr id="205" name="Group 17"/>
              <p:cNvGrpSpPr>
                <a:grpSpLocks/>
              </p:cNvGrpSpPr>
              <p:nvPr/>
            </p:nvGrpSpPr>
            <p:grpSpPr bwMode="auto">
              <a:xfrm>
                <a:off x="2256" y="1920"/>
                <a:ext cx="1152" cy="192"/>
                <a:chOff x="2256" y="1920"/>
                <a:chExt cx="1152" cy="192"/>
              </a:xfrm>
            </p:grpSpPr>
            <p:sp>
              <p:nvSpPr>
                <p:cNvPr id="20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56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208" name="Rectangle 19"/>
                <p:cNvSpPr>
                  <a:spLocks noChangeArrowheads="1"/>
                </p:cNvSpPr>
                <p:nvPr/>
              </p:nvSpPr>
              <p:spPr bwMode="auto">
                <a:xfrm>
                  <a:off x="2640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209" name="Rectangle 20"/>
                <p:cNvSpPr>
                  <a:spLocks noChangeArrowheads="1"/>
                </p:cNvSpPr>
                <p:nvPr/>
              </p:nvSpPr>
              <p:spPr bwMode="auto">
                <a:xfrm>
                  <a:off x="3024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</p:grpSp>
          <p:sp>
            <p:nvSpPr>
              <p:cNvPr id="206" name="Text Box 21"/>
              <p:cNvSpPr txBox="1">
                <a:spLocks noChangeArrowheads="1"/>
              </p:cNvSpPr>
              <p:nvPr/>
            </p:nvSpPr>
            <p:spPr bwMode="auto">
              <a:xfrm>
                <a:off x="2726" y="1896"/>
                <a:ext cx="21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>
                    <a:latin typeface="+mn-lt"/>
                  </a:rPr>
                  <a:t>D</a:t>
                </a:r>
                <a:endParaRPr lang="en-US" altLang="zh-TW" sz="1400" dirty="0">
                  <a:latin typeface="+mn-lt"/>
                </a:endParaRPr>
              </a:p>
            </p:txBody>
          </p:sp>
        </p:grpSp>
        <p:grpSp>
          <p:nvGrpSpPr>
            <p:cNvPr id="151" name="Group 22"/>
            <p:cNvGrpSpPr>
              <a:grpSpLocks/>
            </p:cNvGrpSpPr>
            <p:nvPr/>
          </p:nvGrpSpPr>
          <p:grpSpPr bwMode="auto">
            <a:xfrm>
              <a:off x="768" y="2880"/>
              <a:ext cx="1152" cy="216"/>
              <a:chOff x="2256" y="1896"/>
              <a:chExt cx="1152" cy="216"/>
            </a:xfrm>
          </p:grpSpPr>
          <p:grpSp>
            <p:nvGrpSpPr>
              <p:cNvPr id="200" name="Group 23"/>
              <p:cNvGrpSpPr>
                <a:grpSpLocks/>
              </p:cNvGrpSpPr>
              <p:nvPr/>
            </p:nvGrpSpPr>
            <p:grpSpPr bwMode="auto">
              <a:xfrm>
                <a:off x="2256" y="1920"/>
                <a:ext cx="1152" cy="192"/>
                <a:chOff x="2256" y="1920"/>
                <a:chExt cx="1152" cy="192"/>
              </a:xfrm>
            </p:grpSpPr>
            <p:sp>
              <p:nvSpPr>
                <p:cNvPr id="202" name="Rectangle 24"/>
                <p:cNvSpPr>
                  <a:spLocks noChangeArrowheads="1"/>
                </p:cNvSpPr>
                <p:nvPr/>
              </p:nvSpPr>
              <p:spPr bwMode="auto">
                <a:xfrm>
                  <a:off x="2256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203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20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24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</p:grpSp>
          <p:sp>
            <p:nvSpPr>
              <p:cNvPr id="201" name="Text Box 27"/>
              <p:cNvSpPr txBox="1">
                <a:spLocks noChangeArrowheads="1"/>
              </p:cNvSpPr>
              <p:nvPr/>
            </p:nvSpPr>
            <p:spPr bwMode="auto">
              <a:xfrm>
                <a:off x="2726" y="1896"/>
                <a:ext cx="20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>
                    <a:latin typeface="+mn-lt"/>
                  </a:rPr>
                  <a:t>E</a:t>
                </a:r>
                <a:endParaRPr lang="en-US" altLang="zh-TW" sz="1400" dirty="0">
                  <a:latin typeface="+mn-lt"/>
                </a:endParaRPr>
              </a:p>
            </p:txBody>
          </p:sp>
        </p:grpSp>
        <p:grpSp>
          <p:nvGrpSpPr>
            <p:cNvPr id="153" name="Group 34"/>
            <p:cNvGrpSpPr>
              <a:grpSpLocks/>
            </p:cNvGrpSpPr>
            <p:nvPr/>
          </p:nvGrpSpPr>
          <p:grpSpPr bwMode="auto">
            <a:xfrm>
              <a:off x="3360" y="2880"/>
              <a:ext cx="1152" cy="216"/>
              <a:chOff x="2256" y="1896"/>
              <a:chExt cx="1152" cy="216"/>
            </a:xfrm>
          </p:grpSpPr>
          <p:grpSp>
            <p:nvGrpSpPr>
              <p:cNvPr id="190" name="Group 35"/>
              <p:cNvGrpSpPr>
                <a:grpSpLocks/>
              </p:cNvGrpSpPr>
              <p:nvPr/>
            </p:nvGrpSpPr>
            <p:grpSpPr bwMode="auto">
              <a:xfrm>
                <a:off x="2256" y="1920"/>
                <a:ext cx="1152" cy="192"/>
                <a:chOff x="2256" y="1920"/>
                <a:chExt cx="1152" cy="192"/>
              </a:xfrm>
            </p:grpSpPr>
            <p:sp>
              <p:nvSpPr>
                <p:cNvPr id="192" name="Rectangle 36"/>
                <p:cNvSpPr>
                  <a:spLocks noChangeArrowheads="1"/>
                </p:cNvSpPr>
                <p:nvPr/>
              </p:nvSpPr>
              <p:spPr bwMode="auto">
                <a:xfrm>
                  <a:off x="2256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193" name="Rectangle 37"/>
                <p:cNvSpPr>
                  <a:spLocks noChangeArrowheads="1"/>
                </p:cNvSpPr>
                <p:nvPr/>
              </p:nvSpPr>
              <p:spPr bwMode="auto">
                <a:xfrm>
                  <a:off x="2640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194" name="Rectangle 38"/>
                <p:cNvSpPr>
                  <a:spLocks noChangeArrowheads="1"/>
                </p:cNvSpPr>
                <p:nvPr/>
              </p:nvSpPr>
              <p:spPr bwMode="auto">
                <a:xfrm>
                  <a:off x="3024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</p:grpSp>
          <p:sp>
            <p:nvSpPr>
              <p:cNvPr id="191" name="Text Box 39"/>
              <p:cNvSpPr txBox="1">
                <a:spLocks noChangeArrowheads="1"/>
              </p:cNvSpPr>
              <p:nvPr/>
            </p:nvSpPr>
            <p:spPr bwMode="auto">
              <a:xfrm>
                <a:off x="2726" y="1896"/>
                <a:ext cx="2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>
                    <a:latin typeface="+mn-lt"/>
                  </a:rPr>
                  <a:t>H</a:t>
                </a:r>
                <a:endParaRPr lang="en-US" altLang="zh-TW" sz="1400" dirty="0">
                  <a:latin typeface="+mn-lt"/>
                </a:endParaRPr>
              </a:p>
            </p:txBody>
          </p:sp>
        </p:grpSp>
        <p:grpSp>
          <p:nvGrpSpPr>
            <p:cNvPr id="154" name="Group 40"/>
            <p:cNvGrpSpPr>
              <a:grpSpLocks/>
            </p:cNvGrpSpPr>
            <p:nvPr/>
          </p:nvGrpSpPr>
          <p:grpSpPr bwMode="auto">
            <a:xfrm>
              <a:off x="4656" y="2880"/>
              <a:ext cx="1152" cy="216"/>
              <a:chOff x="2256" y="1896"/>
              <a:chExt cx="1152" cy="216"/>
            </a:xfrm>
          </p:grpSpPr>
          <p:grpSp>
            <p:nvGrpSpPr>
              <p:cNvPr id="185" name="Group 41"/>
              <p:cNvGrpSpPr>
                <a:grpSpLocks/>
              </p:cNvGrpSpPr>
              <p:nvPr/>
            </p:nvGrpSpPr>
            <p:grpSpPr bwMode="auto">
              <a:xfrm>
                <a:off x="2256" y="1920"/>
                <a:ext cx="1152" cy="192"/>
                <a:chOff x="2256" y="1920"/>
                <a:chExt cx="1152" cy="192"/>
              </a:xfrm>
            </p:grpSpPr>
            <p:sp>
              <p:nvSpPr>
                <p:cNvPr id="187" name="Rectangle 42"/>
                <p:cNvSpPr>
                  <a:spLocks noChangeArrowheads="1"/>
                </p:cNvSpPr>
                <p:nvPr/>
              </p:nvSpPr>
              <p:spPr bwMode="auto">
                <a:xfrm>
                  <a:off x="2256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188" name="Rectangle 43"/>
                <p:cNvSpPr>
                  <a:spLocks noChangeArrowheads="1"/>
                </p:cNvSpPr>
                <p:nvPr/>
              </p:nvSpPr>
              <p:spPr bwMode="auto">
                <a:xfrm>
                  <a:off x="2640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189" name="Rectangle 44"/>
                <p:cNvSpPr>
                  <a:spLocks noChangeArrowheads="1"/>
                </p:cNvSpPr>
                <p:nvPr/>
              </p:nvSpPr>
              <p:spPr bwMode="auto">
                <a:xfrm>
                  <a:off x="3024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</p:grpSp>
          <p:sp>
            <p:nvSpPr>
              <p:cNvPr id="186" name="Text Box 45"/>
              <p:cNvSpPr txBox="1">
                <a:spLocks noChangeArrowheads="1"/>
              </p:cNvSpPr>
              <p:nvPr/>
            </p:nvSpPr>
            <p:spPr bwMode="auto">
              <a:xfrm>
                <a:off x="2726" y="1896"/>
                <a:ext cx="19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>
                    <a:latin typeface="+mn-lt"/>
                  </a:rPr>
                  <a:t>I</a:t>
                </a:r>
                <a:endParaRPr lang="en-US" altLang="zh-TW" sz="1400" dirty="0">
                  <a:latin typeface="+mn-lt"/>
                </a:endParaRPr>
              </a:p>
            </p:txBody>
          </p:sp>
        </p:grpSp>
        <p:grpSp>
          <p:nvGrpSpPr>
            <p:cNvPr id="155" name="Group 46"/>
            <p:cNvGrpSpPr>
              <a:grpSpLocks/>
            </p:cNvGrpSpPr>
            <p:nvPr/>
          </p:nvGrpSpPr>
          <p:grpSpPr bwMode="auto">
            <a:xfrm>
              <a:off x="144" y="3360"/>
              <a:ext cx="1152" cy="216"/>
              <a:chOff x="2256" y="1896"/>
              <a:chExt cx="1152" cy="216"/>
            </a:xfrm>
          </p:grpSpPr>
          <p:grpSp>
            <p:nvGrpSpPr>
              <p:cNvPr id="180" name="Group 47"/>
              <p:cNvGrpSpPr>
                <a:grpSpLocks/>
              </p:cNvGrpSpPr>
              <p:nvPr/>
            </p:nvGrpSpPr>
            <p:grpSpPr bwMode="auto">
              <a:xfrm>
                <a:off x="2256" y="1920"/>
                <a:ext cx="1152" cy="192"/>
                <a:chOff x="2256" y="1920"/>
                <a:chExt cx="1152" cy="192"/>
              </a:xfrm>
            </p:grpSpPr>
            <p:sp>
              <p:nvSpPr>
                <p:cNvPr id="182" name="Rectangle 48"/>
                <p:cNvSpPr>
                  <a:spLocks noChangeArrowheads="1"/>
                </p:cNvSpPr>
                <p:nvPr/>
              </p:nvSpPr>
              <p:spPr bwMode="auto">
                <a:xfrm>
                  <a:off x="2256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183" name="Rectangle 49"/>
                <p:cNvSpPr>
                  <a:spLocks noChangeArrowheads="1"/>
                </p:cNvSpPr>
                <p:nvPr/>
              </p:nvSpPr>
              <p:spPr bwMode="auto">
                <a:xfrm>
                  <a:off x="2640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184" name="Rectangle 50"/>
                <p:cNvSpPr>
                  <a:spLocks noChangeArrowheads="1"/>
                </p:cNvSpPr>
                <p:nvPr/>
              </p:nvSpPr>
              <p:spPr bwMode="auto">
                <a:xfrm>
                  <a:off x="3024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</p:grpSp>
          <p:sp>
            <p:nvSpPr>
              <p:cNvPr id="181" name="Text Box 51"/>
              <p:cNvSpPr txBox="1">
                <a:spLocks noChangeArrowheads="1"/>
              </p:cNvSpPr>
              <p:nvPr/>
            </p:nvSpPr>
            <p:spPr bwMode="auto">
              <a:xfrm>
                <a:off x="2726" y="1896"/>
                <a:ext cx="19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>
                    <a:latin typeface="+mn-lt"/>
                  </a:rPr>
                  <a:t>K</a:t>
                </a:r>
                <a:endParaRPr lang="en-US" altLang="zh-TW" sz="1400" dirty="0">
                  <a:latin typeface="+mn-lt"/>
                </a:endParaRPr>
              </a:p>
            </p:txBody>
          </p:sp>
        </p:grpSp>
        <p:grpSp>
          <p:nvGrpSpPr>
            <p:cNvPr id="156" name="Group 52"/>
            <p:cNvGrpSpPr>
              <a:grpSpLocks/>
            </p:cNvGrpSpPr>
            <p:nvPr/>
          </p:nvGrpSpPr>
          <p:grpSpPr bwMode="auto">
            <a:xfrm>
              <a:off x="1440" y="3360"/>
              <a:ext cx="1152" cy="216"/>
              <a:chOff x="2256" y="1896"/>
              <a:chExt cx="1152" cy="216"/>
            </a:xfrm>
          </p:grpSpPr>
          <p:grpSp>
            <p:nvGrpSpPr>
              <p:cNvPr id="175" name="Group 53"/>
              <p:cNvGrpSpPr>
                <a:grpSpLocks/>
              </p:cNvGrpSpPr>
              <p:nvPr/>
            </p:nvGrpSpPr>
            <p:grpSpPr bwMode="auto">
              <a:xfrm>
                <a:off x="2256" y="1920"/>
                <a:ext cx="1152" cy="192"/>
                <a:chOff x="2256" y="1920"/>
                <a:chExt cx="1152" cy="192"/>
              </a:xfrm>
            </p:grpSpPr>
            <p:sp>
              <p:nvSpPr>
                <p:cNvPr id="177" name="Rectangle 54"/>
                <p:cNvSpPr>
                  <a:spLocks noChangeArrowheads="1"/>
                </p:cNvSpPr>
                <p:nvPr/>
              </p:nvSpPr>
              <p:spPr bwMode="auto">
                <a:xfrm>
                  <a:off x="2256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178" name="Rectangle 55"/>
                <p:cNvSpPr>
                  <a:spLocks noChangeArrowheads="1"/>
                </p:cNvSpPr>
                <p:nvPr/>
              </p:nvSpPr>
              <p:spPr bwMode="auto">
                <a:xfrm>
                  <a:off x="2640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  <p:sp>
              <p:nvSpPr>
                <p:cNvPr id="179" name="Rectangle 56"/>
                <p:cNvSpPr>
                  <a:spLocks noChangeArrowheads="1"/>
                </p:cNvSpPr>
                <p:nvPr/>
              </p:nvSpPr>
              <p:spPr bwMode="auto">
                <a:xfrm>
                  <a:off x="3024" y="1920"/>
                  <a:ext cx="384" cy="192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1400">
                    <a:latin typeface="+mn-lt"/>
                  </a:endParaRPr>
                </a:p>
              </p:txBody>
            </p:sp>
          </p:grpSp>
          <p:sp>
            <p:nvSpPr>
              <p:cNvPr id="176" name="Text Box 57"/>
              <p:cNvSpPr txBox="1">
                <a:spLocks noChangeArrowheads="1"/>
              </p:cNvSpPr>
              <p:nvPr/>
            </p:nvSpPr>
            <p:spPr bwMode="auto">
              <a:xfrm>
                <a:off x="2726" y="1896"/>
                <a:ext cx="1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>
                    <a:latin typeface="+mn-lt"/>
                  </a:rPr>
                  <a:t>L</a:t>
                </a:r>
                <a:endParaRPr lang="en-US" altLang="zh-TW" sz="1400" dirty="0">
                  <a:latin typeface="+mn-lt"/>
                </a:endParaRPr>
              </a:p>
            </p:txBody>
          </p:sp>
        </p:grpSp>
        <p:sp>
          <p:nvSpPr>
            <p:cNvPr id="157" name="Line 58"/>
            <p:cNvSpPr>
              <a:spLocks noChangeShapeType="1"/>
            </p:cNvSpPr>
            <p:nvPr/>
          </p:nvSpPr>
          <p:spPr bwMode="auto">
            <a:xfrm flipH="1">
              <a:off x="2064" y="2016"/>
              <a:ext cx="816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1400">
                <a:latin typeface="+mn-lt"/>
              </a:endParaRPr>
            </a:p>
          </p:txBody>
        </p:sp>
        <p:sp>
          <p:nvSpPr>
            <p:cNvPr id="158" name="Line 59"/>
            <p:cNvSpPr>
              <a:spLocks noChangeShapeType="1"/>
            </p:cNvSpPr>
            <p:nvPr/>
          </p:nvSpPr>
          <p:spPr bwMode="auto">
            <a:xfrm>
              <a:off x="3744" y="2016"/>
              <a:ext cx="384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1400">
                <a:latin typeface="+mn-lt"/>
              </a:endParaRPr>
            </a:p>
          </p:txBody>
        </p:sp>
        <p:sp>
          <p:nvSpPr>
            <p:cNvPr id="159" name="Line 60"/>
            <p:cNvSpPr>
              <a:spLocks noChangeShapeType="1"/>
            </p:cNvSpPr>
            <p:nvPr/>
          </p:nvSpPr>
          <p:spPr bwMode="auto">
            <a:xfrm flipH="1">
              <a:off x="1248" y="2544"/>
              <a:ext cx="384" cy="3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1400">
                <a:latin typeface="+mn-lt"/>
              </a:endParaRPr>
            </a:p>
          </p:txBody>
        </p:sp>
        <p:sp>
          <p:nvSpPr>
            <p:cNvPr id="161" name="Line 62"/>
            <p:cNvSpPr>
              <a:spLocks noChangeShapeType="1"/>
            </p:cNvSpPr>
            <p:nvPr/>
          </p:nvSpPr>
          <p:spPr bwMode="auto">
            <a:xfrm>
              <a:off x="4896" y="2496"/>
              <a:ext cx="384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1400">
                <a:latin typeface="+mn-lt"/>
              </a:endParaRPr>
            </a:p>
          </p:txBody>
        </p:sp>
        <p:sp>
          <p:nvSpPr>
            <p:cNvPr id="162" name="Line 63"/>
            <p:cNvSpPr>
              <a:spLocks noChangeShapeType="1"/>
            </p:cNvSpPr>
            <p:nvPr/>
          </p:nvSpPr>
          <p:spPr bwMode="auto">
            <a:xfrm>
              <a:off x="1680" y="2976"/>
              <a:ext cx="384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1400">
                <a:latin typeface="+mn-lt"/>
              </a:endParaRPr>
            </a:p>
          </p:txBody>
        </p:sp>
        <p:sp>
          <p:nvSpPr>
            <p:cNvPr id="163" name="Line 64"/>
            <p:cNvSpPr>
              <a:spLocks noChangeShapeType="1"/>
            </p:cNvSpPr>
            <p:nvPr/>
          </p:nvSpPr>
          <p:spPr bwMode="auto">
            <a:xfrm flipH="1">
              <a:off x="672" y="3024"/>
              <a:ext cx="384" cy="3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1400">
                <a:latin typeface="+mn-lt"/>
              </a:endParaRPr>
            </a:p>
          </p:txBody>
        </p:sp>
        <p:sp>
          <p:nvSpPr>
            <p:cNvPr id="164" name="Line 65"/>
            <p:cNvSpPr>
              <a:spLocks noChangeShapeType="1"/>
            </p:cNvSpPr>
            <p:nvPr/>
          </p:nvSpPr>
          <p:spPr bwMode="auto">
            <a:xfrm flipH="1">
              <a:off x="3840" y="2544"/>
              <a:ext cx="384" cy="3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 sz="1400">
                <a:latin typeface="+mn-lt"/>
              </a:endParaRPr>
            </a:p>
          </p:txBody>
        </p:sp>
        <p:sp>
          <p:nvSpPr>
            <p:cNvPr id="165" name="Text Box 66"/>
            <p:cNvSpPr txBox="1">
              <a:spLocks noChangeArrowheads="1"/>
            </p:cNvSpPr>
            <p:nvPr/>
          </p:nvSpPr>
          <p:spPr bwMode="auto">
            <a:xfrm>
              <a:off x="96" y="3360"/>
              <a:ext cx="45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+mn-lt"/>
                </a:rPr>
                <a:t>NULL</a:t>
              </a:r>
            </a:p>
          </p:txBody>
        </p:sp>
        <p:sp>
          <p:nvSpPr>
            <p:cNvPr id="166" name="Text Box 67"/>
            <p:cNvSpPr txBox="1">
              <a:spLocks noChangeArrowheads="1"/>
            </p:cNvSpPr>
            <p:nvPr/>
          </p:nvSpPr>
          <p:spPr bwMode="auto">
            <a:xfrm>
              <a:off x="912" y="3360"/>
              <a:ext cx="45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+mn-lt"/>
                </a:rPr>
                <a:t>NULL</a:t>
              </a:r>
            </a:p>
          </p:txBody>
        </p:sp>
        <p:sp>
          <p:nvSpPr>
            <p:cNvPr id="167" name="Text Box 68"/>
            <p:cNvSpPr txBox="1">
              <a:spLocks noChangeArrowheads="1"/>
            </p:cNvSpPr>
            <p:nvPr/>
          </p:nvSpPr>
          <p:spPr bwMode="auto">
            <a:xfrm>
              <a:off x="1440" y="3360"/>
              <a:ext cx="45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+mn-lt"/>
                </a:rPr>
                <a:t>NULL</a:t>
              </a:r>
            </a:p>
          </p:txBody>
        </p:sp>
        <p:sp>
          <p:nvSpPr>
            <p:cNvPr id="168" name="Text Box 69"/>
            <p:cNvSpPr txBox="1">
              <a:spLocks noChangeArrowheads="1"/>
            </p:cNvSpPr>
            <p:nvPr/>
          </p:nvSpPr>
          <p:spPr bwMode="auto">
            <a:xfrm>
              <a:off x="2208" y="3360"/>
              <a:ext cx="45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latin typeface="+mn-lt"/>
                </a:rPr>
                <a:t>NULL</a:t>
              </a:r>
            </a:p>
          </p:txBody>
        </p:sp>
        <p:sp>
          <p:nvSpPr>
            <p:cNvPr id="171" name="Text Box 72"/>
            <p:cNvSpPr txBox="1">
              <a:spLocks noChangeArrowheads="1"/>
            </p:cNvSpPr>
            <p:nvPr/>
          </p:nvSpPr>
          <p:spPr bwMode="auto">
            <a:xfrm>
              <a:off x="3360" y="2880"/>
              <a:ext cx="45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+mn-lt"/>
                </a:rPr>
                <a:t>NULL</a:t>
              </a:r>
            </a:p>
          </p:txBody>
        </p:sp>
        <p:sp>
          <p:nvSpPr>
            <p:cNvPr id="172" name="Text Box 73"/>
            <p:cNvSpPr txBox="1">
              <a:spLocks noChangeArrowheads="1"/>
            </p:cNvSpPr>
            <p:nvPr/>
          </p:nvSpPr>
          <p:spPr bwMode="auto">
            <a:xfrm>
              <a:off x="4128" y="2880"/>
              <a:ext cx="45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+mn-lt"/>
                </a:rPr>
                <a:t>NULL</a:t>
              </a:r>
            </a:p>
          </p:txBody>
        </p:sp>
        <p:sp>
          <p:nvSpPr>
            <p:cNvPr id="173" name="Text Box 74"/>
            <p:cNvSpPr txBox="1">
              <a:spLocks noChangeArrowheads="1"/>
            </p:cNvSpPr>
            <p:nvPr/>
          </p:nvSpPr>
          <p:spPr bwMode="auto">
            <a:xfrm>
              <a:off x="4656" y="2880"/>
              <a:ext cx="45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+mn-lt"/>
                </a:rPr>
                <a:t>NULL</a:t>
              </a:r>
            </a:p>
          </p:txBody>
        </p:sp>
        <p:sp>
          <p:nvSpPr>
            <p:cNvPr id="174" name="Text Box 75"/>
            <p:cNvSpPr txBox="1">
              <a:spLocks noChangeArrowheads="1"/>
            </p:cNvSpPr>
            <p:nvPr/>
          </p:nvSpPr>
          <p:spPr bwMode="auto">
            <a:xfrm>
              <a:off x="5424" y="2880"/>
              <a:ext cx="45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+mn-lt"/>
                </a:rPr>
                <a:t>NULL</a:t>
              </a:r>
            </a:p>
          </p:txBody>
        </p:sp>
      </p:grpSp>
      <p:sp>
        <p:nvSpPr>
          <p:cNvPr id="104" name="Text Box 69"/>
          <p:cNvSpPr txBox="1">
            <a:spLocks noChangeArrowheads="1"/>
          </p:cNvSpPr>
          <p:nvPr/>
        </p:nvSpPr>
        <p:spPr bwMode="auto">
          <a:xfrm>
            <a:off x="3454128" y="4905374"/>
            <a:ext cx="665991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+mn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2215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1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49AA162C-668A-4793-A36B-68E7E4080059}" type="slidenum">
              <a:rPr lang="zh-TW" altLang="en-US" smtClean="0"/>
              <a:pPr/>
              <a:t>15</a:t>
            </a:fld>
            <a:endParaRPr lang="en-US" altLang="zh-TW" dirty="0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TW" dirty="0"/>
              <a:t>Binary Tree </a:t>
            </a:r>
            <a:r>
              <a:rPr lang="en-US" altLang="zh-TW" dirty="0" smtClean="0"/>
              <a:t>Representation (2)</a:t>
            </a:r>
            <a:endParaRPr lang="en-US" altLang="zh-TW" dirty="0"/>
          </a:p>
        </p:txBody>
      </p:sp>
      <p:sp>
        <p:nvSpPr>
          <p:cNvPr id="430120" name="Text Box 40"/>
          <p:cNvSpPr txBox="1">
            <a:spLocks noChangeArrowheads="1"/>
          </p:cNvSpPr>
          <p:nvPr/>
        </p:nvSpPr>
        <p:spPr bwMode="auto">
          <a:xfrm>
            <a:off x="463146" y="4388855"/>
            <a:ext cx="2015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+mn-lt"/>
              </a:rPr>
              <a:t>full binary tree</a:t>
            </a:r>
          </a:p>
        </p:txBody>
      </p:sp>
      <p:grpSp>
        <p:nvGrpSpPr>
          <p:cNvPr id="430210" name="Group 130"/>
          <p:cNvGrpSpPr>
            <a:grpSpLocks/>
          </p:cNvGrpSpPr>
          <p:nvPr/>
        </p:nvGrpSpPr>
        <p:grpSpPr bwMode="auto">
          <a:xfrm>
            <a:off x="488129" y="1801814"/>
            <a:ext cx="3759916" cy="2522539"/>
            <a:chOff x="333" y="1135"/>
            <a:chExt cx="2565" cy="1589"/>
          </a:xfrm>
        </p:grpSpPr>
        <p:grpSp>
          <p:nvGrpSpPr>
            <p:cNvPr id="430085" name="Group 5"/>
            <p:cNvGrpSpPr>
              <a:grpSpLocks/>
            </p:cNvGrpSpPr>
            <p:nvPr/>
          </p:nvGrpSpPr>
          <p:grpSpPr bwMode="auto">
            <a:xfrm>
              <a:off x="1420" y="1135"/>
              <a:ext cx="233" cy="252"/>
              <a:chOff x="1487" y="2284"/>
              <a:chExt cx="314" cy="339"/>
            </a:xfrm>
          </p:grpSpPr>
          <p:sp>
            <p:nvSpPr>
              <p:cNvPr id="430086" name="Oval 6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>
                  <a:latin typeface="+mn-lt"/>
                </a:endParaRPr>
              </a:p>
            </p:txBody>
          </p:sp>
          <p:sp>
            <p:nvSpPr>
              <p:cNvPr id="430087" name="Text Box 7"/>
              <p:cNvSpPr txBox="1">
                <a:spLocks noChangeArrowheads="1"/>
              </p:cNvSpPr>
              <p:nvPr/>
            </p:nvSpPr>
            <p:spPr bwMode="auto">
              <a:xfrm>
                <a:off x="1487" y="2284"/>
                <a:ext cx="314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 dirty="0"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430088" name="Group 8"/>
            <p:cNvGrpSpPr>
              <a:grpSpLocks/>
            </p:cNvGrpSpPr>
            <p:nvPr/>
          </p:nvGrpSpPr>
          <p:grpSpPr bwMode="auto">
            <a:xfrm>
              <a:off x="1032" y="1609"/>
              <a:ext cx="233" cy="252"/>
              <a:chOff x="1488" y="2297"/>
              <a:chExt cx="313" cy="337"/>
            </a:xfrm>
          </p:grpSpPr>
          <p:sp>
            <p:nvSpPr>
              <p:cNvPr id="430089" name="Oval 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0090" name="Text Box 10"/>
              <p:cNvSpPr txBox="1">
                <a:spLocks noChangeArrowheads="1"/>
              </p:cNvSpPr>
              <p:nvPr/>
            </p:nvSpPr>
            <p:spPr bwMode="auto">
              <a:xfrm>
                <a:off x="1488" y="2297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 dirty="0">
                    <a:latin typeface="+mn-lt"/>
                  </a:rPr>
                  <a:t>2</a:t>
                </a:r>
              </a:p>
            </p:txBody>
          </p:sp>
        </p:grpSp>
        <p:grpSp>
          <p:nvGrpSpPr>
            <p:cNvPr id="430091" name="Group 11"/>
            <p:cNvGrpSpPr>
              <a:grpSpLocks/>
            </p:cNvGrpSpPr>
            <p:nvPr/>
          </p:nvGrpSpPr>
          <p:grpSpPr bwMode="auto">
            <a:xfrm>
              <a:off x="1814" y="1609"/>
              <a:ext cx="233" cy="252"/>
              <a:chOff x="1488" y="2297"/>
              <a:chExt cx="313" cy="337"/>
            </a:xfrm>
          </p:grpSpPr>
          <p:sp>
            <p:nvSpPr>
              <p:cNvPr id="430092" name="Oval 12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0093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297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430121" name="Group 41"/>
            <p:cNvGrpSpPr>
              <a:grpSpLocks/>
            </p:cNvGrpSpPr>
            <p:nvPr/>
          </p:nvGrpSpPr>
          <p:grpSpPr bwMode="auto">
            <a:xfrm>
              <a:off x="668" y="2047"/>
              <a:ext cx="663" cy="277"/>
              <a:chOff x="668" y="2047"/>
              <a:chExt cx="663" cy="277"/>
            </a:xfrm>
          </p:grpSpPr>
          <p:grpSp>
            <p:nvGrpSpPr>
              <p:cNvPr id="430094" name="Group 14"/>
              <p:cNvGrpSpPr>
                <a:grpSpLocks/>
              </p:cNvGrpSpPr>
              <p:nvPr/>
            </p:nvGrpSpPr>
            <p:grpSpPr bwMode="auto">
              <a:xfrm>
                <a:off x="1098" y="2047"/>
                <a:ext cx="233" cy="277"/>
                <a:chOff x="1488" y="2304"/>
                <a:chExt cx="313" cy="372"/>
              </a:xfrm>
            </p:grpSpPr>
            <p:sp>
              <p:nvSpPr>
                <p:cNvPr id="430095" name="Oval 15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009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88" y="2338"/>
                  <a:ext cx="313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+mn-lt"/>
                    </a:rPr>
                    <a:t>5</a:t>
                  </a:r>
                </a:p>
              </p:txBody>
            </p:sp>
          </p:grpSp>
          <p:grpSp>
            <p:nvGrpSpPr>
              <p:cNvPr id="430097" name="Group 17"/>
              <p:cNvGrpSpPr>
                <a:grpSpLocks/>
              </p:cNvGrpSpPr>
              <p:nvPr/>
            </p:nvGrpSpPr>
            <p:grpSpPr bwMode="auto">
              <a:xfrm>
                <a:off x="668" y="2047"/>
                <a:ext cx="233" cy="277"/>
                <a:chOff x="1487" y="2304"/>
                <a:chExt cx="314" cy="372"/>
              </a:xfrm>
            </p:grpSpPr>
            <p:sp>
              <p:nvSpPr>
                <p:cNvPr id="430098" name="Oval 18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009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87" y="2338"/>
                  <a:ext cx="314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+mn-lt"/>
                    </a:rPr>
                    <a:t>4</a:t>
                  </a:r>
                </a:p>
              </p:txBody>
            </p:sp>
          </p:grpSp>
        </p:grpSp>
        <p:grpSp>
          <p:nvGrpSpPr>
            <p:cNvPr id="430136" name="Group 56"/>
            <p:cNvGrpSpPr>
              <a:grpSpLocks/>
            </p:cNvGrpSpPr>
            <p:nvPr/>
          </p:nvGrpSpPr>
          <p:grpSpPr bwMode="auto">
            <a:xfrm>
              <a:off x="1814" y="2047"/>
              <a:ext cx="591" cy="277"/>
              <a:chOff x="1814" y="2047"/>
              <a:chExt cx="591" cy="277"/>
            </a:xfrm>
          </p:grpSpPr>
          <p:grpSp>
            <p:nvGrpSpPr>
              <p:cNvPr id="430106" name="Group 26"/>
              <p:cNvGrpSpPr>
                <a:grpSpLocks/>
              </p:cNvGrpSpPr>
              <p:nvPr/>
            </p:nvGrpSpPr>
            <p:grpSpPr bwMode="auto">
              <a:xfrm>
                <a:off x="1814" y="2047"/>
                <a:ext cx="233" cy="277"/>
                <a:chOff x="1488" y="2304"/>
                <a:chExt cx="313" cy="372"/>
              </a:xfrm>
            </p:grpSpPr>
            <p:sp>
              <p:nvSpPr>
                <p:cNvPr id="430107" name="Oval 27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010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88" y="2338"/>
                  <a:ext cx="313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+mn-lt"/>
                    </a:rPr>
                    <a:t>6</a:t>
                  </a:r>
                </a:p>
              </p:txBody>
            </p:sp>
          </p:grpSp>
          <p:grpSp>
            <p:nvGrpSpPr>
              <p:cNvPr id="430109" name="Group 29"/>
              <p:cNvGrpSpPr>
                <a:grpSpLocks/>
              </p:cNvGrpSpPr>
              <p:nvPr/>
            </p:nvGrpSpPr>
            <p:grpSpPr bwMode="auto">
              <a:xfrm>
                <a:off x="2172" y="2047"/>
                <a:ext cx="233" cy="277"/>
                <a:chOff x="1487" y="2304"/>
                <a:chExt cx="314" cy="372"/>
              </a:xfrm>
            </p:grpSpPr>
            <p:sp>
              <p:nvSpPr>
                <p:cNvPr id="430110" name="Oval 30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011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487" y="2338"/>
                  <a:ext cx="314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+mn-lt"/>
                    </a:rPr>
                    <a:t>7</a:t>
                  </a:r>
                </a:p>
              </p:txBody>
            </p:sp>
          </p:grpSp>
        </p:grpSp>
        <p:sp>
          <p:nvSpPr>
            <p:cNvPr id="430112" name="Line 32"/>
            <p:cNvSpPr>
              <a:spLocks noChangeShapeType="1"/>
            </p:cNvSpPr>
            <p:nvPr/>
          </p:nvSpPr>
          <p:spPr bwMode="auto">
            <a:xfrm flipH="1">
              <a:off x="1172" y="1331"/>
              <a:ext cx="287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113" name="Line 33"/>
            <p:cNvSpPr>
              <a:spLocks noChangeShapeType="1"/>
            </p:cNvSpPr>
            <p:nvPr/>
          </p:nvSpPr>
          <p:spPr bwMode="auto">
            <a:xfrm>
              <a:off x="1603" y="1331"/>
              <a:ext cx="250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114" name="Line 34"/>
            <p:cNvSpPr>
              <a:spLocks noChangeShapeType="1"/>
            </p:cNvSpPr>
            <p:nvPr/>
          </p:nvSpPr>
          <p:spPr bwMode="auto">
            <a:xfrm flipH="1">
              <a:off x="851" y="1797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115" name="Line 35"/>
            <p:cNvSpPr>
              <a:spLocks noChangeShapeType="1"/>
            </p:cNvSpPr>
            <p:nvPr/>
          </p:nvSpPr>
          <p:spPr bwMode="auto">
            <a:xfrm>
              <a:off x="1172" y="1832"/>
              <a:ext cx="37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116" name="Line 36"/>
            <p:cNvSpPr>
              <a:spLocks noChangeShapeType="1"/>
            </p:cNvSpPr>
            <p:nvPr/>
          </p:nvSpPr>
          <p:spPr bwMode="auto">
            <a:xfrm flipH="1">
              <a:off x="1924" y="1832"/>
              <a:ext cx="0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117" name="Line 37"/>
            <p:cNvSpPr>
              <a:spLocks noChangeShapeType="1"/>
            </p:cNvSpPr>
            <p:nvPr/>
          </p:nvSpPr>
          <p:spPr bwMode="auto">
            <a:xfrm>
              <a:off x="1961" y="1832"/>
              <a:ext cx="214" cy="28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430137" name="Group 57"/>
            <p:cNvGrpSpPr>
              <a:grpSpLocks/>
            </p:cNvGrpSpPr>
            <p:nvPr/>
          </p:nvGrpSpPr>
          <p:grpSpPr bwMode="auto">
            <a:xfrm>
              <a:off x="333" y="2447"/>
              <a:ext cx="591" cy="277"/>
              <a:chOff x="1814" y="2047"/>
              <a:chExt cx="591" cy="277"/>
            </a:xfrm>
          </p:grpSpPr>
          <p:grpSp>
            <p:nvGrpSpPr>
              <p:cNvPr id="430138" name="Group 58"/>
              <p:cNvGrpSpPr>
                <a:grpSpLocks/>
              </p:cNvGrpSpPr>
              <p:nvPr/>
            </p:nvGrpSpPr>
            <p:grpSpPr bwMode="auto">
              <a:xfrm>
                <a:off x="1814" y="2047"/>
                <a:ext cx="233" cy="277"/>
                <a:chOff x="1488" y="2304"/>
                <a:chExt cx="313" cy="372"/>
              </a:xfrm>
            </p:grpSpPr>
            <p:sp>
              <p:nvSpPr>
                <p:cNvPr id="430139" name="Oval 59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014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88" y="2338"/>
                  <a:ext cx="313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+mn-lt"/>
                    </a:rPr>
                    <a:t>8</a:t>
                  </a:r>
                </a:p>
              </p:txBody>
            </p:sp>
          </p:grpSp>
          <p:grpSp>
            <p:nvGrpSpPr>
              <p:cNvPr id="430141" name="Group 61"/>
              <p:cNvGrpSpPr>
                <a:grpSpLocks/>
              </p:cNvGrpSpPr>
              <p:nvPr/>
            </p:nvGrpSpPr>
            <p:grpSpPr bwMode="auto">
              <a:xfrm>
                <a:off x="2172" y="2047"/>
                <a:ext cx="233" cy="277"/>
                <a:chOff x="1487" y="2304"/>
                <a:chExt cx="314" cy="372"/>
              </a:xfrm>
            </p:grpSpPr>
            <p:sp>
              <p:nvSpPr>
                <p:cNvPr id="430142" name="Oval 62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014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487" y="2338"/>
                  <a:ext cx="314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+mn-lt"/>
                    </a:rPr>
                    <a:t>9</a:t>
                  </a:r>
                </a:p>
              </p:txBody>
            </p:sp>
          </p:grpSp>
        </p:grpSp>
        <p:grpSp>
          <p:nvGrpSpPr>
            <p:cNvPr id="430144" name="Group 64"/>
            <p:cNvGrpSpPr>
              <a:grpSpLocks/>
            </p:cNvGrpSpPr>
            <p:nvPr/>
          </p:nvGrpSpPr>
          <p:grpSpPr bwMode="auto">
            <a:xfrm>
              <a:off x="967" y="2444"/>
              <a:ext cx="691" cy="257"/>
              <a:chOff x="1776" y="2044"/>
              <a:chExt cx="691" cy="257"/>
            </a:xfrm>
          </p:grpSpPr>
          <p:grpSp>
            <p:nvGrpSpPr>
              <p:cNvPr id="430145" name="Group 65"/>
              <p:cNvGrpSpPr>
                <a:grpSpLocks/>
              </p:cNvGrpSpPr>
              <p:nvPr/>
            </p:nvGrpSpPr>
            <p:grpSpPr bwMode="auto">
              <a:xfrm>
                <a:off x="1776" y="2044"/>
                <a:ext cx="340" cy="253"/>
                <a:chOff x="1433" y="2288"/>
                <a:chExt cx="456" cy="338"/>
              </a:xfrm>
            </p:grpSpPr>
            <p:sp>
              <p:nvSpPr>
                <p:cNvPr id="430146" name="Oval 66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014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433" y="2288"/>
                  <a:ext cx="456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10</a:t>
                  </a:r>
                </a:p>
              </p:txBody>
            </p:sp>
          </p:grpSp>
          <p:grpSp>
            <p:nvGrpSpPr>
              <p:cNvPr id="430148" name="Group 68"/>
              <p:cNvGrpSpPr>
                <a:grpSpLocks/>
              </p:cNvGrpSpPr>
              <p:nvPr/>
            </p:nvGrpSpPr>
            <p:grpSpPr bwMode="auto">
              <a:xfrm>
                <a:off x="2127" y="2049"/>
                <a:ext cx="340" cy="252"/>
                <a:chOff x="1421" y="2298"/>
                <a:chExt cx="457" cy="337"/>
              </a:xfrm>
            </p:grpSpPr>
            <p:sp>
              <p:nvSpPr>
                <p:cNvPr id="430149" name="Oval 69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015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421" y="2298"/>
                  <a:ext cx="457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11</a:t>
                  </a:r>
                </a:p>
              </p:txBody>
            </p:sp>
          </p:grpSp>
        </p:grpSp>
        <p:grpSp>
          <p:nvGrpSpPr>
            <p:cNvPr id="430151" name="Group 71"/>
            <p:cNvGrpSpPr>
              <a:grpSpLocks/>
            </p:cNvGrpSpPr>
            <p:nvPr/>
          </p:nvGrpSpPr>
          <p:grpSpPr bwMode="auto">
            <a:xfrm>
              <a:off x="1583" y="2444"/>
              <a:ext cx="707" cy="268"/>
              <a:chOff x="1768" y="2044"/>
              <a:chExt cx="707" cy="268"/>
            </a:xfrm>
          </p:grpSpPr>
          <p:grpSp>
            <p:nvGrpSpPr>
              <p:cNvPr id="430152" name="Group 72"/>
              <p:cNvGrpSpPr>
                <a:grpSpLocks/>
              </p:cNvGrpSpPr>
              <p:nvPr/>
            </p:nvGrpSpPr>
            <p:grpSpPr bwMode="auto">
              <a:xfrm>
                <a:off x="1768" y="2044"/>
                <a:ext cx="340" cy="253"/>
                <a:chOff x="1422" y="2288"/>
                <a:chExt cx="456" cy="338"/>
              </a:xfrm>
            </p:grpSpPr>
            <p:sp>
              <p:nvSpPr>
                <p:cNvPr id="430153" name="Oval 73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015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422" y="2288"/>
                  <a:ext cx="456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12</a:t>
                  </a:r>
                </a:p>
              </p:txBody>
            </p:sp>
          </p:grpSp>
          <p:grpSp>
            <p:nvGrpSpPr>
              <p:cNvPr id="430155" name="Group 75"/>
              <p:cNvGrpSpPr>
                <a:grpSpLocks/>
              </p:cNvGrpSpPr>
              <p:nvPr/>
            </p:nvGrpSpPr>
            <p:grpSpPr bwMode="auto">
              <a:xfrm>
                <a:off x="2135" y="2056"/>
                <a:ext cx="340" cy="256"/>
                <a:chOff x="1432" y="2304"/>
                <a:chExt cx="457" cy="342"/>
              </a:xfrm>
            </p:grpSpPr>
            <p:sp>
              <p:nvSpPr>
                <p:cNvPr id="430156" name="Oval 76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015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432" y="2308"/>
                  <a:ext cx="457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13</a:t>
                  </a:r>
                </a:p>
              </p:txBody>
            </p:sp>
          </p:grpSp>
        </p:grpSp>
        <p:grpSp>
          <p:nvGrpSpPr>
            <p:cNvPr id="430158" name="Group 78"/>
            <p:cNvGrpSpPr>
              <a:grpSpLocks/>
            </p:cNvGrpSpPr>
            <p:nvPr/>
          </p:nvGrpSpPr>
          <p:grpSpPr bwMode="auto">
            <a:xfrm>
              <a:off x="2215" y="2453"/>
              <a:ext cx="683" cy="263"/>
              <a:chOff x="1776" y="2053"/>
              <a:chExt cx="683" cy="263"/>
            </a:xfrm>
          </p:grpSpPr>
          <p:grpSp>
            <p:nvGrpSpPr>
              <p:cNvPr id="430159" name="Group 79"/>
              <p:cNvGrpSpPr>
                <a:grpSpLocks/>
              </p:cNvGrpSpPr>
              <p:nvPr/>
            </p:nvGrpSpPr>
            <p:grpSpPr bwMode="auto">
              <a:xfrm>
                <a:off x="1776" y="2056"/>
                <a:ext cx="340" cy="256"/>
                <a:chOff x="1433" y="2304"/>
                <a:chExt cx="456" cy="342"/>
              </a:xfrm>
            </p:grpSpPr>
            <p:sp>
              <p:nvSpPr>
                <p:cNvPr id="430160" name="Oval 80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016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433" y="2308"/>
                  <a:ext cx="456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14</a:t>
                  </a:r>
                </a:p>
              </p:txBody>
            </p:sp>
          </p:grpSp>
          <p:grpSp>
            <p:nvGrpSpPr>
              <p:cNvPr id="430162" name="Group 82"/>
              <p:cNvGrpSpPr>
                <a:grpSpLocks/>
              </p:cNvGrpSpPr>
              <p:nvPr/>
            </p:nvGrpSpPr>
            <p:grpSpPr bwMode="auto">
              <a:xfrm>
                <a:off x="2119" y="2053"/>
                <a:ext cx="340" cy="263"/>
                <a:chOff x="1410" y="2304"/>
                <a:chExt cx="457" cy="352"/>
              </a:xfrm>
            </p:grpSpPr>
            <p:sp>
              <p:nvSpPr>
                <p:cNvPr id="430163" name="Oval 83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016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410" y="2318"/>
                  <a:ext cx="457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+mn-lt"/>
                    </a:rPr>
                    <a:t>15</a:t>
                  </a:r>
                </a:p>
              </p:txBody>
            </p:sp>
          </p:grpSp>
        </p:grpSp>
        <p:sp>
          <p:nvSpPr>
            <p:cNvPr id="430165" name="Line 85"/>
            <p:cNvSpPr>
              <a:spLocks noChangeShapeType="1"/>
            </p:cNvSpPr>
            <p:nvPr/>
          </p:nvSpPr>
          <p:spPr bwMode="auto">
            <a:xfrm flipH="1">
              <a:off x="480" y="2208"/>
              <a:ext cx="240" cy="24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166" name="Line 86"/>
            <p:cNvSpPr>
              <a:spLocks noChangeShapeType="1"/>
            </p:cNvSpPr>
            <p:nvPr/>
          </p:nvSpPr>
          <p:spPr bwMode="auto">
            <a:xfrm>
              <a:off x="816" y="2256"/>
              <a:ext cx="0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167" name="Line 87"/>
            <p:cNvSpPr>
              <a:spLocks noChangeShapeType="1"/>
            </p:cNvSpPr>
            <p:nvPr/>
          </p:nvSpPr>
          <p:spPr bwMode="auto">
            <a:xfrm flipH="1">
              <a:off x="1104" y="2256"/>
              <a:ext cx="4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168" name="Line 88"/>
            <p:cNvSpPr>
              <a:spLocks noChangeShapeType="1"/>
            </p:cNvSpPr>
            <p:nvPr/>
          </p:nvSpPr>
          <p:spPr bwMode="auto">
            <a:xfrm>
              <a:off x="1296" y="2256"/>
              <a:ext cx="14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169" name="Line 89"/>
            <p:cNvSpPr>
              <a:spLocks noChangeShapeType="1"/>
            </p:cNvSpPr>
            <p:nvPr/>
          </p:nvSpPr>
          <p:spPr bwMode="auto">
            <a:xfrm flipH="1">
              <a:off x="1776" y="2256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170" name="Line 90"/>
            <p:cNvSpPr>
              <a:spLocks noChangeShapeType="1"/>
            </p:cNvSpPr>
            <p:nvPr/>
          </p:nvSpPr>
          <p:spPr bwMode="auto">
            <a:xfrm>
              <a:off x="1968" y="2256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171" name="Line 91"/>
            <p:cNvSpPr>
              <a:spLocks noChangeShapeType="1"/>
            </p:cNvSpPr>
            <p:nvPr/>
          </p:nvSpPr>
          <p:spPr bwMode="auto">
            <a:xfrm>
              <a:off x="2256" y="2256"/>
              <a:ext cx="4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172" name="Line 92"/>
            <p:cNvSpPr>
              <a:spLocks noChangeShapeType="1"/>
            </p:cNvSpPr>
            <p:nvPr/>
          </p:nvSpPr>
          <p:spPr bwMode="auto">
            <a:xfrm>
              <a:off x="2352" y="2256"/>
              <a:ext cx="336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430228" name="Group 148"/>
          <p:cNvGrpSpPr>
            <a:grpSpLocks/>
          </p:cNvGrpSpPr>
          <p:nvPr/>
        </p:nvGrpSpPr>
        <p:grpSpPr bwMode="auto">
          <a:xfrm>
            <a:off x="4434210" y="1827214"/>
            <a:ext cx="2736750" cy="2763838"/>
            <a:chOff x="3025" y="1151"/>
            <a:chExt cx="1867" cy="1741"/>
          </a:xfrm>
        </p:grpSpPr>
        <p:grpSp>
          <p:nvGrpSpPr>
            <p:cNvPr id="430174" name="Group 94"/>
            <p:cNvGrpSpPr>
              <a:grpSpLocks/>
            </p:cNvGrpSpPr>
            <p:nvPr/>
          </p:nvGrpSpPr>
          <p:grpSpPr bwMode="auto">
            <a:xfrm>
              <a:off x="3920" y="1151"/>
              <a:ext cx="253" cy="276"/>
              <a:chOff x="1487" y="2304"/>
              <a:chExt cx="340" cy="371"/>
            </a:xfrm>
          </p:grpSpPr>
          <p:sp>
            <p:nvSpPr>
              <p:cNvPr id="430175" name="Oval 95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0176" name="Text Box 96"/>
              <p:cNvSpPr txBox="1">
                <a:spLocks noChangeArrowheads="1"/>
              </p:cNvSpPr>
              <p:nvPr/>
            </p:nvSpPr>
            <p:spPr bwMode="auto">
              <a:xfrm>
                <a:off x="1487" y="2336"/>
                <a:ext cx="340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430177" name="Group 97"/>
            <p:cNvGrpSpPr>
              <a:grpSpLocks/>
            </p:cNvGrpSpPr>
            <p:nvPr/>
          </p:nvGrpSpPr>
          <p:grpSpPr bwMode="auto">
            <a:xfrm>
              <a:off x="3529" y="1597"/>
              <a:ext cx="237" cy="253"/>
              <a:chOff x="1488" y="2271"/>
              <a:chExt cx="318" cy="337"/>
            </a:xfrm>
          </p:grpSpPr>
          <p:sp>
            <p:nvSpPr>
              <p:cNvPr id="430178" name="Oval 98"/>
              <p:cNvSpPr>
                <a:spLocks noChangeArrowheads="1"/>
              </p:cNvSpPr>
              <p:nvPr/>
            </p:nvSpPr>
            <p:spPr bwMode="auto">
              <a:xfrm>
                <a:off x="1488" y="2289"/>
                <a:ext cx="288" cy="28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0179" name="Text Box 99"/>
              <p:cNvSpPr txBox="1">
                <a:spLocks noChangeArrowheads="1"/>
              </p:cNvSpPr>
              <p:nvPr/>
            </p:nvSpPr>
            <p:spPr bwMode="auto">
              <a:xfrm>
                <a:off x="1488" y="2271"/>
                <a:ext cx="318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B</a:t>
                </a:r>
              </a:p>
            </p:txBody>
          </p:sp>
        </p:grpSp>
        <p:grpSp>
          <p:nvGrpSpPr>
            <p:cNvPr id="430180" name="Group 100"/>
            <p:cNvGrpSpPr>
              <a:grpSpLocks/>
            </p:cNvGrpSpPr>
            <p:nvPr/>
          </p:nvGrpSpPr>
          <p:grpSpPr bwMode="auto">
            <a:xfrm>
              <a:off x="4313" y="1615"/>
              <a:ext cx="253" cy="253"/>
              <a:chOff x="1488" y="2296"/>
              <a:chExt cx="339" cy="337"/>
            </a:xfrm>
          </p:grpSpPr>
          <p:sp>
            <p:nvSpPr>
              <p:cNvPr id="430181" name="Oval 10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0182" name="Text Box 102"/>
              <p:cNvSpPr txBox="1">
                <a:spLocks noChangeArrowheads="1"/>
              </p:cNvSpPr>
              <p:nvPr/>
            </p:nvSpPr>
            <p:spPr bwMode="auto">
              <a:xfrm>
                <a:off x="1488" y="2296"/>
                <a:ext cx="339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D</a:t>
                </a:r>
              </a:p>
            </p:txBody>
          </p:sp>
        </p:grpSp>
        <p:grpSp>
          <p:nvGrpSpPr>
            <p:cNvPr id="430186" name="Group 106"/>
            <p:cNvGrpSpPr>
              <a:grpSpLocks/>
            </p:cNvGrpSpPr>
            <p:nvPr/>
          </p:nvGrpSpPr>
          <p:grpSpPr bwMode="auto">
            <a:xfrm>
              <a:off x="3167" y="2046"/>
              <a:ext cx="243" cy="254"/>
              <a:chOff x="1487" y="2287"/>
              <a:chExt cx="327" cy="339"/>
            </a:xfrm>
          </p:grpSpPr>
          <p:sp>
            <p:nvSpPr>
              <p:cNvPr id="430187" name="Oval 107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0188" name="Text Box 108"/>
              <p:cNvSpPr txBox="1">
                <a:spLocks noChangeArrowheads="1"/>
              </p:cNvSpPr>
              <p:nvPr/>
            </p:nvSpPr>
            <p:spPr bwMode="auto">
              <a:xfrm>
                <a:off x="1487" y="2287"/>
                <a:ext cx="327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430189" name="Group 109"/>
            <p:cNvGrpSpPr>
              <a:grpSpLocks/>
            </p:cNvGrpSpPr>
            <p:nvPr/>
          </p:nvGrpSpPr>
          <p:grpSpPr bwMode="auto">
            <a:xfrm>
              <a:off x="3456" y="2482"/>
              <a:ext cx="223" cy="254"/>
              <a:chOff x="1487" y="2296"/>
              <a:chExt cx="299" cy="338"/>
            </a:xfrm>
          </p:grpSpPr>
          <p:sp>
            <p:nvSpPr>
              <p:cNvPr id="430190" name="Oval 110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0191" name="Text Box 111"/>
              <p:cNvSpPr txBox="1">
                <a:spLocks noChangeArrowheads="1"/>
              </p:cNvSpPr>
              <p:nvPr/>
            </p:nvSpPr>
            <p:spPr bwMode="auto">
              <a:xfrm>
                <a:off x="1487" y="2296"/>
                <a:ext cx="299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L</a:t>
                </a:r>
              </a:p>
            </p:txBody>
          </p:sp>
        </p:grpSp>
        <p:grpSp>
          <p:nvGrpSpPr>
            <p:cNvPr id="430192" name="Group 112"/>
            <p:cNvGrpSpPr>
              <a:grpSpLocks/>
            </p:cNvGrpSpPr>
            <p:nvPr/>
          </p:nvGrpSpPr>
          <p:grpSpPr bwMode="auto">
            <a:xfrm>
              <a:off x="3025" y="2482"/>
              <a:ext cx="233" cy="254"/>
              <a:chOff x="1488" y="2296"/>
              <a:chExt cx="312" cy="338"/>
            </a:xfrm>
          </p:grpSpPr>
          <p:sp>
            <p:nvSpPr>
              <p:cNvPr id="430193" name="Oval 11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0194" name="Text Box 114"/>
              <p:cNvSpPr txBox="1">
                <a:spLocks noChangeArrowheads="1"/>
              </p:cNvSpPr>
              <p:nvPr/>
            </p:nvSpPr>
            <p:spPr bwMode="auto">
              <a:xfrm>
                <a:off x="1488" y="2296"/>
                <a:ext cx="312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K</a:t>
                </a:r>
              </a:p>
            </p:txBody>
          </p:sp>
        </p:grpSp>
        <p:grpSp>
          <p:nvGrpSpPr>
            <p:cNvPr id="430195" name="Group 115"/>
            <p:cNvGrpSpPr>
              <a:grpSpLocks/>
            </p:cNvGrpSpPr>
            <p:nvPr/>
          </p:nvGrpSpPr>
          <p:grpSpPr bwMode="auto">
            <a:xfrm>
              <a:off x="4287" y="2055"/>
              <a:ext cx="260" cy="255"/>
              <a:chOff x="1455" y="2304"/>
              <a:chExt cx="349" cy="341"/>
            </a:xfrm>
          </p:grpSpPr>
          <p:sp>
            <p:nvSpPr>
              <p:cNvPr id="430196" name="Oval 116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0197" name="Text Box 117"/>
              <p:cNvSpPr txBox="1">
                <a:spLocks noChangeArrowheads="1"/>
              </p:cNvSpPr>
              <p:nvPr/>
            </p:nvSpPr>
            <p:spPr bwMode="auto">
              <a:xfrm>
                <a:off x="1455" y="2307"/>
                <a:ext cx="349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H</a:t>
                </a:r>
              </a:p>
            </p:txBody>
          </p:sp>
        </p:grpSp>
        <p:grpSp>
          <p:nvGrpSpPr>
            <p:cNvPr id="430198" name="Group 118"/>
            <p:cNvGrpSpPr>
              <a:grpSpLocks/>
            </p:cNvGrpSpPr>
            <p:nvPr/>
          </p:nvGrpSpPr>
          <p:grpSpPr bwMode="auto">
            <a:xfrm>
              <a:off x="4671" y="2051"/>
              <a:ext cx="221" cy="253"/>
              <a:chOff x="1487" y="2297"/>
              <a:chExt cx="297" cy="338"/>
            </a:xfrm>
          </p:grpSpPr>
          <p:sp>
            <p:nvSpPr>
              <p:cNvPr id="430199" name="Oval 11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0200" name="Text Box 120"/>
              <p:cNvSpPr txBox="1">
                <a:spLocks noChangeArrowheads="1"/>
              </p:cNvSpPr>
              <p:nvPr/>
            </p:nvSpPr>
            <p:spPr bwMode="auto">
              <a:xfrm>
                <a:off x="1487" y="2297"/>
                <a:ext cx="297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I</a:t>
                </a:r>
              </a:p>
            </p:txBody>
          </p:sp>
        </p:grpSp>
        <p:sp>
          <p:nvSpPr>
            <p:cNvPr id="430201" name="Line 121"/>
            <p:cNvSpPr>
              <a:spLocks noChangeShapeType="1"/>
            </p:cNvSpPr>
            <p:nvPr/>
          </p:nvSpPr>
          <p:spPr bwMode="auto">
            <a:xfrm flipH="1">
              <a:off x="3668" y="1331"/>
              <a:ext cx="287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202" name="Line 122"/>
            <p:cNvSpPr>
              <a:spLocks noChangeShapeType="1"/>
            </p:cNvSpPr>
            <p:nvPr/>
          </p:nvSpPr>
          <p:spPr bwMode="auto">
            <a:xfrm>
              <a:off x="4099" y="1331"/>
              <a:ext cx="250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203" name="Line 123"/>
            <p:cNvSpPr>
              <a:spLocks noChangeShapeType="1"/>
            </p:cNvSpPr>
            <p:nvPr/>
          </p:nvSpPr>
          <p:spPr bwMode="auto">
            <a:xfrm flipH="1">
              <a:off x="3347" y="1797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205" name="Line 125"/>
            <p:cNvSpPr>
              <a:spLocks noChangeShapeType="1"/>
            </p:cNvSpPr>
            <p:nvPr/>
          </p:nvSpPr>
          <p:spPr bwMode="auto">
            <a:xfrm flipH="1">
              <a:off x="4420" y="1832"/>
              <a:ext cx="0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206" name="Line 126"/>
            <p:cNvSpPr>
              <a:spLocks noChangeShapeType="1"/>
            </p:cNvSpPr>
            <p:nvPr/>
          </p:nvSpPr>
          <p:spPr bwMode="auto">
            <a:xfrm>
              <a:off x="4457" y="1832"/>
              <a:ext cx="214" cy="28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207" name="Line 127"/>
            <p:cNvSpPr>
              <a:spLocks noChangeShapeType="1"/>
            </p:cNvSpPr>
            <p:nvPr/>
          </p:nvSpPr>
          <p:spPr bwMode="auto">
            <a:xfrm flipH="1">
              <a:off x="3132" y="2262"/>
              <a:ext cx="107" cy="21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208" name="Line 128"/>
            <p:cNvSpPr>
              <a:spLocks noChangeShapeType="1"/>
            </p:cNvSpPr>
            <p:nvPr/>
          </p:nvSpPr>
          <p:spPr bwMode="auto">
            <a:xfrm>
              <a:off x="3347" y="2227"/>
              <a:ext cx="142" cy="28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0209" name="Text Box 129"/>
            <p:cNvSpPr txBox="1">
              <a:spLocks noChangeArrowheads="1"/>
            </p:cNvSpPr>
            <p:nvPr/>
          </p:nvSpPr>
          <p:spPr bwMode="auto">
            <a:xfrm>
              <a:off x="3360" y="2640"/>
              <a:ext cx="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2000">
                <a:latin typeface="+mn-lt"/>
              </a:endParaRPr>
            </a:p>
          </p:txBody>
        </p:sp>
      </p:grpSp>
      <p:grpSp>
        <p:nvGrpSpPr>
          <p:cNvPr id="430227" name="Group 147"/>
          <p:cNvGrpSpPr>
            <a:grpSpLocks/>
          </p:cNvGrpSpPr>
          <p:nvPr/>
        </p:nvGrpSpPr>
        <p:grpSpPr bwMode="auto">
          <a:xfrm>
            <a:off x="7950795" y="1447800"/>
            <a:ext cx="492527" cy="4572000"/>
            <a:chOff x="5280" y="864"/>
            <a:chExt cx="336" cy="2880"/>
          </a:xfrm>
        </p:grpSpPr>
        <p:sp>
          <p:nvSpPr>
            <p:cNvPr id="430211" name="Rectangle 131"/>
            <p:cNvSpPr>
              <a:spLocks noChangeArrowheads="1"/>
            </p:cNvSpPr>
            <p:nvPr/>
          </p:nvSpPr>
          <p:spPr bwMode="auto">
            <a:xfrm>
              <a:off x="5280" y="864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0212" name="Rectangle 132"/>
            <p:cNvSpPr>
              <a:spLocks noChangeArrowheads="1"/>
            </p:cNvSpPr>
            <p:nvPr/>
          </p:nvSpPr>
          <p:spPr bwMode="auto">
            <a:xfrm>
              <a:off x="5280" y="1056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0213" name="Rectangle 133"/>
            <p:cNvSpPr>
              <a:spLocks noChangeArrowheads="1"/>
            </p:cNvSpPr>
            <p:nvPr/>
          </p:nvSpPr>
          <p:spPr bwMode="auto">
            <a:xfrm>
              <a:off x="5280" y="1248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0214" name="Rectangle 134"/>
            <p:cNvSpPr>
              <a:spLocks noChangeArrowheads="1"/>
            </p:cNvSpPr>
            <p:nvPr/>
          </p:nvSpPr>
          <p:spPr bwMode="auto">
            <a:xfrm>
              <a:off x="5280" y="1440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0215" name="Rectangle 135"/>
            <p:cNvSpPr>
              <a:spLocks noChangeArrowheads="1"/>
            </p:cNvSpPr>
            <p:nvPr/>
          </p:nvSpPr>
          <p:spPr bwMode="auto">
            <a:xfrm>
              <a:off x="5280" y="1632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0216" name="Rectangle 136"/>
            <p:cNvSpPr>
              <a:spLocks noChangeArrowheads="1"/>
            </p:cNvSpPr>
            <p:nvPr/>
          </p:nvSpPr>
          <p:spPr bwMode="auto">
            <a:xfrm>
              <a:off x="5280" y="1824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0217" name="Rectangle 137"/>
            <p:cNvSpPr>
              <a:spLocks noChangeArrowheads="1"/>
            </p:cNvSpPr>
            <p:nvPr/>
          </p:nvSpPr>
          <p:spPr bwMode="auto">
            <a:xfrm>
              <a:off x="5280" y="2016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0218" name="Rectangle 138"/>
            <p:cNvSpPr>
              <a:spLocks noChangeArrowheads="1"/>
            </p:cNvSpPr>
            <p:nvPr/>
          </p:nvSpPr>
          <p:spPr bwMode="auto">
            <a:xfrm>
              <a:off x="5280" y="2208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0219" name="Rectangle 139"/>
            <p:cNvSpPr>
              <a:spLocks noChangeArrowheads="1"/>
            </p:cNvSpPr>
            <p:nvPr/>
          </p:nvSpPr>
          <p:spPr bwMode="auto">
            <a:xfrm>
              <a:off x="5280" y="2400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0220" name="Rectangle 140"/>
            <p:cNvSpPr>
              <a:spLocks noChangeArrowheads="1"/>
            </p:cNvSpPr>
            <p:nvPr/>
          </p:nvSpPr>
          <p:spPr bwMode="auto">
            <a:xfrm>
              <a:off x="5280" y="2592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0221" name="Rectangle 141"/>
            <p:cNvSpPr>
              <a:spLocks noChangeArrowheads="1"/>
            </p:cNvSpPr>
            <p:nvPr/>
          </p:nvSpPr>
          <p:spPr bwMode="auto">
            <a:xfrm>
              <a:off x="5280" y="2784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0222" name="Rectangle 142"/>
            <p:cNvSpPr>
              <a:spLocks noChangeArrowheads="1"/>
            </p:cNvSpPr>
            <p:nvPr/>
          </p:nvSpPr>
          <p:spPr bwMode="auto">
            <a:xfrm>
              <a:off x="5280" y="2976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0223" name="Rectangle 143"/>
            <p:cNvSpPr>
              <a:spLocks noChangeArrowheads="1"/>
            </p:cNvSpPr>
            <p:nvPr/>
          </p:nvSpPr>
          <p:spPr bwMode="auto">
            <a:xfrm>
              <a:off x="5280" y="3168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0224" name="Rectangle 144"/>
            <p:cNvSpPr>
              <a:spLocks noChangeArrowheads="1"/>
            </p:cNvSpPr>
            <p:nvPr/>
          </p:nvSpPr>
          <p:spPr bwMode="auto">
            <a:xfrm>
              <a:off x="5280" y="3360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0225" name="Rectangle 145"/>
            <p:cNvSpPr>
              <a:spLocks noChangeArrowheads="1"/>
            </p:cNvSpPr>
            <p:nvPr/>
          </p:nvSpPr>
          <p:spPr bwMode="auto">
            <a:xfrm>
              <a:off x="5280" y="3552"/>
              <a:ext cx="336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sp>
        <p:nvSpPr>
          <p:cNvPr id="430226" name="Text Box 146"/>
          <p:cNvSpPr txBox="1">
            <a:spLocks noChangeArrowheads="1"/>
          </p:cNvSpPr>
          <p:nvPr/>
        </p:nvSpPr>
        <p:spPr bwMode="auto">
          <a:xfrm>
            <a:off x="7507705" y="1447801"/>
            <a:ext cx="95722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zh-TW" altLang="en-US" sz="2000" dirty="0">
                <a:latin typeface="Gill Sans" pitchFamily="34" charset="0"/>
              </a:rPr>
              <a:t>1     </a:t>
            </a:r>
            <a:r>
              <a:rPr lang="en-US" altLang="zh-TW" sz="2000" dirty="0">
                <a:latin typeface="Gill Sans" pitchFamily="34" charset="0"/>
              </a:rPr>
              <a:t>A</a:t>
            </a:r>
          </a:p>
          <a:p>
            <a:r>
              <a:rPr lang="en-US" altLang="zh-TW" sz="2000" dirty="0">
                <a:latin typeface="Gill Sans" pitchFamily="34" charset="0"/>
              </a:rPr>
              <a:t>2     B</a:t>
            </a:r>
          </a:p>
          <a:p>
            <a:r>
              <a:rPr lang="en-US" altLang="zh-TW" sz="2000" dirty="0">
                <a:latin typeface="Gill Sans" pitchFamily="34" charset="0"/>
              </a:rPr>
              <a:t>3     D</a:t>
            </a:r>
          </a:p>
          <a:p>
            <a:r>
              <a:rPr lang="en-US" altLang="zh-TW" sz="2000" dirty="0">
                <a:latin typeface="Gill Sans" pitchFamily="34" charset="0"/>
              </a:rPr>
              <a:t>4     E</a:t>
            </a:r>
          </a:p>
          <a:p>
            <a:r>
              <a:rPr lang="en-US" altLang="zh-TW" sz="2000" dirty="0">
                <a:latin typeface="Gill Sans" pitchFamily="34" charset="0"/>
              </a:rPr>
              <a:t>5</a:t>
            </a:r>
          </a:p>
          <a:p>
            <a:r>
              <a:rPr lang="en-US" altLang="zh-TW" sz="2000" dirty="0">
                <a:latin typeface="Gill Sans" pitchFamily="34" charset="0"/>
              </a:rPr>
              <a:t>6     H</a:t>
            </a:r>
          </a:p>
          <a:p>
            <a:r>
              <a:rPr lang="en-US" altLang="zh-TW" sz="2000" dirty="0">
                <a:latin typeface="Gill Sans" pitchFamily="34" charset="0"/>
              </a:rPr>
              <a:t>7      I</a:t>
            </a:r>
          </a:p>
          <a:p>
            <a:r>
              <a:rPr lang="en-US" altLang="zh-TW" sz="2000" dirty="0">
                <a:latin typeface="Gill Sans" pitchFamily="34" charset="0"/>
              </a:rPr>
              <a:t>8     K</a:t>
            </a:r>
          </a:p>
          <a:p>
            <a:r>
              <a:rPr lang="en-US" altLang="zh-TW" sz="2000" dirty="0">
                <a:latin typeface="Gill Sans" pitchFamily="34" charset="0"/>
              </a:rPr>
              <a:t>9     L</a:t>
            </a:r>
          </a:p>
          <a:p>
            <a:r>
              <a:rPr lang="en-US" altLang="zh-TW" sz="2000" dirty="0">
                <a:latin typeface="Gill Sans" pitchFamily="34" charset="0"/>
              </a:rPr>
              <a:t>10</a:t>
            </a:r>
          </a:p>
          <a:p>
            <a:r>
              <a:rPr lang="en-US" altLang="zh-TW" sz="2000" dirty="0">
                <a:latin typeface="Gill Sans" pitchFamily="34" charset="0"/>
              </a:rPr>
              <a:t>11</a:t>
            </a:r>
          </a:p>
          <a:p>
            <a:r>
              <a:rPr lang="en-US" altLang="zh-TW" sz="2000" dirty="0">
                <a:latin typeface="Gill Sans" pitchFamily="34" charset="0"/>
              </a:rPr>
              <a:t>12</a:t>
            </a:r>
          </a:p>
          <a:p>
            <a:r>
              <a:rPr lang="en-US" altLang="zh-TW" sz="2000" dirty="0">
                <a:latin typeface="Gill Sans" pitchFamily="34" charset="0"/>
              </a:rPr>
              <a:t>13</a:t>
            </a:r>
          </a:p>
          <a:p>
            <a:r>
              <a:rPr lang="en-US" altLang="zh-TW" sz="2000" dirty="0">
                <a:latin typeface="Gill Sans" pitchFamily="34" charset="0"/>
              </a:rPr>
              <a:t>14</a:t>
            </a:r>
          </a:p>
          <a:p>
            <a:r>
              <a:rPr lang="en-US" altLang="zh-TW" sz="2000" dirty="0">
                <a:latin typeface="Gill Sans" pitchFamily="34" charset="0"/>
              </a:rPr>
              <a:t>15</a:t>
            </a:r>
          </a:p>
          <a:p>
            <a:endParaRPr lang="zh-TW" altLang="en-US" sz="2000" dirty="0">
              <a:latin typeface="Gill Sans" pitchFamily="34" charset="0"/>
            </a:endParaRPr>
          </a:p>
        </p:txBody>
      </p:sp>
      <p:sp>
        <p:nvSpPr>
          <p:cNvPr id="430229" name="Line 149"/>
          <p:cNvSpPr>
            <a:spLocks noChangeShapeType="1"/>
          </p:cNvSpPr>
          <p:nvPr/>
        </p:nvSpPr>
        <p:spPr bwMode="auto">
          <a:xfrm>
            <a:off x="8513683" y="1752600"/>
            <a:ext cx="211083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0230" name="Line 150"/>
          <p:cNvSpPr>
            <a:spLocks noChangeShapeType="1"/>
          </p:cNvSpPr>
          <p:nvPr/>
        </p:nvSpPr>
        <p:spPr bwMode="auto">
          <a:xfrm>
            <a:off x="8513683" y="2362200"/>
            <a:ext cx="211083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0231" name="Line 151"/>
          <p:cNvSpPr>
            <a:spLocks noChangeShapeType="1"/>
          </p:cNvSpPr>
          <p:nvPr/>
        </p:nvSpPr>
        <p:spPr bwMode="auto">
          <a:xfrm>
            <a:off x="8513683" y="3581400"/>
            <a:ext cx="211083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0232" name="Line 152"/>
          <p:cNvSpPr>
            <a:spLocks noChangeShapeType="1"/>
          </p:cNvSpPr>
          <p:nvPr/>
        </p:nvSpPr>
        <p:spPr bwMode="auto">
          <a:xfrm>
            <a:off x="8513683" y="6019800"/>
            <a:ext cx="211083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6666" y="1070811"/>
            <a:ext cx="7772400" cy="529389"/>
          </a:xfrm>
        </p:spPr>
        <p:txBody>
          <a:bodyPr/>
          <a:lstStyle/>
          <a:p>
            <a:r>
              <a:rPr lang="en-US" altLang="zh-HK" dirty="0" smtClean="0"/>
              <a:t>An Array Representation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635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7EC2EEB2-38F2-487B-9F25-382640B9398E}" type="slidenum">
              <a:rPr lang="zh-TW" altLang="en-US" smtClean="0"/>
              <a:pPr/>
              <a:t>16</a:t>
            </a:fld>
            <a:endParaRPr lang="en-US" altLang="zh-TW" dirty="0"/>
          </a:p>
        </p:txBody>
      </p:sp>
      <p:sp>
        <p:nvSpPr>
          <p:cNvPr id="41677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261727" cy="577516"/>
          </a:xfrm>
        </p:spPr>
        <p:txBody>
          <a:bodyPr/>
          <a:lstStyle/>
          <a:p>
            <a:r>
              <a:rPr lang="en-US" altLang="zh-TW" dirty="0"/>
              <a:t>Binary Tree </a:t>
            </a:r>
            <a:r>
              <a:rPr lang="en-US" altLang="zh-TW" dirty="0" smtClean="0"/>
              <a:t>Representations (3)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6773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726" y="990600"/>
                <a:ext cx="8518401" cy="5334000"/>
              </a:xfrm>
            </p:spPr>
            <p:txBody>
              <a:bodyPr/>
              <a:lstStyle/>
              <a:p>
                <a:r>
                  <a:rPr lang="en-US" altLang="zh-TW" dirty="0" smtClean="0"/>
                  <a:t>An Array Representation</a:t>
                </a:r>
              </a:p>
              <a:p>
                <a:pPr lvl="1"/>
                <a:r>
                  <a:rPr lang="en-US" altLang="zh-TW" dirty="0" smtClean="0"/>
                  <a:t>Given </a:t>
                </a:r>
                <a:r>
                  <a:rPr lang="en-US" altLang="zh-TW" dirty="0"/>
                  <a:t>a complete binary tree 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nodes. </a:t>
                </a:r>
                <a:br>
                  <a:rPr lang="en-US" altLang="zh-TW" dirty="0"/>
                </a:br>
                <a:r>
                  <a:rPr lang="en-US" altLang="zh-TW" dirty="0"/>
                  <a:t>For any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dirty="0" err="1"/>
                  <a:t>-th</a:t>
                </a:r>
                <a:r>
                  <a:rPr lang="en-US" altLang="zh-TW" dirty="0"/>
                  <a:t> node,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1</m:t>
                    </m:r>
                    <m:r>
                      <a:rPr lang="en-US" altLang="zh-TW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 err="1">
                        <a:latin typeface="Cambria Math"/>
                      </a:rPr>
                      <m:t>𝑖</m:t>
                    </m:r>
                    <m:r>
                      <a:rPr lang="en-US" altLang="zh-TW" i="1" dirty="0">
                        <a:latin typeface="Cambria Math"/>
                      </a:rPr>
                      <m:t> </m:t>
                    </m:r>
                    <m:r>
                      <a:rPr lang="en-US" altLang="zh-TW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i="1" dirty="0">
                        <a:latin typeface="Cambria Math"/>
                      </a:rPr>
                      <m:t> 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,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parent(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dirty="0"/>
                  <a:t>) is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endParaRPr lang="en-US" altLang="zh-TW" i="1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 err="1"/>
                  <a:t>leftChild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dirty="0"/>
                  <a:t>) is at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2</m:t>
                    </m:r>
                    <m:r>
                      <a:rPr lang="en-US" altLang="zh-TW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2</m:t>
                    </m:r>
                    <m:r>
                      <a:rPr lang="en-US" altLang="zh-TW" i="1" dirty="0" smtClean="0">
                        <a:latin typeface="Cambria Math"/>
                      </a:rPr>
                      <m:t>𝑖</m:t>
                    </m:r>
                    <m:r>
                      <a:rPr lang="en-US" altLang="zh-TW" i="1" dirty="0" smtClean="0">
                        <a:latin typeface="Cambria Math"/>
                      </a:rPr>
                      <m:t> ≤ 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 smtClean="0"/>
                  <a:t>. Otherwise,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/>
                      </a:rPr>
                      <m:t> </m:t>
                    </m:r>
                    <m:r>
                      <a:rPr lang="en-US" altLang="zh-TW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dirty="0"/>
                  <a:t> has no left child.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 err="1"/>
                  <a:t>rightChild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dirty="0"/>
                  <a:t>) is at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2</m:t>
                    </m:r>
                    <m:r>
                      <a:rPr lang="en-US" altLang="zh-TW" i="1" dirty="0" smtClean="0">
                        <a:latin typeface="Cambria Math"/>
                      </a:rPr>
                      <m:t>𝑖</m:t>
                    </m:r>
                    <m:r>
                      <a:rPr lang="en-US" altLang="zh-TW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2</m:t>
                    </m:r>
                    <m:r>
                      <a:rPr lang="en-US" altLang="zh-TW" i="1" dirty="0" smtClean="0">
                        <a:latin typeface="Cambria Math"/>
                      </a:rPr>
                      <m:t>𝑖</m:t>
                    </m:r>
                    <m:r>
                      <a:rPr lang="en-US" altLang="zh-TW" i="1" dirty="0" smtClean="0">
                        <a:latin typeface="Cambria Math"/>
                      </a:rPr>
                      <m:t>+1 ≤ 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. </a:t>
                </a:r>
                <a:r>
                  <a:rPr lang="en-US" altLang="zh-TW" dirty="0" smtClean="0"/>
                  <a:t>Otherwise,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has no right child.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 smtClean="0"/>
                  <a:t>Space efficient </a:t>
                </a:r>
                <a:r>
                  <a:rPr lang="en-US" altLang="zh-TW" dirty="0"/>
                  <a:t>for complete </a:t>
                </a:r>
                <a:endParaRPr lang="en-US" altLang="zh-TW" dirty="0" smtClean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binary </a:t>
                </a:r>
                <a:r>
                  <a:rPr lang="en-US" altLang="zh-TW" dirty="0"/>
                  <a:t>trees.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dirty="0"/>
                  <a:t>But </a:t>
                </a:r>
                <a:r>
                  <a:rPr lang="en-US" altLang="zh-TW" dirty="0" smtClean="0"/>
                  <a:t>space inefficient </a:t>
                </a:r>
                <a:r>
                  <a:rPr lang="en-US" altLang="zh-TW" dirty="0"/>
                  <a:t>for 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skewed </a:t>
                </a:r>
                <a:r>
                  <a:rPr lang="en-US" altLang="zh-TW" dirty="0"/>
                  <a:t>binary trees.</a:t>
                </a:r>
              </a:p>
            </p:txBody>
          </p:sp>
        </mc:Choice>
        <mc:Fallback xmlns="">
          <p:sp>
            <p:nvSpPr>
              <p:cNvPr id="41677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726" y="990600"/>
                <a:ext cx="8518401" cy="5334000"/>
              </a:xfrm>
              <a:blipFill rotWithShape="1">
                <a:blip r:embed="rId2"/>
                <a:stretch>
                  <a:fillRect l="-930" t="-1143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6781" name="Group 13"/>
          <p:cNvGrpSpPr>
            <a:grpSpLocks/>
          </p:cNvGrpSpPr>
          <p:nvPr/>
        </p:nvGrpSpPr>
        <p:grpSpPr bwMode="auto">
          <a:xfrm>
            <a:off x="5060486" y="3817785"/>
            <a:ext cx="3754053" cy="2497139"/>
            <a:chOff x="335" y="1151"/>
            <a:chExt cx="2561" cy="1573"/>
          </a:xfrm>
        </p:grpSpPr>
        <p:grpSp>
          <p:nvGrpSpPr>
            <p:cNvPr id="416782" name="Group 14"/>
            <p:cNvGrpSpPr>
              <a:grpSpLocks/>
            </p:cNvGrpSpPr>
            <p:nvPr/>
          </p:nvGrpSpPr>
          <p:grpSpPr bwMode="auto">
            <a:xfrm>
              <a:off x="1422" y="1151"/>
              <a:ext cx="223" cy="276"/>
              <a:chOff x="1487" y="2304"/>
              <a:chExt cx="300" cy="371"/>
            </a:xfrm>
          </p:grpSpPr>
          <p:sp>
            <p:nvSpPr>
              <p:cNvPr id="416783" name="Oval 15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6784" name="Text Box 16"/>
              <p:cNvSpPr txBox="1">
                <a:spLocks noChangeArrowheads="1"/>
              </p:cNvSpPr>
              <p:nvPr/>
            </p:nvSpPr>
            <p:spPr bwMode="auto">
              <a:xfrm>
                <a:off x="1487" y="2336"/>
                <a:ext cx="300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416785" name="Group 17"/>
            <p:cNvGrpSpPr>
              <a:grpSpLocks/>
            </p:cNvGrpSpPr>
            <p:nvPr/>
          </p:nvGrpSpPr>
          <p:grpSpPr bwMode="auto">
            <a:xfrm>
              <a:off x="1032" y="1615"/>
              <a:ext cx="224" cy="276"/>
              <a:chOff x="1488" y="2304"/>
              <a:chExt cx="301" cy="369"/>
            </a:xfrm>
          </p:grpSpPr>
          <p:sp>
            <p:nvSpPr>
              <p:cNvPr id="416786" name="Oval 18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6787" name="Text Box 19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301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416788" name="Group 20"/>
            <p:cNvGrpSpPr>
              <a:grpSpLocks/>
            </p:cNvGrpSpPr>
            <p:nvPr/>
          </p:nvGrpSpPr>
          <p:grpSpPr bwMode="auto">
            <a:xfrm>
              <a:off x="1816" y="1615"/>
              <a:ext cx="223" cy="276"/>
              <a:chOff x="1488" y="2304"/>
              <a:chExt cx="299" cy="369"/>
            </a:xfrm>
          </p:grpSpPr>
          <p:sp>
            <p:nvSpPr>
              <p:cNvPr id="416789" name="Oval 2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6790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99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16791" name="Group 23"/>
            <p:cNvGrpSpPr>
              <a:grpSpLocks/>
            </p:cNvGrpSpPr>
            <p:nvPr/>
          </p:nvGrpSpPr>
          <p:grpSpPr bwMode="auto">
            <a:xfrm>
              <a:off x="670" y="2047"/>
              <a:ext cx="653" cy="277"/>
              <a:chOff x="670" y="2047"/>
              <a:chExt cx="653" cy="277"/>
            </a:xfrm>
          </p:grpSpPr>
          <p:grpSp>
            <p:nvGrpSpPr>
              <p:cNvPr id="416792" name="Group 24"/>
              <p:cNvGrpSpPr>
                <a:grpSpLocks/>
              </p:cNvGrpSpPr>
              <p:nvPr/>
            </p:nvGrpSpPr>
            <p:grpSpPr bwMode="auto">
              <a:xfrm>
                <a:off x="1100" y="2047"/>
                <a:ext cx="223" cy="277"/>
                <a:chOff x="1488" y="2304"/>
                <a:chExt cx="299" cy="372"/>
              </a:xfrm>
            </p:grpSpPr>
            <p:sp>
              <p:nvSpPr>
                <p:cNvPr id="416793" name="Oval 25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679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88" y="2338"/>
                  <a:ext cx="299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Arial" charset="0"/>
                    </a:rPr>
                    <a:t>5</a:t>
                  </a:r>
                </a:p>
              </p:txBody>
            </p:sp>
          </p:grpSp>
          <p:grpSp>
            <p:nvGrpSpPr>
              <p:cNvPr id="416795" name="Group 27"/>
              <p:cNvGrpSpPr>
                <a:grpSpLocks/>
              </p:cNvGrpSpPr>
              <p:nvPr/>
            </p:nvGrpSpPr>
            <p:grpSpPr bwMode="auto">
              <a:xfrm>
                <a:off x="670" y="2047"/>
                <a:ext cx="223" cy="277"/>
                <a:chOff x="1487" y="2304"/>
                <a:chExt cx="300" cy="372"/>
              </a:xfrm>
            </p:grpSpPr>
            <p:sp>
              <p:nvSpPr>
                <p:cNvPr id="416796" name="Oval 28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679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487" y="2338"/>
                  <a:ext cx="300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Arial" charset="0"/>
                    </a:rPr>
                    <a:t>4</a:t>
                  </a:r>
                </a:p>
              </p:txBody>
            </p:sp>
          </p:grpSp>
        </p:grpSp>
        <p:grpSp>
          <p:nvGrpSpPr>
            <p:cNvPr id="416798" name="Group 30"/>
            <p:cNvGrpSpPr>
              <a:grpSpLocks/>
            </p:cNvGrpSpPr>
            <p:nvPr/>
          </p:nvGrpSpPr>
          <p:grpSpPr bwMode="auto">
            <a:xfrm>
              <a:off x="1816" y="2047"/>
              <a:ext cx="581" cy="277"/>
              <a:chOff x="1816" y="2047"/>
              <a:chExt cx="581" cy="277"/>
            </a:xfrm>
          </p:grpSpPr>
          <p:grpSp>
            <p:nvGrpSpPr>
              <p:cNvPr id="416799" name="Group 31"/>
              <p:cNvGrpSpPr>
                <a:grpSpLocks/>
              </p:cNvGrpSpPr>
              <p:nvPr/>
            </p:nvGrpSpPr>
            <p:grpSpPr bwMode="auto">
              <a:xfrm>
                <a:off x="1816" y="2047"/>
                <a:ext cx="223" cy="277"/>
                <a:chOff x="1488" y="2304"/>
                <a:chExt cx="299" cy="372"/>
              </a:xfrm>
            </p:grpSpPr>
            <p:sp>
              <p:nvSpPr>
                <p:cNvPr id="416800" name="Oval 32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68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88" y="2338"/>
                  <a:ext cx="299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Arial" charset="0"/>
                    </a:rPr>
                    <a:t>6</a:t>
                  </a:r>
                </a:p>
              </p:txBody>
            </p:sp>
          </p:grpSp>
          <p:grpSp>
            <p:nvGrpSpPr>
              <p:cNvPr id="416802" name="Group 34"/>
              <p:cNvGrpSpPr>
                <a:grpSpLocks/>
              </p:cNvGrpSpPr>
              <p:nvPr/>
            </p:nvGrpSpPr>
            <p:grpSpPr bwMode="auto">
              <a:xfrm>
                <a:off x="2174" y="2047"/>
                <a:ext cx="223" cy="277"/>
                <a:chOff x="1487" y="2304"/>
                <a:chExt cx="300" cy="372"/>
              </a:xfrm>
            </p:grpSpPr>
            <p:sp>
              <p:nvSpPr>
                <p:cNvPr id="416803" name="Oval 35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680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487" y="2338"/>
                  <a:ext cx="300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Arial" charset="0"/>
                    </a:rPr>
                    <a:t>7</a:t>
                  </a:r>
                </a:p>
              </p:txBody>
            </p:sp>
          </p:grpSp>
        </p:grpSp>
        <p:sp>
          <p:nvSpPr>
            <p:cNvPr id="416805" name="Line 37"/>
            <p:cNvSpPr>
              <a:spLocks noChangeShapeType="1"/>
            </p:cNvSpPr>
            <p:nvPr/>
          </p:nvSpPr>
          <p:spPr bwMode="auto">
            <a:xfrm flipH="1">
              <a:off x="1172" y="1331"/>
              <a:ext cx="287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06" name="Line 38"/>
            <p:cNvSpPr>
              <a:spLocks noChangeShapeType="1"/>
            </p:cNvSpPr>
            <p:nvPr/>
          </p:nvSpPr>
          <p:spPr bwMode="auto">
            <a:xfrm>
              <a:off x="1603" y="1331"/>
              <a:ext cx="250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07" name="Line 39"/>
            <p:cNvSpPr>
              <a:spLocks noChangeShapeType="1"/>
            </p:cNvSpPr>
            <p:nvPr/>
          </p:nvSpPr>
          <p:spPr bwMode="auto">
            <a:xfrm flipH="1">
              <a:off x="851" y="1797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08" name="Line 40"/>
            <p:cNvSpPr>
              <a:spLocks noChangeShapeType="1"/>
            </p:cNvSpPr>
            <p:nvPr/>
          </p:nvSpPr>
          <p:spPr bwMode="auto">
            <a:xfrm>
              <a:off x="1172" y="1832"/>
              <a:ext cx="37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09" name="Line 41"/>
            <p:cNvSpPr>
              <a:spLocks noChangeShapeType="1"/>
            </p:cNvSpPr>
            <p:nvPr/>
          </p:nvSpPr>
          <p:spPr bwMode="auto">
            <a:xfrm flipH="1">
              <a:off x="1924" y="1832"/>
              <a:ext cx="0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10" name="Line 42"/>
            <p:cNvSpPr>
              <a:spLocks noChangeShapeType="1"/>
            </p:cNvSpPr>
            <p:nvPr/>
          </p:nvSpPr>
          <p:spPr bwMode="auto">
            <a:xfrm>
              <a:off x="1961" y="1832"/>
              <a:ext cx="214" cy="28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16811" name="Group 43"/>
            <p:cNvGrpSpPr>
              <a:grpSpLocks/>
            </p:cNvGrpSpPr>
            <p:nvPr/>
          </p:nvGrpSpPr>
          <p:grpSpPr bwMode="auto">
            <a:xfrm>
              <a:off x="335" y="2447"/>
              <a:ext cx="581" cy="277"/>
              <a:chOff x="1816" y="2047"/>
              <a:chExt cx="581" cy="277"/>
            </a:xfrm>
          </p:grpSpPr>
          <p:grpSp>
            <p:nvGrpSpPr>
              <p:cNvPr id="416812" name="Group 44"/>
              <p:cNvGrpSpPr>
                <a:grpSpLocks/>
              </p:cNvGrpSpPr>
              <p:nvPr/>
            </p:nvGrpSpPr>
            <p:grpSpPr bwMode="auto">
              <a:xfrm>
                <a:off x="1816" y="2047"/>
                <a:ext cx="223" cy="277"/>
                <a:chOff x="1488" y="2304"/>
                <a:chExt cx="299" cy="372"/>
              </a:xfrm>
            </p:grpSpPr>
            <p:sp>
              <p:nvSpPr>
                <p:cNvPr id="416813" name="Oval 45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681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488" y="2338"/>
                  <a:ext cx="299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Arial" charset="0"/>
                    </a:rPr>
                    <a:t>8</a:t>
                  </a:r>
                </a:p>
              </p:txBody>
            </p:sp>
          </p:grpSp>
          <p:grpSp>
            <p:nvGrpSpPr>
              <p:cNvPr id="416815" name="Group 47"/>
              <p:cNvGrpSpPr>
                <a:grpSpLocks/>
              </p:cNvGrpSpPr>
              <p:nvPr/>
            </p:nvGrpSpPr>
            <p:grpSpPr bwMode="auto">
              <a:xfrm>
                <a:off x="2174" y="2047"/>
                <a:ext cx="223" cy="277"/>
                <a:chOff x="1487" y="2304"/>
                <a:chExt cx="300" cy="372"/>
              </a:xfrm>
            </p:grpSpPr>
            <p:sp>
              <p:nvSpPr>
                <p:cNvPr id="416816" name="Oval 48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681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487" y="2338"/>
                  <a:ext cx="300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Arial" charset="0"/>
                    </a:rPr>
                    <a:t>9</a:t>
                  </a:r>
                </a:p>
              </p:txBody>
            </p:sp>
          </p:grpSp>
        </p:grpSp>
        <p:grpSp>
          <p:nvGrpSpPr>
            <p:cNvPr id="416818" name="Group 50"/>
            <p:cNvGrpSpPr>
              <a:grpSpLocks/>
            </p:cNvGrpSpPr>
            <p:nvPr/>
          </p:nvGrpSpPr>
          <p:grpSpPr bwMode="auto">
            <a:xfrm>
              <a:off x="968" y="2444"/>
              <a:ext cx="661" cy="253"/>
              <a:chOff x="1777" y="2044"/>
              <a:chExt cx="661" cy="253"/>
            </a:xfrm>
          </p:grpSpPr>
          <p:grpSp>
            <p:nvGrpSpPr>
              <p:cNvPr id="416819" name="Group 51"/>
              <p:cNvGrpSpPr>
                <a:grpSpLocks/>
              </p:cNvGrpSpPr>
              <p:nvPr/>
            </p:nvGrpSpPr>
            <p:grpSpPr bwMode="auto">
              <a:xfrm>
                <a:off x="1777" y="2044"/>
                <a:ext cx="321" cy="253"/>
                <a:chOff x="1433" y="2288"/>
                <a:chExt cx="430" cy="338"/>
              </a:xfrm>
            </p:grpSpPr>
            <p:sp>
              <p:nvSpPr>
                <p:cNvPr id="416820" name="Oval 52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682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433" y="2288"/>
                  <a:ext cx="430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416822" name="Group 54"/>
              <p:cNvGrpSpPr>
                <a:grpSpLocks/>
              </p:cNvGrpSpPr>
              <p:nvPr/>
            </p:nvGrpSpPr>
            <p:grpSpPr bwMode="auto">
              <a:xfrm>
                <a:off x="2127" y="2044"/>
                <a:ext cx="311" cy="253"/>
                <a:chOff x="1421" y="2288"/>
                <a:chExt cx="418" cy="338"/>
              </a:xfrm>
            </p:grpSpPr>
            <p:sp>
              <p:nvSpPr>
                <p:cNvPr id="416823" name="Oval 55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682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421" y="2288"/>
                  <a:ext cx="418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Arial" charset="0"/>
                    </a:rPr>
                    <a:t>11</a:t>
                  </a:r>
                </a:p>
              </p:txBody>
            </p:sp>
          </p:grpSp>
        </p:grpSp>
        <p:grpSp>
          <p:nvGrpSpPr>
            <p:cNvPr id="416825" name="Group 57"/>
            <p:cNvGrpSpPr>
              <a:grpSpLocks/>
            </p:cNvGrpSpPr>
            <p:nvPr/>
          </p:nvGrpSpPr>
          <p:grpSpPr bwMode="auto">
            <a:xfrm>
              <a:off x="1592" y="2444"/>
              <a:ext cx="680" cy="260"/>
              <a:chOff x="1777" y="2044"/>
              <a:chExt cx="680" cy="260"/>
            </a:xfrm>
          </p:grpSpPr>
          <p:grpSp>
            <p:nvGrpSpPr>
              <p:cNvPr id="416826" name="Group 58"/>
              <p:cNvGrpSpPr>
                <a:grpSpLocks/>
              </p:cNvGrpSpPr>
              <p:nvPr/>
            </p:nvGrpSpPr>
            <p:grpSpPr bwMode="auto">
              <a:xfrm>
                <a:off x="1777" y="2044"/>
                <a:ext cx="321" cy="253"/>
                <a:chOff x="1433" y="2288"/>
                <a:chExt cx="430" cy="338"/>
              </a:xfrm>
            </p:grpSpPr>
            <p:sp>
              <p:nvSpPr>
                <p:cNvPr id="416827" name="Oval 59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682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33" y="2288"/>
                  <a:ext cx="430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Arial" charset="0"/>
                    </a:rPr>
                    <a:t>12</a:t>
                  </a:r>
                </a:p>
              </p:txBody>
            </p:sp>
          </p:grpSp>
          <p:grpSp>
            <p:nvGrpSpPr>
              <p:cNvPr id="416829" name="Group 61"/>
              <p:cNvGrpSpPr>
                <a:grpSpLocks/>
              </p:cNvGrpSpPr>
              <p:nvPr/>
            </p:nvGrpSpPr>
            <p:grpSpPr bwMode="auto">
              <a:xfrm>
                <a:off x="2136" y="2051"/>
                <a:ext cx="321" cy="253"/>
                <a:chOff x="1432" y="2298"/>
                <a:chExt cx="431" cy="338"/>
              </a:xfrm>
            </p:grpSpPr>
            <p:sp>
              <p:nvSpPr>
                <p:cNvPr id="416830" name="Oval 62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683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432" y="2298"/>
                  <a:ext cx="431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Arial" charset="0"/>
                    </a:rPr>
                    <a:t>13</a:t>
                  </a:r>
                </a:p>
              </p:txBody>
            </p:sp>
          </p:grpSp>
        </p:grpSp>
        <p:grpSp>
          <p:nvGrpSpPr>
            <p:cNvPr id="416832" name="Group 64"/>
            <p:cNvGrpSpPr>
              <a:grpSpLocks/>
            </p:cNvGrpSpPr>
            <p:nvPr/>
          </p:nvGrpSpPr>
          <p:grpSpPr bwMode="auto">
            <a:xfrm>
              <a:off x="2224" y="2437"/>
              <a:ext cx="672" cy="260"/>
              <a:chOff x="1785" y="2037"/>
              <a:chExt cx="672" cy="260"/>
            </a:xfrm>
          </p:grpSpPr>
          <p:grpSp>
            <p:nvGrpSpPr>
              <p:cNvPr id="416833" name="Group 65"/>
              <p:cNvGrpSpPr>
                <a:grpSpLocks/>
              </p:cNvGrpSpPr>
              <p:nvPr/>
            </p:nvGrpSpPr>
            <p:grpSpPr bwMode="auto">
              <a:xfrm>
                <a:off x="1785" y="2044"/>
                <a:ext cx="321" cy="253"/>
                <a:chOff x="1444" y="2288"/>
                <a:chExt cx="430" cy="338"/>
              </a:xfrm>
            </p:grpSpPr>
            <p:sp>
              <p:nvSpPr>
                <p:cNvPr id="416834" name="Oval 66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683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444" y="2288"/>
                  <a:ext cx="430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>
                      <a:latin typeface="Arial" charset="0"/>
                    </a:rPr>
                    <a:t>14</a:t>
                  </a:r>
                </a:p>
              </p:txBody>
            </p:sp>
          </p:grpSp>
          <p:grpSp>
            <p:nvGrpSpPr>
              <p:cNvPr id="416836" name="Group 68"/>
              <p:cNvGrpSpPr>
                <a:grpSpLocks/>
              </p:cNvGrpSpPr>
              <p:nvPr/>
            </p:nvGrpSpPr>
            <p:grpSpPr bwMode="auto">
              <a:xfrm>
                <a:off x="2136" y="2037"/>
                <a:ext cx="321" cy="253"/>
                <a:chOff x="1432" y="2278"/>
                <a:chExt cx="431" cy="338"/>
              </a:xfrm>
            </p:grpSpPr>
            <p:sp>
              <p:nvSpPr>
                <p:cNvPr id="416837" name="Oval 69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683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432" y="2278"/>
                  <a:ext cx="431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b="1" dirty="0">
                      <a:latin typeface="Arial" charset="0"/>
                    </a:rPr>
                    <a:t>15</a:t>
                  </a:r>
                </a:p>
              </p:txBody>
            </p:sp>
          </p:grpSp>
        </p:grpSp>
        <p:sp>
          <p:nvSpPr>
            <p:cNvPr id="416839" name="Line 71"/>
            <p:cNvSpPr>
              <a:spLocks noChangeShapeType="1"/>
            </p:cNvSpPr>
            <p:nvPr/>
          </p:nvSpPr>
          <p:spPr bwMode="auto">
            <a:xfrm flipH="1">
              <a:off x="480" y="2208"/>
              <a:ext cx="240" cy="24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40" name="Line 72"/>
            <p:cNvSpPr>
              <a:spLocks noChangeShapeType="1"/>
            </p:cNvSpPr>
            <p:nvPr/>
          </p:nvSpPr>
          <p:spPr bwMode="auto">
            <a:xfrm>
              <a:off x="816" y="2256"/>
              <a:ext cx="0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41" name="Line 73"/>
            <p:cNvSpPr>
              <a:spLocks noChangeShapeType="1"/>
            </p:cNvSpPr>
            <p:nvPr/>
          </p:nvSpPr>
          <p:spPr bwMode="auto">
            <a:xfrm flipH="1">
              <a:off x="1104" y="2256"/>
              <a:ext cx="4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42" name="Line 74"/>
            <p:cNvSpPr>
              <a:spLocks noChangeShapeType="1"/>
            </p:cNvSpPr>
            <p:nvPr/>
          </p:nvSpPr>
          <p:spPr bwMode="auto">
            <a:xfrm>
              <a:off x="1296" y="2256"/>
              <a:ext cx="14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43" name="Line 75"/>
            <p:cNvSpPr>
              <a:spLocks noChangeShapeType="1"/>
            </p:cNvSpPr>
            <p:nvPr/>
          </p:nvSpPr>
          <p:spPr bwMode="auto">
            <a:xfrm flipH="1">
              <a:off x="1776" y="2256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44" name="Line 76"/>
            <p:cNvSpPr>
              <a:spLocks noChangeShapeType="1"/>
            </p:cNvSpPr>
            <p:nvPr/>
          </p:nvSpPr>
          <p:spPr bwMode="auto">
            <a:xfrm>
              <a:off x="1968" y="2256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45" name="Line 77"/>
            <p:cNvSpPr>
              <a:spLocks noChangeShapeType="1"/>
            </p:cNvSpPr>
            <p:nvPr/>
          </p:nvSpPr>
          <p:spPr bwMode="auto">
            <a:xfrm>
              <a:off x="2256" y="2256"/>
              <a:ext cx="4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46" name="Line 78"/>
            <p:cNvSpPr>
              <a:spLocks noChangeShapeType="1"/>
            </p:cNvSpPr>
            <p:nvPr/>
          </p:nvSpPr>
          <p:spPr bwMode="auto">
            <a:xfrm>
              <a:off x="2352" y="2256"/>
              <a:ext cx="336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68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74" y="228600"/>
            <a:ext cx="7772400" cy="513784"/>
          </a:xfrm>
        </p:spPr>
        <p:txBody>
          <a:bodyPr/>
          <a:lstStyle/>
          <a:p>
            <a:r>
              <a:rPr lang="en-US" altLang="zh-HK" dirty="0" smtClean="0"/>
              <a:t>Recursion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2471" y="1051875"/>
                <a:ext cx="8109801" cy="4648200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A function is invoked (called) by another function.</a:t>
                </a:r>
              </a:p>
              <a:p>
                <a:r>
                  <a:rPr lang="en-US" altLang="zh-HK" sz="2400" dirty="0" smtClean="0"/>
                  <a:t>A recursive function is a function that it calls itself.</a:t>
                </a:r>
              </a:p>
              <a:p>
                <a:r>
                  <a:rPr lang="en-US" altLang="zh-HK" sz="2400" dirty="0" smtClean="0"/>
                  <a:t>Refer to Section 1.3.2 (Recursive Algorithm) in the textbook.</a:t>
                </a:r>
              </a:p>
              <a:p>
                <a:r>
                  <a:rPr lang="en-US" altLang="zh-HK" sz="2400" dirty="0" smtClean="0"/>
                  <a:t>Consider computing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𝑓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 = </m:t>
                    </m:r>
                    <m:nary>
                      <m:naryPr>
                        <m:chr m:val="∑"/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HK" sz="24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/>
                  <a:t>Use a for-loop</a:t>
                </a:r>
                <a:br>
                  <a:rPr lang="en-US" altLang="zh-HK" sz="2400" dirty="0" smtClean="0"/>
                </a:br>
                <a:r>
                  <a:rPr lang="en-US" altLang="zh-HK" sz="2400" dirty="0" err="1" smtClean="0">
                    <a:solidFill>
                      <a:srgbClr val="0000FF"/>
                    </a:solidFill>
                  </a:rPr>
                  <a:t>int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 i, j = 0;</a:t>
                </a:r>
                <a:br>
                  <a:rPr lang="en-US" altLang="zh-HK" sz="2400" dirty="0" smtClean="0">
                    <a:solidFill>
                      <a:srgbClr val="0000FF"/>
                    </a:solidFill>
                  </a:rPr>
                </a:b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for (i = 1; i &lt;= n; i++)  j = j + i;</a:t>
                </a:r>
              </a:p>
              <a:p>
                <a:r>
                  <a:rPr lang="en-US" altLang="zh-HK" sz="2400" dirty="0" smtClean="0"/>
                  <a:t>Use a recursive function</a:t>
                </a:r>
                <a:r>
                  <a:rPr lang="en-US" altLang="zh-HK" sz="2400" dirty="0"/>
                  <a:t>:</a:t>
                </a:r>
                <a:r>
                  <a:rPr lang="en-US" altLang="zh-HK" sz="2400" i="1" dirty="0" smtClean="0">
                    <a:solidFill>
                      <a:srgbClr val="C00000"/>
                    </a:solidFill>
                  </a:rPr>
                  <a:t/>
                </a:r>
                <a:br>
                  <a:rPr lang="en-US" altLang="zh-HK" sz="2400" i="1" dirty="0" smtClean="0">
                    <a:solidFill>
                      <a:srgbClr val="C00000"/>
                    </a:solidFill>
                  </a:rPr>
                </a:br>
                <a:r>
                  <a:rPr lang="en-US" altLang="zh-HK" sz="24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altLang="zh-HK" sz="2400" dirty="0">
                    <a:solidFill>
                      <a:srgbClr val="0000FF"/>
                    </a:solidFill>
                  </a:rPr>
                  <a:t> f(</a:t>
                </a:r>
                <a:r>
                  <a:rPr lang="en-US" altLang="zh-HK" sz="24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altLang="zh-HK" sz="2400" dirty="0">
                    <a:solidFill>
                      <a:srgbClr val="0000FF"/>
                    </a:solidFill>
                  </a:rPr>
                  <a:t> n) {if (n &gt; 0) return n + f(n-1) else return 0;}</a:t>
                </a:r>
                <a:endParaRPr lang="en-US" altLang="zh-HK" sz="2400" i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71" y="1051875"/>
                <a:ext cx="8109801" cy="4648200"/>
              </a:xfrm>
              <a:blipFill rotWithShape="1">
                <a:blip r:embed="rId2"/>
                <a:stretch>
                  <a:fillRect l="-677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5-</a:t>
            </a:r>
            <a:fld id="{D771C658-50B4-4440-9114-F764B39FC6D7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21" y="5382524"/>
            <a:ext cx="3221007" cy="10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9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Recursion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47" y="5525360"/>
            <a:ext cx="4771522" cy="466367"/>
          </a:xfrm>
        </p:spPr>
        <p:txBody>
          <a:bodyPr/>
          <a:lstStyle/>
          <a:p>
            <a:r>
              <a:rPr lang="en-US" altLang="zh-HK" sz="2400" dirty="0" smtClean="0"/>
              <a:t>Drawing Hands (M.C. Escher, 1948)</a:t>
            </a:r>
            <a:endParaRPr lang="zh-HK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5-</a:t>
            </a:r>
            <a:fld id="{D771C658-50B4-4440-9114-F764B39FC6D7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9" y="1455821"/>
            <a:ext cx="4127239" cy="38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83" y="1455821"/>
            <a:ext cx="393432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2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29A12C00-DDF5-451F-831B-CB106D750D47}" type="slidenum">
              <a:rPr lang="zh-TW" altLang="en-US" smtClean="0"/>
              <a:pPr/>
              <a:t>19</a:t>
            </a:fld>
            <a:endParaRPr lang="en-US" altLang="zh-TW" dirty="0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01579"/>
          </a:xfrm>
        </p:spPr>
        <p:txBody>
          <a:bodyPr/>
          <a:lstStyle/>
          <a:p>
            <a:r>
              <a:rPr lang="en-US" altLang="zh-TW" dirty="0"/>
              <a:t>Binary Tree Traversals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882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7305" y="1121803"/>
                <a:ext cx="7772400" cy="464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TW" sz="2400" dirty="0"/>
                  <a:t>Binary trees can be used to represent algebraic expressions.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sz="2400" dirty="0"/>
                  <a:t>The binary tree traversals correspond to the prefix, infix, and postfix forms of an algebraic expression.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sz="2400" dirty="0" err="1">
                    <a:solidFill>
                      <a:srgbClr val="C00000"/>
                    </a:solidFill>
                  </a:rPr>
                  <a:t>Inorder</a:t>
                </a:r>
                <a:r>
                  <a:rPr lang="en-US" altLang="zh-TW" sz="2400" dirty="0"/>
                  <a:t>:  visit the left </a:t>
                </a:r>
                <a:r>
                  <a:rPr lang="en-US" altLang="zh-TW" sz="2400" dirty="0" err="1"/>
                  <a:t>subtree</a:t>
                </a:r>
                <a:r>
                  <a:rPr lang="en-US" altLang="zh-TW" sz="2400" dirty="0"/>
                  <a:t>, the root, and the right </a:t>
                </a:r>
                <a:r>
                  <a:rPr lang="en-US" altLang="zh-TW" sz="2400" dirty="0" err="1"/>
                  <a:t>subtree</a:t>
                </a:r>
                <a:r>
                  <a:rPr lang="en-US" altLang="zh-TW" sz="24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sz="2400" dirty="0"/>
                  <a:t>Example: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(((1+4)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400" i="1" dirty="0" smtClean="0">
                        <a:latin typeface="Cambria Math"/>
                      </a:rPr>
                      <m:t>3)+(( 5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400" i="1" dirty="0" smtClean="0">
                        <a:latin typeface="Cambria Math"/>
                      </a:rPr>
                      <m:t> 6)+4))</m:t>
                    </m:r>
                  </m:oMath>
                </a14:m>
                <a:r>
                  <a:rPr lang="en-US" altLang="zh-TW" sz="2400" i="1" dirty="0"/>
                  <a:t/>
                </a:r>
                <a:br>
                  <a:rPr lang="en-US" altLang="zh-TW" sz="2400" i="1" dirty="0"/>
                </a:b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void 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inorder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(node *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){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400" dirty="0"/>
                  <a:t>  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	if (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) {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zh-TW" altLang="zh-TW" sz="2400" dirty="0">
                    <a:solidFill>
                      <a:srgbClr val="0000FF"/>
                    </a:solidFill>
                  </a:rPr>
                  <a:t>     	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inorder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-&gt;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left_child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);  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		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printf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("%c", 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-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&gt;data);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    	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inorder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-&gt;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right_child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); 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	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}}</a:t>
                </a:r>
                <a:endParaRPr lang="en-US" altLang="zh-TW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1882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7305" y="1121803"/>
                <a:ext cx="7772400" cy="4648200"/>
              </a:xfrm>
              <a:blipFill rotWithShape="0">
                <a:blip r:embed="rId3"/>
                <a:stretch>
                  <a:fillRect l="-706" t="-1835" b="-20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8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162355"/>
              </p:ext>
            </p:extLst>
          </p:nvPr>
        </p:nvGraphicFramePr>
        <p:xfrm>
          <a:off x="5535229" y="4102789"/>
          <a:ext cx="2718439" cy="2211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Photo Editor Photo" r:id="rId4" imgW="3142857" imgH="2362530" progId="MSPhotoEd.3">
                  <p:embed/>
                </p:oleObj>
              </mc:Choice>
              <mc:Fallback>
                <p:oleObj name="Photo Editor Photo" r:id="rId4" imgW="3142857" imgH="236253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229" y="4102789"/>
                        <a:ext cx="2718439" cy="2211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84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54978"/>
          </a:xfrm>
        </p:spPr>
        <p:txBody>
          <a:bodyPr/>
          <a:lstStyle/>
          <a:p>
            <a:r>
              <a:rPr lang="en-US" altLang="zh-HK" dirty="0" smtClean="0"/>
              <a:t>Trees</a:t>
            </a:r>
            <a:endParaRPr lang="zh-HK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cs typeface="Times New Roman" pitchFamily="18" charset="0"/>
              </a:rPr>
              <a:t>5</a:t>
            </a:r>
            <a:r>
              <a:rPr lang="en-US" altLang="zh-TW" dirty="0" smtClean="0">
                <a:cs typeface="Times New Roman" pitchFamily="18" charset="0"/>
              </a:rPr>
              <a:t>-</a:t>
            </a:r>
            <a:fld id="{D771C658-50B4-4440-9114-F764B39FC6D7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14" y="2145081"/>
            <a:ext cx="2828925" cy="253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56" y="1446797"/>
            <a:ext cx="4762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3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7304" y="1020203"/>
            <a:ext cx="5039895" cy="7069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err="1" smtClean="0">
                <a:solidFill>
                  <a:srgbClr val="C00000"/>
                </a:solidFill>
              </a:rPr>
              <a:t>Inorder</a:t>
            </a:r>
            <a:r>
              <a:rPr lang="en-US" altLang="zh-TW" sz="2400" dirty="0"/>
              <a:t>:  visit the left subtree, the root, and the right subtree</a:t>
            </a:r>
            <a:r>
              <a:rPr lang="en-US" altLang="zh-TW" sz="2400" dirty="0" smtClean="0"/>
              <a:t>.</a:t>
            </a: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1600" dirty="0" smtClean="0">
                <a:solidFill>
                  <a:srgbClr val="0000FF"/>
                </a:solidFill>
              </a:rPr>
              <a:t>void </a:t>
            </a:r>
            <a:r>
              <a:rPr lang="en-US" altLang="zh-TW" sz="1600" dirty="0" err="1">
                <a:solidFill>
                  <a:srgbClr val="0000FF"/>
                </a:solidFill>
              </a:rPr>
              <a:t>inorder</a:t>
            </a:r>
            <a:r>
              <a:rPr lang="en-US" altLang="zh-TW" sz="1600" dirty="0">
                <a:solidFill>
                  <a:srgbClr val="0000FF"/>
                </a:solidFill>
              </a:rPr>
              <a:t>(node *</a:t>
            </a:r>
            <a:r>
              <a:rPr lang="en-US" altLang="zh-TW" sz="1600" dirty="0" err="1">
                <a:solidFill>
                  <a:srgbClr val="0000FF"/>
                </a:solidFill>
              </a:rPr>
              <a:t>ptr</a:t>
            </a:r>
            <a:r>
              <a:rPr lang="en-US" altLang="zh-TW" sz="1600" dirty="0">
                <a:solidFill>
                  <a:srgbClr val="0000FF"/>
                </a:solidFill>
              </a:rPr>
              <a:t>){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/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	if (</a:t>
            </a:r>
            <a:r>
              <a:rPr lang="en-US" altLang="zh-TW" sz="1600" dirty="0" err="1">
                <a:solidFill>
                  <a:srgbClr val="0000FF"/>
                </a:solidFill>
              </a:rPr>
              <a:t>ptr</a:t>
            </a:r>
            <a:r>
              <a:rPr lang="en-US" altLang="zh-TW" sz="1600" dirty="0">
                <a:solidFill>
                  <a:srgbClr val="0000FF"/>
                </a:solidFill>
              </a:rPr>
              <a:t>) {</a:t>
            </a:r>
          </a:p>
          <a:p>
            <a:pPr>
              <a:buFont typeface="Monotype Sorts" pitchFamily="2" charset="2"/>
              <a:buNone/>
            </a:pPr>
            <a:r>
              <a:rPr lang="zh-TW" altLang="zh-TW" sz="1600" dirty="0">
                <a:solidFill>
                  <a:srgbClr val="0000FF"/>
                </a:solidFill>
              </a:rPr>
              <a:t>     	</a:t>
            </a:r>
            <a:r>
              <a:rPr lang="en-US" altLang="zh-TW" sz="1600" dirty="0" err="1">
                <a:solidFill>
                  <a:srgbClr val="0000FF"/>
                </a:solidFill>
              </a:rPr>
              <a:t>inorder</a:t>
            </a:r>
            <a:r>
              <a:rPr lang="en-US" altLang="zh-TW" sz="1600" dirty="0">
                <a:solidFill>
                  <a:srgbClr val="0000FF"/>
                </a:solidFill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</a:rPr>
              <a:t>ptr</a:t>
            </a:r>
            <a:r>
              <a:rPr lang="en-US" altLang="zh-TW" sz="1600" dirty="0">
                <a:solidFill>
                  <a:srgbClr val="0000FF"/>
                </a:solidFill>
              </a:rPr>
              <a:t>-&gt;</a:t>
            </a:r>
            <a:r>
              <a:rPr lang="en-US" altLang="zh-TW" sz="1600" dirty="0" err="1">
                <a:solidFill>
                  <a:srgbClr val="0000FF"/>
                </a:solidFill>
              </a:rPr>
              <a:t>left_child</a:t>
            </a:r>
            <a:r>
              <a:rPr lang="en-US" altLang="zh-TW" sz="1600" dirty="0">
                <a:solidFill>
                  <a:srgbClr val="0000FF"/>
                </a:solidFill>
              </a:rPr>
              <a:t>);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</a:rPr>
              <a:t>		</a:t>
            </a:r>
            <a:r>
              <a:rPr lang="en-US" altLang="zh-TW" sz="1600" dirty="0" err="1">
                <a:solidFill>
                  <a:srgbClr val="0000FF"/>
                </a:solidFill>
              </a:rPr>
              <a:t>printf</a:t>
            </a:r>
            <a:r>
              <a:rPr lang="en-US" altLang="zh-TW" sz="1600" dirty="0" smtClean="0">
                <a:solidFill>
                  <a:srgbClr val="0000FF"/>
                </a:solidFill>
              </a:rPr>
              <a:t>("%c", </a:t>
            </a:r>
            <a:r>
              <a:rPr lang="en-US" altLang="zh-TW" sz="1600" dirty="0" err="1" smtClean="0">
                <a:solidFill>
                  <a:srgbClr val="0000FF"/>
                </a:solidFill>
              </a:rPr>
              <a:t>ptr</a:t>
            </a:r>
            <a:r>
              <a:rPr lang="en-US" altLang="zh-TW" sz="1600" dirty="0" smtClean="0">
                <a:solidFill>
                  <a:srgbClr val="0000FF"/>
                </a:solidFill>
              </a:rPr>
              <a:t>-</a:t>
            </a:r>
            <a:r>
              <a:rPr lang="en-US" altLang="zh-TW" sz="1600" dirty="0">
                <a:solidFill>
                  <a:srgbClr val="0000FF"/>
                </a:solidFill>
              </a:rPr>
              <a:t>&gt;data);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</a:rPr>
              <a:t>     	</a:t>
            </a:r>
            <a:r>
              <a:rPr lang="en-US" altLang="zh-TW" sz="1600" dirty="0" err="1">
                <a:solidFill>
                  <a:srgbClr val="0000FF"/>
                </a:solidFill>
              </a:rPr>
              <a:t>inorder</a:t>
            </a:r>
            <a:r>
              <a:rPr lang="en-US" altLang="zh-TW" sz="1600" dirty="0">
                <a:solidFill>
                  <a:srgbClr val="0000FF"/>
                </a:solidFill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</a:rPr>
              <a:t>ptr</a:t>
            </a:r>
            <a:r>
              <a:rPr lang="en-US" altLang="zh-TW" sz="1600" dirty="0">
                <a:solidFill>
                  <a:srgbClr val="0000FF"/>
                </a:solidFill>
              </a:rPr>
              <a:t>-&gt;</a:t>
            </a:r>
            <a:r>
              <a:rPr lang="en-US" altLang="zh-TW" sz="1600" dirty="0" err="1">
                <a:solidFill>
                  <a:srgbClr val="0000FF"/>
                </a:solidFill>
              </a:rPr>
              <a:t>right_child</a:t>
            </a:r>
            <a:r>
              <a:rPr lang="en-US" altLang="zh-TW" sz="1600" dirty="0">
                <a:solidFill>
                  <a:srgbClr val="0000FF"/>
                </a:solidFill>
              </a:rPr>
              <a:t>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</a:rPr>
              <a:t>}}</a:t>
            </a:r>
            <a:endParaRPr lang="en-US" altLang="zh-TW" sz="1600" b="1" dirty="0">
              <a:solidFill>
                <a:srgbClr val="0000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Tree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5-</a:t>
            </a:r>
            <a:fld id="{29A12C00-DDF5-451F-831B-CB106D750D47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48733"/>
          </a:xfrm>
        </p:spPr>
        <p:txBody>
          <a:bodyPr/>
          <a:lstStyle/>
          <a:p>
            <a:r>
              <a:rPr lang="en-US" altLang="zh-TW" dirty="0"/>
              <a:t>Binary Tree Traversals</a:t>
            </a:r>
          </a:p>
        </p:txBody>
      </p:sp>
      <p:graphicFrame>
        <p:nvGraphicFramePr>
          <p:cNvPr id="418823" name="Object 7"/>
          <p:cNvGraphicFramePr>
            <a:graphicFrameLocks noChangeAspect="1"/>
          </p:cNvGraphicFramePr>
          <p:nvPr>
            <p:extLst/>
          </p:nvPr>
        </p:nvGraphicFramePr>
        <p:xfrm>
          <a:off x="6044114" y="938649"/>
          <a:ext cx="2718439" cy="2211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Photo Editor Photo" r:id="rId3" imgW="3142857" imgH="2362530" progId="MSPhotoEd.3">
                  <p:embed/>
                </p:oleObj>
              </mc:Choice>
              <mc:Fallback>
                <p:oleObj name="Photo Editor Photo" r:id="rId3" imgW="3142857" imgH="2362530" progId="MSPhotoEd.3">
                  <p:embed/>
                  <p:pic>
                    <p:nvPicPr>
                      <p:cNvPr id="418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114" y="938649"/>
                        <a:ext cx="2718439" cy="2211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sosceles Triangle 1"/>
          <p:cNvSpPr/>
          <p:nvPr/>
        </p:nvSpPr>
        <p:spPr bwMode="auto">
          <a:xfrm>
            <a:off x="5950981" y="1747495"/>
            <a:ext cx="1439333" cy="1388533"/>
          </a:xfrm>
          <a:prstGeom prst="triangl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1270" y="1638397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ptr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374314" y="1890461"/>
            <a:ext cx="186267" cy="25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159003" y="3310471"/>
            <a:ext cx="3742267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void 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inorder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(node *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ptr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 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	if (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ptr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zh-TW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    	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inorder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ptr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-&gt;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left_child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);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		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printf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("%c", 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ptr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-&gt;data);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    	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inorder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ptr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-&gt;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right_child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	}}</a:t>
            </a:r>
            <a:endParaRPr kumimoji="0" lang="en-US" altLang="zh-TW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795867" y="1747495"/>
            <a:ext cx="0" cy="7027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163235" y="3440491"/>
            <a:ext cx="0" cy="7027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/>
          <p:nvPr/>
        </p:nvCxnSpPr>
        <p:spPr bwMode="auto">
          <a:xfrm>
            <a:off x="3306230" y="2450229"/>
            <a:ext cx="1049869" cy="860242"/>
          </a:xfrm>
          <a:prstGeom prst="bentConnector3">
            <a:avLst>
              <a:gd name="adj1" fmla="val 100001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5658879" y="4206101"/>
            <a:ext cx="3489353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void 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inorder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(node *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ptr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 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	if (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ptr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zh-TW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    	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inorder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ptr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-&gt;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left_child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);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		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printf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("%c", 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ptr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-&gt;data);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    	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inorder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ptr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-&gt;</a:t>
            </a: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right_child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	}}</a:t>
            </a:r>
            <a:endParaRPr kumimoji="0" lang="en-US" altLang="zh-TW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cxnSp>
        <p:nvCxnSpPr>
          <p:cNvPr id="53" name="Elbow Connector 52"/>
          <p:cNvCxnSpPr/>
          <p:nvPr/>
        </p:nvCxnSpPr>
        <p:spPr bwMode="auto">
          <a:xfrm>
            <a:off x="5133944" y="4041962"/>
            <a:ext cx="1050416" cy="164139"/>
          </a:xfrm>
          <a:prstGeom prst="bentConnector3">
            <a:avLst>
              <a:gd name="adj1" fmla="val 99974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5955216" y="4625824"/>
            <a:ext cx="0" cy="11992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 flipV="1">
            <a:off x="5440863" y="4408977"/>
            <a:ext cx="436032" cy="13855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H="1">
            <a:off x="2937933" y="4408977"/>
            <a:ext cx="152401" cy="1084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5008035" y="4754336"/>
            <a:ext cx="715432" cy="15617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862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Tree</a:t>
            </a: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t>5-</a:t>
            </a:r>
            <a:fld id="{29A12C00-DDF5-451F-831B-CB106D750D47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01579"/>
          </a:xfrm>
        </p:spPr>
        <p:txBody>
          <a:bodyPr/>
          <a:lstStyle/>
          <a:p>
            <a:r>
              <a:rPr lang="en-US" altLang="zh-TW" dirty="0"/>
              <a:t>Binary Tree Traversals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882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7304" y="1121803"/>
                <a:ext cx="8201527" cy="464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Inorder</a:t>
                </a:r>
                <a:r>
                  <a:rPr lang="en-US" altLang="zh-TW" sz="2400" dirty="0"/>
                  <a:t>:  visit the left </a:t>
                </a:r>
                <a:r>
                  <a:rPr lang="en-US" altLang="zh-TW" sz="2400" dirty="0" err="1"/>
                  <a:t>subtree</a:t>
                </a:r>
                <a:r>
                  <a:rPr lang="en-US" altLang="zh-TW" sz="2400" dirty="0"/>
                  <a:t>, the root, and the right </a:t>
                </a:r>
                <a:r>
                  <a:rPr lang="en-US" altLang="zh-TW" sz="2400" dirty="0" err="1"/>
                  <a:t>subtree</a:t>
                </a:r>
                <a:r>
                  <a:rPr lang="en-US" altLang="zh-TW" sz="24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sz="2400" dirty="0"/>
                  <a:t>Example: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(((1+4)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400" i="1" dirty="0" smtClean="0">
                        <a:latin typeface="Cambria Math"/>
                      </a:rPr>
                      <m:t>3)+(( 5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400" i="1" dirty="0" smtClean="0">
                        <a:latin typeface="Cambria Math"/>
                      </a:rPr>
                      <m:t> 6)+4))</m:t>
                    </m:r>
                  </m:oMath>
                </a14:m>
                <a:endParaRPr lang="en-US" altLang="zh-TW" sz="2400" i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Iterative </a:t>
                </a:r>
                <a:r>
                  <a:rPr lang="en-US" altLang="zh-TW" sz="2400" dirty="0" err="1" smtClean="0">
                    <a:solidFill>
                      <a:srgbClr val="C00000"/>
                    </a:solidFill>
                  </a:rPr>
                  <a:t>Inorder</a:t>
                </a:r>
                <a:r>
                  <a:rPr lang="en-US" altLang="zh-TW" sz="2400" dirty="0" smtClean="0"/>
                  <a:t>:</a:t>
                </a:r>
              </a:p>
              <a:p>
                <a:pPr marL="914400" lvl="1" indent="-457200">
                  <a:lnSpc>
                    <a:spcPct val="90000"/>
                  </a:lnSpc>
                  <a:buFont typeface="+mj-lt"/>
                  <a:buAutoNum type="arabicParenR"/>
                </a:pPr>
                <a:r>
                  <a:rPr lang="en-US" altLang="zh-TW" sz="2000" dirty="0" smtClean="0"/>
                  <a:t>Start from a node as a root of a subtree</a:t>
                </a:r>
              </a:p>
              <a:p>
                <a:pPr marL="914400" lvl="1" indent="-457200">
                  <a:lnSpc>
                    <a:spcPct val="90000"/>
                  </a:lnSpc>
                  <a:buFont typeface="+mj-lt"/>
                  <a:buAutoNum type="arabicParenR"/>
                </a:pPr>
                <a:r>
                  <a:rPr lang="en-US" altLang="zh-TW" sz="2000" dirty="0" smtClean="0"/>
                  <a:t>Push its left child into a stack repeatedly</a:t>
                </a:r>
              </a:p>
              <a:p>
                <a:pPr marL="914400" lvl="1" indent="-457200">
                  <a:lnSpc>
                    <a:spcPct val="90000"/>
                  </a:lnSpc>
                  <a:buFont typeface="+mj-lt"/>
                  <a:buAutoNum type="arabicParenR"/>
                </a:pPr>
                <a:r>
                  <a:rPr lang="en-US" altLang="zh-TW" sz="2000" dirty="0" smtClean="0"/>
                  <a:t>Pop one from the stack</a:t>
                </a:r>
              </a:p>
              <a:p>
                <a:pPr marL="914400" lvl="1" indent="-457200">
                  <a:lnSpc>
                    <a:spcPct val="90000"/>
                  </a:lnSpc>
                  <a:buFont typeface="+mj-lt"/>
                  <a:buAutoNum type="arabicParenR"/>
                </a:pPr>
                <a:r>
                  <a:rPr lang="en-US" altLang="zh-TW" sz="2000" dirty="0" smtClean="0"/>
                  <a:t>Print itself</a:t>
                </a:r>
              </a:p>
              <a:p>
                <a:pPr marL="914400" lvl="1" indent="-457200">
                  <a:lnSpc>
                    <a:spcPct val="90000"/>
                  </a:lnSpc>
                  <a:buFont typeface="+mj-lt"/>
                  <a:buAutoNum type="arabicParenR"/>
                </a:pPr>
                <a:r>
                  <a:rPr lang="en-US" altLang="zh-TW" sz="2000" dirty="0" smtClean="0"/>
                  <a:t>Repeat the steps 1)-5) by</a:t>
                </a:r>
                <a:br>
                  <a:rPr lang="en-US" altLang="zh-TW" sz="2000" dirty="0" smtClean="0"/>
                </a:br>
                <a:r>
                  <a:rPr lang="en-US" altLang="zh-TW" sz="2000" dirty="0" smtClean="0"/>
                  <a:t>taking its right child as the root</a:t>
                </a:r>
                <a:br>
                  <a:rPr lang="en-US" altLang="zh-TW" sz="2000" dirty="0" smtClean="0"/>
                </a:br>
                <a:r>
                  <a:rPr lang="en-US" altLang="zh-TW" sz="2000" dirty="0" smtClean="0"/>
                  <a:t>of a subtree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zh-TW" sz="2000" dirty="0" smtClean="0"/>
              </a:p>
            </p:txBody>
          </p:sp>
        </mc:Choice>
        <mc:Fallback xmlns="">
          <p:sp>
            <p:nvSpPr>
              <p:cNvPr id="41882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7304" y="1121803"/>
                <a:ext cx="8201527" cy="4648200"/>
              </a:xfrm>
              <a:blipFill rotWithShape="1">
                <a:blip r:embed="rId2"/>
                <a:stretch>
                  <a:fillRect l="-669" t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6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29A12C00-DDF5-451F-831B-CB106D750D47}" type="slidenum">
              <a:rPr lang="zh-TW" altLang="en-US" smtClean="0"/>
              <a:pPr/>
              <a:t>22</a:t>
            </a:fld>
            <a:endParaRPr lang="en-US" altLang="zh-TW" dirty="0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01579"/>
          </a:xfrm>
        </p:spPr>
        <p:txBody>
          <a:bodyPr/>
          <a:lstStyle/>
          <a:p>
            <a:r>
              <a:rPr lang="en-US" altLang="zh-TW" dirty="0"/>
              <a:t>Binary Tree Traversals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882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7304" y="1121803"/>
                <a:ext cx="8201527" cy="464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Inorder</a:t>
                </a:r>
                <a:r>
                  <a:rPr lang="en-US" altLang="zh-TW" sz="2400" dirty="0"/>
                  <a:t>:  visit the left </a:t>
                </a:r>
                <a:r>
                  <a:rPr lang="en-US" altLang="zh-TW" sz="2400" dirty="0" err="1"/>
                  <a:t>subtree</a:t>
                </a:r>
                <a:r>
                  <a:rPr lang="en-US" altLang="zh-TW" sz="2400" dirty="0"/>
                  <a:t>, the root, and the right </a:t>
                </a:r>
                <a:r>
                  <a:rPr lang="en-US" altLang="zh-TW" sz="2400" dirty="0" err="1"/>
                  <a:t>subtree</a:t>
                </a:r>
                <a:r>
                  <a:rPr lang="en-US" altLang="zh-TW" sz="24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sz="2400" dirty="0"/>
                  <a:t>Example: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(((1+4)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400" i="1" dirty="0" smtClean="0">
                        <a:latin typeface="Cambria Math"/>
                      </a:rPr>
                      <m:t>3)+(( 5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400" i="1" dirty="0" smtClean="0">
                        <a:latin typeface="Cambria Math"/>
                      </a:rPr>
                      <m:t> 6)+4))</m:t>
                    </m:r>
                  </m:oMath>
                </a14:m>
                <a:endParaRPr lang="en-US" altLang="zh-TW" sz="2400" i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Iterative </a:t>
                </a:r>
                <a:r>
                  <a:rPr lang="en-US" altLang="zh-TW" sz="2400" dirty="0" err="1" smtClean="0">
                    <a:solidFill>
                      <a:srgbClr val="C00000"/>
                    </a:solidFill>
                  </a:rPr>
                  <a:t>Inorder</a:t>
                </a:r>
                <a:r>
                  <a:rPr lang="en-US" altLang="zh-TW" sz="2400" dirty="0" smtClean="0"/>
                  <a:t> Traversal</a:t>
                </a:r>
                <a:r>
                  <a:rPr lang="en-US" altLang="zh-TW" sz="2400" i="1" dirty="0"/>
                  <a:t/>
                </a:r>
                <a:br>
                  <a:rPr lang="en-US" altLang="zh-TW" sz="2400" i="1" dirty="0"/>
                </a:b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void 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iterInorder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(node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*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){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400" dirty="0"/>
                  <a:t>  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	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stack *s;   s = 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createS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(100);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      for (;;) {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          for ( ;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; 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 = 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-&gt;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left_child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) push(s, 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);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          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 = pop(s);</a:t>
                </a:r>
                <a:endParaRPr lang="en-US" altLang="zh-TW" sz="2400" dirty="0">
                  <a:solidFill>
                    <a:srgbClr val="0000FF"/>
                  </a:solidFill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          if (!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) break;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          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printf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(“%c”, 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-&gt;data);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          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 = 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-&gt;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right_child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;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      }}</a:t>
                </a:r>
              </a:p>
            </p:txBody>
          </p:sp>
        </mc:Choice>
        <mc:Fallback xmlns="">
          <p:sp>
            <p:nvSpPr>
              <p:cNvPr id="41882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7304" y="1121803"/>
                <a:ext cx="8201527" cy="4648200"/>
              </a:xfrm>
              <a:blipFill rotWithShape="0">
                <a:blip r:embed="rId3"/>
                <a:stretch>
                  <a:fillRect l="-669" t="-1835" b="-19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8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297685"/>
              </p:ext>
            </p:extLst>
          </p:nvPr>
        </p:nvGraphicFramePr>
        <p:xfrm>
          <a:off x="6905663" y="1479907"/>
          <a:ext cx="2021768" cy="248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3" name="Photo Editor Photo" r:id="rId4" imgW="3142857" imgH="2362530" progId="MSPhotoEd.3">
                  <p:embed/>
                </p:oleObj>
              </mc:Choice>
              <mc:Fallback>
                <p:oleObj name="Photo Editor Photo" r:id="rId4" imgW="3142857" imgH="236253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63" y="1479907"/>
                        <a:ext cx="2021768" cy="2485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5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DA04F6E9-5F40-401A-83F7-1A8379900B92}" type="slidenum">
              <a:rPr lang="zh-TW" altLang="en-US" smtClean="0"/>
              <a:pPr/>
              <a:t>23</a:t>
            </a:fld>
            <a:endParaRPr lang="en-US" altLang="zh-TW" dirty="0"/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13611"/>
          </a:xfrm>
        </p:spPr>
        <p:txBody>
          <a:bodyPr/>
          <a:lstStyle/>
          <a:p>
            <a:r>
              <a:rPr lang="en-US" altLang="zh-TW" dirty="0"/>
              <a:t>Binary Tree Traversals (cont'd)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7800" name="Rectangle 8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400" dirty="0" err="1">
                    <a:solidFill>
                      <a:srgbClr val="C00000"/>
                    </a:solidFill>
                  </a:rPr>
                  <a:t>Postorder</a:t>
                </a:r>
                <a:r>
                  <a:rPr lang="en-US" altLang="zh-TW" sz="2400" dirty="0"/>
                  <a:t>:  visit the left </a:t>
                </a:r>
                <a:r>
                  <a:rPr lang="en-US" altLang="zh-TW" sz="2400" dirty="0" err="1"/>
                  <a:t>subtree</a:t>
                </a:r>
                <a:r>
                  <a:rPr lang="en-US" altLang="zh-TW" sz="2400" dirty="0"/>
                  <a:t>, the right </a:t>
                </a:r>
                <a:r>
                  <a:rPr lang="en-US" altLang="zh-TW" sz="2400" dirty="0" err="1"/>
                  <a:t>subtree</a:t>
                </a:r>
                <a:r>
                  <a:rPr lang="en-US" altLang="zh-TW" sz="2400" dirty="0"/>
                  <a:t>, and the root.</a:t>
                </a:r>
              </a:p>
              <a:p>
                <a:r>
                  <a:rPr lang="en-US" altLang="zh-TW" sz="2400" dirty="0"/>
                  <a:t>Example: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(((1+ 4)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400" i="1" dirty="0" smtClean="0">
                        <a:latin typeface="Cambria Math"/>
                      </a:rPr>
                      <m:t>3)+(( 5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400" i="1" dirty="0" smtClean="0">
                        <a:latin typeface="Cambria Math"/>
                      </a:rPr>
                      <m:t>6)+4))</m:t>
                    </m:r>
                  </m:oMath>
                </a14:m>
                <a:endParaRPr lang="en-US" altLang="zh-TW" sz="2400" dirty="0"/>
              </a:p>
              <a:p>
                <a:r>
                  <a:rPr lang="en-US" altLang="zh-TW" sz="2400" dirty="0" err="1"/>
                  <a:t>Postorder</a:t>
                </a:r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1 4 +3 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400" i="1" dirty="0" smtClean="0">
                        <a:latin typeface="Cambria Math"/>
                      </a:rPr>
                      <m:t> 5 6 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400" i="1" dirty="0" smtClean="0">
                        <a:latin typeface="Cambria Math"/>
                      </a:rPr>
                      <m:t> 4 + +</m:t>
                    </m:r>
                  </m:oMath>
                </a14:m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i="1" dirty="0"/>
              </a:p>
              <a:p>
                <a:pPr>
                  <a:spcBef>
                    <a:spcPct val="0"/>
                  </a:spcBef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void 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postorder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(node *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){</a:t>
                </a:r>
              </a:p>
              <a:p>
                <a:pPr>
                  <a:spcBef>
                    <a:spcPct val="0"/>
                  </a:spcBef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  	if (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) {</a:t>
                </a:r>
              </a:p>
              <a:p>
                <a:pPr>
                  <a:spcBef>
                    <a:spcPct val="0"/>
                  </a:spcBef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    	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postorder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-&gt;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left_child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);</a:t>
                </a:r>
              </a:p>
              <a:p>
                <a:pPr>
                  <a:spcBef>
                    <a:spcPct val="0"/>
                  </a:spcBef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    	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postorder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-&gt;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right_child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);</a:t>
                </a:r>
              </a:p>
              <a:p>
                <a:pPr>
                  <a:spcBef>
                    <a:spcPct val="0"/>
                  </a:spcBef>
                  <a:buFont typeface="Monotype Sorts" pitchFamily="2" charset="2"/>
                  <a:buNone/>
                </a:pPr>
                <a:r>
                  <a:rPr lang="zh-TW" altLang="zh-TW" sz="2400" dirty="0">
                    <a:solidFill>
                      <a:srgbClr val="0000FF"/>
                    </a:solidFill>
                  </a:rPr>
                  <a:t>     	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printf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("%c", 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-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&gt;data);</a:t>
                </a:r>
              </a:p>
              <a:p>
                <a:pPr>
                  <a:spcBef>
                    <a:spcPct val="0"/>
                  </a:spcBef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 	}</a:t>
                </a:r>
              </a:p>
              <a:p>
                <a:pPr>
                  <a:spcBef>
                    <a:spcPct val="0"/>
                  </a:spcBef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417800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255" t="-1048" b="-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7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012148"/>
              </p:ext>
            </p:extLst>
          </p:nvPr>
        </p:nvGraphicFramePr>
        <p:xfrm>
          <a:off x="5487097" y="3485147"/>
          <a:ext cx="3324558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Photo Editor Photo" r:id="rId4" imgW="3142857" imgH="2362530" progId="MSPhotoEd.3">
                  <p:embed/>
                </p:oleObj>
              </mc:Choice>
              <mc:Fallback>
                <p:oleObj name="Photo Editor Photo" r:id="rId4" imgW="3142857" imgH="236253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097" y="3485147"/>
                        <a:ext cx="3324558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3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45512EB2-E0E4-453A-B7A7-090AF3F10DE2}" type="slidenum">
              <a:rPr lang="zh-TW" altLang="en-US" smtClean="0"/>
              <a:pPr/>
              <a:t>24</a:t>
            </a:fld>
            <a:endParaRPr lang="en-US" altLang="zh-TW" dirty="0"/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 (cont'd)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45" name="Rectangle 5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Preorder</a:t>
                </a:r>
                <a:r>
                  <a:rPr lang="en-US" altLang="zh-TW" sz="2400" dirty="0"/>
                  <a:t>:  visit the root, the left </a:t>
                </a:r>
                <a:r>
                  <a:rPr lang="en-US" altLang="zh-TW" sz="2400" dirty="0" err="1"/>
                  <a:t>subtree</a:t>
                </a:r>
                <a:r>
                  <a:rPr lang="en-US" altLang="zh-TW" sz="2400" dirty="0"/>
                  <a:t>, and the right  </a:t>
                </a:r>
                <a:r>
                  <a:rPr lang="en-US" altLang="zh-TW" sz="2400" dirty="0" err="1"/>
                  <a:t>subtree</a:t>
                </a:r>
                <a:r>
                  <a:rPr lang="en-US" altLang="zh-TW" sz="24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sz="2400" dirty="0"/>
                  <a:t>Example: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(((1+4)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400" i="1" dirty="0" smtClean="0">
                        <a:latin typeface="Cambria Math"/>
                      </a:rPr>
                      <m:t>3)+(( 5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400" i="1" dirty="0" smtClean="0">
                        <a:latin typeface="Cambria Math"/>
                      </a:rPr>
                      <m:t>6)+4))</m:t>
                    </m:r>
                  </m:oMath>
                </a14:m>
                <a:endParaRPr lang="en-US" altLang="zh-TW" sz="2400" dirty="0"/>
              </a:p>
              <a:p>
                <a:pPr>
                  <a:lnSpc>
                    <a:spcPct val="90000"/>
                  </a:lnSpc>
                </a:pPr>
                <a:r>
                  <a:rPr lang="en-US" altLang="zh-TW" sz="2400" dirty="0"/>
                  <a:t>Preorder: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+ 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400" i="1" dirty="0" smtClean="0">
                        <a:latin typeface="Cambria Math"/>
                      </a:rPr>
                      <m:t> + 1 4 3 + 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400" i="1" dirty="0" smtClean="0">
                        <a:latin typeface="Cambria Math"/>
                      </a:rPr>
                      <m:t> 5 6 4</m:t>
                    </m:r>
                  </m:oMath>
                </a14:m>
                <a:endParaRPr lang="en-US" altLang="zh-TW" sz="24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zh-TW" sz="2400" dirty="0"/>
              </a:p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void preorder(node *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){</a:t>
                </a:r>
              </a:p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  	if (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) {</a:t>
                </a:r>
              </a:p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    	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printf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("%c", </a:t>
                </a:r>
                <a:r>
                  <a:rPr lang="en-US" altLang="zh-TW" sz="2400" dirty="0" err="1" smtClean="0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-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&gt;data);</a:t>
                </a:r>
              </a:p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    	preorder(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-&gt;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left_child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);</a:t>
                </a:r>
              </a:p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    	preorder(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ptr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-&gt;</a:t>
                </a:r>
                <a:r>
                  <a:rPr lang="en-US" altLang="zh-TW" sz="2400" dirty="0" err="1">
                    <a:solidFill>
                      <a:srgbClr val="0000FF"/>
                    </a:solidFill>
                  </a:rPr>
                  <a:t>right_child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);</a:t>
                </a:r>
              </a:p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   	}</a:t>
                </a:r>
              </a:p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}</a:t>
                </a:r>
                <a:endParaRPr lang="en-US" altLang="zh-TW" sz="2400" b="1" dirty="0">
                  <a:solidFill>
                    <a:srgbClr val="0000FF"/>
                  </a:solidFill>
                  <a:latin typeface="Courier New" pitchFamily="49" charset="0"/>
                </a:endParaRPr>
              </a:p>
            </p:txBody>
          </p:sp>
        </mc:Choice>
        <mc:Fallback xmlns="">
          <p:sp>
            <p:nvSpPr>
              <p:cNvPr id="419845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255" t="-1835" r="-1412"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9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260714"/>
              </p:ext>
            </p:extLst>
          </p:nvPr>
        </p:nvGraphicFramePr>
        <p:xfrm>
          <a:off x="5260326" y="3136233"/>
          <a:ext cx="345648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Photo Editor Photo" r:id="rId4" imgW="3742857" imgH="2771429" progId="MSPhotoEd.3">
                  <p:embed/>
                </p:oleObj>
              </mc:Choice>
              <mc:Fallback>
                <p:oleObj name="Photo Editor Photo" r:id="rId4" imgW="3742857" imgH="277142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326" y="3136233"/>
                        <a:ext cx="3456485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0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</a:p>
          <a:p>
            <a:pPr lvl="1"/>
            <a:r>
              <a:rPr lang="en-US" dirty="0" smtClean="0"/>
              <a:t>For a binary tree with n nodes, what is the time complexity of </a:t>
            </a:r>
            <a:r>
              <a:rPr lang="en-US" dirty="0" err="1" smtClean="0"/>
              <a:t>Inorder</a:t>
            </a:r>
            <a:r>
              <a:rPr lang="en-US" dirty="0" smtClean="0"/>
              <a:t>/</a:t>
            </a:r>
            <a:r>
              <a:rPr lang="en-US" dirty="0" err="1" smtClean="0"/>
              <a:t>Postorder</a:t>
            </a:r>
            <a:r>
              <a:rPr lang="en-US" dirty="0" smtClean="0"/>
              <a:t>/Preorder traversal?</a:t>
            </a:r>
          </a:p>
          <a:p>
            <a:pPr lvl="1"/>
            <a:endParaRPr lang="en-US" dirty="0"/>
          </a:p>
          <a:p>
            <a:r>
              <a:rPr lang="en-US" dirty="0" smtClean="0"/>
              <a:t>Implementation </a:t>
            </a:r>
          </a:p>
          <a:p>
            <a:pPr lvl="1"/>
            <a:r>
              <a:rPr lang="en-US" dirty="0" smtClean="0"/>
              <a:t>Iterative </a:t>
            </a:r>
            <a:r>
              <a:rPr lang="en-US" dirty="0" err="1" smtClean="0"/>
              <a:t>Postorder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  void </a:t>
            </a:r>
            <a:r>
              <a:rPr lang="en-US" altLang="zh-TW" dirty="0" err="1" smtClean="0">
                <a:solidFill>
                  <a:srgbClr val="0000FF"/>
                </a:solidFill>
              </a:rPr>
              <a:t>iterPostorder</a:t>
            </a:r>
            <a:r>
              <a:rPr lang="en-US" altLang="zh-TW" dirty="0" smtClean="0">
                <a:solidFill>
                  <a:srgbClr val="0000FF"/>
                </a:solidFill>
              </a:rPr>
              <a:t>(node </a:t>
            </a:r>
            <a:r>
              <a:rPr lang="en-US" altLang="zh-TW" dirty="0">
                <a:solidFill>
                  <a:srgbClr val="0000FF"/>
                </a:solidFill>
              </a:rPr>
              <a:t>*</a:t>
            </a:r>
            <a:r>
              <a:rPr lang="en-US" altLang="zh-TW" dirty="0" err="1">
                <a:solidFill>
                  <a:srgbClr val="0000FF"/>
                </a:solidFill>
              </a:rPr>
              <a:t>ptr</a:t>
            </a:r>
            <a:r>
              <a:rPr lang="en-US" altLang="zh-TW" dirty="0" smtClean="0">
                <a:solidFill>
                  <a:srgbClr val="0000FF"/>
                </a:solidFill>
              </a:rPr>
              <a:t>);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Iterative Preorder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  void </a:t>
            </a:r>
            <a:r>
              <a:rPr lang="en-US" altLang="zh-TW" dirty="0" err="1" smtClean="0">
                <a:solidFill>
                  <a:srgbClr val="0000FF"/>
                </a:solidFill>
              </a:rPr>
              <a:t>iterPreorder</a:t>
            </a:r>
            <a:r>
              <a:rPr lang="en-US" altLang="zh-TW" dirty="0" smtClean="0">
                <a:solidFill>
                  <a:srgbClr val="0000FF"/>
                </a:solidFill>
              </a:rPr>
              <a:t>(node </a:t>
            </a:r>
            <a:r>
              <a:rPr lang="en-US" altLang="zh-TW" dirty="0">
                <a:solidFill>
                  <a:srgbClr val="0000FF"/>
                </a:solidFill>
              </a:rPr>
              <a:t>*</a:t>
            </a:r>
            <a:r>
              <a:rPr lang="en-US" altLang="zh-TW" dirty="0" err="1">
                <a:solidFill>
                  <a:srgbClr val="0000FF"/>
                </a:solidFill>
              </a:rPr>
              <a:t>ptr</a:t>
            </a:r>
            <a:r>
              <a:rPr lang="en-US" altLang="zh-TW" dirty="0" smtClean="0">
                <a:solidFill>
                  <a:srgbClr val="0000FF"/>
                </a:solidFill>
              </a:rPr>
              <a:t>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5-</a:t>
            </a:r>
            <a:fld id="{D771C658-50B4-4440-9114-F764B39FC6D7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414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8EB82569-A62D-4A93-A009-2A9089971066}" type="slidenum">
              <a:rPr lang="zh-TW" altLang="en-US" smtClean="0"/>
              <a:pPr/>
              <a:t>26</a:t>
            </a:fld>
            <a:endParaRPr lang="en-US" altLang="zh-TW" dirty="0"/>
          </a:p>
        </p:txBody>
      </p:sp>
      <p:sp>
        <p:nvSpPr>
          <p:cNvPr id="420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 Heap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0869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00678" y="1166624"/>
                <a:ext cx="7889869" cy="2971800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A heap is a special form of complete binary tree that is used in many applications.</a:t>
                </a:r>
              </a:p>
              <a:p>
                <a:r>
                  <a:rPr lang="en-US" altLang="zh-TW" sz="2400" dirty="0" smtClean="0"/>
                  <a:t>A </a:t>
                </a:r>
                <a:r>
                  <a:rPr lang="en-US" altLang="zh-TW" sz="2400" i="1" dirty="0" smtClean="0">
                    <a:solidFill>
                      <a:srgbClr val="C00000"/>
                    </a:solidFill>
                  </a:rPr>
                  <a:t>max tree</a:t>
                </a: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sz="2400" dirty="0" smtClean="0"/>
                  <a:t>is a tree in which the key value in each node is no smaller than the key values in its children (if any). </a:t>
                </a:r>
              </a:p>
              <a:p>
                <a:r>
                  <a:rPr lang="en-US" altLang="zh-TW" sz="2400" dirty="0" smtClean="0"/>
                  <a:t>A </a:t>
                </a:r>
                <a:r>
                  <a:rPr lang="en-US" altLang="zh-TW" sz="2400" i="1" dirty="0" smtClean="0">
                    <a:solidFill>
                      <a:srgbClr val="C00000"/>
                    </a:solidFill>
                  </a:rPr>
                  <a:t>max heap</a:t>
                </a:r>
                <a:r>
                  <a:rPr lang="en-US" altLang="zh-TW" sz="2400" i="1" dirty="0"/>
                  <a:t> </a:t>
                </a:r>
                <a:r>
                  <a:rPr lang="en-US" altLang="zh-TW" sz="2400" dirty="0" smtClean="0"/>
                  <a:t>is a complete binary tree that is also a max tree.</a:t>
                </a:r>
              </a:p>
              <a:p>
                <a:r>
                  <a:rPr lang="en-US" altLang="zh-TW" sz="2400" dirty="0" smtClean="0"/>
                  <a:t>A </a:t>
                </a:r>
                <a:r>
                  <a:rPr lang="en-US" altLang="zh-TW" sz="2400" i="1" dirty="0"/>
                  <a:t>heap</a:t>
                </a:r>
                <a:r>
                  <a:rPr lang="en-US" altLang="zh-TW" sz="2400" dirty="0"/>
                  <a:t> can be represented as a sequence of elements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>
                        <a:latin typeface="Cambria Math"/>
                      </a:rPr>
                      <m:t>1</m:t>
                    </m:r>
                    <m:r>
                      <a:rPr lang="en-US" altLang="zh-TW" sz="2400" i="1" dirty="0">
                        <a:latin typeface="Cambria Math"/>
                      </a:rPr>
                      <m:t>, </m:t>
                    </m:r>
                    <m:r>
                      <a:rPr lang="en-US" altLang="zh-TW" sz="2400" i="1" dirty="0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>
                        <a:latin typeface="Cambria Math"/>
                      </a:rPr>
                      <m:t>2</m:t>
                    </m:r>
                    <m:r>
                      <a:rPr lang="en-US" altLang="zh-TW" sz="2400" i="1" dirty="0">
                        <a:latin typeface="Cambria Math"/>
                      </a:rPr>
                      <m:t>, …, </m:t>
                    </m:r>
                    <m:r>
                      <a:rPr lang="en-US" altLang="zh-TW" sz="2400" i="1" dirty="0" err="1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 err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dirty="0"/>
                  <a:t> whose values are such that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>
                        <a:latin typeface="Cambria Math"/>
                      </a:rPr>
                      <m:t>𝑖</m:t>
                    </m:r>
                    <m:r>
                      <a:rPr lang="en-US" altLang="zh-TW" sz="2400" i="1" dirty="0">
                        <a:latin typeface="Cambria Math"/>
                      </a:rPr>
                      <m:t> 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TW" sz="2400" i="1" dirty="0">
                        <a:latin typeface="Cambria Math"/>
                      </a:rPr>
                      <m:t> </m:t>
                    </m:r>
                    <m:r>
                      <a:rPr lang="en-US" altLang="zh-TW" sz="2400" i="1" dirty="0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>
                        <a:latin typeface="Cambria Math"/>
                      </a:rPr>
                      <m:t>2</m:t>
                    </m:r>
                    <m:r>
                      <a:rPr lang="en-US" altLang="zh-TW" sz="2400" i="1" baseline="-2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>
                        <a:latin typeface="Cambria Math"/>
                      </a:rPr>
                      <m:t>𝑖</m:t>
                    </m:r>
                    <m:r>
                      <a:rPr lang="en-US" altLang="zh-TW" sz="2400" i="1" dirty="0">
                        <a:latin typeface="Cambria Math"/>
                      </a:rPr>
                      <m:t> 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TW" sz="2400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4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400" dirty="0"/>
                  <a:t>.</a:t>
                </a:r>
                <a:endParaRPr lang="en-US" altLang="zh-TW" sz="2400" dirty="0" smtClean="0"/>
              </a:p>
              <a:p>
                <a:r>
                  <a:rPr lang="en-US" altLang="zh-TW" sz="2400" dirty="0" smtClean="0"/>
                  <a:t>An example</a:t>
                </a:r>
                <a:r>
                  <a:rPr lang="en-US" altLang="zh-TW" sz="2400" dirty="0"/>
                  <a:t>: 58, 33, 10, 22, 9, 8, 4, 12, </a:t>
                </a:r>
                <a:r>
                  <a:rPr lang="en-US" altLang="zh-TW" sz="2400" dirty="0" smtClean="0"/>
                  <a:t>5.</a:t>
                </a:r>
                <a:endParaRPr lang="en-US" altLang="zh-TW" sz="2400" dirty="0"/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42086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0678" y="1166624"/>
                <a:ext cx="7889869" cy="2971800"/>
              </a:xfrm>
              <a:blipFill rotWithShape="0">
                <a:blip r:embed="rId2"/>
                <a:stretch>
                  <a:fillRect l="-696" t="-1639" b="-52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8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294E7700-BFDA-4959-B2C1-50F42EC25D2D}" type="slidenum">
              <a:rPr lang="zh-TW" altLang="en-US" smtClean="0"/>
              <a:pPr/>
              <a:t>27</a:t>
            </a:fld>
            <a:endParaRPr lang="en-US" altLang="zh-TW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01579"/>
          </a:xfrm>
        </p:spPr>
        <p:txBody>
          <a:bodyPr/>
          <a:lstStyle/>
          <a:p>
            <a:r>
              <a:rPr lang="en-US" altLang="zh-TW" dirty="0"/>
              <a:t>Heap ADT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933" y="970547"/>
            <a:ext cx="8286868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Objects: </a:t>
            </a:r>
            <a:r>
              <a:rPr lang="en-US" altLang="zh-TW" sz="2400" i="1" dirty="0"/>
              <a:t>a complete binary tree of </a:t>
            </a:r>
            <a:r>
              <a:rPr lang="en-US" altLang="zh-TW" sz="2400" i="1" dirty="0">
                <a:solidFill>
                  <a:srgbClr val="C00000"/>
                </a:solidFill>
              </a:rPr>
              <a:t>n</a:t>
            </a:r>
            <a:r>
              <a:rPr lang="en-US" altLang="zh-TW" sz="2400" i="1" dirty="0"/>
              <a:t>&gt;0 elements organized so that the value in each node is at least as large as those in its children</a:t>
            </a:r>
            <a:r>
              <a:rPr lang="en-US" altLang="zh-TW" sz="2400" i="1" dirty="0" smtClean="0"/>
              <a:t>.</a:t>
            </a:r>
            <a:endParaRPr lang="en-US" altLang="zh-TW" sz="2400" i="1" dirty="0"/>
          </a:p>
          <a:p>
            <a:pPr>
              <a:lnSpc>
                <a:spcPct val="90000"/>
              </a:lnSpc>
            </a:pPr>
            <a:r>
              <a:rPr lang="en-US" altLang="zh-TW" sz="2400" dirty="0"/>
              <a:t>Functions:</a:t>
            </a:r>
          </a:p>
          <a:p>
            <a:pPr lvl="1">
              <a:lnSpc>
                <a:spcPct val="95000"/>
              </a:lnSpc>
            </a:pPr>
            <a:r>
              <a:rPr lang="en-US" altLang="zh-TW" sz="2200" i="1" dirty="0">
                <a:solidFill>
                  <a:srgbClr val="0000FF"/>
                </a:solidFill>
              </a:rPr>
              <a:t>Heap 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Create(</a:t>
            </a:r>
            <a:r>
              <a:rPr lang="en-US" altLang="zh-TW" sz="2200" i="1" dirty="0" err="1" smtClean="0">
                <a:solidFill>
                  <a:srgbClr val="0000FF"/>
                </a:solidFill>
              </a:rPr>
              <a:t>max_size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)</a:t>
            </a:r>
            <a:r>
              <a:rPr lang="en-US" altLang="zh-TW" sz="2200" i="1" dirty="0" smtClean="0"/>
              <a:t>: create </a:t>
            </a:r>
            <a:r>
              <a:rPr lang="en-US" altLang="zh-TW" sz="2200" i="1" dirty="0"/>
              <a:t>an empty heap that can hold </a:t>
            </a:r>
            <a:r>
              <a:rPr lang="en-US" altLang="zh-TW" sz="2200" i="1" dirty="0" smtClean="0"/>
              <a:t>a </a:t>
            </a:r>
            <a:r>
              <a:rPr lang="en-US" altLang="zh-TW" sz="2200" i="1" dirty="0"/>
              <a:t>max of </a:t>
            </a:r>
            <a:r>
              <a:rPr lang="en-US" altLang="zh-TW" sz="2200" i="1" dirty="0" err="1"/>
              <a:t>max_size</a:t>
            </a:r>
            <a:r>
              <a:rPr lang="en-US" altLang="zh-TW" sz="2200" i="1" dirty="0"/>
              <a:t> elements</a:t>
            </a:r>
          </a:p>
          <a:p>
            <a:pPr lvl="1">
              <a:lnSpc>
                <a:spcPct val="95000"/>
              </a:lnSpc>
            </a:pPr>
            <a:r>
              <a:rPr lang="en-US" altLang="zh-TW" sz="2200" i="1" dirty="0">
                <a:solidFill>
                  <a:srgbClr val="0000FF"/>
                </a:solidFill>
              </a:rPr>
              <a:t>Boolean </a:t>
            </a:r>
            <a:r>
              <a:rPr lang="en-US" altLang="zh-TW" sz="2200" i="1" dirty="0" err="1" smtClean="0">
                <a:solidFill>
                  <a:srgbClr val="0000FF"/>
                </a:solidFill>
              </a:rPr>
              <a:t>HeapFull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(heap, </a:t>
            </a:r>
            <a:r>
              <a:rPr lang="en-US" altLang="zh-TW" sz="2200" i="1" dirty="0">
                <a:solidFill>
                  <a:srgbClr val="C00000"/>
                </a:solidFill>
              </a:rPr>
              <a:t>n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): </a:t>
            </a:r>
            <a:r>
              <a:rPr lang="en-US" altLang="zh-TW" sz="2200" i="1" dirty="0" smtClean="0"/>
              <a:t>if </a:t>
            </a:r>
            <a:r>
              <a:rPr lang="en-US" altLang="zh-TW" sz="2200" i="1" dirty="0"/>
              <a:t>(n==</a:t>
            </a:r>
            <a:r>
              <a:rPr lang="en-US" altLang="zh-TW" sz="2200" i="1" dirty="0" err="1"/>
              <a:t>max_size</a:t>
            </a:r>
            <a:r>
              <a:rPr lang="en-US" altLang="zh-TW" sz="2200" i="1" dirty="0"/>
              <a:t>) return TRUE else </a:t>
            </a:r>
            <a:r>
              <a:rPr lang="en-US" altLang="zh-TW" sz="2200" i="1" dirty="0" smtClean="0"/>
              <a:t>return </a:t>
            </a:r>
            <a:r>
              <a:rPr lang="en-US" altLang="zh-TW" sz="2200" i="1" dirty="0"/>
              <a:t>FALSE</a:t>
            </a:r>
          </a:p>
          <a:p>
            <a:pPr lvl="1">
              <a:lnSpc>
                <a:spcPct val="95000"/>
              </a:lnSpc>
            </a:pPr>
            <a:r>
              <a:rPr lang="en-US" altLang="zh-TW" sz="2200" i="1" dirty="0" err="1" smtClean="0">
                <a:solidFill>
                  <a:srgbClr val="0000FF"/>
                </a:solidFill>
              </a:rPr>
              <a:t>InsertHeap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(</a:t>
            </a:r>
            <a:r>
              <a:rPr lang="en-US" altLang="zh-TW" sz="2200" i="1" dirty="0" err="1" smtClean="0">
                <a:solidFill>
                  <a:srgbClr val="0000FF"/>
                </a:solidFill>
              </a:rPr>
              <a:t>heap,item,</a:t>
            </a:r>
            <a:r>
              <a:rPr lang="en-US" altLang="zh-TW" sz="2200" i="1" dirty="0" err="1" smtClean="0">
                <a:solidFill>
                  <a:srgbClr val="C00000"/>
                </a:solidFill>
              </a:rPr>
              <a:t>n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): </a:t>
            </a:r>
            <a:r>
              <a:rPr lang="en-US" altLang="zh-TW" sz="2200" i="1" dirty="0" smtClean="0"/>
              <a:t>if </a:t>
            </a:r>
            <a:r>
              <a:rPr lang="en-US" altLang="zh-TW" sz="2200" i="1" dirty="0"/>
              <a:t>(!</a:t>
            </a:r>
            <a:r>
              <a:rPr lang="en-US" altLang="zh-TW" sz="2200" i="1" dirty="0" err="1"/>
              <a:t>HeapFull</a:t>
            </a:r>
            <a:r>
              <a:rPr lang="en-US" altLang="zh-TW" sz="2200" i="1" dirty="0"/>
              <a:t>(</a:t>
            </a:r>
            <a:r>
              <a:rPr lang="en-US" altLang="zh-TW" sz="2200" i="1" dirty="0" err="1"/>
              <a:t>heap,n</a:t>
            </a:r>
            <a:r>
              <a:rPr lang="en-US" altLang="zh-TW" sz="2200" i="1" dirty="0" smtClean="0"/>
              <a:t>)) insert </a:t>
            </a:r>
            <a:r>
              <a:rPr lang="en-US" altLang="zh-TW" sz="2200" i="1" dirty="0"/>
              <a:t>item into </a:t>
            </a:r>
            <a:r>
              <a:rPr lang="en-US" altLang="zh-TW" sz="2200" i="1" dirty="0" smtClean="0"/>
              <a:t>heap</a:t>
            </a:r>
            <a:endParaRPr lang="en-US" altLang="zh-TW" sz="2200" i="1" dirty="0"/>
          </a:p>
          <a:p>
            <a:pPr lvl="1">
              <a:lnSpc>
                <a:spcPct val="95000"/>
              </a:lnSpc>
            </a:pPr>
            <a:r>
              <a:rPr lang="en-US" altLang="zh-TW" sz="2200" i="1" dirty="0">
                <a:solidFill>
                  <a:srgbClr val="0000FF"/>
                </a:solidFill>
              </a:rPr>
              <a:t>Boolean </a:t>
            </a:r>
            <a:r>
              <a:rPr lang="en-US" altLang="zh-TW" sz="2200" i="1" dirty="0" err="1">
                <a:solidFill>
                  <a:srgbClr val="0000FF"/>
                </a:solidFill>
              </a:rPr>
              <a:t>HeapEmpty</a:t>
            </a:r>
            <a:r>
              <a:rPr lang="en-US" altLang="zh-TW" sz="2200" i="1" dirty="0">
                <a:solidFill>
                  <a:srgbClr val="0000FF"/>
                </a:solidFill>
              </a:rPr>
              <a:t>(</a:t>
            </a:r>
            <a:r>
              <a:rPr lang="en-US" altLang="zh-TW" sz="2200" i="1" dirty="0" err="1">
                <a:solidFill>
                  <a:srgbClr val="0000FF"/>
                </a:solidFill>
              </a:rPr>
              <a:t>heap,</a:t>
            </a:r>
            <a:r>
              <a:rPr lang="en-US" altLang="zh-TW" sz="2200" i="1" dirty="0" err="1">
                <a:solidFill>
                  <a:srgbClr val="C00000"/>
                </a:solidFill>
              </a:rPr>
              <a:t>n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):</a:t>
            </a:r>
            <a:r>
              <a:rPr lang="en-US" altLang="zh-TW" sz="2200" i="1" dirty="0" smtClean="0"/>
              <a:t> if </a:t>
            </a:r>
            <a:r>
              <a:rPr lang="en-US" altLang="zh-TW" sz="2200" i="1"/>
              <a:t>(</a:t>
            </a:r>
            <a:r>
              <a:rPr lang="en-US" altLang="zh-TW" sz="2200" i="1" smtClean="0"/>
              <a:t>n==0</a:t>
            </a:r>
            <a:r>
              <a:rPr lang="en-US" altLang="zh-TW" sz="2200" i="1" dirty="0"/>
              <a:t>) return TRUE else FALSE</a:t>
            </a:r>
          </a:p>
          <a:p>
            <a:pPr lvl="1">
              <a:lnSpc>
                <a:spcPct val="95000"/>
              </a:lnSpc>
            </a:pPr>
            <a:r>
              <a:rPr lang="en-US" altLang="zh-TW" sz="2200" i="1" dirty="0">
                <a:solidFill>
                  <a:srgbClr val="0000FF"/>
                </a:solidFill>
              </a:rPr>
              <a:t>Element </a:t>
            </a:r>
            <a:r>
              <a:rPr lang="en-US" altLang="zh-TW" sz="2200" i="1" dirty="0" err="1">
                <a:solidFill>
                  <a:srgbClr val="0000FF"/>
                </a:solidFill>
              </a:rPr>
              <a:t>DeleteHeap</a:t>
            </a:r>
            <a:r>
              <a:rPr lang="en-US" altLang="zh-TW" sz="2200" i="1" dirty="0">
                <a:solidFill>
                  <a:srgbClr val="0000FF"/>
                </a:solidFill>
              </a:rPr>
              <a:t>(</a:t>
            </a:r>
            <a:r>
              <a:rPr lang="en-US" altLang="zh-TW" sz="2200" i="1" dirty="0" err="1">
                <a:solidFill>
                  <a:srgbClr val="0000FF"/>
                </a:solidFill>
              </a:rPr>
              <a:t>heap,</a:t>
            </a:r>
            <a:r>
              <a:rPr lang="en-US" altLang="zh-TW" sz="2200" i="1" dirty="0" err="1">
                <a:solidFill>
                  <a:srgbClr val="C00000"/>
                </a:solidFill>
              </a:rPr>
              <a:t>n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):</a:t>
            </a:r>
            <a:r>
              <a:rPr lang="en-US" altLang="zh-TW" sz="2200" i="1" dirty="0" smtClean="0"/>
              <a:t> if </a:t>
            </a:r>
            <a:r>
              <a:rPr lang="en-US" altLang="zh-TW" sz="2200" i="1" dirty="0"/>
              <a:t>(!</a:t>
            </a:r>
            <a:r>
              <a:rPr lang="en-US" altLang="zh-TW" sz="2200" i="1" dirty="0" err="1"/>
              <a:t>HeapEmpty</a:t>
            </a:r>
            <a:r>
              <a:rPr lang="en-US" altLang="zh-TW" sz="2200" i="1" dirty="0"/>
              <a:t>(</a:t>
            </a:r>
            <a:r>
              <a:rPr lang="en-US" altLang="zh-TW" sz="2200" i="1" dirty="0" err="1"/>
              <a:t>heap,n</a:t>
            </a:r>
            <a:r>
              <a:rPr lang="en-US" altLang="zh-TW" sz="2200" i="1" dirty="0"/>
              <a:t>)) return one </a:t>
            </a:r>
            <a:r>
              <a:rPr lang="en-US" altLang="zh-TW" sz="2200" i="1" dirty="0" smtClean="0"/>
              <a:t>instance </a:t>
            </a:r>
            <a:r>
              <a:rPr lang="en-US" altLang="zh-TW" sz="2200" i="1" dirty="0"/>
              <a:t>of the largest element in the </a:t>
            </a:r>
            <a:r>
              <a:rPr lang="en-US" altLang="zh-TW" sz="2200" i="1" dirty="0" smtClean="0"/>
              <a:t>heap </a:t>
            </a:r>
            <a:r>
              <a:rPr lang="en-US" altLang="zh-TW" sz="2200" i="1" dirty="0"/>
              <a:t>and remove it from the </a:t>
            </a:r>
            <a:r>
              <a:rPr lang="en-US" altLang="zh-TW" sz="2200" i="1" dirty="0" smtClean="0"/>
              <a:t>heap</a:t>
            </a:r>
            <a:endParaRPr lang="en-US" altLang="zh-TW" sz="2200" i="1" dirty="0"/>
          </a:p>
        </p:txBody>
      </p:sp>
    </p:spTree>
    <p:extLst>
      <p:ext uri="{BB962C8B-B14F-4D97-AF65-F5344CB8AC3E}">
        <p14:creationId xmlns:p14="http://schemas.microsoft.com/office/powerpoint/2010/main" val="28619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8FB3E4B4-CC00-410D-B180-DBB164EA5073}" type="slidenum">
              <a:rPr lang="zh-TW" altLang="en-US" smtClean="0"/>
              <a:pPr/>
              <a:t>28</a:t>
            </a:fld>
            <a:endParaRPr lang="en-US" altLang="zh-TW" dirty="0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7772400" cy="625642"/>
          </a:xfrm>
        </p:spPr>
        <p:txBody>
          <a:bodyPr/>
          <a:lstStyle/>
          <a:p>
            <a:r>
              <a:rPr lang="en-US" altLang="zh-TW" dirty="0" smtClean="0"/>
              <a:t>Heap Insertion (to </a:t>
            </a:r>
            <a:r>
              <a:rPr lang="en-US" altLang="zh-TW" dirty="0"/>
              <a:t>insert 5)</a:t>
            </a:r>
          </a:p>
        </p:txBody>
      </p:sp>
      <p:grpSp>
        <p:nvGrpSpPr>
          <p:cNvPr id="432175" name="Group 47"/>
          <p:cNvGrpSpPr>
            <a:grpSpLocks/>
          </p:cNvGrpSpPr>
          <p:nvPr/>
        </p:nvGrpSpPr>
        <p:grpSpPr bwMode="auto">
          <a:xfrm>
            <a:off x="715336" y="1271345"/>
            <a:ext cx="2450909" cy="1847850"/>
            <a:chOff x="488" y="672"/>
            <a:chExt cx="1672" cy="1164"/>
          </a:xfrm>
        </p:grpSpPr>
        <p:sp>
          <p:nvSpPr>
            <p:cNvPr id="432134" name="Oval 6"/>
            <p:cNvSpPr>
              <a:spLocks noChangeArrowheads="1"/>
            </p:cNvSpPr>
            <p:nvPr/>
          </p:nvSpPr>
          <p:spPr bwMode="auto">
            <a:xfrm>
              <a:off x="1537" y="672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35" name="Text Box 7"/>
            <p:cNvSpPr txBox="1">
              <a:spLocks noChangeArrowheads="1"/>
            </p:cNvSpPr>
            <p:nvPr/>
          </p:nvSpPr>
          <p:spPr bwMode="auto">
            <a:xfrm>
              <a:off x="1488" y="67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20</a:t>
              </a:r>
            </a:p>
          </p:txBody>
        </p:sp>
        <p:sp>
          <p:nvSpPr>
            <p:cNvPr id="432137" name="Oval 9"/>
            <p:cNvSpPr>
              <a:spLocks noChangeArrowheads="1"/>
            </p:cNvSpPr>
            <p:nvPr/>
          </p:nvSpPr>
          <p:spPr bwMode="auto">
            <a:xfrm>
              <a:off x="1126" y="1152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1104" y="115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15</a:t>
              </a:r>
            </a:p>
          </p:txBody>
        </p:sp>
        <p:sp>
          <p:nvSpPr>
            <p:cNvPr id="432140" name="Oval 12"/>
            <p:cNvSpPr>
              <a:spLocks noChangeArrowheads="1"/>
            </p:cNvSpPr>
            <p:nvPr/>
          </p:nvSpPr>
          <p:spPr bwMode="auto">
            <a:xfrm>
              <a:off x="1913" y="1185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41" name="Text Box 13"/>
            <p:cNvSpPr txBox="1">
              <a:spLocks noChangeArrowheads="1"/>
            </p:cNvSpPr>
            <p:nvPr/>
          </p:nvSpPr>
          <p:spPr bwMode="auto">
            <a:xfrm>
              <a:off x="1913" y="1209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2</a:t>
              </a:r>
            </a:p>
          </p:txBody>
        </p:sp>
        <p:sp>
          <p:nvSpPr>
            <p:cNvPr id="432143" name="Oval 15"/>
            <p:cNvSpPr>
              <a:spLocks noChangeArrowheads="1"/>
            </p:cNvSpPr>
            <p:nvPr/>
          </p:nvSpPr>
          <p:spPr bwMode="auto">
            <a:xfrm>
              <a:off x="768" y="1584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44" name="Text Box 16"/>
            <p:cNvSpPr txBox="1">
              <a:spLocks noChangeArrowheads="1"/>
            </p:cNvSpPr>
            <p:nvPr/>
          </p:nvSpPr>
          <p:spPr bwMode="auto">
            <a:xfrm>
              <a:off x="720" y="1584"/>
              <a:ext cx="3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14</a:t>
              </a:r>
            </a:p>
          </p:txBody>
        </p:sp>
        <p:sp>
          <p:nvSpPr>
            <p:cNvPr id="432146" name="Oval 18"/>
            <p:cNvSpPr>
              <a:spLocks noChangeArrowheads="1"/>
            </p:cNvSpPr>
            <p:nvPr/>
          </p:nvSpPr>
          <p:spPr bwMode="auto">
            <a:xfrm>
              <a:off x="1345" y="1584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47" name="Text Box 19"/>
            <p:cNvSpPr txBox="1">
              <a:spLocks noChangeArrowheads="1"/>
            </p:cNvSpPr>
            <p:nvPr/>
          </p:nvSpPr>
          <p:spPr bwMode="auto">
            <a:xfrm>
              <a:off x="1296" y="1584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10</a:t>
              </a:r>
            </a:p>
          </p:txBody>
        </p:sp>
        <p:sp>
          <p:nvSpPr>
            <p:cNvPr id="432157" name="Line 29"/>
            <p:cNvSpPr>
              <a:spLocks noChangeShapeType="1"/>
            </p:cNvSpPr>
            <p:nvPr/>
          </p:nvSpPr>
          <p:spPr bwMode="auto">
            <a:xfrm flipH="1">
              <a:off x="1344" y="899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58" name="Line 30"/>
            <p:cNvSpPr>
              <a:spLocks noChangeShapeType="1"/>
            </p:cNvSpPr>
            <p:nvPr/>
          </p:nvSpPr>
          <p:spPr bwMode="auto">
            <a:xfrm>
              <a:off x="1728" y="912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59" name="Line 31"/>
            <p:cNvSpPr>
              <a:spLocks noChangeShapeType="1"/>
            </p:cNvSpPr>
            <p:nvPr/>
          </p:nvSpPr>
          <p:spPr bwMode="auto">
            <a:xfrm flipH="1">
              <a:off x="947" y="1365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67" name="Line 39"/>
            <p:cNvSpPr>
              <a:spLocks noChangeShapeType="1"/>
            </p:cNvSpPr>
            <p:nvPr/>
          </p:nvSpPr>
          <p:spPr bwMode="auto">
            <a:xfrm>
              <a:off x="1344" y="1392"/>
              <a:ext cx="96" cy="19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68" name="Text Box 40"/>
            <p:cNvSpPr txBox="1">
              <a:spLocks noChangeArrowheads="1"/>
            </p:cNvSpPr>
            <p:nvPr/>
          </p:nvSpPr>
          <p:spPr bwMode="auto">
            <a:xfrm>
              <a:off x="1248" y="672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[1]</a:t>
              </a:r>
            </a:p>
          </p:txBody>
        </p:sp>
        <p:sp>
          <p:nvSpPr>
            <p:cNvPr id="432169" name="Text Box 41"/>
            <p:cNvSpPr txBox="1">
              <a:spLocks noChangeArrowheads="1"/>
            </p:cNvSpPr>
            <p:nvPr/>
          </p:nvSpPr>
          <p:spPr bwMode="auto">
            <a:xfrm>
              <a:off x="864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[2]</a:t>
              </a:r>
            </a:p>
          </p:txBody>
        </p:sp>
        <p:sp>
          <p:nvSpPr>
            <p:cNvPr id="432170" name="Text Box 42"/>
            <p:cNvSpPr txBox="1">
              <a:spLocks noChangeArrowheads="1"/>
            </p:cNvSpPr>
            <p:nvPr/>
          </p:nvSpPr>
          <p:spPr bwMode="auto">
            <a:xfrm>
              <a:off x="1632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[3]</a:t>
              </a:r>
            </a:p>
          </p:txBody>
        </p:sp>
        <p:sp>
          <p:nvSpPr>
            <p:cNvPr id="432171" name="Text Box 43"/>
            <p:cNvSpPr txBox="1">
              <a:spLocks noChangeArrowheads="1"/>
            </p:cNvSpPr>
            <p:nvPr/>
          </p:nvSpPr>
          <p:spPr bwMode="auto">
            <a:xfrm>
              <a:off x="488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[4]</a:t>
              </a:r>
            </a:p>
          </p:txBody>
        </p:sp>
        <p:sp>
          <p:nvSpPr>
            <p:cNvPr id="432173" name="Text Box 45"/>
            <p:cNvSpPr txBox="1">
              <a:spLocks noChangeArrowheads="1"/>
            </p:cNvSpPr>
            <p:nvPr/>
          </p:nvSpPr>
          <p:spPr bwMode="auto">
            <a:xfrm>
              <a:off x="1060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[5]</a:t>
              </a:r>
            </a:p>
          </p:txBody>
        </p:sp>
      </p:grpSp>
      <p:grpSp>
        <p:nvGrpSpPr>
          <p:cNvPr id="432223" name="Group 95"/>
          <p:cNvGrpSpPr>
            <a:grpSpLocks/>
          </p:cNvGrpSpPr>
          <p:nvPr/>
        </p:nvGrpSpPr>
        <p:grpSpPr bwMode="auto">
          <a:xfrm>
            <a:off x="4808002" y="1271345"/>
            <a:ext cx="2439182" cy="1847850"/>
            <a:chOff x="2560" y="720"/>
            <a:chExt cx="1664" cy="1164"/>
          </a:xfrm>
        </p:grpSpPr>
        <p:sp>
          <p:nvSpPr>
            <p:cNvPr id="432177" name="Oval 49"/>
            <p:cNvSpPr>
              <a:spLocks noChangeArrowheads="1"/>
            </p:cNvSpPr>
            <p:nvPr/>
          </p:nvSpPr>
          <p:spPr bwMode="auto">
            <a:xfrm>
              <a:off x="3601" y="720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78" name="Text Box 50"/>
            <p:cNvSpPr txBox="1">
              <a:spLocks noChangeArrowheads="1"/>
            </p:cNvSpPr>
            <p:nvPr/>
          </p:nvSpPr>
          <p:spPr bwMode="auto">
            <a:xfrm>
              <a:off x="3552" y="720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20</a:t>
              </a:r>
            </a:p>
          </p:txBody>
        </p:sp>
        <p:sp>
          <p:nvSpPr>
            <p:cNvPr id="432179" name="Oval 51"/>
            <p:cNvSpPr>
              <a:spLocks noChangeArrowheads="1"/>
            </p:cNvSpPr>
            <p:nvPr/>
          </p:nvSpPr>
          <p:spPr bwMode="auto">
            <a:xfrm>
              <a:off x="3190" y="1200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80" name="Text Box 52"/>
            <p:cNvSpPr txBox="1">
              <a:spLocks noChangeArrowheads="1"/>
            </p:cNvSpPr>
            <p:nvPr/>
          </p:nvSpPr>
          <p:spPr bwMode="auto">
            <a:xfrm>
              <a:off x="3168" y="1200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15</a:t>
              </a:r>
            </a:p>
          </p:txBody>
        </p:sp>
        <p:sp>
          <p:nvSpPr>
            <p:cNvPr id="432181" name="Oval 53"/>
            <p:cNvSpPr>
              <a:spLocks noChangeArrowheads="1"/>
            </p:cNvSpPr>
            <p:nvPr/>
          </p:nvSpPr>
          <p:spPr bwMode="auto">
            <a:xfrm>
              <a:off x="3977" y="1233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82" name="Text Box 54"/>
            <p:cNvSpPr txBox="1">
              <a:spLocks noChangeArrowheads="1"/>
            </p:cNvSpPr>
            <p:nvPr/>
          </p:nvSpPr>
          <p:spPr bwMode="auto">
            <a:xfrm>
              <a:off x="3977" y="1257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432183" name="Oval 55"/>
            <p:cNvSpPr>
              <a:spLocks noChangeArrowheads="1"/>
            </p:cNvSpPr>
            <p:nvPr/>
          </p:nvSpPr>
          <p:spPr bwMode="auto">
            <a:xfrm>
              <a:off x="2832" y="1632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84" name="Text Box 56"/>
            <p:cNvSpPr txBox="1">
              <a:spLocks noChangeArrowheads="1"/>
            </p:cNvSpPr>
            <p:nvPr/>
          </p:nvSpPr>
          <p:spPr bwMode="auto">
            <a:xfrm>
              <a:off x="2784" y="1632"/>
              <a:ext cx="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14</a:t>
              </a:r>
            </a:p>
          </p:txBody>
        </p:sp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409" y="1632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86" name="Text Box 58"/>
            <p:cNvSpPr txBox="1">
              <a:spLocks noChangeArrowheads="1"/>
            </p:cNvSpPr>
            <p:nvPr/>
          </p:nvSpPr>
          <p:spPr bwMode="auto">
            <a:xfrm>
              <a:off x="3360" y="163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10</a:t>
              </a:r>
            </a:p>
          </p:txBody>
        </p:sp>
        <p:sp>
          <p:nvSpPr>
            <p:cNvPr id="432187" name="Line 59"/>
            <p:cNvSpPr>
              <a:spLocks noChangeShapeType="1"/>
            </p:cNvSpPr>
            <p:nvPr/>
          </p:nvSpPr>
          <p:spPr bwMode="auto">
            <a:xfrm flipH="1">
              <a:off x="3408" y="947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88" name="Line 60"/>
            <p:cNvSpPr>
              <a:spLocks noChangeShapeType="1"/>
            </p:cNvSpPr>
            <p:nvPr/>
          </p:nvSpPr>
          <p:spPr bwMode="auto">
            <a:xfrm>
              <a:off x="3792" y="960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89" name="Line 61"/>
            <p:cNvSpPr>
              <a:spLocks noChangeShapeType="1"/>
            </p:cNvSpPr>
            <p:nvPr/>
          </p:nvSpPr>
          <p:spPr bwMode="auto">
            <a:xfrm flipH="1">
              <a:off x="3011" y="1413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90" name="Line 62"/>
            <p:cNvSpPr>
              <a:spLocks noChangeShapeType="1"/>
            </p:cNvSpPr>
            <p:nvPr/>
          </p:nvSpPr>
          <p:spPr bwMode="auto">
            <a:xfrm>
              <a:off x="3408" y="1440"/>
              <a:ext cx="96" cy="19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91" name="Text Box 63"/>
            <p:cNvSpPr txBox="1">
              <a:spLocks noChangeArrowheads="1"/>
            </p:cNvSpPr>
            <p:nvPr/>
          </p:nvSpPr>
          <p:spPr bwMode="auto">
            <a:xfrm>
              <a:off x="3312" y="720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[1]</a:t>
              </a:r>
            </a:p>
          </p:txBody>
        </p:sp>
        <p:sp>
          <p:nvSpPr>
            <p:cNvPr id="432192" name="Text Box 64"/>
            <p:cNvSpPr txBox="1">
              <a:spLocks noChangeArrowheads="1"/>
            </p:cNvSpPr>
            <p:nvPr/>
          </p:nvSpPr>
          <p:spPr bwMode="auto">
            <a:xfrm>
              <a:off x="2928" y="1200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[2]</a:t>
              </a:r>
            </a:p>
          </p:txBody>
        </p:sp>
        <p:sp>
          <p:nvSpPr>
            <p:cNvPr id="432193" name="Text Box 65"/>
            <p:cNvSpPr txBox="1">
              <a:spLocks noChangeArrowheads="1"/>
            </p:cNvSpPr>
            <p:nvPr/>
          </p:nvSpPr>
          <p:spPr bwMode="auto">
            <a:xfrm>
              <a:off x="3696" y="1200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[3]</a:t>
              </a:r>
            </a:p>
          </p:txBody>
        </p:sp>
        <p:sp>
          <p:nvSpPr>
            <p:cNvPr id="432194" name="Text Box 66"/>
            <p:cNvSpPr txBox="1">
              <a:spLocks noChangeArrowheads="1"/>
            </p:cNvSpPr>
            <p:nvPr/>
          </p:nvSpPr>
          <p:spPr bwMode="auto">
            <a:xfrm>
              <a:off x="2560" y="1584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[4]</a:t>
              </a:r>
            </a:p>
          </p:txBody>
        </p:sp>
        <p:sp>
          <p:nvSpPr>
            <p:cNvPr id="432195" name="Text Box 67"/>
            <p:cNvSpPr txBox="1">
              <a:spLocks noChangeArrowheads="1"/>
            </p:cNvSpPr>
            <p:nvPr/>
          </p:nvSpPr>
          <p:spPr bwMode="auto">
            <a:xfrm>
              <a:off x="3136" y="1584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[5]</a:t>
              </a:r>
            </a:p>
          </p:txBody>
        </p:sp>
        <p:sp>
          <p:nvSpPr>
            <p:cNvPr id="432196" name="Oval 68"/>
            <p:cNvSpPr>
              <a:spLocks noChangeArrowheads="1"/>
            </p:cNvSpPr>
            <p:nvPr/>
          </p:nvSpPr>
          <p:spPr bwMode="auto">
            <a:xfrm>
              <a:off x="3889" y="1632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98" name="Line 70"/>
            <p:cNvSpPr>
              <a:spLocks noChangeShapeType="1"/>
            </p:cNvSpPr>
            <p:nvPr/>
          </p:nvSpPr>
          <p:spPr bwMode="auto">
            <a:xfrm flipH="1">
              <a:off x="3984" y="1488"/>
              <a:ext cx="96" cy="14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199" name="Text Box 71"/>
            <p:cNvSpPr txBox="1">
              <a:spLocks noChangeArrowheads="1"/>
            </p:cNvSpPr>
            <p:nvPr/>
          </p:nvSpPr>
          <p:spPr bwMode="auto">
            <a:xfrm>
              <a:off x="3616" y="1584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[6]</a:t>
              </a:r>
            </a:p>
          </p:txBody>
        </p:sp>
      </p:grpSp>
      <p:grpSp>
        <p:nvGrpSpPr>
          <p:cNvPr id="432222" name="Group 94"/>
          <p:cNvGrpSpPr>
            <a:grpSpLocks/>
          </p:cNvGrpSpPr>
          <p:nvPr/>
        </p:nvGrpSpPr>
        <p:grpSpPr bwMode="auto">
          <a:xfrm>
            <a:off x="785697" y="4014545"/>
            <a:ext cx="2450909" cy="1847850"/>
            <a:chOff x="2648" y="816"/>
            <a:chExt cx="1672" cy="1164"/>
          </a:xfrm>
        </p:grpSpPr>
        <p:sp>
          <p:nvSpPr>
            <p:cNvPr id="432200" name="Oval 72"/>
            <p:cNvSpPr>
              <a:spLocks noChangeArrowheads="1"/>
            </p:cNvSpPr>
            <p:nvPr/>
          </p:nvSpPr>
          <p:spPr bwMode="auto">
            <a:xfrm>
              <a:off x="3697" y="816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201" name="Text Box 73"/>
            <p:cNvSpPr txBox="1">
              <a:spLocks noChangeArrowheads="1"/>
            </p:cNvSpPr>
            <p:nvPr/>
          </p:nvSpPr>
          <p:spPr bwMode="auto">
            <a:xfrm>
              <a:off x="3648" y="816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20</a:t>
              </a:r>
            </a:p>
          </p:txBody>
        </p:sp>
        <p:sp>
          <p:nvSpPr>
            <p:cNvPr id="432202" name="Oval 74"/>
            <p:cNvSpPr>
              <a:spLocks noChangeArrowheads="1"/>
            </p:cNvSpPr>
            <p:nvPr/>
          </p:nvSpPr>
          <p:spPr bwMode="auto">
            <a:xfrm>
              <a:off x="3286" y="1296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203" name="Text Box 75"/>
            <p:cNvSpPr txBox="1">
              <a:spLocks noChangeArrowheads="1"/>
            </p:cNvSpPr>
            <p:nvPr/>
          </p:nvSpPr>
          <p:spPr bwMode="auto">
            <a:xfrm>
              <a:off x="3264" y="1296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15</a:t>
              </a:r>
            </a:p>
          </p:txBody>
        </p:sp>
        <p:sp>
          <p:nvSpPr>
            <p:cNvPr id="432204" name="Oval 76"/>
            <p:cNvSpPr>
              <a:spLocks noChangeArrowheads="1"/>
            </p:cNvSpPr>
            <p:nvPr/>
          </p:nvSpPr>
          <p:spPr bwMode="auto">
            <a:xfrm>
              <a:off x="4073" y="1329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205" name="Text Box 77"/>
            <p:cNvSpPr txBox="1">
              <a:spLocks noChangeArrowheads="1"/>
            </p:cNvSpPr>
            <p:nvPr/>
          </p:nvSpPr>
          <p:spPr bwMode="auto">
            <a:xfrm>
              <a:off x="4073" y="135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2</a:t>
              </a:r>
            </a:p>
          </p:txBody>
        </p:sp>
        <p:sp>
          <p:nvSpPr>
            <p:cNvPr id="432206" name="Oval 78"/>
            <p:cNvSpPr>
              <a:spLocks noChangeArrowheads="1"/>
            </p:cNvSpPr>
            <p:nvPr/>
          </p:nvSpPr>
          <p:spPr bwMode="auto">
            <a:xfrm>
              <a:off x="2928" y="1728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207" name="Text Box 79"/>
            <p:cNvSpPr txBox="1">
              <a:spLocks noChangeArrowheads="1"/>
            </p:cNvSpPr>
            <p:nvPr/>
          </p:nvSpPr>
          <p:spPr bwMode="auto">
            <a:xfrm>
              <a:off x="2880" y="1728"/>
              <a:ext cx="3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 b="1" dirty="0">
                  <a:latin typeface="+mn-lt"/>
                </a:rPr>
                <a:t>14</a:t>
              </a:r>
            </a:p>
          </p:txBody>
        </p:sp>
        <p:sp>
          <p:nvSpPr>
            <p:cNvPr id="432208" name="Oval 80"/>
            <p:cNvSpPr>
              <a:spLocks noChangeArrowheads="1"/>
            </p:cNvSpPr>
            <p:nvPr/>
          </p:nvSpPr>
          <p:spPr bwMode="auto">
            <a:xfrm>
              <a:off x="3505" y="1728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209" name="Text Box 81"/>
            <p:cNvSpPr txBox="1">
              <a:spLocks noChangeArrowheads="1"/>
            </p:cNvSpPr>
            <p:nvPr/>
          </p:nvSpPr>
          <p:spPr bwMode="auto">
            <a:xfrm>
              <a:off x="3456" y="1728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10</a:t>
              </a:r>
            </a:p>
          </p:txBody>
        </p:sp>
        <p:sp>
          <p:nvSpPr>
            <p:cNvPr id="432210" name="Line 82"/>
            <p:cNvSpPr>
              <a:spLocks noChangeShapeType="1"/>
            </p:cNvSpPr>
            <p:nvPr/>
          </p:nvSpPr>
          <p:spPr bwMode="auto">
            <a:xfrm flipH="1">
              <a:off x="3504" y="1043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211" name="Line 83"/>
            <p:cNvSpPr>
              <a:spLocks noChangeShapeType="1"/>
            </p:cNvSpPr>
            <p:nvPr/>
          </p:nvSpPr>
          <p:spPr bwMode="auto">
            <a:xfrm>
              <a:off x="3888" y="1056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212" name="Line 84"/>
            <p:cNvSpPr>
              <a:spLocks noChangeShapeType="1"/>
            </p:cNvSpPr>
            <p:nvPr/>
          </p:nvSpPr>
          <p:spPr bwMode="auto">
            <a:xfrm flipH="1">
              <a:off x="3107" y="1509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213" name="Line 85"/>
            <p:cNvSpPr>
              <a:spLocks noChangeShapeType="1"/>
            </p:cNvSpPr>
            <p:nvPr/>
          </p:nvSpPr>
          <p:spPr bwMode="auto">
            <a:xfrm>
              <a:off x="3504" y="1536"/>
              <a:ext cx="96" cy="19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214" name="Text Box 86"/>
            <p:cNvSpPr txBox="1">
              <a:spLocks noChangeArrowheads="1"/>
            </p:cNvSpPr>
            <p:nvPr/>
          </p:nvSpPr>
          <p:spPr bwMode="auto">
            <a:xfrm>
              <a:off x="3408" y="816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[1]</a:t>
              </a:r>
            </a:p>
          </p:txBody>
        </p:sp>
        <p:sp>
          <p:nvSpPr>
            <p:cNvPr id="432215" name="Text Box 87"/>
            <p:cNvSpPr txBox="1">
              <a:spLocks noChangeArrowheads="1"/>
            </p:cNvSpPr>
            <p:nvPr/>
          </p:nvSpPr>
          <p:spPr bwMode="auto">
            <a:xfrm>
              <a:off x="3024" y="129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[2]</a:t>
              </a:r>
            </a:p>
          </p:txBody>
        </p:sp>
        <p:sp>
          <p:nvSpPr>
            <p:cNvPr id="432216" name="Text Box 88"/>
            <p:cNvSpPr txBox="1">
              <a:spLocks noChangeArrowheads="1"/>
            </p:cNvSpPr>
            <p:nvPr/>
          </p:nvSpPr>
          <p:spPr bwMode="auto">
            <a:xfrm>
              <a:off x="3792" y="129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[3]</a:t>
              </a:r>
            </a:p>
          </p:txBody>
        </p:sp>
        <p:sp>
          <p:nvSpPr>
            <p:cNvPr id="432217" name="Text Box 89"/>
            <p:cNvSpPr txBox="1">
              <a:spLocks noChangeArrowheads="1"/>
            </p:cNvSpPr>
            <p:nvPr/>
          </p:nvSpPr>
          <p:spPr bwMode="auto">
            <a:xfrm>
              <a:off x="2648" y="1680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[4]</a:t>
              </a:r>
            </a:p>
          </p:txBody>
        </p:sp>
        <p:sp>
          <p:nvSpPr>
            <p:cNvPr id="432218" name="Text Box 90"/>
            <p:cNvSpPr txBox="1">
              <a:spLocks noChangeArrowheads="1"/>
            </p:cNvSpPr>
            <p:nvPr/>
          </p:nvSpPr>
          <p:spPr bwMode="auto">
            <a:xfrm>
              <a:off x="3209" y="1680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[5]</a:t>
              </a:r>
            </a:p>
          </p:txBody>
        </p:sp>
        <p:sp>
          <p:nvSpPr>
            <p:cNvPr id="432219" name="Oval 91"/>
            <p:cNvSpPr>
              <a:spLocks noChangeArrowheads="1"/>
            </p:cNvSpPr>
            <p:nvPr/>
          </p:nvSpPr>
          <p:spPr bwMode="auto">
            <a:xfrm>
              <a:off x="3985" y="1728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220" name="Line 92"/>
            <p:cNvSpPr>
              <a:spLocks noChangeShapeType="1"/>
            </p:cNvSpPr>
            <p:nvPr/>
          </p:nvSpPr>
          <p:spPr bwMode="auto">
            <a:xfrm flipH="1">
              <a:off x="4080" y="1584"/>
              <a:ext cx="96" cy="14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2221" name="Text Box 93"/>
            <p:cNvSpPr txBox="1">
              <a:spLocks noChangeArrowheads="1"/>
            </p:cNvSpPr>
            <p:nvPr/>
          </p:nvSpPr>
          <p:spPr bwMode="auto">
            <a:xfrm>
              <a:off x="3711" y="1680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[6]</a:t>
              </a:r>
            </a:p>
          </p:txBody>
        </p:sp>
      </p:grpSp>
      <p:sp>
        <p:nvSpPr>
          <p:cNvPr id="432224" name="Text Box 96"/>
          <p:cNvSpPr txBox="1">
            <a:spLocks noChangeArrowheads="1"/>
          </p:cNvSpPr>
          <p:nvPr/>
        </p:nvSpPr>
        <p:spPr bwMode="auto">
          <a:xfrm>
            <a:off x="882520" y="3212440"/>
            <a:ext cx="17524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initial heap</a:t>
            </a:r>
          </a:p>
        </p:txBody>
      </p:sp>
      <p:sp>
        <p:nvSpPr>
          <p:cNvPr id="432225" name="Text Box 97"/>
          <p:cNvSpPr txBox="1">
            <a:spLocks noChangeArrowheads="1"/>
          </p:cNvSpPr>
          <p:nvPr/>
        </p:nvSpPr>
        <p:spPr bwMode="auto">
          <a:xfrm>
            <a:off x="4926317" y="3176344"/>
            <a:ext cx="26821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add the new node</a:t>
            </a:r>
          </a:p>
        </p:txBody>
      </p:sp>
      <p:sp>
        <p:nvSpPr>
          <p:cNvPr id="432226" name="Text Box 98"/>
          <p:cNvSpPr txBox="1">
            <a:spLocks noChangeArrowheads="1"/>
          </p:cNvSpPr>
          <p:nvPr/>
        </p:nvSpPr>
        <p:spPr bwMode="auto">
          <a:xfrm>
            <a:off x="864996" y="5919544"/>
            <a:ext cx="13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insert 5</a:t>
            </a:r>
          </a:p>
        </p:txBody>
      </p:sp>
      <p:sp>
        <p:nvSpPr>
          <p:cNvPr id="432228" name="AutoShape 100"/>
          <p:cNvSpPr>
            <a:spLocks noChangeArrowheads="1"/>
          </p:cNvSpPr>
          <p:nvPr/>
        </p:nvSpPr>
        <p:spPr bwMode="auto">
          <a:xfrm>
            <a:off x="3306968" y="5081344"/>
            <a:ext cx="211083" cy="6858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grpSp>
        <p:nvGrpSpPr>
          <p:cNvPr id="432254" name="Group 126"/>
          <p:cNvGrpSpPr>
            <a:grpSpLocks/>
          </p:cNvGrpSpPr>
          <p:nvPr/>
        </p:nvGrpSpPr>
        <p:grpSpPr bwMode="auto">
          <a:xfrm>
            <a:off x="4925271" y="3938345"/>
            <a:ext cx="2692768" cy="2443163"/>
            <a:chOff x="3360" y="2352"/>
            <a:chExt cx="1837" cy="1539"/>
          </a:xfrm>
        </p:grpSpPr>
        <p:grpSp>
          <p:nvGrpSpPr>
            <p:cNvPr id="432229" name="Group 101"/>
            <p:cNvGrpSpPr>
              <a:grpSpLocks/>
            </p:cNvGrpSpPr>
            <p:nvPr/>
          </p:nvGrpSpPr>
          <p:grpSpPr bwMode="auto">
            <a:xfrm>
              <a:off x="3360" y="2352"/>
              <a:ext cx="1680" cy="1164"/>
              <a:chOff x="2544" y="720"/>
              <a:chExt cx="1680" cy="1164"/>
            </a:xfrm>
          </p:grpSpPr>
          <p:sp>
            <p:nvSpPr>
              <p:cNvPr id="432230" name="Oval 102"/>
              <p:cNvSpPr>
                <a:spLocks noChangeArrowheads="1"/>
              </p:cNvSpPr>
              <p:nvPr/>
            </p:nvSpPr>
            <p:spPr bwMode="auto">
              <a:xfrm>
                <a:off x="3601" y="720"/>
                <a:ext cx="239" cy="262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2231" name="Text Box 103"/>
              <p:cNvSpPr txBox="1">
                <a:spLocks noChangeArrowheads="1"/>
              </p:cNvSpPr>
              <p:nvPr/>
            </p:nvSpPr>
            <p:spPr bwMode="auto">
              <a:xfrm>
                <a:off x="3552" y="720"/>
                <a:ext cx="3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 dirty="0">
                    <a:latin typeface="+mn-lt"/>
                  </a:rPr>
                  <a:t>20</a:t>
                </a:r>
              </a:p>
            </p:txBody>
          </p:sp>
          <p:sp>
            <p:nvSpPr>
              <p:cNvPr id="432232" name="Oval 104"/>
              <p:cNvSpPr>
                <a:spLocks noChangeArrowheads="1"/>
              </p:cNvSpPr>
              <p:nvPr/>
            </p:nvSpPr>
            <p:spPr bwMode="auto">
              <a:xfrm>
                <a:off x="3190" y="1200"/>
                <a:ext cx="266" cy="249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2233" name="Text Box 105"/>
              <p:cNvSpPr txBox="1">
                <a:spLocks noChangeArrowheads="1"/>
              </p:cNvSpPr>
              <p:nvPr/>
            </p:nvSpPr>
            <p:spPr bwMode="auto">
              <a:xfrm>
                <a:off x="3168" y="1200"/>
                <a:ext cx="3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>
                    <a:latin typeface="+mn-lt"/>
                  </a:rPr>
                  <a:t>15</a:t>
                </a:r>
              </a:p>
            </p:txBody>
          </p:sp>
          <p:sp>
            <p:nvSpPr>
              <p:cNvPr id="432234" name="Oval 106"/>
              <p:cNvSpPr>
                <a:spLocks noChangeArrowheads="1"/>
              </p:cNvSpPr>
              <p:nvPr/>
            </p:nvSpPr>
            <p:spPr bwMode="auto">
              <a:xfrm>
                <a:off x="3977" y="1233"/>
                <a:ext cx="247" cy="255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2235" name="Text Box 107"/>
              <p:cNvSpPr txBox="1">
                <a:spLocks noChangeArrowheads="1"/>
              </p:cNvSpPr>
              <p:nvPr/>
            </p:nvSpPr>
            <p:spPr bwMode="auto">
              <a:xfrm>
                <a:off x="3977" y="1259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 b="1">
                  <a:latin typeface="+mn-lt"/>
                </a:endParaRPr>
              </a:p>
            </p:txBody>
          </p:sp>
          <p:sp>
            <p:nvSpPr>
              <p:cNvPr id="432236" name="Oval 108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240" cy="24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2237" name="Text Box 109"/>
              <p:cNvSpPr txBox="1">
                <a:spLocks noChangeArrowheads="1"/>
              </p:cNvSpPr>
              <p:nvPr/>
            </p:nvSpPr>
            <p:spPr bwMode="auto">
              <a:xfrm>
                <a:off x="2784" y="1632"/>
                <a:ext cx="3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TW" altLang="en-US" sz="2000" b="1">
                    <a:latin typeface="+mn-lt"/>
                  </a:rPr>
                  <a:t>14</a:t>
                </a:r>
              </a:p>
            </p:txBody>
          </p:sp>
          <p:sp>
            <p:nvSpPr>
              <p:cNvPr id="432238" name="Oval 110"/>
              <p:cNvSpPr>
                <a:spLocks noChangeArrowheads="1"/>
              </p:cNvSpPr>
              <p:nvPr/>
            </p:nvSpPr>
            <p:spPr bwMode="auto">
              <a:xfrm>
                <a:off x="3409" y="1632"/>
                <a:ext cx="239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2239" name="Text Box 111"/>
              <p:cNvSpPr txBox="1">
                <a:spLocks noChangeArrowheads="1"/>
              </p:cNvSpPr>
              <p:nvPr/>
            </p:nvSpPr>
            <p:spPr bwMode="auto">
              <a:xfrm>
                <a:off x="3360" y="1632"/>
                <a:ext cx="3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>
                    <a:latin typeface="+mn-lt"/>
                  </a:rPr>
                  <a:t>10</a:t>
                </a:r>
              </a:p>
            </p:txBody>
          </p:sp>
          <p:sp>
            <p:nvSpPr>
              <p:cNvPr id="432240" name="Line 112"/>
              <p:cNvSpPr>
                <a:spLocks noChangeShapeType="1"/>
              </p:cNvSpPr>
              <p:nvPr/>
            </p:nvSpPr>
            <p:spPr bwMode="auto">
              <a:xfrm flipH="1">
                <a:off x="3408" y="947"/>
                <a:ext cx="211" cy="301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2241" name="Line 113"/>
              <p:cNvSpPr>
                <a:spLocks noChangeShapeType="1"/>
              </p:cNvSpPr>
              <p:nvPr/>
            </p:nvSpPr>
            <p:spPr bwMode="auto">
              <a:xfrm>
                <a:off x="3792" y="960"/>
                <a:ext cx="269" cy="301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2242" name="Line 114"/>
              <p:cNvSpPr>
                <a:spLocks noChangeShapeType="1"/>
              </p:cNvSpPr>
              <p:nvPr/>
            </p:nvSpPr>
            <p:spPr bwMode="auto">
              <a:xfrm flipH="1">
                <a:off x="3011" y="1413"/>
                <a:ext cx="214" cy="251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2243" name="Line 115"/>
              <p:cNvSpPr>
                <a:spLocks noChangeShapeType="1"/>
              </p:cNvSpPr>
              <p:nvPr/>
            </p:nvSpPr>
            <p:spPr bwMode="auto">
              <a:xfrm>
                <a:off x="3408" y="1440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2244" name="Text Box 116"/>
              <p:cNvSpPr txBox="1">
                <a:spLocks noChangeArrowheads="1"/>
              </p:cNvSpPr>
              <p:nvPr/>
            </p:nvSpPr>
            <p:spPr bwMode="auto">
              <a:xfrm>
                <a:off x="3312" y="720"/>
                <a:ext cx="3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>
                    <a:latin typeface="+mn-lt"/>
                  </a:rPr>
                  <a:t>[1]</a:t>
                </a:r>
              </a:p>
            </p:txBody>
          </p:sp>
          <p:sp>
            <p:nvSpPr>
              <p:cNvPr id="432245" name="Text Box 117"/>
              <p:cNvSpPr txBox="1">
                <a:spLocks noChangeArrowheads="1"/>
              </p:cNvSpPr>
              <p:nvPr/>
            </p:nvSpPr>
            <p:spPr bwMode="auto">
              <a:xfrm>
                <a:off x="2928" y="1200"/>
                <a:ext cx="3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>
                    <a:latin typeface="+mn-lt"/>
                  </a:rPr>
                  <a:t>[2]</a:t>
                </a:r>
              </a:p>
            </p:txBody>
          </p:sp>
          <p:sp>
            <p:nvSpPr>
              <p:cNvPr id="432246" name="Text Box 118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3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>
                    <a:latin typeface="+mn-lt"/>
                  </a:rPr>
                  <a:t>[3]</a:t>
                </a:r>
              </a:p>
            </p:txBody>
          </p:sp>
          <p:sp>
            <p:nvSpPr>
              <p:cNvPr id="432247" name="Text Box 119"/>
              <p:cNvSpPr txBox="1">
                <a:spLocks noChangeArrowheads="1"/>
              </p:cNvSpPr>
              <p:nvPr/>
            </p:nvSpPr>
            <p:spPr bwMode="auto">
              <a:xfrm>
                <a:off x="2544" y="1584"/>
                <a:ext cx="3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dirty="0">
                    <a:latin typeface="+mn-lt"/>
                  </a:rPr>
                  <a:t>[4]</a:t>
                </a:r>
              </a:p>
            </p:txBody>
          </p:sp>
          <p:sp>
            <p:nvSpPr>
              <p:cNvPr id="432248" name="Text Box 120"/>
              <p:cNvSpPr txBox="1">
                <a:spLocks noChangeArrowheads="1"/>
              </p:cNvSpPr>
              <p:nvPr/>
            </p:nvSpPr>
            <p:spPr bwMode="auto">
              <a:xfrm>
                <a:off x="3128" y="1584"/>
                <a:ext cx="3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dirty="0">
                    <a:latin typeface="+mn-lt"/>
                  </a:rPr>
                  <a:t>[5]</a:t>
                </a:r>
              </a:p>
            </p:txBody>
          </p:sp>
          <p:sp>
            <p:nvSpPr>
              <p:cNvPr id="432249" name="Oval 121"/>
              <p:cNvSpPr>
                <a:spLocks noChangeArrowheads="1"/>
              </p:cNvSpPr>
              <p:nvPr/>
            </p:nvSpPr>
            <p:spPr bwMode="auto">
              <a:xfrm>
                <a:off x="3889" y="1632"/>
                <a:ext cx="239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2250" name="Line 122"/>
              <p:cNvSpPr>
                <a:spLocks noChangeShapeType="1"/>
              </p:cNvSpPr>
              <p:nvPr/>
            </p:nvSpPr>
            <p:spPr bwMode="auto">
              <a:xfrm flipH="1">
                <a:off x="3984" y="1488"/>
                <a:ext cx="96" cy="144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2251" name="Text Box 123"/>
              <p:cNvSpPr txBox="1">
                <a:spLocks noChangeArrowheads="1"/>
              </p:cNvSpPr>
              <p:nvPr/>
            </p:nvSpPr>
            <p:spPr bwMode="auto">
              <a:xfrm>
                <a:off x="3608" y="1584"/>
                <a:ext cx="3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dirty="0">
                    <a:latin typeface="+mn-lt"/>
                  </a:rPr>
                  <a:t>[6]</a:t>
                </a:r>
              </a:p>
            </p:txBody>
          </p:sp>
        </p:grpSp>
        <p:sp>
          <p:nvSpPr>
            <p:cNvPr id="432252" name="Text Box 124"/>
            <p:cNvSpPr txBox="1">
              <a:spLocks noChangeArrowheads="1"/>
            </p:cNvSpPr>
            <p:nvPr/>
          </p:nvSpPr>
          <p:spPr bwMode="auto">
            <a:xfrm>
              <a:off x="3424" y="3600"/>
              <a:ext cx="17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+mn-lt"/>
                </a:rPr>
                <a:t>after inserting 5</a:t>
              </a:r>
            </a:p>
          </p:txBody>
        </p:sp>
        <p:sp>
          <p:nvSpPr>
            <p:cNvPr id="432253" name="Text Box 125"/>
            <p:cNvSpPr txBox="1">
              <a:spLocks noChangeArrowheads="1"/>
            </p:cNvSpPr>
            <p:nvPr/>
          </p:nvSpPr>
          <p:spPr bwMode="auto">
            <a:xfrm>
              <a:off x="4694" y="3227"/>
              <a:ext cx="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2000" b="1">
                <a:latin typeface="+mn-lt"/>
              </a:endParaRPr>
            </a:p>
          </p:txBody>
        </p:sp>
      </p:grpSp>
      <p:sp>
        <p:nvSpPr>
          <p:cNvPr id="102" name="Text Box 54"/>
          <p:cNvSpPr txBox="1">
            <a:spLocks noChangeArrowheads="1"/>
          </p:cNvSpPr>
          <p:nvPr/>
        </p:nvSpPr>
        <p:spPr bwMode="auto">
          <a:xfrm>
            <a:off x="6930289" y="5390452"/>
            <a:ext cx="341544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+mn-lt"/>
              </a:rPr>
              <a:t>2</a:t>
            </a:r>
          </a:p>
        </p:txBody>
      </p:sp>
      <p:sp>
        <p:nvSpPr>
          <p:cNvPr id="103" name="Text Box 54"/>
          <p:cNvSpPr txBox="1">
            <a:spLocks noChangeArrowheads="1"/>
          </p:cNvSpPr>
          <p:nvPr/>
        </p:nvSpPr>
        <p:spPr bwMode="auto">
          <a:xfrm>
            <a:off x="7055890" y="4797183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+mn-lt"/>
              </a:rPr>
              <a:t>5</a:t>
            </a:r>
            <a:endParaRPr lang="zh-TW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27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627904A9-3544-49C7-B721-33BB763D16B8}" type="slidenum">
              <a:rPr lang="zh-TW" altLang="en-US" smtClean="0"/>
              <a:pPr/>
              <a:t>29</a:t>
            </a:fld>
            <a:endParaRPr lang="en-US" altLang="zh-TW" dirty="0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29389"/>
          </a:xfrm>
        </p:spPr>
        <p:txBody>
          <a:bodyPr/>
          <a:lstStyle/>
          <a:p>
            <a:r>
              <a:rPr lang="en-US" altLang="zh-TW" dirty="0" smtClean="0"/>
              <a:t>Heap Insertion (to </a:t>
            </a:r>
            <a:r>
              <a:rPr lang="en-US" altLang="zh-TW" dirty="0"/>
              <a:t>insert 21)</a:t>
            </a:r>
          </a:p>
        </p:txBody>
      </p:sp>
      <p:grpSp>
        <p:nvGrpSpPr>
          <p:cNvPr id="436227" name="Group 3"/>
          <p:cNvGrpSpPr>
            <a:grpSpLocks/>
          </p:cNvGrpSpPr>
          <p:nvPr/>
        </p:nvGrpSpPr>
        <p:grpSpPr bwMode="auto">
          <a:xfrm>
            <a:off x="703609" y="1066801"/>
            <a:ext cx="2462636" cy="1847850"/>
            <a:chOff x="480" y="672"/>
            <a:chExt cx="1680" cy="1164"/>
          </a:xfrm>
        </p:grpSpPr>
        <p:sp>
          <p:nvSpPr>
            <p:cNvPr id="436228" name="Oval 4"/>
            <p:cNvSpPr>
              <a:spLocks noChangeArrowheads="1"/>
            </p:cNvSpPr>
            <p:nvPr/>
          </p:nvSpPr>
          <p:spPr bwMode="auto">
            <a:xfrm>
              <a:off x="1537" y="672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29" name="Text Box 5"/>
            <p:cNvSpPr txBox="1">
              <a:spLocks noChangeArrowheads="1"/>
            </p:cNvSpPr>
            <p:nvPr/>
          </p:nvSpPr>
          <p:spPr bwMode="auto">
            <a:xfrm>
              <a:off x="1488" y="67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20</a:t>
              </a:r>
            </a:p>
          </p:txBody>
        </p:sp>
        <p:sp>
          <p:nvSpPr>
            <p:cNvPr id="436230" name="Oval 6"/>
            <p:cNvSpPr>
              <a:spLocks noChangeArrowheads="1"/>
            </p:cNvSpPr>
            <p:nvPr/>
          </p:nvSpPr>
          <p:spPr bwMode="auto">
            <a:xfrm>
              <a:off x="1126" y="1152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31" name="Text Box 7"/>
            <p:cNvSpPr txBox="1">
              <a:spLocks noChangeArrowheads="1"/>
            </p:cNvSpPr>
            <p:nvPr/>
          </p:nvSpPr>
          <p:spPr bwMode="auto">
            <a:xfrm>
              <a:off x="1104" y="115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15</a:t>
              </a:r>
            </a:p>
          </p:txBody>
        </p:sp>
        <p:sp>
          <p:nvSpPr>
            <p:cNvPr id="436232" name="Oval 8"/>
            <p:cNvSpPr>
              <a:spLocks noChangeArrowheads="1"/>
            </p:cNvSpPr>
            <p:nvPr/>
          </p:nvSpPr>
          <p:spPr bwMode="auto">
            <a:xfrm>
              <a:off x="1913" y="1185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33" name="Text Box 9"/>
            <p:cNvSpPr txBox="1">
              <a:spLocks noChangeArrowheads="1"/>
            </p:cNvSpPr>
            <p:nvPr/>
          </p:nvSpPr>
          <p:spPr bwMode="auto">
            <a:xfrm>
              <a:off x="1913" y="1209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2</a:t>
              </a:r>
            </a:p>
          </p:txBody>
        </p:sp>
        <p:sp>
          <p:nvSpPr>
            <p:cNvPr id="436234" name="Oval 10"/>
            <p:cNvSpPr>
              <a:spLocks noChangeArrowheads="1"/>
            </p:cNvSpPr>
            <p:nvPr/>
          </p:nvSpPr>
          <p:spPr bwMode="auto">
            <a:xfrm>
              <a:off x="768" y="1584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35" name="Text Box 11"/>
            <p:cNvSpPr txBox="1">
              <a:spLocks noChangeArrowheads="1"/>
            </p:cNvSpPr>
            <p:nvPr/>
          </p:nvSpPr>
          <p:spPr bwMode="auto">
            <a:xfrm>
              <a:off x="720" y="1584"/>
              <a:ext cx="3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14</a:t>
              </a:r>
            </a:p>
          </p:txBody>
        </p:sp>
        <p:sp>
          <p:nvSpPr>
            <p:cNvPr id="436236" name="Oval 12"/>
            <p:cNvSpPr>
              <a:spLocks noChangeArrowheads="1"/>
            </p:cNvSpPr>
            <p:nvPr/>
          </p:nvSpPr>
          <p:spPr bwMode="auto">
            <a:xfrm>
              <a:off x="1345" y="1584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37" name="Text Box 13"/>
            <p:cNvSpPr txBox="1">
              <a:spLocks noChangeArrowheads="1"/>
            </p:cNvSpPr>
            <p:nvPr/>
          </p:nvSpPr>
          <p:spPr bwMode="auto">
            <a:xfrm>
              <a:off x="1296" y="1584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10</a:t>
              </a:r>
            </a:p>
          </p:txBody>
        </p:sp>
        <p:sp>
          <p:nvSpPr>
            <p:cNvPr id="436238" name="Line 14"/>
            <p:cNvSpPr>
              <a:spLocks noChangeShapeType="1"/>
            </p:cNvSpPr>
            <p:nvPr/>
          </p:nvSpPr>
          <p:spPr bwMode="auto">
            <a:xfrm flipH="1">
              <a:off x="1344" y="899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39" name="Line 15"/>
            <p:cNvSpPr>
              <a:spLocks noChangeShapeType="1"/>
            </p:cNvSpPr>
            <p:nvPr/>
          </p:nvSpPr>
          <p:spPr bwMode="auto">
            <a:xfrm>
              <a:off x="1728" y="912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40" name="Line 16"/>
            <p:cNvSpPr>
              <a:spLocks noChangeShapeType="1"/>
            </p:cNvSpPr>
            <p:nvPr/>
          </p:nvSpPr>
          <p:spPr bwMode="auto">
            <a:xfrm flipH="1">
              <a:off x="947" y="1365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41" name="Line 17"/>
            <p:cNvSpPr>
              <a:spLocks noChangeShapeType="1"/>
            </p:cNvSpPr>
            <p:nvPr/>
          </p:nvSpPr>
          <p:spPr bwMode="auto">
            <a:xfrm>
              <a:off x="1344" y="1392"/>
              <a:ext cx="96" cy="19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42" name="Text Box 18"/>
            <p:cNvSpPr txBox="1">
              <a:spLocks noChangeArrowheads="1"/>
            </p:cNvSpPr>
            <p:nvPr/>
          </p:nvSpPr>
          <p:spPr bwMode="auto">
            <a:xfrm>
              <a:off x="1248" y="672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[1]</a:t>
              </a:r>
            </a:p>
          </p:txBody>
        </p:sp>
        <p:sp>
          <p:nvSpPr>
            <p:cNvPr id="436243" name="Text Box 19"/>
            <p:cNvSpPr txBox="1">
              <a:spLocks noChangeArrowheads="1"/>
            </p:cNvSpPr>
            <p:nvPr/>
          </p:nvSpPr>
          <p:spPr bwMode="auto">
            <a:xfrm>
              <a:off x="864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[2]</a:t>
              </a:r>
            </a:p>
          </p:txBody>
        </p:sp>
        <p:sp>
          <p:nvSpPr>
            <p:cNvPr id="436244" name="Text Box 20"/>
            <p:cNvSpPr txBox="1">
              <a:spLocks noChangeArrowheads="1"/>
            </p:cNvSpPr>
            <p:nvPr/>
          </p:nvSpPr>
          <p:spPr bwMode="auto">
            <a:xfrm>
              <a:off x="1632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[3]</a:t>
              </a:r>
            </a:p>
          </p:txBody>
        </p:sp>
        <p:sp>
          <p:nvSpPr>
            <p:cNvPr id="436245" name="Text Box 21"/>
            <p:cNvSpPr txBox="1">
              <a:spLocks noChangeArrowheads="1"/>
            </p:cNvSpPr>
            <p:nvPr/>
          </p:nvSpPr>
          <p:spPr bwMode="auto">
            <a:xfrm>
              <a:off x="480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[4]</a:t>
              </a:r>
            </a:p>
          </p:txBody>
        </p:sp>
        <p:sp>
          <p:nvSpPr>
            <p:cNvPr id="436246" name="Text Box 22"/>
            <p:cNvSpPr txBox="1">
              <a:spLocks noChangeArrowheads="1"/>
            </p:cNvSpPr>
            <p:nvPr/>
          </p:nvSpPr>
          <p:spPr bwMode="auto">
            <a:xfrm>
              <a:off x="1064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[5]</a:t>
              </a:r>
            </a:p>
          </p:txBody>
        </p:sp>
      </p:grpSp>
      <p:grpSp>
        <p:nvGrpSpPr>
          <p:cNvPr id="436247" name="Group 23"/>
          <p:cNvGrpSpPr>
            <a:grpSpLocks/>
          </p:cNvGrpSpPr>
          <p:nvPr/>
        </p:nvGrpSpPr>
        <p:grpSpPr bwMode="auto">
          <a:xfrm>
            <a:off x="4796275" y="1066801"/>
            <a:ext cx="2450909" cy="1847850"/>
            <a:chOff x="2552" y="720"/>
            <a:chExt cx="1672" cy="1164"/>
          </a:xfrm>
        </p:grpSpPr>
        <p:sp>
          <p:nvSpPr>
            <p:cNvPr id="436248" name="Oval 24"/>
            <p:cNvSpPr>
              <a:spLocks noChangeArrowheads="1"/>
            </p:cNvSpPr>
            <p:nvPr/>
          </p:nvSpPr>
          <p:spPr bwMode="auto">
            <a:xfrm>
              <a:off x="3601" y="720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49" name="Text Box 25"/>
            <p:cNvSpPr txBox="1">
              <a:spLocks noChangeArrowheads="1"/>
            </p:cNvSpPr>
            <p:nvPr/>
          </p:nvSpPr>
          <p:spPr bwMode="auto">
            <a:xfrm>
              <a:off x="3552" y="720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 dirty="0">
                  <a:latin typeface="+mn-lt"/>
                </a:rPr>
                <a:t>20</a:t>
              </a:r>
            </a:p>
          </p:txBody>
        </p:sp>
        <p:sp>
          <p:nvSpPr>
            <p:cNvPr id="436250" name="Oval 26"/>
            <p:cNvSpPr>
              <a:spLocks noChangeArrowheads="1"/>
            </p:cNvSpPr>
            <p:nvPr/>
          </p:nvSpPr>
          <p:spPr bwMode="auto">
            <a:xfrm>
              <a:off x="3190" y="1200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51" name="Text Box 27"/>
            <p:cNvSpPr txBox="1">
              <a:spLocks noChangeArrowheads="1"/>
            </p:cNvSpPr>
            <p:nvPr/>
          </p:nvSpPr>
          <p:spPr bwMode="auto">
            <a:xfrm>
              <a:off x="3168" y="1200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15</a:t>
              </a:r>
            </a:p>
          </p:txBody>
        </p:sp>
        <p:sp>
          <p:nvSpPr>
            <p:cNvPr id="436252" name="Oval 28"/>
            <p:cNvSpPr>
              <a:spLocks noChangeArrowheads="1"/>
            </p:cNvSpPr>
            <p:nvPr/>
          </p:nvSpPr>
          <p:spPr bwMode="auto">
            <a:xfrm>
              <a:off x="3977" y="1233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53" name="Text Box 29"/>
            <p:cNvSpPr txBox="1">
              <a:spLocks noChangeArrowheads="1"/>
            </p:cNvSpPr>
            <p:nvPr/>
          </p:nvSpPr>
          <p:spPr bwMode="auto">
            <a:xfrm>
              <a:off x="3977" y="1257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 dirty="0">
                  <a:latin typeface="+mn-lt"/>
                </a:rPr>
                <a:t>2</a:t>
              </a:r>
            </a:p>
          </p:txBody>
        </p:sp>
        <p:sp>
          <p:nvSpPr>
            <p:cNvPr id="436254" name="Oval 30"/>
            <p:cNvSpPr>
              <a:spLocks noChangeArrowheads="1"/>
            </p:cNvSpPr>
            <p:nvPr/>
          </p:nvSpPr>
          <p:spPr bwMode="auto">
            <a:xfrm>
              <a:off x="2832" y="1632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55" name="Text Box 31"/>
            <p:cNvSpPr txBox="1">
              <a:spLocks noChangeArrowheads="1"/>
            </p:cNvSpPr>
            <p:nvPr/>
          </p:nvSpPr>
          <p:spPr bwMode="auto">
            <a:xfrm>
              <a:off x="2784" y="1632"/>
              <a:ext cx="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14</a:t>
              </a:r>
            </a:p>
          </p:txBody>
        </p:sp>
        <p:sp>
          <p:nvSpPr>
            <p:cNvPr id="436256" name="Oval 32"/>
            <p:cNvSpPr>
              <a:spLocks noChangeArrowheads="1"/>
            </p:cNvSpPr>
            <p:nvPr/>
          </p:nvSpPr>
          <p:spPr bwMode="auto">
            <a:xfrm>
              <a:off x="3409" y="1632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57" name="Text Box 33"/>
            <p:cNvSpPr txBox="1">
              <a:spLocks noChangeArrowheads="1"/>
            </p:cNvSpPr>
            <p:nvPr/>
          </p:nvSpPr>
          <p:spPr bwMode="auto">
            <a:xfrm>
              <a:off x="3360" y="163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10</a:t>
              </a:r>
            </a:p>
          </p:txBody>
        </p:sp>
        <p:sp>
          <p:nvSpPr>
            <p:cNvPr id="436258" name="Line 34"/>
            <p:cNvSpPr>
              <a:spLocks noChangeShapeType="1"/>
            </p:cNvSpPr>
            <p:nvPr/>
          </p:nvSpPr>
          <p:spPr bwMode="auto">
            <a:xfrm flipH="1">
              <a:off x="3408" y="947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59" name="Line 35"/>
            <p:cNvSpPr>
              <a:spLocks noChangeShapeType="1"/>
            </p:cNvSpPr>
            <p:nvPr/>
          </p:nvSpPr>
          <p:spPr bwMode="auto">
            <a:xfrm>
              <a:off x="3792" y="960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60" name="Line 36"/>
            <p:cNvSpPr>
              <a:spLocks noChangeShapeType="1"/>
            </p:cNvSpPr>
            <p:nvPr/>
          </p:nvSpPr>
          <p:spPr bwMode="auto">
            <a:xfrm flipH="1">
              <a:off x="3011" y="1413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61" name="Line 37"/>
            <p:cNvSpPr>
              <a:spLocks noChangeShapeType="1"/>
            </p:cNvSpPr>
            <p:nvPr/>
          </p:nvSpPr>
          <p:spPr bwMode="auto">
            <a:xfrm>
              <a:off x="3408" y="1440"/>
              <a:ext cx="96" cy="19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62" name="Text Box 38"/>
            <p:cNvSpPr txBox="1">
              <a:spLocks noChangeArrowheads="1"/>
            </p:cNvSpPr>
            <p:nvPr/>
          </p:nvSpPr>
          <p:spPr bwMode="auto">
            <a:xfrm>
              <a:off x="3312" y="720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[1]</a:t>
              </a:r>
            </a:p>
          </p:txBody>
        </p:sp>
        <p:sp>
          <p:nvSpPr>
            <p:cNvPr id="436263" name="Text Box 39"/>
            <p:cNvSpPr txBox="1">
              <a:spLocks noChangeArrowheads="1"/>
            </p:cNvSpPr>
            <p:nvPr/>
          </p:nvSpPr>
          <p:spPr bwMode="auto">
            <a:xfrm>
              <a:off x="2928" y="1200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[2]</a:t>
              </a:r>
            </a:p>
          </p:txBody>
        </p:sp>
        <p:sp>
          <p:nvSpPr>
            <p:cNvPr id="436264" name="Text Box 40"/>
            <p:cNvSpPr txBox="1">
              <a:spLocks noChangeArrowheads="1"/>
            </p:cNvSpPr>
            <p:nvPr/>
          </p:nvSpPr>
          <p:spPr bwMode="auto">
            <a:xfrm>
              <a:off x="3696" y="1200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[3]</a:t>
              </a:r>
            </a:p>
          </p:txBody>
        </p:sp>
        <p:sp>
          <p:nvSpPr>
            <p:cNvPr id="436265" name="Text Box 41"/>
            <p:cNvSpPr txBox="1">
              <a:spLocks noChangeArrowheads="1"/>
            </p:cNvSpPr>
            <p:nvPr/>
          </p:nvSpPr>
          <p:spPr bwMode="auto">
            <a:xfrm>
              <a:off x="2552" y="1584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[4]</a:t>
              </a:r>
            </a:p>
          </p:txBody>
        </p:sp>
        <p:sp>
          <p:nvSpPr>
            <p:cNvPr id="436266" name="Text Box 42"/>
            <p:cNvSpPr txBox="1">
              <a:spLocks noChangeArrowheads="1"/>
            </p:cNvSpPr>
            <p:nvPr/>
          </p:nvSpPr>
          <p:spPr bwMode="auto">
            <a:xfrm>
              <a:off x="3112" y="1584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[5]</a:t>
              </a:r>
            </a:p>
          </p:txBody>
        </p:sp>
        <p:sp>
          <p:nvSpPr>
            <p:cNvPr id="436267" name="Oval 43"/>
            <p:cNvSpPr>
              <a:spLocks noChangeArrowheads="1"/>
            </p:cNvSpPr>
            <p:nvPr/>
          </p:nvSpPr>
          <p:spPr bwMode="auto">
            <a:xfrm>
              <a:off x="3889" y="1632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68" name="Line 44"/>
            <p:cNvSpPr>
              <a:spLocks noChangeShapeType="1"/>
            </p:cNvSpPr>
            <p:nvPr/>
          </p:nvSpPr>
          <p:spPr bwMode="auto">
            <a:xfrm flipH="1">
              <a:off x="3984" y="1488"/>
              <a:ext cx="96" cy="14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69" name="Text Box 45"/>
            <p:cNvSpPr txBox="1">
              <a:spLocks noChangeArrowheads="1"/>
            </p:cNvSpPr>
            <p:nvPr/>
          </p:nvSpPr>
          <p:spPr bwMode="auto">
            <a:xfrm>
              <a:off x="3600" y="1584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[6]</a:t>
              </a:r>
            </a:p>
          </p:txBody>
        </p:sp>
      </p:grpSp>
      <p:grpSp>
        <p:nvGrpSpPr>
          <p:cNvPr id="436270" name="Group 46"/>
          <p:cNvGrpSpPr>
            <a:grpSpLocks/>
          </p:cNvGrpSpPr>
          <p:nvPr/>
        </p:nvGrpSpPr>
        <p:grpSpPr bwMode="auto">
          <a:xfrm>
            <a:off x="762243" y="3810001"/>
            <a:ext cx="2474363" cy="1847850"/>
            <a:chOff x="2632" y="816"/>
            <a:chExt cx="1688" cy="1164"/>
          </a:xfrm>
        </p:grpSpPr>
        <p:sp>
          <p:nvSpPr>
            <p:cNvPr id="436271" name="Oval 47"/>
            <p:cNvSpPr>
              <a:spLocks noChangeArrowheads="1"/>
            </p:cNvSpPr>
            <p:nvPr/>
          </p:nvSpPr>
          <p:spPr bwMode="auto">
            <a:xfrm>
              <a:off x="3697" y="816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72" name="Text Box 48"/>
            <p:cNvSpPr txBox="1">
              <a:spLocks noChangeArrowheads="1"/>
            </p:cNvSpPr>
            <p:nvPr/>
          </p:nvSpPr>
          <p:spPr bwMode="auto">
            <a:xfrm>
              <a:off x="3648" y="816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20</a:t>
              </a:r>
            </a:p>
          </p:txBody>
        </p:sp>
        <p:sp>
          <p:nvSpPr>
            <p:cNvPr id="436273" name="Oval 49"/>
            <p:cNvSpPr>
              <a:spLocks noChangeArrowheads="1"/>
            </p:cNvSpPr>
            <p:nvPr/>
          </p:nvSpPr>
          <p:spPr bwMode="auto">
            <a:xfrm>
              <a:off x="3286" y="1296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74" name="Text Box 50"/>
            <p:cNvSpPr txBox="1">
              <a:spLocks noChangeArrowheads="1"/>
            </p:cNvSpPr>
            <p:nvPr/>
          </p:nvSpPr>
          <p:spPr bwMode="auto">
            <a:xfrm>
              <a:off x="3264" y="1296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15</a:t>
              </a:r>
            </a:p>
          </p:txBody>
        </p:sp>
        <p:sp>
          <p:nvSpPr>
            <p:cNvPr id="436275" name="Oval 51"/>
            <p:cNvSpPr>
              <a:spLocks noChangeArrowheads="1"/>
            </p:cNvSpPr>
            <p:nvPr/>
          </p:nvSpPr>
          <p:spPr bwMode="auto">
            <a:xfrm>
              <a:off x="4073" y="1329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76" name="Text Box 52"/>
            <p:cNvSpPr txBox="1">
              <a:spLocks noChangeArrowheads="1"/>
            </p:cNvSpPr>
            <p:nvPr/>
          </p:nvSpPr>
          <p:spPr bwMode="auto">
            <a:xfrm>
              <a:off x="4073" y="135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2</a:t>
              </a:r>
            </a:p>
          </p:txBody>
        </p:sp>
        <p:sp>
          <p:nvSpPr>
            <p:cNvPr id="436277" name="Oval 53"/>
            <p:cNvSpPr>
              <a:spLocks noChangeArrowheads="1"/>
            </p:cNvSpPr>
            <p:nvPr/>
          </p:nvSpPr>
          <p:spPr bwMode="auto">
            <a:xfrm>
              <a:off x="2928" y="1728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78" name="Text Box 54"/>
            <p:cNvSpPr txBox="1">
              <a:spLocks noChangeArrowheads="1"/>
            </p:cNvSpPr>
            <p:nvPr/>
          </p:nvSpPr>
          <p:spPr bwMode="auto">
            <a:xfrm>
              <a:off x="2880" y="1728"/>
              <a:ext cx="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 b="1" dirty="0">
                  <a:latin typeface="+mn-lt"/>
                </a:rPr>
                <a:t>14</a:t>
              </a:r>
            </a:p>
          </p:txBody>
        </p:sp>
        <p:sp>
          <p:nvSpPr>
            <p:cNvPr id="436279" name="Oval 55"/>
            <p:cNvSpPr>
              <a:spLocks noChangeArrowheads="1"/>
            </p:cNvSpPr>
            <p:nvPr/>
          </p:nvSpPr>
          <p:spPr bwMode="auto">
            <a:xfrm>
              <a:off x="3505" y="1728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80" name="Text Box 56"/>
            <p:cNvSpPr txBox="1">
              <a:spLocks noChangeArrowheads="1"/>
            </p:cNvSpPr>
            <p:nvPr/>
          </p:nvSpPr>
          <p:spPr bwMode="auto">
            <a:xfrm>
              <a:off x="3456" y="1728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+mn-lt"/>
                </a:rPr>
                <a:t>10</a:t>
              </a:r>
            </a:p>
          </p:txBody>
        </p:sp>
        <p:sp>
          <p:nvSpPr>
            <p:cNvPr id="436281" name="Line 57"/>
            <p:cNvSpPr>
              <a:spLocks noChangeShapeType="1"/>
            </p:cNvSpPr>
            <p:nvPr/>
          </p:nvSpPr>
          <p:spPr bwMode="auto">
            <a:xfrm flipH="1">
              <a:off x="3504" y="1043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82" name="Line 58"/>
            <p:cNvSpPr>
              <a:spLocks noChangeShapeType="1"/>
            </p:cNvSpPr>
            <p:nvPr/>
          </p:nvSpPr>
          <p:spPr bwMode="auto">
            <a:xfrm>
              <a:off x="3888" y="1056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83" name="Line 59"/>
            <p:cNvSpPr>
              <a:spLocks noChangeShapeType="1"/>
            </p:cNvSpPr>
            <p:nvPr/>
          </p:nvSpPr>
          <p:spPr bwMode="auto">
            <a:xfrm flipH="1">
              <a:off x="3107" y="1509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84" name="Line 60"/>
            <p:cNvSpPr>
              <a:spLocks noChangeShapeType="1"/>
            </p:cNvSpPr>
            <p:nvPr/>
          </p:nvSpPr>
          <p:spPr bwMode="auto">
            <a:xfrm>
              <a:off x="3504" y="1536"/>
              <a:ext cx="96" cy="19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85" name="Text Box 61"/>
            <p:cNvSpPr txBox="1">
              <a:spLocks noChangeArrowheads="1"/>
            </p:cNvSpPr>
            <p:nvPr/>
          </p:nvSpPr>
          <p:spPr bwMode="auto">
            <a:xfrm>
              <a:off x="3408" y="816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[1]</a:t>
              </a:r>
            </a:p>
          </p:txBody>
        </p:sp>
        <p:sp>
          <p:nvSpPr>
            <p:cNvPr id="436286" name="Text Box 62"/>
            <p:cNvSpPr txBox="1">
              <a:spLocks noChangeArrowheads="1"/>
            </p:cNvSpPr>
            <p:nvPr/>
          </p:nvSpPr>
          <p:spPr bwMode="auto">
            <a:xfrm>
              <a:off x="3024" y="129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[2]</a:t>
              </a:r>
            </a:p>
          </p:txBody>
        </p:sp>
        <p:sp>
          <p:nvSpPr>
            <p:cNvPr id="436287" name="Text Box 63"/>
            <p:cNvSpPr txBox="1">
              <a:spLocks noChangeArrowheads="1"/>
            </p:cNvSpPr>
            <p:nvPr/>
          </p:nvSpPr>
          <p:spPr bwMode="auto">
            <a:xfrm>
              <a:off x="3792" y="129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[3]</a:t>
              </a:r>
            </a:p>
          </p:txBody>
        </p:sp>
        <p:sp>
          <p:nvSpPr>
            <p:cNvPr id="436288" name="Text Box 64"/>
            <p:cNvSpPr txBox="1">
              <a:spLocks noChangeArrowheads="1"/>
            </p:cNvSpPr>
            <p:nvPr/>
          </p:nvSpPr>
          <p:spPr bwMode="auto">
            <a:xfrm>
              <a:off x="2632" y="1680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[4]</a:t>
              </a:r>
            </a:p>
          </p:txBody>
        </p:sp>
        <p:sp>
          <p:nvSpPr>
            <p:cNvPr id="436289" name="Text Box 65"/>
            <p:cNvSpPr txBox="1">
              <a:spLocks noChangeArrowheads="1"/>
            </p:cNvSpPr>
            <p:nvPr/>
          </p:nvSpPr>
          <p:spPr bwMode="auto">
            <a:xfrm>
              <a:off x="3216" y="1680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[5]</a:t>
              </a:r>
            </a:p>
          </p:txBody>
        </p:sp>
        <p:sp>
          <p:nvSpPr>
            <p:cNvPr id="436290" name="Oval 66"/>
            <p:cNvSpPr>
              <a:spLocks noChangeArrowheads="1"/>
            </p:cNvSpPr>
            <p:nvPr/>
          </p:nvSpPr>
          <p:spPr bwMode="auto">
            <a:xfrm>
              <a:off x="3985" y="1728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91" name="Line 67"/>
            <p:cNvSpPr>
              <a:spLocks noChangeShapeType="1"/>
            </p:cNvSpPr>
            <p:nvPr/>
          </p:nvSpPr>
          <p:spPr bwMode="auto">
            <a:xfrm flipH="1">
              <a:off x="4080" y="1584"/>
              <a:ext cx="96" cy="14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6292" name="Text Box 68"/>
            <p:cNvSpPr txBox="1">
              <a:spLocks noChangeArrowheads="1"/>
            </p:cNvSpPr>
            <p:nvPr/>
          </p:nvSpPr>
          <p:spPr bwMode="auto">
            <a:xfrm>
              <a:off x="3696" y="1680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[6]</a:t>
              </a:r>
            </a:p>
          </p:txBody>
        </p:sp>
      </p:grpSp>
      <p:sp>
        <p:nvSpPr>
          <p:cNvPr id="436293" name="Text Box 69"/>
          <p:cNvSpPr txBox="1">
            <a:spLocks noChangeArrowheads="1"/>
          </p:cNvSpPr>
          <p:nvPr/>
        </p:nvSpPr>
        <p:spPr bwMode="auto">
          <a:xfrm>
            <a:off x="714072" y="2971800"/>
            <a:ext cx="17524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initial heap</a:t>
            </a:r>
          </a:p>
        </p:txBody>
      </p:sp>
      <p:sp>
        <p:nvSpPr>
          <p:cNvPr id="436294" name="Text Box 70"/>
          <p:cNvSpPr txBox="1">
            <a:spLocks noChangeArrowheads="1"/>
          </p:cNvSpPr>
          <p:nvPr/>
        </p:nvSpPr>
        <p:spPr bwMode="auto">
          <a:xfrm>
            <a:off x="4830061" y="2971800"/>
            <a:ext cx="26821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add the new node</a:t>
            </a:r>
          </a:p>
        </p:txBody>
      </p:sp>
      <p:sp>
        <p:nvSpPr>
          <p:cNvPr id="436295" name="Text Box 71"/>
          <p:cNvSpPr txBox="1">
            <a:spLocks noChangeArrowheads="1"/>
          </p:cNvSpPr>
          <p:nvPr/>
        </p:nvSpPr>
        <p:spPr bwMode="auto">
          <a:xfrm>
            <a:off x="780772" y="5715000"/>
            <a:ext cx="1459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insert 21</a:t>
            </a:r>
          </a:p>
        </p:txBody>
      </p:sp>
      <p:sp>
        <p:nvSpPr>
          <p:cNvPr id="436296" name="AutoShape 72"/>
          <p:cNvSpPr>
            <a:spLocks noChangeArrowheads="1"/>
          </p:cNvSpPr>
          <p:nvPr/>
        </p:nvSpPr>
        <p:spPr bwMode="auto">
          <a:xfrm>
            <a:off x="3306968" y="4876800"/>
            <a:ext cx="211083" cy="6858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grpSp>
        <p:nvGrpSpPr>
          <p:cNvPr id="436297" name="Group 73"/>
          <p:cNvGrpSpPr>
            <a:grpSpLocks/>
          </p:cNvGrpSpPr>
          <p:nvPr/>
        </p:nvGrpSpPr>
        <p:grpSpPr bwMode="auto">
          <a:xfrm>
            <a:off x="4913543" y="3733801"/>
            <a:ext cx="2760195" cy="2443163"/>
            <a:chOff x="3352" y="2352"/>
            <a:chExt cx="1883" cy="1539"/>
          </a:xfrm>
        </p:grpSpPr>
        <p:grpSp>
          <p:nvGrpSpPr>
            <p:cNvPr id="436298" name="Group 74"/>
            <p:cNvGrpSpPr>
              <a:grpSpLocks/>
            </p:cNvGrpSpPr>
            <p:nvPr/>
          </p:nvGrpSpPr>
          <p:grpSpPr bwMode="auto">
            <a:xfrm>
              <a:off x="3352" y="2352"/>
              <a:ext cx="1688" cy="1164"/>
              <a:chOff x="2536" y="720"/>
              <a:chExt cx="1688" cy="1164"/>
            </a:xfrm>
          </p:grpSpPr>
          <p:sp>
            <p:nvSpPr>
              <p:cNvPr id="436299" name="Oval 75"/>
              <p:cNvSpPr>
                <a:spLocks noChangeArrowheads="1"/>
              </p:cNvSpPr>
              <p:nvPr/>
            </p:nvSpPr>
            <p:spPr bwMode="auto">
              <a:xfrm>
                <a:off x="3601" y="720"/>
                <a:ext cx="239" cy="262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6300" name="Text Box 76"/>
              <p:cNvSpPr txBox="1">
                <a:spLocks noChangeArrowheads="1"/>
              </p:cNvSpPr>
              <p:nvPr/>
            </p:nvSpPr>
            <p:spPr bwMode="auto">
              <a:xfrm>
                <a:off x="3552" y="722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 b="1">
                  <a:latin typeface="+mn-lt"/>
                </a:endParaRPr>
              </a:p>
            </p:txBody>
          </p:sp>
          <p:sp>
            <p:nvSpPr>
              <p:cNvPr id="436301" name="Oval 77"/>
              <p:cNvSpPr>
                <a:spLocks noChangeArrowheads="1"/>
              </p:cNvSpPr>
              <p:nvPr/>
            </p:nvSpPr>
            <p:spPr bwMode="auto">
              <a:xfrm>
                <a:off x="3190" y="1200"/>
                <a:ext cx="266" cy="249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6302" name="Text Box 78"/>
              <p:cNvSpPr txBox="1">
                <a:spLocks noChangeArrowheads="1"/>
              </p:cNvSpPr>
              <p:nvPr/>
            </p:nvSpPr>
            <p:spPr bwMode="auto">
              <a:xfrm>
                <a:off x="3168" y="1200"/>
                <a:ext cx="3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>
                    <a:latin typeface="+mn-lt"/>
                  </a:rPr>
                  <a:t>15</a:t>
                </a:r>
              </a:p>
            </p:txBody>
          </p:sp>
          <p:sp>
            <p:nvSpPr>
              <p:cNvPr id="436303" name="Oval 79"/>
              <p:cNvSpPr>
                <a:spLocks noChangeArrowheads="1"/>
              </p:cNvSpPr>
              <p:nvPr/>
            </p:nvSpPr>
            <p:spPr bwMode="auto">
              <a:xfrm>
                <a:off x="3977" y="1233"/>
                <a:ext cx="247" cy="255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6304" name="Text Box 80"/>
              <p:cNvSpPr txBox="1">
                <a:spLocks noChangeArrowheads="1"/>
              </p:cNvSpPr>
              <p:nvPr/>
            </p:nvSpPr>
            <p:spPr bwMode="auto">
              <a:xfrm>
                <a:off x="3977" y="1259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 b="1">
                  <a:latin typeface="+mn-lt"/>
                </a:endParaRPr>
              </a:p>
            </p:txBody>
          </p:sp>
          <p:sp>
            <p:nvSpPr>
              <p:cNvPr id="436305" name="Oval 81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240" cy="247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6306" name="Text Box 82"/>
              <p:cNvSpPr txBox="1">
                <a:spLocks noChangeArrowheads="1"/>
              </p:cNvSpPr>
              <p:nvPr/>
            </p:nvSpPr>
            <p:spPr bwMode="auto">
              <a:xfrm>
                <a:off x="2784" y="1632"/>
                <a:ext cx="38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TW" altLang="en-US" sz="2000" b="1" dirty="0">
                    <a:latin typeface="+mn-lt"/>
                  </a:rPr>
                  <a:t>14</a:t>
                </a:r>
              </a:p>
            </p:txBody>
          </p:sp>
          <p:sp>
            <p:nvSpPr>
              <p:cNvPr id="436307" name="Oval 83"/>
              <p:cNvSpPr>
                <a:spLocks noChangeArrowheads="1"/>
              </p:cNvSpPr>
              <p:nvPr/>
            </p:nvSpPr>
            <p:spPr bwMode="auto">
              <a:xfrm>
                <a:off x="3409" y="1632"/>
                <a:ext cx="239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6308" name="Text Box 84"/>
              <p:cNvSpPr txBox="1">
                <a:spLocks noChangeArrowheads="1"/>
              </p:cNvSpPr>
              <p:nvPr/>
            </p:nvSpPr>
            <p:spPr bwMode="auto">
              <a:xfrm>
                <a:off x="3360" y="1632"/>
                <a:ext cx="3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 b="1">
                    <a:latin typeface="+mn-lt"/>
                  </a:rPr>
                  <a:t>10</a:t>
                </a:r>
              </a:p>
            </p:txBody>
          </p:sp>
          <p:sp>
            <p:nvSpPr>
              <p:cNvPr id="436309" name="Line 85"/>
              <p:cNvSpPr>
                <a:spLocks noChangeShapeType="1"/>
              </p:cNvSpPr>
              <p:nvPr/>
            </p:nvSpPr>
            <p:spPr bwMode="auto">
              <a:xfrm flipH="1">
                <a:off x="3408" y="947"/>
                <a:ext cx="211" cy="301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6310" name="Line 86"/>
              <p:cNvSpPr>
                <a:spLocks noChangeShapeType="1"/>
              </p:cNvSpPr>
              <p:nvPr/>
            </p:nvSpPr>
            <p:spPr bwMode="auto">
              <a:xfrm>
                <a:off x="3792" y="960"/>
                <a:ext cx="269" cy="301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6311" name="Line 87"/>
              <p:cNvSpPr>
                <a:spLocks noChangeShapeType="1"/>
              </p:cNvSpPr>
              <p:nvPr/>
            </p:nvSpPr>
            <p:spPr bwMode="auto">
              <a:xfrm flipH="1">
                <a:off x="3011" y="1413"/>
                <a:ext cx="214" cy="251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6312" name="Line 88"/>
              <p:cNvSpPr>
                <a:spLocks noChangeShapeType="1"/>
              </p:cNvSpPr>
              <p:nvPr/>
            </p:nvSpPr>
            <p:spPr bwMode="auto">
              <a:xfrm>
                <a:off x="3408" y="1440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6313" name="Text Box 89"/>
              <p:cNvSpPr txBox="1">
                <a:spLocks noChangeArrowheads="1"/>
              </p:cNvSpPr>
              <p:nvPr/>
            </p:nvSpPr>
            <p:spPr bwMode="auto">
              <a:xfrm>
                <a:off x="3312" y="720"/>
                <a:ext cx="3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>
                    <a:latin typeface="+mn-lt"/>
                  </a:rPr>
                  <a:t>[1]</a:t>
                </a:r>
              </a:p>
            </p:txBody>
          </p:sp>
          <p:sp>
            <p:nvSpPr>
              <p:cNvPr id="436314" name="Text Box 90"/>
              <p:cNvSpPr txBox="1">
                <a:spLocks noChangeArrowheads="1"/>
              </p:cNvSpPr>
              <p:nvPr/>
            </p:nvSpPr>
            <p:spPr bwMode="auto">
              <a:xfrm>
                <a:off x="2928" y="1200"/>
                <a:ext cx="3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>
                    <a:latin typeface="+mn-lt"/>
                  </a:rPr>
                  <a:t>[2]</a:t>
                </a:r>
              </a:p>
            </p:txBody>
          </p:sp>
          <p:sp>
            <p:nvSpPr>
              <p:cNvPr id="436315" name="Text Box 91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3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>
                    <a:latin typeface="+mn-lt"/>
                  </a:rPr>
                  <a:t>[3]</a:t>
                </a:r>
              </a:p>
            </p:txBody>
          </p:sp>
          <p:sp>
            <p:nvSpPr>
              <p:cNvPr id="436316" name="Text Box 92"/>
              <p:cNvSpPr txBox="1">
                <a:spLocks noChangeArrowheads="1"/>
              </p:cNvSpPr>
              <p:nvPr/>
            </p:nvSpPr>
            <p:spPr bwMode="auto">
              <a:xfrm>
                <a:off x="2536" y="1584"/>
                <a:ext cx="3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dirty="0">
                    <a:latin typeface="+mn-lt"/>
                  </a:rPr>
                  <a:t>[4]</a:t>
                </a:r>
              </a:p>
            </p:txBody>
          </p:sp>
          <p:sp>
            <p:nvSpPr>
              <p:cNvPr id="436317" name="Text Box 93"/>
              <p:cNvSpPr txBox="1">
                <a:spLocks noChangeArrowheads="1"/>
              </p:cNvSpPr>
              <p:nvPr/>
            </p:nvSpPr>
            <p:spPr bwMode="auto">
              <a:xfrm>
                <a:off x="3128" y="1584"/>
                <a:ext cx="3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dirty="0">
                    <a:latin typeface="+mn-lt"/>
                  </a:rPr>
                  <a:t>[5]</a:t>
                </a:r>
              </a:p>
            </p:txBody>
          </p:sp>
          <p:sp>
            <p:nvSpPr>
              <p:cNvPr id="436318" name="Oval 94"/>
              <p:cNvSpPr>
                <a:spLocks noChangeArrowheads="1"/>
              </p:cNvSpPr>
              <p:nvPr/>
            </p:nvSpPr>
            <p:spPr bwMode="auto">
              <a:xfrm>
                <a:off x="3889" y="1632"/>
                <a:ext cx="239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6319" name="Line 95"/>
              <p:cNvSpPr>
                <a:spLocks noChangeShapeType="1"/>
              </p:cNvSpPr>
              <p:nvPr/>
            </p:nvSpPr>
            <p:spPr bwMode="auto">
              <a:xfrm flipH="1">
                <a:off x="3984" y="1488"/>
                <a:ext cx="96" cy="144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6320" name="Text Box 96"/>
              <p:cNvSpPr txBox="1">
                <a:spLocks noChangeArrowheads="1"/>
              </p:cNvSpPr>
              <p:nvPr/>
            </p:nvSpPr>
            <p:spPr bwMode="auto">
              <a:xfrm>
                <a:off x="3600" y="1584"/>
                <a:ext cx="3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dirty="0">
                    <a:latin typeface="+mn-lt"/>
                  </a:rPr>
                  <a:t>[6]</a:t>
                </a:r>
              </a:p>
            </p:txBody>
          </p:sp>
        </p:grpSp>
        <p:sp>
          <p:nvSpPr>
            <p:cNvPr id="436321" name="Text Box 97"/>
            <p:cNvSpPr txBox="1">
              <a:spLocks noChangeArrowheads="1"/>
            </p:cNvSpPr>
            <p:nvPr/>
          </p:nvSpPr>
          <p:spPr bwMode="auto">
            <a:xfrm>
              <a:off x="3368" y="3600"/>
              <a:ext cx="18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+mn-lt"/>
                </a:rPr>
                <a:t>after inserting 21</a:t>
              </a:r>
            </a:p>
          </p:txBody>
        </p:sp>
        <p:sp>
          <p:nvSpPr>
            <p:cNvPr id="436322" name="Text Box 98"/>
            <p:cNvSpPr txBox="1">
              <a:spLocks noChangeArrowheads="1"/>
            </p:cNvSpPr>
            <p:nvPr/>
          </p:nvSpPr>
          <p:spPr bwMode="auto">
            <a:xfrm>
              <a:off x="4694" y="3227"/>
              <a:ext cx="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2000" b="1">
                <a:latin typeface="+mn-lt"/>
              </a:endParaRPr>
            </a:p>
          </p:txBody>
        </p:sp>
      </p:grpSp>
      <p:sp>
        <p:nvSpPr>
          <p:cNvPr id="436323" name="AutoShape 99"/>
          <p:cNvSpPr>
            <a:spLocks noChangeArrowheads="1"/>
          </p:cNvSpPr>
          <p:nvPr/>
        </p:nvSpPr>
        <p:spPr bwMode="auto">
          <a:xfrm>
            <a:off x="3025524" y="3886200"/>
            <a:ext cx="211083" cy="6858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103" name="Text Box 29"/>
          <p:cNvSpPr txBox="1">
            <a:spLocks noChangeArrowheads="1"/>
          </p:cNvSpPr>
          <p:nvPr/>
        </p:nvSpPr>
        <p:spPr bwMode="auto">
          <a:xfrm>
            <a:off x="6901234" y="5189821"/>
            <a:ext cx="341544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+mn-lt"/>
              </a:rPr>
              <a:t>2</a:t>
            </a:r>
          </a:p>
        </p:txBody>
      </p:sp>
      <p:sp>
        <p:nvSpPr>
          <p:cNvPr id="104" name="Text Box 25"/>
          <p:cNvSpPr txBox="1">
            <a:spLocks noChangeArrowheads="1"/>
          </p:cNvSpPr>
          <p:nvPr/>
        </p:nvSpPr>
        <p:spPr bwMode="auto">
          <a:xfrm>
            <a:off x="6973712" y="4559147"/>
            <a:ext cx="498391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+mn-lt"/>
              </a:rPr>
              <a:t>20</a:t>
            </a:r>
          </a:p>
        </p:txBody>
      </p:sp>
      <p:sp>
        <p:nvSpPr>
          <p:cNvPr id="105" name="Text Box 25"/>
          <p:cNvSpPr txBox="1">
            <a:spLocks noChangeArrowheads="1"/>
          </p:cNvSpPr>
          <p:nvPr/>
        </p:nvSpPr>
        <p:spPr bwMode="auto">
          <a:xfrm>
            <a:off x="6436326" y="3749676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latin typeface="+mn-lt"/>
              </a:rPr>
              <a:t>2</a:t>
            </a:r>
            <a:r>
              <a:rPr lang="en-US" altLang="zh-TW" sz="2000" b="1" dirty="0" smtClean="0">
                <a:latin typeface="+mn-lt"/>
              </a:rPr>
              <a:t>1</a:t>
            </a:r>
            <a:endParaRPr lang="zh-TW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914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8B360D64-4A76-4759-888F-E12FDF65900F}" type="slidenum">
              <a:rPr lang="zh-TW" altLang="en-US" smtClean="0"/>
              <a:pPr/>
              <a:t>3</a:t>
            </a:fld>
            <a:endParaRPr lang="en-US" altLang="zh-TW" dirty="0"/>
          </a:p>
        </p:txBody>
      </p:sp>
      <p:sp>
        <p:nvSpPr>
          <p:cNvPr id="3840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009" name="Rectangle 9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1804" y="1066799"/>
                <a:ext cx="8154243" cy="4898065"/>
              </a:xfrm>
            </p:spPr>
            <p:txBody>
              <a:bodyPr/>
              <a:lstStyle/>
              <a:p>
                <a:r>
                  <a:rPr lang="en-US" altLang="zh-TW" sz="2400" dirty="0"/>
                  <a:t>A tree is a finite set of one or more nodes such that </a:t>
                </a:r>
              </a:p>
              <a:p>
                <a:pPr lvl="1"/>
                <a:r>
                  <a:rPr lang="en-US" altLang="zh-TW" dirty="0"/>
                  <a:t>There is a specially </a:t>
                </a:r>
                <a:r>
                  <a:rPr lang="en-US" altLang="zh-TW" dirty="0" smtClean="0"/>
                  <a:t>node </a:t>
                </a:r>
                <a:r>
                  <a:rPr lang="en-US" altLang="zh-TW" dirty="0"/>
                  <a:t>called the </a:t>
                </a:r>
                <a:r>
                  <a:rPr lang="en-US" altLang="zh-TW" i="1" dirty="0">
                    <a:solidFill>
                      <a:srgbClr val="0000FF"/>
                    </a:solidFill>
                  </a:rPr>
                  <a:t>root</a:t>
                </a:r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The remaining nodes are partitioned into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 ≥0 </m:t>
                    </m:r>
                  </m:oMath>
                </a14:m>
                <a:r>
                  <a:rPr lang="en-US" altLang="zh-TW" dirty="0" smtClean="0"/>
                  <a:t> disjoint </a:t>
                </a:r>
                <a:r>
                  <a:rPr lang="en-US" altLang="zh-TW" dirty="0"/>
                  <a:t>sets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  <m:r>
                      <a:rPr lang="en-US" altLang="zh-TW" i="1" baseline="-25000" dirty="0">
                        <a:solidFill>
                          <a:srgbClr val="0000FF"/>
                        </a:solidFill>
                        <a:latin typeface="Cambria Math"/>
                      </a:rPr>
                      <m:t>1</m:t>
                    </m:r>
                    <m:r>
                      <a:rPr lang="en-US" altLang="zh-TW" i="1" dirty="0">
                        <a:solidFill>
                          <a:srgbClr val="0000FF"/>
                        </a:solidFill>
                        <a:latin typeface="Cambria Math"/>
                      </a:rPr>
                      <m:t>, …, </m:t>
                    </m:r>
                    <m:r>
                      <a:rPr lang="en-US" altLang="zh-TW" i="1" dirty="0" err="1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  <m:r>
                      <a:rPr lang="en-US" altLang="zh-TW" i="1" baseline="-25000" dirty="0" err="1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where each of these sets is a tree. </a:t>
                </a:r>
              </a:p>
              <a:p>
                <a:pPr lvl="1"/>
                <a:r>
                  <a:rPr lang="en-US" altLang="zh-TW" dirty="0"/>
                  <a:t>We call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  <m:r>
                      <a:rPr lang="en-US" altLang="zh-TW" i="1" baseline="-25000" dirty="0">
                        <a:solidFill>
                          <a:srgbClr val="0000FF"/>
                        </a:solidFill>
                        <a:latin typeface="Cambria Math"/>
                      </a:rPr>
                      <m:t>1</m:t>
                    </m:r>
                    <m:r>
                      <a:rPr lang="en-US" altLang="zh-TW" i="1" dirty="0">
                        <a:solidFill>
                          <a:srgbClr val="0000FF"/>
                        </a:solidFill>
                        <a:latin typeface="Cambria Math"/>
                      </a:rPr>
                      <m:t>, …, </m:t>
                    </m:r>
                    <m:r>
                      <a:rPr lang="en-US" altLang="zh-TW" i="1" dirty="0" err="1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  <m:r>
                      <a:rPr lang="en-US" altLang="zh-TW" i="1" baseline="-25000" dirty="0" err="1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TW" i="1" baseline="-25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 the </a:t>
                </a:r>
                <a:r>
                  <a:rPr lang="en-US" altLang="zh-TW" i="1" dirty="0" err="1"/>
                  <a:t>subtrees</a:t>
                </a:r>
                <a:r>
                  <a:rPr lang="en-US" altLang="zh-TW" dirty="0"/>
                  <a:t> of the root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sz="2400" b="1" dirty="0"/>
                  <a:t>Terminology</a:t>
                </a:r>
                <a:r>
                  <a:rPr lang="en-US" altLang="zh-TW" sz="2400" dirty="0"/>
                  <a:t>: root, </a:t>
                </a:r>
                <a:r>
                  <a:rPr lang="en-US" altLang="zh-TW" sz="2400" dirty="0" err="1"/>
                  <a:t>subtree</a:t>
                </a:r>
                <a:r>
                  <a:rPr lang="en-US" altLang="zh-TW" sz="2400" dirty="0"/>
                  <a:t>, node, leaf node, non-leaf node, edge, parent, sibling, ancestor, descendant, degree of node, level, path, length of path, height of a node, depth of node, degree of a tree and height of a tree.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8400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1804" y="1066799"/>
                <a:ext cx="8154243" cy="4898065"/>
              </a:xfrm>
              <a:blipFill rotWithShape="1">
                <a:blip r:embed="rId2"/>
                <a:stretch>
                  <a:fillRect l="-673" t="-996" r="-187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4025" name="Rectangle 25"/>
          <p:cNvSpPr>
            <a:spLocks noChangeArrowheads="1"/>
          </p:cNvSpPr>
          <p:nvPr/>
        </p:nvSpPr>
        <p:spPr bwMode="gray">
          <a:xfrm>
            <a:off x="464821" y="4759503"/>
            <a:ext cx="703610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Char char="n"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414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B04CEB88-07FF-4C95-9DB9-3FD058A57EE2}" type="slidenum">
              <a:rPr lang="zh-TW" altLang="en-US" smtClean="0"/>
              <a:pPr/>
              <a:t>30</a:t>
            </a:fld>
            <a:endParaRPr lang="en-US" altLang="zh-TW" dirty="0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49705"/>
          </a:xfrm>
        </p:spPr>
        <p:txBody>
          <a:bodyPr/>
          <a:lstStyle/>
          <a:p>
            <a:r>
              <a:rPr lang="en-US" altLang="zh-TW" dirty="0"/>
              <a:t>Insert Heap Function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252" y="1078831"/>
            <a:ext cx="7080054" cy="5486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void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InsertHeap</a:t>
            </a:r>
            <a:r>
              <a:rPr lang="en-US" altLang="zh-TW" sz="2200" dirty="0" smtClean="0">
                <a:solidFill>
                  <a:srgbClr val="0000FF"/>
                </a:solidFill>
              </a:rPr>
              <a:t>(Heap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heap</a:t>
            </a:r>
            <a:r>
              <a:rPr lang="en-US" altLang="zh-TW" sz="2200" dirty="0" smtClean="0">
                <a:solidFill>
                  <a:srgbClr val="0000FF"/>
                </a:solidFill>
              </a:rPr>
              <a:t>, element </a:t>
            </a:r>
            <a:r>
              <a:rPr lang="en-US" altLang="zh-TW" sz="2200" dirty="0">
                <a:solidFill>
                  <a:srgbClr val="0000FF"/>
                </a:solidFill>
              </a:rPr>
              <a:t>item, </a:t>
            </a:r>
            <a:r>
              <a:rPr lang="en-US" altLang="zh-TW" sz="2200" dirty="0" err="1">
                <a:solidFill>
                  <a:srgbClr val="0000FF"/>
                </a:solidFill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</a:rPr>
              <a:t> *n)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/* insert item into a heap of current size *n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{   </a:t>
            </a:r>
            <a:r>
              <a:rPr lang="en-US" altLang="zh-TW" sz="2200" dirty="0" err="1">
                <a:solidFill>
                  <a:srgbClr val="0000FF"/>
                </a:solidFill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err="1">
                <a:solidFill>
                  <a:srgbClr val="0000FF"/>
                </a:solidFill>
              </a:rPr>
              <a:t>i</a:t>
            </a:r>
            <a:r>
              <a:rPr lang="en-US" altLang="zh-TW" sz="2200" dirty="0">
                <a:solidFill>
                  <a:srgbClr val="0000FF"/>
                </a:solidFill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	if (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HeapFull</a:t>
            </a:r>
            <a:r>
              <a:rPr lang="en-US" altLang="zh-TW" sz="2200" dirty="0" smtClean="0">
                <a:solidFill>
                  <a:srgbClr val="0000FF"/>
                </a:solidFill>
              </a:rPr>
              <a:t>(heap,*n</a:t>
            </a:r>
            <a:r>
              <a:rPr lang="en-US" altLang="zh-TW" sz="2200" dirty="0">
                <a:solidFill>
                  <a:srgbClr val="0000FF"/>
                </a:solidFill>
              </a:rPr>
              <a:t>))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		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printf</a:t>
            </a:r>
            <a:r>
              <a:rPr lang="en-US" altLang="zh-TW" sz="2200" dirty="0" smtClean="0">
                <a:solidFill>
                  <a:srgbClr val="0000FF"/>
                </a:solidFill>
              </a:rPr>
              <a:t>(“The </a:t>
            </a:r>
            <a:r>
              <a:rPr lang="en-US" altLang="zh-TW" sz="2200" dirty="0">
                <a:solidFill>
                  <a:srgbClr val="0000FF"/>
                </a:solidFill>
              </a:rPr>
              <a:t>heap is full.\n”);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	</a:t>
            </a:r>
            <a:r>
              <a:rPr lang="en-US" altLang="zh-TW" sz="2200">
                <a:solidFill>
                  <a:srgbClr val="0000FF"/>
                </a:solidFill>
              </a:rPr>
              <a:t>	</a:t>
            </a:r>
            <a:r>
              <a:rPr lang="en-US" altLang="zh-TW" sz="2200" smtClean="0">
                <a:solidFill>
                  <a:srgbClr val="0000FF"/>
                </a:solidFill>
              </a:rPr>
              <a:t>return;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	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	</a:t>
            </a:r>
            <a:r>
              <a:rPr lang="en-US" altLang="zh-TW" sz="2200" dirty="0" err="1">
                <a:solidFill>
                  <a:srgbClr val="0000FF"/>
                </a:solidFill>
              </a:rPr>
              <a:t>i</a:t>
            </a:r>
            <a:r>
              <a:rPr lang="en-US" altLang="zh-TW" sz="2200" dirty="0">
                <a:solidFill>
                  <a:srgbClr val="0000FF"/>
                </a:solidFill>
              </a:rPr>
              <a:t> = ++(*n);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	while ((</a:t>
            </a:r>
            <a:r>
              <a:rPr lang="en-US" altLang="zh-TW" sz="2200" dirty="0" err="1">
                <a:solidFill>
                  <a:srgbClr val="0000FF"/>
                </a:solidFill>
              </a:rPr>
              <a:t>i</a:t>
            </a:r>
            <a:r>
              <a:rPr lang="en-US" altLang="zh-TW" sz="2200" dirty="0">
                <a:solidFill>
                  <a:srgbClr val="0000FF"/>
                </a:solidFill>
              </a:rPr>
              <a:t> != 1) &amp;&amp; (</a:t>
            </a:r>
            <a:r>
              <a:rPr lang="en-US" altLang="zh-TW" sz="2200" dirty="0" err="1">
                <a:solidFill>
                  <a:srgbClr val="0000FF"/>
                </a:solidFill>
              </a:rPr>
              <a:t>item.key</a:t>
            </a:r>
            <a:r>
              <a:rPr lang="en-US" altLang="zh-TW" sz="2200" dirty="0">
                <a:solidFill>
                  <a:srgbClr val="0000FF"/>
                </a:solidFill>
              </a:rPr>
              <a:t> &gt; heap[</a:t>
            </a:r>
            <a:r>
              <a:rPr lang="en-US" altLang="zh-TW" sz="2200" dirty="0" err="1">
                <a:solidFill>
                  <a:srgbClr val="0000FF"/>
                </a:solidFill>
              </a:rPr>
              <a:t>i</a:t>
            </a:r>
            <a:r>
              <a:rPr lang="en-US" altLang="zh-TW" sz="2200" dirty="0">
                <a:solidFill>
                  <a:srgbClr val="0000FF"/>
                </a:solidFill>
              </a:rPr>
              <a:t>/2].key))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		heap[</a:t>
            </a:r>
            <a:r>
              <a:rPr lang="en-US" altLang="zh-TW" sz="2200" dirty="0" err="1">
                <a:solidFill>
                  <a:srgbClr val="0000FF"/>
                </a:solidFill>
              </a:rPr>
              <a:t>i</a:t>
            </a:r>
            <a:r>
              <a:rPr lang="en-US" altLang="zh-TW" sz="2200" dirty="0">
                <a:solidFill>
                  <a:srgbClr val="0000FF"/>
                </a:solidFill>
              </a:rPr>
              <a:t>] = heap[</a:t>
            </a:r>
            <a:r>
              <a:rPr lang="en-US" altLang="zh-TW" sz="2200" dirty="0" err="1">
                <a:solidFill>
                  <a:srgbClr val="0000FF"/>
                </a:solidFill>
              </a:rPr>
              <a:t>i</a:t>
            </a:r>
            <a:r>
              <a:rPr lang="en-US" altLang="zh-TW" sz="2200" dirty="0">
                <a:solidFill>
                  <a:srgbClr val="0000FF"/>
                </a:solidFill>
              </a:rPr>
              <a:t>/2];     /* move down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		</a:t>
            </a:r>
            <a:r>
              <a:rPr lang="en-US" altLang="zh-TW" sz="2200" dirty="0" err="1">
                <a:solidFill>
                  <a:srgbClr val="0000FF"/>
                </a:solidFill>
              </a:rPr>
              <a:t>i</a:t>
            </a:r>
            <a:r>
              <a:rPr lang="en-US" altLang="zh-TW" sz="2200" dirty="0">
                <a:solidFill>
                  <a:srgbClr val="0000FF"/>
                </a:solidFill>
              </a:rPr>
              <a:t> = </a:t>
            </a:r>
            <a:r>
              <a:rPr lang="en-US" altLang="zh-TW" sz="2200" dirty="0" err="1">
                <a:solidFill>
                  <a:srgbClr val="0000FF"/>
                </a:solidFill>
              </a:rPr>
              <a:t>i</a:t>
            </a:r>
            <a:r>
              <a:rPr lang="en-US" altLang="zh-TW" sz="2200" dirty="0">
                <a:solidFill>
                  <a:srgbClr val="0000FF"/>
                </a:solidFill>
              </a:rPr>
              <a:t> / 2;    /* shift index to parent node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	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	heap[</a:t>
            </a:r>
            <a:r>
              <a:rPr lang="en-US" altLang="zh-TW" sz="2200" dirty="0" err="1">
                <a:solidFill>
                  <a:srgbClr val="0000FF"/>
                </a:solidFill>
              </a:rPr>
              <a:t>i</a:t>
            </a:r>
            <a:r>
              <a:rPr lang="en-US" altLang="zh-TW" sz="2200" dirty="0">
                <a:solidFill>
                  <a:srgbClr val="0000FF"/>
                </a:solidFill>
              </a:rPr>
              <a:t>] = item;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}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5BFA9163-9140-486E-AFB3-83289753D83C}" type="slidenum">
              <a:rPr lang="zh-TW" altLang="en-US" smtClean="0"/>
              <a:pPr/>
              <a:t>31</a:t>
            </a:fld>
            <a:endParaRPr lang="en-US" altLang="zh-TW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7772400" cy="637674"/>
          </a:xfrm>
        </p:spPr>
        <p:txBody>
          <a:bodyPr/>
          <a:lstStyle/>
          <a:p>
            <a:r>
              <a:rPr lang="en-US" altLang="zh-TW"/>
              <a:t>Deletion from Heap</a:t>
            </a:r>
          </a:p>
        </p:txBody>
      </p:sp>
      <p:grpSp>
        <p:nvGrpSpPr>
          <p:cNvPr id="438275" name="Group 3"/>
          <p:cNvGrpSpPr>
            <a:grpSpLocks/>
          </p:cNvGrpSpPr>
          <p:nvPr/>
        </p:nvGrpSpPr>
        <p:grpSpPr bwMode="auto">
          <a:xfrm>
            <a:off x="773971" y="1066801"/>
            <a:ext cx="2392274" cy="1847850"/>
            <a:chOff x="528" y="672"/>
            <a:chExt cx="1632" cy="1164"/>
          </a:xfrm>
        </p:grpSpPr>
        <p:sp>
          <p:nvSpPr>
            <p:cNvPr id="438276" name="Oval 4"/>
            <p:cNvSpPr>
              <a:spLocks noChangeArrowheads="1"/>
            </p:cNvSpPr>
            <p:nvPr/>
          </p:nvSpPr>
          <p:spPr bwMode="auto">
            <a:xfrm>
              <a:off x="1537" y="672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277" name="Text Box 5"/>
            <p:cNvSpPr txBox="1">
              <a:spLocks noChangeArrowheads="1"/>
            </p:cNvSpPr>
            <p:nvPr/>
          </p:nvSpPr>
          <p:spPr bwMode="auto">
            <a:xfrm>
              <a:off x="1488" y="672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Arial" charset="0"/>
                </a:rPr>
                <a:t>20</a:t>
              </a:r>
            </a:p>
          </p:txBody>
        </p:sp>
        <p:sp>
          <p:nvSpPr>
            <p:cNvPr id="438278" name="Oval 6"/>
            <p:cNvSpPr>
              <a:spLocks noChangeArrowheads="1"/>
            </p:cNvSpPr>
            <p:nvPr/>
          </p:nvSpPr>
          <p:spPr bwMode="auto">
            <a:xfrm>
              <a:off x="1126" y="1152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279" name="Text Box 7"/>
            <p:cNvSpPr txBox="1">
              <a:spLocks noChangeArrowheads="1"/>
            </p:cNvSpPr>
            <p:nvPr/>
          </p:nvSpPr>
          <p:spPr bwMode="auto">
            <a:xfrm>
              <a:off x="1104" y="1152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Arial" charset="0"/>
                </a:rPr>
                <a:t>15</a:t>
              </a:r>
            </a:p>
          </p:txBody>
        </p:sp>
        <p:sp>
          <p:nvSpPr>
            <p:cNvPr id="438280" name="Oval 8"/>
            <p:cNvSpPr>
              <a:spLocks noChangeArrowheads="1"/>
            </p:cNvSpPr>
            <p:nvPr/>
          </p:nvSpPr>
          <p:spPr bwMode="auto">
            <a:xfrm>
              <a:off x="1913" y="1185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281" name="Text Box 9"/>
            <p:cNvSpPr txBox="1">
              <a:spLocks noChangeArrowheads="1"/>
            </p:cNvSpPr>
            <p:nvPr/>
          </p:nvSpPr>
          <p:spPr bwMode="auto">
            <a:xfrm>
              <a:off x="1913" y="1209"/>
              <a:ext cx="2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Arial" charset="0"/>
                </a:rPr>
                <a:t>2</a:t>
              </a:r>
            </a:p>
          </p:txBody>
        </p:sp>
        <p:sp>
          <p:nvSpPr>
            <p:cNvPr id="438282" name="Oval 10"/>
            <p:cNvSpPr>
              <a:spLocks noChangeArrowheads="1"/>
            </p:cNvSpPr>
            <p:nvPr/>
          </p:nvSpPr>
          <p:spPr bwMode="auto">
            <a:xfrm>
              <a:off x="768" y="1584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283" name="Text Box 11"/>
            <p:cNvSpPr txBox="1">
              <a:spLocks noChangeArrowheads="1"/>
            </p:cNvSpPr>
            <p:nvPr/>
          </p:nvSpPr>
          <p:spPr bwMode="auto">
            <a:xfrm>
              <a:off x="720" y="158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2000" b="1">
                  <a:latin typeface="Arial" charset="0"/>
                </a:rPr>
                <a:t>14</a:t>
              </a:r>
            </a:p>
          </p:txBody>
        </p:sp>
        <p:sp>
          <p:nvSpPr>
            <p:cNvPr id="438284" name="Oval 12"/>
            <p:cNvSpPr>
              <a:spLocks noChangeArrowheads="1"/>
            </p:cNvSpPr>
            <p:nvPr/>
          </p:nvSpPr>
          <p:spPr bwMode="auto">
            <a:xfrm>
              <a:off x="1345" y="1584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285" name="Text Box 13"/>
            <p:cNvSpPr txBox="1">
              <a:spLocks noChangeArrowheads="1"/>
            </p:cNvSpPr>
            <p:nvPr/>
          </p:nvSpPr>
          <p:spPr bwMode="auto">
            <a:xfrm>
              <a:off x="1296" y="1584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Arial" charset="0"/>
                </a:rPr>
                <a:t>10</a:t>
              </a:r>
            </a:p>
          </p:txBody>
        </p:sp>
        <p:sp>
          <p:nvSpPr>
            <p:cNvPr id="438286" name="Line 14"/>
            <p:cNvSpPr>
              <a:spLocks noChangeShapeType="1"/>
            </p:cNvSpPr>
            <p:nvPr/>
          </p:nvSpPr>
          <p:spPr bwMode="auto">
            <a:xfrm flipH="1">
              <a:off x="1344" y="899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8287" name="Line 15"/>
            <p:cNvSpPr>
              <a:spLocks noChangeShapeType="1"/>
            </p:cNvSpPr>
            <p:nvPr/>
          </p:nvSpPr>
          <p:spPr bwMode="auto">
            <a:xfrm>
              <a:off x="1728" y="912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8288" name="Line 16"/>
            <p:cNvSpPr>
              <a:spLocks noChangeShapeType="1"/>
            </p:cNvSpPr>
            <p:nvPr/>
          </p:nvSpPr>
          <p:spPr bwMode="auto">
            <a:xfrm flipH="1">
              <a:off x="947" y="1365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8289" name="Line 17"/>
            <p:cNvSpPr>
              <a:spLocks noChangeShapeType="1"/>
            </p:cNvSpPr>
            <p:nvPr/>
          </p:nvSpPr>
          <p:spPr bwMode="auto">
            <a:xfrm>
              <a:off x="1344" y="1392"/>
              <a:ext cx="96" cy="19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8290" name="Text Box 18"/>
            <p:cNvSpPr txBox="1">
              <a:spLocks noChangeArrowheads="1"/>
            </p:cNvSpPr>
            <p:nvPr/>
          </p:nvSpPr>
          <p:spPr bwMode="auto">
            <a:xfrm>
              <a:off x="1248" y="67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[1]</a:t>
              </a:r>
            </a:p>
          </p:txBody>
        </p:sp>
        <p:sp>
          <p:nvSpPr>
            <p:cNvPr id="438291" name="Text Box 19"/>
            <p:cNvSpPr txBox="1">
              <a:spLocks noChangeArrowheads="1"/>
            </p:cNvSpPr>
            <p:nvPr/>
          </p:nvSpPr>
          <p:spPr bwMode="auto">
            <a:xfrm>
              <a:off x="864" y="115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[2]</a:t>
              </a:r>
            </a:p>
          </p:txBody>
        </p:sp>
        <p:sp>
          <p:nvSpPr>
            <p:cNvPr id="438292" name="Text Box 20"/>
            <p:cNvSpPr txBox="1">
              <a:spLocks noChangeArrowheads="1"/>
            </p:cNvSpPr>
            <p:nvPr/>
          </p:nvSpPr>
          <p:spPr bwMode="auto">
            <a:xfrm>
              <a:off x="1632" y="115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[3]</a:t>
              </a:r>
            </a:p>
          </p:txBody>
        </p:sp>
        <p:sp>
          <p:nvSpPr>
            <p:cNvPr id="438293" name="Text Box 21"/>
            <p:cNvSpPr txBox="1">
              <a:spLocks noChangeArrowheads="1"/>
            </p:cNvSpPr>
            <p:nvPr/>
          </p:nvSpPr>
          <p:spPr bwMode="auto">
            <a:xfrm>
              <a:off x="528" y="1536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[4]</a:t>
              </a:r>
            </a:p>
          </p:txBody>
        </p:sp>
        <p:sp>
          <p:nvSpPr>
            <p:cNvPr id="438294" name="Text Box 22"/>
            <p:cNvSpPr txBox="1">
              <a:spLocks noChangeArrowheads="1"/>
            </p:cNvSpPr>
            <p:nvPr/>
          </p:nvSpPr>
          <p:spPr bwMode="auto">
            <a:xfrm>
              <a:off x="1104" y="1536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[5]</a:t>
              </a:r>
            </a:p>
          </p:txBody>
        </p:sp>
      </p:grpSp>
      <p:sp>
        <p:nvSpPr>
          <p:cNvPr id="438296" name="Oval 24"/>
          <p:cNvSpPr>
            <a:spLocks noChangeArrowheads="1"/>
          </p:cNvSpPr>
          <p:nvPr/>
        </p:nvSpPr>
        <p:spPr bwMode="auto">
          <a:xfrm>
            <a:off x="6333957" y="1066801"/>
            <a:ext cx="350339" cy="415925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297" name="Text Box 25"/>
          <p:cNvSpPr txBox="1">
            <a:spLocks noChangeArrowheads="1"/>
          </p:cNvSpPr>
          <p:nvPr/>
        </p:nvSpPr>
        <p:spPr bwMode="auto">
          <a:xfrm>
            <a:off x="6262130" y="1066801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 sz="2000" b="1">
              <a:latin typeface="Arial" charset="0"/>
            </a:endParaRPr>
          </a:p>
        </p:txBody>
      </p:sp>
      <p:sp>
        <p:nvSpPr>
          <p:cNvPr id="438298" name="Oval 26"/>
          <p:cNvSpPr>
            <a:spLocks noChangeArrowheads="1"/>
          </p:cNvSpPr>
          <p:nvPr/>
        </p:nvSpPr>
        <p:spPr bwMode="auto">
          <a:xfrm>
            <a:off x="5731491" y="1828800"/>
            <a:ext cx="389917" cy="395288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5699243" y="1828800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>
                <a:latin typeface="Arial" charset="0"/>
              </a:rPr>
              <a:t>15</a:t>
            </a:r>
          </a:p>
        </p:txBody>
      </p:sp>
      <p:sp>
        <p:nvSpPr>
          <p:cNvPr id="438300" name="Oval 28"/>
          <p:cNvSpPr>
            <a:spLocks noChangeArrowheads="1"/>
          </p:cNvSpPr>
          <p:nvPr/>
        </p:nvSpPr>
        <p:spPr bwMode="auto">
          <a:xfrm>
            <a:off x="6885119" y="1881188"/>
            <a:ext cx="362066" cy="404812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6885119" y="191928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>
                <a:latin typeface="Arial" charset="0"/>
              </a:rPr>
              <a:t>2</a:t>
            </a:r>
          </a:p>
        </p:txBody>
      </p:sp>
      <p:sp>
        <p:nvSpPr>
          <p:cNvPr id="438302" name="Oval 30"/>
          <p:cNvSpPr>
            <a:spLocks noChangeArrowheads="1"/>
          </p:cNvSpPr>
          <p:nvPr/>
        </p:nvSpPr>
        <p:spPr bwMode="auto">
          <a:xfrm>
            <a:off x="5206715" y="2514601"/>
            <a:ext cx="351805" cy="392113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03" name="Text Box 31"/>
          <p:cNvSpPr txBox="1">
            <a:spLocks noChangeArrowheads="1"/>
          </p:cNvSpPr>
          <p:nvPr/>
        </p:nvSpPr>
        <p:spPr bwMode="auto">
          <a:xfrm>
            <a:off x="5136354" y="2514601"/>
            <a:ext cx="49252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000" b="1">
                <a:latin typeface="Arial" charset="0"/>
              </a:rPr>
              <a:t>14</a:t>
            </a:r>
          </a:p>
        </p:txBody>
      </p:sp>
      <p:sp>
        <p:nvSpPr>
          <p:cNvPr id="438304" name="Oval 32"/>
          <p:cNvSpPr>
            <a:spLocks noChangeArrowheads="1"/>
          </p:cNvSpPr>
          <p:nvPr/>
        </p:nvSpPr>
        <p:spPr bwMode="auto">
          <a:xfrm>
            <a:off x="6052513" y="2514600"/>
            <a:ext cx="350339" cy="381000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5980687" y="2514601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Arial" charset="0"/>
              </a:rPr>
              <a:t>10</a:t>
            </a:r>
          </a:p>
        </p:txBody>
      </p:sp>
      <p:sp>
        <p:nvSpPr>
          <p:cNvPr id="438306" name="Line 34"/>
          <p:cNvSpPr>
            <a:spLocks noChangeShapeType="1"/>
          </p:cNvSpPr>
          <p:nvPr/>
        </p:nvSpPr>
        <p:spPr bwMode="auto">
          <a:xfrm flipH="1">
            <a:off x="6051047" y="1427164"/>
            <a:ext cx="309296" cy="477837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8307" name="Line 35"/>
          <p:cNvSpPr>
            <a:spLocks noChangeShapeType="1"/>
          </p:cNvSpPr>
          <p:nvPr/>
        </p:nvSpPr>
        <p:spPr bwMode="auto">
          <a:xfrm>
            <a:off x="6613935" y="1447800"/>
            <a:ext cx="394315" cy="47783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8308" name="Line 36"/>
          <p:cNvSpPr>
            <a:spLocks noChangeShapeType="1"/>
          </p:cNvSpPr>
          <p:nvPr/>
        </p:nvSpPr>
        <p:spPr bwMode="auto">
          <a:xfrm flipH="1">
            <a:off x="5469104" y="2166938"/>
            <a:ext cx="313693" cy="398462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8309" name="Line 37"/>
          <p:cNvSpPr>
            <a:spLocks noChangeShapeType="1"/>
          </p:cNvSpPr>
          <p:nvPr/>
        </p:nvSpPr>
        <p:spPr bwMode="auto">
          <a:xfrm>
            <a:off x="6051047" y="2209800"/>
            <a:ext cx="140722" cy="30480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8310" name="Text Box 38"/>
          <p:cNvSpPr txBox="1">
            <a:spLocks noChangeArrowheads="1"/>
          </p:cNvSpPr>
          <p:nvPr/>
        </p:nvSpPr>
        <p:spPr bwMode="auto">
          <a:xfrm>
            <a:off x="5910325" y="10668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[1]</a:t>
            </a:r>
          </a:p>
        </p:txBody>
      </p:sp>
      <p:sp>
        <p:nvSpPr>
          <p:cNvPr id="438311" name="Text Box 39"/>
          <p:cNvSpPr txBox="1">
            <a:spLocks noChangeArrowheads="1"/>
          </p:cNvSpPr>
          <p:nvPr/>
        </p:nvSpPr>
        <p:spPr bwMode="auto">
          <a:xfrm>
            <a:off x="5347437" y="18288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[2]</a:t>
            </a:r>
          </a:p>
        </p:txBody>
      </p:sp>
      <p:sp>
        <p:nvSpPr>
          <p:cNvPr id="438312" name="Text Box 40"/>
          <p:cNvSpPr txBox="1">
            <a:spLocks noChangeArrowheads="1"/>
          </p:cNvSpPr>
          <p:nvPr/>
        </p:nvSpPr>
        <p:spPr bwMode="auto">
          <a:xfrm>
            <a:off x="6473213" y="18288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[3]</a:t>
            </a:r>
          </a:p>
        </p:txBody>
      </p:sp>
      <p:sp>
        <p:nvSpPr>
          <p:cNvPr id="438313" name="Text Box 41"/>
          <p:cNvSpPr txBox="1">
            <a:spLocks noChangeArrowheads="1"/>
          </p:cNvSpPr>
          <p:nvPr/>
        </p:nvSpPr>
        <p:spPr bwMode="auto">
          <a:xfrm>
            <a:off x="4854910" y="24384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[4]</a:t>
            </a:r>
          </a:p>
        </p:txBody>
      </p:sp>
      <p:sp>
        <p:nvSpPr>
          <p:cNvPr id="438314" name="Text Box 42"/>
          <p:cNvSpPr txBox="1">
            <a:spLocks noChangeArrowheads="1"/>
          </p:cNvSpPr>
          <p:nvPr/>
        </p:nvSpPr>
        <p:spPr bwMode="auto">
          <a:xfrm>
            <a:off x="5699242" y="24384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[5]</a:t>
            </a:r>
          </a:p>
        </p:txBody>
      </p:sp>
      <p:sp>
        <p:nvSpPr>
          <p:cNvPr id="438319" name="Oval 47"/>
          <p:cNvSpPr>
            <a:spLocks noChangeArrowheads="1"/>
          </p:cNvSpPr>
          <p:nvPr/>
        </p:nvSpPr>
        <p:spPr bwMode="auto">
          <a:xfrm>
            <a:off x="2323380" y="3810000"/>
            <a:ext cx="350339" cy="415925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20" name="Text Box 48"/>
          <p:cNvSpPr txBox="1">
            <a:spLocks noChangeArrowheads="1"/>
          </p:cNvSpPr>
          <p:nvPr/>
        </p:nvSpPr>
        <p:spPr bwMode="auto">
          <a:xfrm>
            <a:off x="2673719" y="3810000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>
                <a:latin typeface="Arial" charset="0"/>
              </a:rPr>
              <a:t>10</a:t>
            </a:r>
          </a:p>
        </p:txBody>
      </p:sp>
      <p:sp>
        <p:nvSpPr>
          <p:cNvPr id="438321" name="Oval 49"/>
          <p:cNvSpPr>
            <a:spLocks noChangeArrowheads="1"/>
          </p:cNvSpPr>
          <p:nvPr/>
        </p:nvSpPr>
        <p:spPr bwMode="auto">
          <a:xfrm>
            <a:off x="1720914" y="4572000"/>
            <a:ext cx="389917" cy="395288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22" name="Text Box 50"/>
          <p:cNvSpPr txBox="1">
            <a:spLocks noChangeArrowheads="1"/>
          </p:cNvSpPr>
          <p:nvPr/>
        </p:nvSpPr>
        <p:spPr bwMode="auto">
          <a:xfrm>
            <a:off x="1688665" y="4572001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>
                <a:latin typeface="Arial" charset="0"/>
              </a:rPr>
              <a:t>15</a:t>
            </a:r>
          </a:p>
        </p:txBody>
      </p:sp>
      <p:sp>
        <p:nvSpPr>
          <p:cNvPr id="438323" name="Oval 51"/>
          <p:cNvSpPr>
            <a:spLocks noChangeArrowheads="1"/>
          </p:cNvSpPr>
          <p:nvPr/>
        </p:nvSpPr>
        <p:spPr bwMode="auto">
          <a:xfrm>
            <a:off x="2874541" y="4624388"/>
            <a:ext cx="362066" cy="404812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24" name="Text Box 52"/>
          <p:cNvSpPr txBox="1">
            <a:spLocks noChangeArrowheads="1"/>
          </p:cNvSpPr>
          <p:nvPr/>
        </p:nvSpPr>
        <p:spPr bwMode="auto">
          <a:xfrm>
            <a:off x="2874541" y="466248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>
                <a:latin typeface="Arial" charset="0"/>
              </a:rPr>
              <a:t>2</a:t>
            </a:r>
          </a:p>
        </p:txBody>
      </p:sp>
      <p:sp>
        <p:nvSpPr>
          <p:cNvPr id="438325" name="Oval 53"/>
          <p:cNvSpPr>
            <a:spLocks noChangeArrowheads="1"/>
          </p:cNvSpPr>
          <p:nvPr/>
        </p:nvSpPr>
        <p:spPr bwMode="auto">
          <a:xfrm>
            <a:off x="1196137" y="5257801"/>
            <a:ext cx="351805" cy="392113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26" name="Text Box 54"/>
          <p:cNvSpPr txBox="1">
            <a:spLocks noChangeArrowheads="1"/>
          </p:cNvSpPr>
          <p:nvPr/>
        </p:nvSpPr>
        <p:spPr bwMode="auto">
          <a:xfrm>
            <a:off x="1125776" y="5257801"/>
            <a:ext cx="49252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000" b="1">
                <a:latin typeface="Arial" charset="0"/>
              </a:rPr>
              <a:t>14</a:t>
            </a:r>
          </a:p>
        </p:txBody>
      </p:sp>
      <p:sp>
        <p:nvSpPr>
          <p:cNvPr id="438329" name="Line 57"/>
          <p:cNvSpPr>
            <a:spLocks noChangeShapeType="1"/>
          </p:cNvSpPr>
          <p:nvPr/>
        </p:nvSpPr>
        <p:spPr bwMode="auto">
          <a:xfrm flipH="1">
            <a:off x="2040470" y="4170364"/>
            <a:ext cx="309296" cy="477837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8330" name="Line 58"/>
          <p:cNvSpPr>
            <a:spLocks noChangeShapeType="1"/>
          </p:cNvSpPr>
          <p:nvPr/>
        </p:nvSpPr>
        <p:spPr bwMode="auto">
          <a:xfrm>
            <a:off x="2603358" y="4191000"/>
            <a:ext cx="394315" cy="47783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8331" name="Line 59"/>
          <p:cNvSpPr>
            <a:spLocks noChangeShapeType="1"/>
          </p:cNvSpPr>
          <p:nvPr/>
        </p:nvSpPr>
        <p:spPr bwMode="auto">
          <a:xfrm flipH="1">
            <a:off x="1458526" y="4910138"/>
            <a:ext cx="313693" cy="398462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8333" name="Text Box 61"/>
          <p:cNvSpPr txBox="1">
            <a:spLocks noChangeArrowheads="1"/>
          </p:cNvSpPr>
          <p:nvPr/>
        </p:nvSpPr>
        <p:spPr bwMode="auto">
          <a:xfrm>
            <a:off x="1899747" y="38100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[1]</a:t>
            </a:r>
          </a:p>
        </p:txBody>
      </p:sp>
      <p:sp>
        <p:nvSpPr>
          <p:cNvPr id="438334" name="Text Box 62"/>
          <p:cNvSpPr txBox="1">
            <a:spLocks noChangeArrowheads="1"/>
          </p:cNvSpPr>
          <p:nvPr/>
        </p:nvSpPr>
        <p:spPr bwMode="auto">
          <a:xfrm>
            <a:off x="1336859" y="45720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[2]</a:t>
            </a:r>
          </a:p>
        </p:txBody>
      </p:sp>
      <p:sp>
        <p:nvSpPr>
          <p:cNvPr id="438335" name="Text Box 63"/>
          <p:cNvSpPr txBox="1">
            <a:spLocks noChangeArrowheads="1"/>
          </p:cNvSpPr>
          <p:nvPr/>
        </p:nvSpPr>
        <p:spPr bwMode="auto">
          <a:xfrm>
            <a:off x="2462635" y="45720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[3]</a:t>
            </a:r>
          </a:p>
        </p:txBody>
      </p:sp>
      <p:sp>
        <p:nvSpPr>
          <p:cNvPr id="438336" name="Text Box 64"/>
          <p:cNvSpPr txBox="1">
            <a:spLocks noChangeArrowheads="1"/>
          </p:cNvSpPr>
          <p:nvPr/>
        </p:nvSpPr>
        <p:spPr bwMode="auto">
          <a:xfrm>
            <a:off x="844332" y="51816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[4]</a:t>
            </a:r>
          </a:p>
        </p:txBody>
      </p:sp>
      <p:sp>
        <p:nvSpPr>
          <p:cNvPr id="438341" name="Text Box 69"/>
          <p:cNvSpPr txBox="1">
            <a:spLocks noChangeArrowheads="1"/>
          </p:cNvSpPr>
          <p:nvPr/>
        </p:nvSpPr>
        <p:spPr bwMode="auto">
          <a:xfrm>
            <a:off x="810328" y="2971800"/>
            <a:ext cx="17524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initial heap</a:t>
            </a:r>
          </a:p>
        </p:txBody>
      </p:sp>
      <p:sp>
        <p:nvSpPr>
          <p:cNvPr id="438342" name="Text Box 70"/>
          <p:cNvSpPr txBox="1">
            <a:spLocks noChangeArrowheads="1"/>
          </p:cNvSpPr>
          <p:nvPr/>
        </p:nvSpPr>
        <p:spPr bwMode="auto">
          <a:xfrm>
            <a:off x="4736908" y="2976265"/>
            <a:ext cx="3608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delete h[1]: the </a:t>
            </a:r>
            <a:r>
              <a:rPr lang="en-US" altLang="zh-TW" dirty="0" smtClean="0">
                <a:latin typeface="+mn-lt"/>
              </a:rPr>
              <a:t>largest</a:t>
            </a:r>
            <a:endParaRPr lang="en-US" altLang="zh-TW" dirty="0">
              <a:latin typeface="+mn-lt"/>
            </a:endParaRPr>
          </a:p>
        </p:txBody>
      </p:sp>
      <p:sp>
        <p:nvSpPr>
          <p:cNvPr id="438343" name="Text Box 71"/>
          <p:cNvSpPr txBox="1">
            <a:spLocks noChangeArrowheads="1"/>
          </p:cNvSpPr>
          <p:nvPr/>
        </p:nvSpPr>
        <p:spPr bwMode="auto">
          <a:xfrm>
            <a:off x="853749" y="5715000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place h[n] at the root</a:t>
            </a:r>
          </a:p>
        </p:txBody>
      </p:sp>
      <p:grpSp>
        <p:nvGrpSpPr>
          <p:cNvPr id="438374" name="Group 102"/>
          <p:cNvGrpSpPr>
            <a:grpSpLocks/>
          </p:cNvGrpSpPr>
          <p:nvPr/>
        </p:nvGrpSpPr>
        <p:grpSpPr bwMode="auto">
          <a:xfrm>
            <a:off x="4995632" y="3733801"/>
            <a:ext cx="2392274" cy="1844675"/>
            <a:chOff x="3408" y="2352"/>
            <a:chExt cx="1632" cy="1162"/>
          </a:xfrm>
        </p:grpSpPr>
        <p:sp>
          <p:nvSpPr>
            <p:cNvPr id="438347" name="Oval 75"/>
            <p:cNvSpPr>
              <a:spLocks noChangeArrowheads="1"/>
            </p:cNvSpPr>
            <p:nvPr/>
          </p:nvSpPr>
          <p:spPr bwMode="auto">
            <a:xfrm>
              <a:off x="4417" y="2352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348" name="Text Box 76"/>
            <p:cNvSpPr txBox="1">
              <a:spLocks noChangeArrowheads="1"/>
            </p:cNvSpPr>
            <p:nvPr/>
          </p:nvSpPr>
          <p:spPr bwMode="auto">
            <a:xfrm>
              <a:off x="4368" y="2352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Arial" charset="0"/>
                </a:rPr>
                <a:t>15</a:t>
              </a:r>
            </a:p>
          </p:txBody>
        </p:sp>
        <p:sp>
          <p:nvSpPr>
            <p:cNvPr id="438349" name="Oval 77"/>
            <p:cNvSpPr>
              <a:spLocks noChangeArrowheads="1"/>
            </p:cNvSpPr>
            <p:nvPr/>
          </p:nvSpPr>
          <p:spPr bwMode="auto">
            <a:xfrm>
              <a:off x="4006" y="2832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350" name="Text Box 78"/>
            <p:cNvSpPr txBox="1">
              <a:spLocks noChangeArrowheads="1"/>
            </p:cNvSpPr>
            <p:nvPr/>
          </p:nvSpPr>
          <p:spPr bwMode="auto">
            <a:xfrm>
              <a:off x="3984" y="2832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Arial" charset="0"/>
                </a:rPr>
                <a:t>14</a:t>
              </a:r>
            </a:p>
          </p:txBody>
        </p:sp>
        <p:sp>
          <p:nvSpPr>
            <p:cNvPr id="438351" name="Oval 79"/>
            <p:cNvSpPr>
              <a:spLocks noChangeArrowheads="1"/>
            </p:cNvSpPr>
            <p:nvPr/>
          </p:nvSpPr>
          <p:spPr bwMode="auto">
            <a:xfrm>
              <a:off x="4793" y="2865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352" name="Text Box 80"/>
            <p:cNvSpPr txBox="1">
              <a:spLocks noChangeArrowheads="1"/>
            </p:cNvSpPr>
            <p:nvPr/>
          </p:nvSpPr>
          <p:spPr bwMode="auto">
            <a:xfrm>
              <a:off x="4793" y="2889"/>
              <a:ext cx="2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Arial" charset="0"/>
                </a:rPr>
                <a:t>2</a:t>
              </a:r>
            </a:p>
          </p:txBody>
        </p:sp>
        <p:sp>
          <p:nvSpPr>
            <p:cNvPr id="438353" name="Oval 81"/>
            <p:cNvSpPr>
              <a:spLocks noChangeArrowheads="1"/>
            </p:cNvSpPr>
            <p:nvPr/>
          </p:nvSpPr>
          <p:spPr bwMode="auto">
            <a:xfrm>
              <a:off x="3648" y="3264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354" name="Text Box 82"/>
            <p:cNvSpPr txBox="1">
              <a:spLocks noChangeArrowheads="1"/>
            </p:cNvSpPr>
            <p:nvPr/>
          </p:nvSpPr>
          <p:spPr bwMode="auto">
            <a:xfrm>
              <a:off x="3600" y="326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2000" b="1">
                  <a:latin typeface="Arial" charset="0"/>
                </a:rPr>
                <a:t>10</a:t>
              </a:r>
            </a:p>
          </p:txBody>
        </p:sp>
        <p:sp>
          <p:nvSpPr>
            <p:cNvPr id="438357" name="Line 85"/>
            <p:cNvSpPr>
              <a:spLocks noChangeShapeType="1"/>
            </p:cNvSpPr>
            <p:nvPr/>
          </p:nvSpPr>
          <p:spPr bwMode="auto">
            <a:xfrm flipH="1">
              <a:off x="4224" y="2579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8358" name="Line 86"/>
            <p:cNvSpPr>
              <a:spLocks noChangeShapeType="1"/>
            </p:cNvSpPr>
            <p:nvPr/>
          </p:nvSpPr>
          <p:spPr bwMode="auto">
            <a:xfrm>
              <a:off x="4608" y="2592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8359" name="Line 87"/>
            <p:cNvSpPr>
              <a:spLocks noChangeShapeType="1"/>
            </p:cNvSpPr>
            <p:nvPr/>
          </p:nvSpPr>
          <p:spPr bwMode="auto">
            <a:xfrm flipH="1">
              <a:off x="3827" y="3045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8361" name="Text Box 89"/>
            <p:cNvSpPr txBox="1">
              <a:spLocks noChangeArrowheads="1"/>
            </p:cNvSpPr>
            <p:nvPr/>
          </p:nvSpPr>
          <p:spPr bwMode="auto">
            <a:xfrm>
              <a:off x="4128" y="235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[1]</a:t>
              </a:r>
            </a:p>
          </p:txBody>
        </p:sp>
        <p:sp>
          <p:nvSpPr>
            <p:cNvPr id="438362" name="Text Box 90"/>
            <p:cNvSpPr txBox="1">
              <a:spLocks noChangeArrowheads="1"/>
            </p:cNvSpPr>
            <p:nvPr/>
          </p:nvSpPr>
          <p:spPr bwMode="auto">
            <a:xfrm>
              <a:off x="3744" y="283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[2]</a:t>
              </a:r>
            </a:p>
          </p:txBody>
        </p:sp>
        <p:sp>
          <p:nvSpPr>
            <p:cNvPr id="438363" name="Text Box 91"/>
            <p:cNvSpPr txBox="1">
              <a:spLocks noChangeArrowheads="1"/>
            </p:cNvSpPr>
            <p:nvPr/>
          </p:nvSpPr>
          <p:spPr bwMode="auto">
            <a:xfrm>
              <a:off x="4512" y="283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[3]</a:t>
              </a:r>
            </a:p>
          </p:txBody>
        </p:sp>
        <p:sp>
          <p:nvSpPr>
            <p:cNvPr id="438364" name="Text Box 92"/>
            <p:cNvSpPr txBox="1">
              <a:spLocks noChangeArrowheads="1"/>
            </p:cNvSpPr>
            <p:nvPr/>
          </p:nvSpPr>
          <p:spPr bwMode="auto">
            <a:xfrm>
              <a:off x="3408" y="3216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[4]</a:t>
              </a:r>
            </a:p>
          </p:txBody>
        </p:sp>
      </p:grpSp>
      <p:sp>
        <p:nvSpPr>
          <p:cNvPr id="438369" name="Text Box 97"/>
          <p:cNvSpPr txBox="1">
            <a:spLocks noChangeArrowheads="1"/>
          </p:cNvSpPr>
          <p:nvPr/>
        </p:nvSpPr>
        <p:spPr bwMode="auto">
          <a:xfrm>
            <a:off x="4969998" y="5715000"/>
            <a:ext cx="1592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final heap</a:t>
            </a:r>
          </a:p>
        </p:txBody>
      </p:sp>
      <p:sp>
        <p:nvSpPr>
          <p:cNvPr id="438372" name="AutoShape 100"/>
          <p:cNvSpPr>
            <a:spLocks noChangeArrowheads="1"/>
          </p:cNvSpPr>
          <p:nvPr/>
        </p:nvSpPr>
        <p:spPr bwMode="auto">
          <a:xfrm flipH="1" flipV="1">
            <a:off x="2321913" y="4267200"/>
            <a:ext cx="211083" cy="533400"/>
          </a:xfrm>
          <a:prstGeom prst="curvedRightArrow">
            <a:avLst>
              <a:gd name="adj1" fmla="val 46667"/>
              <a:gd name="adj2" fmla="val 93333"/>
              <a:gd name="adj3" fmla="val 33333"/>
            </a:avLst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73" name="AutoShape 101"/>
          <p:cNvSpPr>
            <a:spLocks noChangeArrowheads="1"/>
          </p:cNvSpPr>
          <p:nvPr/>
        </p:nvSpPr>
        <p:spPr bwMode="auto">
          <a:xfrm flipH="1" flipV="1">
            <a:off x="1759025" y="4953000"/>
            <a:ext cx="211083" cy="533400"/>
          </a:xfrm>
          <a:prstGeom prst="curvedRightArrow">
            <a:avLst>
              <a:gd name="adj1" fmla="val 46667"/>
              <a:gd name="adj2" fmla="val 93333"/>
              <a:gd name="adj3" fmla="val 33333"/>
            </a:avLst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94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5BFA9163-9140-486E-AFB3-83289753D83C}" type="slidenum">
              <a:rPr lang="zh-TW" altLang="en-US" smtClean="0"/>
              <a:pPr/>
              <a:t>32</a:t>
            </a:fld>
            <a:endParaRPr lang="en-US" altLang="zh-TW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7772400" cy="637674"/>
          </a:xfrm>
        </p:spPr>
        <p:txBody>
          <a:bodyPr/>
          <a:lstStyle/>
          <a:p>
            <a:r>
              <a:rPr lang="en-US" altLang="zh-TW" dirty="0"/>
              <a:t>Deletion from </a:t>
            </a:r>
            <a:r>
              <a:rPr lang="en-US" altLang="zh-TW" dirty="0" smtClean="0"/>
              <a:t>Heap </a:t>
            </a:r>
            <a:br>
              <a:rPr lang="en-US" altLang="zh-TW" dirty="0" smtClean="0"/>
            </a:br>
            <a:r>
              <a:rPr lang="en-US" altLang="zh-TW" sz="3600" dirty="0" smtClean="0"/>
              <a:t>(Another example)</a:t>
            </a:r>
            <a:endParaRPr lang="en-US" altLang="zh-TW" sz="3600" dirty="0"/>
          </a:p>
        </p:txBody>
      </p:sp>
      <p:grpSp>
        <p:nvGrpSpPr>
          <p:cNvPr id="438275" name="Group 3"/>
          <p:cNvGrpSpPr>
            <a:grpSpLocks/>
          </p:cNvGrpSpPr>
          <p:nvPr/>
        </p:nvGrpSpPr>
        <p:grpSpPr bwMode="auto">
          <a:xfrm>
            <a:off x="773971" y="1066801"/>
            <a:ext cx="2500747" cy="1847850"/>
            <a:chOff x="528" y="672"/>
            <a:chExt cx="1706" cy="1164"/>
          </a:xfrm>
        </p:grpSpPr>
        <p:sp>
          <p:nvSpPr>
            <p:cNvPr id="438276" name="Oval 4"/>
            <p:cNvSpPr>
              <a:spLocks noChangeArrowheads="1"/>
            </p:cNvSpPr>
            <p:nvPr/>
          </p:nvSpPr>
          <p:spPr bwMode="auto">
            <a:xfrm>
              <a:off x="1537" y="672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277" name="Text Box 5"/>
            <p:cNvSpPr txBox="1">
              <a:spLocks noChangeArrowheads="1"/>
            </p:cNvSpPr>
            <p:nvPr/>
          </p:nvSpPr>
          <p:spPr bwMode="auto">
            <a:xfrm>
              <a:off x="1488" y="672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Arial" charset="0"/>
                </a:rPr>
                <a:t>20</a:t>
              </a:r>
            </a:p>
          </p:txBody>
        </p:sp>
        <p:sp>
          <p:nvSpPr>
            <p:cNvPr id="438278" name="Oval 6"/>
            <p:cNvSpPr>
              <a:spLocks noChangeArrowheads="1"/>
            </p:cNvSpPr>
            <p:nvPr/>
          </p:nvSpPr>
          <p:spPr bwMode="auto">
            <a:xfrm>
              <a:off x="1126" y="1152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279" name="Text Box 7"/>
            <p:cNvSpPr txBox="1">
              <a:spLocks noChangeArrowheads="1"/>
            </p:cNvSpPr>
            <p:nvPr/>
          </p:nvSpPr>
          <p:spPr bwMode="auto">
            <a:xfrm>
              <a:off x="1104" y="1152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Arial" charset="0"/>
                </a:rPr>
                <a:t>15</a:t>
              </a:r>
            </a:p>
          </p:txBody>
        </p:sp>
        <p:sp>
          <p:nvSpPr>
            <p:cNvPr id="438280" name="Oval 8"/>
            <p:cNvSpPr>
              <a:spLocks noChangeArrowheads="1"/>
            </p:cNvSpPr>
            <p:nvPr/>
          </p:nvSpPr>
          <p:spPr bwMode="auto">
            <a:xfrm>
              <a:off x="1913" y="1185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281" name="Text Box 9"/>
            <p:cNvSpPr txBox="1">
              <a:spLocks noChangeArrowheads="1"/>
            </p:cNvSpPr>
            <p:nvPr/>
          </p:nvSpPr>
          <p:spPr bwMode="auto">
            <a:xfrm>
              <a:off x="1913" y="1209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Arial" charset="0"/>
                </a:rPr>
                <a:t>18</a:t>
              </a:r>
              <a:endParaRPr lang="zh-TW" altLang="en-US" sz="2000" b="1" dirty="0">
                <a:latin typeface="Arial" charset="0"/>
              </a:endParaRPr>
            </a:p>
          </p:txBody>
        </p:sp>
        <p:sp>
          <p:nvSpPr>
            <p:cNvPr id="438282" name="Oval 10"/>
            <p:cNvSpPr>
              <a:spLocks noChangeArrowheads="1"/>
            </p:cNvSpPr>
            <p:nvPr/>
          </p:nvSpPr>
          <p:spPr bwMode="auto">
            <a:xfrm>
              <a:off x="768" y="1584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283" name="Text Box 11"/>
            <p:cNvSpPr txBox="1">
              <a:spLocks noChangeArrowheads="1"/>
            </p:cNvSpPr>
            <p:nvPr/>
          </p:nvSpPr>
          <p:spPr bwMode="auto">
            <a:xfrm>
              <a:off x="720" y="158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2000" b="1">
                  <a:latin typeface="Arial" charset="0"/>
                </a:rPr>
                <a:t>14</a:t>
              </a:r>
            </a:p>
          </p:txBody>
        </p:sp>
        <p:sp>
          <p:nvSpPr>
            <p:cNvPr id="438284" name="Oval 12"/>
            <p:cNvSpPr>
              <a:spLocks noChangeArrowheads="1"/>
            </p:cNvSpPr>
            <p:nvPr/>
          </p:nvSpPr>
          <p:spPr bwMode="auto">
            <a:xfrm>
              <a:off x="1345" y="1584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285" name="Text Box 13"/>
            <p:cNvSpPr txBox="1">
              <a:spLocks noChangeArrowheads="1"/>
            </p:cNvSpPr>
            <p:nvPr/>
          </p:nvSpPr>
          <p:spPr bwMode="auto">
            <a:xfrm>
              <a:off x="1296" y="1584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Arial" charset="0"/>
                </a:rPr>
                <a:t>10</a:t>
              </a:r>
            </a:p>
          </p:txBody>
        </p:sp>
        <p:sp>
          <p:nvSpPr>
            <p:cNvPr id="438286" name="Line 14"/>
            <p:cNvSpPr>
              <a:spLocks noChangeShapeType="1"/>
            </p:cNvSpPr>
            <p:nvPr/>
          </p:nvSpPr>
          <p:spPr bwMode="auto">
            <a:xfrm flipH="1">
              <a:off x="1344" y="899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8287" name="Line 15"/>
            <p:cNvSpPr>
              <a:spLocks noChangeShapeType="1"/>
            </p:cNvSpPr>
            <p:nvPr/>
          </p:nvSpPr>
          <p:spPr bwMode="auto">
            <a:xfrm>
              <a:off x="1728" y="912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8288" name="Line 16"/>
            <p:cNvSpPr>
              <a:spLocks noChangeShapeType="1"/>
            </p:cNvSpPr>
            <p:nvPr/>
          </p:nvSpPr>
          <p:spPr bwMode="auto">
            <a:xfrm flipH="1">
              <a:off x="947" y="1365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8289" name="Line 17"/>
            <p:cNvSpPr>
              <a:spLocks noChangeShapeType="1"/>
            </p:cNvSpPr>
            <p:nvPr/>
          </p:nvSpPr>
          <p:spPr bwMode="auto">
            <a:xfrm>
              <a:off x="1344" y="1392"/>
              <a:ext cx="96" cy="19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8290" name="Text Box 18"/>
            <p:cNvSpPr txBox="1">
              <a:spLocks noChangeArrowheads="1"/>
            </p:cNvSpPr>
            <p:nvPr/>
          </p:nvSpPr>
          <p:spPr bwMode="auto">
            <a:xfrm>
              <a:off x="1248" y="67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[1]</a:t>
              </a:r>
            </a:p>
          </p:txBody>
        </p:sp>
        <p:sp>
          <p:nvSpPr>
            <p:cNvPr id="438291" name="Text Box 19"/>
            <p:cNvSpPr txBox="1">
              <a:spLocks noChangeArrowheads="1"/>
            </p:cNvSpPr>
            <p:nvPr/>
          </p:nvSpPr>
          <p:spPr bwMode="auto">
            <a:xfrm>
              <a:off x="864" y="115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[2]</a:t>
              </a:r>
            </a:p>
          </p:txBody>
        </p:sp>
        <p:sp>
          <p:nvSpPr>
            <p:cNvPr id="438292" name="Text Box 20"/>
            <p:cNvSpPr txBox="1">
              <a:spLocks noChangeArrowheads="1"/>
            </p:cNvSpPr>
            <p:nvPr/>
          </p:nvSpPr>
          <p:spPr bwMode="auto">
            <a:xfrm>
              <a:off x="1632" y="115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[3]</a:t>
              </a:r>
            </a:p>
          </p:txBody>
        </p:sp>
        <p:sp>
          <p:nvSpPr>
            <p:cNvPr id="438293" name="Text Box 21"/>
            <p:cNvSpPr txBox="1">
              <a:spLocks noChangeArrowheads="1"/>
            </p:cNvSpPr>
            <p:nvPr/>
          </p:nvSpPr>
          <p:spPr bwMode="auto">
            <a:xfrm>
              <a:off x="528" y="1536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[4]</a:t>
              </a:r>
            </a:p>
          </p:txBody>
        </p:sp>
        <p:sp>
          <p:nvSpPr>
            <p:cNvPr id="438294" name="Text Box 22"/>
            <p:cNvSpPr txBox="1">
              <a:spLocks noChangeArrowheads="1"/>
            </p:cNvSpPr>
            <p:nvPr/>
          </p:nvSpPr>
          <p:spPr bwMode="auto">
            <a:xfrm>
              <a:off x="1104" y="1536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[5]</a:t>
              </a:r>
            </a:p>
          </p:txBody>
        </p:sp>
      </p:grpSp>
      <p:sp>
        <p:nvSpPr>
          <p:cNvPr id="438296" name="Oval 24"/>
          <p:cNvSpPr>
            <a:spLocks noChangeArrowheads="1"/>
          </p:cNvSpPr>
          <p:nvPr/>
        </p:nvSpPr>
        <p:spPr bwMode="auto">
          <a:xfrm>
            <a:off x="6333957" y="1066801"/>
            <a:ext cx="350339" cy="415925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297" name="Text Box 25"/>
          <p:cNvSpPr txBox="1">
            <a:spLocks noChangeArrowheads="1"/>
          </p:cNvSpPr>
          <p:nvPr/>
        </p:nvSpPr>
        <p:spPr bwMode="auto">
          <a:xfrm>
            <a:off x="6262130" y="1066801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 sz="2000" b="1">
              <a:latin typeface="Arial" charset="0"/>
            </a:endParaRPr>
          </a:p>
        </p:txBody>
      </p:sp>
      <p:sp>
        <p:nvSpPr>
          <p:cNvPr id="438298" name="Oval 26"/>
          <p:cNvSpPr>
            <a:spLocks noChangeArrowheads="1"/>
          </p:cNvSpPr>
          <p:nvPr/>
        </p:nvSpPr>
        <p:spPr bwMode="auto">
          <a:xfrm>
            <a:off x="5731491" y="1828800"/>
            <a:ext cx="389917" cy="395288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5699243" y="1828800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>
                <a:latin typeface="Arial" charset="0"/>
              </a:rPr>
              <a:t>15</a:t>
            </a:r>
          </a:p>
        </p:txBody>
      </p:sp>
      <p:sp>
        <p:nvSpPr>
          <p:cNvPr id="438300" name="Oval 28"/>
          <p:cNvSpPr>
            <a:spLocks noChangeArrowheads="1"/>
          </p:cNvSpPr>
          <p:nvPr/>
        </p:nvSpPr>
        <p:spPr bwMode="auto">
          <a:xfrm>
            <a:off x="6885119" y="1881188"/>
            <a:ext cx="362066" cy="404812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6885119" y="1919289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Arial" charset="0"/>
              </a:rPr>
              <a:t>18</a:t>
            </a:r>
            <a:endParaRPr lang="zh-TW" altLang="en-US" sz="2000" b="1" dirty="0">
              <a:latin typeface="Arial" charset="0"/>
            </a:endParaRPr>
          </a:p>
        </p:txBody>
      </p:sp>
      <p:sp>
        <p:nvSpPr>
          <p:cNvPr id="438302" name="Oval 30"/>
          <p:cNvSpPr>
            <a:spLocks noChangeArrowheads="1"/>
          </p:cNvSpPr>
          <p:nvPr/>
        </p:nvSpPr>
        <p:spPr bwMode="auto">
          <a:xfrm>
            <a:off x="5206715" y="2514601"/>
            <a:ext cx="351805" cy="392113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03" name="Text Box 31"/>
          <p:cNvSpPr txBox="1">
            <a:spLocks noChangeArrowheads="1"/>
          </p:cNvSpPr>
          <p:nvPr/>
        </p:nvSpPr>
        <p:spPr bwMode="auto">
          <a:xfrm>
            <a:off x="5136354" y="2514601"/>
            <a:ext cx="49252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000" b="1">
                <a:latin typeface="Arial" charset="0"/>
              </a:rPr>
              <a:t>14</a:t>
            </a:r>
          </a:p>
        </p:txBody>
      </p:sp>
      <p:sp>
        <p:nvSpPr>
          <p:cNvPr id="438304" name="Oval 32"/>
          <p:cNvSpPr>
            <a:spLocks noChangeArrowheads="1"/>
          </p:cNvSpPr>
          <p:nvPr/>
        </p:nvSpPr>
        <p:spPr bwMode="auto">
          <a:xfrm>
            <a:off x="6052513" y="2514600"/>
            <a:ext cx="350339" cy="381000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5980687" y="2514601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Arial" charset="0"/>
              </a:rPr>
              <a:t>10</a:t>
            </a:r>
          </a:p>
        </p:txBody>
      </p:sp>
      <p:sp>
        <p:nvSpPr>
          <p:cNvPr id="438306" name="Line 34"/>
          <p:cNvSpPr>
            <a:spLocks noChangeShapeType="1"/>
          </p:cNvSpPr>
          <p:nvPr/>
        </p:nvSpPr>
        <p:spPr bwMode="auto">
          <a:xfrm flipH="1">
            <a:off x="6051047" y="1427164"/>
            <a:ext cx="309296" cy="477837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8307" name="Line 35"/>
          <p:cNvSpPr>
            <a:spLocks noChangeShapeType="1"/>
          </p:cNvSpPr>
          <p:nvPr/>
        </p:nvSpPr>
        <p:spPr bwMode="auto">
          <a:xfrm>
            <a:off x="6613935" y="1447800"/>
            <a:ext cx="394315" cy="47783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8308" name="Line 36"/>
          <p:cNvSpPr>
            <a:spLocks noChangeShapeType="1"/>
          </p:cNvSpPr>
          <p:nvPr/>
        </p:nvSpPr>
        <p:spPr bwMode="auto">
          <a:xfrm flipH="1">
            <a:off x="5469104" y="2166938"/>
            <a:ext cx="313693" cy="398462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8309" name="Line 37"/>
          <p:cNvSpPr>
            <a:spLocks noChangeShapeType="1"/>
          </p:cNvSpPr>
          <p:nvPr/>
        </p:nvSpPr>
        <p:spPr bwMode="auto">
          <a:xfrm>
            <a:off x="6051047" y="2209800"/>
            <a:ext cx="140722" cy="30480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8310" name="Text Box 38"/>
          <p:cNvSpPr txBox="1">
            <a:spLocks noChangeArrowheads="1"/>
          </p:cNvSpPr>
          <p:nvPr/>
        </p:nvSpPr>
        <p:spPr bwMode="auto">
          <a:xfrm>
            <a:off x="5910325" y="10668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[1]</a:t>
            </a:r>
          </a:p>
        </p:txBody>
      </p:sp>
      <p:sp>
        <p:nvSpPr>
          <p:cNvPr id="438311" name="Text Box 39"/>
          <p:cNvSpPr txBox="1">
            <a:spLocks noChangeArrowheads="1"/>
          </p:cNvSpPr>
          <p:nvPr/>
        </p:nvSpPr>
        <p:spPr bwMode="auto">
          <a:xfrm>
            <a:off x="5347437" y="18288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[2]</a:t>
            </a:r>
          </a:p>
        </p:txBody>
      </p:sp>
      <p:sp>
        <p:nvSpPr>
          <p:cNvPr id="438312" name="Text Box 40"/>
          <p:cNvSpPr txBox="1">
            <a:spLocks noChangeArrowheads="1"/>
          </p:cNvSpPr>
          <p:nvPr/>
        </p:nvSpPr>
        <p:spPr bwMode="auto">
          <a:xfrm>
            <a:off x="6473213" y="18288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[3]</a:t>
            </a:r>
          </a:p>
        </p:txBody>
      </p:sp>
      <p:sp>
        <p:nvSpPr>
          <p:cNvPr id="438313" name="Text Box 41"/>
          <p:cNvSpPr txBox="1">
            <a:spLocks noChangeArrowheads="1"/>
          </p:cNvSpPr>
          <p:nvPr/>
        </p:nvSpPr>
        <p:spPr bwMode="auto">
          <a:xfrm>
            <a:off x="4854910" y="24384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[4]</a:t>
            </a:r>
          </a:p>
        </p:txBody>
      </p:sp>
      <p:sp>
        <p:nvSpPr>
          <p:cNvPr id="438314" name="Text Box 42"/>
          <p:cNvSpPr txBox="1">
            <a:spLocks noChangeArrowheads="1"/>
          </p:cNvSpPr>
          <p:nvPr/>
        </p:nvSpPr>
        <p:spPr bwMode="auto">
          <a:xfrm>
            <a:off x="5699242" y="24384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[5]</a:t>
            </a:r>
          </a:p>
        </p:txBody>
      </p:sp>
      <p:sp>
        <p:nvSpPr>
          <p:cNvPr id="438319" name="Oval 47"/>
          <p:cNvSpPr>
            <a:spLocks noChangeArrowheads="1"/>
          </p:cNvSpPr>
          <p:nvPr/>
        </p:nvSpPr>
        <p:spPr bwMode="auto">
          <a:xfrm>
            <a:off x="2323380" y="3810000"/>
            <a:ext cx="350339" cy="415925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20" name="Text Box 48"/>
          <p:cNvSpPr txBox="1">
            <a:spLocks noChangeArrowheads="1"/>
          </p:cNvSpPr>
          <p:nvPr/>
        </p:nvSpPr>
        <p:spPr bwMode="auto">
          <a:xfrm>
            <a:off x="2673719" y="3810000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>
                <a:latin typeface="Arial" charset="0"/>
              </a:rPr>
              <a:t>10</a:t>
            </a:r>
          </a:p>
        </p:txBody>
      </p:sp>
      <p:sp>
        <p:nvSpPr>
          <p:cNvPr id="438321" name="Oval 49"/>
          <p:cNvSpPr>
            <a:spLocks noChangeArrowheads="1"/>
          </p:cNvSpPr>
          <p:nvPr/>
        </p:nvSpPr>
        <p:spPr bwMode="auto">
          <a:xfrm>
            <a:off x="1720914" y="4572000"/>
            <a:ext cx="389917" cy="395288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22" name="Text Box 50"/>
          <p:cNvSpPr txBox="1">
            <a:spLocks noChangeArrowheads="1"/>
          </p:cNvSpPr>
          <p:nvPr/>
        </p:nvSpPr>
        <p:spPr bwMode="auto">
          <a:xfrm>
            <a:off x="1688665" y="4572001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1">
                <a:latin typeface="Arial" charset="0"/>
              </a:rPr>
              <a:t>15</a:t>
            </a:r>
          </a:p>
        </p:txBody>
      </p:sp>
      <p:sp>
        <p:nvSpPr>
          <p:cNvPr id="438323" name="Oval 51"/>
          <p:cNvSpPr>
            <a:spLocks noChangeArrowheads="1"/>
          </p:cNvSpPr>
          <p:nvPr/>
        </p:nvSpPr>
        <p:spPr bwMode="auto">
          <a:xfrm>
            <a:off x="2874541" y="4624388"/>
            <a:ext cx="362066" cy="404812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24" name="Text Box 52"/>
          <p:cNvSpPr txBox="1">
            <a:spLocks noChangeArrowheads="1"/>
          </p:cNvSpPr>
          <p:nvPr/>
        </p:nvSpPr>
        <p:spPr bwMode="auto">
          <a:xfrm>
            <a:off x="2874541" y="4662489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Arial" charset="0"/>
              </a:rPr>
              <a:t>18</a:t>
            </a:r>
            <a:endParaRPr lang="zh-TW" altLang="en-US" sz="2000" b="1" dirty="0">
              <a:latin typeface="Arial" charset="0"/>
            </a:endParaRPr>
          </a:p>
        </p:txBody>
      </p:sp>
      <p:sp>
        <p:nvSpPr>
          <p:cNvPr id="438325" name="Oval 53"/>
          <p:cNvSpPr>
            <a:spLocks noChangeArrowheads="1"/>
          </p:cNvSpPr>
          <p:nvPr/>
        </p:nvSpPr>
        <p:spPr bwMode="auto">
          <a:xfrm>
            <a:off x="1196137" y="5257801"/>
            <a:ext cx="351805" cy="392113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38326" name="Text Box 54"/>
          <p:cNvSpPr txBox="1">
            <a:spLocks noChangeArrowheads="1"/>
          </p:cNvSpPr>
          <p:nvPr/>
        </p:nvSpPr>
        <p:spPr bwMode="auto">
          <a:xfrm>
            <a:off x="1125776" y="5257801"/>
            <a:ext cx="49252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000" b="1">
                <a:latin typeface="Arial" charset="0"/>
              </a:rPr>
              <a:t>14</a:t>
            </a:r>
          </a:p>
        </p:txBody>
      </p:sp>
      <p:sp>
        <p:nvSpPr>
          <p:cNvPr id="438329" name="Line 57"/>
          <p:cNvSpPr>
            <a:spLocks noChangeShapeType="1"/>
          </p:cNvSpPr>
          <p:nvPr/>
        </p:nvSpPr>
        <p:spPr bwMode="auto">
          <a:xfrm flipH="1">
            <a:off x="2040470" y="4170364"/>
            <a:ext cx="309296" cy="477837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8330" name="Line 58"/>
          <p:cNvSpPr>
            <a:spLocks noChangeShapeType="1"/>
          </p:cNvSpPr>
          <p:nvPr/>
        </p:nvSpPr>
        <p:spPr bwMode="auto">
          <a:xfrm>
            <a:off x="2603358" y="4191000"/>
            <a:ext cx="394315" cy="47783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8331" name="Line 59"/>
          <p:cNvSpPr>
            <a:spLocks noChangeShapeType="1"/>
          </p:cNvSpPr>
          <p:nvPr/>
        </p:nvSpPr>
        <p:spPr bwMode="auto">
          <a:xfrm flipH="1">
            <a:off x="1458526" y="4910138"/>
            <a:ext cx="313693" cy="398462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8333" name="Text Box 61"/>
          <p:cNvSpPr txBox="1">
            <a:spLocks noChangeArrowheads="1"/>
          </p:cNvSpPr>
          <p:nvPr/>
        </p:nvSpPr>
        <p:spPr bwMode="auto">
          <a:xfrm>
            <a:off x="1899747" y="38100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[1]</a:t>
            </a:r>
          </a:p>
        </p:txBody>
      </p:sp>
      <p:sp>
        <p:nvSpPr>
          <p:cNvPr id="438334" name="Text Box 62"/>
          <p:cNvSpPr txBox="1">
            <a:spLocks noChangeArrowheads="1"/>
          </p:cNvSpPr>
          <p:nvPr/>
        </p:nvSpPr>
        <p:spPr bwMode="auto">
          <a:xfrm>
            <a:off x="1336859" y="45720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[2]</a:t>
            </a:r>
          </a:p>
        </p:txBody>
      </p:sp>
      <p:sp>
        <p:nvSpPr>
          <p:cNvPr id="438335" name="Text Box 63"/>
          <p:cNvSpPr txBox="1">
            <a:spLocks noChangeArrowheads="1"/>
          </p:cNvSpPr>
          <p:nvPr/>
        </p:nvSpPr>
        <p:spPr bwMode="auto">
          <a:xfrm>
            <a:off x="2462635" y="45720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[3]</a:t>
            </a:r>
          </a:p>
        </p:txBody>
      </p:sp>
      <p:sp>
        <p:nvSpPr>
          <p:cNvPr id="438336" name="Text Box 64"/>
          <p:cNvSpPr txBox="1">
            <a:spLocks noChangeArrowheads="1"/>
          </p:cNvSpPr>
          <p:nvPr/>
        </p:nvSpPr>
        <p:spPr bwMode="auto">
          <a:xfrm>
            <a:off x="844332" y="5181601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[4]</a:t>
            </a:r>
          </a:p>
        </p:txBody>
      </p:sp>
      <p:sp>
        <p:nvSpPr>
          <p:cNvPr id="438341" name="Text Box 69"/>
          <p:cNvSpPr txBox="1">
            <a:spLocks noChangeArrowheads="1"/>
          </p:cNvSpPr>
          <p:nvPr/>
        </p:nvSpPr>
        <p:spPr bwMode="auto">
          <a:xfrm>
            <a:off x="810328" y="2971800"/>
            <a:ext cx="17524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initial heap</a:t>
            </a:r>
          </a:p>
        </p:txBody>
      </p:sp>
      <p:sp>
        <p:nvSpPr>
          <p:cNvPr id="438342" name="Text Box 70"/>
          <p:cNvSpPr txBox="1">
            <a:spLocks noChangeArrowheads="1"/>
          </p:cNvSpPr>
          <p:nvPr/>
        </p:nvSpPr>
        <p:spPr bwMode="auto">
          <a:xfrm>
            <a:off x="4736908" y="2976265"/>
            <a:ext cx="3608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delete h[1]: the </a:t>
            </a:r>
            <a:r>
              <a:rPr lang="en-US" altLang="zh-TW" dirty="0" smtClean="0">
                <a:latin typeface="+mn-lt"/>
              </a:rPr>
              <a:t>largest</a:t>
            </a:r>
            <a:endParaRPr lang="en-US" altLang="zh-TW" dirty="0">
              <a:latin typeface="+mn-lt"/>
            </a:endParaRPr>
          </a:p>
        </p:txBody>
      </p:sp>
      <p:sp>
        <p:nvSpPr>
          <p:cNvPr id="438343" name="Text Box 71"/>
          <p:cNvSpPr txBox="1">
            <a:spLocks noChangeArrowheads="1"/>
          </p:cNvSpPr>
          <p:nvPr/>
        </p:nvSpPr>
        <p:spPr bwMode="auto">
          <a:xfrm>
            <a:off x="853749" y="5715000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place h[n] at the root</a:t>
            </a:r>
          </a:p>
        </p:txBody>
      </p:sp>
      <p:grpSp>
        <p:nvGrpSpPr>
          <p:cNvPr id="438374" name="Group 102"/>
          <p:cNvGrpSpPr>
            <a:grpSpLocks/>
          </p:cNvGrpSpPr>
          <p:nvPr/>
        </p:nvGrpSpPr>
        <p:grpSpPr bwMode="auto">
          <a:xfrm>
            <a:off x="4995632" y="3733801"/>
            <a:ext cx="2500747" cy="1844675"/>
            <a:chOff x="3408" y="2352"/>
            <a:chExt cx="1706" cy="1162"/>
          </a:xfrm>
        </p:grpSpPr>
        <p:sp>
          <p:nvSpPr>
            <p:cNvPr id="438347" name="Oval 75"/>
            <p:cNvSpPr>
              <a:spLocks noChangeArrowheads="1"/>
            </p:cNvSpPr>
            <p:nvPr/>
          </p:nvSpPr>
          <p:spPr bwMode="auto">
            <a:xfrm>
              <a:off x="4417" y="2352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348" name="Text Box 76"/>
            <p:cNvSpPr txBox="1">
              <a:spLocks noChangeArrowheads="1"/>
            </p:cNvSpPr>
            <p:nvPr/>
          </p:nvSpPr>
          <p:spPr bwMode="auto">
            <a:xfrm>
              <a:off x="4368" y="2352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 dirty="0" smtClean="0">
                  <a:latin typeface="Arial" charset="0"/>
                </a:rPr>
                <a:t>1</a:t>
              </a:r>
              <a:r>
                <a:rPr lang="en-US" altLang="zh-TW" sz="2000" b="1" dirty="0" smtClean="0">
                  <a:latin typeface="Arial" charset="0"/>
                </a:rPr>
                <a:t>8</a:t>
              </a:r>
              <a:endParaRPr lang="zh-TW" altLang="en-US" sz="2000" b="1" dirty="0">
                <a:latin typeface="Arial" charset="0"/>
              </a:endParaRPr>
            </a:p>
          </p:txBody>
        </p:sp>
        <p:sp>
          <p:nvSpPr>
            <p:cNvPr id="438349" name="Oval 77"/>
            <p:cNvSpPr>
              <a:spLocks noChangeArrowheads="1"/>
            </p:cNvSpPr>
            <p:nvPr/>
          </p:nvSpPr>
          <p:spPr bwMode="auto">
            <a:xfrm>
              <a:off x="4006" y="2832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350" name="Text Box 78"/>
            <p:cNvSpPr txBox="1">
              <a:spLocks noChangeArrowheads="1"/>
            </p:cNvSpPr>
            <p:nvPr/>
          </p:nvSpPr>
          <p:spPr bwMode="auto">
            <a:xfrm>
              <a:off x="3984" y="2832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 dirty="0" smtClean="0">
                  <a:latin typeface="Arial" charset="0"/>
                </a:rPr>
                <a:t>1</a:t>
              </a:r>
              <a:r>
                <a:rPr lang="en-US" altLang="zh-TW" sz="2000" b="1" dirty="0" smtClean="0">
                  <a:latin typeface="Arial" charset="0"/>
                </a:rPr>
                <a:t>5</a:t>
              </a:r>
              <a:endParaRPr lang="zh-TW" altLang="en-US" sz="2000" b="1" dirty="0">
                <a:latin typeface="Arial" charset="0"/>
              </a:endParaRPr>
            </a:p>
          </p:txBody>
        </p:sp>
        <p:sp>
          <p:nvSpPr>
            <p:cNvPr id="438351" name="Oval 79"/>
            <p:cNvSpPr>
              <a:spLocks noChangeArrowheads="1"/>
            </p:cNvSpPr>
            <p:nvPr/>
          </p:nvSpPr>
          <p:spPr bwMode="auto">
            <a:xfrm>
              <a:off x="4793" y="2865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352" name="Text Box 80"/>
            <p:cNvSpPr txBox="1">
              <a:spLocks noChangeArrowheads="1"/>
            </p:cNvSpPr>
            <p:nvPr/>
          </p:nvSpPr>
          <p:spPr bwMode="auto">
            <a:xfrm>
              <a:off x="4793" y="2889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latin typeface="Arial" charset="0"/>
                </a:rPr>
                <a:t>10</a:t>
              </a:r>
              <a:endParaRPr lang="zh-TW" altLang="en-US" sz="2000" b="1" dirty="0">
                <a:latin typeface="Arial" charset="0"/>
              </a:endParaRPr>
            </a:p>
          </p:txBody>
        </p:sp>
        <p:sp>
          <p:nvSpPr>
            <p:cNvPr id="438353" name="Oval 81"/>
            <p:cNvSpPr>
              <a:spLocks noChangeArrowheads="1"/>
            </p:cNvSpPr>
            <p:nvPr/>
          </p:nvSpPr>
          <p:spPr bwMode="auto">
            <a:xfrm>
              <a:off x="3648" y="3264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8354" name="Text Box 82"/>
            <p:cNvSpPr txBox="1">
              <a:spLocks noChangeArrowheads="1"/>
            </p:cNvSpPr>
            <p:nvPr/>
          </p:nvSpPr>
          <p:spPr bwMode="auto">
            <a:xfrm>
              <a:off x="3600" y="326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2000" b="1" dirty="0" smtClean="0">
                  <a:latin typeface="Arial" charset="0"/>
                </a:rPr>
                <a:t>1</a:t>
              </a:r>
              <a:r>
                <a:rPr lang="en-US" altLang="zh-TW" sz="2000" b="1" dirty="0" smtClean="0">
                  <a:latin typeface="Arial" charset="0"/>
                </a:rPr>
                <a:t>4</a:t>
              </a:r>
              <a:endParaRPr lang="zh-TW" altLang="en-US" sz="2000" b="1" dirty="0">
                <a:latin typeface="Arial" charset="0"/>
              </a:endParaRPr>
            </a:p>
          </p:txBody>
        </p:sp>
        <p:sp>
          <p:nvSpPr>
            <p:cNvPr id="438357" name="Line 85"/>
            <p:cNvSpPr>
              <a:spLocks noChangeShapeType="1"/>
            </p:cNvSpPr>
            <p:nvPr/>
          </p:nvSpPr>
          <p:spPr bwMode="auto">
            <a:xfrm flipH="1">
              <a:off x="4224" y="2579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8358" name="Line 86"/>
            <p:cNvSpPr>
              <a:spLocks noChangeShapeType="1"/>
            </p:cNvSpPr>
            <p:nvPr/>
          </p:nvSpPr>
          <p:spPr bwMode="auto">
            <a:xfrm>
              <a:off x="4608" y="2592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8359" name="Line 87"/>
            <p:cNvSpPr>
              <a:spLocks noChangeShapeType="1"/>
            </p:cNvSpPr>
            <p:nvPr/>
          </p:nvSpPr>
          <p:spPr bwMode="auto">
            <a:xfrm flipH="1">
              <a:off x="3827" y="3045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8361" name="Text Box 89"/>
            <p:cNvSpPr txBox="1">
              <a:spLocks noChangeArrowheads="1"/>
            </p:cNvSpPr>
            <p:nvPr/>
          </p:nvSpPr>
          <p:spPr bwMode="auto">
            <a:xfrm>
              <a:off x="4128" y="235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[1]</a:t>
              </a:r>
            </a:p>
          </p:txBody>
        </p:sp>
        <p:sp>
          <p:nvSpPr>
            <p:cNvPr id="438362" name="Text Box 90"/>
            <p:cNvSpPr txBox="1">
              <a:spLocks noChangeArrowheads="1"/>
            </p:cNvSpPr>
            <p:nvPr/>
          </p:nvSpPr>
          <p:spPr bwMode="auto">
            <a:xfrm>
              <a:off x="3744" y="283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[2]</a:t>
              </a:r>
            </a:p>
          </p:txBody>
        </p:sp>
        <p:sp>
          <p:nvSpPr>
            <p:cNvPr id="438363" name="Text Box 91"/>
            <p:cNvSpPr txBox="1">
              <a:spLocks noChangeArrowheads="1"/>
            </p:cNvSpPr>
            <p:nvPr/>
          </p:nvSpPr>
          <p:spPr bwMode="auto">
            <a:xfrm>
              <a:off x="4512" y="283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[3]</a:t>
              </a:r>
            </a:p>
          </p:txBody>
        </p:sp>
        <p:sp>
          <p:nvSpPr>
            <p:cNvPr id="438364" name="Text Box 92"/>
            <p:cNvSpPr txBox="1">
              <a:spLocks noChangeArrowheads="1"/>
            </p:cNvSpPr>
            <p:nvPr/>
          </p:nvSpPr>
          <p:spPr bwMode="auto">
            <a:xfrm>
              <a:off x="3408" y="3216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[4]</a:t>
              </a:r>
            </a:p>
          </p:txBody>
        </p:sp>
      </p:grpSp>
      <p:sp>
        <p:nvSpPr>
          <p:cNvPr id="438369" name="Text Box 97"/>
          <p:cNvSpPr txBox="1">
            <a:spLocks noChangeArrowheads="1"/>
          </p:cNvSpPr>
          <p:nvPr/>
        </p:nvSpPr>
        <p:spPr bwMode="auto">
          <a:xfrm>
            <a:off x="4969998" y="5715000"/>
            <a:ext cx="1592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final heap</a:t>
            </a:r>
          </a:p>
        </p:txBody>
      </p:sp>
      <p:sp>
        <p:nvSpPr>
          <p:cNvPr id="438372" name="AutoShape 100"/>
          <p:cNvSpPr>
            <a:spLocks noChangeArrowheads="1"/>
          </p:cNvSpPr>
          <p:nvPr/>
        </p:nvSpPr>
        <p:spPr bwMode="auto">
          <a:xfrm flipH="1" flipV="1">
            <a:off x="3236607" y="4114801"/>
            <a:ext cx="211083" cy="533400"/>
          </a:xfrm>
          <a:prstGeom prst="curvedRightArrow">
            <a:avLst>
              <a:gd name="adj1" fmla="val 46667"/>
              <a:gd name="adj2" fmla="val 93333"/>
              <a:gd name="adj3" fmla="val 33333"/>
            </a:avLst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183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1805" y="228600"/>
            <a:ext cx="8443322" cy="324853"/>
          </a:xfrm>
        </p:spPr>
        <p:txBody>
          <a:bodyPr/>
          <a:lstStyle/>
          <a:p>
            <a:r>
              <a:rPr lang="en-US" altLang="zh-TW" dirty="0"/>
              <a:t>Delete Heap Function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48" y="866280"/>
            <a:ext cx="8915661" cy="5638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element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DeleteHeap</a:t>
            </a:r>
            <a:r>
              <a:rPr lang="en-US" altLang="zh-TW" sz="2000" dirty="0" smtClean="0">
                <a:solidFill>
                  <a:srgbClr val="0000FF"/>
                </a:solidFill>
              </a:rPr>
              <a:t>(Heap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heap</a:t>
            </a:r>
            <a:r>
              <a:rPr lang="en-US" altLang="zh-TW" sz="2000" dirty="0" smtClean="0">
                <a:solidFill>
                  <a:srgbClr val="0000FF"/>
                </a:solidFill>
              </a:rPr>
              <a:t>,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*n) </a:t>
            </a:r>
            <a:r>
              <a:rPr lang="en-US" altLang="zh-TW" sz="2000" dirty="0" smtClean="0">
                <a:solidFill>
                  <a:srgbClr val="FF0000"/>
                </a:solidFill>
              </a:rPr>
              <a:t>/*delete </a:t>
            </a:r>
            <a:r>
              <a:rPr lang="en-US" altLang="zh-TW" sz="2000" dirty="0">
                <a:solidFill>
                  <a:srgbClr val="FF0000"/>
                </a:solidFill>
              </a:rPr>
              <a:t>item with the highest </a:t>
            </a:r>
            <a:r>
              <a:rPr lang="en-US" altLang="zh-TW" sz="2000" dirty="0" smtClean="0">
                <a:solidFill>
                  <a:srgbClr val="FF0000"/>
                </a:solidFill>
              </a:rPr>
              <a:t>*/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{  	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parent, child;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	element item, temp</a:t>
            </a:r>
            <a:r>
              <a:rPr lang="en-US" altLang="zh-TW" sz="2000" dirty="0" smtClean="0">
                <a:solidFill>
                  <a:srgbClr val="0000FF"/>
                </a:solidFill>
              </a:rPr>
              <a:t>; </a:t>
            </a:r>
            <a:br>
              <a:rPr lang="en-US" altLang="zh-TW" sz="2000" dirty="0" smtClean="0">
                <a:solidFill>
                  <a:srgbClr val="0000FF"/>
                </a:solidFill>
              </a:rPr>
            </a:br>
            <a:r>
              <a:rPr lang="en-US" altLang="zh-TW" sz="2000" dirty="0" smtClean="0">
                <a:solidFill>
                  <a:srgbClr val="0000FF"/>
                </a:solidFill>
              </a:rPr>
              <a:t>item </a:t>
            </a:r>
            <a:r>
              <a:rPr lang="en-US" altLang="zh-TW" sz="2000" dirty="0">
                <a:solidFill>
                  <a:srgbClr val="0000FF"/>
                </a:solidFill>
              </a:rPr>
              <a:t>= heap[1];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	</a:t>
            </a:r>
            <a:r>
              <a:rPr lang="en-US" altLang="zh-TW" sz="2000" dirty="0">
                <a:solidFill>
                  <a:srgbClr val="FF0000"/>
                </a:solidFill>
              </a:rPr>
              <a:t>/* use last element in heap to adjust heap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	temp = heap[(*n)--];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	parent = 1; child = 2;  </a:t>
            </a:r>
            <a:r>
              <a:rPr lang="en-US" altLang="zh-TW" sz="2000" dirty="0">
                <a:solidFill>
                  <a:srgbClr val="FF0000"/>
                </a:solidFill>
              </a:rPr>
              <a:t>/* start from the root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	while (child &lt;= *n) {  </a:t>
            </a:r>
            <a:r>
              <a:rPr lang="en-US" altLang="zh-TW" sz="2000" dirty="0">
                <a:solidFill>
                  <a:srgbClr val="FF0000"/>
                </a:solidFill>
              </a:rPr>
              <a:t>/* find the larger child of the current parent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		if (child &lt; *n) &amp;&amp; (heap[child].key &lt; heap[child+1].key)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	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   child</a:t>
            </a:r>
            <a:r>
              <a:rPr lang="en-US" altLang="zh-TW" sz="2000" dirty="0">
                <a:solidFill>
                  <a:srgbClr val="0000FF"/>
                </a:solidFill>
              </a:rPr>
              <a:t>++;  </a:t>
            </a:r>
            <a:r>
              <a:rPr lang="en-US" altLang="zh-TW" sz="2000" dirty="0">
                <a:solidFill>
                  <a:srgbClr val="FF0000"/>
                </a:solidFill>
              </a:rPr>
              <a:t>/* shift from left child to the right child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		if (</a:t>
            </a:r>
            <a:r>
              <a:rPr lang="en-US" altLang="zh-TW" sz="2000" dirty="0" err="1">
                <a:solidFill>
                  <a:srgbClr val="0000FF"/>
                </a:solidFill>
              </a:rPr>
              <a:t>temp.key</a:t>
            </a:r>
            <a:r>
              <a:rPr lang="en-US" altLang="zh-TW" sz="2000" dirty="0">
                <a:solidFill>
                  <a:srgbClr val="0000FF"/>
                </a:solidFill>
              </a:rPr>
              <a:t> &gt;= heap[child].key) break;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		</a:t>
            </a:r>
            <a:r>
              <a:rPr lang="en-US" altLang="zh-TW" sz="2000" dirty="0">
                <a:solidFill>
                  <a:srgbClr val="FF0000"/>
                </a:solidFill>
              </a:rPr>
              <a:t>/* move key up and go to the next lower level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		heap[parent]=heap[child]; parent=child; child </a:t>
            </a:r>
            <a:r>
              <a:rPr lang="en-US" altLang="zh-TW" sz="2000" dirty="0" smtClean="0">
                <a:solidFill>
                  <a:srgbClr val="0000FF"/>
                </a:solidFill>
              </a:rPr>
              <a:t>= child * 2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	heap[parent]= temp;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	return item;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5-</a:t>
            </a:r>
            <a:fld id="{D771C658-50B4-4440-9114-F764B39FC6D7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58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Arrays: Same or Different?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723405"/>
          </a:xfrm>
        </p:spPr>
        <p:txBody>
          <a:bodyPr/>
          <a:lstStyle/>
          <a:p>
            <a:r>
              <a:rPr lang="en-US" altLang="zh-HK" sz="2400" dirty="0" smtClean="0"/>
              <a:t>Consider the three arrays: top, mid, and bottom. </a:t>
            </a:r>
            <a:r>
              <a:rPr lang="en-US" altLang="zh-HK" sz="2400" i="1" dirty="0" smtClean="0">
                <a:solidFill>
                  <a:srgbClr val="C00000"/>
                </a:solidFill>
              </a:rPr>
              <a:t>Are they the same?</a:t>
            </a:r>
          </a:p>
          <a:p>
            <a:endParaRPr lang="en-US" altLang="zh-HK" sz="2400" dirty="0" smtClean="0"/>
          </a:p>
          <a:p>
            <a:endParaRPr lang="en-US" altLang="zh-HK" sz="2400" dirty="0"/>
          </a:p>
          <a:p>
            <a:endParaRPr lang="en-US" altLang="zh-HK" sz="2400" dirty="0" smtClean="0"/>
          </a:p>
          <a:p>
            <a:endParaRPr lang="en-US" altLang="zh-HK" sz="2400" dirty="0"/>
          </a:p>
          <a:p>
            <a:endParaRPr lang="en-US" altLang="zh-HK" sz="2400" dirty="0" smtClean="0"/>
          </a:p>
          <a:p>
            <a:r>
              <a:rPr lang="en-US" altLang="zh-HK" sz="2400" dirty="0" smtClean="0"/>
              <a:t>Which one is sorted, which one is in random order, and which one is neither sorted nor random?</a:t>
            </a:r>
            <a:endParaRPr lang="zh-HK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53828"/>
              </p:ext>
            </p:extLst>
          </p:nvPr>
        </p:nvGraphicFramePr>
        <p:xfrm>
          <a:off x="1316181" y="2441861"/>
          <a:ext cx="6095997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53659"/>
              </p:ext>
            </p:extLst>
          </p:nvPr>
        </p:nvGraphicFramePr>
        <p:xfrm>
          <a:off x="1312719" y="3100876"/>
          <a:ext cx="6095997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55932"/>
              </p:ext>
            </p:extLst>
          </p:nvPr>
        </p:nvGraphicFramePr>
        <p:xfrm>
          <a:off x="1309256" y="3744188"/>
          <a:ext cx="6095997" cy="45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HK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0327"/>
          </a:xfrm>
        </p:spPr>
        <p:txBody>
          <a:bodyPr/>
          <a:lstStyle/>
          <a:p>
            <a:r>
              <a:rPr lang="en-US" altLang="zh-HK" dirty="0" smtClean="0"/>
              <a:t>Priority Queue (1)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78" y="955000"/>
            <a:ext cx="8000059" cy="2463609"/>
          </a:xfrm>
        </p:spPr>
        <p:txBody>
          <a:bodyPr/>
          <a:lstStyle/>
          <a:p>
            <a:r>
              <a:rPr lang="en-US" altLang="zh-HK" sz="2400" dirty="0"/>
              <a:t>A special kind of </a:t>
            </a:r>
            <a:r>
              <a:rPr lang="en-US" altLang="zh-HK" sz="2400" dirty="0" smtClean="0"/>
              <a:t>queue: Each </a:t>
            </a:r>
            <a:r>
              <a:rPr lang="en-US" altLang="zh-HK" sz="2400" dirty="0"/>
              <a:t>element in the priority queue has a priority.</a:t>
            </a:r>
          </a:p>
          <a:p>
            <a:r>
              <a:rPr lang="en-US" altLang="zh-HK" sz="2400" dirty="0"/>
              <a:t>A priority queue </a:t>
            </a:r>
            <a:r>
              <a:rPr lang="en-US" altLang="zh-HK" sz="2400" dirty="0" err="1" smtClean="0"/>
              <a:t>dequeues</a:t>
            </a:r>
            <a:r>
              <a:rPr lang="en-US" altLang="zh-HK" sz="2400" dirty="0" smtClean="0"/>
              <a:t> (deletion) </a:t>
            </a:r>
            <a:r>
              <a:rPr lang="en-US" altLang="zh-HK" sz="2400" dirty="0"/>
              <a:t>the element with the highest priority.</a:t>
            </a:r>
          </a:p>
          <a:p>
            <a:r>
              <a:rPr lang="en-US" altLang="zh-HK" sz="2400" dirty="0" smtClean="0"/>
              <a:t>Consider the operations: </a:t>
            </a:r>
            <a:r>
              <a:rPr lang="en-US" altLang="zh-HK" sz="2400" dirty="0" err="1" smtClean="0"/>
              <a:t>enqueue</a:t>
            </a:r>
            <a:r>
              <a:rPr lang="en-US" altLang="zh-HK" sz="2400" dirty="0" smtClean="0"/>
              <a:t>() for insertion, </a:t>
            </a:r>
            <a:r>
              <a:rPr lang="en-US" altLang="zh-HK" sz="2400" dirty="0" err="1" smtClean="0"/>
              <a:t>dequeue</a:t>
            </a:r>
            <a:r>
              <a:rPr lang="en-US" altLang="zh-HK" sz="2400" dirty="0" smtClean="0"/>
              <a:t>() for deletion.</a:t>
            </a:r>
          </a:p>
          <a:p>
            <a:r>
              <a:rPr lang="en-US" altLang="zh-HK" sz="2400" dirty="0" smtClean="0">
                <a:solidFill>
                  <a:srgbClr val="C00000"/>
                </a:solidFill>
              </a:rPr>
              <a:t>We need to get the one with max value? But, how?</a:t>
            </a:r>
          </a:p>
          <a:p>
            <a:pPr lvl="1"/>
            <a:r>
              <a:rPr lang="en-US" altLang="zh-HK" dirty="0" smtClean="0"/>
              <a:t>Sort all in order, or use random order, or do something else?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35</a:t>
            </a:fld>
            <a:endParaRPr lang="en-US" altLang="zh-TW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837222"/>
              </p:ext>
            </p:extLst>
          </p:nvPr>
        </p:nvGraphicFramePr>
        <p:xfrm>
          <a:off x="5278581" y="4737535"/>
          <a:ext cx="3523029" cy="159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6" name="Photo Editor Photo" r:id="rId3" imgW="5552381" imgH="2324424" progId="MSPhotoEd.3">
                  <p:embed/>
                </p:oleObj>
              </mc:Choice>
              <mc:Fallback>
                <p:oleObj name="Photo Editor Photo" r:id="rId3" imgW="5552381" imgH="232442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581" y="4737535"/>
                        <a:ext cx="3523029" cy="159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98347"/>
              </p:ext>
            </p:extLst>
          </p:nvPr>
        </p:nvGraphicFramePr>
        <p:xfrm>
          <a:off x="696314" y="5476356"/>
          <a:ext cx="4357251" cy="335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8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70224"/>
              </p:ext>
            </p:extLst>
          </p:nvPr>
        </p:nvGraphicFramePr>
        <p:xfrm>
          <a:off x="692853" y="4995024"/>
          <a:ext cx="4350321" cy="34890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8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8906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58790"/>
              </p:ext>
            </p:extLst>
          </p:nvPr>
        </p:nvGraphicFramePr>
        <p:xfrm>
          <a:off x="689390" y="5947256"/>
          <a:ext cx="4374567" cy="335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8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5372100" y="5049982"/>
            <a:ext cx="3335482" cy="238991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72100" y="5524501"/>
            <a:ext cx="3335482" cy="238991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72100" y="5995401"/>
            <a:ext cx="3335482" cy="238991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0327"/>
          </a:xfrm>
        </p:spPr>
        <p:txBody>
          <a:bodyPr/>
          <a:lstStyle/>
          <a:p>
            <a:r>
              <a:rPr lang="en-US" altLang="zh-HK" dirty="0" smtClean="0"/>
              <a:t>Priority Queue (2)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78" y="955000"/>
            <a:ext cx="8000059" cy="2463609"/>
          </a:xfrm>
        </p:spPr>
        <p:txBody>
          <a:bodyPr/>
          <a:lstStyle/>
          <a:p>
            <a:r>
              <a:rPr lang="en-US" altLang="zh-HK" sz="2400" dirty="0" smtClean="0"/>
              <a:t>If we maintain the total order among </a:t>
            </a:r>
            <a:r>
              <a:rPr lang="en-US" altLang="zh-HK" sz="2400" b="1" dirty="0" smtClean="0">
                <a:solidFill>
                  <a:srgbClr val="C00000"/>
                </a:solidFill>
              </a:rPr>
              <a:t>all</a:t>
            </a:r>
            <a:r>
              <a:rPr lang="en-US" altLang="zh-HK" sz="2400" dirty="0" smtClean="0"/>
              <a:t>, we need to sort all elements before we want to find the max value.</a:t>
            </a:r>
          </a:p>
          <a:p>
            <a:pPr lvl="1"/>
            <a:r>
              <a:rPr lang="en-US" altLang="zh-HK" i="1" dirty="0" smtClean="0">
                <a:solidFill>
                  <a:srgbClr val="0000FF"/>
                </a:solidFill>
              </a:rPr>
              <a:t>Are they the same? Sort from the beginning or sort when a new element is inserted into an already sorted array.</a:t>
            </a:r>
          </a:p>
          <a:p>
            <a:r>
              <a:rPr lang="en-US" altLang="zh-HK" sz="2400" dirty="0" smtClean="0"/>
              <a:t>If we maintain the random order, we need to check </a:t>
            </a:r>
            <a:r>
              <a:rPr lang="en-US" altLang="zh-HK" sz="2400" b="1" dirty="0" smtClean="0">
                <a:solidFill>
                  <a:srgbClr val="C00000"/>
                </a:solidFill>
              </a:rPr>
              <a:t>all</a:t>
            </a:r>
            <a:r>
              <a:rPr lang="en-US" altLang="zh-HK" sz="2400" dirty="0" smtClean="0"/>
              <a:t> elements to find the max value when we want to find the max value.</a:t>
            </a:r>
            <a:endParaRPr lang="en-US" altLang="zh-HK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36</a:t>
            </a:fld>
            <a:endParaRPr lang="en-US" altLang="zh-TW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7111"/>
              </p:ext>
            </p:extLst>
          </p:nvPr>
        </p:nvGraphicFramePr>
        <p:xfrm>
          <a:off x="5278581" y="4737535"/>
          <a:ext cx="3523029" cy="159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Photo Editor Photo" r:id="rId3" imgW="5552381" imgH="2324424" progId="MSPhotoEd.3">
                  <p:embed/>
                </p:oleObj>
              </mc:Choice>
              <mc:Fallback>
                <p:oleObj name="Photo Editor Photo" r:id="rId3" imgW="5552381" imgH="232442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581" y="4737535"/>
                        <a:ext cx="3523029" cy="159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66532"/>
              </p:ext>
            </p:extLst>
          </p:nvPr>
        </p:nvGraphicFramePr>
        <p:xfrm>
          <a:off x="696314" y="5476356"/>
          <a:ext cx="4357251" cy="335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8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88231"/>
              </p:ext>
            </p:extLst>
          </p:nvPr>
        </p:nvGraphicFramePr>
        <p:xfrm>
          <a:off x="692853" y="4995024"/>
          <a:ext cx="4350321" cy="34890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8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8906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38559"/>
              </p:ext>
            </p:extLst>
          </p:nvPr>
        </p:nvGraphicFramePr>
        <p:xfrm>
          <a:off x="689390" y="5947256"/>
          <a:ext cx="4374567" cy="335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8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5372100" y="5049982"/>
            <a:ext cx="3335482" cy="238991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72100" y="5524501"/>
            <a:ext cx="3335482" cy="238991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72100" y="5995401"/>
            <a:ext cx="3335482" cy="238991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0327"/>
          </a:xfrm>
        </p:spPr>
        <p:txBody>
          <a:bodyPr/>
          <a:lstStyle/>
          <a:p>
            <a:r>
              <a:rPr lang="en-US" altLang="zh-HK" dirty="0" smtClean="0"/>
              <a:t>Priority Queue (3)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78" y="955000"/>
            <a:ext cx="8211004" cy="2463609"/>
          </a:xfrm>
        </p:spPr>
        <p:txBody>
          <a:bodyPr/>
          <a:lstStyle/>
          <a:p>
            <a:r>
              <a:rPr lang="en-US" altLang="zh-HK" sz="2000" dirty="0" smtClean="0"/>
              <a:t>If we maintain the total order among </a:t>
            </a:r>
            <a:r>
              <a:rPr lang="en-US" altLang="zh-HK" sz="2000" b="1" dirty="0" smtClean="0">
                <a:solidFill>
                  <a:srgbClr val="C00000"/>
                </a:solidFill>
              </a:rPr>
              <a:t>all</a:t>
            </a:r>
            <a:r>
              <a:rPr lang="en-US" altLang="zh-HK" sz="2000" dirty="0" smtClean="0"/>
              <a:t>, we need to sort all elements before we want to find the max value.</a:t>
            </a:r>
          </a:p>
          <a:p>
            <a:r>
              <a:rPr lang="en-US" altLang="zh-HK" sz="2000" dirty="0" smtClean="0"/>
              <a:t>If we maintain the random order, we need to check </a:t>
            </a:r>
            <a:r>
              <a:rPr lang="en-US" altLang="zh-HK" sz="2000" b="1" dirty="0" smtClean="0">
                <a:solidFill>
                  <a:srgbClr val="C00000"/>
                </a:solidFill>
              </a:rPr>
              <a:t>all</a:t>
            </a:r>
            <a:r>
              <a:rPr lang="en-US" altLang="zh-HK" sz="2000" dirty="0" smtClean="0"/>
              <a:t> elements to find the max value when we want to find the max value.</a:t>
            </a:r>
          </a:p>
          <a:p>
            <a:r>
              <a:rPr lang="en-US" altLang="zh-HK" sz="2400" b="1" dirty="0" smtClean="0">
                <a:solidFill>
                  <a:srgbClr val="C00000"/>
                </a:solidFill>
              </a:rPr>
              <a:t>We use the max heap!</a:t>
            </a:r>
          </a:p>
          <a:p>
            <a:pPr lvl="1"/>
            <a:r>
              <a:rPr lang="en-US" altLang="zh-HK" dirty="0" smtClean="0"/>
              <a:t>Refer to the algorithms on how to do “insert heap” and “delete heap”.</a:t>
            </a:r>
          </a:p>
          <a:p>
            <a:pPr lvl="1"/>
            <a:r>
              <a:rPr lang="en-US" altLang="zh-HK" dirty="0" smtClean="0"/>
              <a:t>We manipulate a max heap to implement a priority queue.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37</a:t>
            </a:fld>
            <a:endParaRPr lang="en-US" altLang="zh-TW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744169"/>
              </p:ext>
            </p:extLst>
          </p:nvPr>
        </p:nvGraphicFramePr>
        <p:xfrm>
          <a:off x="5278581" y="4737535"/>
          <a:ext cx="3523029" cy="159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Photo Editor Photo" r:id="rId3" imgW="5552381" imgH="2324424" progId="MSPhotoEd.3">
                  <p:embed/>
                </p:oleObj>
              </mc:Choice>
              <mc:Fallback>
                <p:oleObj name="Photo Editor Photo" r:id="rId3" imgW="5552381" imgH="232442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581" y="4737535"/>
                        <a:ext cx="3523029" cy="159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77316"/>
              </p:ext>
            </p:extLst>
          </p:nvPr>
        </p:nvGraphicFramePr>
        <p:xfrm>
          <a:off x="696314" y="5476356"/>
          <a:ext cx="4357251" cy="335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8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11270"/>
              </p:ext>
            </p:extLst>
          </p:nvPr>
        </p:nvGraphicFramePr>
        <p:xfrm>
          <a:off x="692853" y="4995024"/>
          <a:ext cx="4350321" cy="34890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8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3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8906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06903"/>
              </p:ext>
            </p:extLst>
          </p:nvPr>
        </p:nvGraphicFramePr>
        <p:xfrm>
          <a:off x="689390" y="5947256"/>
          <a:ext cx="4374567" cy="335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8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866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HK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5372100" y="5049982"/>
            <a:ext cx="3335482" cy="238991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72100" y="5524501"/>
            <a:ext cx="3335482" cy="238991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72100" y="5995401"/>
            <a:ext cx="3335482" cy="238991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177C2411-CF91-4E26-9B24-42D3A1651AD6}" type="slidenum">
              <a:rPr lang="zh-TW" altLang="en-US" smtClean="0"/>
              <a:pPr/>
              <a:t>4</a:t>
            </a:fld>
            <a:endParaRPr lang="en-US" altLang="zh-TW" dirty="0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19699"/>
          </a:xfrm>
        </p:spPr>
        <p:txBody>
          <a:bodyPr/>
          <a:lstStyle/>
          <a:p>
            <a:r>
              <a:rPr lang="en-US" altLang="zh-TW" dirty="0"/>
              <a:t>Trees (cont’d)</a:t>
            </a:r>
          </a:p>
        </p:txBody>
      </p:sp>
      <p:sp>
        <p:nvSpPr>
          <p:cNvPr id="411665" name="Rectangle 17"/>
          <p:cNvSpPr>
            <a:spLocks noChangeArrowheads="1"/>
          </p:cNvSpPr>
          <p:nvPr/>
        </p:nvSpPr>
        <p:spPr bwMode="auto">
          <a:xfrm>
            <a:off x="2396054" y="1501597"/>
            <a:ext cx="2040469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6" name="Rectangle 9"/>
          <p:cNvSpPr txBox="1">
            <a:spLocks noChangeArrowheads="1"/>
          </p:cNvSpPr>
          <p:nvPr/>
        </p:nvSpPr>
        <p:spPr>
          <a:xfrm>
            <a:off x="637066" y="4967176"/>
            <a:ext cx="8154243" cy="1316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400" kern="0" dirty="0"/>
              <a:t>Terminology: root, </a:t>
            </a:r>
            <a:r>
              <a:rPr lang="en-US" altLang="zh-TW" sz="2400" kern="0" dirty="0" err="1"/>
              <a:t>subtree</a:t>
            </a:r>
            <a:r>
              <a:rPr lang="en-US" altLang="zh-TW" sz="2400" kern="0" dirty="0"/>
              <a:t>, node, leaf node, non-leaf </a:t>
            </a:r>
            <a:r>
              <a:rPr lang="en-US" altLang="zh-TW" sz="2400" kern="0" dirty="0" smtClean="0"/>
              <a:t>node, edge</a:t>
            </a:r>
            <a:r>
              <a:rPr lang="en-US" altLang="zh-TW" sz="2400" kern="0" dirty="0"/>
              <a:t>, parent, sibling, ancestor, descendant, path, </a:t>
            </a:r>
            <a:r>
              <a:rPr lang="en-US" altLang="zh-TW" sz="2400" kern="0" dirty="0" smtClean="0"/>
              <a:t>length </a:t>
            </a:r>
            <a:r>
              <a:rPr lang="en-US" altLang="zh-TW" sz="2400" kern="0" dirty="0"/>
              <a:t>of path, ... </a:t>
            </a:r>
          </a:p>
          <a:p>
            <a:endParaRPr lang="en-US" altLang="zh-TW" kern="0" dirty="0"/>
          </a:p>
        </p:txBody>
      </p: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567480" y="1317779"/>
            <a:ext cx="4080936" cy="2935288"/>
            <a:chOff x="864" y="1443"/>
            <a:chExt cx="2784" cy="1849"/>
          </a:xfrm>
        </p:grpSpPr>
        <p:grpSp>
          <p:nvGrpSpPr>
            <p:cNvPr id="18" name="Group 5"/>
            <p:cNvGrpSpPr>
              <a:grpSpLocks/>
            </p:cNvGrpSpPr>
            <p:nvPr/>
          </p:nvGrpSpPr>
          <p:grpSpPr bwMode="auto">
            <a:xfrm>
              <a:off x="1969" y="1443"/>
              <a:ext cx="265" cy="281"/>
              <a:chOff x="1488" y="2304"/>
              <a:chExt cx="288" cy="318"/>
            </a:xfrm>
          </p:grpSpPr>
          <p:sp>
            <p:nvSpPr>
              <p:cNvPr id="67" name="Oval 6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75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1483" y="1992"/>
              <a:ext cx="265" cy="280"/>
              <a:chOff x="1488" y="2304"/>
              <a:chExt cx="288" cy="316"/>
            </a:xfrm>
          </p:grpSpPr>
          <p:sp>
            <p:nvSpPr>
              <p:cNvPr id="65" name="Oval 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6" name="Text Box 10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7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B</a:t>
                </a:r>
              </a:p>
            </p:txBody>
          </p:sp>
        </p:grpSp>
        <p:grpSp>
          <p:nvGrpSpPr>
            <p:cNvPr id="20" name="Group 11"/>
            <p:cNvGrpSpPr>
              <a:grpSpLocks/>
            </p:cNvGrpSpPr>
            <p:nvPr/>
          </p:nvGrpSpPr>
          <p:grpSpPr bwMode="auto">
            <a:xfrm>
              <a:off x="1969" y="1992"/>
              <a:ext cx="265" cy="280"/>
              <a:chOff x="1488" y="2304"/>
              <a:chExt cx="288" cy="316"/>
            </a:xfrm>
          </p:grpSpPr>
          <p:sp>
            <p:nvSpPr>
              <p:cNvPr id="63" name="Oval 12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4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5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C</a:t>
                </a:r>
              </a:p>
            </p:txBody>
          </p:sp>
        </p:grpSp>
        <p:grpSp>
          <p:nvGrpSpPr>
            <p:cNvPr id="21" name="Group 14"/>
            <p:cNvGrpSpPr>
              <a:grpSpLocks/>
            </p:cNvGrpSpPr>
            <p:nvPr/>
          </p:nvGrpSpPr>
          <p:grpSpPr bwMode="auto">
            <a:xfrm>
              <a:off x="2455" y="1993"/>
              <a:ext cx="265" cy="281"/>
              <a:chOff x="1488" y="2304"/>
              <a:chExt cx="288" cy="317"/>
            </a:xfrm>
          </p:grpSpPr>
          <p:sp>
            <p:nvSpPr>
              <p:cNvPr id="61" name="Oval 15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2" name="Text Box 16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75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D</a:t>
                </a:r>
              </a:p>
            </p:txBody>
          </p:sp>
        </p:grpSp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1571" y="2504"/>
              <a:ext cx="265" cy="281"/>
              <a:chOff x="1488" y="2304"/>
              <a:chExt cx="288" cy="318"/>
            </a:xfrm>
          </p:grpSpPr>
          <p:sp>
            <p:nvSpPr>
              <p:cNvPr id="59" name="Oval 18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0" name="Text Box 19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F</a:t>
                </a:r>
              </a:p>
            </p:txBody>
          </p:sp>
        </p:grpSp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1041" y="2504"/>
              <a:ext cx="265" cy="281"/>
              <a:chOff x="1488" y="2304"/>
              <a:chExt cx="288" cy="318"/>
            </a:xfrm>
          </p:grpSpPr>
          <p:sp>
            <p:nvSpPr>
              <p:cNvPr id="57" name="Oval 2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8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6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1394" y="3016"/>
              <a:ext cx="265" cy="270"/>
              <a:chOff x="1488" y="2304"/>
              <a:chExt cx="288" cy="305"/>
            </a:xfrm>
          </p:grpSpPr>
          <p:sp>
            <p:nvSpPr>
              <p:cNvPr id="55" name="Oval 24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6" name="Text Box 25"/>
              <p:cNvSpPr txBox="1">
                <a:spLocks noChangeArrowheads="1"/>
              </p:cNvSpPr>
              <p:nvPr/>
            </p:nvSpPr>
            <p:spPr bwMode="auto">
              <a:xfrm>
                <a:off x="1509" y="2324"/>
                <a:ext cx="241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L</a:t>
                </a:r>
              </a:p>
            </p:txBody>
          </p:sp>
        </p:grpSp>
        <p:grpSp>
          <p:nvGrpSpPr>
            <p:cNvPr id="25" name="Group 26"/>
            <p:cNvGrpSpPr>
              <a:grpSpLocks/>
            </p:cNvGrpSpPr>
            <p:nvPr/>
          </p:nvGrpSpPr>
          <p:grpSpPr bwMode="auto">
            <a:xfrm>
              <a:off x="864" y="3012"/>
              <a:ext cx="265" cy="280"/>
              <a:chOff x="1488" y="2304"/>
              <a:chExt cx="288" cy="317"/>
            </a:xfrm>
          </p:grpSpPr>
          <p:sp>
            <p:nvSpPr>
              <p:cNvPr id="53" name="Oval 27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4" name="Text Box 28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3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K</a:t>
                </a:r>
              </a:p>
            </p:txBody>
          </p:sp>
        </p:grpSp>
        <p:grpSp>
          <p:nvGrpSpPr>
            <p:cNvPr id="26" name="Group 29"/>
            <p:cNvGrpSpPr>
              <a:grpSpLocks/>
            </p:cNvGrpSpPr>
            <p:nvPr/>
          </p:nvGrpSpPr>
          <p:grpSpPr bwMode="auto">
            <a:xfrm>
              <a:off x="1969" y="2503"/>
              <a:ext cx="265" cy="280"/>
              <a:chOff x="1488" y="2304"/>
              <a:chExt cx="288" cy="317"/>
            </a:xfrm>
          </p:grpSpPr>
          <p:sp>
            <p:nvSpPr>
              <p:cNvPr id="51" name="Oval 30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2" name="Text Box 31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66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G</a:t>
                </a:r>
              </a:p>
            </p:txBody>
          </p:sp>
        </p:grpSp>
        <p:grpSp>
          <p:nvGrpSpPr>
            <p:cNvPr id="27" name="Group 32"/>
            <p:cNvGrpSpPr>
              <a:grpSpLocks/>
            </p:cNvGrpSpPr>
            <p:nvPr/>
          </p:nvGrpSpPr>
          <p:grpSpPr bwMode="auto">
            <a:xfrm>
              <a:off x="2455" y="2503"/>
              <a:ext cx="265" cy="280"/>
              <a:chOff x="1488" y="2304"/>
              <a:chExt cx="288" cy="317"/>
            </a:xfrm>
          </p:grpSpPr>
          <p:sp>
            <p:nvSpPr>
              <p:cNvPr id="49" name="Oval 3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0" name="Text Box 34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83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H</a:t>
                </a:r>
              </a:p>
            </p:txBody>
          </p:sp>
        </p:grpSp>
        <p:grpSp>
          <p:nvGrpSpPr>
            <p:cNvPr id="28" name="Group 63"/>
            <p:cNvGrpSpPr>
              <a:grpSpLocks/>
            </p:cNvGrpSpPr>
            <p:nvPr/>
          </p:nvGrpSpPr>
          <p:grpSpPr bwMode="auto">
            <a:xfrm>
              <a:off x="2865" y="2496"/>
              <a:ext cx="284" cy="255"/>
              <a:chOff x="2865" y="2496"/>
              <a:chExt cx="284" cy="255"/>
            </a:xfrm>
          </p:grpSpPr>
          <p:sp>
            <p:nvSpPr>
              <p:cNvPr id="47" name="Oval 36"/>
              <p:cNvSpPr>
                <a:spLocks noChangeArrowheads="1"/>
              </p:cNvSpPr>
              <p:nvPr/>
            </p:nvSpPr>
            <p:spPr bwMode="auto">
              <a:xfrm>
                <a:off x="2865" y="2497"/>
                <a:ext cx="265" cy="254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8" name="Text Box 37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22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I</a:t>
                </a:r>
              </a:p>
            </p:txBody>
          </p:sp>
        </p:grpSp>
        <p:grpSp>
          <p:nvGrpSpPr>
            <p:cNvPr id="29" name="Group 38"/>
            <p:cNvGrpSpPr>
              <a:grpSpLocks/>
            </p:cNvGrpSpPr>
            <p:nvPr/>
          </p:nvGrpSpPr>
          <p:grpSpPr bwMode="auto">
            <a:xfrm>
              <a:off x="3383" y="2503"/>
              <a:ext cx="265" cy="280"/>
              <a:chOff x="1488" y="2304"/>
              <a:chExt cx="288" cy="317"/>
            </a:xfrm>
          </p:grpSpPr>
          <p:sp>
            <p:nvSpPr>
              <p:cNvPr id="45" name="Oval 3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6" name="Text Box 40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63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J</a:t>
                </a:r>
              </a:p>
            </p:txBody>
          </p:sp>
        </p:grpSp>
        <p:grpSp>
          <p:nvGrpSpPr>
            <p:cNvPr id="30" name="Group 41"/>
            <p:cNvGrpSpPr>
              <a:grpSpLocks/>
            </p:cNvGrpSpPr>
            <p:nvPr/>
          </p:nvGrpSpPr>
          <p:grpSpPr bwMode="auto">
            <a:xfrm>
              <a:off x="2661" y="3008"/>
              <a:ext cx="281" cy="259"/>
              <a:chOff x="1471" y="2299"/>
              <a:chExt cx="305" cy="293"/>
            </a:xfrm>
          </p:grpSpPr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4" name="Text Box 43"/>
              <p:cNvSpPr txBox="1">
                <a:spLocks noChangeArrowheads="1"/>
              </p:cNvSpPr>
              <p:nvPr/>
            </p:nvSpPr>
            <p:spPr bwMode="auto">
              <a:xfrm>
                <a:off x="1471" y="2299"/>
                <a:ext cx="305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M</a:t>
                </a:r>
              </a:p>
            </p:txBody>
          </p:sp>
        </p:grp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 flipH="1">
              <a:off x="1659" y="1652"/>
              <a:ext cx="354" cy="3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flipH="1">
              <a:off x="2101" y="1695"/>
              <a:ext cx="0" cy="2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2190" y="1652"/>
              <a:ext cx="309" cy="38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4" name="Line 47"/>
            <p:cNvSpPr>
              <a:spLocks noChangeShapeType="1"/>
            </p:cNvSpPr>
            <p:nvPr/>
          </p:nvSpPr>
          <p:spPr bwMode="auto">
            <a:xfrm flipH="1">
              <a:off x="1255" y="2216"/>
              <a:ext cx="266" cy="2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>
              <a:off x="1659" y="2246"/>
              <a:ext cx="45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 flipH="1">
              <a:off x="2101" y="2246"/>
              <a:ext cx="0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 flipH="1">
              <a:off x="2587" y="2246"/>
              <a:ext cx="0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>
              <a:off x="2632" y="2246"/>
              <a:ext cx="265" cy="33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676" y="2204"/>
              <a:ext cx="751" cy="33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 flipH="1">
              <a:off x="997" y="2755"/>
              <a:ext cx="132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262" y="2713"/>
              <a:ext cx="176" cy="3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2632" y="2755"/>
              <a:ext cx="132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73" name="Text Box 15"/>
          <p:cNvSpPr txBox="1">
            <a:spLocks noChangeArrowheads="1"/>
          </p:cNvSpPr>
          <p:nvPr/>
        </p:nvSpPr>
        <p:spPr bwMode="auto">
          <a:xfrm>
            <a:off x="2603925" y="1264902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+mn-lt"/>
              </a:rPr>
              <a:t>root</a:t>
            </a:r>
            <a:endParaRPr lang="en-US" altLang="zh-TW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617320" y="1837279"/>
            <a:ext cx="2177236" cy="2469445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Text Box 15"/>
          <p:cNvSpPr txBox="1">
            <a:spLocks noChangeArrowheads="1"/>
          </p:cNvSpPr>
          <p:nvPr/>
        </p:nvSpPr>
        <p:spPr bwMode="auto">
          <a:xfrm>
            <a:off x="3272092" y="2033898"/>
            <a:ext cx="13051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+mn-lt"/>
              </a:rPr>
              <a:t>subtree</a:t>
            </a:r>
            <a:endParaRPr lang="en-US" altLang="zh-TW" dirty="0">
              <a:latin typeface="+mn-lt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734027" y="1206673"/>
            <a:ext cx="1901967" cy="3206259"/>
          </a:xfrm>
          <a:custGeom>
            <a:avLst/>
            <a:gdLst>
              <a:gd name="connsiteX0" fmla="*/ 2136069 w 2155723"/>
              <a:gd name="connsiteY0" fmla="*/ 378050 h 3442268"/>
              <a:gd name="connsiteX1" fmla="*/ 1722183 w 2155723"/>
              <a:gd name="connsiteY1" fmla="*/ 118168 h 3442268"/>
              <a:gd name="connsiteX2" fmla="*/ 8886 w 2155723"/>
              <a:gd name="connsiteY2" fmla="*/ 2100972 h 3442268"/>
              <a:gd name="connsiteX3" fmla="*/ 1058040 w 2155723"/>
              <a:gd name="connsiteY3" fmla="*/ 3419633 h 3442268"/>
              <a:gd name="connsiteX4" fmla="*/ 1231295 w 2155723"/>
              <a:gd name="connsiteY4" fmla="*/ 2870993 h 3442268"/>
              <a:gd name="connsiteX5" fmla="*/ 740406 w 2155723"/>
              <a:gd name="connsiteY5" fmla="*/ 2052845 h 3442268"/>
              <a:gd name="connsiteX6" fmla="*/ 1279421 w 2155723"/>
              <a:gd name="connsiteY6" fmla="*/ 1629334 h 3442268"/>
              <a:gd name="connsiteX7" fmla="*/ 2136069 w 2155723"/>
              <a:gd name="connsiteY7" fmla="*/ 378050 h 3442268"/>
              <a:gd name="connsiteX0" fmla="*/ 2136069 w 2155069"/>
              <a:gd name="connsiteY0" fmla="*/ 374397 h 3438615"/>
              <a:gd name="connsiteX1" fmla="*/ 1722183 w 2155069"/>
              <a:gd name="connsiteY1" fmla="*/ 114515 h 3438615"/>
              <a:gd name="connsiteX2" fmla="*/ 8886 w 2155069"/>
              <a:gd name="connsiteY2" fmla="*/ 2097319 h 3438615"/>
              <a:gd name="connsiteX3" fmla="*/ 1058040 w 2155069"/>
              <a:gd name="connsiteY3" fmla="*/ 3415980 h 3438615"/>
              <a:gd name="connsiteX4" fmla="*/ 1231295 w 2155069"/>
              <a:gd name="connsiteY4" fmla="*/ 2867340 h 3438615"/>
              <a:gd name="connsiteX5" fmla="*/ 740406 w 2155069"/>
              <a:gd name="connsiteY5" fmla="*/ 2049192 h 3438615"/>
              <a:gd name="connsiteX6" fmla="*/ 1290352 w 2155069"/>
              <a:gd name="connsiteY6" fmla="*/ 1502166 h 3438615"/>
              <a:gd name="connsiteX7" fmla="*/ 2136069 w 2155069"/>
              <a:gd name="connsiteY7" fmla="*/ 374397 h 3438615"/>
              <a:gd name="connsiteX0" fmla="*/ 2140694 w 2159694"/>
              <a:gd name="connsiteY0" fmla="*/ 374397 h 3428678"/>
              <a:gd name="connsiteX1" fmla="*/ 1726808 w 2159694"/>
              <a:gd name="connsiteY1" fmla="*/ 114515 h 3428678"/>
              <a:gd name="connsiteX2" fmla="*/ 13511 w 2159694"/>
              <a:gd name="connsiteY2" fmla="*/ 2097319 h 3428678"/>
              <a:gd name="connsiteX3" fmla="*/ 942440 w 2159694"/>
              <a:gd name="connsiteY3" fmla="*/ 3405687 h 3428678"/>
              <a:gd name="connsiteX4" fmla="*/ 1235920 w 2159694"/>
              <a:gd name="connsiteY4" fmla="*/ 2867340 h 3428678"/>
              <a:gd name="connsiteX5" fmla="*/ 745031 w 2159694"/>
              <a:gd name="connsiteY5" fmla="*/ 2049192 h 3428678"/>
              <a:gd name="connsiteX6" fmla="*/ 1294977 w 2159694"/>
              <a:gd name="connsiteY6" fmla="*/ 1502166 h 3428678"/>
              <a:gd name="connsiteX7" fmla="*/ 2140694 w 2159694"/>
              <a:gd name="connsiteY7" fmla="*/ 374397 h 342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9694" h="3428678">
                <a:moveTo>
                  <a:pt x="2140694" y="374397"/>
                </a:moveTo>
                <a:cubicBezTo>
                  <a:pt x="2212666" y="143122"/>
                  <a:pt x="2081338" y="-172639"/>
                  <a:pt x="1726808" y="114515"/>
                </a:cubicBezTo>
                <a:cubicBezTo>
                  <a:pt x="1372277" y="401669"/>
                  <a:pt x="144239" y="1548790"/>
                  <a:pt x="13511" y="2097319"/>
                </a:cubicBezTo>
                <a:cubicBezTo>
                  <a:pt x="-117217" y="2645848"/>
                  <a:pt x="738705" y="3277350"/>
                  <a:pt x="942440" y="3405687"/>
                </a:cubicBezTo>
                <a:cubicBezTo>
                  <a:pt x="1146175" y="3534024"/>
                  <a:pt x="1268822" y="3093423"/>
                  <a:pt x="1235920" y="2867340"/>
                </a:cubicBezTo>
                <a:cubicBezTo>
                  <a:pt x="1203018" y="2641257"/>
                  <a:pt x="737010" y="2256135"/>
                  <a:pt x="745031" y="2049192"/>
                </a:cubicBezTo>
                <a:cubicBezTo>
                  <a:pt x="753052" y="1842249"/>
                  <a:pt x="1063971" y="1773277"/>
                  <a:pt x="1294977" y="1502166"/>
                </a:cubicBezTo>
                <a:cubicBezTo>
                  <a:pt x="1525983" y="1231055"/>
                  <a:pt x="2068722" y="605672"/>
                  <a:pt x="2140694" y="374397"/>
                </a:cubicBez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427692" y="2064202"/>
            <a:ext cx="8290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+mn-lt"/>
              </a:rPr>
              <a:t>path</a:t>
            </a:r>
            <a:endParaRPr lang="en-US" altLang="zh-TW" dirty="0">
              <a:latin typeface="+mn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737" y="2818278"/>
            <a:ext cx="40005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EF33F4A3-6108-4434-91CD-6B342D066AD2}" type="slidenum">
              <a:rPr lang="zh-TW" altLang="en-US" smtClean="0"/>
              <a:pPr/>
              <a:t>5</a:t>
            </a:fld>
            <a:endParaRPr lang="en-US" altLang="zh-TW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1103" y="240632"/>
            <a:ext cx="8153302" cy="529389"/>
          </a:xfrm>
        </p:spPr>
        <p:txBody>
          <a:bodyPr/>
          <a:lstStyle/>
          <a:p>
            <a:r>
              <a:rPr lang="en-US" altLang="zh-TW" sz="3600" dirty="0"/>
              <a:t>Degree of Node and Degree of Tree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677" y="946937"/>
            <a:ext cx="7772400" cy="1665514"/>
          </a:xfrm>
        </p:spPr>
        <p:txBody>
          <a:bodyPr/>
          <a:lstStyle/>
          <a:p>
            <a:r>
              <a:rPr lang="en-US" altLang="zh-TW" sz="2400" dirty="0"/>
              <a:t>The degree of a node is the number of </a:t>
            </a:r>
            <a:r>
              <a:rPr lang="en-US" altLang="zh-TW" sz="2400" dirty="0" err="1"/>
              <a:t>subtrees</a:t>
            </a:r>
            <a:r>
              <a:rPr lang="en-US" altLang="zh-TW" sz="2400" dirty="0"/>
              <a:t> of the node.</a:t>
            </a:r>
          </a:p>
          <a:p>
            <a:r>
              <a:rPr lang="en-US" altLang="zh-TW" sz="2400" dirty="0"/>
              <a:t>The degree of a tree is the maximum degree of the nodes in the tree.</a:t>
            </a:r>
          </a:p>
        </p:txBody>
      </p:sp>
      <p:grpSp>
        <p:nvGrpSpPr>
          <p:cNvPr id="426048" name="Group 64"/>
          <p:cNvGrpSpPr>
            <a:grpSpLocks/>
          </p:cNvGrpSpPr>
          <p:nvPr/>
        </p:nvGrpSpPr>
        <p:grpSpPr bwMode="auto">
          <a:xfrm>
            <a:off x="1613595" y="2968563"/>
            <a:ext cx="4080939" cy="2935288"/>
            <a:chOff x="864" y="1443"/>
            <a:chExt cx="2784" cy="1849"/>
          </a:xfrm>
        </p:grpSpPr>
        <p:grpSp>
          <p:nvGrpSpPr>
            <p:cNvPr id="425989" name="Group 5"/>
            <p:cNvGrpSpPr>
              <a:grpSpLocks/>
            </p:cNvGrpSpPr>
            <p:nvPr/>
          </p:nvGrpSpPr>
          <p:grpSpPr bwMode="auto">
            <a:xfrm>
              <a:off x="1969" y="1443"/>
              <a:ext cx="265" cy="281"/>
              <a:chOff x="1488" y="2304"/>
              <a:chExt cx="288" cy="318"/>
            </a:xfrm>
          </p:grpSpPr>
          <p:sp>
            <p:nvSpPr>
              <p:cNvPr id="425990" name="Oval 6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5991" name="Text Box 7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75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425992" name="Group 8"/>
            <p:cNvGrpSpPr>
              <a:grpSpLocks/>
            </p:cNvGrpSpPr>
            <p:nvPr/>
          </p:nvGrpSpPr>
          <p:grpSpPr bwMode="auto">
            <a:xfrm>
              <a:off x="1483" y="1992"/>
              <a:ext cx="265" cy="280"/>
              <a:chOff x="1488" y="2304"/>
              <a:chExt cx="288" cy="316"/>
            </a:xfrm>
          </p:grpSpPr>
          <p:sp>
            <p:nvSpPr>
              <p:cNvPr id="425993" name="Oval 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5994" name="Text Box 10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7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B</a:t>
                </a:r>
              </a:p>
            </p:txBody>
          </p:sp>
        </p:grpSp>
        <p:grpSp>
          <p:nvGrpSpPr>
            <p:cNvPr id="425995" name="Group 11"/>
            <p:cNvGrpSpPr>
              <a:grpSpLocks/>
            </p:cNvGrpSpPr>
            <p:nvPr/>
          </p:nvGrpSpPr>
          <p:grpSpPr bwMode="auto">
            <a:xfrm>
              <a:off x="1969" y="1992"/>
              <a:ext cx="265" cy="280"/>
              <a:chOff x="1488" y="2304"/>
              <a:chExt cx="288" cy="316"/>
            </a:xfrm>
          </p:grpSpPr>
          <p:sp>
            <p:nvSpPr>
              <p:cNvPr id="425996" name="Oval 12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5997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5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C</a:t>
                </a:r>
              </a:p>
            </p:txBody>
          </p:sp>
        </p:grpSp>
        <p:grpSp>
          <p:nvGrpSpPr>
            <p:cNvPr id="425998" name="Group 14"/>
            <p:cNvGrpSpPr>
              <a:grpSpLocks/>
            </p:cNvGrpSpPr>
            <p:nvPr/>
          </p:nvGrpSpPr>
          <p:grpSpPr bwMode="auto">
            <a:xfrm>
              <a:off x="2455" y="1993"/>
              <a:ext cx="265" cy="281"/>
              <a:chOff x="1488" y="2304"/>
              <a:chExt cx="288" cy="317"/>
            </a:xfrm>
          </p:grpSpPr>
          <p:sp>
            <p:nvSpPr>
              <p:cNvPr id="425999" name="Oval 15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6000" name="Text Box 16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75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D</a:t>
                </a:r>
              </a:p>
            </p:txBody>
          </p:sp>
        </p:grpSp>
        <p:grpSp>
          <p:nvGrpSpPr>
            <p:cNvPr id="426001" name="Group 17"/>
            <p:cNvGrpSpPr>
              <a:grpSpLocks/>
            </p:cNvGrpSpPr>
            <p:nvPr/>
          </p:nvGrpSpPr>
          <p:grpSpPr bwMode="auto">
            <a:xfrm>
              <a:off x="1571" y="2504"/>
              <a:ext cx="265" cy="281"/>
              <a:chOff x="1488" y="2304"/>
              <a:chExt cx="288" cy="318"/>
            </a:xfrm>
          </p:grpSpPr>
          <p:sp>
            <p:nvSpPr>
              <p:cNvPr id="426002" name="Oval 18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6003" name="Text Box 19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F</a:t>
                </a:r>
              </a:p>
            </p:txBody>
          </p:sp>
        </p:grpSp>
        <p:grpSp>
          <p:nvGrpSpPr>
            <p:cNvPr id="426004" name="Group 20"/>
            <p:cNvGrpSpPr>
              <a:grpSpLocks/>
            </p:cNvGrpSpPr>
            <p:nvPr/>
          </p:nvGrpSpPr>
          <p:grpSpPr bwMode="auto">
            <a:xfrm>
              <a:off x="1041" y="2504"/>
              <a:ext cx="265" cy="281"/>
              <a:chOff x="1488" y="2304"/>
              <a:chExt cx="288" cy="318"/>
            </a:xfrm>
          </p:grpSpPr>
          <p:sp>
            <p:nvSpPr>
              <p:cNvPr id="426005" name="Oval 2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6006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6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426007" name="Group 23"/>
            <p:cNvGrpSpPr>
              <a:grpSpLocks/>
            </p:cNvGrpSpPr>
            <p:nvPr/>
          </p:nvGrpSpPr>
          <p:grpSpPr bwMode="auto">
            <a:xfrm>
              <a:off x="1394" y="3012"/>
              <a:ext cx="265" cy="280"/>
              <a:chOff x="1488" y="2304"/>
              <a:chExt cx="288" cy="317"/>
            </a:xfrm>
          </p:grpSpPr>
          <p:sp>
            <p:nvSpPr>
              <p:cNvPr id="426008" name="Oval 24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6009" name="Text Box 25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41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L</a:t>
                </a:r>
              </a:p>
            </p:txBody>
          </p:sp>
        </p:grpSp>
        <p:grpSp>
          <p:nvGrpSpPr>
            <p:cNvPr id="426010" name="Group 26"/>
            <p:cNvGrpSpPr>
              <a:grpSpLocks/>
            </p:cNvGrpSpPr>
            <p:nvPr/>
          </p:nvGrpSpPr>
          <p:grpSpPr bwMode="auto">
            <a:xfrm>
              <a:off x="864" y="3012"/>
              <a:ext cx="265" cy="280"/>
              <a:chOff x="1488" y="2304"/>
              <a:chExt cx="288" cy="317"/>
            </a:xfrm>
          </p:grpSpPr>
          <p:sp>
            <p:nvSpPr>
              <p:cNvPr id="426011" name="Oval 27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6012" name="Text Box 28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3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K</a:t>
                </a:r>
              </a:p>
            </p:txBody>
          </p:sp>
        </p:grpSp>
        <p:grpSp>
          <p:nvGrpSpPr>
            <p:cNvPr id="426013" name="Group 29"/>
            <p:cNvGrpSpPr>
              <a:grpSpLocks/>
            </p:cNvGrpSpPr>
            <p:nvPr/>
          </p:nvGrpSpPr>
          <p:grpSpPr bwMode="auto">
            <a:xfrm>
              <a:off x="1969" y="2503"/>
              <a:ext cx="265" cy="280"/>
              <a:chOff x="1488" y="2304"/>
              <a:chExt cx="288" cy="317"/>
            </a:xfrm>
          </p:grpSpPr>
          <p:sp>
            <p:nvSpPr>
              <p:cNvPr id="426014" name="Oval 30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6015" name="Text Box 31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66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G</a:t>
                </a:r>
              </a:p>
            </p:txBody>
          </p:sp>
        </p:grpSp>
        <p:grpSp>
          <p:nvGrpSpPr>
            <p:cNvPr id="426016" name="Group 32"/>
            <p:cNvGrpSpPr>
              <a:grpSpLocks/>
            </p:cNvGrpSpPr>
            <p:nvPr/>
          </p:nvGrpSpPr>
          <p:grpSpPr bwMode="auto">
            <a:xfrm>
              <a:off x="2455" y="2503"/>
              <a:ext cx="265" cy="280"/>
              <a:chOff x="1488" y="2304"/>
              <a:chExt cx="288" cy="317"/>
            </a:xfrm>
          </p:grpSpPr>
          <p:sp>
            <p:nvSpPr>
              <p:cNvPr id="426017" name="Oval 3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6018" name="Text Box 34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83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H</a:t>
                </a:r>
              </a:p>
            </p:txBody>
          </p:sp>
        </p:grpSp>
        <p:grpSp>
          <p:nvGrpSpPr>
            <p:cNvPr id="426047" name="Group 63"/>
            <p:cNvGrpSpPr>
              <a:grpSpLocks/>
            </p:cNvGrpSpPr>
            <p:nvPr/>
          </p:nvGrpSpPr>
          <p:grpSpPr bwMode="auto">
            <a:xfrm>
              <a:off x="2897" y="2496"/>
              <a:ext cx="265" cy="259"/>
              <a:chOff x="2897" y="2496"/>
              <a:chExt cx="265" cy="259"/>
            </a:xfrm>
          </p:grpSpPr>
          <p:sp>
            <p:nvSpPr>
              <p:cNvPr id="426020" name="Oval 36"/>
              <p:cNvSpPr>
                <a:spLocks noChangeArrowheads="1"/>
              </p:cNvSpPr>
              <p:nvPr/>
            </p:nvSpPr>
            <p:spPr bwMode="auto">
              <a:xfrm>
                <a:off x="2897" y="2501"/>
                <a:ext cx="265" cy="254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6021" name="Text Box 37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22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I</a:t>
                </a:r>
              </a:p>
            </p:txBody>
          </p:sp>
        </p:grpSp>
        <p:grpSp>
          <p:nvGrpSpPr>
            <p:cNvPr id="426022" name="Group 38"/>
            <p:cNvGrpSpPr>
              <a:grpSpLocks/>
            </p:cNvGrpSpPr>
            <p:nvPr/>
          </p:nvGrpSpPr>
          <p:grpSpPr bwMode="auto">
            <a:xfrm>
              <a:off x="3383" y="2503"/>
              <a:ext cx="265" cy="280"/>
              <a:chOff x="1488" y="2304"/>
              <a:chExt cx="288" cy="317"/>
            </a:xfrm>
          </p:grpSpPr>
          <p:sp>
            <p:nvSpPr>
              <p:cNvPr id="426023" name="Oval 3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6024" name="Text Box 40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63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J</a:t>
                </a:r>
              </a:p>
            </p:txBody>
          </p:sp>
        </p:grpSp>
        <p:grpSp>
          <p:nvGrpSpPr>
            <p:cNvPr id="426025" name="Group 41"/>
            <p:cNvGrpSpPr>
              <a:grpSpLocks/>
            </p:cNvGrpSpPr>
            <p:nvPr/>
          </p:nvGrpSpPr>
          <p:grpSpPr bwMode="auto">
            <a:xfrm>
              <a:off x="2673" y="3012"/>
              <a:ext cx="280" cy="279"/>
              <a:chOff x="1488" y="2304"/>
              <a:chExt cx="305" cy="316"/>
            </a:xfrm>
          </p:grpSpPr>
          <p:sp>
            <p:nvSpPr>
              <p:cNvPr id="426026" name="Oval 42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6027" name="Text Box 43"/>
              <p:cNvSpPr txBox="1">
                <a:spLocks noChangeArrowheads="1"/>
              </p:cNvSpPr>
              <p:nvPr/>
            </p:nvSpPr>
            <p:spPr bwMode="auto">
              <a:xfrm>
                <a:off x="1488" y="2335"/>
                <a:ext cx="305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M</a:t>
                </a:r>
              </a:p>
            </p:txBody>
          </p:sp>
        </p:grpSp>
        <p:sp>
          <p:nvSpPr>
            <p:cNvPr id="426028" name="Line 44"/>
            <p:cNvSpPr>
              <a:spLocks noChangeShapeType="1"/>
            </p:cNvSpPr>
            <p:nvPr/>
          </p:nvSpPr>
          <p:spPr bwMode="auto">
            <a:xfrm flipH="1">
              <a:off x="1659" y="1652"/>
              <a:ext cx="354" cy="38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26029" name="Line 45"/>
            <p:cNvSpPr>
              <a:spLocks noChangeShapeType="1"/>
            </p:cNvSpPr>
            <p:nvPr/>
          </p:nvSpPr>
          <p:spPr bwMode="auto">
            <a:xfrm flipH="1">
              <a:off x="2101" y="1695"/>
              <a:ext cx="0" cy="2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26030" name="Line 46"/>
            <p:cNvSpPr>
              <a:spLocks noChangeShapeType="1"/>
            </p:cNvSpPr>
            <p:nvPr/>
          </p:nvSpPr>
          <p:spPr bwMode="auto">
            <a:xfrm>
              <a:off x="2190" y="1652"/>
              <a:ext cx="309" cy="38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26031" name="Line 47"/>
            <p:cNvSpPr>
              <a:spLocks noChangeShapeType="1"/>
            </p:cNvSpPr>
            <p:nvPr/>
          </p:nvSpPr>
          <p:spPr bwMode="auto">
            <a:xfrm flipH="1">
              <a:off x="1262" y="2204"/>
              <a:ext cx="265" cy="29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26032" name="Line 48"/>
            <p:cNvSpPr>
              <a:spLocks noChangeShapeType="1"/>
            </p:cNvSpPr>
            <p:nvPr/>
          </p:nvSpPr>
          <p:spPr bwMode="auto">
            <a:xfrm>
              <a:off x="1659" y="2246"/>
              <a:ext cx="45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26033" name="Line 49"/>
            <p:cNvSpPr>
              <a:spLocks noChangeShapeType="1"/>
            </p:cNvSpPr>
            <p:nvPr/>
          </p:nvSpPr>
          <p:spPr bwMode="auto">
            <a:xfrm flipH="1">
              <a:off x="2101" y="2246"/>
              <a:ext cx="0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26034" name="Line 50"/>
            <p:cNvSpPr>
              <a:spLocks noChangeShapeType="1"/>
            </p:cNvSpPr>
            <p:nvPr/>
          </p:nvSpPr>
          <p:spPr bwMode="auto">
            <a:xfrm flipH="1">
              <a:off x="2587" y="2246"/>
              <a:ext cx="0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26035" name="Line 51"/>
            <p:cNvSpPr>
              <a:spLocks noChangeShapeType="1"/>
            </p:cNvSpPr>
            <p:nvPr/>
          </p:nvSpPr>
          <p:spPr bwMode="auto">
            <a:xfrm>
              <a:off x="2632" y="2246"/>
              <a:ext cx="265" cy="33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26036" name="Line 52"/>
            <p:cNvSpPr>
              <a:spLocks noChangeShapeType="1"/>
            </p:cNvSpPr>
            <p:nvPr/>
          </p:nvSpPr>
          <p:spPr bwMode="auto">
            <a:xfrm>
              <a:off x="2676" y="2204"/>
              <a:ext cx="751" cy="33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26037" name="Line 53"/>
            <p:cNvSpPr>
              <a:spLocks noChangeShapeType="1"/>
            </p:cNvSpPr>
            <p:nvPr/>
          </p:nvSpPr>
          <p:spPr bwMode="auto">
            <a:xfrm flipH="1">
              <a:off x="997" y="2755"/>
              <a:ext cx="132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26038" name="Line 54"/>
            <p:cNvSpPr>
              <a:spLocks noChangeShapeType="1"/>
            </p:cNvSpPr>
            <p:nvPr/>
          </p:nvSpPr>
          <p:spPr bwMode="auto">
            <a:xfrm>
              <a:off x="1262" y="2713"/>
              <a:ext cx="176" cy="33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26039" name="Line 55"/>
            <p:cNvSpPr>
              <a:spLocks noChangeShapeType="1"/>
            </p:cNvSpPr>
            <p:nvPr/>
          </p:nvSpPr>
          <p:spPr bwMode="auto">
            <a:xfrm>
              <a:off x="2632" y="2755"/>
              <a:ext cx="132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426041" name="Text Box 57"/>
          <p:cNvSpPr txBox="1">
            <a:spLocks noChangeArrowheads="1"/>
          </p:cNvSpPr>
          <p:nvPr/>
        </p:nvSpPr>
        <p:spPr bwMode="auto">
          <a:xfrm>
            <a:off x="5660814" y="2659000"/>
            <a:ext cx="343083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/>
            <a:r>
              <a:rPr lang="en-US" altLang="zh-TW" u="sng" dirty="0">
                <a:latin typeface="+mn-lt"/>
              </a:rPr>
              <a:t>Node</a:t>
            </a:r>
            <a:r>
              <a:rPr lang="en-US" altLang="zh-TW" dirty="0">
                <a:latin typeface="+mn-lt"/>
              </a:rPr>
              <a:t>    </a:t>
            </a:r>
            <a:r>
              <a:rPr lang="en-US" altLang="zh-TW" u="sng" dirty="0">
                <a:latin typeface="+mn-lt"/>
              </a:rPr>
              <a:t>degree</a:t>
            </a:r>
          </a:p>
          <a:p>
            <a:pPr lvl="1"/>
            <a:r>
              <a:rPr lang="en-US" altLang="zh-TW" dirty="0">
                <a:latin typeface="+mn-lt"/>
              </a:rPr>
              <a:t>  A		3</a:t>
            </a:r>
          </a:p>
          <a:p>
            <a:pPr lvl="1"/>
            <a:r>
              <a:rPr lang="en-US" altLang="zh-TW" dirty="0">
                <a:latin typeface="+mn-lt"/>
              </a:rPr>
              <a:t>  B		2</a:t>
            </a:r>
          </a:p>
          <a:p>
            <a:pPr lvl="1"/>
            <a:r>
              <a:rPr lang="en-US" altLang="zh-TW" dirty="0">
                <a:latin typeface="+mn-lt"/>
              </a:rPr>
              <a:t>  C		1</a:t>
            </a:r>
          </a:p>
          <a:p>
            <a:pPr lvl="1"/>
            <a:r>
              <a:rPr lang="en-US" altLang="zh-TW" dirty="0">
                <a:latin typeface="+mn-lt"/>
              </a:rPr>
              <a:t>  D		3</a:t>
            </a:r>
          </a:p>
          <a:p>
            <a:pPr lvl="1"/>
            <a:r>
              <a:rPr lang="en-US" altLang="zh-TW" dirty="0">
                <a:latin typeface="+mn-lt"/>
              </a:rPr>
              <a:t>  ...</a:t>
            </a:r>
          </a:p>
          <a:p>
            <a:pPr lvl="1"/>
            <a:r>
              <a:rPr lang="en-US" altLang="zh-TW" dirty="0">
                <a:latin typeface="+mn-lt"/>
              </a:rPr>
              <a:t>  M		0</a:t>
            </a:r>
          </a:p>
          <a:p>
            <a:pPr lvl="1"/>
            <a:endParaRPr lang="en-US" altLang="zh-TW" dirty="0">
              <a:latin typeface="+mn-lt"/>
            </a:endParaRPr>
          </a:p>
          <a:p>
            <a:pPr lvl="1"/>
            <a:r>
              <a:rPr lang="en-US" altLang="zh-TW" dirty="0">
                <a:latin typeface="+mn-lt"/>
              </a:rPr>
              <a:t>Degree of tree = 3</a:t>
            </a:r>
          </a:p>
        </p:txBody>
      </p:sp>
      <p:sp>
        <p:nvSpPr>
          <p:cNvPr id="426042" name="Text Box 58"/>
          <p:cNvSpPr txBox="1">
            <a:spLocks noChangeArrowheads="1"/>
          </p:cNvSpPr>
          <p:nvPr/>
        </p:nvSpPr>
        <p:spPr bwMode="auto">
          <a:xfrm>
            <a:off x="473956" y="2887600"/>
            <a:ext cx="11608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level 1:</a:t>
            </a:r>
          </a:p>
        </p:txBody>
      </p:sp>
      <p:sp>
        <p:nvSpPr>
          <p:cNvPr id="426043" name="Text Box 59"/>
          <p:cNvSpPr txBox="1">
            <a:spLocks noChangeArrowheads="1"/>
          </p:cNvSpPr>
          <p:nvPr/>
        </p:nvSpPr>
        <p:spPr bwMode="auto">
          <a:xfrm>
            <a:off x="473956" y="3725800"/>
            <a:ext cx="1210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+mn-lt"/>
              </a:rPr>
              <a:t>level 2:</a:t>
            </a:r>
          </a:p>
        </p:txBody>
      </p:sp>
      <p:sp>
        <p:nvSpPr>
          <p:cNvPr id="426044" name="Text Box 60"/>
          <p:cNvSpPr txBox="1">
            <a:spLocks noChangeArrowheads="1"/>
          </p:cNvSpPr>
          <p:nvPr/>
        </p:nvSpPr>
        <p:spPr bwMode="auto">
          <a:xfrm>
            <a:off x="473956" y="4564000"/>
            <a:ext cx="1210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+mn-lt"/>
              </a:rPr>
              <a:t>level 3:</a:t>
            </a:r>
          </a:p>
        </p:txBody>
      </p:sp>
      <p:sp>
        <p:nvSpPr>
          <p:cNvPr id="426045" name="Text Box 61"/>
          <p:cNvSpPr txBox="1">
            <a:spLocks noChangeArrowheads="1"/>
          </p:cNvSpPr>
          <p:nvPr/>
        </p:nvSpPr>
        <p:spPr bwMode="auto">
          <a:xfrm>
            <a:off x="473956" y="5402200"/>
            <a:ext cx="1210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+mn-lt"/>
              </a:rPr>
              <a:t>level 4:</a:t>
            </a:r>
          </a:p>
        </p:txBody>
      </p:sp>
    </p:spTree>
    <p:extLst>
      <p:ext uri="{BB962C8B-B14F-4D97-AF65-F5344CB8AC3E}">
        <p14:creationId xmlns:p14="http://schemas.microsoft.com/office/powerpoint/2010/main" val="22411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F38E69B1-4C2B-4CFF-905C-51D3D91173EE}" type="slidenum">
              <a:rPr lang="zh-TW" altLang="en-US" smtClean="0"/>
              <a:pPr/>
              <a:t>6</a:t>
            </a:fld>
            <a:endParaRPr lang="en-US" altLang="zh-TW" dirty="0"/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title"/>
          </p:nvPr>
        </p:nvSpPr>
        <p:spPr>
          <a:xfrm>
            <a:off x="351805" y="204537"/>
            <a:ext cx="8443322" cy="529389"/>
          </a:xfrm>
        </p:spPr>
        <p:txBody>
          <a:bodyPr/>
          <a:lstStyle/>
          <a:p>
            <a:r>
              <a:rPr lang="en-US" altLang="zh-TW" dirty="0" smtClean="0"/>
              <a:t>Height and </a:t>
            </a:r>
            <a:r>
              <a:rPr lang="en-US" altLang="zh-TW" dirty="0"/>
              <a:t>Depth</a:t>
            </a:r>
          </a:p>
        </p:txBody>
      </p:sp>
      <p:sp>
        <p:nvSpPr>
          <p:cNvPr id="412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1805" y="914400"/>
            <a:ext cx="8443322" cy="2133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TW" sz="2400" smtClean="0"/>
              <a:t>In </a:t>
            </a:r>
            <a:r>
              <a:rPr lang="en-US" altLang="zh-TW" sz="2400" smtClean="0"/>
              <a:t>some </a:t>
            </a:r>
            <a:r>
              <a:rPr lang="en-US" altLang="zh-TW" sz="2400" dirty="0" smtClean="0"/>
              <a:t>books</a:t>
            </a:r>
          </a:p>
          <a:p>
            <a:pPr lvl="1">
              <a:lnSpc>
                <a:spcPct val="85000"/>
              </a:lnSpc>
            </a:pPr>
            <a:r>
              <a:rPr lang="en-US" altLang="zh-TW" dirty="0" smtClean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height</a:t>
            </a:r>
            <a:r>
              <a:rPr lang="en-US" altLang="zh-TW" dirty="0"/>
              <a:t> of a node is the number of edges in the longest path from the node to a leaf.</a:t>
            </a:r>
          </a:p>
          <a:p>
            <a:pPr lvl="1">
              <a:lnSpc>
                <a:spcPct val="85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depth</a:t>
            </a:r>
            <a:r>
              <a:rPr lang="en-US" altLang="zh-TW" dirty="0"/>
              <a:t> of a node is the number of edges in the path from the root to the node.</a:t>
            </a:r>
          </a:p>
          <a:p>
            <a:pPr lvl="1">
              <a:lnSpc>
                <a:spcPct val="85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height of the tree</a:t>
            </a:r>
            <a:r>
              <a:rPr lang="en-US" altLang="zh-TW" dirty="0"/>
              <a:t> is the height of its root.</a:t>
            </a:r>
          </a:p>
        </p:txBody>
      </p:sp>
      <p:grpSp>
        <p:nvGrpSpPr>
          <p:cNvPr id="412735" name="Group 63"/>
          <p:cNvGrpSpPr>
            <a:grpSpLocks/>
          </p:cNvGrpSpPr>
          <p:nvPr/>
        </p:nvGrpSpPr>
        <p:grpSpPr bwMode="auto">
          <a:xfrm>
            <a:off x="3729133" y="3276600"/>
            <a:ext cx="5206716" cy="3016250"/>
            <a:chOff x="1728" y="2352"/>
            <a:chExt cx="3552" cy="1900"/>
          </a:xfrm>
        </p:grpSpPr>
        <p:grpSp>
          <p:nvGrpSpPr>
            <p:cNvPr id="412678" name="Group 6"/>
            <p:cNvGrpSpPr>
              <a:grpSpLocks/>
            </p:cNvGrpSpPr>
            <p:nvPr/>
          </p:nvGrpSpPr>
          <p:grpSpPr bwMode="auto">
            <a:xfrm>
              <a:off x="2496" y="2403"/>
              <a:ext cx="2784" cy="1849"/>
              <a:chOff x="864" y="1443"/>
              <a:chExt cx="2784" cy="1849"/>
            </a:xfrm>
          </p:grpSpPr>
          <p:grpSp>
            <p:nvGrpSpPr>
              <p:cNvPr id="412679" name="Group 7"/>
              <p:cNvGrpSpPr>
                <a:grpSpLocks/>
              </p:cNvGrpSpPr>
              <p:nvPr/>
            </p:nvGrpSpPr>
            <p:grpSpPr bwMode="auto">
              <a:xfrm>
                <a:off x="1969" y="1443"/>
                <a:ext cx="265" cy="281"/>
                <a:chOff x="1488" y="2304"/>
                <a:chExt cx="288" cy="318"/>
              </a:xfrm>
            </p:grpSpPr>
            <p:sp>
              <p:nvSpPr>
                <p:cNvPr id="412680" name="Oval 8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68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275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>
                      <a:latin typeface="+mn-lt"/>
                    </a:rPr>
                    <a:t>A</a:t>
                  </a:r>
                </a:p>
              </p:txBody>
            </p:sp>
          </p:grpSp>
          <p:grpSp>
            <p:nvGrpSpPr>
              <p:cNvPr id="412682" name="Group 10"/>
              <p:cNvGrpSpPr>
                <a:grpSpLocks/>
              </p:cNvGrpSpPr>
              <p:nvPr/>
            </p:nvGrpSpPr>
            <p:grpSpPr bwMode="auto">
              <a:xfrm>
                <a:off x="1483" y="1992"/>
                <a:ext cx="265" cy="280"/>
                <a:chOff x="1488" y="2304"/>
                <a:chExt cx="288" cy="316"/>
              </a:xfrm>
            </p:grpSpPr>
            <p:sp>
              <p:nvSpPr>
                <p:cNvPr id="412683" name="Oval 11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68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257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>
                      <a:latin typeface="+mn-lt"/>
                    </a:rPr>
                    <a:t>B</a:t>
                  </a:r>
                </a:p>
              </p:txBody>
            </p:sp>
          </p:grpSp>
          <p:grpSp>
            <p:nvGrpSpPr>
              <p:cNvPr id="412685" name="Group 13"/>
              <p:cNvGrpSpPr>
                <a:grpSpLocks/>
              </p:cNvGrpSpPr>
              <p:nvPr/>
            </p:nvGrpSpPr>
            <p:grpSpPr bwMode="auto">
              <a:xfrm>
                <a:off x="1969" y="1992"/>
                <a:ext cx="265" cy="280"/>
                <a:chOff x="1488" y="2304"/>
                <a:chExt cx="288" cy="316"/>
              </a:xfrm>
            </p:grpSpPr>
            <p:sp>
              <p:nvSpPr>
                <p:cNvPr id="412686" name="Oval 14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6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255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>
                      <a:latin typeface="+mn-lt"/>
                    </a:rPr>
                    <a:t>C</a:t>
                  </a:r>
                </a:p>
              </p:txBody>
            </p:sp>
          </p:grpSp>
          <p:grpSp>
            <p:nvGrpSpPr>
              <p:cNvPr id="412688" name="Group 16"/>
              <p:cNvGrpSpPr>
                <a:grpSpLocks/>
              </p:cNvGrpSpPr>
              <p:nvPr/>
            </p:nvGrpSpPr>
            <p:grpSpPr bwMode="auto">
              <a:xfrm>
                <a:off x="2455" y="1993"/>
                <a:ext cx="265" cy="281"/>
                <a:chOff x="1488" y="2304"/>
                <a:chExt cx="288" cy="317"/>
              </a:xfrm>
            </p:grpSpPr>
            <p:sp>
              <p:nvSpPr>
                <p:cNvPr id="412689" name="Oval 17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69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275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>
                      <a:latin typeface="+mn-lt"/>
                    </a:rPr>
                    <a:t>D</a:t>
                  </a:r>
                </a:p>
              </p:txBody>
            </p:sp>
          </p:grpSp>
          <p:grpSp>
            <p:nvGrpSpPr>
              <p:cNvPr id="412691" name="Group 19"/>
              <p:cNvGrpSpPr>
                <a:grpSpLocks/>
              </p:cNvGrpSpPr>
              <p:nvPr/>
            </p:nvGrpSpPr>
            <p:grpSpPr bwMode="auto">
              <a:xfrm>
                <a:off x="1571" y="2504"/>
                <a:ext cx="265" cy="281"/>
                <a:chOff x="1488" y="2304"/>
                <a:chExt cx="288" cy="318"/>
              </a:xfrm>
            </p:grpSpPr>
            <p:sp>
              <p:nvSpPr>
                <p:cNvPr id="412692" name="Oval 20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6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25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>
                      <a:latin typeface="+mn-lt"/>
                    </a:rPr>
                    <a:t>F</a:t>
                  </a:r>
                </a:p>
              </p:txBody>
            </p:sp>
          </p:grpSp>
          <p:grpSp>
            <p:nvGrpSpPr>
              <p:cNvPr id="412694" name="Group 22"/>
              <p:cNvGrpSpPr>
                <a:grpSpLocks/>
              </p:cNvGrpSpPr>
              <p:nvPr/>
            </p:nvGrpSpPr>
            <p:grpSpPr bwMode="auto">
              <a:xfrm>
                <a:off x="1041" y="2504"/>
                <a:ext cx="265" cy="281"/>
                <a:chOff x="1488" y="2304"/>
                <a:chExt cx="288" cy="318"/>
              </a:xfrm>
            </p:grpSpPr>
            <p:sp>
              <p:nvSpPr>
                <p:cNvPr id="412695" name="Oval 23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69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264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>
                      <a:latin typeface="+mn-lt"/>
                    </a:rPr>
                    <a:t>E</a:t>
                  </a:r>
                </a:p>
              </p:txBody>
            </p:sp>
          </p:grpSp>
          <p:grpSp>
            <p:nvGrpSpPr>
              <p:cNvPr id="412697" name="Group 25"/>
              <p:cNvGrpSpPr>
                <a:grpSpLocks/>
              </p:cNvGrpSpPr>
              <p:nvPr/>
            </p:nvGrpSpPr>
            <p:grpSpPr bwMode="auto">
              <a:xfrm>
                <a:off x="1394" y="3012"/>
                <a:ext cx="265" cy="280"/>
                <a:chOff x="1488" y="2304"/>
                <a:chExt cx="288" cy="317"/>
              </a:xfrm>
            </p:grpSpPr>
            <p:sp>
              <p:nvSpPr>
                <p:cNvPr id="412698" name="Oval 26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69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241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>
                      <a:latin typeface="+mn-lt"/>
                    </a:rPr>
                    <a:t>L</a:t>
                  </a:r>
                </a:p>
              </p:txBody>
            </p:sp>
          </p:grpSp>
          <p:grpSp>
            <p:nvGrpSpPr>
              <p:cNvPr id="412700" name="Group 28"/>
              <p:cNvGrpSpPr>
                <a:grpSpLocks/>
              </p:cNvGrpSpPr>
              <p:nvPr/>
            </p:nvGrpSpPr>
            <p:grpSpPr bwMode="auto">
              <a:xfrm>
                <a:off x="864" y="3012"/>
                <a:ext cx="265" cy="280"/>
                <a:chOff x="1488" y="2304"/>
                <a:chExt cx="288" cy="317"/>
              </a:xfrm>
            </p:grpSpPr>
            <p:sp>
              <p:nvSpPr>
                <p:cNvPr id="412701" name="Oval 29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70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253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>
                      <a:latin typeface="+mn-lt"/>
                    </a:rPr>
                    <a:t>K</a:t>
                  </a:r>
                </a:p>
              </p:txBody>
            </p:sp>
          </p:grpSp>
          <p:grpSp>
            <p:nvGrpSpPr>
              <p:cNvPr id="412703" name="Group 31"/>
              <p:cNvGrpSpPr>
                <a:grpSpLocks/>
              </p:cNvGrpSpPr>
              <p:nvPr/>
            </p:nvGrpSpPr>
            <p:grpSpPr bwMode="auto">
              <a:xfrm>
                <a:off x="1969" y="2503"/>
                <a:ext cx="265" cy="280"/>
                <a:chOff x="1488" y="2304"/>
                <a:chExt cx="288" cy="317"/>
              </a:xfrm>
            </p:grpSpPr>
            <p:sp>
              <p:nvSpPr>
                <p:cNvPr id="412704" name="Oval 32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70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266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>
                      <a:latin typeface="+mn-lt"/>
                    </a:rPr>
                    <a:t>G</a:t>
                  </a:r>
                </a:p>
              </p:txBody>
            </p:sp>
          </p:grpSp>
          <p:grpSp>
            <p:nvGrpSpPr>
              <p:cNvPr id="412706" name="Group 34"/>
              <p:cNvGrpSpPr>
                <a:grpSpLocks/>
              </p:cNvGrpSpPr>
              <p:nvPr/>
            </p:nvGrpSpPr>
            <p:grpSpPr bwMode="auto">
              <a:xfrm>
                <a:off x="2455" y="2503"/>
                <a:ext cx="265" cy="280"/>
                <a:chOff x="1488" y="2304"/>
                <a:chExt cx="288" cy="317"/>
              </a:xfrm>
            </p:grpSpPr>
            <p:sp>
              <p:nvSpPr>
                <p:cNvPr id="412707" name="Oval 35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70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283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>
                      <a:latin typeface="+mn-lt"/>
                    </a:rPr>
                    <a:t>H</a:t>
                  </a:r>
                </a:p>
              </p:txBody>
            </p:sp>
          </p:grpSp>
          <p:grpSp>
            <p:nvGrpSpPr>
              <p:cNvPr id="412709" name="Group 37"/>
              <p:cNvGrpSpPr>
                <a:grpSpLocks/>
              </p:cNvGrpSpPr>
              <p:nvPr/>
            </p:nvGrpSpPr>
            <p:grpSpPr bwMode="auto">
              <a:xfrm>
                <a:off x="2897" y="2496"/>
                <a:ext cx="265" cy="259"/>
                <a:chOff x="2897" y="2496"/>
                <a:chExt cx="265" cy="259"/>
              </a:xfrm>
            </p:grpSpPr>
            <p:sp>
              <p:nvSpPr>
                <p:cNvPr id="412710" name="Oval 38"/>
                <p:cNvSpPr>
                  <a:spLocks noChangeArrowheads="1"/>
                </p:cNvSpPr>
                <p:nvPr/>
              </p:nvSpPr>
              <p:spPr bwMode="auto">
                <a:xfrm>
                  <a:off x="2897" y="2501"/>
                  <a:ext cx="265" cy="254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71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28" y="2496"/>
                  <a:ext cx="2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>
                      <a:latin typeface="+mn-lt"/>
                    </a:rPr>
                    <a:t>I</a:t>
                  </a:r>
                </a:p>
              </p:txBody>
            </p:sp>
          </p:grpSp>
          <p:grpSp>
            <p:nvGrpSpPr>
              <p:cNvPr id="412712" name="Group 40"/>
              <p:cNvGrpSpPr>
                <a:grpSpLocks/>
              </p:cNvGrpSpPr>
              <p:nvPr/>
            </p:nvGrpSpPr>
            <p:grpSpPr bwMode="auto">
              <a:xfrm>
                <a:off x="3383" y="2503"/>
                <a:ext cx="265" cy="280"/>
                <a:chOff x="1488" y="2304"/>
                <a:chExt cx="288" cy="317"/>
              </a:xfrm>
            </p:grpSpPr>
            <p:sp>
              <p:nvSpPr>
                <p:cNvPr id="412713" name="Oval 41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71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488" y="2336"/>
                  <a:ext cx="263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>
                      <a:latin typeface="+mn-lt"/>
                    </a:rPr>
                    <a:t>J</a:t>
                  </a:r>
                </a:p>
              </p:txBody>
            </p:sp>
          </p:grpSp>
          <p:grpSp>
            <p:nvGrpSpPr>
              <p:cNvPr id="412715" name="Group 43"/>
              <p:cNvGrpSpPr>
                <a:grpSpLocks/>
              </p:cNvGrpSpPr>
              <p:nvPr/>
            </p:nvGrpSpPr>
            <p:grpSpPr bwMode="auto">
              <a:xfrm>
                <a:off x="2673" y="3012"/>
                <a:ext cx="280" cy="279"/>
                <a:chOff x="1488" y="2304"/>
                <a:chExt cx="305" cy="316"/>
              </a:xfrm>
            </p:grpSpPr>
            <p:sp>
              <p:nvSpPr>
                <p:cNvPr id="412716" name="Oval 44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71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488" y="2335"/>
                  <a:ext cx="305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>
                      <a:latin typeface="+mn-lt"/>
                    </a:rPr>
                    <a:t>M</a:t>
                  </a:r>
                </a:p>
              </p:txBody>
            </p:sp>
          </p:grpSp>
          <p:sp>
            <p:nvSpPr>
              <p:cNvPr id="412718" name="Line 46"/>
              <p:cNvSpPr>
                <a:spLocks noChangeShapeType="1"/>
              </p:cNvSpPr>
              <p:nvPr/>
            </p:nvSpPr>
            <p:spPr bwMode="auto">
              <a:xfrm flipH="1">
                <a:off x="1659" y="1652"/>
                <a:ext cx="354" cy="38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2719" name="Line 47"/>
              <p:cNvSpPr>
                <a:spLocks noChangeShapeType="1"/>
              </p:cNvSpPr>
              <p:nvPr/>
            </p:nvSpPr>
            <p:spPr bwMode="auto">
              <a:xfrm flipH="1">
                <a:off x="2101" y="1695"/>
                <a:ext cx="0" cy="2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2720" name="Line 48"/>
              <p:cNvSpPr>
                <a:spLocks noChangeShapeType="1"/>
              </p:cNvSpPr>
              <p:nvPr/>
            </p:nvSpPr>
            <p:spPr bwMode="auto">
              <a:xfrm>
                <a:off x="2190" y="1652"/>
                <a:ext cx="309" cy="38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2721" name="Line 49"/>
              <p:cNvSpPr>
                <a:spLocks noChangeShapeType="1"/>
              </p:cNvSpPr>
              <p:nvPr/>
            </p:nvSpPr>
            <p:spPr bwMode="auto">
              <a:xfrm flipH="1">
                <a:off x="1262" y="2204"/>
                <a:ext cx="265" cy="297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2722" name="Line 50"/>
              <p:cNvSpPr>
                <a:spLocks noChangeShapeType="1"/>
              </p:cNvSpPr>
              <p:nvPr/>
            </p:nvSpPr>
            <p:spPr bwMode="auto">
              <a:xfrm>
                <a:off x="1659" y="2246"/>
                <a:ext cx="45" cy="255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2723" name="Line 51"/>
              <p:cNvSpPr>
                <a:spLocks noChangeShapeType="1"/>
              </p:cNvSpPr>
              <p:nvPr/>
            </p:nvSpPr>
            <p:spPr bwMode="auto">
              <a:xfrm flipH="1">
                <a:off x="2101" y="2246"/>
                <a:ext cx="0" cy="255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2724" name="Line 52"/>
              <p:cNvSpPr>
                <a:spLocks noChangeShapeType="1"/>
              </p:cNvSpPr>
              <p:nvPr/>
            </p:nvSpPr>
            <p:spPr bwMode="auto">
              <a:xfrm flipH="1">
                <a:off x="2587" y="2246"/>
                <a:ext cx="0" cy="255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2725" name="Line 53"/>
              <p:cNvSpPr>
                <a:spLocks noChangeShapeType="1"/>
              </p:cNvSpPr>
              <p:nvPr/>
            </p:nvSpPr>
            <p:spPr bwMode="auto">
              <a:xfrm>
                <a:off x="2632" y="2246"/>
                <a:ext cx="265" cy="339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2726" name="Line 54"/>
              <p:cNvSpPr>
                <a:spLocks noChangeShapeType="1"/>
              </p:cNvSpPr>
              <p:nvPr/>
            </p:nvSpPr>
            <p:spPr bwMode="auto">
              <a:xfrm>
                <a:off x="2676" y="2204"/>
                <a:ext cx="751" cy="339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2727" name="Line 55"/>
              <p:cNvSpPr>
                <a:spLocks noChangeShapeType="1"/>
              </p:cNvSpPr>
              <p:nvPr/>
            </p:nvSpPr>
            <p:spPr bwMode="auto">
              <a:xfrm flipH="1">
                <a:off x="997" y="2755"/>
                <a:ext cx="132" cy="255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2728" name="Line 56"/>
              <p:cNvSpPr>
                <a:spLocks noChangeShapeType="1"/>
              </p:cNvSpPr>
              <p:nvPr/>
            </p:nvSpPr>
            <p:spPr bwMode="auto">
              <a:xfrm>
                <a:off x="1262" y="2713"/>
                <a:ext cx="176" cy="339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2729" name="Line 57"/>
              <p:cNvSpPr>
                <a:spLocks noChangeShapeType="1"/>
              </p:cNvSpPr>
              <p:nvPr/>
            </p:nvSpPr>
            <p:spPr bwMode="auto">
              <a:xfrm>
                <a:off x="2632" y="2755"/>
                <a:ext cx="132" cy="255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412730" name="Text Box 58"/>
            <p:cNvSpPr txBox="1">
              <a:spLocks noChangeArrowheads="1"/>
            </p:cNvSpPr>
            <p:nvPr/>
          </p:nvSpPr>
          <p:spPr bwMode="auto">
            <a:xfrm>
              <a:off x="1776" y="2352"/>
              <a:ext cx="7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+mn-lt"/>
                </a:rPr>
                <a:t>level 1:</a:t>
              </a:r>
            </a:p>
          </p:txBody>
        </p:sp>
        <p:sp>
          <p:nvSpPr>
            <p:cNvPr id="412731" name="Text Box 59"/>
            <p:cNvSpPr txBox="1">
              <a:spLocks noChangeArrowheads="1"/>
            </p:cNvSpPr>
            <p:nvPr/>
          </p:nvSpPr>
          <p:spPr bwMode="auto">
            <a:xfrm>
              <a:off x="1744" y="2880"/>
              <a:ext cx="8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+mn-lt"/>
                </a:rPr>
                <a:t>level 2:</a:t>
              </a:r>
            </a:p>
          </p:txBody>
        </p:sp>
        <p:sp>
          <p:nvSpPr>
            <p:cNvPr id="412732" name="Text Box 60"/>
            <p:cNvSpPr txBox="1">
              <a:spLocks noChangeArrowheads="1"/>
            </p:cNvSpPr>
            <p:nvPr/>
          </p:nvSpPr>
          <p:spPr bwMode="auto">
            <a:xfrm>
              <a:off x="1736" y="3408"/>
              <a:ext cx="8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+mn-lt"/>
                </a:rPr>
                <a:t>level 3:</a:t>
              </a:r>
            </a:p>
          </p:txBody>
        </p:sp>
        <p:sp>
          <p:nvSpPr>
            <p:cNvPr id="412733" name="Text Box 61"/>
            <p:cNvSpPr txBox="1">
              <a:spLocks noChangeArrowheads="1"/>
            </p:cNvSpPr>
            <p:nvPr/>
          </p:nvSpPr>
          <p:spPr bwMode="auto">
            <a:xfrm>
              <a:off x="1728" y="3936"/>
              <a:ext cx="8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+mn-lt"/>
                </a:rPr>
                <a:t>level 4:</a:t>
              </a:r>
            </a:p>
          </p:txBody>
        </p:sp>
      </p:grpSp>
      <p:sp>
        <p:nvSpPr>
          <p:cNvPr id="412734" name="Rectangle 62"/>
          <p:cNvSpPr>
            <a:spLocks noChangeArrowheads="1"/>
          </p:cNvSpPr>
          <p:nvPr/>
        </p:nvSpPr>
        <p:spPr bwMode="gray">
          <a:xfrm>
            <a:off x="351805" y="3352800"/>
            <a:ext cx="337732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None/>
            </a:pPr>
            <a:endParaRPr lang="zh-TW" altLang="en-US" dirty="0"/>
          </a:p>
        </p:txBody>
      </p:sp>
      <p:sp>
        <p:nvSpPr>
          <p:cNvPr id="65" name="Rectangle 5"/>
          <p:cNvSpPr txBox="1">
            <a:spLocks noChangeArrowheads="1"/>
          </p:cNvSpPr>
          <p:nvPr/>
        </p:nvSpPr>
        <p:spPr bwMode="auto">
          <a:xfrm>
            <a:off x="520617" y="3296653"/>
            <a:ext cx="280009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TW" sz="2400" b="1" kern="0" dirty="0" smtClean="0"/>
              <a:t>In </a:t>
            </a:r>
            <a:r>
              <a:rPr lang="en-US" altLang="zh-TW" sz="2400" b="1" kern="0" dirty="0"/>
              <a:t>this </a:t>
            </a:r>
            <a:r>
              <a:rPr lang="en-US" altLang="zh-TW" sz="2400" b="1" kern="0" dirty="0" smtClean="0"/>
              <a:t>book</a:t>
            </a:r>
            <a:r>
              <a:rPr lang="en-US" altLang="zh-TW" sz="2400" kern="0" dirty="0" smtClean="0"/>
              <a:t>: </a:t>
            </a:r>
          </a:p>
          <a:p>
            <a:pPr lvl="1">
              <a:lnSpc>
                <a:spcPct val="85000"/>
              </a:lnSpc>
            </a:pPr>
            <a:r>
              <a:rPr lang="en-US" altLang="zh-TW" kern="0" dirty="0" smtClean="0"/>
              <a:t>The </a:t>
            </a:r>
            <a:r>
              <a:rPr lang="en-US" altLang="zh-TW" kern="0" dirty="0">
                <a:solidFill>
                  <a:srgbClr val="FF0000"/>
                </a:solidFill>
              </a:rPr>
              <a:t>height or depth </a:t>
            </a:r>
            <a:r>
              <a:rPr lang="en-US" altLang="zh-TW" kern="0" dirty="0"/>
              <a:t>of a tree is the maximum level of node in the tree.</a:t>
            </a:r>
          </a:p>
        </p:txBody>
      </p:sp>
    </p:spTree>
    <p:extLst>
      <p:ext uri="{BB962C8B-B14F-4D97-AF65-F5344CB8AC3E}">
        <p14:creationId xmlns:p14="http://schemas.microsoft.com/office/powerpoint/2010/main" val="17477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61CD92C2-8A3D-4FBC-A5BA-C4E6B5FA9C2F}" type="slidenum">
              <a:rPr lang="zh-TW" altLang="en-US" smtClean="0"/>
              <a:pPr/>
              <a:t>7</a:t>
            </a:fld>
            <a:endParaRPr lang="en-US" altLang="zh-TW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090" y="1138381"/>
            <a:ext cx="8202648" cy="2342147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Number of nodes = number of edges + </a:t>
            </a:r>
            <a:r>
              <a:rPr lang="en-US" altLang="zh-TW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altLang="zh-TW" b="1" dirty="0" smtClean="0"/>
              <a:t>Proof: </a:t>
            </a:r>
            <a:r>
              <a:rPr lang="en-US" altLang="zh-TW" dirty="0" smtClean="0"/>
              <a:t>Every </a:t>
            </a:r>
            <a:r>
              <a:rPr lang="en-US" altLang="zh-TW" dirty="0"/>
              <a:t>node (except the root) has an edge leading to </a:t>
            </a:r>
            <a:r>
              <a:rPr lang="en-US" altLang="zh-TW" dirty="0" smtClean="0"/>
              <a:t>it. Then, the number </a:t>
            </a:r>
            <a:r>
              <a:rPr lang="en-US" altLang="zh-TW" dirty="0"/>
              <a:t>of edges = </a:t>
            </a:r>
            <a:r>
              <a:rPr lang="en-US" altLang="zh-TW" dirty="0" smtClean="0"/>
              <a:t>the number </a:t>
            </a:r>
            <a:r>
              <a:rPr lang="en-US" altLang="zh-TW" dirty="0"/>
              <a:t>of nodes – </a:t>
            </a:r>
            <a:r>
              <a:rPr lang="en-US" altLang="zh-TW" dirty="0" smtClean="0"/>
              <a:t>1. Hence</a:t>
            </a:r>
            <a:r>
              <a:rPr lang="en-US" altLang="zh-TW" dirty="0"/>
              <a:t>, number of nodes = number of edges + </a:t>
            </a:r>
            <a:r>
              <a:rPr lang="en-US" altLang="zh-TW" dirty="0" smtClean="0"/>
              <a:t>1.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6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25642"/>
          </a:xfrm>
        </p:spPr>
        <p:txBody>
          <a:bodyPr/>
          <a:lstStyle/>
          <a:p>
            <a:r>
              <a:rPr lang="en-US" altLang="zh-TW" dirty="0" smtClean="0"/>
              <a:t># of Nodes and # of Edges</a:t>
            </a:r>
            <a:endParaRPr lang="en-US" altLang="zh-TW" dirty="0"/>
          </a:p>
        </p:txBody>
      </p: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4040708" y="3586373"/>
            <a:ext cx="4080939" cy="2935288"/>
            <a:chOff x="864" y="1443"/>
            <a:chExt cx="2784" cy="1849"/>
          </a:xfrm>
        </p:grpSpPr>
        <p:grpSp>
          <p:nvGrpSpPr>
            <p:cNvPr id="62" name="Group 5"/>
            <p:cNvGrpSpPr>
              <a:grpSpLocks/>
            </p:cNvGrpSpPr>
            <p:nvPr/>
          </p:nvGrpSpPr>
          <p:grpSpPr bwMode="auto">
            <a:xfrm>
              <a:off x="1969" y="1443"/>
              <a:ext cx="265" cy="281"/>
              <a:chOff x="1488" y="2304"/>
              <a:chExt cx="288" cy="318"/>
            </a:xfrm>
          </p:grpSpPr>
          <p:sp>
            <p:nvSpPr>
              <p:cNvPr id="111" name="Oval 6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12" name="Text Box 7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75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63" name="Group 8"/>
            <p:cNvGrpSpPr>
              <a:grpSpLocks/>
            </p:cNvGrpSpPr>
            <p:nvPr/>
          </p:nvGrpSpPr>
          <p:grpSpPr bwMode="auto">
            <a:xfrm>
              <a:off x="1483" y="1992"/>
              <a:ext cx="265" cy="280"/>
              <a:chOff x="1488" y="2304"/>
              <a:chExt cx="288" cy="316"/>
            </a:xfrm>
          </p:grpSpPr>
          <p:sp>
            <p:nvSpPr>
              <p:cNvPr id="109" name="Oval 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10" name="Text Box 10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7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B</a:t>
                </a:r>
              </a:p>
            </p:txBody>
          </p:sp>
        </p:grpSp>
        <p:grpSp>
          <p:nvGrpSpPr>
            <p:cNvPr id="64" name="Group 11"/>
            <p:cNvGrpSpPr>
              <a:grpSpLocks/>
            </p:cNvGrpSpPr>
            <p:nvPr/>
          </p:nvGrpSpPr>
          <p:grpSpPr bwMode="auto">
            <a:xfrm>
              <a:off x="1969" y="1992"/>
              <a:ext cx="265" cy="280"/>
              <a:chOff x="1488" y="2304"/>
              <a:chExt cx="288" cy="316"/>
            </a:xfrm>
          </p:grpSpPr>
          <p:sp>
            <p:nvSpPr>
              <p:cNvPr id="107" name="Oval 12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08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5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C</a:t>
                </a:r>
              </a:p>
            </p:txBody>
          </p:sp>
        </p:grpSp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2455" y="1993"/>
              <a:ext cx="265" cy="281"/>
              <a:chOff x="1488" y="2304"/>
              <a:chExt cx="288" cy="317"/>
            </a:xfrm>
          </p:grpSpPr>
          <p:sp>
            <p:nvSpPr>
              <p:cNvPr id="105" name="Oval 15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06" name="Text Box 16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75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D</a:t>
                </a:r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1571" y="2504"/>
              <a:ext cx="265" cy="281"/>
              <a:chOff x="1488" y="2304"/>
              <a:chExt cx="288" cy="318"/>
            </a:xfrm>
          </p:grpSpPr>
          <p:sp>
            <p:nvSpPr>
              <p:cNvPr id="103" name="Oval 18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04" name="Text Box 19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F</a:t>
                </a:r>
              </a:p>
            </p:txBody>
          </p:sp>
        </p:grpSp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1041" y="2504"/>
              <a:ext cx="265" cy="281"/>
              <a:chOff x="1488" y="2304"/>
              <a:chExt cx="288" cy="318"/>
            </a:xfrm>
          </p:grpSpPr>
          <p:sp>
            <p:nvSpPr>
              <p:cNvPr id="101" name="Oval 2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02" name="Text Box 22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6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68" name="Group 23"/>
            <p:cNvGrpSpPr>
              <a:grpSpLocks/>
            </p:cNvGrpSpPr>
            <p:nvPr/>
          </p:nvGrpSpPr>
          <p:grpSpPr bwMode="auto">
            <a:xfrm>
              <a:off x="1394" y="3012"/>
              <a:ext cx="265" cy="280"/>
              <a:chOff x="1488" y="2304"/>
              <a:chExt cx="288" cy="317"/>
            </a:xfrm>
          </p:grpSpPr>
          <p:sp>
            <p:nvSpPr>
              <p:cNvPr id="99" name="Oval 24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00" name="Text Box 25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41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L</a:t>
                </a:r>
              </a:p>
            </p:txBody>
          </p:sp>
        </p:grpSp>
        <p:grpSp>
          <p:nvGrpSpPr>
            <p:cNvPr id="69" name="Group 26"/>
            <p:cNvGrpSpPr>
              <a:grpSpLocks/>
            </p:cNvGrpSpPr>
            <p:nvPr/>
          </p:nvGrpSpPr>
          <p:grpSpPr bwMode="auto">
            <a:xfrm>
              <a:off x="864" y="3012"/>
              <a:ext cx="265" cy="280"/>
              <a:chOff x="1488" y="2304"/>
              <a:chExt cx="288" cy="317"/>
            </a:xfrm>
          </p:grpSpPr>
          <p:sp>
            <p:nvSpPr>
              <p:cNvPr id="97" name="Oval 27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98" name="Text Box 28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53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K</a:t>
                </a:r>
              </a:p>
            </p:txBody>
          </p:sp>
        </p:grpSp>
        <p:grpSp>
          <p:nvGrpSpPr>
            <p:cNvPr id="70" name="Group 29"/>
            <p:cNvGrpSpPr>
              <a:grpSpLocks/>
            </p:cNvGrpSpPr>
            <p:nvPr/>
          </p:nvGrpSpPr>
          <p:grpSpPr bwMode="auto">
            <a:xfrm>
              <a:off x="1969" y="2503"/>
              <a:ext cx="265" cy="280"/>
              <a:chOff x="1488" y="2304"/>
              <a:chExt cx="288" cy="317"/>
            </a:xfrm>
          </p:grpSpPr>
          <p:sp>
            <p:nvSpPr>
              <p:cNvPr id="95" name="Oval 30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96" name="Text Box 31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66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G</a:t>
                </a:r>
              </a:p>
            </p:txBody>
          </p:sp>
        </p:grpSp>
        <p:grpSp>
          <p:nvGrpSpPr>
            <p:cNvPr id="71" name="Group 32"/>
            <p:cNvGrpSpPr>
              <a:grpSpLocks/>
            </p:cNvGrpSpPr>
            <p:nvPr/>
          </p:nvGrpSpPr>
          <p:grpSpPr bwMode="auto">
            <a:xfrm>
              <a:off x="2455" y="2503"/>
              <a:ext cx="265" cy="280"/>
              <a:chOff x="1488" y="2304"/>
              <a:chExt cx="288" cy="317"/>
            </a:xfrm>
          </p:grpSpPr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94" name="Text Box 34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83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H</a:t>
                </a:r>
              </a:p>
            </p:txBody>
          </p:sp>
        </p:grpSp>
        <p:grpSp>
          <p:nvGrpSpPr>
            <p:cNvPr id="72" name="Group 63"/>
            <p:cNvGrpSpPr>
              <a:grpSpLocks/>
            </p:cNvGrpSpPr>
            <p:nvPr/>
          </p:nvGrpSpPr>
          <p:grpSpPr bwMode="auto">
            <a:xfrm>
              <a:off x="2897" y="2496"/>
              <a:ext cx="265" cy="259"/>
              <a:chOff x="2897" y="2496"/>
              <a:chExt cx="265" cy="259"/>
            </a:xfrm>
          </p:grpSpPr>
          <p:sp>
            <p:nvSpPr>
              <p:cNvPr id="91" name="Oval 36"/>
              <p:cNvSpPr>
                <a:spLocks noChangeArrowheads="1"/>
              </p:cNvSpPr>
              <p:nvPr/>
            </p:nvSpPr>
            <p:spPr bwMode="auto">
              <a:xfrm>
                <a:off x="2897" y="2501"/>
                <a:ext cx="265" cy="254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92" name="Text Box 37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22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I</a:t>
                </a:r>
              </a:p>
            </p:txBody>
          </p:sp>
        </p:grpSp>
        <p:grpSp>
          <p:nvGrpSpPr>
            <p:cNvPr id="73" name="Group 38"/>
            <p:cNvGrpSpPr>
              <a:grpSpLocks/>
            </p:cNvGrpSpPr>
            <p:nvPr/>
          </p:nvGrpSpPr>
          <p:grpSpPr bwMode="auto">
            <a:xfrm>
              <a:off x="3383" y="2503"/>
              <a:ext cx="265" cy="280"/>
              <a:chOff x="1488" y="2304"/>
              <a:chExt cx="288" cy="317"/>
            </a:xfrm>
          </p:grpSpPr>
          <p:sp>
            <p:nvSpPr>
              <p:cNvPr id="89" name="Oval 3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90" name="Text Box 40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63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J</a:t>
                </a:r>
              </a:p>
            </p:txBody>
          </p:sp>
        </p:grpSp>
        <p:grpSp>
          <p:nvGrpSpPr>
            <p:cNvPr id="74" name="Group 41"/>
            <p:cNvGrpSpPr>
              <a:grpSpLocks/>
            </p:cNvGrpSpPr>
            <p:nvPr/>
          </p:nvGrpSpPr>
          <p:grpSpPr bwMode="auto">
            <a:xfrm>
              <a:off x="2673" y="3012"/>
              <a:ext cx="280" cy="279"/>
              <a:chOff x="1488" y="2304"/>
              <a:chExt cx="305" cy="316"/>
            </a:xfrm>
          </p:grpSpPr>
          <p:sp>
            <p:nvSpPr>
              <p:cNvPr id="87" name="Oval 42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88" name="Text Box 43"/>
              <p:cNvSpPr txBox="1">
                <a:spLocks noChangeArrowheads="1"/>
              </p:cNvSpPr>
              <p:nvPr/>
            </p:nvSpPr>
            <p:spPr bwMode="auto">
              <a:xfrm>
                <a:off x="1488" y="2335"/>
                <a:ext cx="305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M</a:t>
                </a:r>
              </a:p>
            </p:txBody>
          </p:sp>
        </p:grpSp>
        <p:sp>
          <p:nvSpPr>
            <p:cNvPr id="75" name="Line 44"/>
            <p:cNvSpPr>
              <a:spLocks noChangeShapeType="1"/>
            </p:cNvSpPr>
            <p:nvPr/>
          </p:nvSpPr>
          <p:spPr bwMode="auto">
            <a:xfrm flipH="1">
              <a:off x="1659" y="1652"/>
              <a:ext cx="354" cy="38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76" name="Line 45"/>
            <p:cNvSpPr>
              <a:spLocks noChangeShapeType="1"/>
            </p:cNvSpPr>
            <p:nvPr/>
          </p:nvSpPr>
          <p:spPr bwMode="auto">
            <a:xfrm flipH="1">
              <a:off x="2101" y="1695"/>
              <a:ext cx="0" cy="2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77" name="Line 46"/>
            <p:cNvSpPr>
              <a:spLocks noChangeShapeType="1"/>
            </p:cNvSpPr>
            <p:nvPr/>
          </p:nvSpPr>
          <p:spPr bwMode="auto">
            <a:xfrm>
              <a:off x="2190" y="1652"/>
              <a:ext cx="309" cy="38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78" name="Line 47"/>
            <p:cNvSpPr>
              <a:spLocks noChangeShapeType="1"/>
            </p:cNvSpPr>
            <p:nvPr/>
          </p:nvSpPr>
          <p:spPr bwMode="auto">
            <a:xfrm flipH="1">
              <a:off x="1262" y="2204"/>
              <a:ext cx="265" cy="29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79" name="Line 48"/>
            <p:cNvSpPr>
              <a:spLocks noChangeShapeType="1"/>
            </p:cNvSpPr>
            <p:nvPr/>
          </p:nvSpPr>
          <p:spPr bwMode="auto">
            <a:xfrm>
              <a:off x="1659" y="2246"/>
              <a:ext cx="45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0" name="Line 49"/>
            <p:cNvSpPr>
              <a:spLocks noChangeShapeType="1"/>
            </p:cNvSpPr>
            <p:nvPr/>
          </p:nvSpPr>
          <p:spPr bwMode="auto">
            <a:xfrm flipH="1">
              <a:off x="2101" y="2246"/>
              <a:ext cx="0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1" name="Line 50"/>
            <p:cNvSpPr>
              <a:spLocks noChangeShapeType="1"/>
            </p:cNvSpPr>
            <p:nvPr/>
          </p:nvSpPr>
          <p:spPr bwMode="auto">
            <a:xfrm flipH="1">
              <a:off x="2587" y="2246"/>
              <a:ext cx="0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2" name="Line 51"/>
            <p:cNvSpPr>
              <a:spLocks noChangeShapeType="1"/>
            </p:cNvSpPr>
            <p:nvPr/>
          </p:nvSpPr>
          <p:spPr bwMode="auto">
            <a:xfrm>
              <a:off x="2632" y="2246"/>
              <a:ext cx="265" cy="33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3" name="Line 52"/>
            <p:cNvSpPr>
              <a:spLocks noChangeShapeType="1"/>
            </p:cNvSpPr>
            <p:nvPr/>
          </p:nvSpPr>
          <p:spPr bwMode="auto">
            <a:xfrm>
              <a:off x="2676" y="2204"/>
              <a:ext cx="751" cy="33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 flipH="1">
              <a:off x="997" y="2755"/>
              <a:ext cx="132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>
              <a:off x="1262" y="2713"/>
              <a:ext cx="176" cy="33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6" name="Line 55"/>
            <p:cNvSpPr>
              <a:spLocks noChangeShapeType="1"/>
            </p:cNvSpPr>
            <p:nvPr/>
          </p:nvSpPr>
          <p:spPr bwMode="auto">
            <a:xfrm>
              <a:off x="2632" y="2755"/>
              <a:ext cx="132" cy="2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5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58431182-CDD0-4EE6-B95A-FC6D875E92FC}" type="slidenum">
              <a:rPr lang="zh-TW" altLang="en-US" smtClean="0"/>
              <a:pPr/>
              <a:t>8</a:t>
            </a:fld>
            <a:endParaRPr lang="en-US" altLang="zh-TW" dirty="0"/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25642"/>
          </a:xfrm>
        </p:spPr>
        <p:txBody>
          <a:bodyPr/>
          <a:lstStyle/>
          <a:p>
            <a:r>
              <a:rPr lang="en-US" altLang="zh-TW" dirty="0" smtClean="0"/>
              <a:t>Tree Representation </a:t>
            </a:r>
            <a:endParaRPr lang="en-US" altLang="zh-TW" dirty="0"/>
          </a:p>
        </p:txBody>
      </p:sp>
      <p:sp>
        <p:nvSpPr>
          <p:cNvPr id="413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4394" y="1181100"/>
            <a:ext cx="7772400" cy="1489911"/>
          </a:xfrm>
        </p:spPr>
        <p:txBody>
          <a:bodyPr/>
          <a:lstStyle/>
          <a:p>
            <a:r>
              <a:rPr lang="en-US" altLang="zh-TW" sz="2400" dirty="0" smtClean="0"/>
              <a:t>A tree is different from a linked list. </a:t>
            </a:r>
          </a:p>
          <a:p>
            <a:pPr lvl="1"/>
            <a:r>
              <a:rPr lang="en-US" altLang="zh-TW" dirty="0" smtClean="0"/>
              <a:t>A linked list is a </a:t>
            </a:r>
            <a:r>
              <a:rPr lang="en-US" altLang="zh-TW" dirty="0" smtClean="0">
                <a:solidFill>
                  <a:srgbClr val="FF0000"/>
                </a:solidFill>
              </a:rPr>
              <a:t>linear</a:t>
            </a:r>
            <a:r>
              <a:rPr lang="en-US" altLang="zh-TW" dirty="0" smtClean="0"/>
              <a:t> data structure.</a:t>
            </a:r>
          </a:p>
          <a:p>
            <a:pPr lvl="1"/>
            <a:r>
              <a:rPr lang="en-US" altLang="zh-TW" dirty="0" smtClean="0"/>
              <a:t>A tree is a </a:t>
            </a:r>
            <a:r>
              <a:rPr lang="en-US" altLang="zh-TW" dirty="0" smtClean="0">
                <a:solidFill>
                  <a:srgbClr val="FF0000"/>
                </a:solidFill>
              </a:rPr>
              <a:t>non-linear</a:t>
            </a:r>
            <a:r>
              <a:rPr lang="en-US" altLang="zh-TW" dirty="0" smtClean="0"/>
              <a:t> data structure.</a:t>
            </a:r>
            <a:endParaRPr lang="en-US" altLang="zh-TW" dirty="0"/>
          </a:p>
        </p:txBody>
      </p:sp>
      <p:grpSp>
        <p:nvGrpSpPr>
          <p:cNvPr id="413761" name="Group 65"/>
          <p:cNvGrpSpPr>
            <a:grpSpLocks/>
          </p:cNvGrpSpPr>
          <p:nvPr/>
        </p:nvGrpSpPr>
        <p:grpSpPr bwMode="auto">
          <a:xfrm>
            <a:off x="673008" y="3220496"/>
            <a:ext cx="7895092" cy="2928938"/>
            <a:chOff x="336" y="1248"/>
            <a:chExt cx="5386" cy="1845"/>
          </a:xfrm>
        </p:grpSpPr>
        <p:grpSp>
          <p:nvGrpSpPr>
            <p:cNvPr id="413717" name="Group 21"/>
            <p:cNvGrpSpPr>
              <a:grpSpLocks/>
            </p:cNvGrpSpPr>
            <p:nvPr/>
          </p:nvGrpSpPr>
          <p:grpSpPr bwMode="auto">
            <a:xfrm>
              <a:off x="1680" y="1248"/>
              <a:ext cx="2119" cy="255"/>
              <a:chOff x="864" y="1269"/>
              <a:chExt cx="3203" cy="243"/>
            </a:xfrm>
          </p:grpSpPr>
          <p:grpSp>
            <p:nvGrpSpPr>
              <p:cNvPr id="413704" name="Group 8"/>
              <p:cNvGrpSpPr>
                <a:grpSpLocks/>
              </p:cNvGrpSpPr>
              <p:nvPr/>
            </p:nvGrpSpPr>
            <p:grpSpPr bwMode="auto">
              <a:xfrm>
                <a:off x="864" y="1269"/>
                <a:ext cx="624" cy="243"/>
                <a:chOff x="1248" y="1248"/>
                <a:chExt cx="624" cy="243"/>
              </a:xfrm>
            </p:grpSpPr>
            <p:sp>
              <p:nvSpPr>
                <p:cNvPr id="413702" name="Rectangle 6"/>
                <p:cNvSpPr>
                  <a:spLocks noChangeArrowheads="1"/>
                </p:cNvSpPr>
                <p:nvPr/>
              </p:nvSpPr>
              <p:spPr bwMode="auto">
                <a:xfrm>
                  <a:off x="1248" y="1248"/>
                  <a:ext cx="62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370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86" y="1288"/>
                  <a:ext cx="567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i="1"/>
                    <a:t>data</a:t>
                  </a:r>
                </a:p>
              </p:txBody>
            </p:sp>
          </p:grpSp>
          <p:grpSp>
            <p:nvGrpSpPr>
              <p:cNvPr id="413705" name="Group 9"/>
              <p:cNvGrpSpPr>
                <a:grpSpLocks/>
              </p:cNvGrpSpPr>
              <p:nvPr/>
            </p:nvGrpSpPr>
            <p:grpSpPr bwMode="auto">
              <a:xfrm>
                <a:off x="1488" y="1269"/>
                <a:ext cx="706" cy="243"/>
                <a:chOff x="1248" y="1248"/>
                <a:chExt cx="706" cy="243"/>
              </a:xfrm>
            </p:grpSpPr>
            <p:sp>
              <p:nvSpPr>
                <p:cNvPr id="413706" name="Rectangle 10"/>
                <p:cNvSpPr>
                  <a:spLocks noChangeArrowheads="1"/>
                </p:cNvSpPr>
                <p:nvPr/>
              </p:nvSpPr>
              <p:spPr bwMode="auto">
                <a:xfrm>
                  <a:off x="1248" y="1248"/>
                  <a:ext cx="62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370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286" y="1288"/>
                  <a:ext cx="66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i="1"/>
                    <a:t>link 1</a:t>
                  </a:r>
                </a:p>
              </p:txBody>
            </p:sp>
          </p:grpSp>
          <p:grpSp>
            <p:nvGrpSpPr>
              <p:cNvPr id="413708" name="Group 12"/>
              <p:cNvGrpSpPr>
                <a:grpSpLocks/>
              </p:cNvGrpSpPr>
              <p:nvPr/>
            </p:nvGrpSpPr>
            <p:grpSpPr bwMode="auto">
              <a:xfrm>
                <a:off x="2112" y="1269"/>
                <a:ext cx="711" cy="243"/>
                <a:chOff x="1248" y="1248"/>
                <a:chExt cx="711" cy="243"/>
              </a:xfrm>
            </p:grpSpPr>
            <p:sp>
              <p:nvSpPr>
                <p:cNvPr id="413709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8" y="1248"/>
                  <a:ext cx="62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37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291" y="1288"/>
                  <a:ext cx="66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i="1"/>
                    <a:t>link 2</a:t>
                  </a:r>
                </a:p>
              </p:txBody>
            </p:sp>
          </p:grpSp>
          <p:grpSp>
            <p:nvGrpSpPr>
              <p:cNvPr id="413711" name="Group 15"/>
              <p:cNvGrpSpPr>
                <a:grpSpLocks/>
              </p:cNvGrpSpPr>
              <p:nvPr/>
            </p:nvGrpSpPr>
            <p:grpSpPr bwMode="auto">
              <a:xfrm>
                <a:off x="2736" y="1269"/>
                <a:ext cx="624" cy="243"/>
                <a:chOff x="1248" y="1248"/>
                <a:chExt cx="624" cy="243"/>
              </a:xfrm>
            </p:grpSpPr>
            <p:sp>
              <p:nvSpPr>
                <p:cNvPr id="413712" name="Rectangle 16"/>
                <p:cNvSpPr>
                  <a:spLocks noChangeArrowheads="1"/>
                </p:cNvSpPr>
                <p:nvPr/>
              </p:nvSpPr>
              <p:spPr bwMode="auto">
                <a:xfrm>
                  <a:off x="1248" y="1248"/>
                  <a:ext cx="62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37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284" y="1288"/>
                  <a:ext cx="349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 i="1"/>
                    <a:t>...</a:t>
                  </a:r>
                </a:p>
              </p:txBody>
            </p:sp>
          </p:grpSp>
          <p:grpSp>
            <p:nvGrpSpPr>
              <p:cNvPr id="413714" name="Group 18"/>
              <p:cNvGrpSpPr>
                <a:grpSpLocks/>
              </p:cNvGrpSpPr>
              <p:nvPr/>
            </p:nvGrpSpPr>
            <p:grpSpPr bwMode="auto">
              <a:xfrm>
                <a:off x="3360" y="1269"/>
                <a:ext cx="707" cy="243"/>
                <a:chOff x="1248" y="1248"/>
                <a:chExt cx="707" cy="243"/>
              </a:xfrm>
            </p:grpSpPr>
            <p:sp>
              <p:nvSpPr>
                <p:cNvPr id="413715" name="Rectangle 19"/>
                <p:cNvSpPr>
                  <a:spLocks noChangeArrowheads="1"/>
                </p:cNvSpPr>
                <p:nvPr/>
              </p:nvSpPr>
              <p:spPr bwMode="auto">
                <a:xfrm>
                  <a:off x="1248" y="1248"/>
                  <a:ext cx="624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1371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287" y="1288"/>
                  <a:ext cx="66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600" i="1"/>
                    <a:t>link n</a:t>
                  </a:r>
                </a:p>
              </p:txBody>
            </p:sp>
          </p:grpSp>
        </p:grpSp>
        <p:grpSp>
          <p:nvGrpSpPr>
            <p:cNvPr id="413734" name="Group 38"/>
            <p:cNvGrpSpPr>
              <a:grpSpLocks/>
            </p:cNvGrpSpPr>
            <p:nvPr/>
          </p:nvGrpSpPr>
          <p:grpSpPr bwMode="auto">
            <a:xfrm>
              <a:off x="336" y="2880"/>
              <a:ext cx="2122" cy="213"/>
              <a:chOff x="384" y="2352"/>
              <a:chExt cx="2122" cy="213"/>
            </a:xfrm>
          </p:grpSpPr>
          <p:sp>
            <p:nvSpPr>
              <p:cNvPr id="413720" name="Rectangle 24"/>
              <p:cNvSpPr>
                <a:spLocks noChangeArrowheads="1"/>
              </p:cNvSpPr>
              <p:nvPr/>
            </p:nvSpPr>
            <p:spPr bwMode="auto">
              <a:xfrm>
                <a:off x="384" y="2366"/>
                <a:ext cx="413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21" name="Text Box 25"/>
              <p:cNvSpPr txBox="1">
                <a:spLocks noChangeArrowheads="1"/>
              </p:cNvSpPr>
              <p:nvPr/>
            </p:nvSpPr>
            <p:spPr bwMode="auto">
              <a:xfrm>
                <a:off x="414" y="2352"/>
                <a:ext cx="37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i="1"/>
                  <a:t>data</a:t>
                </a:r>
              </a:p>
            </p:txBody>
          </p:sp>
          <p:sp>
            <p:nvSpPr>
              <p:cNvPr id="413723" name="Rectangle 27"/>
              <p:cNvSpPr>
                <a:spLocks noChangeArrowheads="1"/>
              </p:cNvSpPr>
              <p:nvPr/>
            </p:nvSpPr>
            <p:spPr bwMode="auto">
              <a:xfrm>
                <a:off x="797" y="2366"/>
                <a:ext cx="413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24" name="Text Box 28"/>
              <p:cNvSpPr txBox="1">
                <a:spLocks noChangeArrowheads="1"/>
              </p:cNvSpPr>
              <p:nvPr/>
            </p:nvSpPr>
            <p:spPr bwMode="auto">
              <a:xfrm>
                <a:off x="827" y="2352"/>
                <a:ext cx="44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i="1"/>
                  <a:t>link 1</a:t>
                </a:r>
              </a:p>
            </p:txBody>
          </p:sp>
          <p:sp>
            <p:nvSpPr>
              <p:cNvPr id="413726" name="Rectangle 30"/>
              <p:cNvSpPr>
                <a:spLocks noChangeArrowheads="1"/>
              </p:cNvSpPr>
              <p:nvPr/>
            </p:nvSpPr>
            <p:spPr bwMode="auto">
              <a:xfrm>
                <a:off x="1210" y="2366"/>
                <a:ext cx="412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27" name="Text Box 31"/>
              <p:cNvSpPr txBox="1">
                <a:spLocks noChangeArrowheads="1"/>
              </p:cNvSpPr>
              <p:nvPr/>
            </p:nvSpPr>
            <p:spPr bwMode="auto">
              <a:xfrm>
                <a:off x="1240" y="2352"/>
                <a:ext cx="44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i="1"/>
                  <a:t>link 2</a:t>
                </a:r>
              </a:p>
            </p:txBody>
          </p:sp>
          <p:sp>
            <p:nvSpPr>
              <p:cNvPr id="413729" name="Rectangle 33"/>
              <p:cNvSpPr>
                <a:spLocks noChangeArrowheads="1"/>
              </p:cNvSpPr>
              <p:nvPr/>
            </p:nvSpPr>
            <p:spPr bwMode="auto">
              <a:xfrm>
                <a:off x="1622" y="2366"/>
                <a:ext cx="413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30" name="Text Box 34"/>
              <p:cNvSpPr txBox="1">
                <a:spLocks noChangeArrowheads="1"/>
              </p:cNvSpPr>
              <p:nvPr/>
            </p:nvSpPr>
            <p:spPr bwMode="auto">
              <a:xfrm>
                <a:off x="1651" y="2352"/>
                <a:ext cx="23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 i="1"/>
                  <a:t>...</a:t>
                </a:r>
              </a:p>
            </p:txBody>
          </p:sp>
          <p:sp>
            <p:nvSpPr>
              <p:cNvPr id="413732" name="Rectangle 36"/>
              <p:cNvSpPr>
                <a:spLocks noChangeArrowheads="1"/>
              </p:cNvSpPr>
              <p:nvPr/>
            </p:nvSpPr>
            <p:spPr bwMode="auto">
              <a:xfrm>
                <a:off x="2035" y="2366"/>
                <a:ext cx="413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33" name="Text Box 37"/>
              <p:cNvSpPr txBox="1">
                <a:spLocks noChangeArrowheads="1"/>
              </p:cNvSpPr>
              <p:nvPr/>
            </p:nvSpPr>
            <p:spPr bwMode="auto">
              <a:xfrm>
                <a:off x="2064" y="2352"/>
                <a:ext cx="44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i="1"/>
                  <a:t>link n</a:t>
                </a:r>
              </a:p>
            </p:txBody>
          </p:sp>
        </p:grpSp>
        <p:grpSp>
          <p:nvGrpSpPr>
            <p:cNvPr id="413735" name="Group 39"/>
            <p:cNvGrpSpPr>
              <a:grpSpLocks/>
            </p:cNvGrpSpPr>
            <p:nvPr/>
          </p:nvGrpSpPr>
          <p:grpSpPr bwMode="auto">
            <a:xfrm>
              <a:off x="1536" y="2544"/>
              <a:ext cx="2122" cy="213"/>
              <a:chOff x="384" y="2352"/>
              <a:chExt cx="2122" cy="213"/>
            </a:xfrm>
          </p:grpSpPr>
          <p:sp>
            <p:nvSpPr>
              <p:cNvPr id="413736" name="Rectangle 40"/>
              <p:cNvSpPr>
                <a:spLocks noChangeArrowheads="1"/>
              </p:cNvSpPr>
              <p:nvPr/>
            </p:nvSpPr>
            <p:spPr bwMode="auto">
              <a:xfrm>
                <a:off x="384" y="2366"/>
                <a:ext cx="413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37" name="Text Box 41"/>
              <p:cNvSpPr txBox="1">
                <a:spLocks noChangeArrowheads="1"/>
              </p:cNvSpPr>
              <p:nvPr/>
            </p:nvSpPr>
            <p:spPr bwMode="auto">
              <a:xfrm>
                <a:off x="414" y="2352"/>
                <a:ext cx="37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i="1"/>
                  <a:t>data</a:t>
                </a:r>
              </a:p>
            </p:txBody>
          </p:sp>
          <p:sp>
            <p:nvSpPr>
              <p:cNvPr id="413738" name="Rectangle 42"/>
              <p:cNvSpPr>
                <a:spLocks noChangeArrowheads="1"/>
              </p:cNvSpPr>
              <p:nvPr/>
            </p:nvSpPr>
            <p:spPr bwMode="auto">
              <a:xfrm>
                <a:off x="797" y="2366"/>
                <a:ext cx="413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39" name="Text Box 43"/>
              <p:cNvSpPr txBox="1">
                <a:spLocks noChangeArrowheads="1"/>
              </p:cNvSpPr>
              <p:nvPr/>
            </p:nvSpPr>
            <p:spPr bwMode="auto">
              <a:xfrm>
                <a:off x="827" y="2352"/>
                <a:ext cx="44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i="1"/>
                  <a:t>link 1</a:t>
                </a:r>
              </a:p>
            </p:txBody>
          </p:sp>
          <p:sp>
            <p:nvSpPr>
              <p:cNvPr id="413740" name="Rectangle 44"/>
              <p:cNvSpPr>
                <a:spLocks noChangeArrowheads="1"/>
              </p:cNvSpPr>
              <p:nvPr/>
            </p:nvSpPr>
            <p:spPr bwMode="auto">
              <a:xfrm>
                <a:off x="1210" y="2366"/>
                <a:ext cx="412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41" name="Text Box 45"/>
              <p:cNvSpPr txBox="1">
                <a:spLocks noChangeArrowheads="1"/>
              </p:cNvSpPr>
              <p:nvPr/>
            </p:nvSpPr>
            <p:spPr bwMode="auto">
              <a:xfrm>
                <a:off x="1240" y="2352"/>
                <a:ext cx="44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i="1" dirty="0"/>
                  <a:t>link 2</a:t>
                </a:r>
              </a:p>
            </p:txBody>
          </p:sp>
          <p:sp>
            <p:nvSpPr>
              <p:cNvPr id="413742" name="Rectangle 46"/>
              <p:cNvSpPr>
                <a:spLocks noChangeArrowheads="1"/>
              </p:cNvSpPr>
              <p:nvPr/>
            </p:nvSpPr>
            <p:spPr bwMode="auto">
              <a:xfrm>
                <a:off x="1622" y="2366"/>
                <a:ext cx="413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43" name="Text Box 47"/>
              <p:cNvSpPr txBox="1">
                <a:spLocks noChangeArrowheads="1"/>
              </p:cNvSpPr>
              <p:nvPr/>
            </p:nvSpPr>
            <p:spPr bwMode="auto">
              <a:xfrm>
                <a:off x="1651" y="2352"/>
                <a:ext cx="23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 i="1"/>
                  <a:t>...</a:t>
                </a:r>
              </a:p>
            </p:txBody>
          </p:sp>
          <p:sp>
            <p:nvSpPr>
              <p:cNvPr id="413744" name="Rectangle 48"/>
              <p:cNvSpPr>
                <a:spLocks noChangeArrowheads="1"/>
              </p:cNvSpPr>
              <p:nvPr/>
            </p:nvSpPr>
            <p:spPr bwMode="auto">
              <a:xfrm>
                <a:off x="2035" y="2366"/>
                <a:ext cx="413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45" name="Text Box 49"/>
              <p:cNvSpPr txBox="1">
                <a:spLocks noChangeArrowheads="1"/>
              </p:cNvSpPr>
              <p:nvPr/>
            </p:nvSpPr>
            <p:spPr bwMode="auto">
              <a:xfrm>
                <a:off x="2064" y="2352"/>
                <a:ext cx="44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i="1"/>
                  <a:t>link n</a:t>
                </a:r>
              </a:p>
            </p:txBody>
          </p:sp>
        </p:grpSp>
        <p:grpSp>
          <p:nvGrpSpPr>
            <p:cNvPr id="413746" name="Group 50"/>
            <p:cNvGrpSpPr>
              <a:grpSpLocks/>
            </p:cNvGrpSpPr>
            <p:nvPr/>
          </p:nvGrpSpPr>
          <p:grpSpPr bwMode="auto">
            <a:xfrm>
              <a:off x="3600" y="2208"/>
              <a:ext cx="2122" cy="213"/>
              <a:chOff x="384" y="2352"/>
              <a:chExt cx="2122" cy="213"/>
            </a:xfrm>
          </p:grpSpPr>
          <p:sp>
            <p:nvSpPr>
              <p:cNvPr id="413747" name="Rectangle 51"/>
              <p:cNvSpPr>
                <a:spLocks noChangeArrowheads="1"/>
              </p:cNvSpPr>
              <p:nvPr/>
            </p:nvSpPr>
            <p:spPr bwMode="auto">
              <a:xfrm>
                <a:off x="384" y="2366"/>
                <a:ext cx="413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48" name="Text Box 52"/>
              <p:cNvSpPr txBox="1">
                <a:spLocks noChangeArrowheads="1"/>
              </p:cNvSpPr>
              <p:nvPr/>
            </p:nvSpPr>
            <p:spPr bwMode="auto">
              <a:xfrm>
                <a:off x="414" y="2352"/>
                <a:ext cx="37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i="1"/>
                  <a:t>data</a:t>
                </a:r>
              </a:p>
            </p:txBody>
          </p:sp>
          <p:sp>
            <p:nvSpPr>
              <p:cNvPr id="413749" name="Rectangle 53"/>
              <p:cNvSpPr>
                <a:spLocks noChangeArrowheads="1"/>
              </p:cNvSpPr>
              <p:nvPr/>
            </p:nvSpPr>
            <p:spPr bwMode="auto">
              <a:xfrm>
                <a:off x="797" y="2366"/>
                <a:ext cx="413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50" name="Text Box 54"/>
              <p:cNvSpPr txBox="1">
                <a:spLocks noChangeArrowheads="1"/>
              </p:cNvSpPr>
              <p:nvPr/>
            </p:nvSpPr>
            <p:spPr bwMode="auto">
              <a:xfrm>
                <a:off x="827" y="2352"/>
                <a:ext cx="44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i="1"/>
                  <a:t>link 1</a:t>
                </a:r>
              </a:p>
            </p:txBody>
          </p:sp>
          <p:sp>
            <p:nvSpPr>
              <p:cNvPr id="413751" name="Rectangle 55"/>
              <p:cNvSpPr>
                <a:spLocks noChangeArrowheads="1"/>
              </p:cNvSpPr>
              <p:nvPr/>
            </p:nvSpPr>
            <p:spPr bwMode="auto">
              <a:xfrm>
                <a:off x="1210" y="2366"/>
                <a:ext cx="412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52" name="Text Box 56"/>
              <p:cNvSpPr txBox="1">
                <a:spLocks noChangeArrowheads="1"/>
              </p:cNvSpPr>
              <p:nvPr/>
            </p:nvSpPr>
            <p:spPr bwMode="auto">
              <a:xfrm>
                <a:off x="1240" y="2352"/>
                <a:ext cx="44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i="1"/>
                  <a:t>link 2</a:t>
                </a:r>
              </a:p>
            </p:txBody>
          </p:sp>
          <p:sp>
            <p:nvSpPr>
              <p:cNvPr id="413753" name="Rectangle 57"/>
              <p:cNvSpPr>
                <a:spLocks noChangeArrowheads="1"/>
              </p:cNvSpPr>
              <p:nvPr/>
            </p:nvSpPr>
            <p:spPr bwMode="auto">
              <a:xfrm>
                <a:off x="1622" y="2366"/>
                <a:ext cx="413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54" name="Text Box 58"/>
              <p:cNvSpPr txBox="1">
                <a:spLocks noChangeArrowheads="1"/>
              </p:cNvSpPr>
              <p:nvPr/>
            </p:nvSpPr>
            <p:spPr bwMode="auto">
              <a:xfrm>
                <a:off x="1651" y="2352"/>
                <a:ext cx="23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 i="1"/>
                  <a:t>...</a:t>
                </a:r>
              </a:p>
            </p:txBody>
          </p:sp>
          <p:sp>
            <p:nvSpPr>
              <p:cNvPr id="413755" name="Rectangle 59"/>
              <p:cNvSpPr>
                <a:spLocks noChangeArrowheads="1"/>
              </p:cNvSpPr>
              <p:nvPr/>
            </p:nvSpPr>
            <p:spPr bwMode="auto">
              <a:xfrm>
                <a:off x="2035" y="2366"/>
                <a:ext cx="413" cy="199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3756" name="Text Box 60"/>
              <p:cNvSpPr txBox="1">
                <a:spLocks noChangeArrowheads="1"/>
              </p:cNvSpPr>
              <p:nvPr/>
            </p:nvSpPr>
            <p:spPr bwMode="auto">
              <a:xfrm>
                <a:off x="2064" y="2352"/>
                <a:ext cx="44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i="1"/>
                  <a:t>link n</a:t>
                </a:r>
              </a:p>
            </p:txBody>
          </p:sp>
        </p:grpSp>
        <p:sp>
          <p:nvSpPr>
            <p:cNvPr id="413757" name="Line 61"/>
            <p:cNvSpPr>
              <a:spLocks noChangeShapeType="1"/>
            </p:cNvSpPr>
            <p:nvPr/>
          </p:nvSpPr>
          <p:spPr bwMode="auto">
            <a:xfrm flipH="1">
              <a:off x="432" y="1440"/>
              <a:ext cx="1824" cy="1440"/>
            </a:xfrm>
            <a:prstGeom prst="line">
              <a:avLst/>
            </a:prstGeom>
            <a:noFill/>
            <a:ln w="12700">
              <a:solidFill>
                <a:srgbClr val="CC99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3758" name="Line 62"/>
            <p:cNvSpPr>
              <a:spLocks noChangeShapeType="1"/>
            </p:cNvSpPr>
            <p:nvPr/>
          </p:nvSpPr>
          <p:spPr bwMode="auto">
            <a:xfrm flipH="1">
              <a:off x="1680" y="1440"/>
              <a:ext cx="1008" cy="1104"/>
            </a:xfrm>
            <a:prstGeom prst="line">
              <a:avLst/>
            </a:prstGeom>
            <a:noFill/>
            <a:ln w="12700">
              <a:solidFill>
                <a:srgbClr val="CC99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3759" name="Line 63"/>
            <p:cNvSpPr>
              <a:spLocks noChangeShapeType="1"/>
            </p:cNvSpPr>
            <p:nvPr/>
          </p:nvSpPr>
          <p:spPr bwMode="auto">
            <a:xfrm>
              <a:off x="3504" y="1440"/>
              <a:ext cx="288" cy="768"/>
            </a:xfrm>
            <a:prstGeom prst="line">
              <a:avLst/>
            </a:prstGeom>
            <a:noFill/>
            <a:ln w="12700">
              <a:solidFill>
                <a:srgbClr val="CC99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65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Tree</a:t>
            </a:r>
            <a:endParaRPr lang="en-US" altLang="zh-TW" dirty="0"/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5-</a:t>
            </a:r>
            <a:fld id="{DF4DC7A6-FC9F-4B5B-9D65-FB2809E15BDF}" type="slidenum">
              <a:rPr lang="zh-TW" altLang="en-US" smtClean="0"/>
              <a:pPr/>
              <a:t>9</a:t>
            </a:fld>
            <a:endParaRPr lang="en-US" altLang="zh-TW" dirty="0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29389"/>
          </a:xfrm>
        </p:spPr>
        <p:txBody>
          <a:bodyPr/>
          <a:lstStyle/>
          <a:p>
            <a:r>
              <a:rPr lang="en-US" altLang="zh-TW" dirty="0"/>
              <a:t>Binary </a:t>
            </a:r>
            <a:r>
              <a:rPr lang="en-US" altLang="zh-TW" dirty="0" smtClean="0"/>
              <a:t>Trees (a special tree)</a:t>
            </a:r>
            <a:endParaRPr lang="en-US" altLang="zh-TW" dirty="0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1806" y="1047750"/>
            <a:ext cx="4224266" cy="2514600"/>
          </a:xfrm>
        </p:spPr>
        <p:txBody>
          <a:bodyPr/>
          <a:lstStyle/>
          <a:p>
            <a:r>
              <a:rPr lang="en-US" altLang="zh-TW" sz="2400" dirty="0"/>
              <a:t>A binary tree is a finite set of nodes that is either </a:t>
            </a:r>
            <a:r>
              <a:rPr lang="en-US" altLang="zh-TW" sz="2400" i="1" dirty="0"/>
              <a:t>empty</a:t>
            </a:r>
            <a:r>
              <a:rPr lang="en-US" altLang="zh-TW" sz="2400" dirty="0"/>
              <a:t> or consists of a</a:t>
            </a:r>
            <a:r>
              <a:rPr lang="en-US" altLang="zh-TW" sz="2400" b="1" dirty="0"/>
              <a:t> </a:t>
            </a:r>
            <a:r>
              <a:rPr lang="en-US" altLang="zh-TW" sz="2400" dirty="0"/>
              <a:t>root and two disjoint binary trees called the </a:t>
            </a:r>
            <a:r>
              <a:rPr lang="en-US" altLang="zh-TW" sz="2400" i="1" dirty="0">
                <a:solidFill>
                  <a:srgbClr val="FF0000"/>
                </a:solidFill>
              </a:rPr>
              <a:t>left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subtree</a:t>
            </a:r>
            <a:r>
              <a:rPr lang="en-US" altLang="zh-TW" sz="2400" dirty="0"/>
              <a:t> and the </a:t>
            </a:r>
            <a:r>
              <a:rPr lang="en-US" altLang="zh-TW" sz="2400" i="1" dirty="0">
                <a:solidFill>
                  <a:srgbClr val="FF0000"/>
                </a:solidFill>
              </a:rPr>
              <a:t>right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subtree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Skewed binary tree</a:t>
            </a:r>
          </a:p>
          <a:p>
            <a:pPr lvl="1"/>
            <a:r>
              <a:rPr lang="en-US" sz="2000" dirty="0"/>
              <a:t>a</a:t>
            </a:r>
            <a:r>
              <a:rPr lang="en-US" sz="2000" b="1" dirty="0"/>
              <a:t> </a:t>
            </a:r>
            <a:r>
              <a:rPr lang="en-US" sz="2000" dirty="0"/>
              <a:t>binary tree such that all the nodes except one have one and only one child. </a:t>
            </a:r>
          </a:p>
          <a:p>
            <a:pPr marL="457200" lvl="1" indent="0">
              <a:buNone/>
            </a:pPr>
            <a:endParaRPr lang="en-US" altLang="zh-TW" sz="2000" dirty="0" smtClean="0"/>
          </a:p>
        </p:txBody>
      </p:sp>
      <p:grpSp>
        <p:nvGrpSpPr>
          <p:cNvPr id="414853" name="Group 133"/>
          <p:cNvGrpSpPr>
            <a:grpSpLocks/>
          </p:cNvGrpSpPr>
          <p:nvPr/>
        </p:nvGrpSpPr>
        <p:grpSpPr bwMode="auto">
          <a:xfrm>
            <a:off x="5417798" y="914400"/>
            <a:ext cx="3189700" cy="1581150"/>
            <a:chOff x="3264" y="1104"/>
            <a:chExt cx="2176" cy="996"/>
          </a:xfrm>
        </p:grpSpPr>
        <p:grpSp>
          <p:nvGrpSpPr>
            <p:cNvPr id="414733" name="Group 13"/>
            <p:cNvGrpSpPr>
              <a:grpSpLocks/>
            </p:cNvGrpSpPr>
            <p:nvPr/>
          </p:nvGrpSpPr>
          <p:grpSpPr bwMode="auto">
            <a:xfrm>
              <a:off x="3504" y="1392"/>
              <a:ext cx="493" cy="708"/>
              <a:chOff x="1104" y="1470"/>
              <a:chExt cx="493" cy="708"/>
            </a:xfrm>
          </p:grpSpPr>
          <p:grpSp>
            <p:nvGrpSpPr>
              <p:cNvPr id="414728" name="Group 8"/>
              <p:cNvGrpSpPr>
                <a:grpSpLocks/>
              </p:cNvGrpSpPr>
              <p:nvPr/>
            </p:nvGrpSpPr>
            <p:grpSpPr bwMode="auto">
              <a:xfrm>
                <a:off x="1344" y="1470"/>
                <a:ext cx="253" cy="258"/>
                <a:chOff x="1344" y="1470"/>
                <a:chExt cx="253" cy="258"/>
              </a:xfrm>
            </p:grpSpPr>
            <p:sp>
              <p:nvSpPr>
                <p:cNvPr id="414726" name="Oval 6"/>
                <p:cNvSpPr>
                  <a:spLocks noChangeArrowheads="1"/>
                </p:cNvSpPr>
                <p:nvPr/>
              </p:nvSpPr>
              <p:spPr bwMode="auto">
                <a:xfrm>
                  <a:off x="1344" y="1488"/>
                  <a:ext cx="240" cy="240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472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344" y="1470"/>
                  <a:ext cx="25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>
                      <a:latin typeface="+mn-lt"/>
                    </a:rPr>
                    <a:t>A</a:t>
                  </a:r>
                </a:p>
              </p:txBody>
            </p:sp>
          </p:grpSp>
          <p:grpSp>
            <p:nvGrpSpPr>
              <p:cNvPr id="414729" name="Group 9"/>
              <p:cNvGrpSpPr>
                <a:grpSpLocks/>
              </p:cNvGrpSpPr>
              <p:nvPr/>
            </p:nvGrpSpPr>
            <p:grpSpPr bwMode="auto">
              <a:xfrm>
                <a:off x="1104" y="1920"/>
                <a:ext cx="243" cy="258"/>
                <a:chOff x="1344" y="1470"/>
                <a:chExt cx="243" cy="258"/>
              </a:xfrm>
            </p:grpSpPr>
            <p:sp>
              <p:nvSpPr>
                <p:cNvPr id="414730" name="Oval 10"/>
                <p:cNvSpPr>
                  <a:spLocks noChangeArrowheads="1"/>
                </p:cNvSpPr>
                <p:nvPr/>
              </p:nvSpPr>
              <p:spPr bwMode="auto">
                <a:xfrm>
                  <a:off x="1344" y="1488"/>
                  <a:ext cx="240" cy="240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473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344" y="1470"/>
                  <a:ext cx="24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>
                      <a:latin typeface="+mn-lt"/>
                    </a:rPr>
                    <a:t>B</a:t>
                  </a:r>
                </a:p>
              </p:txBody>
            </p:sp>
          </p:grpSp>
          <p:sp>
            <p:nvSpPr>
              <p:cNvPr id="414732" name="Line 12"/>
              <p:cNvSpPr>
                <a:spLocks noChangeShapeType="1"/>
              </p:cNvSpPr>
              <p:nvPr/>
            </p:nvSpPr>
            <p:spPr bwMode="auto">
              <a:xfrm flipH="1">
                <a:off x="1248" y="1728"/>
                <a:ext cx="192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414736" name="Oval 16"/>
            <p:cNvSpPr>
              <a:spLocks noChangeArrowheads="1"/>
            </p:cNvSpPr>
            <p:nvPr/>
          </p:nvSpPr>
          <p:spPr bwMode="auto">
            <a:xfrm flipH="1">
              <a:off x="4224" y="1410"/>
              <a:ext cx="240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4737" name="Text Box 17"/>
            <p:cNvSpPr txBox="1">
              <a:spLocks noChangeArrowheads="1"/>
            </p:cNvSpPr>
            <p:nvPr/>
          </p:nvSpPr>
          <p:spPr bwMode="auto">
            <a:xfrm flipH="1">
              <a:off x="4224" y="1392"/>
              <a:ext cx="2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+mn-lt"/>
                </a:rPr>
                <a:t>C</a:t>
              </a:r>
            </a:p>
          </p:txBody>
        </p:sp>
        <p:grpSp>
          <p:nvGrpSpPr>
            <p:cNvPr id="414738" name="Group 18"/>
            <p:cNvGrpSpPr>
              <a:grpSpLocks/>
            </p:cNvGrpSpPr>
            <p:nvPr/>
          </p:nvGrpSpPr>
          <p:grpSpPr bwMode="auto">
            <a:xfrm flipH="1">
              <a:off x="4224" y="1842"/>
              <a:ext cx="567" cy="258"/>
              <a:chOff x="1273" y="1470"/>
              <a:chExt cx="567" cy="258"/>
            </a:xfrm>
          </p:grpSpPr>
          <p:sp>
            <p:nvSpPr>
              <p:cNvPr id="414739" name="Oval 19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240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4740" name="Text Box 20"/>
              <p:cNvSpPr txBox="1">
                <a:spLocks noChangeArrowheads="1"/>
              </p:cNvSpPr>
              <p:nvPr/>
            </p:nvSpPr>
            <p:spPr bwMode="auto">
              <a:xfrm>
                <a:off x="1273" y="1470"/>
                <a:ext cx="5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zh-TW" sz="2000">
                    <a:latin typeface="+mn-lt"/>
                  </a:rPr>
                  <a:t>      </a:t>
                </a:r>
                <a:r>
                  <a:rPr lang="en-US" altLang="zh-TW" sz="2000">
                    <a:latin typeface="+mn-lt"/>
                  </a:rPr>
                  <a:t>D</a:t>
                </a:r>
              </a:p>
            </p:txBody>
          </p:sp>
        </p:grpSp>
        <p:sp>
          <p:nvSpPr>
            <p:cNvPr id="414741" name="Line 21"/>
            <p:cNvSpPr>
              <a:spLocks noChangeShapeType="1"/>
            </p:cNvSpPr>
            <p:nvPr/>
          </p:nvSpPr>
          <p:spPr bwMode="auto">
            <a:xfrm>
              <a:off x="4384" y="1650"/>
              <a:ext cx="192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4742" name="Text Box 22"/>
            <p:cNvSpPr txBox="1">
              <a:spLocks noChangeArrowheads="1"/>
            </p:cNvSpPr>
            <p:nvPr/>
          </p:nvSpPr>
          <p:spPr bwMode="auto">
            <a:xfrm>
              <a:off x="3264" y="1104"/>
              <a:ext cx="21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dirty="0">
                  <a:latin typeface="+mn-lt"/>
                </a:rPr>
                <a:t>2 </a:t>
              </a:r>
              <a:r>
                <a:rPr lang="en-US" altLang="zh-TW" sz="2000" dirty="0">
                  <a:latin typeface="+mn-lt"/>
                </a:rPr>
                <a:t>different binary trees:</a:t>
              </a:r>
            </a:p>
          </p:txBody>
        </p:sp>
      </p:grpSp>
      <p:grpSp>
        <p:nvGrpSpPr>
          <p:cNvPr id="414851" name="Group 131"/>
          <p:cNvGrpSpPr>
            <a:grpSpLocks/>
          </p:cNvGrpSpPr>
          <p:nvPr/>
        </p:nvGrpSpPr>
        <p:grpSpPr bwMode="auto">
          <a:xfrm>
            <a:off x="5981941" y="2703956"/>
            <a:ext cx="3028774" cy="2762889"/>
            <a:chOff x="4174" y="2206"/>
            <a:chExt cx="1864" cy="1575"/>
          </a:xfrm>
        </p:grpSpPr>
        <p:grpSp>
          <p:nvGrpSpPr>
            <p:cNvPr id="414798" name="Group 78"/>
            <p:cNvGrpSpPr>
              <a:grpSpLocks/>
            </p:cNvGrpSpPr>
            <p:nvPr/>
          </p:nvGrpSpPr>
          <p:grpSpPr bwMode="auto">
            <a:xfrm>
              <a:off x="5069" y="2206"/>
              <a:ext cx="219" cy="252"/>
              <a:chOff x="1487" y="2304"/>
              <a:chExt cx="295" cy="339"/>
            </a:xfrm>
          </p:grpSpPr>
          <p:sp>
            <p:nvSpPr>
              <p:cNvPr id="414799" name="Oval 7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800" name="Text Box 80"/>
              <p:cNvSpPr txBox="1">
                <a:spLocks noChangeArrowheads="1"/>
              </p:cNvSpPr>
              <p:nvPr/>
            </p:nvSpPr>
            <p:spPr bwMode="auto">
              <a:xfrm>
                <a:off x="1487" y="2336"/>
                <a:ext cx="295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414801" name="Group 81"/>
            <p:cNvGrpSpPr>
              <a:grpSpLocks/>
            </p:cNvGrpSpPr>
            <p:nvPr/>
          </p:nvGrpSpPr>
          <p:grpSpPr bwMode="auto">
            <a:xfrm>
              <a:off x="4677" y="2671"/>
              <a:ext cx="219" cy="252"/>
              <a:chOff x="1488" y="2304"/>
              <a:chExt cx="295" cy="338"/>
            </a:xfrm>
          </p:grpSpPr>
          <p:sp>
            <p:nvSpPr>
              <p:cNvPr id="414802" name="Oval 82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803" name="Text Box 83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295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414807" name="Group 87"/>
            <p:cNvGrpSpPr>
              <a:grpSpLocks/>
            </p:cNvGrpSpPr>
            <p:nvPr/>
          </p:nvGrpSpPr>
          <p:grpSpPr bwMode="auto">
            <a:xfrm>
              <a:off x="5463" y="2671"/>
              <a:ext cx="228" cy="252"/>
              <a:chOff x="1488" y="2304"/>
              <a:chExt cx="306" cy="338"/>
            </a:xfrm>
          </p:grpSpPr>
          <p:sp>
            <p:nvSpPr>
              <p:cNvPr id="414808" name="Oval 88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809" name="Text Box 89"/>
              <p:cNvSpPr txBox="1">
                <a:spLocks noChangeArrowheads="1"/>
              </p:cNvSpPr>
              <p:nvPr/>
            </p:nvSpPr>
            <p:spPr bwMode="auto">
              <a:xfrm>
                <a:off x="1488" y="2336"/>
                <a:ext cx="306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414810" name="Group 90"/>
            <p:cNvGrpSpPr>
              <a:grpSpLocks/>
            </p:cNvGrpSpPr>
            <p:nvPr/>
          </p:nvGrpSpPr>
          <p:grpSpPr bwMode="auto">
            <a:xfrm>
              <a:off x="4749" y="3102"/>
              <a:ext cx="215" cy="251"/>
              <a:chOff x="1488" y="2304"/>
              <a:chExt cx="288" cy="338"/>
            </a:xfrm>
          </p:grpSpPr>
          <p:sp>
            <p:nvSpPr>
              <p:cNvPr id="414811" name="Oval 9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812" name="Text Box 92"/>
              <p:cNvSpPr txBox="1">
                <a:spLocks noChangeArrowheads="1"/>
              </p:cNvSpPr>
              <p:nvPr/>
            </p:nvSpPr>
            <p:spPr bwMode="auto">
              <a:xfrm>
                <a:off x="1488" y="2335"/>
                <a:ext cx="282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Arial" charset="0"/>
                  </a:rPr>
                  <a:t>F</a:t>
                </a:r>
              </a:p>
            </p:txBody>
          </p:sp>
        </p:grpSp>
        <p:grpSp>
          <p:nvGrpSpPr>
            <p:cNvPr id="414813" name="Group 93"/>
            <p:cNvGrpSpPr>
              <a:grpSpLocks/>
            </p:cNvGrpSpPr>
            <p:nvPr/>
          </p:nvGrpSpPr>
          <p:grpSpPr bwMode="auto">
            <a:xfrm>
              <a:off x="4317" y="3102"/>
              <a:ext cx="219" cy="251"/>
              <a:chOff x="1487" y="2304"/>
              <a:chExt cx="295" cy="338"/>
            </a:xfrm>
          </p:grpSpPr>
          <p:sp>
            <p:nvSpPr>
              <p:cNvPr id="414814" name="Oval 94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815" name="Text Box 95"/>
              <p:cNvSpPr txBox="1">
                <a:spLocks noChangeArrowheads="1"/>
              </p:cNvSpPr>
              <p:nvPr/>
            </p:nvSpPr>
            <p:spPr bwMode="auto">
              <a:xfrm>
                <a:off x="1487" y="2335"/>
                <a:ext cx="295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414816" name="Group 96"/>
            <p:cNvGrpSpPr>
              <a:grpSpLocks/>
            </p:cNvGrpSpPr>
            <p:nvPr/>
          </p:nvGrpSpPr>
          <p:grpSpPr bwMode="auto">
            <a:xfrm>
              <a:off x="4605" y="3530"/>
              <a:ext cx="215" cy="251"/>
              <a:chOff x="1487" y="2304"/>
              <a:chExt cx="289" cy="337"/>
            </a:xfrm>
          </p:grpSpPr>
          <p:sp>
            <p:nvSpPr>
              <p:cNvPr id="414817" name="Oval 97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818" name="Text Box 98"/>
              <p:cNvSpPr txBox="1">
                <a:spLocks noChangeArrowheads="1"/>
              </p:cNvSpPr>
              <p:nvPr/>
            </p:nvSpPr>
            <p:spPr bwMode="auto">
              <a:xfrm>
                <a:off x="1487" y="2335"/>
                <a:ext cx="271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Arial" charset="0"/>
                  </a:rPr>
                  <a:t>L</a:t>
                </a:r>
              </a:p>
            </p:txBody>
          </p:sp>
        </p:grpSp>
        <p:grpSp>
          <p:nvGrpSpPr>
            <p:cNvPr id="414819" name="Group 99"/>
            <p:cNvGrpSpPr>
              <a:grpSpLocks/>
            </p:cNvGrpSpPr>
            <p:nvPr/>
          </p:nvGrpSpPr>
          <p:grpSpPr bwMode="auto">
            <a:xfrm>
              <a:off x="4174" y="3530"/>
              <a:ext cx="219" cy="251"/>
              <a:chOff x="1488" y="2304"/>
              <a:chExt cx="294" cy="337"/>
            </a:xfrm>
          </p:grpSpPr>
          <p:sp>
            <p:nvSpPr>
              <p:cNvPr id="414820" name="Oval 100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821" name="Text Box 101"/>
              <p:cNvSpPr txBox="1">
                <a:spLocks noChangeArrowheads="1"/>
              </p:cNvSpPr>
              <p:nvPr/>
            </p:nvSpPr>
            <p:spPr bwMode="auto">
              <a:xfrm>
                <a:off x="1488" y="2335"/>
                <a:ext cx="294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Arial" charset="0"/>
                  </a:rPr>
                  <a:t>K</a:t>
                </a:r>
              </a:p>
            </p:txBody>
          </p:sp>
        </p:grpSp>
        <p:grpSp>
          <p:nvGrpSpPr>
            <p:cNvPr id="414825" name="Group 105"/>
            <p:cNvGrpSpPr>
              <a:grpSpLocks/>
            </p:cNvGrpSpPr>
            <p:nvPr/>
          </p:nvGrpSpPr>
          <p:grpSpPr bwMode="auto">
            <a:xfrm>
              <a:off x="5463" y="3102"/>
              <a:ext cx="228" cy="251"/>
              <a:chOff x="1488" y="2304"/>
              <a:chExt cx="306" cy="338"/>
            </a:xfrm>
          </p:grpSpPr>
          <p:sp>
            <p:nvSpPr>
              <p:cNvPr id="414826" name="Oval 106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827" name="Text Box 107"/>
              <p:cNvSpPr txBox="1">
                <a:spLocks noChangeArrowheads="1"/>
              </p:cNvSpPr>
              <p:nvPr/>
            </p:nvSpPr>
            <p:spPr bwMode="auto">
              <a:xfrm>
                <a:off x="1488" y="2335"/>
                <a:ext cx="306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Arial" charset="0"/>
                  </a:rPr>
                  <a:t>H</a:t>
                </a:r>
              </a:p>
            </p:txBody>
          </p:sp>
        </p:grpSp>
        <p:grpSp>
          <p:nvGrpSpPr>
            <p:cNvPr id="414828" name="Group 108"/>
            <p:cNvGrpSpPr>
              <a:grpSpLocks/>
            </p:cNvGrpSpPr>
            <p:nvPr/>
          </p:nvGrpSpPr>
          <p:grpSpPr bwMode="auto">
            <a:xfrm>
              <a:off x="5823" y="3102"/>
              <a:ext cx="215" cy="251"/>
              <a:chOff x="1487" y="2304"/>
              <a:chExt cx="289" cy="338"/>
            </a:xfrm>
          </p:grpSpPr>
          <p:sp>
            <p:nvSpPr>
              <p:cNvPr id="414829" name="Oval 10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830" name="Text Box 110"/>
              <p:cNvSpPr txBox="1">
                <a:spLocks noChangeArrowheads="1"/>
              </p:cNvSpPr>
              <p:nvPr/>
            </p:nvSpPr>
            <p:spPr bwMode="auto">
              <a:xfrm>
                <a:off x="1487" y="2335"/>
                <a:ext cx="211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Arial" charset="0"/>
                  </a:rPr>
                  <a:t>I</a:t>
                </a:r>
              </a:p>
            </p:txBody>
          </p:sp>
        </p:grpSp>
        <p:sp>
          <p:nvSpPr>
            <p:cNvPr id="414837" name="Line 117"/>
            <p:cNvSpPr>
              <a:spLocks noChangeShapeType="1"/>
            </p:cNvSpPr>
            <p:nvPr/>
          </p:nvSpPr>
          <p:spPr bwMode="auto">
            <a:xfrm flipH="1">
              <a:off x="4820" y="2387"/>
              <a:ext cx="287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839" name="Line 119"/>
            <p:cNvSpPr>
              <a:spLocks noChangeShapeType="1"/>
            </p:cNvSpPr>
            <p:nvPr/>
          </p:nvSpPr>
          <p:spPr bwMode="auto">
            <a:xfrm>
              <a:off x="5251" y="2387"/>
              <a:ext cx="250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840" name="Line 120"/>
            <p:cNvSpPr>
              <a:spLocks noChangeShapeType="1"/>
            </p:cNvSpPr>
            <p:nvPr/>
          </p:nvSpPr>
          <p:spPr bwMode="auto">
            <a:xfrm flipH="1">
              <a:off x="4499" y="2853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841" name="Line 121"/>
            <p:cNvSpPr>
              <a:spLocks noChangeShapeType="1"/>
            </p:cNvSpPr>
            <p:nvPr/>
          </p:nvSpPr>
          <p:spPr bwMode="auto">
            <a:xfrm>
              <a:off x="4820" y="2888"/>
              <a:ext cx="37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843" name="Line 123"/>
            <p:cNvSpPr>
              <a:spLocks noChangeShapeType="1"/>
            </p:cNvSpPr>
            <p:nvPr/>
          </p:nvSpPr>
          <p:spPr bwMode="auto">
            <a:xfrm flipH="1">
              <a:off x="5572" y="2888"/>
              <a:ext cx="0" cy="21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844" name="Line 124"/>
            <p:cNvSpPr>
              <a:spLocks noChangeShapeType="1"/>
            </p:cNvSpPr>
            <p:nvPr/>
          </p:nvSpPr>
          <p:spPr bwMode="auto">
            <a:xfrm>
              <a:off x="5609" y="2888"/>
              <a:ext cx="214" cy="28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846" name="Line 126"/>
            <p:cNvSpPr>
              <a:spLocks noChangeShapeType="1"/>
            </p:cNvSpPr>
            <p:nvPr/>
          </p:nvSpPr>
          <p:spPr bwMode="auto">
            <a:xfrm flipH="1">
              <a:off x="4284" y="3318"/>
              <a:ext cx="107" cy="21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847" name="Line 127"/>
            <p:cNvSpPr>
              <a:spLocks noChangeShapeType="1"/>
            </p:cNvSpPr>
            <p:nvPr/>
          </p:nvSpPr>
          <p:spPr bwMode="auto">
            <a:xfrm>
              <a:off x="4499" y="3283"/>
              <a:ext cx="142" cy="28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78" name="Group 129"/>
          <p:cNvGrpSpPr>
            <a:grpSpLocks/>
          </p:cNvGrpSpPr>
          <p:nvPr/>
        </p:nvGrpSpPr>
        <p:grpSpPr bwMode="auto">
          <a:xfrm>
            <a:off x="3855234" y="4232013"/>
            <a:ext cx="1743824" cy="2352158"/>
            <a:chOff x="2619" y="2321"/>
            <a:chExt cx="1230" cy="1525"/>
          </a:xfrm>
        </p:grpSpPr>
        <p:grpSp>
          <p:nvGrpSpPr>
            <p:cNvPr id="79" name="Group 25"/>
            <p:cNvGrpSpPr>
              <a:grpSpLocks/>
            </p:cNvGrpSpPr>
            <p:nvPr/>
          </p:nvGrpSpPr>
          <p:grpSpPr bwMode="auto">
            <a:xfrm>
              <a:off x="3543" y="2321"/>
              <a:ext cx="231" cy="235"/>
              <a:chOff x="1472" y="2266"/>
              <a:chExt cx="304" cy="326"/>
            </a:xfrm>
          </p:grpSpPr>
          <p:sp>
            <p:nvSpPr>
              <p:cNvPr id="93" name="Oval 26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1472" y="2266"/>
                <a:ext cx="270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80" name="Group 28"/>
            <p:cNvGrpSpPr>
              <a:grpSpLocks/>
            </p:cNvGrpSpPr>
            <p:nvPr/>
          </p:nvGrpSpPr>
          <p:grpSpPr bwMode="auto">
            <a:xfrm>
              <a:off x="3138" y="2779"/>
              <a:ext cx="232" cy="231"/>
              <a:chOff x="1472" y="2273"/>
              <a:chExt cx="304" cy="319"/>
            </a:xfrm>
          </p:grpSpPr>
          <p:sp>
            <p:nvSpPr>
              <p:cNvPr id="91" name="Oval 29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2" name="Text Box 30"/>
              <p:cNvSpPr txBox="1">
                <a:spLocks noChangeArrowheads="1"/>
              </p:cNvSpPr>
              <p:nvPr/>
            </p:nvSpPr>
            <p:spPr bwMode="auto">
              <a:xfrm>
                <a:off x="1472" y="2273"/>
                <a:ext cx="268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81" name="Group 40"/>
            <p:cNvGrpSpPr>
              <a:grpSpLocks/>
            </p:cNvGrpSpPr>
            <p:nvPr/>
          </p:nvGrpSpPr>
          <p:grpSpPr bwMode="auto">
            <a:xfrm>
              <a:off x="2766" y="3202"/>
              <a:ext cx="238" cy="226"/>
              <a:chOff x="1463" y="2280"/>
              <a:chExt cx="313" cy="312"/>
            </a:xfrm>
          </p:grpSpPr>
          <p:sp>
            <p:nvSpPr>
              <p:cNvPr id="89" name="Oval 4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0" name="Text Box 42"/>
              <p:cNvSpPr txBox="1">
                <a:spLocks noChangeArrowheads="1"/>
              </p:cNvSpPr>
              <p:nvPr/>
            </p:nvSpPr>
            <p:spPr bwMode="auto">
              <a:xfrm>
                <a:off x="1463" y="2280"/>
                <a:ext cx="269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82" name="Group 46"/>
            <p:cNvGrpSpPr>
              <a:grpSpLocks/>
            </p:cNvGrpSpPr>
            <p:nvPr/>
          </p:nvGrpSpPr>
          <p:grpSpPr bwMode="auto">
            <a:xfrm>
              <a:off x="2619" y="3616"/>
              <a:ext cx="238" cy="230"/>
              <a:chOff x="1464" y="2274"/>
              <a:chExt cx="312" cy="318"/>
            </a:xfrm>
          </p:grpSpPr>
          <p:sp>
            <p:nvSpPr>
              <p:cNvPr id="87" name="Oval 47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88" name="Text Box 48"/>
              <p:cNvSpPr txBox="1">
                <a:spLocks noChangeArrowheads="1"/>
              </p:cNvSpPr>
              <p:nvPr/>
            </p:nvSpPr>
            <p:spPr bwMode="auto">
              <a:xfrm>
                <a:off x="1464" y="2274"/>
                <a:ext cx="268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latin typeface="Arial" charset="0"/>
                  </a:rPr>
                  <a:t>K</a:t>
                </a:r>
              </a:p>
            </p:txBody>
          </p:sp>
        </p:grpSp>
        <p:sp>
          <p:nvSpPr>
            <p:cNvPr id="83" name="Line 64"/>
            <p:cNvSpPr>
              <a:spLocks noChangeShapeType="1"/>
            </p:cNvSpPr>
            <p:nvPr/>
          </p:nvSpPr>
          <p:spPr bwMode="auto">
            <a:xfrm flipH="1">
              <a:off x="3298" y="2525"/>
              <a:ext cx="293" cy="31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4" name="Line 67"/>
            <p:cNvSpPr>
              <a:spLocks noChangeShapeType="1"/>
            </p:cNvSpPr>
            <p:nvPr/>
          </p:nvSpPr>
          <p:spPr bwMode="auto">
            <a:xfrm flipH="1">
              <a:off x="2969" y="2977"/>
              <a:ext cx="220" cy="24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5" name="Line 73"/>
            <p:cNvSpPr>
              <a:spLocks noChangeShapeType="1"/>
            </p:cNvSpPr>
            <p:nvPr/>
          </p:nvSpPr>
          <p:spPr bwMode="auto">
            <a:xfrm flipH="1">
              <a:off x="2750" y="3428"/>
              <a:ext cx="109" cy="20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6" name="Text Box 76"/>
            <p:cNvSpPr txBox="1">
              <a:spLocks noChangeArrowheads="1"/>
            </p:cNvSpPr>
            <p:nvPr/>
          </p:nvSpPr>
          <p:spPr bwMode="auto">
            <a:xfrm>
              <a:off x="2895" y="3450"/>
              <a:ext cx="95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skewed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18024</TotalTime>
  <Words>3445</Words>
  <Application>Microsoft Office PowerPoint</Application>
  <PresentationFormat>On-screen Show (4:3)</PresentationFormat>
  <Paragraphs>825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Gill Sans</vt:lpstr>
      <vt:lpstr>PMingLiU</vt:lpstr>
      <vt:lpstr>PMingLiU</vt:lpstr>
      <vt:lpstr>Arial</vt:lpstr>
      <vt:lpstr>Cambria Math</vt:lpstr>
      <vt:lpstr>Comic Sans MS</vt:lpstr>
      <vt:lpstr>Courier New</vt:lpstr>
      <vt:lpstr>Monotype Sorts</vt:lpstr>
      <vt:lpstr>Times New Roman</vt:lpstr>
      <vt:lpstr>Wingdings</vt:lpstr>
      <vt:lpstr>Default Design</vt:lpstr>
      <vt:lpstr>Photo Editor Photo</vt:lpstr>
      <vt:lpstr>CSCI2100E   Tree </vt:lpstr>
      <vt:lpstr>Trees</vt:lpstr>
      <vt:lpstr>Trees</vt:lpstr>
      <vt:lpstr>Trees (cont’d)</vt:lpstr>
      <vt:lpstr>Degree of Node and Degree of Tree</vt:lpstr>
      <vt:lpstr>Height and Depth</vt:lpstr>
      <vt:lpstr># of Nodes and # of Edges</vt:lpstr>
      <vt:lpstr>Tree Representation </vt:lpstr>
      <vt:lpstr>Binary Trees (a special tree)</vt:lpstr>
      <vt:lpstr>Full Binary Tree / Complete Binary Tree</vt:lpstr>
      <vt:lpstr>Nodes in Binary Trees</vt:lpstr>
      <vt:lpstr>PowerPoint Presentation</vt:lpstr>
      <vt:lpstr>Binary Tree ADT</vt:lpstr>
      <vt:lpstr>Binary Tree Representation (1)</vt:lpstr>
      <vt:lpstr>Binary Tree Representation (2)</vt:lpstr>
      <vt:lpstr>Binary Tree Representations (3)</vt:lpstr>
      <vt:lpstr>Recursion</vt:lpstr>
      <vt:lpstr>Recursion</vt:lpstr>
      <vt:lpstr>Binary Tree Traversals</vt:lpstr>
      <vt:lpstr>Binary Tree Traversals</vt:lpstr>
      <vt:lpstr>Binary Tree Traversals</vt:lpstr>
      <vt:lpstr>Binary Tree Traversals</vt:lpstr>
      <vt:lpstr>Binary Tree Traversals (cont'd)</vt:lpstr>
      <vt:lpstr>Binary Tree Traversals (cont'd)</vt:lpstr>
      <vt:lpstr>Exercises</vt:lpstr>
      <vt:lpstr>Max Heap</vt:lpstr>
      <vt:lpstr>Heap ADT</vt:lpstr>
      <vt:lpstr>Heap Insertion (to insert 5)</vt:lpstr>
      <vt:lpstr>Heap Insertion (to insert 21)</vt:lpstr>
      <vt:lpstr>Insert Heap Function</vt:lpstr>
      <vt:lpstr>Deletion from Heap</vt:lpstr>
      <vt:lpstr>Deletion from Heap  (Another example)</vt:lpstr>
      <vt:lpstr>Delete Heap Function</vt:lpstr>
      <vt:lpstr>Arrays: Same or Different?</vt:lpstr>
      <vt:lpstr>Priority Queue (1)</vt:lpstr>
      <vt:lpstr>Priority Queue (2)</vt:lpstr>
      <vt:lpstr>Priority Queue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Hong Cheng (SYEEM)</cp:lastModifiedBy>
  <cp:revision>531</cp:revision>
  <cp:lastPrinted>2013-02-05T04:38:04Z</cp:lastPrinted>
  <dcterms:created xsi:type="dcterms:W3CDTF">1999-10-08T19:08:27Z</dcterms:created>
  <dcterms:modified xsi:type="dcterms:W3CDTF">2022-03-03T13:32:16Z</dcterms:modified>
</cp:coreProperties>
</file>