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41" r:id="rId2"/>
    <p:sldId id="618" r:id="rId3"/>
    <p:sldId id="622" r:id="rId4"/>
    <p:sldId id="623" r:id="rId5"/>
    <p:sldId id="624" r:id="rId6"/>
    <p:sldId id="625" r:id="rId7"/>
    <p:sldId id="626" r:id="rId8"/>
    <p:sldId id="646" r:id="rId9"/>
    <p:sldId id="628" r:id="rId10"/>
    <p:sldId id="629" r:id="rId11"/>
    <p:sldId id="630" r:id="rId12"/>
    <p:sldId id="644" r:id="rId13"/>
    <p:sldId id="645" r:id="rId14"/>
    <p:sldId id="642" r:id="rId15"/>
    <p:sldId id="643" r:id="rId16"/>
    <p:sldId id="632" r:id="rId17"/>
    <p:sldId id="633" r:id="rId18"/>
    <p:sldId id="634" r:id="rId19"/>
    <p:sldId id="635" r:id="rId20"/>
    <p:sldId id="636" r:id="rId21"/>
    <p:sldId id="637" r:id="rId22"/>
    <p:sldId id="638" r:id="rId23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FFFF00"/>
    <a:srgbClr val="DDDDDD"/>
    <a:srgbClr val="FFCCFF"/>
    <a:srgbClr val="9999FF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3133" autoAdjust="0"/>
  </p:normalViewPr>
  <p:slideViewPr>
    <p:cSldViewPr snapToGrid="0">
      <p:cViewPr varScale="1">
        <p:scale>
          <a:sx n="101" d="100"/>
          <a:sy n="101" d="100"/>
        </p:scale>
        <p:origin x="13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5-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6446" y="532223"/>
            <a:ext cx="845258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zh-TW" sz="4400" dirty="0" smtClean="0">
              <a:solidFill>
                <a:srgbClr val="002060"/>
              </a:solidFill>
            </a:endParaRPr>
          </a:p>
          <a:p>
            <a:endParaRPr lang="en-US" altLang="zh-TW" sz="4400" dirty="0">
              <a:solidFill>
                <a:srgbClr val="002060"/>
              </a:solidFill>
            </a:endParaRPr>
          </a:p>
          <a:p>
            <a:r>
              <a:rPr lang="en-US" altLang="zh-TW" sz="4400" smtClean="0">
                <a:solidFill>
                  <a:srgbClr val="002060"/>
                </a:solidFill>
              </a:rPr>
              <a:t>CSCI2100E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Binary Search Tree</a:t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55172" y="1161474"/>
                <a:ext cx="7772400" cy="4648200"/>
              </a:xfrm>
            </p:spPr>
            <p:txBody>
              <a:bodyPr/>
              <a:lstStyle/>
              <a:p>
                <a:r>
                  <a:rPr lang="en-US" sz="2000" dirty="0" smtClean="0"/>
                  <a:t>Finding the 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sz="2000" dirty="0" smtClean="0"/>
                  <a:t>-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 smtClean="0"/>
                  <a:t>) smallest using binary tree ADT</a:t>
                </a:r>
              </a:p>
              <a:p>
                <a:pPr lvl="1"/>
                <a:r>
                  <a:rPr lang="en-US" sz="2000" dirty="0" smtClean="0"/>
                  <a:t>with one more operation </a:t>
                </a:r>
                <a:r>
                  <a:rPr lang="en-US" sz="2000" dirty="0" err="1" smtClean="0">
                    <a:solidFill>
                      <a:srgbClr val="0D14FF"/>
                    </a:solidFill>
                  </a:rPr>
                  <a:t>leftSize</a:t>
                </a:r>
                <a:r>
                  <a:rPr lang="en-US" sz="2000" dirty="0" smtClean="0">
                    <a:solidFill>
                      <a:srgbClr val="0D14FF"/>
                    </a:solidFill>
                  </a:rPr>
                  <a:t>(</a:t>
                </a:r>
                <a:r>
                  <a:rPr lang="en-US" sz="2000" dirty="0" err="1" smtClean="0">
                    <a:solidFill>
                      <a:srgbClr val="0D14FF"/>
                    </a:solidFill>
                  </a:rPr>
                  <a:t>bt</a:t>
                </a:r>
                <a:r>
                  <a:rPr lang="en-US" sz="2000" dirty="0" smtClean="0">
                    <a:solidFill>
                      <a:srgbClr val="0D14FF"/>
                    </a:solidFill>
                  </a:rPr>
                  <a:t> tree) </a:t>
                </a:r>
                <a:r>
                  <a:rPr lang="en-US" sz="2000" dirty="0" smtClean="0"/>
                  <a:t>to return the number of nodes in the left child of the tree</a:t>
                </a:r>
              </a:p>
              <a:p>
                <a:pPr lvl="1"/>
                <a:r>
                  <a:rPr lang="en-US" altLang="zh-TW" sz="2000" dirty="0" smtClean="0">
                    <a:latin typeface="+mn-lt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If </a:t>
                </a:r>
                <a:r>
                  <a:rPr lang="en-US" altLang="zh-TW" sz="2000" dirty="0" err="1" smtClean="0">
                    <a:latin typeface="+mn-lt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leftnum</a:t>
                </a:r>
                <a:r>
                  <a:rPr lang="en-US" altLang="zh-TW" sz="2000" dirty="0" smtClean="0">
                    <a:latin typeface="+mn-lt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&lt; k-1, the </a:t>
                </a:r>
                <a:r>
                  <a:rPr lang="en-US" altLang="zh-TW" sz="2000" dirty="0">
                    <a:latin typeface="+mn-lt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k-</a:t>
                </a:r>
                <a:r>
                  <a:rPr lang="en-US" altLang="zh-TW" sz="2000" dirty="0" err="1">
                    <a:latin typeface="+mn-lt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th</a:t>
                </a:r>
                <a:r>
                  <a:rPr lang="en-US" altLang="zh-TW" sz="2000" dirty="0">
                    <a:latin typeface="+mn-lt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smallest must exist in the right subtree. Then we only need to find the (k-leftnum-1)-</a:t>
                </a:r>
                <a:r>
                  <a:rPr lang="en-US" altLang="zh-TW" sz="2000" dirty="0" err="1">
                    <a:latin typeface="+mn-lt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th</a:t>
                </a:r>
                <a:r>
                  <a:rPr lang="en-US" altLang="zh-TW" sz="2000" dirty="0">
                    <a:latin typeface="+mn-lt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smallest from the right subtree</a:t>
                </a:r>
              </a:p>
              <a:p>
                <a:pPr lvl="1"/>
                <a:endParaRPr lang="en-US" sz="200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72" y="1161474"/>
                <a:ext cx="7772400" cy="4648200"/>
              </a:xfrm>
              <a:blipFill rotWithShape="1">
                <a:blip r:embed="rId2"/>
                <a:stretch>
                  <a:fillRect l="-314" t="-656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26"/>
          <p:cNvSpPr/>
          <p:nvPr/>
        </p:nvSpPr>
        <p:spPr>
          <a:xfrm>
            <a:off x="983961" y="3344612"/>
            <a:ext cx="7572454" cy="281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Algorithm </a:t>
            </a:r>
            <a:r>
              <a:rPr lang="en-US" dirty="0" smtClean="0">
                <a:solidFill>
                  <a:schemeClr val="tx1"/>
                </a:solidFill>
              </a:rPr>
              <a:t>3: </a:t>
            </a:r>
            <a:r>
              <a:rPr lang="en-US" b="1" i="1" dirty="0" err="1" smtClean="0">
                <a:solidFill>
                  <a:schemeClr val="tx1"/>
                </a:solidFill>
              </a:rPr>
              <a:t>kthsmallest</a:t>
            </a:r>
            <a:r>
              <a:rPr lang="en-US" b="1" i="1" dirty="0" smtClean="0">
                <a:solidFill>
                  <a:schemeClr val="tx1"/>
                </a:solidFill>
              </a:rPr>
              <a:t>(root, k)</a:t>
            </a:r>
            <a:endParaRPr lang="en-US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1447832" y="3626535"/>
                <a:ext cx="7128792" cy="2781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1pPr>
                <a:lvl2pPr marL="742950" indent="-28575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2pPr>
                <a:lvl3pPr marL="11430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3pPr>
                <a:lvl4pPr marL="16002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4pPr>
                <a:lvl5pPr marL="20574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5pPr>
                <a:lvl6pPr marL="25146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6pPr>
                <a:lvl7pPr marL="29718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7pPr>
                <a:lvl8pPr marL="34290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8pPr>
                <a:lvl9pPr marL="38862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zh-TW" sz="18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if</a:t>
                </a:r>
                <a:r>
                  <a:rPr lang="en-US" altLang="zh-TW" sz="18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1800" b="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isEmpty</a:t>
                </a:r>
                <a:r>
                  <a:rPr lang="en-US" altLang="zh-TW" sz="18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(root)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18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  </a:t>
                </a:r>
                <a:r>
                  <a:rPr lang="en-US" altLang="zh-TW" sz="18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return</a:t>
                </a:r>
                <a:r>
                  <a:rPr lang="en-US" altLang="zh-TW" sz="18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NULL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18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leftnum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itchFamily="18" charset="-120"/>
                        <a:cs typeface="Consolas" panose="020B0609020204030204" pitchFamily="49" charset="0"/>
                        <a:sym typeface="Symbol" pitchFamily="2" charset="2"/>
                      </a:rPr>
                      <m:t>←</m:t>
                    </m:r>
                  </m:oMath>
                </a14:m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leftSize(root)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18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if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18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leftnum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&lt; k-1 </a:t>
                </a:r>
                <a:endParaRPr lang="en-US" altLang="zh-TW" sz="1800" b="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 </a:t>
                </a:r>
                <a:r>
                  <a:rPr lang="en-US" altLang="zh-TW" sz="18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return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18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kthsmallest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(</a:t>
                </a:r>
                <a:r>
                  <a:rPr lang="en-US" altLang="zh-TW" sz="18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Rchild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(root), k-leftnum-1)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1800" b="0" dirty="0" err="1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elseif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18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leftnum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= k-1 </a:t>
                </a:r>
                <a:r>
                  <a:rPr lang="en-US" altLang="zh-TW" sz="1800" b="0" dirty="0" smtClean="0">
                    <a:solidFill>
                      <a:srgbClr val="C00000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// root must be the k-</a:t>
                </a:r>
                <a:r>
                  <a:rPr lang="en-US" altLang="zh-TW" sz="1800" b="0" dirty="0" err="1" smtClean="0">
                    <a:solidFill>
                      <a:srgbClr val="C00000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th</a:t>
                </a:r>
                <a:r>
                  <a:rPr lang="en-US" altLang="zh-TW" sz="1800" b="0" dirty="0" smtClean="0">
                    <a:solidFill>
                      <a:srgbClr val="C00000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smallest</a:t>
                </a:r>
                <a:endParaRPr lang="en-US" altLang="zh-TW" sz="1800" b="0" dirty="0" smtClean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1800" b="0" dirty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</a:t>
                </a:r>
                <a:r>
                  <a:rPr lang="en-US" altLang="zh-TW" sz="18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return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root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18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else </a:t>
                </a:r>
                <a:r>
                  <a:rPr lang="en-US" altLang="zh-TW" sz="1800" b="0" dirty="0" smtClean="0">
                    <a:solidFill>
                      <a:srgbClr val="C00000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//k-</a:t>
                </a:r>
                <a:r>
                  <a:rPr lang="en-US" altLang="zh-TW" sz="1800" b="0" dirty="0" err="1" smtClean="0">
                    <a:solidFill>
                      <a:srgbClr val="C00000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th</a:t>
                </a:r>
                <a:r>
                  <a:rPr lang="en-US" altLang="zh-TW" sz="1800" b="0" dirty="0" smtClean="0">
                    <a:solidFill>
                      <a:srgbClr val="C00000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smallest must in left subtree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 </a:t>
                </a:r>
                <a:r>
                  <a:rPr lang="en-US" altLang="zh-TW" sz="18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return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18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kthsmallest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(</a:t>
                </a:r>
                <a:r>
                  <a:rPr lang="en-US" altLang="zh-TW" sz="18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Lchild</a:t>
                </a:r>
                <a:r>
                  <a:rPr lang="en-US" altLang="zh-TW" sz="18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(root), k)</a:t>
                </a:r>
                <a:endParaRPr lang="en-US" altLang="zh-TW" b="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32" y="3626535"/>
                <a:ext cx="7128792" cy="2781553"/>
              </a:xfrm>
              <a:prstGeom prst="rect">
                <a:avLst/>
              </a:prstGeom>
              <a:blipFill rotWithShape="1">
                <a:blip r:embed="rId3"/>
                <a:stretch>
                  <a:fillRect l="-683" t="-437" b="-371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90633" y="3626536"/>
            <a:ext cx="457199" cy="27815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18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606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 duplicate in the binary search tree</a:t>
            </a:r>
          </a:p>
          <a:p>
            <a:pPr lvl="1"/>
            <a:r>
              <a:rPr lang="en-US" sz="2000" dirty="0" smtClean="0"/>
              <a:t>We need to do search first</a:t>
            </a:r>
          </a:p>
          <a:p>
            <a:r>
              <a:rPr lang="en-US" sz="2400" dirty="0" smtClean="0"/>
              <a:t>Where to insert?</a:t>
            </a:r>
          </a:p>
          <a:p>
            <a:pPr lvl="1"/>
            <a:r>
              <a:rPr lang="en-US" sz="2000" dirty="0" smtClean="0"/>
              <a:t>After insertion, we should not violate the constraint</a:t>
            </a:r>
            <a:endParaRPr 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BST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04613" y="3780346"/>
            <a:ext cx="2224418" cy="1660870"/>
            <a:chOff x="6255431" y="4266552"/>
            <a:chExt cx="2224418" cy="1660870"/>
          </a:xfrm>
        </p:grpSpPr>
        <p:sp>
          <p:nvSpPr>
            <p:cNvPr id="16" name="Oval 95"/>
            <p:cNvSpPr>
              <a:spLocks noChangeArrowheads="1"/>
            </p:cNvSpPr>
            <p:nvPr/>
          </p:nvSpPr>
          <p:spPr bwMode="auto">
            <a:xfrm>
              <a:off x="7124236" y="4288625"/>
              <a:ext cx="314141" cy="34012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7058210" y="426655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8" name="Text Box 99"/>
            <p:cNvSpPr txBox="1">
              <a:spLocks noChangeArrowheads="1"/>
            </p:cNvSpPr>
            <p:nvPr/>
          </p:nvSpPr>
          <p:spPr bwMode="auto">
            <a:xfrm>
              <a:off x="6610909" y="4748017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9" name="Text Box 108"/>
            <p:cNvSpPr txBox="1">
              <a:spLocks noChangeArrowheads="1"/>
            </p:cNvSpPr>
            <p:nvPr/>
          </p:nvSpPr>
          <p:spPr bwMode="auto">
            <a:xfrm>
              <a:off x="6255431" y="5449740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0" name="Line 123"/>
            <p:cNvSpPr>
              <a:spLocks noChangeShapeType="1"/>
            </p:cNvSpPr>
            <p:nvPr/>
          </p:nvSpPr>
          <p:spPr bwMode="auto">
            <a:xfrm flipH="1">
              <a:off x="6506372" y="5057519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1" name="Oval 95"/>
            <p:cNvSpPr>
              <a:spLocks noChangeArrowheads="1"/>
            </p:cNvSpPr>
            <p:nvPr/>
          </p:nvSpPr>
          <p:spPr bwMode="auto">
            <a:xfrm>
              <a:off x="6620223" y="477077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6256391" y="545416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 bwMode="auto">
            <a:xfrm flipH="1">
              <a:off x="6901267" y="4528308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4" name="Line 123"/>
            <p:cNvSpPr>
              <a:spLocks noChangeShapeType="1"/>
            </p:cNvSpPr>
            <p:nvPr/>
          </p:nvSpPr>
          <p:spPr bwMode="auto">
            <a:xfrm>
              <a:off x="6881499" y="5047921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5" name="Text Box 108"/>
            <p:cNvSpPr txBox="1">
              <a:spLocks noChangeArrowheads="1"/>
            </p:cNvSpPr>
            <p:nvPr/>
          </p:nvSpPr>
          <p:spPr bwMode="auto">
            <a:xfrm>
              <a:off x="6862306" y="550182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6" name="Oval 95"/>
            <p:cNvSpPr>
              <a:spLocks noChangeArrowheads="1"/>
            </p:cNvSpPr>
            <p:nvPr/>
          </p:nvSpPr>
          <p:spPr bwMode="auto">
            <a:xfrm>
              <a:off x="6938632" y="550972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7" name="Line 123"/>
            <p:cNvSpPr>
              <a:spLocks noChangeShapeType="1"/>
            </p:cNvSpPr>
            <p:nvPr/>
          </p:nvSpPr>
          <p:spPr bwMode="auto">
            <a:xfrm>
              <a:off x="7381664" y="4573957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8" name="Oval 95"/>
            <p:cNvSpPr>
              <a:spLocks noChangeArrowheads="1"/>
            </p:cNvSpPr>
            <p:nvPr/>
          </p:nvSpPr>
          <p:spPr bwMode="auto">
            <a:xfrm>
              <a:off x="7590527" y="476931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7514200" y="476693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0" name="Line 123"/>
            <p:cNvSpPr>
              <a:spLocks noChangeShapeType="1"/>
            </p:cNvSpPr>
            <p:nvPr/>
          </p:nvSpPr>
          <p:spPr bwMode="auto">
            <a:xfrm>
              <a:off x="7886909" y="5057519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7980994" y="552731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2" name="Oval 95"/>
            <p:cNvSpPr>
              <a:spLocks noChangeArrowheads="1"/>
            </p:cNvSpPr>
            <p:nvPr/>
          </p:nvSpPr>
          <p:spPr bwMode="auto">
            <a:xfrm>
              <a:off x="8050342" y="5527312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90197" y="5620694"/>
            <a:ext cx="1423516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Insert 35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2285213" y="4348368"/>
            <a:ext cx="855704" cy="274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1844987" y="3413575"/>
            <a:ext cx="2060610" cy="934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Insert in the right subtree of node 30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83123" y="3764957"/>
            <a:ext cx="2224418" cy="1668789"/>
            <a:chOff x="6255431" y="4258633"/>
            <a:chExt cx="2224418" cy="1668789"/>
          </a:xfrm>
        </p:grpSpPr>
        <p:sp>
          <p:nvSpPr>
            <p:cNvPr id="37" name="Oval 95"/>
            <p:cNvSpPr>
              <a:spLocks noChangeArrowheads="1"/>
            </p:cNvSpPr>
            <p:nvPr/>
          </p:nvSpPr>
          <p:spPr bwMode="auto">
            <a:xfrm>
              <a:off x="7124236" y="428862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8" name="Text Box 96"/>
            <p:cNvSpPr txBox="1">
              <a:spLocks noChangeArrowheads="1"/>
            </p:cNvSpPr>
            <p:nvPr/>
          </p:nvSpPr>
          <p:spPr bwMode="auto">
            <a:xfrm>
              <a:off x="7044671" y="425863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9" name="Text Box 99"/>
            <p:cNvSpPr txBox="1">
              <a:spLocks noChangeArrowheads="1"/>
            </p:cNvSpPr>
            <p:nvPr/>
          </p:nvSpPr>
          <p:spPr bwMode="auto">
            <a:xfrm>
              <a:off x="6610909" y="4748017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0" name="Text Box 108"/>
            <p:cNvSpPr txBox="1">
              <a:spLocks noChangeArrowheads="1"/>
            </p:cNvSpPr>
            <p:nvPr/>
          </p:nvSpPr>
          <p:spPr bwMode="auto">
            <a:xfrm>
              <a:off x="6255431" y="5449740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1" name="Line 123"/>
            <p:cNvSpPr>
              <a:spLocks noChangeShapeType="1"/>
            </p:cNvSpPr>
            <p:nvPr/>
          </p:nvSpPr>
          <p:spPr bwMode="auto">
            <a:xfrm flipH="1">
              <a:off x="6506372" y="5057519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" name="Oval 95"/>
            <p:cNvSpPr>
              <a:spLocks noChangeArrowheads="1"/>
            </p:cNvSpPr>
            <p:nvPr/>
          </p:nvSpPr>
          <p:spPr bwMode="auto">
            <a:xfrm>
              <a:off x="6620223" y="477077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" name="Oval 95"/>
            <p:cNvSpPr>
              <a:spLocks noChangeArrowheads="1"/>
            </p:cNvSpPr>
            <p:nvPr/>
          </p:nvSpPr>
          <p:spPr bwMode="auto">
            <a:xfrm>
              <a:off x="6256391" y="545416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4" name="Line 123"/>
            <p:cNvSpPr>
              <a:spLocks noChangeShapeType="1"/>
            </p:cNvSpPr>
            <p:nvPr/>
          </p:nvSpPr>
          <p:spPr bwMode="auto">
            <a:xfrm flipH="1">
              <a:off x="6901267" y="4528308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6881499" y="5047921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6" name="Text Box 108"/>
            <p:cNvSpPr txBox="1">
              <a:spLocks noChangeArrowheads="1"/>
            </p:cNvSpPr>
            <p:nvPr/>
          </p:nvSpPr>
          <p:spPr bwMode="auto">
            <a:xfrm>
              <a:off x="6862306" y="550182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7" name="Oval 95"/>
            <p:cNvSpPr>
              <a:spLocks noChangeArrowheads="1"/>
            </p:cNvSpPr>
            <p:nvPr/>
          </p:nvSpPr>
          <p:spPr bwMode="auto">
            <a:xfrm>
              <a:off x="6938632" y="550972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" name="Line 123"/>
            <p:cNvSpPr>
              <a:spLocks noChangeShapeType="1"/>
            </p:cNvSpPr>
            <p:nvPr/>
          </p:nvSpPr>
          <p:spPr bwMode="auto">
            <a:xfrm>
              <a:off x="7381664" y="4573957"/>
              <a:ext cx="252659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" name="Oval 95"/>
            <p:cNvSpPr>
              <a:spLocks noChangeArrowheads="1"/>
            </p:cNvSpPr>
            <p:nvPr/>
          </p:nvSpPr>
          <p:spPr bwMode="auto">
            <a:xfrm>
              <a:off x="7590527" y="4769311"/>
              <a:ext cx="314141" cy="34012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0" name="Text Box 99"/>
            <p:cNvSpPr txBox="1">
              <a:spLocks noChangeArrowheads="1"/>
            </p:cNvSpPr>
            <p:nvPr/>
          </p:nvSpPr>
          <p:spPr bwMode="auto">
            <a:xfrm>
              <a:off x="7505321" y="4748017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7886909" y="5057519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2" name="Text Box 108"/>
            <p:cNvSpPr txBox="1">
              <a:spLocks noChangeArrowheads="1"/>
            </p:cNvSpPr>
            <p:nvPr/>
          </p:nvSpPr>
          <p:spPr bwMode="auto">
            <a:xfrm>
              <a:off x="7980994" y="552731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3" name="Oval 95"/>
            <p:cNvSpPr>
              <a:spLocks noChangeArrowheads="1"/>
            </p:cNvSpPr>
            <p:nvPr/>
          </p:nvSpPr>
          <p:spPr bwMode="auto">
            <a:xfrm>
              <a:off x="8050342" y="5527312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54" name="右箭头 53"/>
          <p:cNvSpPr/>
          <p:nvPr/>
        </p:nvSpPr>
        <p:spPr>
          <a:xfrm>
            <a:off x="5582404" y="4613474"/>
            <a:ext cx="855704" cy="274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/>
          <p:cNvSpPr/>
          <p:nvPr/>
        </p:nvSpPr>
        <p:spPr>
          <a:xfrm>
            <a:off x="5142178" y="3678681"/>
            <a:ext cx="2060610" cy="934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Insert in the left subtree of node 30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88950" y="3861048"/>
            <a:ext cx="2224418" cy="1664235"/>
            <a:chOff x="6488950" y="3861048"/>
            <a:chExt cx="2224418" cy="1664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6488950" y="3861048"/>
              <a:ext cx="2224418" cy="1638797"/>
              <a:chOff x="6255431" y="4288625"/>
              <a:chExt cx="2224418" cy="1638797"/>
            </a:xfrm>
          </p:grpSpPr>
          <p:sp>
            <p:nvSpPr>
              <p:cNvPr id="57" name="Oval 95"/>
              <p:cNvSpPr>
                <a:spLocks noChangeArrowheads="1"/>
              </p:cNvSpPr>
              <p:nvPr/>
            </p:nvSpPr>
            <p:spPr bwMode="auto">
              <a:xfrm>
                <a:off x="7124236" y="4288625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8" name="Text Box 96"/>
              <p:cNvSpPr txBox="1">
                <a:spLocks noChangeArrowheads="1"/>
              </p:cNvSpPr>
              <p:nvPr/>
            </p:nvSpPr>
            <p:spPr bwMode="auto">
              <a:xfrm>
                <a:off x="7069305" y="4291228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30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59" name="Text Box 99"/>
              <p:cNvSpPr txBox="1">
                <a:spLocks noChangeArrowheads="1"/>
              </p:cNvSpPr>
              <p:nvPr/>
            </p:nvSpPr>
            <p:spPr bwMode="auto">
              <a:xfrm>
                <a:off x="6610909" y="4748017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5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60" name="Text Box 108"/>
              <p:cNvSpPr txBox="1">
                <a:spLocks noChangeArrowheads="1"/>
              </p:cNvSpPr>
              <p:nvPr/>
            </p:nvSpPr>
            <p:spPr bwMode="auto">
              <a:xfrm>
                <a:off x="6255431" y="5449740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2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61" name="Line 123"/>
              <p:cNvSpPr>
                <a:spLocks noChangeShapeType="1"/>
              </p:cNvSpPr>
              <p:nvPr/>
            </p:nvSpPr>
            <p:spPr bwMode="auto">
              <a:xfrm flipH="1">
                <a:off x="6506372" y="5057519"/>
                <a:ext cx="144125" cy="39222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2" name="Oval 95"/>
              <p:cNvSpPr>
                <a:spLocks noChangeArrowheads="1"/>
              </p:cNvSpPr>
              <p:nvPr/>
            </p:nvSpPr>
            <p:spPr bwMode="auto">
              <a:xfrm>
                <a:off x="6620223" y="4770774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3" name="Oval 95"/>
              <p:cNvSpPr>
                <a:spLocks noChangeArrowheads="1"/>
              </p:cNvSpPr>
              <p:nvPr/>
            </p:nvSpPr>
            <p:spPr bwMode="auto">
              <a:xfrm>
                <a:off x="6256391" y="5454167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4" name="Line 123"/>
              <p:cNvSpPr>
                <a:spLocks noChangeShapeType="1"/>
              </p:cNvSpPr>
              <p:nvPr/>
            </p:nvSpPr>
            <p:spPr bwMode="auto">
              <a:xfrm flipH="1">
                <a:off x="6901267" y="4528308"/>
                <a:ext cx="221681" cy="30626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5" name="Line 123"/>
              <p:cNvSpPr>
                <a:spLocks noChangeShapeType="1"/>
              </p:cNvSpPr>
              <p:nvPr/>
            </p:nvSpPr>
            <p:spPr bwMode="auto">
              <a:xfrm>
                <a:off x="6881499" y="5047921"/>
                <a:ext cx="188892" cy="45177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6" name="Text Box 108"/>
              <p:cNvSpPr txBox="1">
                <a:spLocks noChangeArrowheads="1"/>
              </p:cNvSpPr>
              <p:nvPr/>
            </p:nvSpPr>
            <p:spPr bwMode="auto">
              <a:xfrm>
                <a:off x="6862306" y="5501822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15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67" name="Oval 95"/>
              <p:cNvSpPr>
                <a:spLocks noChangeArrowheads="1"/>
              </p:cNvSpPr>
              <p:nvPr/>
            </p:nvSpPr>
            <p:spPr bwMode="auto">
              <a:xfrm>
                <a:off x="6938632" y="5509723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8" name="Line 123"/>
              <p:cNvSpPr>
                <a:spLocks noChangeShapeType="1"/>
              </p:cNvSpPr>
              <p:nvPr/>
            </p:nvSpPr>
            <p:spPr bwMode="auto">
              <a:xfrm>
                <a:off x="7381664" y="4573957"/>
                <a:ext cx="252659" cy="26061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9" name="Oval 95"/>
              <p:cNvSpPr>
                <a:spLocks noChangeArrowheads="1"/>
              </p:cNvSpPr>
              <p:nvPr/>
            </p:nvSpPr>
            <p:spPr bwMode="auto">
              <a:xfrm>
                <a:off x="7590527" y="4769311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70" name="Text Box 99"/>
              <p:cNvSpPr txBox="1">
                <a:spLocks noChangeArrowheads="1"/>
              </p:cNvSpPr>
              <p:nvPr/>
            </p:nvSpPr>
            <p:spPr bwMode="auto">
              <a:xfrm>
                <a:off x="7514200" y="4755483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40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71" name="Line 123"/>
              <p:cNvSpPr>
                <a:spLocks noChangeShapeType="1"/>
              </p:cNvSpPr>
              <p:nvPr/>
            </p:nvSpPr>
            <p:spPr bwMode="auto">
              <a:xfrm>
                <a:off x="7902357" y="5047921"/>
                <a:ext cx="233674" cy="47939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7980994" y="5527312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80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73" name="Oval 95"/>
              <p:cNvSpPr>
                <a:spLocks noChangeArrowheads="1"/>
              </p:cNvSpPr>
              <p:nvPr/>
            </p:nvSpPr>
            <p:spPr bwMode="auto">
              <a:xfrm>
                <a:off x="8050342" y="5527312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74" name="Line 123"/>
            <p:cNvSpPr>
              <a:spLocks noChangeShapeType="1"/>
            </p:cNvSpPr>
            <p:nvPr/>
          </p:nvSpPr>
          <p:spPr bwMode="auto">
            <a:xfrm flipH="1">
              <a:off x="7782673" y="4638501"/>
              <a:ext cx="117501" cy="47910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5" name="Text Box 108"/>
            <p:cNvSpPr txBox="1">
              <a:spLocks noChangeArrowheads="1"/>
            </p:cNvSpPr>
            <p:nvPr/>
          </p:nvSpPr>
          <p:spPr bwMode="auto">
            <a:xfrm>
              <a:off x="7538905" y="512517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76" name="Oval 95"/>
            <p:cNvSpPr>
              <a:spLocks noChangeArrowheads="1"/>
            </p:cNvSpPr>
            <p:nvPr/>
          </p:nvSpPr>
          <p:spPr bwMode="auto">
            <a:xfrm>
              <a:off x="7615232" y="5117601"/>
              <a:ext cx="314141" cy="34012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3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/>
      <p:bldP spid="54" grpId="0" animBg="1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43672" cy="838200"/>
          </a:xfrm>
        </p:spPr>
        <p:txBody>
          <a:bodyPr/>
          <a:lstStyle/>
          <a:p>
            <a:r>
              <a:rPr lang="en-US" altLang="zh-HK" dirty="0" smtClean="0"/>
              <a:t>Search </a:t>
            </a:r>
            <a:r>
              <a:rPr lang="en-US" altLang="zh-HK" dirty="0"/>
              <a:t>the Point (for Insertion)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 smtClean="0"/>
              <a:t>Search the point in the tree to insert a key calling a procedure called </a:t>
            </a:r>
            <a:r>
              <a:rPr lang="en-US" altLang="zh-HK" sz="2400" dirty="0" err="1" smtClean="0">
                <a:solidFill>
                  <a:srgbClr val="C00000"/>
                </a:solidFill>
              </a:rPr>
              <a:t>searchPoint</a:t>
            </a:r>
            <a:r>
              <a:rPr lang="en-US" altLang="zh-HK" sz="2400" dirty="0" smtClean="0"/>
              <a:t>.</a:t>
            </a:r>
          </a:p>
          <a:p>
            <a:r>
              <a:rPr lang="en-US" altLang="zh-HK" sz="2400" dirty="0" smtClean="0"/>
              <a:t>If the tree has the key, </a:t>
            </a:r>
            <a:r>
              <a:rPr lang="en-US" altLang="zh-HK" sz="2400" dirty="0" err="1" smtClean="0">
                <a:solidFill>
                  <a:srgbClr val="C00000"/>
                </a:solidFill>
              </a:rPr>
              <a:t>searchPoint</a:t>
            </a:r>
            <a:r>
              <a:rPr lang="en-US" altLang="zh-HK" sz="2400" dirty="0" smtClean="0"/>
              <a:t> returns NULL. </a:t>
            </a:r>
          </a:p>
          <a:p>
            <a:pPr lvl="1"/>
            <a:r>
              <a:rPr lang="en-US" altLang="zh-HK" sz="2000" dirty="0" smtClean="0"/>
              <a:t>This implies that we do not need to insert the key into the tree.</a:t>
            </a:r>
          </a:p>
          <a:p>
            <a:r>
              <a:rPr lang="en-US" altLang="zh-HK" sz="2400" dirty="0" smtClean="0"/>
              <a:t>If the tree does not have the key, </a:t>
            </a:r>
            <a:r>
              <a:rPr lang="en-US" altLang="zh-HK" sz="2400" dirty="0" err="1" smtClean="0">
                <a:solidFill>
                  <a:srgbClr val="C00000"/>
                </a:solidFill>
              </a:rPr>
              <a:t>searchPoint</a:t>
            </a:r>
            <a:r>
              <a:rPr lang="en-US" altLang="zh-HK" sz="2400" dirty="0" smtClean="0"/>
              <a:t> returns the parent node </a:t>
            </a:r>
            <a:r>
              <a:rPr lang="en-US" altLang="zh-HK" sz="2400" dirty="0" smtClean="0">
                <a:solidFill>
                  <a:srgbClr val="0000FF"/>
                </a:solidFill>
              </a:rPr>
              <a:t>as the point</a:t>
            </a:r>
            <a:r>
              <a:rPr lang="en-US" altLang="zh-HK" sz="2400" dirty="0" smtClean="0"/>
              <a:t> under which the key should be inserted as its child.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Binary Search Trees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9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Insert into a BST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945" y="1215495"/>
            <a:ext cx="7772400" cy="4648200"/>
          </a:xfrm>
        </p:spPr>
        <p:txBody>
          <a:bodyPr/>
          <a:lstStyle/>
          <a:p>
            <a:r>
              <a:rPr lang="en-US" altLang="zh-HK" sz="2400" dirty="0" smtClean="0"/>
              <a:t>Insert </a:t>
            </a:r>
            <a:r>
              <a:rPr lang="en-US" altLang="zh-HK" sz="2400" dirty="0" smtClean="0">
                <a:solidFill>
                  <a:srgbClr val="0000FF"/>
                </a:solidFill>
              </a:rPr>
              <a:t>key</a:t>
            </a:r>
            <a:r>
              <a:rPr lang="en-US" altLang="zh-HK" sz="2400" dirty="0" smtClean="0"/>
              <a:t> into a </a:t>
            </a:r>
            <a:r>
              <a:rPr lang="en-US" altLang="zh-HK" sz="2400" dirty="0"/>
              <a:t> </a:t>
            </a:r>
            <a:r>
              <a:rPr lang="en-US" altLang="zh-HK" sz="2400" dirty="0" smtClean="0"/>
              <a:t>BST tree identified by the </a:t>
            </a:r>
            <a:r>
              <a:rPr lang="en-US" altLang="zh-HK" sz="2400" dirty="0" smtClean="0">
                <a:solidFill>
                  <a:srgbClr val="0000FF"/>
                </a:solidFill>
              </a:rPr>
              <a:t>root</a:t>
            </a:r>
            <a:r>
              <a:rPr lang="en-US" altLang="zh-HK" sz="2400" dirty="0" smtClean="0"/>
              <a:t>.</a:t>
            </a:r>
          </a:p>
          <a:p>
            <a:r>
              <a:rPr lang="en-US" altLang="zh-HK" sz="2400" dirty="0" smtClean="0"/>
              <a:t>Call </a:t>
            </a:r>
            <a:r>
              <a:rPr lang="en-US" altLang="zh-HK" sz="2400" dirty="0" err="1" smtClean="0">
                <a:solidFill>
                  <a:srgbClr val="C00000"/>
                </a:solidFill>
              </a:rPr>
              <a:t>searchPoint</a:t>
            </a:r>
            <a:r>
              <a:rPr lang="en-US" altLang="zh-HK" sz="2400" dirty="0" smtClean="0"/>
              <a:t> to get the </a:t>
            </a:r>
            <a:r>
              <a:rPr lang="en-US" altLang="zh-HK" sz="2400" dirty="0" smtClean="0">
                <a:solidFill>
                  <a:srgbClr val="0000FF"/>
                </a:solidFill>
              </a:rPr>
              <a:t>point</a:t>
            </a:r>
            <a:r>
              <a:rPr lang="en-US" altLang="zh-HK" sz="2400" dirty="0" smtClean="0"/>
              <a:t> under which the key is to be inserted.</a:t>
            </a:r>
          </a:p>
          <a:p>
            <a:r>
              <a:rPr lang="en-US" altLang="zh-HK" sz="2400" dirty="0" smtClean="0"/>
              <a:t>If the </a:t>
            </a:r>
            <a:r>
              <a:rPr lang="en-US" altLang="zh-HK" sz="2400" dirty="0" smtClean="0">
                <a:solidFill>
                  <a:srgbClr val="0000FF"/>
                </a:solidFill>
              </a:rPr>
              <a:t>root</a:t>
            </a:r>
            <a:r>
              <a:rPr lang="en-US" altLang="zh-HK" sz="2400" dirty="0" smtClean="0"/>
              <a:t> is NULL,  create a new node to keep the </a:t>
            </a:r>
            <a:r>
              <a:rPr lang="en-US" altLang="zh-HK" sz="2400" dirty="0" smtClean="0">
                <a:solidFill>
                  <a:srgbClr val="0000FF"/>
                </a:solidFill>
              </a:rPr>
              <a:t>key</a:t>
            </a:r>
            <a:r>
              <a:rPr lang="en-US" altLang="zh-HK" sz="2400" dirty="0" smtClean="0"/>
              <a:t>.</a:t>
            </a:r>
          </a:p>
          <a:p>
            <a:r>
              <a:rPr lang="en-US" altLang="zh-HK" sz="2400" dirty="0" smtClean="0"/>
              <a:t>If the </a:t>
            </a:r>
            <a:r>
              <a:rPr lang="en-US" altLang="zh-HK" sz="2400" dirty="0" smtClean="0">
                <a:solidFill>
                  <a:srgbClr val="0000FF"/>
                </a:solidFill>
              </a:rPr>
              <a:t>root</a:t>
            </a:r>
            <a:r>
              <a:rPr lang="en-US" altLang="zh-HK" sz="2400" dirty="0" smtClean="0"/>
              <a:t> is not NULL then</a:t>
            </a:r>
          </a:p>
          <a:p>
            <a:pPr lvl="1"/>
            <a:r>
              <a:rPr lang="en-US" altLang="zh-HK" dirty="0" smtClean="0"/>
              <a:t>Create a node </a:t>
            </a:r>
            <a:r>
              <a:rPr lang="en-US" altLang="zh-HK" dirty="0" err="1" smtClean="0">
                <a:solidFill>
                  <a:srgbClr val="0000FF"/>
                </a:solidFill>
              </a:rPr>
              <a:t>ptr</a:t>
            </a:r>
            <a:r>
              <a:rPr lang="en-US" altLang="zh-HK" dirty="0" smtClean="0"/>
              <a:t> to keep the key.</a:t>
            </a:r>
          </a:p>
          <a:p>
            <a:pPr lvl="1"/>
            <a:r>
              <a:rPr lang="en-US" altLang="zh-HK" dirty="0" smtClean="0"/>
              <a:t>Compare the key held by the point and the key to be inserted. </a:t>
            </a:r>
          </a:p>
          <a:p>
            <a:pPr lvl="1"/>
            <a:r>
              <a:rPr lang="en-US" altLang="zh-HK" dirty="0" smtClean="0"/>
              <a:t>If the former is larger, insert </a:t>
            </a:r>
            <a:r>
              <a:rPr lang="en-US" altLang="zh-HK" dirty="0" err="1" smtClean="0">
                <a:solidFill>
                  <a:srgbClr val="0000FF"/>
                </a:solidFill>
              </a:rPr>
              <a:t>ptr</a:t>
            </a:r>
            <a:r>
              <a:rPr lang="en-US" altLang="zh-HK" dirty="0" smtClean="0"/>
              <a:t> as the left child of the </a:t>
            </a:r>
            <a:r>
              <a:rPr lang="en-US" altLang="zh-HK" dirty="0" smtClean="0">
                <a:solidFill>
                  <a:srgbClr val="0000FF"/>
                </a:solidFill>
              </a:rPr>
              <a:t>point</a:t>
            </a:r>
            <a:r>
              <a:rPr lang="en-US" altLang="zh-HK" dirty="0" smtClean="0"/>
              <a:t>. Otherwise, insert </a:t>
            </a:r>
            <a:r>
              <a:rPr lang="en-US" altLang="zh-HK" dirty="0" err="1" smtClean="0">
                <a:solidFill>
                  <a:srgbClr val="0000FF"/>
                </a:solidFill>
              </a:rPr>
              <a:t>ptr</a:t>
            </a:r>
            <a:r>
              <a:rPr lang="en-US" altLang="zh-HK" dirty="0" smtClean="0"/>
              <a:t> as the right child of  the </a:t>
            </a:r>
            <a:r>
              <a:rPr lang="en-US" altLang="zh-HK" dirty="0" smtClean="0">
                <a:solidFill>
                  <a:srgbClr val="0000FF"/>
                </a:solidFill>
              </a:rPr>
              <a:t>point</a:t>
            </a:r>
            <a:r>
              <a:rPr lang="en-US" altLang="zh-HK" dirty="0" smtClean="0"/>
              <a:t>. 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Binary Search Trees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29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Binary Search Trees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56B32F10-34AE-4AA4-A264-F1AC362374EF}" type="slidenum">
              <a:rPr lang="zh-TW" altLang="en-US" smtClean="0"/>
              <a:pPr/>
              <a:t>14</a:t>
            </a:fld>
            <a:endParaRPr lang="en-US" altLang="zh-TW" dirty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9357" y="228600"/>
            <a:ext cx="8479971" cy="838200"/>
          </a:xfrm>
        </p:spPr>
        <p:txBody>
          <a:bodyPr/>
          <a:lstStyle/>
          <a:p>
            <a:r>
              <a:rPr lang="en-US" altLang="zh-TW" dirty="0" err="1" smtClean="0"/>
              <a:t>searchPoint</a:t>
            </a:r>
            <a:endParaRPr lang="en-US" altLang="zh-TW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216" y="1395663"/>
            <a:ext cx="7889827" cy="5025189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tree_pointer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searchPoint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tree_pointer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root,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key)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if </a:t>
            </a:r>
            <a:r>
              <a:rPr lang="en-US" altLang="zh-TW" sz="2000" dirty="0">
                <a:solidFill>
                  <a:srgbClr val="0000FF"/>
                </a:solidFill>
              </a:rPr>
              <a:t>(!root) return NULL;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         /* </a:t>
            </a:r>
            <a:r>
              <a:rPr lang="en-US" altLang="zh-TW" sz="2000" dirty="0">
                <a:solidFill>
                  <a:srgbClr val="0000FF"/>
                </a:solidFill>
              </a:rPr>
              <a:t>empty tree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*/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if </a:t>
            </a:r>
            <a:r>
              <a:rPr lang="en-US" altLang="zh-TW" sz="2000" dirty="0">
                <a:solidFill>
                  <a:srgbClr val="0000FF"/>
                </a:solidFill>
              </a:rPr>
              <a:t>(key == root-&gt;data) return NULL;  /* root is the </a:t>
            </a:r>
            <a:r>
              <a:rPr lang="en-US" altLang="zh-TW" sz="2000" dirty="0" smtClean="0">
                <a:solidFill>
                  <a:srgbClr val="0000FF"/>
                </a:solidFill>
              </a:rPr>
              <a:t>node  </a:t>
            </a:r>
            <a:r>
              <a:rPr lang="en-US" altLang="zh-TW" sz="2000" dirty="0">
                <a:solidFill>
                  <a:srgbClr val="0000FF"/>
                </a:solidFill>
              </a:rPr>
              <a:t>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</a:rPr>
              <a:t>/* key is smaller than the node and there is left </a:t>
            </a:r>
            <a:r>
              <a:rPr lang="en-US" altLang="zh-TW" sz="2000" dirty="0" err="1">
                <a:solidFill>
                  <a:srgbClr val="0000FF"/>
                </a:solidFill>
              </a:rPr>
              <a:t>subtree</a:t>
            </a:r>
            <a:r>
              <a:rPr lang="en-US" altLang="zh-TW" sz="2000" dirty="0">
                <a:solidFill>
                  <a:srgbClr val="0000FF"/>
                </a:solidFill>
              </a:rPr>
              <a:t>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</a:rPr>
              <a:t>if ((key &lt; root-&gt;data) &amp;&amp; (root-&gt;</a:t>
            </a:r>
            <a:r>
              <a:rPr lang="en-US" altLang="zh-TW" sz="2000" dirty="0" err="1">
                <a:solidFill>
                  <a:srgbClr val="0000FF"/>
                </a:solidFill>
              </a:rPr>
              <a:t>left_child</a:t>
            </a:r>
            <a:r>
              <a:rPr lang="en-US" altLang="zh-TW" sz="2000" dirty="0">
                <a:solidFill>
                  <a:srgbClr val="0000FF"/>
                </a:solidFill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</a:t>
            </a:r>
            <a:r>
              <a:rPr lang="en-US" altLang="zh-TW" sz="2000" dirty="0">
                <a:solidFill>
                  <a:srgbClr val="0000FF"/>
                </a:solidFill>
              </a:rPr>
              <a:t>return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searchPoint</a:t>
            </a:r>
            <a:r>
              <a:rPr lang="en-US" altLang="zh-TW" sz="2000" dirty="0" smtClean="0">
                <a:solidFill>
                  <a:srgbClr val="0000FF"/>
                </a:solidFill>
              </a:rPr>
              <a:t>(root-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left_child</a:t>
            </a:r>
            <a:r>
              <a:rPr lang="en-US" altLang="zh-TW" sz="2000" dirty="0">
                <a:solidFill>
                  <a:srgbClr val="0000FF"/>
                </a:solidFill>
              </a:rPr>
              <a:t>, key);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/* </a:t>
            </a:r>
            <a:r>
              <a:rPr lang="en-US" altLang="zh-TW" sz="2000" dirty="0">
                <a:solidFill>
                  <a:srgbClr val="0000FF"/>
                </a:solidFill>
              </a:rPr>
              <a:t>key is </a:t>
            </a:r>
            <a:r>
              <a:rPr lang="en-US" altLang="zh-TW" sz="2000" dirty="0" smtClean="0">
                <a:solidFill>
                  <a:srgbClr val="0000FF"/>
                </a:solidFill>
              </a:rPr>
              <a:t>larger </a:t>
            </a:r>
            <a:r>
              <a:rPr lang="en-US" altLang="zh-TW" sz="2000" dirty="0">
                <a:solidFill>
                  <a:srgbClr val="0000FF"/>
                </a:solidFill>
              </a:rPr>
              <a:t>than the node and there is right subtree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</a:rPr>
              <a:t>if ((key &gt; root-&gt;data) &amp;&amp; (root-&gt;</a:t>
            </a:r>
            <a:r>
              <a:rPr lang="en-US" altLang="zh-TW" sz="2000" dirty="0" err="1">
                <a:solidFill>
                  <a:srgbClr val="0000FF"/>
                </a:solidFill>
              </a:rPr>
              <a:t>right_child</a:t>
            </a:r>
            <a:r>
              <a:rPr lang="en-US" altLang="zh-TW" sz="2000" dirty="0">
                <a:solidFill>
                  <a:srgbClr val="0000FF"/>
                </a:solidFill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</a:t>
            </a:r>
            <a:r>
              <a:rPr lang="en-US" altLang="zh-TW" sz="2000" dirty="0">
                <a:solidFill>
                  <a:srgbClr val="0000FF"/>
                </a:solidFill>
              </a:rPr>
              <a:t>return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searchPoint</a:t>
            </a:r>
            <a:r>
              <a:rPr lang="en-US" altLang="zh-TW" sz="2000" dirty="0" smtClean="0">
                <a:solidFill>
                  <a:srgbClr val="0000FF"/>
                </a:solidFill>
              </a:rPr>
              <a:t>(root-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right_child,key</a:t>
            </a:r>
            <a:r>
              <a:rPr lang="en-US" altLang="zh-TW" sz="2000" dirty="0">
                <a:solidFill>
                  <a:srgbClr val="0000FF"/>
                </a:solidFill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</a:rPr>
              <a:t>return root;  </a:t>
            </a:r>
            <a:r>
              <a:rPr lang="en-US" altLang="zh-TW" sz="2000" dirty="0" smtClean="0">
                <a:solidFill>
                  <a:srgbClr val="0000FF"/>
                </a:solidFill>
              </a:rPr>
              <a:t>/* </a:t>
            </a:r>
            <a:r>
              <a:rPr lang="en-US" altLang="zh-TW" sz="2000" dirty="0" smtClean="0">
                <a:solidFill>
                  <a:srgbClr val="FF0000"/>
                </a:solidFill>
              </a:rPr>
              <a:t>question: why do we need to return root? </a:t>
            </a:r>
            <a:r>
              <a:rPr lang="en-US" altLang="zh-TW" sz="2000" dirty="0">
                <a:solidFill>
                  <a:srgbClr val="0000FF"/>
                </a:solidFill>
              </a:rPr>
              <a:t>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</a:t>
            </a:r>
            <a:r>
              <a:rPr lang="en-US" altLang="zh-TW" sz="2000" dirty="0">
                <a:solidFill>
                  <a:srgbClr val="0000FF"/>
                </a:solidFill>
              </a:rPr>
              <a:t>/* the node when the search terminates */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</a:t>
            </a:r>
            <a:r>
              <a:rPr lang="en-US" altLang="zh-TW" sz="2000" dirty="0">
                <a:solidFill>
                  <a:srgbClr val="0000FF"/>
                </a:solidFill>
              </a:rPr>
              <a:t>/* i.e. the place to insert the key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*/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</a:t>
            </a:r>
            <a:endParaRPr lang="en-US" altLang="zh-TW" dirty="0">
              <a:solidFill>
                <a:srgbClr val="0000FF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90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Binary Search Trees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B6BCC083-8B9F-4ECB-88A6-12CC6FF9D628}" type="slidenum">
              <a:rPr lang="zh-TW" altLang="en-US" smtClean="0"/>
              <a:pPr/>
              <a:t>15</a:t>
            </a:fld>
            <a:endParaRPr lang="en-US" altLang="zh-TW" dirty="0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93295"/>
          </a:xfrm>
        </p:spPr>
        <p:txBody>
          <a:bodyPr/>
          <a:lstStyle/>
          <a:p>
            <a:r>
              <a:rPr lang="en-US" altLang="zh-TW" dirty="0" smtClean="0"/>
              <a:t>insert</a:t>
            </a:r>
            <a:endParaRPr lang="en-US" altLang="zh-TW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949" y="1152302"/>
            <a:ext cx="8226711" cy="4708358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void </a:t>
            </a:r>
            <a:r>
              <a:rPr lang="en-US" altLang="zh-TW" sz="2000" dirty="0" smtClean="0">
                <a:solidFill>
                  <a:srgbClr val="C00000"/>
                </a:solidFill>
              </a:rPr>
              <a:t>insert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tree_pointer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root,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key)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{	/* do nothing if </a:t>
            </a:r>
            <a:r>
              <a:rPr lang="en-US" altLang="zh-TW" sz="2000" dirty="0" smtClean="0">
                <a:solidFill>
                  <a:srgbClr val="0000FF"/>
                </a:solidFill>
              </a:rPr>
              <a:t>key </a:t>
            </a:r>
            <a:r>
              <a:rPr lang="en-US" altLang="zh-TW" sz="2000" dirty="0">
                <a:solidFill>
                  <a:srgbClr val="0000FF"/>
                </a:solidFill>
              </a:rPr>
              <a:t>is already in the tree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</a:t>
            </a:r>
            <a:r>
              <a:rPr lang="en-US" altLang="zh-TW" sz="2000" dirty="0" err="1">
                <a:solidFill>
                  <a:srgbClr val="0000FF"/>
                </a:solidFill>
              </a:rPr>
              <a:t>tree_pointer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,   </a:t>
            </a:r>
            <a:r>
              <a:rPr lang="en-US" altLang="zh-TW" sz="2000" dirty="0" smtClean="0">
                <a:solidFill>
                  <a:srgbClr val="0000FF"/>
                </a:solidFill>
              </a:rPr>
              <a:t>point;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point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searchPoint</a:t>
            </a:r>
            <a:r>
              <a:rPr lang="en-US" altLang="zh-TW" sz="2000" dirty="0" smtClean="0">
                <a:solidFill>
                  <a:srgbClr val="0000FF"/>
                </a:solidFill>
              </a:rPr>
              <a:t>(root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key); 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</a:t>
            </a:r>
            <a:r>
              <a:rPr lang="en-US" altLang="zh-TW" sz="2000" dirty="0">
                <a:solidFill>
                  <a:srgbClr val="0000FF"/>
                </a:solidFill>
              </a:rPr>
              <a:t>if </a:t>
            </a:r>
            <a:r>
              <a:rPr lang="en-US" altLang="zh-TW" sz="2000" dirty="0" smtClean="0">
                <a:solidFill>
                  <a:srgbClr val="0000FF"/>
                </a:solidFill>
              </a:rPr>
              <a:t>(point </a:t>
            </a:r>
            <a:r>
              <a:rPr lang="en-US" altLang="zh-TW" sz="2000" dirty="0">
                <a:solidFill>
                  <a:srgbClr val="0000FF"/>
                </a:solidFill>
              </a:rPr>
              <a:t>|| !(root)) { </a:t>
            </a:r>
            <a:r>
              <a:rPr lang="en-US" altLang="zh-TW" sz="2000" dirty="0" smtClean="0">
                <a:solidFill>
                  <a:srgbClr val="0000FF"/>
                </a:solidFill>
              </a:rPr>
              <a:t>/* point != NULL 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000" dirty="0" smtClean="0">
                <a:solidFill>
                  <a:srgbClr val="0000FF"/>
                </a:solidFill>
              </a:rPr>
              <a:t>key </a:t>
            </a:r>
            <a:r>
              <a:rPr lang="en-US" altLang="zh-TW" sz="2000" dirty="0">
                <a:solidFill>
                  <a:srgbClr val="0000FF"/>
                </a:solidFill>
              </a:rPr>
              <a:t>is not in the tree </a:t>
            </a:r>
            <a:r>
              <a:rPr lang="en-US" altLang="zh-TW" sz="2000" dirty="0" smtClean="0">
                <a:solidFill>
                  <a:srgbClr val="0000FF"/>
                </a:solidFill>
              </a:rPr>
              <a:t>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(</a:t>
            </a:r>
            <a:r>
              <a:rPr lang="en-US" altLang="zh-TW" sz="2000" dirty="0" err="1">
                <a:solidFill>
                  <a:srgbClr val="0000FF"/>
                </a:solidFill>
              </a:rPr>
              <a:t>tree_pointer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  <a:r>
              <a:rPr lang="en-US" altLang="zh-TW" sz="2000" dirty="0" err="1">
                <a:solidFill>
                  <a:srgbClr val="0000FF"/>
                </a:solidFill>
              </a:rPr>
              <a:t>malloc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sizeof</a:t>
            </a:r>
            <a:r>
              <a:rPr lang="en-US" altLang="zh-TW" sz="2000" dirty="0">
                <a:solidFill>
                  <a:srgbClr val="0000FF"/>
                </a:solidFill>
              </a:rPr>
              <a:t>(*node));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  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2000" dirty="0" smtClean="0">
                <a:solidFill>
                  <a:srgbClr val="0000FF"/>
                </a:solidFill>
              </a:rPr>
              <a:t>-</a:t>
            </a:r>
            <a:r>
              <a:rPr lang="en-US" altLang="zh-TW" sz="2000" dirty="0">
                <a:solidFill>
                  <a:srgbClr val="0000FF"/>
                </a:solidFill>
              </a:rPr>
              <a:t>&gt;data = </a:t>
            </a:r>
            <a:r>
              <a:rPr lang="en-US" altLang="zh-TW" sz="2000" dirty="0" smtClean="0">
                <a:solidFill>
                  <a:srgbClr val="0000FF"/>
                </a:solidFill>
              </a:rPr>
              <a:t>key;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2000" dirty="0" smtClean="0">
                <a:solidFill>
                  <a:srgbClr val="0000FF"/>
                </a:solidFill>
              </a:rPr>
              <a:t>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left_child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right_child</a:t>
            </a:r>
            <a:r>
              <a:rPr lang="en-US" altLang="zh-TW" sz="2000" dirty="0">
                <a:solidFill>
                  <a:srgbClr val="0000FF"/>
                </a:solidFill>
              </a:rPr>
              <a:t> = NULL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</a:t>
            </a:r>
            <a:r>
              <a:rPr lang="en-US" altLang="zh-TW" sz="2000" dirty="0">
                <a:solidFill>
                  <a:srgbClr val="0000FF"/>
                </a:solidFill>
              </a:rPr>
              <a:t>if (root</a:t>
            </a:r>
            <a:r>
              <a:rPr lang="en-US" altLang="zh-TW" sz="2000" dirty="0" smtClean="0">
                <a:solidFill>
                  <a:srgbClr val="0000FF"/>
                </a:solidFill>
              </a:rPr>
              <a:t>)    /* </a:t>
            </a:r>
            <a:r>
              <a:rPr lang="en-US" altLang="zh-TW" sz="2000" dirty="0">
                <a:solidFill>
                  <a:srgbClr val="0000FF"/>
                </a:solidFill>
              </a:rPr>
              <a:t>the tree exists, insert as child of </a:t>
            </a:r>
            <a:r>
              <a:rPr lang="en-US" altLang="zh-TW" sz="2000" dirty="0" smtClean="0">
                <a:solidFill>
                  <a:srgbClr val="0000FF"/>
                </a:solidFill>
              </a:rPr>
              <a:t>point </a:t>
            </a:r>
            <a:r>
              <a:rPr lang="en-US" altLang="zh-TW" sz="2000" dirty="0">
                <a:solidFill>
                  <a:srgbClr val="0000FF"/>
                </a:solidFill>
              </a:rPr>
              <a:t>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</a:t>
            </a:r>
            <a:r>
              <a:rPr lang="en-US" altLang="zh-TW" sz="2000" dirty="0">
                <a:solidFill>
                  <a:srgbClr val="0000FF"/>
                </a:solidFill>
              </a:rPr>
              <a:t>if </a:t>
            </a:r>
            <a:r>
              <a:rPr lang="en-US" altLang="zh-TW" sz="2000" dirty="0" smtClean="0">
                <a:solidFill>
                  <a:srgbClr val="0000FF"/>
                </a:solidFill>
              </a:rPr>
              <a:t>(key </a:t>
            </a:r>
            <a:r>
              <a:rPr lang="en-US" altLang="zh-TW" sz="2000" dirty="0">
                <a:solidFill>
                  <a:srgbClr val="0000FF"/>
                </a:solidFill>
              </a:rPr>
              <a:t>&lt; </a:t>
            </a:r>
            <a:r>
              <a:rPr lang="en-US" altLang="zh-TW" sz="2000" dirty="0" smtClean="0">
                <a:solidFill>
                  <a:srgbClr val="0000FF"/>
                </a:solidFill>
              </a:rPr>
              <a:t>point-</a:t>
            </a:r>
            <a:r>
              <a:rPr lang="en-US" altLang="zh-TW" sz="2000" dirty="0">
                <a:solidFill>
                  <a:srgbClr val="0000FF"/>
                </a:solidFill>
              </a:rPr>
              <a:t>&gt;data) </a:t>
            </a:r>
            <a:r>
              <a:rPr lang="en-US" altLang="zh-TW" sz="2000" dirty="0" smtClean="0">
                <a:solidFill>
                  <a:srgbClr val="0000FF"/>
                </a:solidFill>
              </a:rPr>
              <a:t>point-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left_child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</a:t>
            </a:r>
            <a:r>
              <a:rPr lang="en-US" altLang="zh-TW" sz="2000" dirty="0">
                <a:solidFill>
                  <a:srgbClr val="0000FF"/>
                </a:solidFill>
              </a:rPr>
              <a:t>else </a:t>
            </a:r>
            <a:r>
              <a:rPr lang="en-US" altLang="zh-TW" sz="2000" dirty="0" smtClean="0">
                <a:solidFill>
                  <a:srgbClr val="0000FF"/>
                </a:solidFill>
              </a:rPr>
              <a:t>point-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right_child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else </a:t>
            </a:r>
            <a:r>
              <a:rPr lang="en-US" altLang="zh-TW" sz="2000" dirty="0">
                <a:solidFill>
                  <a:srgbClr val="0000FF"/>
                </a:solidFill>
              </a:rPr>
              <a:t>root = 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;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/* it is the first node in the tree  */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/* </a:t>
            </a:r>
            <a:r>
              <a:rPr lang="en-US" altLang="zh-TW" sz="2000" dirty="0">
                <a:solidFill>
                  <a:srgbClr val="0000FF"/>
                </a:solidFill>
              </a:rPr>
              <a:t>insert the node as the root node for an empty tree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20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82385" y="1126436"/>
                <a:ext cx="8251372" cy="4648200"/>
              </a:xfrm>
            </p:spPr>
            <p:txBody>
              <a:bodyPr/>
              <a:lstStyle/>
              <a:p>
                <a:pPr marL="342900" lvl="1" indent="-342900">
                  <a:buSzPct val="85000"/>
                  <a:buFont typeface="Wingdings" pitchFamily="2" charset="2"/>
                  <a:buChar char="q"/>
                </a:pPr>
                <a:r>
                  <a:rPr lang="en-US" sz="2400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h is the depth of the BST</a:t>
                </a:r>
              </a:p>
              <a:p>
                <a:r>
                  <a:rPr lang="en-US" sz="2400" dirty="0" smtClean="0"/>
                  <a:t>Draw the binary search tree</a:t>
                </a:r>
              </a:p>
              <a:p>
                <a:pPr lvl="1"/>
                <a:r>
                  <a:rPr lang="en-US" sz="2000" dirty="0" smtClean="0"/>
                  <a:t>1. inserting 1, 2, 3 in order</a:t>
                </a:r>
              </a:p>
              <a:p>
                <a:pPr lvl="1"/>
                <a:r>
                  <a:rPr lang="en-US" sz="2000" dirty="0" smtClean="0"/>
                  <a:t>2. inserting 2, 1, 3 in order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3. inserting 3, 1, 2 in order</a:t>
                </a:r>
                <a:endParaRPr lang="en-US" sz="1600" dirty="0" smtClean="0"/>
              </a:p>
              <a:p>
                <a:r>
                  <a:rPr lang="en-US" sz="2000" dirty="0" smtClean="0"/>
                  <a:t>Draw the binary search tree </a:t>
                </a:r>
                <a:r>
                  <a:rPr lang="en-US" sz="2000" dirty="0"/>
                  <a:t>after inserting 40, 20, 60, 10, 50, 45, 30, 55, 70 and </a:t>
                </a:r>
                <a:r>
                  <a:rPr lang="en-US" sz="2000" dirty="0" smtClean="0"/>
                  <a:t>25 </a:t>
                </a:r>
                <a:r>
                  <a:rPr lang="en-US" sz="2000" dirty="0"/>
                  <a:t>into a binary search tree in order</a:t>
                </a:r>
                <a:r>
                  <a:rPr lang="en-US" sz="2000" dirty="0" smtClean="0"/>
                  <a:t>.</a:t>
                </a:r>
              </a:p>
              <a:p>
                <a:pPr lvl="3"/>
                <a:endParaRPr lang="en-US" sz="12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385" y="1126436"/>
                <a:ext cx="8251372" cy="4648200"/>
              </a:xfrm>
              <a:blipFill rotWithShape="1">
                <a:blip r:embed="rId2"/>
                <a:stretch>
                  <a:fillRect l="-665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473952" y="4084205"/>
            <a:ext cx="3015141" cy="2134987"/>
            <a:chOff x="2411760" y="4365104"/>
            <a:chExt cx="3015141" cy="2134987"/>
          </a:xfrm>
        </p:grpSpPr>
        <p:sp>
          <p:nvSpPr>
            <p:cNvPr id="7" name="Oval 95"/>
            <p:cNvSpPr>
              <a:spLocks noChangeArrowheads="1"/>
            </p:cNvSpPr>
            <p:nvPr/>
          </p:nvSpPr>
          <p:spPr bwMode="auto">
            <a:xfrm>
              <a:off x="3720152" y="436510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3641792" y="43654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9" name="Text Box 99"/>
            <p:cNvSpPr txBox="1">
              <a:spLocks noChangeArrowheads="1"/>
            </p:cNvSpPr>
            <p:nvPr/>
          </p:nvSpPr>
          <p:spPr bwMode="auto">
            <a:xfrm>
              <a:off x="2871558" y="487457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b="1">
                  <a:latin typeface="+mn-lt"/>
                </a:defRPr>
              </a:lvl1pPr>
            </a:lstStyle>
            <a:p>
              <a:r>
                <a:rPr lang="en-US" altLang="zh-TW" sz="2000" dirty="0" smtClean="0"/>
                <a:t>20</a:t>
              </a:r>
              <a:endParaRPr lang="en-US" altLang="zh-TW" sz="2000" dirty="0"/>
            </a:p>
          </p:txBody>
        </p:sp>
        <p:sp>
          <p:nvSpPr>
            <p:cNvPr id="10" name="Text Box 108"/>
            <p:cNvSpPr txBox="1">
              <a:spLocks noChangeArrowheads="1"/>
            </p:cNvSpPr>
            <p:nvPr/>
          </p:nvSpPr>
          <p:spPr bwMode="auto">
            <a:xfrm>
              <a:off x="2411760" y="5489678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1" name="Line 123"/>
            <p:cNvSpPr>
              <a:spLocks noChangeShapeType="1"/>
            </p:cNvSpPr>
            <p:nvPr/>
          </p:nvSpPr>
          <p:spPr bwMode="auto">
            <a:xfrm flipH="1">
              <a:off x="2695050" y="5161428"/>
              <a:ext cx="283486" cy="35411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2" name="Oval 95"/>
            <p:cNvSpPr>
              <a:spLocks noChangeArrowheads="1"/>
            </p:cNvSpPr>
            <p:nvPr/>
          </p:nvSpPr>
          <p:spPr bwMode="auto">
            <a:xfrm>
              <a:off x="2948263" y="48746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" name="Oval 95"/>
            <p:cNvSpPr>
              <a:spLocks noChangeArrowheads="1"/>
            </p:cNvSpPr>
            <p:nvPr/>
          </p:nvSpPr>
          <p:spPr bwMode="auto">
            <a:xfrm>
              <a:off x="2467873" y="549506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4" name="Line 123"/>
            <p:cNvSpPr>
              <a:spLocks noChangeShapeType="1"/>
            </p:cNvSpPr>
            <p:nvPr/>
          </p:nvSpPr>
          <p:spPr bwMode="auto">
            <a:xfrm flipH="1">
              <a:off x="3229305" y="4668975"/>
              <a:ext cx="523725" cy="2695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" name="Line 123"/>
            <p:cNvSpPr>
              <a:spLocks noChangeShapeType="1"/>
            </p:cNvSpPr>
            <p:nvPr/>
          </p:nvSpPr>
          <p:spPr bwMode="auto">
            <a:xfrm>
              <a:off x="3169239" y="5183569"/>
              <a:ext cx="205155" cy="34226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6" name="Text Box 108"/>
            <p:cNvSpPr txBox="1">
              <a:spLocks noChangeArrowheads="1"/>
            </p:cNvSpPr>
            <p:nvPr/>
          </p:nvSpPr>
          <p:spPr bwMode="auto">
            <a:xfrm>
              <a:off x="3216348" y="5496735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7" name="Oval 95"/>
            <p:cNvSpPr>
              <a:spLocks noChangeArrowheads="1"/>
            </p:cNvSpPr>
            <p:nvPr/>
          </p:nvSpPr>
          <p:spPr bwMode="auto">
            <a:xfrm>
              <a:off x="3292674" y="551554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8" name="Line 123"/>
            <p:cNvSpPr>
              <a:spLocks noChangeShapeType="1"/>
            </p:cNvSpPr>
            <p:nvPr/>
          </p:nvSpPr>
          <p:spPr bwMode="auto">
            <a:xfrm>
              <a:off x="3977579" y="4650437"/>
              <a:ext cx="491005" cy="25361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9" name="Oval 95"/>
            <p:cNvSpPr>
              <a:spLocks noChangeArrowheads="1"/>
            </p:cNvSpPr>
            <p:nvPr/>
          </p:nvSpPr>
          <p:spPr bwMode="auto">
            <a:xfrm>
              <a:off x="4468585" y="4841350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0" name="Text Box 99"/>
            <p:cNvSpPr txBox="1">
              <a:spLocks noChangeArrowheads="1"/>
            </p:cNvSpPr>
            <p:nvPr/>
          </p:nvSpPr>
          <p:spPr bwMode="auto">
            <a:xfrm>
              <a:off x="4392258" y="4838975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60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1" name="Line 123"/>
            <p:cNvSpPr>
              <a:spLocks noChangeShapeType="1"/>
            </p:cNvSpPr>
            <p:nvPr/>
          </p:nvSpPr>
          <p:spPr bwMode="auto">
            <a:xfrm>
              <a:off x="4753704" y="5151699"/>
              <a:ext cx="352657" cy="37413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2" name="Text Box 108"/>
            <p:cNvSpPr txBox="1">
              <a:spLocks noChangeArrowheads="1"/>
            </p:cNvSpPr>
            <p:nvPr/>
          </p:nvSpPr>
          <p:spPr bwMode="auto">
            <a:xfrm>
              <a:off x="4960107" y="5525829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latin typeface="+mn-lt"/>
                </a:rPr>
                <a:t>70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23" name="Oval 95"/>
            <p:cNvSpPr>
              <a:spLocks noChangeArrowheads="1"/>
            </p:cNvSpPr>
            <p:nvPr/>
          </p:nvSpPr>
          <p:spPr bwMode="auto">
            <a:xfrm>
              <a:off x="5029455" y="552582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4" name="Text Box 108"/>
            <p:cNvSpPr txBox="1">
              <a:spLocks noChangeArrowheads="1"/>
            </p:cNvSpPr>
            <p:nvPr/>
          </p:nvSpPr>
          <p:spPr bwMode="auto">
            <a:xfrm>
              <a:off x="3981523" y="5531830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5" name="Line 123"/>
            <p:cNvSpPr>
              <a:spLocks noChangeShapeType="1"/>
            </p:cNvSpPr>
            <p:nvPr/>
          </p:nvSpPr>
          <p:spPr bwMode="auto">
            <a:xfrm flipH="1">
              <a:off x="4280268" y="5181478"/>
              <a:ext cx="313876" cy="3443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6" name="Oval 95"/>
            <p:cNvSpPr>
              <a:spLocks noChangeArrowheads="1"/>
            </p:cNvSpPr>
            <p:nvPr/>
          </p:nvSpPr>
          <p:spPr bwMode="auto">
            <a:xfrm>
              <a:off x="4047033" y="5531830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7" name="Text Box 108"/>
            <p:cNvSpPr txBox="1">
              <a:spLocks noChangeArrowheads="1"/>
            </p:cNvSpPr>
            <p:nvPr/>
          </p:nvSpPr>
          <p:spPr bwMode="auto">
            <a:xfrm>
              <a:off x="3717096" y="60725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8" name="Line 123"/>
            <p:cNvSpPr>
              <a:spLocks noChangeShapeType="1"/>
            </p:cNvSpPr>
            <p:nvPr/>
          </p:nvSpPr>
          <p:spPr bwMode="auto">
            <a:xfrm flipH="1">
              <a:off x="4016002" y="5844342"/>
              <a:ext cx="112898" cy="2556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9" name="Oval 95"/>
            <p:cNvSpPr>
              <a:spLocks noChangeArrowheads="1"/>
            </p:cNvSpPr>
            <p:nvPr/>
          </p:nvSpPr>
          <p:spPr bwMode="auto">
            <a:xfrm>
              <a:off x="3782606" y="607255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0" name="Line 123"/>
            <p:cNvSpPr>
              <a:spLocks noChangeShapeType="1"/>
            </p:cNvSpPr>
            <p:nvPr/>
          </p:nvSpPr>
          <p:spPr bwMode="auto">
            <a:xfrm>
              <a:off x="4292777" y="5845397"/>
              <a:ext cx="124509" cy="2545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4227254" y="609998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2" name="Oval 95"/>
            <p:cNvSpPr>
              <a:spLocks noChangeArrowheads="1"/>
            </p:cNvSpPr>
            <p:nvPr/>
          </p:nvSpPr>
          <p:spPr bwMode="auto">
            <a:xfrm>
              <a:off x="4292777" y="610522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8" name="Text Box 108"/>
            <p:cNvSpPr txBox="1">
              <a:spLocks noChangeArrowheads="1"/>
            </p:cNvSpPr>
            <p:nvPr/>
          </p:nvSpPr>
          <p:spPr bwMode="auto">
            <a:xfrm>
              <a:off x="2896000" y="6002845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9" name="Line 123"/>
            <p:cNvSpPr>
              <a:spLocks noChangeShapeType="1"/>
            </p:cNvSpPr>
            <p:nvPr/>
          </p:nvSpPr>
          <p:spPr bwMode="auto">
            <a:xfrm flipH="1">
              <a:off x="3194906" y="5774636"/>
              <a:ext cx="112898" cy="2556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0" name="Oval 95"/>
            <p:cNvSpPr>
              <a:spLocks noChangeArrowheads="1"/>
            </p:cNvSpPr>
            <p:nvPr/>
          </p:nvSpPr>
          <p:spPr bwMode="auto">
            <a:xfrm>
              <a:off x="2961510" y="600284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cases</a:t>
            </a:r>
          </a:p>
          <a:p>
            <a:pPr lvl="1"/>
            <a:r>
              <a:rPr lang="en-US" dirty="0" smtClean="0"/>
              <a:t>Case 1: delete a leaf node</a:t>
            </a:r>
          </a:p>
          <a:p>
            <a:pPr lvl="1"/>
            <a:r>
              <a:rPr lang="en-US" dirty="0" smtClean="0"/>
              <a:t>Case 2: delete a node with only one child</a:t>
            </a:r>
          </a:p>
          <a:p>
            <a:pPr lvl="1"/>
            <a:r>
              <a:rPr lang="en-US" dirty="0" smtClean="0"/>
              <a:t>Case 3: delete a node with two children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of BST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8" name="矩形 57"/>
          <p:cNvSpPr/>
          <p:nvPr/>
        </p:nvSpPr>
        <p:spPr>
          <a:xfrm>
            <a:off x="905163" y="6020727"/>
            <a:ext cx="1423516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 80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499746" y="6004756"/>
            <a:ext cx="1423516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 40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629622" y="6043815"/>
            <a:ext cx="1423516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 5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404613" y="3788051"/>
            <a:ext cx="2231624" cy="2131543"/>
            <a:chOff x="404613" y="3788051"/>
            <a:chExt cx="2231624" cy="2131543"/>
          </a:xfrm>
        </p:grpSpPr>
        <p:sp>
          <p:nvSpPr>
            <p:cNvPr id="41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2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3" name="Text Box 99"/>
            <p:cNvSpPr txBox="1">
              <a:spLocks noChangeArrowheads="1"/>
            </p:cNvSpPr>
            <p:nvPr/>
          </p:nvSpPr>
          <p:spPr bwMode="auto">
            <a:xfrm>
              <a:off x="760091" y="4261811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4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6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7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8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9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0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1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2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3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1664789" y="4272789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5" name="Line 123"/>
            <p:cNvSpPr>
              <a:spLocks noChangeShapeType="1"/>
            </p:cNvSpPr>
            <p:nvPr/>
          </p:nvSpPr>
          <p:spPr bwMode="auto">
            <a:xfrm>
              <a:off x="2036091" y="4571313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6" name="Text Box 108"/>
            <p:cNvSpPr txBox="1">
              <a:spLocks noChangeArrowheads="1"/>
            </p:cNvSpPr>
            <p:nvPr/>
          </p:nvSpPr>
          <p:spPr bwMode="auto">
            <a:xfrm>
              <a:off x="2137382" y="50411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7" name="Oval 95"/>
            <p:cNvSpPr>
              <a:spLocks noChangeArrowheads="1"/>
            </p:cNvSpPr>
            <p:nvPr/>
          </p:nvSpPr>
          <p:spPr bwMode="auto">
            <a:xfrm>
              <a:off x="2199524" y="5041106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96" name="Line 123"/>
            <p:cNvSpPr>
              <a:spLocks noChangeShapeType="1"/>
            </p:cNvSpPr>
            <p:nvPr/>
          </p:nvSpPr>
          <p:spPr bwMode="auto">
            <a:xfrm flipH="1">
              <a:off x="928182" y="5332866"/>
              <a:ext cx="213163" cy="2244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>
              <a:off x="642608" y="551089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98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99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00" name="Text Box 108"/>
            <p:cNvSpPr txBox="1">
              <a:spLocks noChangeArrowheads="1"/>
            </p:cNvSpPr>
            <p:nvPr/>
          </p:nvSpPr>
          <p:spPr bwMode="auto">
            <a:xfrm>
              <a:off x="584713" y="549936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01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085271" y="3643657"/>
            <a:ext cx="2224418" cy="2131543"/>
            <a:chOff x="404613" y="3788051"/>
            <a:chExt cx="2224418" cy="2131543"/>
          </a:xfrm>
        </p:grpSpPr>
        <p:sp>
          <p:nvSpPr>
            <p:cNvPr id="104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05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06" name="Text Box 99"/>
            <p:cNvSpPr txBox="1">
              <a:spLocks noChangeArrowheads="1"/>
            </p:cNvSpPr>
            <p:nvPr/>
          </p:nvSpPr>
          <p:spPr bwMode="auto">
            <a:xfrm>
              <a:off x="760091" y="4261811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07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08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09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10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11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14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15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16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17" name="Text Box 99"/>
            <p:cNvSpPr txBox="1">
              <a:spLocks noChangeArrowheads="1"/>
            </p:cNvSpPr>
            <p:nvPr/>
          </p:nvSpPr>
          <p:spPr bwMode="auto">
            <a:xfrm>
              <a:off x="1672425" y="42795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18" name="Line 123"/>
            <p:cNvSpPr>
              <a:spLocks noChangeShapeType="1"/>
            </p:cNvSpPr>
            <p:nvPr/>
          </p:nvSpPr>
          <p:spPr bwMode="auto">
            <a:xfrm>
              <a:off x="2036091" y="4571313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19" name="Text Box 108"/>
            <p:cNvSpPr txBox="1">
              <a:spLocks noChangeArrowheads="1"/>
            </p:cNvSpPr>
            <p:nvPr/>
          </p:nvSpPr>
          <p:spPr bwMode="auto">
            <a:xfrm>
              <a:off x="2130176" y="50411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20" name="Oval 95"/>
            <p:cNvSpPr>
              <a:spLocks noChangeArrowheads="1"/>
            </p:cNvSpPr>
            <p:nvPr/>
          </p:nvSpPr>
          <p:spPr bwMode="auto">
            <a:xfrm>
              <a:off x="2199524" y="5041106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 flipH="1">
              <a:off x="928182" y="5332866"/>
              <a:ext cx="213163" cy="2244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22" name="Oval 95"/>
            <p:cNvSpPr>
              <a:spLocks noChangeArrowheads="1"/>
            </p:cNvSpPr>
            <p:nvPr/>
          </p:nvSpPr>
          <p:spPr bwMode="auto">
            <a:xfrm>
              <a:off x="642608" y="551089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24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25" name="Text Box 108"/>
            <p:cNvSpPr txBox="1">
              <a:spLocks noChangeArrowheads="1"/>
            </p:cNvSpPr>
            <p:nvPr/>
          </p:nvSpPr>
          <p:spPr bwMode="auto">
            <a:xfrm>
              <a:off x="584713" y="549936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26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158434" y="3661217"/>
            <a:ext cx="2224418" cy="2131543"/>
            <a:chOff x="404613" y="3788051"/>
            <a:chExt cx="2224418" cy="2131543"/>
          </a:xfrm>
        </p:grpSpPr>
        <p:sp>
          <p:nvSpPr>
            <p:cNvPr id="128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29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30" name="Text Box 99"/>
            <p:cNvSpPr txBox="1">
              <a:spLocks noChangeArrowheads="1"/>
            </p:cNvSpPr>
            <p:nvPr/>
          </p:nvSpPr>
          <p:spPr bwMode="auto">
            <a:xfrm>
              <a:off x="760091" y="4261811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31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32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3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4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5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6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7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38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9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0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1" name="Text Box 99"/>
            <p:cNvSpPr txBox="1">
              <a:spLocks noChangeArrowheads="1"/>
            </p:cNvSpPr>
            <p:nvPr/>
          </p:nvSpPr>
          <p:spPr bwMode="auto">
            <a:xfrm>
              <a:off x="1664789" y="4272789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42" name="Line 123"/>
            <p:cNvSpPr>
              <a:spLocks noChangeShapeType="1"/>
            </p:cNvSpPr>
            <p:nvPr/>
          </p:nvSpPr>
          <p:spPr bwMode="auto">
            <a:xfrm>
              <a:off x="2036091" y="4571313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3" name="Text Box 108"/>
            <p:cNvSpPr txBox="1">
              <a:spLocks noChangeArrowheads="1"/>
            </p:cNvSpPr>
            <p:nvPr/>
          </p:nvSpPr>
          <p:spPr bwMode="auto">
            <a:xfrm>
              <a:off x="2130176" y="50411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44" name="Oval 95"/>
            <p:cNvSpPr>
              <a:spLocks noChangeArrowheads="1"/>
            </p:cNvSpPr>
            <p:nvPr/>
          </p:nvSpPr>
          <p:spPr bwMode="auto">
            <a:xfrm>
              <a:off x="2199524" y="5041106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5" name="Line 123"/>
            <p:cNvSpPr>
              <a:spLocks noChangeShapeType="1"/>
            </p:cNvSpPr>
            <p:nvPr/>
          </p:nvSpPr>
          <p:spPr bwMode="auto">
            <a:xfrm flipH="1">
              <a:off x="928182" y="5332866"/>
              <a:ext cx="213163" cy="2244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6" name="Oval 95"/>
            <p:cNvSpPr>
              <a:spLocks noChangeArrowheads="1"/>
            </p:cNvSpPr>
            <p:nvPr/>
          </p:nvSpPr>
          <p:spPr bwMode="auto">
            <a:xfrm>
              <a:off x="642608" y="551089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7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8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9" name="Text Box 108"/>
            <p:cNvSpPr txBox="1">
              <a:spLocks noChangeArrowheads="1"/>
            </p:cNvSpPr>
            <p:nvPr/>
          </p:nvSpPr>
          <p:spPr bwMode="auto">
            <a:xfrm>
              <a:off x="584713" y="549936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50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1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7" grpId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Case 1: delete leaf node</a:t>
            </a:r>
          </a:p>
          <a:p>
            <a:pPr lvl="1"/>
            <a:r>
              <a:rPr lang="en-US" sz="2000" dirty="0" smtClean="0"/>
              <a:t>If right (resp. left) child, just set the right (resp. left) child of its parent to NULL</a:t>
            </a:r>
          </a:p>
          <a:p>
            <a:r>
              <a:rPr lang="en-US" sz="2400" dirty="0" smtClean="0"/>
              <a:t>Case 2: delete a node with a single child</a:t>
            </a:r>
          </a:p>
          <a:p>
            <a:pPr lvl="1"/>
            <a:r>
              <a:rPr lang="en-US" sz="2000" dirty="0" smtClean="0"/>
              <a:t>Put the single child at the place of the deleted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of BST: Cases 1 and 2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05163" y="6020727"/>
            <a:ext cx="1423516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 80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4613" y="3788051"/>
            <a:ext cx="2231624" cy="2131543"/>
            <a:chOff x="404613" y="3788051"/>
            <a:chExt cx="2231624" cy="2131543"/>
          </a:xfrm>
        </p:grpSpPr>
        <p:sp>
          <p:nvSpPr>
            <p:cNvPr id="8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0" name="Text Box 99"/>
            <p:cNvSpPr txBox="1">
              <a:spLocks noChangeArrowheads="1"/>
            </p:cNvSpPr>
            <p:nvPr/>
          </p:nvSpPr>
          <p:spPr bwMode="auto">
            <a:xfrm>
              <a:off x="760091" y="4261811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1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2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5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6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7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8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9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0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1" name="Text Box 99"/>
            <p:cNvSpPr txBox="1">
              <a:spLocks noChangeArrowheads="1"/>
            </p:cNvSpPr>
            <p:nvPr/>
          </p:nvSpPr>
          <p:spPr bwMode="auto">
            <a:xfrm>
              <a:off x="1664789" y="4272789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2" name="Line 123"/>
            <p:cNvSpPr>
              <a:spLocks noChangeShapeType="1"/>
            </p:cNvSpPr>
            <p:nvPr/>
          </p:nvSpPr>
          <p:spPr bwMode="auto">
            <a:xfrm>
              <a:off x="2036091" y="4571313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3" name="Text Box 108"/>
            <p:cNvSpPr txBox="1">
              <a:spLocks noChangeArrowheads="1"/>
            </p:cNvSpPr>
            <p:nvPr/>
          </p:nvSpPr>
          <p:spPr bwMode="auto">
            <a:xfrm>
              <a:off x="2137382" y="50411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4" name="Oval 95"/>
            <p:cNvSpPr>
              <a:spLocks noChangeArrowheads="1"/>
            </p:cNvSpPr>
            <p:nvPr/>
          </p:nvSpPr>
          <p:spPr bwMode="auto">
            <a:xfrm>
              <a:off x="2199524" y="5041106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5" name="Line 123"/>
            <p:cNvSpPr>
              <a:spLocks noChangeShapeType="1"/>
            </p:cNvSpPr>
            <p:nvPr/>
          </p:nvSpPr>
          <p:spPr bwMode="auto">
            <a:xfrm flipH="1">
              <a:off x="928182" y="5332866"/>
              <a:ext cx="213163" cy="2244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6" name="Oval 95"/>
            <p:cNvSpPr>
              <a:spLocks noChangeArrowheads="1"/>
            </p:cNvSpPr>
            <p:nvPr/>
          </p:nvSpPr>
          <p:spPr bwMode="auto">
            <a:xfrm>
              <a:off x="642608" y="551089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8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9" name="Text Box 108"/>
            <p:cNvSpPr txBox="1">
              <a:spLocks noChangeArrowheads="1"/>
            </p:cNvSpPr>
            <p:nvPr/>
          </p:nvSpPr>
          <p:spPr bwMode="auto">
            <a:xfrm>
              <a:off x="584713" y="549936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0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 rot="3634907" flipH="1" flipV="1">
            <a:off x="1619121" y="5105752"/>
            <a:ext cx="1586194" cy="36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3499746" y="6004756"/>
            <a:ext cx="1423516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 40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85271" y="3643657"/>
            <a:ext cx="2224418" cy="2131543"/>
            <a:chOff x="404613" y="3788051"/>
            <a:chExt cx="2224418" cy="2131543"/>
          </a:xfrm>
        </p:grpSpPr>
        <p:sp>
          <p:nvSpPr>
            <p:cNvPr id="34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6" name="Text Box 99"/>
            <p:cNvSpPr txBox="1">
              <a:spLocks noChangeArrowheads="1"/>
            </p:cNvSpPr>
            <p:nvPr/>
          </p:nvSpPr>
          <p:spPr bwMode="auto">
            <a:xfrm>
              <a:off x="760091" y="4261811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7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8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9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0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1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3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4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6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7" name="Text Box 99"/>
            <p:cNvSpPr txBox="1">
              <a:spLocks noChangeArrowheads="1"/>
            </p:cNvSpPr>
            <p:nvPr/>
          </p:nvSpPr>
          <p:spPr bwMode="auto">
            <a:xfrm>
              <a:off x="1672425" y="42795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8" name="Line 123"/>
            <p:cNvSpPr>
              <a:spLocks noChangeShapeType="1"/>
            </p:cNvSpPr>
            <p:nvPr/>
          </p:nvSpPr>
          <p:spPr bwMode="auto">
            <a:xfrm>
              <a:off x="2036091" y="4571313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9" name="Text Box 108"/>
            <p:cNvSpPr txBox="1">
              <a:spLocks noChangeArrowheads="1"/>
            </p:cNvSpPr>
            <p:nvPr/>
          </p:nvSpPr>
          <p:spPr bwMode="auto">
            <a:xfrm>
              <a:off x="2130176" y="50411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0" name="Oval 95"/>
            <p:cNvSpPr>
              <a:spLocks noChangeArrowheads="1"/>
            </p:cNvSpPr>
            <p:nvPr/>
          </p:nvSpPr>
          <p:spPr bwMode="auto">
            <a:xfrm>
              <a:off x="2199524" y="5041106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 flipH="1">
              <a:off x="928182" y="5332866"/>
              <a:ext cx="213163" cy="2244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2" name="Oval 95"/>
            <p:cNvSpPr>
              <a:spLocks noChangeArrowheads="1"/>
            </p:cNvSpPr>
            <p:nvPr/>
          </p:nvSpPr>
          <p:spPr bwMode="auto">
            <a:xfrm>
              <a:off x="642608" y="551089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3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4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5" name="Text Box 108"/>
            <p:cNvSpPr txBox="1">
              <a:spLocks noChangeArrowheads="1"/>
            </p:cNvSpPr>
            <p:nvPr/>
          </p:nvSpPr>
          <p:spPr bwMode="auto">
            <a:xfrm>
              <a:off x="584713" y="549936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6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031495" y="3744908"/>
            <a:ext cx="1766667" cy="2131543"/>
            <a:chOff x="404613" y="3788051"/>
            <a:chExt cx="1766667" cy="2131543"/>
          </a:xfrm>
        </p:grpSpPr>
        <p:sp>
          <p:nvSpPr>
            <p:cNvPr id="58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60" name="Text Box 99"/>
            <p:cNvSpPr txBox="1">
              <a:spLocks noChangeArrowheads="1"/>
            </p:cNvSpPr>
            <p:nvPr/>
          </p:nvSpPr>
          <p:spPr bwMode="auto">
            <a:xfrm>
              <a:off x="760091" y="4261811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61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62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3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4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5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6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7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68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9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0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1" name="Text Box 99"/>
            <p:cNvSpPr txBox="1">
              <a:spLocks noChangeArrowheads="1"/>
            </p:cNvSpPr>
            <p:nvPr/>
          </p:nvSpPr>
          <p:spPr bwMode="auto">
            <a:xfrm>
              <a:off x="1672425" y="42795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75" name="Line 123"/>
            <p:cNvSpPr>
              <a:spLocks noChangeShapeType="1"/>
            </p:cNvSpPr>
            <p:nvPr/>
          </p:nvSpPr>
          <p:spPr bwMode="auto">
            <a:xfrm flipH="1">
              <a:off x="928182" y="5332866"/>
              <a:ext cx="213163" cy="2244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6" name="Oval 95"/>
            <p:cNvSpPr>
              <a:spLocks noChangeArrowheads="1"/>
            </p:cNvSpPr>
            <p:nvPr/>
          </p:nvSpPr>
          <p:spPr bwMode="auto">
            <a:xfrm>
              <a:off x="642608" y="551089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7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8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9" name="Text Box 108"/>
            <p:cNvSpPr txBox="1">
              <a:spLocks noChangeArrowheads="1"/>
            </p:cNvSpPr>
            <p:nvPr/>
          </p:nvSpPr>
          <p:spPr bwMode="auto">
            <a:xfrm>
              <a:off x="584713" y="549936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80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  <p:sp>
        <p:nvSpPr>
          <p:cNvPr id="81" name="右箭头 80"/>
          <p:cNvSpPr/>
          <p:nvPr/>
        </p:nvSpPr>
        <p:spPr>
          <a:xfrm>
            <a:off x="5258536" y="4486749"/>
            <a:ext cx="607833" cy="23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矩形 81"/>
          <p:cNvSpPr/>
          <p:nvPr/>
        </p:nvSpPr>
        <p:spPr>
          <a:xfrm>
            <a:off x="6020892" y="5995676"/>
            <a:ext cx="2007492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After deletion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 animBg="1"/>
      <p:bldP spid="32" grpId="0"/>
      <p:bldP spid="81" grpId="0" animBg="1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Case 3: delete a node with two children</a:t>
            </a:r>
          </a:p>
          <a:p>
            <a:pPr lvl="1"/>
            <a:r>
              <a:rPr lang="en-US" sz="1800" dirty="0" smtClean="0"/>
              <a:t>We should replace a node here. But which node to put here?</a:t>
            </a:r>
          </a:p>
          <a:p>
            <a:pPr lvl="1"/>
            <a:r>
              <a:rPr lang="en-US" sz="1800" dirty="0" smtClean="0"/>
              <a:t>The smallest node in the right subtree (successor)</a:t>
            </a:r>
          </a:p>
          <a:p>
            <a:pPr lvl="2"/>
            <a:r>
              <a:rPr lang="en-US" sz="1800" dirty="0" smtClean="0"/>
              <a:t>E.g., the smallest node in the right subtree of node 5 is node 13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of BST: Case 3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09369" y="5734498"/>
            <a:ext cx="1423516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 5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201" y="3433548"/>
            <a:ext cx="2224418" cy="2131543"/>
            <a:chOff x="404613" y="3788051"/>
            <a:chExt cx="2224418" cy="2131543"/>
          </a:xfrm>
        </p:grpSpPr>
        <p:sp>
          <p:nvSpPr>
            <p:cNvPr id="8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0" name="Text Box 99"/>
            <p:cNvSpPr txBox="1">
              <a:spLocks noChangeArrowheads="1"/>
            </p:cNvSpPr>
            <p:nvPr/>
          </p:nvSpPr>
          <p:spPr bwMode="auto">
            <a:xfrm>
              <a:off x="760091" y="4261811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1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2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5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6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7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8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9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0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1" name="Text Box 99"/>
            <p:cNvSpPr txBox="1">
              <a:spLocks noChangeArrowheads="1"/>
            </p:cNvSpPr>
            <p:nvPr/>
          </p:nvSpPr>
          <p:spPr bwMode="auto">
            <a:xfrm>
              <a:off x="1664789" y="4272789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2" name="Line 123"/>
            <p:cNvSpPr>
              <a:spLocks noChangeShapeType="1"/>
            </p:cNvSpPr>
            <p:nvPr/>
          </p:nvSpPr>
          <p:spPr bwMode="auto">
            <a:xfrm>
              <a:off x="2036091" y="4571313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3" name="Text Box 108"/>
            <p:cNvSpPr txBox="1">
              <a:spLocks noChangeArrowheads="1"/>
            </p:cNvSpPr>
            <p:nvPr/>
          </p:nvSpPr>
          <p:spPr bwMode="auto">
            <a:xfrm>
              <a:off x="2130176" y="50411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4" name="Oval 95"/>
            <p:cNvSpPr>
              <a:spLocks noChangeArrowheads="1"/>
            </p:cNvSpPr>
            <p:nvPr/>
          </p:nvSpPr>
          <p:spPr bwMode="auto">
            <a:xfrm>
              <a:off x="2199524" y="5041106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5" name="Line 123"/>
            <p:cNvSpPr>
              <a:spLocks noChangeShapeType="1"/>
            </p:cNvSpPr>
            <p:nvPr/>
          </p:nvSpPr>
          <p:spPr bwMode="auto">
            <a:xfrm flipH="1">
              <a:off x="928182" y="5332866"/>
              <a:ext cx="213163" cy="2244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6" name="Oval 95"/>
            <p:cNvSpPr>
              <a:spLocks noChangeArrowheads="1"/>
            </p:cNvSpPr>
            <p:nvPr/>
          </p:nvSpPr>
          <p:spPr bwMode="auto">
            <a:xfrm>
              <a:off x="642608" y="551089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8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9" name="Text Box 108"/>
            <p:cNvSpPr txBox="1">
              <a:spLocks noChangeArrowheads="1"/>
            </p:cNvSpPr>
            <p:nvPr/>
          </p:nvSpPr>
          <p:spPr bwMode="auto">
            <a:xfrm>
              <a:off x="584713" y="549936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0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67686" y="3558648"/>
            <a:ext cx="2224418" cy="2131543"/>
            <a:chOff x="404613" y="3788051"/>
            <a:chExt cx="2224418" cy="2131543"/>
          </a:xfrm>
        </p:grpSpPr>
        <p:sp>
          <p:nvSpPr>
            <p:cNvPr id="32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3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4" name="Text Box 99"/>
            <p:cNvSpPr txBox="1">
              <a:spLocks noChangeArrowheads="1"/>
            </p:cNvSpPr>
            <p:nvPr/>
          </p:nvSpPr>
          <p:spPr bwMode="auto">
            <a:xfrm>
              <a:off x="700225" y="426388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5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7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8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9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0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1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2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3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4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5" name="Text Box 99"/>
            <p:cNvSpPr txBox="1">
              <a:spLocks noChangeArrowheads="1"/>
            </p:cNvSpPr>
            <p:nvPr/>
          </p:nvSpPr>
          <p:spPr bwMode="auto">
            <a:xfrm>
              <a:off x="1664789" y="4272789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2036091" y="4571313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7" name="Text Box 108"/>
            <p:cNvSpPr txBox="1">
              <a:spLocks noChangeArrowheads="1"/>
            </p:cNvSpPr>
            <p:nvPr/>
          </p:nvSpPr>
          <p:spPr bwMode="auto">
            <a:xfrm>
              <a:off x="2130176" y="50411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8" name="Oval 95"/>
            <p:cNvSpPr>
              <a:spLocks noChangeArrowheads="1"/>
            </p:cNvSpPr>
            <p:nvPr/>
          </p:nvSpPr>
          <p:spPr bwMode="auto">
            <a:xfrm>
              <a:off x="2199524" y="5041106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49" name="Line 123"/>
            <p:cNvSpPr>
              <a:spLocks noChangeShapeType="1"/>
            </p:cNvSpPr>
            <p:nvPr/>
          </p:nvSpPr>
          <p:spPr bwMode="auto">
            <a:xfrm flipH="1">
              <a:off x="928182" y="5332866"/>
              <a:ext cx="213163" cy="2244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0" name="Oval 95"/>
            <p:cNvSpPr>
              <a:spLocks noChangeArrowheads="1"/>
            </p:cNvSpPr>
            <p:nvPr/>
          </p:nvSpPr>
          <p:spPr bwMode="auto">
            <a:xfrm>
              <a:off x="642608" y="551089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2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3" name="Text Box 108"/>
            <p:cNvSpPr txBox="1">
              <a:spLocks noChangeArrowheads="1"/>
            </p:cNvSpPr>
            <p:nvPr/>
          </p:nvSpPr>
          <p:spPr bwMode="auto">
            <a:xfrm>
              <a:off x="563269" y="5505180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4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  <p:sp>
        <p:nvSpPr>
          <p:cNvPr id="55" name="右箭头 54"/>
          <p:cNvSpPr/>
          <p:nvPr/>
        </p:nvSpPr>
        <p:spPr>
          <a:xfrm>
            <a:off x="2375098" y="4098665"/>
            <a:ext cx="1080593" cy="33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2143386" y="3672805"/>
            <a:ext cx="1786337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Replace with successor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502830" y="3573016"/>
            <a:ext cx="2224418" cy="2131543"/>
            <a:chOff x="404613" y="3788051"/>
            <a:chExt cx="2224418" cy="2131543"/>
          </a:xfrm>
        </p:grpSpPr>
        <p:sp>
          <p:nvSpPr>
            <p:cNvPr id="58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60" name="Text Box 99"/>
            <p:cNvSpPr txBox="1">
              <a:spLocks noChangeArrowheads="1"/>
            </p:cNvSpPr>
            <p:nvPr/>
          </p:nvSpPr>
          <p:spPr bwMode="auto">
            <a:xfrm>
              <a:off x="700225" y="426388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61" name="Text Box 108"/>
            <p:cNvSpPr txBox="1">
              <a:spLocks noChangeArrowheads="1"/>
            </p:cNvSpPr>
            <p:nvPr/>
          </p:nvSpPr>
          <p:spPr bwMode="auto">
            <a:xfrm>
              <a:off x="404613" y="4963534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62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3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4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5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6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7" name="Text Box 108"/>
            <p:cNvSpPr txBox="1">
              <a:spLocks noChangeArrowheads="1"/>
            </p:cNvSpPr>
            <p:nvPr/>
          </p:nvSpPr>
          <p:spPr bwMode="auto">
            <a:xfrm>
              <a:off x="1011488" y="501561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68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69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0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1" name="Text Box 99"/>
            <p:cNvSpPr txBox="1">
              <a:spLocks noChangeArrowheads="1"/>
            </p:cNvSpPr>
            <p:nvPr/>
          </p:nvSpPr>
          <p:spPr bwMode="auto">
            <a:xfrm>
              <a:off x="1664789" y="4272789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72" name="Line 123"/>
            <p:cNvSpPr>
              <a:spLocks noChangeShapeType="1"/>
            </p:cNvSpPr>
            <p:nvPr/>
          </p:nvSpPr>
          <p:spPr bwMode="auto">
            <a:xfrm>
              <a:off x="2036091" y="4571313"/>
              <a:ext cx="249122" cy="4697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3" name="Text Box 108"/>
            <p:cNvSpPr txBox="1">
              <a:spLocks noChangeArrowheads="1"/>
            </p:cNvSpPr>
            <p:nvPr/>
          </p:nvSpPr>
          <p:spPr bwMode="auto">
            <a:xfrm>
              <a:off x="2130176" y="50411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74" name="Oval 95"/>
            <p:cNvSpPr>
              <a:spLocks noChangeArrowheads="1"/>
            </p:cNvSpPr>
            <p:nvPr/>
          </p:nvSpPr>
          <p:spPr bwMode="auto">
            <a:xfrm>
              <a:off x="2199524" y="5041106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7" name="Line 123"/>
            <p:cNvSpPr>
              <a:spLocks noChangeShapeType="1"/>
            </p:cNvSpPr>
            <p:nvPr/>
          </p:nvSpPr>
          <p:spPr bwMode="auto">
            <a:xfrm>
              <a:off x="1339185" y="5351452"/>
              <a:ext cx="156856" cy="2058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78" name="Oval 95"/>
            <p:cNvSpPr>
              <a:spLocks noChangeArrowheads="1"/>
            </p:cNvSpPr>
            <p:nvPr/>
          </p:nvSpPr>
          <p:spPr bwMode="auto">
            <a:xfrm>
              <a:off x="1447979" y="55197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80" name="Text Box 108"/>
            <p:cNvSpPr txBox="1">
              <a:spLocks noChangeArrowheads="1"/>
            </p:cNvSpPr>
            <p:nvPr/>
          </p:nvSpPr>
          <p:spPr bwMode="auto">
            <a:xfrm>
              <a:off x="1383524" y="5519484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16</a:t>
              </a:r>
              <a:endParaRPr lang="en-US" altLang="zh-TW" sz="2000" b="1" dirty="0">
                <a:latin typeface="+mn-lt"/>
              </a:endParaRPr>
            </a:p>
          </p:txBody>
        </p:sp>
      </p:grpSp>
      <p:sp>
        <p:nvSpPr>
          <p:cNvPr id="81" name="右箭头 80"/>
          <p:cNvSpPr/>
          <p:nvPr/>
        </p:nvSpPr>
        <p:spPr>
          <a:xfrm>
            <a:off x="5244506" y="4022082"/>
            <a:ext cx="1080593" cy="33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矩形 81"/>
          <p:cNvSpPr/>
          <p:nvPr/>
        </p:nvSpPr>
        <p:spPr>
          <a:xfrm>
            <a:off x="4778091" y="3590721"/>
            <a:ext cx="2463923" cy="32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 13 from the right  subtree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81" grpId="0" animBg="1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Tree </a:t>
            </a:r>
          </a:p>
          <a:p>
            <a:r>
              <a:rPr lang="en-US" sz="2000" dirty="0" smtClean="0"/>
              <a:t>Binary tree</a:t>
            </a:r>
          </a:p>
          <a:p>
            <a:r>
              <a:rPr lang="en-US" sz="2000" dirty="0" smtClean="0"/>
              <a:t>Full binary tree</a:t>
            </a:r>
          </a:p>
          <a:p>
            <a:r>
              <a:rPr lang="en-US" sz="2000" dirty="0" smtClean="0"/>
              <a:t>Complete binary tree</a:t>
            </a:r>
          </a:p>
          <a:p>
            <a:r>
              <a:rPr lang="en-US" sz="2000" dirty="0" smtClean="0"/>
              <a:t>Max tree</a:t>
            </a:r>
          </a:p>
          <a:p>
            <a:r>
              <a:rPr lang="en-US" sz="2000" dirty="0" smtClean="0"/>
              <a:t>Heap -&gt; priority queue</a:t>
            </a:r>
            <a:endParaRPr 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Trees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Trees &amp; </a:t>
            </a: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575229" y="1007408"/>
            <a:ext cx="2461169" cy="2128838"/>
            <a:chOff x="1041" y="1444"/>
            <a:chExt cx="1679" cy="1341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915" y="1444"/>
              <a:ext cx="340" cy="275"/>
              <a:chOff x="1431" y="2304"/>
              <a:chExt cx="370" cy="311"/>
            </a:xfrm>
          </p:grpSpPr>
          <p:sp>
            <p:nvSpPr>
              <p:cNvPr id="56" name="Oval 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7" name="Text Box 7"/>
              <p:cNvSpPr txBox="1">
                <a:spLocks noChangeArrowheads="1"/>
              </p:cNvSpPr>
              <p:nvPr/>
            </p:nvSpPr>
            <p:spPr bwMode="auto">
              <a:xfrm>
                <a:off x="1431" y="2330"/>
                <a:ext cx="370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13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441" y="1990"/>
              <a:ext cx="340" cy="255"/>
              <a:chOff x="1444" y="2304"/>
              <a:chExt cx="370" cy="288"/>
            </a:xfrm>
          </p:grpSpPr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1444" y="2305"/>
                <a:ext cx="37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10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969" y="1989"/>
              <a:ext cx="265" cy="261"/>
              <a:chOff x="1488" y="2304"/>
              <a:chExt cx="288" cy="295"/>
            </a:xfrm>
          </p:grpSpPr>
          <p:sp>
            <p:nvSpPr>
              <p:cNvPr id="52" name="Oval 1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3" name="Text Box 13"/>
              <p:cNvSpPr txBox="1">
                <a:spLocks noChangeArrowheads="1"/>
              </p:cNvSpPr>
              <p:nvPr/>
            </p:nvSpPr>
            <p:spPr bwMode="auto">
              <a:xfrm>
                <a:off x="1501" y="2315"/>
                <a:ext cx="25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9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455" y="1992"/>
              <a:ext cx="265" cy="280"/>
              <a:chOff x="1488" y="2304"/>
              <a:chExt cx="288" cy="316"/>
            </a:xfrm>
          </p:grpSpPr>
          <p:sp>
            <p:nvSpPr>
              <p:cNvPr id="50" name="Oval 1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8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1571" y="2504"/>
              <a:ext cx="265" cy="281"/>
              <a:chOff x="1488" y="2304"/>
              <a:chExt cx="288" cy="318"/>
            </a:xfrm>
          </p:grpSpPr>
          <p:sp>
            <p:nvSpPr>
              <p:cNvPr id="48" name="Oval 1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9" name="Text Box 19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5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1041" y="2503"/>
              <a:ext cx="265" cy="280"/>
              <a:chOff x="1488" y="2304"/>
              <a:chExt cx="288" cy="317"/>
            </a:xfrm>
          </p:grpSpPr>
          <p:sp>
            <p:nvSpPr>
              <p:cNvPr id="46" name="Oval 2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7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7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969" y="2503"/>
              <a:ext cx="265" cy="280"/>
              <a:chOff x="1488" y="2304"/>
              <a:chExt cx="288" cy="317"/>
            </a:xfrm>
          </p:grpSpPr>
          <p:sp>
            <p:nvSpPr>
              <p:cNvPr id="40" name="Oval 3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4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455" y="2503"/>
              <a:ext cx="265" cy="280"/>
              <a:chOff x="1488" y="2304"/>
              <a:chExt cx="288" cy="317"/>
            </a:xfrm>
          </p:grpSpPr>
          <p:sp>
            <p:nvSpPr>
              <p:cNvPr id="38" name="Oval 3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2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 flipH="1">
              <a:off x="1659" y="1652"/>
              <a:ext cx="354" cy="38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1" name="Line 45"/>
            <p:cNvSpPr>
              <a:spLocks noChangeShapeType="1"/>
            </p:cNvSpPr>
            <p:nvPr/>
          </p:nvSpPr>
          <p:spPr bwMode="auto">
            <a:xfrm flipH="1">
              <a:off x="2101" y="1695"/>
              <a:ext cx="0" cy="2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2190" y="1652"/>
              <a:ext cx="309" cy="38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 flipH="1">
              <a:off x="1262" y="2204"/>
              <a:ext cx="265" cy="29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1659" y="2246"/>
              <a:ext cx="45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 flipH="1">
              <a:off x="2101" y="2246"/>
              <a:ext cx="0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 flipH="1">
              <a:off x="2587" y="2246"/>
              <a:ext cx="0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68" name="Group 64"/>
          <p:cNvGrpSpPr>
            <a:grpSpLocks/>
          </p:cNvGrpSpPr>
          <p:nvPr/>
        </p:nvGrpSpPr>
        <p:grpSpPr bwMode="auto">
          <a:xfrm>
            <a:off x="6311655" y="982719"/>
            <a:ext cx="2461169" cy="2124075"/>
            <a:chOff x="1041" y="1445"/>
            <a:chExt cx="1679" cy="1338"/>
          </a:xfrm>
        </p:grpSpPr>
        <p:grpSp>
          <p:nvGrpSpPr>
            <p:cNvPr id="69" name="Group 5"/>
            <p:cNvGrpSpPr>
              <a:grpSpLocks/>
            </p:cNvGrpSpPr>
            <p:nvPr/>
          </p:nvGrpSpPr>
          <p:grpSpPr bwMode="auto">
            <a:xfrm>
              <a:off x="1922" y="1445"/>
              <a:ext cx="340" cy="276"/>
              <a:chOff x="1439" y="2304"/>
              <a:chExt cx="370" cy="312"/>
            </a:xfrm>
          </p:grpSpPr>
          <p:sp>
            <p:nvSpPr>
              <p:cNvPr id="98" name="Oval 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9" name="Text Box 7"/>
              <p:cNvSpPr txBox="1">
                <a:spLocks noChangeArrowheads="1"/>
              </p:cNvSpPr>
              <p:nvPr/>
            </p:nvSpPr>
            <p:spPr bwMode="auto">
              <a:xfrm>
                <a:off x="1439" y="2331"/>
                <a:ext cx="370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13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1447" y="1990"/>
              <a:ext cx="340" cy="270"/>
              <a:chOff x="1451" y="2304"/>
              <a:chExt cx="370" cy="305"/>
            </a:xfrm>
          </p:grpSpPr>
          <p:sp>
            <p:nvSpPr>
              <p:cNvPr id="96" name="Oval 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7" name="Text Box 10"/>
              <p:cNvSpPr txBox="1">
                <a:spLocks noChangeArrowheads="1"/>
              </p:cNvSpPr>
              <p:nvPr/>
            </p:nvSpPr>
            <p:spPr bwMode="auto">
              <a:xfrm>
                <a:off x="1451" y="2325"/>
                <a:ext cx="37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10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72" name="Group 14"/>
            <p:cNvGrpSpPr>
              <a:grpSpLocks/>
            </p:cNvGrpSpPr>
            <p:nvPr/>
          </p:nvGrpSpPr>
          <p:grpSpPr bwMode="auto">
            <a:xfrm>
              <a:off x="2455" y="1992"/>
              <a:ext cx="265" cy="280"/>
              <a:chOff x="1488" y="2304"/>
              <a:chExt cx="288" cy="316"/>
            </a:xfrm>
          </p:grpSpPr>
          <p:sp>
            <p:nvSpPr>
              <p:cNvPr id="92" name="Oval 1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3" name="Text Box 16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9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74" name="Group 20"/>
            <p:cNvGrpSpPr>
              <a:grpSpLocks/>
            </p:cNvGrpSpPr>
            <p:nvPr/>
          </p:nvGrpSpPr>
          <p:grpSpPr bwMode="auto">
            <a:xfrm>
              <a:off x="1041" y="2503"/>
              <a:ext cx="265" cy="280"/>
              <a:chOff x="1488" y="2304"/>
              <a:chExt cx="288" cy="317"/>
            </a:xfrm>
          </p:grpSpPr>
          <p:sp>
            <p:nvSpPr>
              <p:cNvPr id="88" name="Oval 2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89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4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76" name="Group 32"/>
            <p:cNvGrpSpPr>
              <a:grpSpLocks/>
            </p:cNvGrpSpPr>
            <p:nvPr/>
          </p:nvGrpSpPr>
          <p:grpSpPr bwMode="auto">
            <a:xfrm>
              <a:off x="2158" y="2475"/>
              <a:ext cx="265" cy="268"/>
              <a:chOff x="1165" y="2277"/>
              <a:chExt cx="288" cy="304"/>
            </a:xfrm>
          </p:grpSpPr>
          <p:sp>
            <p:nvSpPr>
              <p:cNvPr id="84" name="Oval 33"/>
              <p:cNvSpPr>
                <a:spLocks noChangeArrowheads="1"/>
              </p:cNvSpPr>
              <p:nvPr/>
            </p:nvSpPr>
            <p:spPr bwMode="auto">
              <a:xfrm>
                <a:off x="1165" y="2277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1170" y="2295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1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1659" y="1652"/>
              <a:ext cx="354" cy="38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2229" y="1695"/>
              <a:ext cx="270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 flipH="1">
              <a:off x="1262" y="2204"/>
              <a:ext cx="265" cy="29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 flipH="1">
              <a:off x="2350" y="2246"/>
              <a:ext cx="237" cy="24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127" name="矩形 126"/>
          <p:cNvSpPr/>
          <p:nvPr/>
        </p:nvSpPr>
        <p:spPr>
          <a:xfrm>
            <a:off x="3868153" y="3168046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An example of a tree </a:t>
            </a:r>
            <a:endParaRPr lang="en-US" dirty="0">
              <a:latin typeface="+mn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837658" y="2976864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An example of</a:t>
            </a:r>
          </a:p>
          <a:p>
            <a:r>
              <a:rPr lang="en-US" dirty="0" smtClean="0">
                <a:latin typeface="+mn-lt"/>
              </a:rPr>
              <a:t> a binary tree </a:t>
            </a:r>
            <a:endParaRPr lang="en-US" dirty="0"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64758" y="3636580"/>
            <a:ext cx="3055934" cy="2785896"/>
            <a:chOff x="3564758" y="3636580"/>
            <a:chExt cx="3055934" cy="2785896"/>
          </a:xfrm>
        </p:grpSpPr>
        <p:grpSp>
          <p:nvGrpSpPr>
            <p:cNvPr id="135" name="Group 64"/>
            <p:cNvGrpSpPr>
              <a:grpSpLocks/>
            </p:cNvGrpSpPr>
            <p:nvPr/>
          </p:nvGrpSpPr>
          <p:grpSpPr bwMode="auto">
            <a:xfrm>
              <a:off x="3700160" y="3636580"/>
              <a:ext cx="2461169" cy="2128838"/>
              <a:chOff x="1041" y="1444"/>
              <a:chExt cx="1679" cy="1341"/>
            </a:xfrm>
          </p:grpSpPr>
          <p:grpSp>
            <p:nvGrpSpPr>
              <p:cNvPr id="138" name="Group 5"/>
              <p:cNvGrpSpPr>
                <a:grpSpLocks/>
              </p:cNvGrpSpPr>
              <p:nvPr/>
            </p:nvGrpSpPr>
            <p:grpSpPr bwMode="auto">
              <a:xfrm>
                <a:off x="1929" y="1444"/>
                <a:ext cx="340" cy="259"/>
                <a:chOff x="1447" y="2304"/>
                <a:chExt cx="370" cy="293"/>
              </a:xfrm>
            </p:grpSpPr>
            <p:sp>
              <p:nvSpPr>
                <p:cNvPr id="159" name="Oval 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6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447" y="2312"/>
                  <a:ext cx="370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 smtClean="0">
                      <a:latin typeface="+mn-lt"/>
                    </a:rPr>
                    <a:t>13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</p:grpSp>
          <p:grpSp>
            <p:nvGrpSpPr>
              <p:cNvPr id="139" name="Group 8"/>
              <p:cNvGrpSpPr>
                <a:grpSpLocks/>
              </p:cNvGrpSpPr>
              <p:nvPr/>
            </p:nvGrpSpPr>
            <p:grpSpPr bwMode="auto">
              <a:xfrm>
                <a:off x="1481" y="1992"/>
                <a:ext cx="340" cy="280"/>
                <a:chOff x="1488" y="2304"/>
                <a:chExt cx="370" cy="316"/>
              </a:xfrm>
            </p:grpSpPr>
            <p:sp>
              <p:nvSpPr>
                <p:cNvPr id="157" name="Oval 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370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 smtClean="0">
                      <a:latin typeface="+mn-lt"/>
                    </a:rPr>
                    <a:t>10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</p:grpSp>
          <p:grpSp>
            <p:nvGrpSpPr>
              <p:cNvPr id="140" name="Group 14"/>
              <p:cNvGrpSpPr>
                <a:grpSpLocks/>
              </p:cNvGrpSpPr>
              <p:nvPr/>
            </p:nvGrpSpPr>
            <p:grpSpPr bwMode="auto">
              <a:xfrm>
                <a:off x="2455" y="1992"/>
                <a:ext cx="265" cy="280"/>
                <a:chOff x="1488" y="2304"/>
                <a:chExt cx="288" cy="316"/>
              </a:xfrm>
            </p:grpSpPr>
            <p:sp>
              <p:nvSpPr>
                <p:cNvPr id="155" name="Oval 15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5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53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 smtClean="0">
                      <a:latin typeface="+mn-lt"/>
                    </a:rPr>
                    <a:t>9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</p:grpSp>
          <p:grpSp>
            <p:nvGrpSpPr>
              <p:cNvPr id="141" name="Group 17"/>
              <p:cNvGrpSpPr>
                <a:grpSpLocks/>
              </p:cNvGrpSpPr>
              <p:nvPr/>
            </p:nvGrpSpPr>
            <p:grpSpPr bwMode="auto">
              <a:xfrm>
                <a:off x="1571" y="2504"/>
                <a:ext cx="265" cy="281"/>
                <a:chOff x="1488" y="2304"/>
                <a:chExt cx="288" cy="318"/>
              </a:xfrm>
            </p:grpSpPr>
            <p:sp>
              <p:nvSpPr>
                <p:cNvPr id="153" name="Oval 18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5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 smtClean="0">
                      <a:latin typeface="+mn-lt"/>
                    </a:rPr>
                    <a:t>3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</p:grpSp>
          <p:grpSp>
            <p:nvGrpSpPr>
              <p:cNvPr id="142" name="Group 20"/>
              <p:cNvGrpSpPr>
                <a:grpSpLocks/>
              </p:cNvGrpSpPr>
              <p:nvPr/>
            </p:nvGrpSpPr>
            <p:grpSpPr bwMode="auto">
              <a:xfrm>
                <a:off x="1041" y="2503"/>
                <a:ext cx="265" cy="280"/>
                <a:chOff x="1488" y="2304"/>
                <a:chExt cx="288" cy="317"/>
              </a:xfrm>
            </p:grpSpPr>
            <p:sp>
              <p:nvSpPr>
                <p:cNvPr id="151" name="Oval 21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5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53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 smtClean="0">
                      <a:latin typeface="+mn-lt"/>
                    </a:rPr>
                    <a:t>4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</p:grpSp>
          <p:grpSp>
            <p:nvGrpSpPr>
              <p:cNvPr id="143" name="Group 32"/>
              <p:cNvGrpSpPr>
                <a:grpSpLocks/>
              </p:cNvGrpSpPr>
              <p:nvPr/>
            </p:nvGrpSpPr>
            <p:grpSpPr bwMode="auto">
              <a:xfrm>
                <a:off x="2158" y="2475"/>
                <a:ext cx="265" cy="268"/>
                <a:chOff x="1165" y="2277"/>
                <a:chExt cx="288" cy="304"/>
              </a:xfrm>
            </p:grpSpPr>
            <p:sp>
              <p:nvSpPr>
                <p:cNvPr id="149" name="Oval 33"/>
                <p:cNvSpPr>
                  <a:spLocks noChangeArrowheads="1"/>
                </p:cNvSpPr>
                <p:nvPr/>
              </p:nvSpPr>
              <p:spPr bwMode="auto">
                <a:xfrm>
                  <a:off x="1165" y="2277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5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70" y="2295"/>
                  <a:ext cx="25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 smtClean="0">
                      <a:latin typeface="+mn-lt"/>
                    </a:rPr>
                    <a:t>1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</p:grpSp>
          <p:sp>
            <p:nvSpPr>
              <p:cNvPr id="144" name="Line 44"/>
              <p:cNvSpPr>
                <a:spLocks noChangeShapeType="1"/>
              </p:cNvSpPr>
              <p:nvPr/>
            </p:nvSpPr>
            <p:spPr bwMode="auto">
              <a:xfrm flipH="1">
                <a:off x="1659" y="1652"/>
                <a:ext cx="354" cy="38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5" name="Line 46"/>
              <p:cNvSpPr>
                <a:spLocks noChangeShapeType="1"/>
              </p:cNvSpPr>
              <p:nvPr/>
            </p:nvSpPr>
            <p:spPr bwMode="auto">
              <a:xfrm>
                <a:off x="2190" y="1652"/>
                <a:ext cx="309" cy="38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6" name="Line 47"/>
              <p:cNvSpPr>
                <a:spLocks noChangeShapeType="1"/>
              </p:cNvSpPr>
              <p:nvPr/>
            </p:nvSpPr>
            <p:spPr bwMode="auto">
              <a:xfrm flipH="1">
                <a:off x="1262" y="2204"/>
                <a:ext cx="265" cy="29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7" name="Line 48"/>
              <p:cNvSpPr>
                <a:spLocks noChangeShapeType="1"/>
              </p:cNvSpPr>
              <p:nvPr/>
            </p:nvSpPr>
            <p:spPr bwMode="auto">
              <a:xfrm>
                <a:off x="1659" y="2246"/>
                <a:ext cx="45" cy="255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8" name="Line 50"/>
              <p:cNvSpPr>
                <a:spLocks noChangeShapeType="1"/>
              </p:cNvSpPr>
              <p:nvPr/>
            </p:nvSpPr>
            <p:spPr bwMode="auto">
              <a:xfrm flipH="1">
                <a:off x="2350" y="2246"/>
                <a:ext cx="237" cy="244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4118084" y="5776145"/>
              <a:ext cx="25026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+mn-lt"/>
                </a:rPr>
                <a:t>An example of a </a:t>
              </a:r>
            </a:p>
            <a:p>
              <a:r>
                <a:rPr lang="en-US" dirty="0" smtClean="0">
                  <a:latin typeface="+mn-lt"/>
                </a:rPr>
                <a:t>complete binary tree </a:t>
              </a:r>
              <a:endParaRPr lang="en-US" dirty="0">
                <a:latin typeface="+mn-lt"/>
              </a:endParaRPr>
            </a:p>
          </p:txBody>
        </p:sp>
        <p:sp>
          <p:nvSpPr>
            <p:cNvPr id="162" name="Text Box 49"/>
            <p:cNvSpPr txBox="1">
              <a:spLocks noChangeArrowheads="1"/>
            </p:cNvSpPr>
            <p:nvPr/>
          </p:nvSpPr>
          <p:spPr bwMode="auto">
            <a:xfrm>
              <a:off x="4742382" y="3661457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" name="Text Box 49"/>
            <p:cNvSpPr txBox="1">
              <a:spLocks noChangeArrowheads="1"/>
            </p:cNvSpPr>
            <p:nvPr/>
          </p:nvSpPr>
          <p:spPr bwMode="auto">
            <a:xfrm>
              <a:off x="4015081" y="4449465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" name="Text Box 49"/>
            <p:cNvSpPr txBox="1">
              <a:spLocks noChangeArrowheads="1"/>
            </p:cNvSpPr>
            <p:nvPr/>
          </p:nvSpPr>
          <p:spPr bwMode="auto">
            <a:xfrm>
              <a:off x="5431581" y="4467646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5" name="Text Box 49"/>
            <p:cNvSpPr txBox="1">
              <a:spLocks noChangeArrowheads="1"/>
            </p:cNvSpPr>
            <p:nvPr/>
          </p:nvSpPr>
          <p:spPr bwMode="auto">
            <a:xfrm>
              <a:off x="3564758" y="5019376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6" name="Text Box 49"/>
            <p:cNvSpPr txBox="1">
              <a:spLocks noChangeArrowheads="1"/>
            </p:cNvSpPr>
            <p:nvPr/>
          </p:nvSpPr>
          <p:spPr bwMode="auto">
            <a:xfrm>
              <a:off x="4241080" y="5066405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7" name="Text Box 49"/>
            <p:cNvSpPr txBox="1">
              <a:spLocks noChangeArrowheads="1"/>
            </p:cNvSpPr>
            <p:nvPr/>
          </p:nvSpPr>
          <p:spPr bwMode="auto">
            <a:xfrm>
              <a:off x="5089401" y="5087474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5662" y="3639794"/>
            <a:ext cx="2985967" cy="2760902"/>
            <a:chOff x="135662" y="3639794"/>
            <a:chExt cx="2985967" cy="2760902"/>
          </a:xfrm>
        </p:grpSpPr>
        <p:grpSp>
          <p:nvGrpSpPr>
            <p:cNvPr id="130" name="组合 129"/>
            <p:cNvGrpSpPr/>
            <p:nvPr/>
          </p:nvGrpSpPr>
          <p:grpSpPr>
            <a:xfrm>
              <a:off x="302374" y="3639794"/>
              <a:ext cx="2819255" cy="2128838"/>
              <a:chOff x="6261706" y="3774796"/>
              <a:chExt cx="2819255" cy="2128838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6261706" y="3774796"/>
                <a:ext cx="2819255" cy="2128838"/>
                <a:chOff x="6261706" y="3774796"/>
                <a:chExt cx="2819255" cy="2128838"/>
              </a:xfrm>
            </p:grpSpPr>
            <p:grpSp>
              <p:nvGrpSpPr>
                <p:cNvPr id="100" name="Group 64"/>
                <p:cNvGrpSpPr>
                  <a:grpSpLocks/>
                </p:cNvGrpSpPr>
                <p:nvPr/>
              </p:nvGrpSpPr>
              <p:grpSpPr bwMode="auto">
                <a:xfrm>
                  <a:off x="6261706" y="3774796"/>
                  <a:ext cx="2461169" cy="2128838"/>
                  <a:chOff x="1041" y="1444"/>
                  <a:chExt cx="1679" cy="1341"/>
                </a:xfrm>
              </p:grpSpPr>
              <p:grpSp>
                <p:nvGrpSpPr>
                  <p:cNvPr id="101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1929" y="1444"/>
                    <a:ext cx="340" cy="259"/>
                    <a:chOff x="1447" y="2304"/>
                    <a:chExt cx="370" cy="293"/>
                  </a:xfrm>
                </p:grpSpPr>
                <p:sp>
                  <p:nvSpPr>
                    <p:cNvPr id="122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304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23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7" y="2312"/>
                      <a:ext cx="370" cy="2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 smtClean="0">
                          <a:latin typeface="+mn-lt"/>
                        </a:rPr>
                        <a:t>13</a:t>
                      </a:r>
                      <a:endParaRPr lang="en-US" altLang="zh-TW" sz="2000" b="1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0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481" y="1992"/>
                    <a:ext cx="340" cy="280"/>
                    <a:chOff x="1488" y="2304"/>
                    <a:chExt cx="370" cy="316"/>
                  </a:xfrm>
                </p:grpSpPr>
                <p:sp>
                  <p:nvSpPr>
                    <p:cNvPr id="12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304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21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336"/>
                      <a:ext cx="370" cy="2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 smtClean="0">
                          <a:latin typeface="+mn-lt"/>
                        </a:rPr>
                        <a:t>10</a:t>
                      </a:r>
                      <a:endParaRPr lang="en-US" altLang="zh-TW" sz="2000" b="1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03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455" y="1992"/>
                    <a:ext cx="265" cy="280"/>
                    <a:chOff x="1488" y="2304"/>
                    <a:chExt cx="288" cy="316"/>
                  </a:xfrm>
                </p:grpSpPr>
                <p:sp>
                  <p:nvSpPr>
                    <p:cNvPr id="118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304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19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336"/>
                      <a:ext cx="253" cy="2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 smtClean="0">
                          <a:latin typeface="+mn-lt"/>
                        </a:rPr>
                        <a:t>9</a:t>
                      </a:r>
                      <a:endParaRPr lang="en-US" altLang="zh-TW" sz="2000" b="1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0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571" y="2504"/>
                    <a:ext cx="265" cy="281"/>
                    <a:chOff x="1488" y="2304"/>
                    <a:chExt cx="288" cy="318"/>
                  </a:xfrm>
                </p:grpSpPr>
                <p:sp>
                  <p:nvSpPr>
                    <p:cNvPr id="116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304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1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336"/>
                      <a:ext cx="253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 smtClean="0">
                          <a:latin typeface="+mn-lt"/>
                        </a:rPr>
                        <a:t>3</a:t>
                      </a:r>
                      <a:endParaRPr lang="en-US" altLang="zh-TW" sz="2000" b="1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05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041" y="2503"/>
                    <a:ext cx="265" cy="280"/>
                    <a:chOff x="1488" y="2304"/>
                    <a:chExt cx="288" cy="317"/>
                  </a:xfrm>
                </p:grpSpPr>
                <p:sp>
                  <p:nvSpPr>
                    <p:cNvPr id="114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304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1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336"/>
                      <a:ext cx="253" cy="2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 smtClean="0">
                          <a:latin typeface="+mn-lt"/>
                        </a:rPr>
                        <a:t>4</a:t>
                      </a:r>
                      <a:endParaRPr lang="en-US" altLang="zh-TW" sz="2000" b="1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0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158" y="2475"/>
                    <a:ext cx="265" cy="268"/>
                    <a:chOff x="1165" y="2277"/>
                    <a:chExt cx="288" cy="304"/>
                  </a:xfrm>
                </p:grpSpPr>
                <p:sp>
                  <p:nvSpPr>
                    <p:cNvPr id="112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5" y="2277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13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" y="2295"/>
                      <a:ext cx="253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 smtClean="0">
                          <a:latin typeface="+mn-lt"/>
                        </a:rPr>
                        <a:t>1</a:t>
                      </a:r>
                      <a:endParaRPr lang="en-US" altLang="zh-TW" sz="2000" b="1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107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9" y="1652"/>
                    <a:ext cx="354" cy="382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0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652"/>
                    <a:ext cx="309" cy="382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09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2" y="2204"/>
                    <a:ext cx="265" cy="297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1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659" y="2246"/>
                    <a:ext cx="45" cy="255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11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50" y="2246"/>
                    <a:ext cx="237" cy="244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</p:grpSp>
            <p:sp>
              <p:nvSpPr>
                <p:cNvPr id="124" name="Oval 18"/>
                <p:cNvSpPr>
                  <a:spLocks noChangeArrowheads="1"/>
                </p:cNvSpPr>
                <p:nvPr/>
              </p:nvSpPr>
              <p:spPr bwMode="auto">
                <a:xfrm>
                  <a:off x="8692510" y="5475672"/>
                  <a:ext cx="388451" cy="404004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25" name="Line 48"/>
                <p:cNvSpPr>
                  <a:spLocks noChangeShapeType="1"/>
                </p:cNvSpPr>
                <p:nvPr/>
              </p:nvSpPr>
              <p:spPr bwMode="auto">
                <a:xfrm>
                  <a:off x="8604449" y="5059651"/>
                  <a:ext cx="283020" cy="411260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p:sp>
            <p:nvSpPr>
              <p:cNvPr id="126" name="Text Box 19"/>
              <p:cNvSpPr txBox="1">
                <a:spLocks noChangeArrowheads="1"/>
              </p:cNvSpPr>
              <p:nvPr/>
            </p:nvSpPr>
            <p:spPr bwMode="auto">
              <a:xfrm>
                <a:off x="8692510" y="5478477"/>
                <a:ext cx="341243" cy="401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5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sp>
          <p:nvSpPr>
            <p:cNvPr id="131" name="矩形 130"/>
            <p:cNvSpPr/>
            <p:nvPr/>
          </p:nvSpPr>
          <p:spPr>
            <a:xfrm>
              <a:off x="979364" y="5754365"/>
              <a:ext cx="19800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+mn-lt"/>
                </a:rPr>
                <a:t>An example of a </a:t>
              </a:r>
            </a:p>
            <a:p>
              <a:r>
                <a:rPr lang="en-US" dirty="0" smtClean="0">
                  <a:latin typeface="+mn-lt"/>
                </a:rPr>
                <a:t>full binary tree </a:t>
              </a:r>
              <a:endParaRPr lang="en-US" dirty="0">
                <a:latin typeface="+mn-lt"/>
              </a:endParaRPr>
            </a:p>
          </p:txBody>
        </p:sp>
        <p:sp>
          <p:nvSpPr>
            <p:cNvPr id="168" name="Text Box 49"/>
            <p:cNvSpPr txBox="1">
              <a:spLocks noChangeArrowheads="1"/>
            </p:cNvSpPr>
            <p:nvPr/>
          </p:nvSpPr>
          <p:spPr bwMode="auto">
            <a:xfrm>
              <a:off x="1313286" y="3652075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9" name="Text Box 49"/>
            <p:cNvSpPr txBox="1">
              <a:spLocks noChangeArrowheads="1"/>
            </p:cNvSpPr>
            <p:nvPr/>
          </p:nvSpPr>
          <p:spPr bwMode="auto">
            <a:xfrm>
              <a:off x="585985" y="4440083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2002485" y="4458264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Text Box 49"/>
            <p:cNvSpPr txBox="1">
              <a:spLocks noChangeArrowheads="1"/>
            </p:cNvSpPr>
            <p:nvPr/>
          </p:nvSpPr>
          <p:spPr bwMode="auto">
            <a:xfrm>
              <a:off x="135662" y="5009994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Text Box 49"/>
            <p:cNvSpPr txBox="1">
              <a:spLocks noChangeArrowheads="1"/>
            </p:cNvSpPr>
            <p:nvPr/>
          </p:nvSpPr>
          <p:spPr bwMode="auto">
            <a:xfrm>
              <a:off x="811984" y="5057023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" name="Text Box 49"/>
            <p:cNvSpPr txBox="1">
              <a:spLocks noChangeArrowheads="1"/>
            </p:cNvSpPr>
            <p:nvPr/>
          </p:nvSpPr>
          <p:spPr bwMode="auto">
            <a:xfrm>
              <a:off x="1660305" y="5078092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" name="Text Box 49"/>
            <p:cNvSpPr txBox="1">
              <a:spLocks noChangeArrowheads="1"/>
            </p:cNvSpPr>
            <p:nvPr/>
          </p:nvSpPr>
          <p:spPr bwMode="auto">
            <a:xfrm>
              <a:off x="2441788" y="5145051"/>
              <a:ext cx="271658" cy="396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5" name="矩形 174"/>
          <p:cNvSpPr/>
          <p:nvPr/>
        </p:nvSpPr>
        <p:spPr>
          <a:xfrm>
            <a:off x="6837658" y="4638497"/>
            <a:ext cx="2170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</a:rPr>
              <a:t>Max Heap: complete binary tree + max tree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3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Delete  10 from the above tree</a:t>
            </a:r>
          </a:p>
          <a:p>
            <a:r>
              <a:rPr lang="en-US" sz="2400" dirty="0" smtClean="0"/>
              <a:t>Delete 30 from the above tree</a:t>
            </a:r>
          </a:p>
          <a:p>
            <a:r>
              <a:rPr lang="en-US" sz="2400" dirty="0" smtClean="0"/>
              <a:t>Delete 60 from the above tree</a:t>
            </a:r>
            <a:endParaRPr 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483768" y="1386016"/>
            <a:ext cx="3047202" cy="2134987"/>
            <a:chOff x="2411760" y="4365104"/>
            <a:chExt cx="3047202" cy="2134987"/>
          </a:xfrm>
        </p:grpSpPr>
        <p:sp>
          <p:nvSpPr>
            <p:cNvPr id="7" name="Oval 95"/>
            <p:cNvSpPr>
              <a:spLocks noChangeArrowheads="1"/>
            </p:cNvSpPr>
            <p:nvPr/>
          </p:nvSpPr>
          <p:spPr bwMode="auto">
            <a:xfrm>
              <a:off x="3720152" y="436510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3641792" y="436540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9" name="Text Box 99"/>
            <p:cNvSpPr txBox="1">
              <a:spLocks noChangeArrowheads="1"/>
            </p:cNvSpPr>
            <p:nvPr/>
          </p:nvSpPr>
          <p:spPr bwMode="auto">
            <a:xfrm>
              <a:off x="2871558" y="487457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b="1">
                  <a:latin typeface="+mn-lt"/>
                </a:defRPr>
              </a:lvl1pPr>
            </a:lstStyle>
            <a:p>
              <a:r>
                <a:rPr lang="en-US" altLang="zh-TW" sz="2000" dirty="0" smtClean="0"/>
                <a:t>20</a:t>
              </a:r>
              <a:endParaRPr lang="en-US" altLang="zh-TW" sz="2000" dirty="0"/>
            </a:p>
          </p:txBody>
        </p:sp>
        <p:sp>
          <p:nvSpPr>
            <p:cNvPr id="10" name="Text Box 108"/>
            <p:cNvSpPr txBox="1">
              <a:spLocks noChangeArrowheads="1"/>
            </p:cNvSpPr>
            <p:nvPr/>
          </p:nvSpPr>
          <p:spPr bwMode="auto">
            <a:xfrm>
              <a:off x="2411760" y="5489678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1" name="Line 123"/>
            <p:cNvSpPr>
              <a:spLocks noChangeShapeType="1"/>
            </p:cNvSpPr>
            <p:nvPr/>
          </p:nvSpPr>
          <p:spPr bwMode="auto">
            <a:xfrm flipH="1">
              <a:off x="2695050" y="5161428"/>
              <a:ext cx="283486" cy="35411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2" name="Oval 95"/>
            <p:cNvSpPr>
              <a:spLocks noChangeArrowheads="1"/>
            </p:cNvSpPr>
            <p:nvPr/>
          </p:nvSpPr>
          <p:spPr bwMode="auto">
            <a:xfrm>
              <a:off x="2948263" y="487468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3" name="Oval 95"/>
            <p:cNvSpPr>
              <a:spLocks noChangeArrowheads="1"/>
            </p:cNvSpPr>
            <p:nvPr/>
          </p:nvSpPr>
          <p:spPr bwMode="auto">
            <a:xfrm>
              <a:off x="2467873" y="549506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4" name="Line 123"/>
            <p:cNvSpPr>
              <a:spLocks noChangeShapeType="1"/>
            </p:cNvSpPr>
            <p:nvPr/>
          </p:nvSpPr>
          <p:spPr bwMode="auto">
            <a:xfrm flipH="1">
              <a:off x="3229305" y="4668975"/>
              <a:ext cx="523725" cy="2695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5" name="Line 123"/>
            <p:cNvSpPr>
              <a:spLocks noChangeShapeType="1"/>
            </p:cNvSpPr>
            <p:nvPr/>
          </p:nvSpPr>
          <p:spPr bwMode="auto">
            <a:xfrm>
              <a:off x="3169239" y="5183569"/>
              <a:ext cx="205155" cy="34226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6" name="Text Box 108"/>
            <p:cNvSpPr txBox="1">
              <a:spLocks noChangeArrowheads="1"/>
            </p:cNvSpPr>
            <p:nvPr/>
          </p:nvSpPr>
          <p:spPr bwMode="auto">
            <a:xfrm>
              <a:off x="3216348" y="5496735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7" name="Oval 95"/>
            <p:cNvSpPr>
              <a:spLocks noChangeArrowheads="1"/>
            </p:cNvSpPr>
            <p:nvPr/>
          </p:nvSpPr>
          <p:spPr bwMode="auto">
            <a:xfrm>
              <a:off x="3292674" y="551554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8" name="Line 123"/>
            <p:cNvSpPr>
              <a:spLocks noChangeShapeType="1"/>
            </p:cNvSpPr>
            <p:nvPr/>
          </p:nvSpPr>
          <p:spPr bwMode="auto">
            <a:xfrm>
              <a:off x="3977579" y="4650437"/>
              <a:ext cx="491005" cy="25361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19" name="Oval 95"/>
            <p:cNvSpPr>
              <a:spLocks noChangeArrowheads="1"/>
            </p:cNvSpPr>
            <p:nvPr/>
          </p:nvSpPr>
          <p:spPr bwMode="auto">
            <a:xfrm>
              <a:off x="4468585" y="4841350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0" name="Text Box 99"/>
            <p:cNvSpPr txBox="1">
              <a:spLocks noChangeArrowheads="1"/>
            </p:cNvSpPr>
            <p:nvPr/>
          </p:nvSpPr>
          <p:spPr bwMode="auto">
            <a:xfrm>
              <a:off x="4392258" y="4838975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60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1" name="Line 123"/>
            <p:cNvSpPr>
              <a:spLocks noChangeShapeType="1"/>
            </p:cNvSpPr>
            <p:nvPr/>
          </p:nvSpPr>
          <p:spPr bwMode="auto">
            <a:xfrm>
              <a:off x="4753704" y="5151699"/>
              <a:ext cx="352657" cy="37413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2" name="Text Box 108"/>
            <p:cNvSpPr txBox="1">
              <a:spLocks noChangeArrowheads="1"/>
            </p:cNvSpPr>
            <p:nvPr/>
          </p:nvSpPr>
          <p:spPr bwMode="auto">
            <a:xfrm>
              <a:off x="4960107" y="5525829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70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3" name="Oval 95"/>
            <p:cNvSpPr>
              <a:spLocks noChangeArrowheads="1"/>
            </p:cNvSpPr>
            <p:nvPr/>
          </p:nvSpPr>
          <p:spPr bwMode="auto">
            <a:xfrm>
              <a:off x="5029455" y="552582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4" name="Text Box 108"/>
            <p:cNvSpPr txBox="1">
              <a:spLocks noChangeArrowheads="1"/>
            </p:cNvSpPr>
            <p:nvPr/>
          </p:nvSpPr>
          <p:spPr bwMode="auto">
            <a:xfrm>
              <a:off x="3981523" y="5531830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5" name="Line 123"/>
            <p:cNvSpPr>
              <a:spLocks noChangeShapeType="1"/>
            </p:cNvSpPr>
            <p:nvPr/>
          </p:nvSpPr>
          <p:spPr bwMode="auto">
            <a:xfrm flipH="1">
              <a:off x="4280268" y="5181478"/>
              <a:ext cx="313876" cy="3443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6" name="Oval 95"/>
            <p:cNvSpPr>
              <a:spLocks noChangeArrowheads="1"/>
            </p:cNvSpPr>
            <p:nvPr/>
          </p:nvSpPr>
          <p:spPr bwMode="auto">
            <a:xfrm>
              <a:off x="4047033" y="5531830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7" name="Text Box 108"/>
            <p:cNvSpPr txBox="1">
              <a:spLocks noChangeArrowheads="1"/>
            </p:cNvSpPr>
            <p:nvPr/>
          </p:nvSpPr>
          <p:spPr bwMode="auto">
            <a:xfrm>
              <a:off x="3717096" y="607255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28" name="Line 123"/>
            <p:cNvSpPr>
              <a:spLocks noChangeShapeType="1"/>
            </p:cNvSpPr>
            <p:nvPr/>
          </p:nvSpPr>
          <p:spPr bwMode="auto">
            <a:xfrm flipH="1">
              <a:off x="4016002" y="5844342"/>
              <a:ext cx="112898" cy="2556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29" name="Oval 95"/>
            <p:cNvSpPr>
              <a:spLocks noChangeArrowheads="1"/>
            </p:cNvSpPr>
            <p:nvPr/>
          </p:nvSpPr>
          <p:spPr bwMode="auto">
            <a:xfrm>
              <a:off x="3782606" y="607255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0" name="Line 123"/>
            <p:cNvSpPr>
              <a:spLocks noChangeShapeType="1"/>
            </p:cNvSpPr>
            <p:nvPr/>
          </p:nvSpPr>
          <p:spPr bwMode="auto">
            <a:xfrm>
              <a:off x="4292777" y="5845397"/>
              <a:ext cx="124509" cy="2545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4227254" y="6099981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2" name="Oval 95"/>
            <p:cNvSpPr>
              <a:spLocks noChangeArrowheads="1"/>
            </p:cNvSpPr>
            <p:nvPr/>
          </p:nvSpPr>
          <p:spPr bwMode="auto">
            <a:xfrm>
              <a:off x="4292777" y="610522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3" name="Text Box 108"/>
            <p:cNvSpPr txBox="1">
              <a:spLocks noChangeArrowheads="1"/>
            </p:cNvSpPr>
            <p:nvPr/>
          </p:nvSpPr>
          <p:spPr bwMode="auto">
            <a:xfrm>
              <a:off x="2896000" y="6002845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34" name="Line 123"/>
            <p:cNvSpPr>
              <a:spLocks noChangeShapeType="1"/>
            </p:cNvSpPr>
            <p:nvPr/>
          </p:nvSpPr>
          <p:spPr bwMode="auto">
            <a:xfrm flipH="1">
              <a:off x="3194906" y="5774636"/>
              <a:ext cx="112898" cy="2556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2000">
                <a:latin typeface="+mn-lt"/>
              </a:endParaRPr>
            </a:p>
          </p:txBody>
        </p:sp>
        <p:sp>
          <p:nvSpPr>
            <p:cNvPr id="35" name="Oval 95"/>
            <p:cNvSpPr>
              <a:spLocks noChangeArrowheads="1"/>
            </p:cNvSpPr>
            <p:nvPr/>
          </p:nvSpPr>
          <p:spPr bwMode="auto">
            <a:xfrm>
              <a:off x="2961510" y="600284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4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58686"/>
                <a:ext cx="8294914" cy="4648200"/>
              </a:xfrm>
            </p:spPr>
            <p:txBody>
              <a:bodyPr/>
              <a:lstStyle/>
              <a:p>
                <a:r>
                  <a:rPr lang="en-US" sz="2800" dirty="0" smtClean="0"/>
                  <a:t>Time Complexity</a:t>
                </a:r>
              </a:p>
              <a:p>
                <a:pPr lvl="1"/>
                <a:r>
                  <a:rPr lang="en-US" sz="2400" dirty="0"/>
                  <a:t>Searching, insertion, </a:t>
                </a:r>
                <a:r>
                  <a:rPr lang="en-US" sz="2400" dirty="0" smtClean="0"/>
                  <a:t>deletion</a:t>
                </a:r>
                <a:endParaRPr lang="en-US" sz="2400" dirty="0"/>
              </a:p>
              <a:p>
                <a:pPr lvl="2"/>
                <a:r>
                  <a:rPr lang="en-US" sz="2000" dirty="0"/>
                  <a:t>O(</a:t>
                </a:r>
                <a:r>
                  <a:rPr lang="en-US" sz="2000" dirty="0">
                    <a:solidFill>
                      <a:srgbClr val="0D14FF"/>
                    </a:solidFill>
                  </a:rPr>
                  <a:t>h</a:t>
                </a:r>
                <a:r>
                  <a:rPr lang="en-US" sz="2000" dirty="0"/>
                  <a:t>), where </a:t>
                </a:r>
                <a:r>
                  <a:rPr lang="en-US" sz="2000" dirty="0">
                    <a:solidFill>
                      <a:srgbClr val="0D14FF"/>
                    </a:solidFill>
                  </a:rPr>
                  <a:t>h</a:t>
                </a:r>
                <a:r>
                  <a:rPr lang="en-US" sz="2000" dirty="0"/>
                  <a:t> is the height of the tree</a:t>
                </a:r>
              </a:p>
              <a:p>
                <a:pPr lvl="1"/>
                <a:r>
                  <a:rPr lang="en-US" sz="2400" dirty="0"/>
                  <a:t>Worst case - skewed binary tree</a:t>
                </a:r>
              </a:p>
              <a:p>
                <a:pPr lvl="2"/>
                <a:r>
                  <a:rPr lang="en-US" sz="2000" dirty="0"/>
                  <a:t>O(n), where n is the # of internal nodes</a:t>
                </a:r>
              </a:p>
              <a:p>
                <a:pPr lvl="1"/>
                <a:endParaRPr lang="en-US" sz="2400" dirty="0" smtClean="0"/>
              </a:p>
              <a:p>
                <a:r>
                  <a:rPr lang="en-US" sz="2800" dirty="0" smtClean="0"/>
                  <a:t>Prevent </a:t>
                </a:r>
                <a:r>
                  <a:rPr lang="en-US" sz="2800" dirty="0"/>
                  <a:t>worst case</a:t>
                </a:r>
              </a:p>
              <a:p>
                <a:pPr lvl="1"/>
                <a:r>
                  <a:rPr lang="en-US" dirty="0" smtClean="0"/>
                  <a:t>Balanced binary search tree</a:t>
                </a:r>
                <a:endParaRPr lang="en-US" dirty="0"/>
              </a:p>
              <a:p>
                <a:pPr lvl="2"/>
                <a:r>
                  <a:rPr lang="en-US" dirty="0" smtClean="0"/>
                  <a:t>AVL/Red-black tree</a:t>
                </a:r>
              </a:p>
              <a:p>
                <a:pPr lvl="3"/>
                <a:r>
                  <a:rPr lang="en-US" dirty="0">
                    <a:latin typeface="+mn-lt"/>
                  </a:rPr>
                  <a:t>The height can be bounded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+mn-lt"/>
                </a:endParaRPr>
              </a:p>
              <a:p>
                <a:pPr lvl="3"/>
                <a:r>
                  <a:rPr lang="en-US" dirty="0">
                    <a:latin typeface="+mn-lt"/>
                  </a:rPr>
                  <a:t>We will cover the balanced binary search tree later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58686"/>
                <a:ext cx="8294914" cy="4648200"/>
              </a:xfrm>
              <a:blipFill rotWithShape="1">
                <a:blip r:embed="rId2"/>
                <a:stretch>
                  <a:fillRect l="-1029" t="-1311" b="-2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binary </a:t>
            </a:r>
            <a:r>
              <a:rPr lang="en-US" dirty="0" smtClean="0"/>
              <a:t>search tree (BST)</a:t>
            </a:r>
          </a:p>
          <a:p>
            <a:pPr lvl="1"/>
            <a:r>
              <a:rPr lang="en-US" dirty="0" smtClean="0"/>
              <a:t>Definition of BST</a:t>
            </a:r>
          </a:p>
          <a:p>
            <a:pPr lvl="1"/>
            <a:r>
              <a:rPr lang="en-US" dirty="0" smtClean="0"/>
              <a:t>Search/insertion/deletion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Find a node from a binary tree whose key is equal to </a:t>
            </a:r>
            <a:r>
              <a:rPr lang="en-US" dirty="0" err="1" smtClean="0">
                <a:solidFill>
                  <a:srgbClr val="FF0000"/>
                </a:solidFill>
              </a:rPr>
              <a:t>searchnum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General binary tree</a:t>
            </a:r>
          </a:p>
          <a:p>
            <a:pPr lvl="2"/>
            <a:r>
              <a:rPr lang="en-US" dirty="0" smtClean="0"/>
              <a:t>Need to traverse all nodes</a:t>
            </a:r>
          </a:p>
          <a:p>
            <a:pPr lvl="1"/>
            <a:r>
              <a:rPr lang="en-US" dirty="0" smtClean="0"/>
              <a:t>How about heap?</a:t>
            </a:r>
          </a:p>
          <a:p>
            <a:pPr lvl="2"/>
            <a:r>
              <a:rPr lang="en-US" dirty="0" smtClean="0"/>
              <a:t>Efficient in finding max/min</a:t>
            </a:r>
          </a:p>
          <a:p>
            <a:pPr lvl="2"/>
            <a:r>
              <a:rPr lang="en-US" dirty="0" smtClean="0"/>
              <a:t>Searching for an arbitrary key? 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Existing trees are inefficient for searching</a:t>
            </a:r>
          </a:p>
          <a:p>
            <a:pPr lvl="2"/>
            <a:r>
              <a:rPr lang="en-US" dirty="0" smtClean="0"/>
              <a:t>Heap, max tree, binary tree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on Binary Trees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7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In a sorted array</a:t>
                </a:r>
              </a:p>
              <a:p>
                <a:pPr lvl="1"/>
                <a:r>
                  <a:rPr lang="en-US" sz="2400" dirty="0" smtClean="0"/>
                  <a:t>Linear scan: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cost</a:t>
                </a:r>
              </a:p>
              <a:p>
                <a:pPr lvl="1"/>
                <a:r>
                  <a:rPr lang="en-US" sz="2400" dirty="0" smtClean="0"/>
                  <a:t>Binary search: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 smtClean="0"/>
                  <a:t> cost</a:t>
                </a:r>
              </a:p>
              <a:p>
                <a:r>
                  <a:rPr lang="en-US" sz="2800" dirty="0" smtClean="0"/>
                  <a:t>What is the main idea? </a:t>
                </a:r>
              </a:p>
              <a:p>
                <a:pPr lvl="1"/>
                <a:r>
                  <a:rPr lang="en-US" sz="2400" dirty="0" smtClean="0"/>
                  <a:t>We compare with the middle element of the array, and we can reduce the search space by half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 smtClean="0"/>
                  <a:t>How to map to binary trees? 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3029" y="228600"/>
            <a:ext cx="8811985" cy="838200"/>
          </a:xfrm>
        </p:spPr>
        <p:txBody>
          <a:bodyPr/>
          <a:lstStyle/>
          <a:p>
            <a:r>
              <a:rPr lang="en-US" sz="4000" dirty="0" smtClean="0"/>
              <a:t>How Search May Become Efficient? </a:t>
            </a:r>
            <a:endParaRPr 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C00000"/>
                </a:solidFill>
              </a:rPr>
              <a:t>binary search tree</a:t>
            </a:r>
            <a:r>
              <a:rPr lang="en-US" altLang="zh-TW" sz="2400" dirty="0"/>
              <a:t> is a binary tree which satisfies the following properties. </a:t>
            </a:r>
          </a:p>
          <a:p>
            <a:pPr lvl="1"/>
            <a:r>
              <a:rPr lang="en-US" altLang="zh-TW" sz="2000" dirty="0"/>
              <a:t>Every element has a </a:t>
            </a:r>
            <a:r>
              <a:rPr lang="en-US" altLang="zh-TW" sz="2000" dirty="0">
                <a:solidFill>
                  <a:srgbClr val="C00000"/>
                </a:solidFill>
              </a:rPr>
              <a:t>unique key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All keys in a nonempty </a:t>
            </a:r>
            <a:r>
              <a:rPr lang="en-US" altLang="zh-TW" sz="2000" dirty="0">
                <a:solidFill>
                  <a:srgbClr val="C00000"/>
                </a:solidFill>
              </a:rPr>
              <a:t>left subtree must be smaller</a:t>
            </a:r>
            <a:r>
              <a:rPr lang="en-US" altLang="zh-TW" sz="2000" dirty="0"/>
              <a:t> than the key in the root of the subtree.</a:t>
            </a:r>
          </a:p>
          <a:p>
            <a:pPr lvl="1"/>
            <a:r>
              <a:rPr lang="en-US" altLang="zh-TW" sz="2000" dirty="0"/>
              <a:t>All keys in a nonempty </a:t>
            </a:r>
            <a:r>
              <a:rPr lang="en-US" altLang="zh-TW" sz="2000" dirty="0">
                <a:solidFill>
                  <a:srgbClr val="C00000"/>
                </a:solidFill>
              </a:rPr>
              <a:t>right subtree must be larger</a:t>
            </a:r>
            <a:r>
              <a:rPr lang="en-US" altLang="zh-TW" sz="2000" dirty="0"/>
              <a:t> than the key in the root of the subtree.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27836" y="4233827"/>
            <a:ext cx="1556305" cy="1604275"/>
            <a:chOff x="1187624" y="4307203"/>
            <a:chExt cx="1556305" cy="1604275"/>
          </a:xfrm>
        </p:grpSpPr>
        <p:sp>
          <p:nvSpPr>
            <p:cNvPr id="7" name="Oval 95"/>
            <p:cNvSpPr>
              <a:spLocks noChangeArrowheads="1"/>
            </p:cNvSpPr>
            <p:nvPr/>
          </p:nvSpPr>
          <p:spPr bwMode="auto">
            <a:xfrm>
              <a:off x="2324639" y="433719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2245074" y="430720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9" name="Text Box 99"/>
            <p:cNvSpPr txBox="1">
              <a:spLocks noChangeArrowheads="1"/>
            </p:cNvSpPr>
            <p:nvPr/>
          </p:nvSpPr>
          <p:spPr bwMode="auto">
            <a:xfrm>
              <a:off x="1693679" y="4765390"/>
              <a:ext cx="347407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0" name="Text Box 108"/>
            <p:cNvSpPr txBox="1">
              <a:spLocks noChangeArrowheads="1"/>
            </p:cNvSpPr>
            <p:nvPr/>
          </p:nvSpPr>
          <p:spPr bwMode="auto">
            <a:xfrm>
              <a:off x="1187624" y="5453380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1" name="Line 123"/>
            <p:cNvSpPr>
              <a:spLocks noChangeShapeType="1"/>
            </p:cNvSpPr>
            <p:nvPr/>
          </p:nvSpPr>
          <p:spPr bwMode="auto">
            <a:xfrm flipH="1">
              <a:off x="1426893" y="5082890"/>
              <a:ext cx="313693" cy="39846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" name="Oval 95"/>
            <p:cNvSpPr>
              <a:spLocks noChangeArrowheads="1"/>
            </p:cNvSpPr>
            <p:nvPr/>
          </p:nvSpPr>
          <p:spPr bwMode="auto">
            <a:xfrm>
              <a:off x="1710311" y="479614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" name="Oval 95"/>
            <p:cNvSpPr>
              <a:spLocks noChangeArrowheads="1"/>
            </p:cNvSpPr>
            <p:nvPr/>
          </p:nvSpPr>
          <p:spPr bwMode="auto">
            <a:xfrm>
              <a:off x="1205101" y="547817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4" name="Line 123"/>
            <p:cNvSpPr>
              <a:spLocks noChangeShapeType="1"/>
            </p:cNvSpPr>
            <p:nvPr/>
          </p:nvSpPr>
          <p:spPr bwMode="auto">
            <a:xfrm flipH="1">
              <a:off x="1952394" y="4576878"/>
              <a:ext cx="370958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" name="Line 123"/>
            <p:cNvSpPr>
              <a:spLocks noChangeShapeType="1"/>
            </p:cNvSpPr>
            <p:nvPr/>
          </p:nvSpPr>
          <p:spPr bwMode="auto">
            <a:xfrm>
              <a:off x="1979855" y="5082891"/>
              <a:ext cx="423540" cy="4422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6" name="Text Box 108"/>
            <p:cNvSpPr txBox="1">
              <a:spLocks noChangeArrowheads="1"/>
            </p:cNvSpPr>
            <p:nvPr/>
          </p:nvSpPr>
          <p:spPr bwMode="auto">
            <a:xfrm>
              <a:off x="2250226" y="5511368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7" name="Oval 95"/>
            <p:cNvSpPr>
              <a:spLocks noChangeArrowheads="1"/>
            </p:cNvSpPr>
            <p:nvPr/>
          </p:nvSpPr>
          <p:spPr bwMode="auto">
            <a:xfrm>
              <a:off x="2245074" y="553466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55176" y="4288625"/>
            <a:ext cx="1556305" cy="1604275"/>
            <a:chOff x="1187624" y="4307203"/>
            <a:chExt cx="1556305" cy="1604275"/>
          </a:xfrm>
        </p:grpSpPr>
        <p:sp>
          <p:nvSpPr>
            <p:cNvPr id="43" name="Oval 95"/>
            <p:cNvSpPr>
              <a:spLocks noChangeArrowheads="1"/>
            </p:cNvSpPr>
            <p:nvPr/>
          </p:nvSpPr>
          <p:spPr bwMode="auto">
            <a:xfrm>
              <a:off x="2324639" y="433719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4" name="Text Box 96"/>
            <p:cNvSpPr txBox="1">
              <a:spLocks noChangeArrowheads="1"/>
            </p:cNvSpPr>
            <p:nvPr/>
          </p:nvSpPr>
          <p:spPr bwMode="auto">
            <a:xfrm>
              <a:off x="2245074" y="430720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5" name="Text Box 99"/>
            <p:cNvSpPr txBox="1">
              <a:spLocks noChangeArrowheads="1"/>
            </p:cNvSpPr>
            <p:nvPr/>
          </p:nvSpPr>
          <p:spPr bwMode="auto">
            <a:xfrm>
              <a:off x="1693679" y="4765390"/>
              <a:ext cx="347407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4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6" name="Text Box 108"/>
            <p:cNvSpPr txBox="1">
              <a:spLocks noChangeArrowheads="1"/>
            </p:cNvSpPr>
            <p:nvPr/>
          </p:nvSpPr>
          <p:spPr bwMode="auto">
            <a:xfrm>
              <a:off x="1187624" y="5453380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3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47" name="Line 123"/>
            <p:cNvSpPr>
              <a:spLocks noChangeShapeType="1"/>
            </p:cNvSpPr>
            <p:nvPr/>
          </p:nvSpPr>
          <p:spPr bwMode="auto">
            <a:xfrm flipH="1">
              <a:off x="1426893" y="5082890"/>
              <a:ext cx="313693" cy="39846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" name="Oval 95"/>
            <p:cNvSpPr>
              <a:spLocks noChangeArrowheads="1"/>
            </p:cNvSpPr>
            <p:nvPr/>
          </p:nvSpPr>
          <p:spPr bwMode="auto">
            <a:xfrm>
              <a:off x="1710311" y="479614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" name="Oval 95"/>
            <p:cNvSpPr>
              <a:spLocks noChangeArrowheads="1"/>
            </p:cNvSpPr>
            <p:nvPr/>
          </p:nvSpPr>
          <p:spPr bwMode="auto">
            <a:xfrm>
              <a:off x="1205101" y="547817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 flipH="1">
              <a:off x="1952394" y="4576878"/>
              <a:ext cx="370958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1979855" y="5082891"/>
              <a:ext cx="423540" cy="4422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2" name="Text Box 108"/>
            <p:cNvSpPr txBox="1">
              <a:spLocks noChangeArrowheads="1"/>
            </p:cNvSpPr>
            <p:nvPr/>
          </p:nvSpPr>
          <p:spPr bwMode="auto">
            <a:xfrm>
              <a:off x="2250226" y="5511368"/>
              <a:ext cx="3417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53" name="Oval 95"/>
            <p:cNvSpPr>
              <a:spLocks noChangeArrowheads="1"/>
            </p:cNvSpPr>
            <p:nvPr/>
          </p:nvSpPr>
          <p:spPr bwMode="auto">
            <a:xfrm>
              <a:off x="2245074" y="553466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305805" y="4295015"/>
            <a:ext cx="2124074" cy="1643299"/>
            <a:chOff x="6180065" y="4258633"/>
            <a:chExt cx="2124074" cy="1643299"/>
          </a:xfrm>
        </p:grpSpPr>
        <p:sp>
          <p:nvSpPr>
            <p:cNvPr id="79" name="Oval 95"/>
            <p:cNvSpPr>
              <a:spLocks noChangeArrowheads="1"/>
            </p:cNvSpPr>
            <p:nvPr/>
          </p:nvSpPr>
          <p:spPr bwMode="auto">
            <a:xfrm>
              <a:off x="7124236" y="428862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0" name="Text Box 96"/>
            <p:cNvSpPr txBox="1">
              <a:spLocks noChangeArrowheads="1"/>
            </p:cNvSpPr>
            <p:nvPr/>
          </p:nvSpPr>
          <p:spPr bwMode="auto">
            <a:xfrm>
              <a:off x="7044671" y="425863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81" name="Text Box 99"/>
            <p:cNvSpPr txBox="1">
              <a:spLocks noChangeArrowheads="1"/>
            </p:cNvSpPr>
            <p:nvPr/>
          </p:nvSpPr>
          <p:spPr bwMode="auto">
            <a:xfrm>
              <a:off x="6543004" y="473137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82" name="Text Box 108"/>
            <p:cNvSpPr txBox="1">
              <a:spLocks noChangeArrowheads="1"/>
            </p:cNvSpPr>
            <p:nvPr/>
          </p:nvSpPr>
          <p:spPr bwMode="auto">
            <a:xfrm>
              <a:off x="6180065" y="542942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83" name="Line 123"/>
            <p:cNvSpPr>
              <a:spLocks noChangeShapeType="1"/>
            </p:cNvSpPr>
            <p:nvPr/>
          </p:nvSpPr>
          <p:spPr bwMode="auto">
            <a:xfrm flipH="1">
              <a:off x="6506372" y="5057519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4" name="Oval 95"/>
            <p:cNvSpPr>
              <a:spLocks noChangeArrowheads="1"/>
            </p:cNvSpPr>
            <p:nvPr/>
          </p:nvSpPr>
          <p:spPr bwMode="auto">
            <a:xfrm>
              <a:off x="6620223" y="477077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5" name="Oval 95"/>
            <p:cNvSpPr>
              <a:spLocks noChangeArrowheads="1"/>
            </p:cNvSpPr>
            <p:nvPr/>
          </p:nvSpPr>
          <p:spPr bwMode="auto">
            <a:xfrm>
              <a:off x="6256391" y="545416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6" name="Line 123"/>
            <p:cNvSpPr>
              <a:spLocks noChangeShapeType="1"/>
            </p:cNvSpPr>
            <p:nvPr/>
          </p:nvSpPr>
          <p:spPr bwMode="auto">
            <a:xfrm flipH="1">
              <a:off x="6901267" y="4528308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7" name="Line 123"/>
            <p:cNvSpPr>
              <a:spLocks noChangeShapeType="1"/>
            </p:cNvSpPr>
            <p:nvPr/>
          </p:nvSpPr>
          <p:spPr bwMode="auto">
            <a:xfrm>
              <a:off x="6889767" y="5057520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8" name="Text Box 108"/>
            <p:cNvSpPr txBox="1">
              <a:spLocks noChangeArrowheads="1"/>
            </p:cNvSpPr>
            <p:nvPr/>
          </p:nvSpPr>
          <p:spPr bwMode="auto">
            <a:xfrm>
              <a:off x="6862306" y="550182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89" name="Oval 95"/>
            <p:cNvSpPr>
              <a:spLocks noChangeArrowheads="1"/>
            </p:cNvSpPr>
            <p:nvPr/>
          </p:nvSpPr>
          <p:spPr bwMode="auto">
            <a:xfrm>
              <a:off x="6938632" y="550972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0" name="Line 123"/>
            <p:cNvSpPr>
              <a:spLocks noChangeShapeType="1"/>
            </p:cNvSpPr>
            <p:nvPr/>
          </p:nvSpPr>
          <p:spPr bwMode="auto">
            <a:xfrm>
              <a:off x="7381664" y="4573957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1" name="Oval 95"/>
            <p:cNvSpPr>
              <a:spLocks noChangeArrowheads="1"/>
            </p:cNvSpPr>
            <p:nvPr/>
          </p:nvSpPr>
          <p:spPr bwMode="auto">
            <a:xfrm>
              <a:off x="7590527" y="476931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2" name="Text Box 99"/>
            <p:cNvSpPr txBox="1">
              <a:spLocks noChangeArrowheads="1"/>
            </p:cNvSpPr>
            <p:nvPr/>
          </p:nvSpPr>
          <p:spPr bwMode="auto">
            <a:xfrm>
              <a:off x="7514200" y="476693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93" name="Line 123"/>
            <p:cNvSpPr>
              <a:spLocks noChangeShapeType="1"/>
            </p:cNvSpPr>
            <p:nvPr/>
          </p:nvSpPr>
          <p:spPr bwMode="auto">
            <a:xfrm>
              <a:off x="7795799" y="5100705"/>
              <a:ext cx="242882" cy="40712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4" name="Text Box 108"/>
            <p:cNvSpPr txBox="1">
              <a:spLocks noChangeArrowheads="1"/>
            </p:cNvSpPr>
            <p:nvPr/>
          </p:nvSpPr>
          <p:spPr bwMode="auto">
            <a:xfrm>
              <a:off x="7805284" y="549576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>
              <a:off x="7881610" y="5527312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115" name="Multiply 92"/>
          <p:cNvSpPr/>
          <p:nvPr/>
        </p:nvSpPr>
        <p:spPr bwMode="auto">
          <a:xfrm>
            <a:off x="698716" y="5861615"/>
            <a:ext cx="661480" cy="601723"/>
          </a:xfrm>
          <a:prstGeom prst="mathMultiply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6" name="Multiply 92"/>
          <p:cNvSpPr/>
          <p:nvPr/>
        </p:nvSpPr>
        <p:spPr bwMode="auto">
          <a:xfrm>
            <a:off x="7547774" y="5930488"/>
            <a:ext cx="661480" cy="601723"/>
          </a:xfrm>
          <a:prstGeom prst="mathMultiply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67104" y="5850568"/>
            <a:ext cx="593091" cy="54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/>
          <p:cNvSpPr/>
          <p:nvPr/>
        </p:nvSpPr>
        <p:spPr>
          <a:xfrm>
            <a:off x="7547774" y="6008404"/>
            <a:ext cx="660118" cy="47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组合 95"/>
          <p:cNvGrpSpPr/>
          <p:nvPr/>
        </p:nvGrpSpPr>
        <p:grpSpPr>
          <a:xfrm>
            <a:off x="6582279" y="4349228"/>
            <a:ext cx="2124074" cy="1643299"/>
            <a:chOff x="6180065" y="4258633"/>
            <a:chExt cx="2124074" cy="1643299"/>
          </a:xfrm>
        </p:grpSpPr>
        <p:sp>
          <p:nvSpPr>
            <p:cNvPr id="71" name="Oval 95"/>
            <p:cNvSpPr>
              <a:spLocks noChangeArrowheads="1"/>
            </p:cNvSpPr>
            <p:nvPr/>
          </p:nvSpPr>
          <p:spPr bwMode="auto">
            <a:xfrm>
              <a:off x="7124236" y="428862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2" name="Text Box 96"/>
            <p:cNvSpPr txBox="1">
              <a:spLocks noChangeArrowheads="1"/>
            </p:cNvSpPr>
            <p:nvPr/>
          </p:nvSpPr>
          <p:spPr bwMode="auto">
            <a:xfrm>
              <a:off x="7044671" y="425863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73" name="Text Box 99"/>
            <p:cNvSpPr txBox="1">
              <a:spLocks noChangeArrowheads="1"/>
            </p:cNvSpPr>
            <p:nvPr/>
          </p:nvSpPr>
          <p:spPr bwMode="auto">
            <a:xfrm>
              <a:off x="6543004" y="473137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74" name="Text Box 108"/>
            <p:cNvSpPr txBox="1">
              <a:spLocks noChangeArrowheads="1"/>
            </p:cNvSpPr>
            <p:nvPr/>
          </p:nvSpPr>
          <p:spPr bwMode="auto">
            <a:xfrm>
              <a:off x="6180065" y="542942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10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75" name="Line 123"/>
            <p:cNvSpPr>
              <a:spLocks noChangeShapeType="1"/>
            </p:cNvSpPr>
            <p:nvPr/>
          </p:nvSpPr>
          <p:spPr bwMode="auto">
            <a:xfrm flipH="1">
              <a:off x="6506372" y="5057519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6" name="Oval 95"/>
            <p:cNvSpPr>
              <a:spLocks noChangeArrowheads="1"/>
            </p:cNvSpPr>
            <p:nvPr/>
          </p:nvSpPr>
          <p:spPr bwMode="auto">
            <a:xfrm>
              <a:off x="6620223" y="477077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7" name="Oval 95"/>
            <p:cNvSpPr>
              <a:spLocks noChangeArrowheads="1"/>
            </p:cNvSpPr>
            <p:nvPr/>
          </p:nvSpPr>
          <p:spPr bwMode="auto">
            <a:xfrm>
              <a:off x="6256391" y="545416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8" name="Line 123"/>
            <p:cNvSpPr>
              <a:spLocks noChangeShapeType="1"/>
            </p:cNvSpPr>
            <p:nvPr/>
          </p:nvSpPr>
          <p:spPr bwMode="auto">
            <a:xfrm flipH="1">
              <a:off x="6901267" y="4528308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9" name="Line 123"/>
            <p:cNvSpPr>
              <a:spLocks noChangeShapeType="1"/>
            </p:cNvSpPr>
            <p:nvPr/>
          </p:nvSpPr>
          <p:spPr bwMode="auto">
            <a:xfrm>
              <a:off x="6889767" y="5057520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0" name="Text Box 108"/>
            <p:cNvSpPr txBox="1">
              <a:spLocks noChangeArrowheads="1"/>
            </p:cNvSpPr>
            <p:nvPr/>
          </p:nvSpPr>
          <p:spPr bwMode="auto">
            <a:xfrm>
              <a:off x="6862306" y="5501822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15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21" name="Oval 95"/>
            <p:cNvSpPr>
              <a:spLocks noChangeArrowheads="1"/>
            </p:cNvSpPr>
            <p:nvPr/>
          </p:nvSpPr>
          <p:spPr bwMode="auto">
            <a:xfrm>
              <a:off x="6938632" y="5509723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7381664" y="4573957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3" name="Oval 95"/>
            <p:cNvSpPr>
              <a:spLocks noChangeArrowheads="1"/>
            </p:cNvSpPr>
            <p:nvPr/>
          </p:nvSpPr>
          <p:spPr bwMode="auto">
            <a:xfrm>
              <a:off x="7590527" y="476931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4" name="Text Box 99"/>
            <p:cNvSpPr txBox="1">
              <a:spLocks noChangeArrowheads="1"/>
            </p:cNvSpPr>
            <p:nvPr/>
          </p:nvSpPr>
          <p:spPr bwMode="auto">
            <a:xfrm>
              <a:off x="7514200" y="4766936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25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>
              <a:off x="7795799" y="5100705"/>
              <a:ext cx="242882" cy="40712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6" name="Text Box 108"/>
            <p:cNvSpPr txBox="1">
              <a:spLocks noChangeArrowheads="1"/>
            </p:cNvSpPr>
            <p:nvPr/>
          </p:nvSpPr>
          <p:spPr bwMode="auto">
            <a:xfrm>
              <a:off x="7805284" y="5495763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22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127" name="Oval 95"/>
            <p:cNvSpPr>
              <a:spLocks noChangeArrowheads="1"/>
            </p:cNvSpPr>
            <p:nvPr/>
          </p:nvSpPr>
          <p:spPr bwMode="auto">
            <a:xfrm>
              <a:off x="7881610" y="5527312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1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4286" y="1458686"/>
            <a:ext cx="7772400" cy="4648200"/>
          </a:xfrm>
        </p:spPr>
        <p:txBody>
          <a:bodyPr/>
          <a:lstStyle/>
          <a:p>
            <a:r>
              <a:rPr lang="en-US" sz="2800" dirty="0" smtClean="0"/>
              <a:t>Using pointers</a:t>
            </a:r>
          </a:p>
          <a:p>
            <a:pPr lvl="1"/>
            <a:r>
              <a:rPr lang="en-US" sz="2400" dirty="0" smtClean="0"/>
              <a:t>Why not arrays?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3"/>
            <a:endParaRPr lang="en-US" dirty="0" smtClean="0"/>
          </a:p>
          <a:p>
            <a:r>
              <a:rPr lang="en-US" sz="2800" dirty="0" smtClean="0"/>
              <a:t>Consider the following binary search tree</a:t>
            </a:r>
          </a:p>
          <a:p>
            <a:pPr marL="0" indent="0">
              <a:buNone/>
            </a:pPr>
            <a:r>
              <a:rPr lang="en-US" dirty="0" smtClean="0"/>
              <a:t>(space inefficient </a:t>
            </a:r>
          </a:p>
          <a:p>
            <a:pPr marL="0" indent="0">
              <a:buNone/>
            </a:pPr>
            <a:r>
              <a:rPr lang="en-US" dirty="0" smtClean="0"/>
              <a:t> by arrays!)</a:t>
            </a:r>
            <a:endParaRPr 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838200"/>
          </a:xfrm>
        </p:spPr>
        <p:txBody>
          <a:bodyPr/>
          <a:lstStyle/>
          <a:p>
            <a:r>
              <a:rPr lang="en-US" sz="4000" dirty="0" smtClean="0"/>
              <a:t>Binary Search Tree Representation</a:t>
            </a:r>
            <a:endParaRPr 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83439" y="1347915"/>
            <a:ext cx="4413603" cy="2249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D14FF"/>
                </a:solidFill>
                <a:latin typeface="+mn-lt"/>
                <a:ea typeface="新細明體" pitchFamily="18" charset="-120"/>
                <a:cs typeface="Consolas" panose="020B0609020204030204" pitchFamily="49" charset="0"/>
              </a:rPr>
              <a:t>typedef</a:t>
            </a: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solidFill>
                  <a:srgbClr val="0D14FF"/>
                </a:solidFill>
                <a:latin typeface="+mn-lt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 _node{	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     </a:t>
            </a:r>
            <a:r>
              <a:rPr lang="en-US" altLang="zh-TW" sz="2000" b="0" dirty="0" err="1" smtClean="0">
                <a:solidFill>
                  <a:srgbClr val="0D14FF"/>
                </a:solidFill>
                <a:latin typeface="+mn-lt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 node *</a:t>
            </a:r>
            <a:r>
              <a:rPr lang="en-US" altLang="zh-TW" sz="2000" b="0" dirty="0" err="1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left_child</a:t>
            </a: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	     </a:t>
            </a:r>
            <a:r>
              <a:rPr lang="en-US" altLang="zh-TW" sz="2000" b="0" dirty="0" smtClean="0">
                <a:solidFill>
                  <a:srgbClr val="0D14FF"/>
                </a:solidFill>
                <a:latin typeface="+mn-lt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 data;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     </a:t>
            </a:r>
            <a:r>
              <a:rPr lang="en-US" altLang="zh-TW" sz="2000" b="0" dirty="0" err="1" smtClean="0">
                <a:solidFill>
                  <a:srgbClr val="0D14FF"/>
                </a:solidFill>
                <a:latin typeface="+mn-lt"/>
                <a:ea typeface="新細明體" pitchFamily="18" charset="-120"/>
                <a:cs typeface="Consolas" panose="020B0609020204030204" pitchFamily="49" charset="0"/>
              </a:rPr>
              <a:t>struct</a:t>
            </a: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 node* </a:t>
            </a:r>
            <a:r>
              <a:rPr lang="en-US" altLang="zh-TW" sz="2000" b="0" dirty="0" err="1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right_child</a:t>
            </a: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 err="1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tree_node</a:t>
            </a:r>
            <a:r>
              <a:rPr lang="en-US" altLang="zh-TW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HK" sz="2000" b="0" dirty="0" err="1">
                <a:solidFill>
                  <a:srgbClr val="0D14FF"/>
                </a:solidFill>
                <a:latin typeface="+mn-lt"/>
                <a:ea typeface="新細明體" pitchFamily="18" charset="-120"/>
                <a:cs typeface="Consolas" panose="020B0609020204030204" pitchFamily="49" charset="0"/>
              </a:rPr>
              <a:t>typedef</a:t>
            </a:r>
            <a:r>
              <a:rPr lang="en-US" altLang="zh-HK" sz="2000" b="0" dirty="0">
                <a:solidFill>
                  <a:srgbClr val="0D14FF"/>
                </a:solidFill>
                <a:latin typeface="+mn-lt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HK" sz="2000" b="0" dirty="0" err="1">
                <a:latin typeface="+mn-lt"/>
                <a:ea typeface="新細明體" pitchFamily="18" charset="-120"/>
                <a:cs typeface="Consolas" panose="020B0609020204030204" pitchFamily="49" charset="0"/>
              </a:rPr>
              <a:t>tree_node</a:t>
            </a:r>
            <a:r>
              <a:rPr lang="en-US" altLang="zh-HK" sz="2000" b="0" dirty="0">
                <a:latin typeface="+mn-lt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HK" sz="2000" b="0" dirty="0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* </a:t>
            </a:r>
            <a:r>
              <a:rPr lang="en-US" altLang="zh-HK" sz="2000" b="0" dirty="0" err="1" smtClean="0">
                <a:latin typeface="+mn-lt"/>
                <a:ea typeface="新細明體" pitchFamily="18" charset="-120"/>
                <a:cs typeface="Consolas" panose="020B0609020204030204" pitchFamily="49" charset="0"/>
              </a:rPr>
              <a:t>tree_pointer</a:t>
            </a:r>
            <a:r>
              <a:rPr lang="en-US" altLang="zh-HK" sz="2000" b="0" dirty="0">
                <a:latin typeface="+mn-lt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+mn-lt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31737" y="1347915"/>
            <a:ext cx="351703" cy="2249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  <a:endParaRPr lang="en-US" altLang="zh-TW" sz="2000" b="0" dirty="0" smtClean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4971361" y="973093"/>
            <a:ext cx="1080120" cy="39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C code</a:t>
            </a:r>
            <a:endParaRPr lang="en-US" altLang="zh-TW" sz="1600" dirty="0"/>
          </a:p>
        </p:txBody>
      </p:sp>
      <p:sp>
        <p:nvSpPr>
          <p:cNvPr id="16" name="Oval 95"/>
          <p:cNvSpPr>
            <a:spLocks noChangeArrowheads="1"/>
          </p:cNvSpPr>
          <p:nvPr/>
        </p:nvSpPr>
        <p:spPr bwMode="auto">
          <a:xfrm>
            <a:off x="5875360" y="4002642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17" name="Text Box 96"/>
          <p:cNvSpPr txBox="1">
            <a:spLocks noChangeArrowheads="1"/>
          </p:cNvSpPr>
          <p:nvPr/>
        </p:nvSpPr>
        <p:spPr bwMode="auto">
          <a:xfrm>
            <a:off x="5784909" y="3961764"/>
            <a:ext cx="603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44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8" name="Text Box 99"/>
          <p:cNvSpPr txBox="1">
            <a:spLocks noChangeArrowheads="1"/>
          </p:cNvSpPr>
          <p:nvPr/>
        </p:nvSpPr>
        <p:spPr bwMode="auto">
          <a:xfrm>
            <a:off x="5177289" y="4373467"/>
            <a:ext cx="564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32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9" name="Text Box 108"/>
          <p:cNvSpPr txBox="1">
            <a:spLocks noChangeArrowheads="1"/>
          </p:cNvSpPr>
          <p:nvPr/>
        </p:nvSpPr>
        <p:spPr bwMode="auto">
          <a:xfrm>
            <a:off x="3886625" y="5292357"/>
            <a:ext cx="603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28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20" name="Line 123"/>
          <p:cNvSpPr>
            <a:spLocks noChangeShapeType="1"/>
          </p:cNvSpPr>
          <p:nvPr/>
        </p:nvSpPr>
        <p:spPr bwMode="auto">
          <a:xfrm flipH="1">
            <a:off x="4224187" y="5013871"/>
            <a:ext cx="437214" cy="32234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1" name="Oval 95"/>
          <p:cNvSpPr>
            <a:spLocks noChangeArrowheads="1"/>
          </p:cNvSpPr>
          <p:nvPr/>
        </p:nvSpPr>
        <p:spPr bwMode="auto">
          <a:xfrm>
            <a:off x="5256708" y="4378070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22" name="Oval 95"/>
          <p:cNvSpPr>
            <a:spLocks noChangeArrowheads="1"/>
          </p:cNvSpPr>
          <p:nvPr/>
        </p:nvSpPr>
        <p:spPr bwMode="auto">
          <a:xfrm>
            <a:off x="3973838" y="5290638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23" name="Line 123"/>
          <p:cNvSpPr>
            <a:spLocks noChangeShapeType="1"/>
          </p:cNvSpPr>
          <p:nvPr/>
        </p:nvSpPr>
        <p:spPr bwMode="auto">
          <a:xfrm flipH="1">
            <a:off x="5516638" y="4231439"/>
            <a:ext cx="346547" cy="187771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4" name="Line 123"/>
          <p:cNvSpPr>
            <a:spLocks noChangeShapeType="1"/>
          </p:cNvSpPr>
          <p:nvPr/>
        </p:nvSpPr>
        <p:spPr bwMode="auto">
          <a:xfrm flipH="1">
            <a:off x="4958186" y="4617024"/>
            <a:ext cx="303221" cy="22603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5" name="Text Box 108"/>
          <p:cNvSpPr txBox="1">
            <a:spLocks noChangeArrowheads="1"/>
          </p:cNvSpPr>
          <p:nvPr/>
        </p:nvSpPr>
        <p:spPr bwMode="auto">
          <a:xfrm>
            <a:off x="4593151" y="4752356"/>
            <a:ext cx="603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29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26" name="Oval 95"/>
          <p:cNvSpPr>
            <a:spLocks noChangeArrowheads="1"/>
          </p:cNvSpPr>
          <p:nvPr/>
        </p:nvSpPr>
        <p:spPr bwMode="auto">
          <a:xfrm>
            <a:off x="4672287" y="4783311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27" name="Text Box 108"/>
          <p:cNvSpPr txBox="1">
            <a:spLocks noChangeArrowheads="1"/>
          </p:cNvSpPr>
          <p:nvPr/>
        </p:nvSpPr>
        <p:spPr bwMode="auto">
          <a:xfrm>
            <a:off x="3256944" y="5827598"/>
            <a:ext cx="603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26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28" name="Oval 95"/>
          <p:cNvSpPr>
            <a:spLocks noChangeArrowheads="1"/>
          </p:cNvSpPr>
          <p:nvPr/>
        </p:nvSpPr>
        <p:spPr bwMode="auto">
          <a:xfrm>
            <a:off x="3344156" y="5867689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29" name="Line 123"/>
          <p:cNvSpPr>
            <a:spLocks noChangeShapeType="1"/>
          </p:cNvSpPr>
          <p:nvPr/>
        </p:nvSpPr>
        <p:spPr bwMode="auto">
          <a:xfrm flipH="1">
            <a:off x="3578643" y="5577657"/>
            <a:ext cx="458033" cy="32070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6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58686"/>
                <a:ext cx="8229600" cy="4648200"/>
              </a:xfrm>
            </p:spPr>
            <p:txBody>
              <a:bodyPr/>
              <a:lstStyle/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pPr marL="914400" lvl="2" indent="0">
                  <a:buNone/>
                </a:pPr>
                <a:endParaRPr lang="en-US" sz="2000" dirty="0" smtClean="0"/>
              </a:p>
              <a:p>
                <a:r>
                  <a:rPr lang="en-US" sz="2800" dirty="0" smtClean="0"/>
                  <a:t>Search Cost? </a:t>
                </a:r>
              </a:p>
              <a:p>
                <a:pPr lvl="1"/>
                <a:r>
                  <a:rPr lang="en-US" sz="2400" dirty="0" smtClean="0"/>
                  <a:t>Depending on the height of the binary search tree. </a:t>
                </a:r>
              </a:p>
              <a:p>
                <a:pPr lvl="1"/>
                <a:r>
                  <a:rPr lang="en-US" sz="2400" dirty="0" smtClean="0"/>
                  <a:t>Denote </a:t>
                </a:r>
                <a:r>
                  <a:rPr lang="en-US" sz="2400" dirty="0" smtClean="0">
                    <a:solidFill>
                      <a:srgbClr val="0D14FF"/>
                    </a:solidFill>
                  </a:rPr>
                  <a:t>h</a:t>
                </a:r>
                <a:r>
                  <a:rPr lang="en-US" sz="2400" dirty="0" smtClean="0"/>
                  <a:t> as the height of the BST</a:t>
                </a:r>
              </a:p>
              <a:p>
                <a:pPr lvl="2"/>
                <a:r>
                  <a:rPr lang="en-US" sz="2000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58686"/>
                <a:ext cx="8229600" cy="4648200"/>
              </a:xfrm>
              <a:blipFill rotWithShape="1">
                <a:blip r:embed="rId2"/>
                <a:stretch>
                  <a:fillRect l="-1037" r="-1481" b="-3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BST (search 25) 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Oval 95"/>
          <p:cNvSpPr>
            <a:spLocks noChangeArrowheads="1"/>
          </p:cNvSpPr>
          <p:nvPr/>
        </p:nvSpPr>
        <p:spPr bwMode="auto">
          <a:xfrm>
            <a:off x="4674613" y="1415476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8" name="Text Box 96"/>
          <p:cNvSpPr txBox="1">
            <a:spLocks noChangeArrowheads="1"/>
          </p:cNvSpPr>
          <p:nvPr/>
        </p:nvSpPr>
        <p:spPr bwMode="auto">
          <a:xfrm>
            <a:off x="4595048" y="1385484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44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3455826" y="1922992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17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auto">
          <a:xfrm>
            <a:off x="3555718" y="2812698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28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1" name="Line 123"/>
          <p:cNvSpPr>
            <a:spLocks noChangeShapeType="1"/>
          </p:cNvSpPr>
          <p:nvPr/>
        </p:nvSpPr>
        <p:spPr bwMode="auto">
          <a:xfrm flipH="1">
            <a:off x="3922620" y="2664762"/>
            <a:ext cx="589586" cy="246395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12" name="Oval 95"/>
          <p:cNvSpPr>
            <a:spLocks noChangeArrowheads="1"/>
          </p:cNvSpPr>
          <p:nvPr/>
        </p:nvSpPr>
        <p:spPr bwMode="auto">
          <a:xfrm>
            <a:off x="3529458" y="1922992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13" name="Oval 95"/>
          <p:cNvSpPr>
            <a:spLocks noChangeArrowheads="1"/>
          </p:cNvSpPr>
          <p:nvPr/>
        </p:nvSpPr>
        <p:spPr bwMode="auto">
          <a:xfrm>
            <a:off x="3628611" y="2841903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14" name="Line 123"/>
          <p:cNvSpPr>
            <a:spLocks noChangeShapeType="1"/>
          </p:cNvSpPr>
          <p:nvPr/>
        </p:nvSpPr>
        <p:spPr bwMode="auto">
          <a:xfrm flipH="1">
            <a:off x="3843599" y="1655159"/>
            <a:ext cx="829726" cy="33245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15" name="Line 123"/>
          <p:cNvSpPr>
            <a:spLocks noChangeShapeType="1"/>
          </p:cNvSpPr>
          <p:nvPr/>
        </p:nvSpPr>
        <p:spPr bwMode="auto">
          <a:xfrm>
            <a:off x="3843600" y="2177463"/>
            <a:ext cx="716576" cy="18508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16" name="Text Box 108"/>
          <p:cNvSpPr txBox="1">
            <a:spLocks noChangeArrowheads="1"/>
          </p:cNvSpPr>
          <p:nvPr/>
        </p:nvSpPr>
        <p:spPr bwMode="auto">
          <a:xfrm>
            <a:off x="4370102" y="2345143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32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7" name="Oval 95"/>
          <p:cNvSpPr>
            <a:spLocks noChangeArrowheads="1"/>
          </p:cNvSpPr>
          <p:nvPr/>
        </p:nvSpPr>
        <p:spPr bwMode="auto">
          <a:xfrm>
            <a:off x="4446429" y="2356949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18" name="Line 123"/>
          <p:cNvSpPr>
            <a:spLocks noChangeShapeType="1"/>
          </p:cNvSpPr>
          <p:nvPr/>
        </p:nvSpPr>
        <p:spPr bwMode="auto">
          <a:xfrm>
            <a:off x="4932040" y="1700808"/>
            <a:ext cx="1066385" cy="286809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19" name="Oval 95"/>
          <p:cNvSpPr>
            <a:spLocks noChangeArrowheads="1"/>
          </p:cNvSpPr>
          <p:nvPr/>
        </p:nvSpPr>
        <p:spPr bwMode="auto">
          <a:xfrm>
            <a:off x="5998426" y="1906562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20" name="Text Box 99"/>
          <p:cNvSpPr txBox="1">
            <a:spLocks noChangeArrowheads="1"/>
          </p:cNvSpPr>
          <p:nvPr/>
        </p:nvSpPr>
        <p:spPr bwMode="auto">
          <a:xfrm>
            <a:off x="5922624" y="1881559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88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auto">
          <a:xfrm flipH="1">
            <a:off x="5659165" y="2177463"/>
            <a:ext cx="350704" cy="227409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5334475" y="2355244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65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23" name="Oval 95"/>
          <p:cNvSpPr>
            <a:spLocks noChangeArrowheads="1"/>
          </p:cNvSpPr>
          <p:nvPr/>
        </p:nvSpPr>
        <p:spPr bwMode="auto">
          <a:xfrm>
            <a:off x="5423875" y="2355244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24" name="Text Box 108"/>
          <p:cNvSpPr txBox="1">
            <a:spLocks noChangeArrowheads="1"/>
          </p:cNvSpPr>
          <p:nvPr/>
        </p:nvSpPr>
        <p:spPr bwMode="auto">
          <a:xfrm>
            <a:off x="4326778" y="3382346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29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25" name="Oval 95"/>
          <p:cNvSpPr>
            <a:spLocks noChangeArrowheads="1"/>
          </p:cNvSpPr>
          <p:nvPr/>
        </p:nvSpPr>
        <p:spPr bwMode="auto">
          <a:xfrm>
            <a:off x="4392884" y="3362547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26" name="Line 123"/>
          <p:cNvSpPr>
            <a:spLocks noChangeShapeType="1"/>
          </p:cNvSpPr>
          <p:nvPr/>
        </p:nvSpPr>
        <p:spPr bwMode="auto">
          <a:xfrm>
            <a:off x="3885943" y="3147231"/>
            <a:ext cx="557160" cy="23201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7" name="Line 123"/>
          <p:cNvSpPr>
            <a:spLocks noChangeShapeType="1"/>
          </p:cNvSpPr>
          <p:nvPr/>
        </p:nvSpPr>
        <p:spPr bwMode="auto">
          <a:xfrm>
            <a:off x="6237336" y="2199783"/>
            <a:ext cx="386202" cy="17948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8" name="Text Box 108"/>
          <p:cNvSpPr txBox="1">
            <a:spLocks noChangeArrowheads="1"/>
          </p:cNvSpPr>
          <p:nvPr/>
        </p:nvSpPr>
        <p:spPr bwMode="auto">
          <a:xfrm>
            <a:off x="6498438" y="2326039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97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29" name="Oval 95"/>
          <p:cNvSpPr>
            <a:spLocks noChangeArrowheads="1"/>
          </p:cNvSpPr>
          <p:nvPr/>
        </p:nvSpPr>
        <p:spPr bwMode="auto">
          <a:xfrm>
            <a:off x="6574765" y="2337845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30" name="Text Box 108"/>
          <p:cNvSpPr txBox="1">
            <a:spLocks noChangeArrowheads="1"/>
          </p:cNvSpPr>
          <p:nvPr/>
        </p:nvSpPr>
        <p:spPr bwMode="auto">
          <a:xfrm>
            <a:off x="5937775" y="286284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82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31" name="Oval 95"/>
          <p:cNvSpPr>
            <a:spLocks noChangeArrowheads="1"/>
          </p:cNvSpPr>
          <p:nvPr/>
        </p:nvSpPr>
        <p:spPr bwMode="auto">
          <a:xfrm>
            <a:off x="5994552" y="2876061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32" name="Line 123"/>
          <p:cNvSpPr>
            <a:spLocks noChangeShapeType="1"/>
          </p:cNvSpPr>
          <p:nvPr/>
        </p:nvSpPr>
        <p:spPr bwMode="auto">
          <a:xfrm>
            <a:off x="5625568" y="2678067"/>
            <a:ext cx="433797" cy="21001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33" name="Text Box 108"/>
          <p:cNvSpPr txBox="1">
            <a:spLocks noChangeArrowheads="1"/>
          </p:cNvSpPr>
          <p:nvPr/>
        </p:nvSpPr>
        <p:spPr bwMode="auto">
          <a:xfrm>
            <a:off x="5300513" y="3371651"/>
            <a:ext cx="558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76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34" name="Line 123"/>
          <p:cNvSpPr>
            <a:spLocks noChangeShapeType="1"/>
          </p:cNvSpPr>
          <p:nvPr/>
        </p:nvSpPr>
        <p:spPr bwMode="auto">
          <a:xfrm flipH="1">
            <a:off x="5667415" y="3161276"/>
            <a:ext cx="342454" cy="30883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35" name="Oval 95"/>
          <p:cNvSpPr>
            <a:spLocks noChangeArrowheads="1"/>
          </p:cNvSpPr>
          <p:nvPr/>
        </p:nvSpPr>
        <p:spPr bwMode="auto">
          <a:xfrm>
            <a:off x="5373406" y="3400856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36" name="Text Box 108"/>
          <p:cNvSpPr txBox="1">
            <a:spLocks noChangeArrowheads="1"/>
          </p:cNvSpPr>
          <p:nvPr/>
        </p:nvSpPr>
        <p:spPr bwMode="auto">
          <a:xfrm>
            <a:off x="5961843" y="3929963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lt"/>
              </a:rPr>
              <a:t>80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37" name="Line 123"/>
          <p:cNvSpPr>
            <a:spLocks noChangeShapeType="1"/>
          </p:cNvSpPr>
          <p:nvPr/>
        </p:nvSpPr>
        <p:spPr bwMode="auto">
          <a:xfrm>
            <a:off x="5659165" y="3687376"/>
            <a:ext cx="400200" cy="335531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38" name="Oval 95"/>
          <p:cNvSpPr>
            <a:spLocks noChangeArrowheads="1"/>
          </p:cNvSpPr>
          <p:nvPr/>
        </p:nvSpPr>
        <p:spPr bwMode="auto">
          <a:xfrm>
            <a:off x="6034736" y="3959168"/>
            <a:ext cx="314141" cy="340127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22512" y="1021967"/>
            <a:ext cx="103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25</a:t>
            </a:r>
            <a:r>
              <a:rPr lang="en-US" sz="2000" dirty="0" smtClean="0">
                <a:latin typeface="+mn-lt"/>
              </a:rPr>
              <a:t> &lt;44</a:t>
            </a:r>
            <a:endParaRPr lang="en-US" sz="2000" dirty="0">
              <a:latin typeface="+mn-lt"/>
            </a:endParaRPr>
          </a:p>
        </p:txBody>
      </p:sp>
      <p:sp>
        <p:nvSpPr>
          <p:cNvPr id="40" name="右箭头 39"/>
          <p:cNvSpPr/>
          <p:nvPr/>
        </p:nvSpPr>
        <p:spPr>
          <a:xfrm rot="9434562">
            <a:off x="3726649" y="1624978"/>
            <a:ext cx="773730" cy="7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2503377" y="1893118"/>
            <a:ext cx="103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25</a:t>
            </a:r>
            <a:r>
              <a:rPr lang="en-US" sz="2000" dirty="0" smtClean="0">
                <a:latin typeface="+mn-lt"/>
              </a:rPr>
              <a:t> &gt;17</a:t>
            </a:r>
            <a:endParaRPr lang="en-US" sz="2000" dirty="0">
              <a:latin typeface="+mn-lt"/>
            </a:endParaRPr>
          </a:p>
        </p:txBody>
      </p:sp>
      <p:sp>
        <p:nvSpPr>
          <p:cNvPr id="42" name="右箭头 41"/>
          <p:cNvSpPr/>
          <p:nvPr/>
        </p:nvSpPr>
        <p:spPr>
          <a:xfrm rot="792643">
            <a:off x="3960995" y="2145352"/>
            <a:ext cx="773730" cy="7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3428268" y="2339326"/>
            <a:ext cx="103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25</a:t>
            </a:r>
            <a:r>
              <a:rPr lang="en-US" sz="2000" dirty="0" smtClean="0">
                <a:latin typeface="+mn-lt"/>
              </a:rPr>
              <a:t> &lt;32</a:t>
            </a:r>
            <a:endParaRPr lang="en-US" sz="2000" dirty="0">
              <a:latin typeface="+mn-lt"/>
            </a:endParaRPr>
          </a:p>
        </p:txBody>
      </p:sp>
      <p:sp>
        <p:nvSpPr>
          <p:cNvPr id="44" name="右箭头 43"/>
          <p:cNvSpPr/>
          <p:nvPr/>
        </p:nvSpPr>
        <p:spPr>
          <a:xfrm rot="9561011">
            <a:off x="4038167" y="2846828"/>
            <a:ext cx="525795" cy="7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/>
          <p:cNvSpPr txBox="1"/>
          <p:nvPr/>
        </p:nvSpPr>
        <p:spPr>
          <a:xfrm>
            <a:off x="2647943" y="2851186"/>
            <a:ext cx="103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25</a:t>
            </a:r>
            <a:r>
              <a:rPr lang="en-US" sz="2000" dirty="0" smtClean="0">
                <a:latin typeface="+mn-lt"/>
              </a:rPr>
              <a:t> &lt;28</a:t>
            </a:r>
            <a:endParaRPr lang="en-US" sz="2000" dirty="0">
              <a:latin typeface="+mn-lt"/>
            </a:endParaRPr>
          </a:p>
        </p:txBody>
      </p:sp>
      <p:sp>
        <p:nvSpPr>
          <p:cNvPr id="46" name="右箭头 45"/>
          <p:cNvSpPr/>
          <p:nvPr/>
        </p:nvSpPr>
        <p:spPr>
          <a:xfrm rot="9561011">
            <a:off x="3117883" y="3267644"/>
            <a:ext cx="525795" cy="7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文本框 46"/>
          <p:cNvSpPr txBox="1"/>
          <p:nvPr/>
        </p:nvSpPr>
        <p:spPr>
          <a:xfrm>
            <a:off x="1968139" y="3556317"/>
            <a:ext cx="2182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 left child, return NULL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72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Binary Search Trees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F2B36267-7505-45C9-9C37-23E170865DD0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sp>
        <p:nvSpPr>
          <p:cNvPr id="424966" name="Rectangle 103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TW" dirty="0" smtClean="0"/>
              <a:t>Search of a BST</a:t>
            </a:r>
            <a:endParaRPr lang="en-US" altLang="zh-TW" dirty="0"/>
          </a:p>
        </p:txBody>
      </p:sp>
      <p:sp>
        <p:nvSpPr>
          <p:cNvPr id="2" name="Rectangle 1"/>
          <p:cNvSpPr/>
          <p:nvPr/>
        </p:nvSpPr>
        <p:spPr>
          <a:xfrm>
            <a:off x="757989" y="976894"/>
            <a:ext cx="780849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 smtClean="0">
                <a:latin typeface="+mn-lt"/>
              </a:rPr>
              <a:t>Recursive search of a BST</a:t>
            </a:r>
            <a:endParaRPr lang="en-US" altLang="zh-HK" dirty="0">
              <a:latin typeface="+mn-lt"/>
            </a:endParaRPr>
          </a:p>
          <a:p>
            <a:r>
              <a:rPr lang="en-US" altLang="zh-HK" sz="2000" dirty="0" err="1">
                <a:solidFill>
                  <a:srgbClr val="0000FF"/>
                </a:solidFill>
                <a:latin typeface="+mn-lt"/>
              </a:rPr>
              <a:t>tree_pointer</a:t>
            </a:r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 search(</a:t>
            </a:r>
            <a:r>
              <a:rPr lang="en-US" altLang="zh-HK" sz="2000" dirty="0" err="1">
                <a:solidFill>
                  <a:srgbClr val="0000FF"/>
                </a:solidFill>
                <a:latin typeface="+mn-lt"/>
              </a:rPr>
              <a:t>tree_pointer</a:t>
            </a:r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 root, </a:t>
            </a:r>
            <a:r>
              <a:rPr lang="en-US" altLang="zh-HK" sz="20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 key)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{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  if (!root) return NULL;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  if (key == root-&gt;data) return root;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  if (key &lt; root-&gt;data)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HK" sz="2000" dirty="0" smtClean="0">
                <a:solidFill>
                  <a:srgbClr val="0000FF"/>
                </a:solidFill>
                <a:latin typeface="+mn-lt"/>
              </a:rPr>
              <a:t>   return </a:t>
            </a:r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search(root-&gt;</a:t>
            </a:r>
            <a:r>
              <a:rPr lang="en-US" altLang="zh-HK" sz="2000" dirty="0" err="1">
                <a:solidFill>
                  <a:srgbClr val="0000FF"/>
                </a:solidFill>
                <a:latin typeface="+mn-lt"/>
              </a:rPr>
              <a:t>left_child</a:t>
            </a:r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, key);</a:t>
            </a:r>
          </a:p>
          <a:p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HK" sz="2000" dirty="0" smtClean="0">
                <a:solidFill>
                  <a:srgbClr val="0000FF"/>
                </a:solidFill>
                <a:latin typeface="+mn-lt"/>
              </a:rPr>
              <a:t>return </a:t>
            </a:r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search(root-&gt;</a:t>
            </a:r>
            <a:r>
              <a:rPr lang="en-US" altLang="zh-HK" sz="2000" dirty="0" err="1" smtClean="0">
                <a:solidFill>
                  <a:srgbClr val="0000FF"/>
                </a:solidFill>
                <a:latin typeface="+mn-lt"/>
              </a:rPr>
              <a:t>right_child</a:t>
            </a:r>
            <a:r>
              <a:rPr lang="en-US" altLang="zh-HK" sz="2000" dirty="0" smtClean="0">
                <a:solidFill>
                  <a:srgbClr val="0000FF"/>
                </a:solidFill>
                <a:latin typeface="+mn-lt"/>
              </a:rPr>
              <a:t>, key</a:t>
            </a:r>
            <a:r>
              <a:rPr lang="en-US" altLang="zh-HK" sz="2000" dirty="0">
                <a:solidFill>
                  <a:srgbClr val="0000FF"/>
                </a:solidFill>
                <a:latin typeface="+mn-lt"/>
              </a:rPr>
              <a:t>);</a:t>
            </a:r>
          </a:p>
          <a:p>
            <a:r>
              <a:rPr lang="en-US" altLang="zh-HK" sz="2000" dirty="0" smtClean="0">
                <a:solidFill>
                  <a:srgbClr val="0000FF"/>
                </a:solidFill>
                <a:latin typeface="+mn-lt"/>
              </a:rPr>
              <a:t>}</a:t>
            </a:r>
          </a:p>
          <a:p>
            <a:endParaRPr lang="en-US" altLang="zh-HK" sz="2000" dirty="0" smtClean="0">
              <a:solidFill>
                <a:srgbClr val="0000FF"/>
              </a:solidFill>
              <a:latin typeface="+mn-lt"/>
            </a:endParaRPr>
          </a:p>
          <a:p>
            <a:r>
              <a:rPr lang="en-US" altLang="zh-HK" dirty="0" smtClean="0">
                <a:latin typeface="+mn-lt"/>
              </a:rPr>
              <a:t>Iterative search of a BST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tree_pointer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search(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tree_pointer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tree, 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key){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  while (tree) { /* the root of a 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subtree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is not empty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      if (key == tree-&gt;data) return tree;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      if (key &lt; tree-&gt;data) tree = tree-&gt;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left_child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      else tree = tree-&gt;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right_child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   return NULL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;}</a:t>
            </a:r>
            <a:endParaRPr lang="en-US" altLang="zh-TW" sz="20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66056" y="1121733"/>
            <a:ext cx="8242784" cy="4648200"/>
          </a:xfrm>
        </p:spPr>
        <p:txBody>
          <a:bodyPr/>
          <a:lstStyle/>
          <a:p>
            <a:r>
              <a:rPr lang="en-US" sz="2400" dirty="0" err="1" smtClean="0"/>
              <a:t>Inorder</a:t>
            </a:r>
            <a:r>
              <a:rPr lang="en-US" sz="2400" dirty="0" smtClean="0"/>
              <a:t> traversal: first print the left subtree, and then the root, and then the right subtree.</a:t>
            </a:r>
          </a:p>
          <a:p>
            <a:r>
              <a:rPr lang="en-US" sz="2400" dirty="0" smtClean="0"/>
              <a:t>Output: produce the list of values in ascending order</a:t>
            </a:r>
          </a:p>
          <a:p>
            <a:pPr lvl="1"/>
            <a:r>
              <a:rPr lang="en-US" sz="2000" dirty="0" smtClean="0"/>
              <a:t> 17 28 29 29 32 44 65 76 80 82 88 97</a:t>
            </a:r>
          </a:p>
          <a:p>
            <a:r>
              <a:rPr lang="en-US" sz="2400" dirty="0" smtClean="0"/>
              <a:t>Question: how to produce the list in descending order?</a:t>
            </a:r>
            <a:endParaRPr 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399" y="228600"/>
            <a:ext cx="8071757" cy="838200"/>
          </a:xfrm>
        </p:spPr>
        <p:txBody>
          <a:bodyPr/>
          <a:lstStyle/>
          <a:p>
            <a:r>
              <a:rPr lang="en-US" dirty="0" smtClean="0"/>
              <a:t>Print all values in a BST in order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 &amp; Sorting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44579" y="3573016"/>
            <a:ext cx="3541467" cy="2944589"/>
            <a:chOff x="5422090" y="1431380"/>
            <a:chExt cx="3541467" cy="2944589"/>
          </a:xfrm>
        </p:grpSpPr>
        <p:sp>
          <p:nvSpPr>
            <p:cNvPr id="35" name="Text Box 108"/>
            <p:cNvSpPr txBox="1">
              <a:spLocks noChangeArrowheads="1"/>
            </p:cNvSpPr>
            <p:nvPr/>
          </p:nvSpPr>
          <p:spPr bwMode="auto">
            <a:xfrm>
              <a:off x="7928107" y="3975859"/>
              <a:ext cx="4988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+mn-lt"/>
                </a:rPr>
                <a:t>80</a:t>
              </a:r>
              <a:endParaRPr lang="en-US" altLang="zh-TW" sz="2000" b="1" dirty="0">
                <a:latin typeface="+mn-lt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422090" y="1431380"/>
              <a:ext cx="3541467" cy="2637423"/>
              <a:chOff x="5422090" y="1431380"/>
              <a:chExt cx="3541467" cy="2637423"/>
            </a:xfrm>
          </p:grpSpPr>
          <p:sp>
            <p:nvSpPr>
              <p:cNvPr id="6" name="Oval 95"/>
              <p:cNvSpPr>
                <a:spLocks noChangeArrowheads="1"/>
              </p:cNvSpPr>
              <p:nvPr/>
            </p:nvSpPr>
            <p:spPr bwMode="auto">
              <a:xfrm>
                <a:off x="6640877" y="1461372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7" name="Text Box 96"/>
              <p:cNvSpPr txBox="1">
                <a:spLocks noChangeArrowheads="1"/>
              </p:cNvSpPr>
              <p:nvPr/>
            </p:nvSpPr>
            <p:spPr bwMode="auto">
              <a:xfrm>
                <a:off x="6561312" y="1431380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44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8" name="Text Box 99"/>
              <p:cNvSpPr txBox="1">
                <a:spLocks noChangeArrowheads="1"/>
              </p:cNvSpPr>
              <p:nvPr/>
            </p:nvSpPr>
            <p:spPr bwMode="auto">
              <a:xfrm>
                <a:off x="5422090" y="1968888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17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9" name="Text Box 108"/>
              <p:cNvSpPr txBox="1">
                <a:spLocks noChangeArrowheads="1"/>
              </p:cNvSpPr>
              <p:nvPr/>
            </p:nvSpPr>
            <p:spPr bwMode="auto">
              <a:xfrm>
                <a:off x="5521982" y="2858594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28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10" name="Line 123"/>
              <p:cNvSpPr>
                <a:spLocks noChangeShapeType="1"/>
              </p:cNvSpPr>
              <p:nvPr/>
            </p:nvSpPr>
            <p:spPr bwMode="auto">
              <a:xfrm flipH="1">
                <a:off x="5888884" y="2710658"/>
                <a:ext cx="589586" cy="246395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1" name="Oval 95"/>
              <p:cNvSpPr>
                <a:spLocks noChangeArrowheads="1"/>
              </p:cNvSpPr>
              <p:nvPr/>
            </p:nvSpPr>
            <p:spPr bwMode="auto">
              <a:xfrm>
                <a:off x="5495722" y="1968888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2" name="Oval 95"/>
              <p:cNvSpPr>
                <a:spLocks noChangeArrowheads="1"/>
              </p:cNvSpPr>
              <p:nvPr/>
            </p:nvSpPr>
            <p:spPr bwMode="auto">
              <a:xfrm>
                <a:off x="5594875" y="2887799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" name="Line 123"/>
              <p:cNvSpPr>
                <a:spLocks noChangeShapeType="1"/>
              </p:cNvSpPr>
              <p:nvPr/>
            </p:nvSpPr>
            <p:spPr bwMode="auto">
              <a:xfrm flipH="1">
                <a:off x="5809863" y="1701055"/>
                <a:ext cx="829726" cy="332458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" name="Line 123"/>
              <p:cNvSpPr>
                <a:spLocks noChangeShapeType="1"/>
              </p:cNvSpPr>
              <p:nvPr/>
            </p:nvSpPr>
            <p:spPr bwMode="auto">
              <a:xfrm>
                <a:off x="5809864" y="2223359"/>
                <a:ext cx="716576" cy="18508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5" name="Text Box 108"/>
              <p:cNvSpPr txBox="1">
                <a:spLocks noChangeArrowheads="1"/>
              </p:cNvSpPr>
              <p:nvPr/>
            </p:nvSpPr>
            <p:spPr bwMode="auto">
              <a:xfrm>
                <a:off x="6336366" y="2391039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32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16" name="Oval 95"/>
              <p:cNvSpPr>
                <a:spLocks noChangeArrowheads="1"/>
              </p:cNvSpPr>
              <p:nvPr/>
            </p:nvSpPr>
            <p:spPr bwMode="auto">
              <a:xfrm>
                <a:off x="6412693" y="2402845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7" name="Line 123"/>
              <p:cNvSpPr>
                <a:spLocks noChangeShapeType="1"/>
              </p:cNvSpPr>
              <p:nvPr/>
            </p:nvSpPr>
            <p:spPr bwMode="auto">
              <a:xfrm>
                <a:off x="6898304" y="1746704"/>
                <a:ext cx="1066385" cy="286809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8" name="Oval 95"/>
              <p:cNvSpPr>
                <a:spLocks noChangeArrowheads="1"/>
              </p:cNvSpPr>
              <p:nvPr/>
            </p:nvSpPr>
            <p:spPr bwMode="auto">
              <a:xfrm>
                <a:off x="7964690" y="1952458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9" name="Text Box 99"/>
              <p:cNvSpPr txBox="1">
                <a:spLocks noChangeArrowheads="1"/>
              </p:cNvSpPr>
              <p:nvPr/>
            </p:nvSpPr>
            <p:spPr bwMode="auto">
              <a:xfrm>
                <a:off x="7888888" y="1927455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88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20" name="Line 123"/>
              <p:cNvSpPr>
                <a:spLocks noChangeShapeType="1"/>
              </p:cNvSpPr>
              <p:nvPr/>
            </p:nvSpPr>
            <p:spPr bwMode="auto">
              <a:xfrm flipH="1">
                <a:off x="7625429" y="2223359"/>
                <a:ext cx="350704" cy="227409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1" name="Text Box 108"/>
              <p:cNvSpPr txBox="1">
                <a:spLocks noChangeArrowheads="1"/>
              </p:cNvSpPr>
              <p:nvPr/>
            </p:nvSpPr>
            <p:spPr bwMode="auto">
              <a:xfrm>
                <a:off x="7300739" y="2401140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65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22" name="Oval 95"/>
              <p:cNvSpPr>
                <a:spLocks noChangeArrowheads="1"/>
              </p:cNvSpPr>
              <p:nvPr/>
            </p:nvSpPr>
            <p:spPr bwMode="auto">
              <a:xfrm>
                <a:off x="7390139" y="2401140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3" name="Text Box 108"/>
              <p:cNvSpPr txBox="1">
                <a:spLocks noChangeArrowheads="1"/>
              </p:cNvSpPr>
              <p:nvPr/>
            </p:nvSpPr>
            <p:spPr bwMode="auto">
              <a:xfrm>
                <a:off x="6293042" y="3428242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29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24" name="Oval 95"/>
              <p:cNvSpPr>
                <a:spLocks noChangeArrowheads="1"/>
              </p:cNvSpPr>
              <p:nvPr/>
            </p:nvSpPr>
            <p:spPr bwMode="auto">
              <a:xfrm>
                <a:off x="6359148" y="3408443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5" name="Line 123"/>
              <p:cNvSpPr>
                <a:spLocks noChangeShapeType="1"/>
              </p:cNvSpPr>
              <p:nvPr/>
            </p:nvSpPr>
            <p:spPr bwMode="auto">
              <a:xfrm>
                <a:off x="5852207" y="3193127"/>
                <a:ext cx="557160" cy="23201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6" name="Line 123"/>
              <p:cNvSpPr>
                <a:spLocks noChangeShapeType="1"/>
              </p:cNvSpPr>
              <p:nvPr/>
            </p:nvSpPr>
            <p:spPr bwMode="auto">
              <a:xfrm>
                <a:off x="8203600" y="2245679"/>
                <a:ext cx="386202" cy="17948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7" name="Text Box 108"/>
              <p:cNvSpPr txBox="1">
                <a:spLocks noChangeArrowheads="1"/>
              </p:cNvSpPr>
              <p:nvPr/>
            </p:nvSpPr>
            <p:spPr bwMode="auto">
              <a:xfrm>
                <a:off x="8464702" y="2371935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97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28" name="Oval 95"/>
              <p:cNvSpPr>
                <a:spLocks noChangeArrowheads="1"/>
              </p:cNvSpPr>
              <p:nvPr/>
            </p:nvSpPr>
            <p:spPr bwMode="auto">
              <a:xfrm>
                <a:off x="8541029" y="2383741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9" name="Text Box 108"/>
              <p:cNvSpPr txBox="1">
                <a:spLocks noChangeArrowheads="1"/>
              </p:cNvSpPr>
              <p:nvPr/>
            </p:nvSpPr>
            <p:spPr bwMode="auto">
              <a:xfrm>
                <a:off x="7904039" y="2908736"/>
                <a:ext cx="4988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82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30" name="Oval 95"/>
              <p:cNvSpPr>
                <a:spLocks noChangeArrowheads="1"/>
              </p:cNvSpPr>
              <p:nvPr/>
            </p:nvSpPr>
            <p:spPr bwMode="auto">
              <a:xfrm>
                <a:off x="7960816" y="2921957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sz="2000">
                  <a:latin typeface="+mn-lt"/>
                </a:endParaRPr>
              </a:p>
            </p:txBody>
          </p:sp>
          <p:sp>
            <p:nvSpPr>
              <p:cNvPr id="31" name="Line 123"/>
              <p:cNvSpPr>
                <a:spLocks noChangeShapeType="1"/>
              </p:cNvSpPr>
              <p:nvPr/>
            </p:nvSpPr>
            <p:spPr bwMode="auto">
              <a:xfrm>
                <a:off x="7591832" y="2723963"/>
                <a:ext cx="433797" cy="210014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2" name="Text Box 108"/>
              <p:cNvSpPr txBox="1">
                <a:spLocks noChangeArrowheads="1"/>
              </p:cNvSpPr>
              <p:nvPr/>
            </p:nvSpPr>
            <p:spPr bwMode="auto">
              <a:xfrm>
                <a:off x="7266777" y="3417547"/>
                <a:ext cx="55875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76</a:t>
                </a:r>
                <a:endParaRPr lang="en-US" altLang="zh-TW" sz="2000" b="1" dirty="0">
                  <a:latin typeface="+mn-lt"/>
                </a:endParaRPr>
              </a:p>
            </p:txBody>
          </p:sp>
          <p:sp>
            <p:nvSpPr>
              <p:cNvPr id="33" name="Line 123"/>
              <p:cNvSpPr>
                <a:spLocks noChangeShapeType="1"/>
              </p:cNvSpPr>
              <p:nvPr/>
            </p:nvSpPr>
            <p:spPr bwMode="auto">
              <a:xfrm flipH="1">
                <a:off x="7633679" y="3207172"/>
                <a:ext cx="342454" cy="308834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4" name="Oval 95"/>
              <p:cNvSpPr>
                <a:spLocks noChangeArrowheads="1"/>
              </p:cNvSpPr>
              <p:nvPr/>
            </p:nvSpPr>
            <p:spPr bwMode="auto">
              <a:xfrm>
                <a:off x="7339670" y="3446752"/>
                <a:ext cx="314141" cy="34012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6" name="Line 123"/>
              <p:cNvSpPr>
                <a:spLocks noChangeShapeType="1"/>
              </p:cNvSpPr>
              <p:nvPr/>
            </p:nvSpPr>
            <p:spPr bwMode="auto">
              <a:xfrm>
                <a:off x="7625429" y="3733272"/>
                <a:ext cx="400200" cy="33553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</p:grpSp>
        <p:sp>
          <p:nvSpPr>
            <p:cNvPr id="37" name="Oval 95"/>
            <p:cNvSpPr>
              <a:spLocks noChangeArrowheads="1"/>
            </p:cNvSpPr>
            <p:nvPr/>
          </p:nvSpPr>
          <p:spPr bwMode="auto">
            <a:xfrm>
              <a:off x="8001000" y="400506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42" name="Rectangle 26"/>
          <p:cNvSpPr/>
          <p:nvPr/>
        </p:nvSpPr>
        <p:spPr>
          <a:xfrm>
            <a:off x="4523898" y="4548095"/>
            <a:ext cx="4284942" cy="281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Algorithm </a:t>
            </a:r>
            <a:r>
              <a:rPr lang="en-US" dirty="0" smtClean="0">
                <a:solidFill>
                  <a:schemeClr val="tx1"/>
                </a:solidFill>
              </a:rPr>
              <a:t>3: </a:t>
            </a:r>
            <a:r>
              <a:rPr lang="en-US" b="1" i="1" dirty="0" err="1" smtClean="0">
                <a:solidFill>
                  <a:schemeClr val="tx1"/>
                </a:solidFill>
              </a:rPr>
              <a:t>Inorder</a:t>
            </a:r>
            <a:r>
              <a:rPr lang="en-US" b="1" i="1" dirty="0" smtClean="0">
                <a:solidFill>
                  <a:schemeClr val="tx1"/>
                </a:solidFill>
              </a:rPr>
              <a:t>(root)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4987768" y="4830019"/>
            <a:ext cx="3821072" cy="12961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!</a:t>
            </a:r>
            <a:r>
              <a:rPr lang="en-US" altLang="zh-TW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isEmpty</a:t>
            </a:r>
            <a:r>
              <a:rPr lang="en-US" altLang="zh-TW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(root)</a:t>
            </a:r>
          </a:p>
          <a:p>
            <a:pPr>
              <a:lnSpc>
                <a:spcPct val="110000"/>
              </a:lnSpc>
            </a:pPr>
            <a:r>
              <a:rPr lang="en-US" altLang="zh-TW" sz="18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 </a:t>
            </a:r>
            <a:r>
              <a:rPr lang="en-US" altLang="zh-TW" sz="18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Inorder</a:t>
            </a:r>
            <a:r>
              <a:rPr lang="en-US" altLang="zh-TW" sz="18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(</a:t>
            </a:r>
            <a:r>
              <a:rPr lang="en-US" altLang="zh-TW" sz="18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Lchild</a:t>
            </a:r>
            <a:r>
              <a:rPr lang="en-US" altLang="zh-TW" sz="18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(root))</a:t>
            </a:r>
          </a:p>
          <a:p>
            <a:pPr>
              <a:lnSpc>
                <a:spcPct val="110000"/>
              </a:lnSpc>
            </a:pPr>
            <a:r>
              <a:rPr lang="en-US" altLang="zh-TW" sz="18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 </a:t>
            </a:r>
            <a:r>
              <a:rPr lang="en-US" altLang="zh-TW" sz="18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print Data(root)</a:t>
            </a:r>
            <a:endParaRPr lang="en-US" altLang="zh-TW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  <a:sym typeface="Symbol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 </a:t>
            </a:r>
            <a:r>
              <a:rPr lang="en-US" altLang="zh-TW" sz="18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Inorder</a:t>
            </a:r>
            <a:r>
              <a:rPr lang="en-US" altLang="zh-TW" sz="18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(</a:t>
            </a:r>
            <a:r>
              <a:rPr lang="en-US" altLang="zh-TW" sz="18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Rchild</a:t>
            </a:r>
            <a:r>
              <a:rPr lang="en-US" altLang="zh-TW" sz="18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(root))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  <a:sym typeface="Symbol" pitchFamily="2" charset="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530569" y="4830019"/>
            <a:ext cx="470059" cy="12961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18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16429</TotalTime>
  <Words>1866</Words>
  <Application>Microsoft Office PowerPoint</Application>
  <PresentationFormat>On-screen Show (4:3)</PresentationFormat>
  <Paragraphs>484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PMingLiU</vt:lpstr>
      <vt:lpstr>PMingLiU</vt:lpstr>
      <vt:lpstr>Cambria Math</vt:lpstr>
      <vt:lpstr>Comic Sans MS</vt:lpstr>
      <vt:lpstr>Consolas</vt:lpstr>
      <vt:lpstr>Monotype Sorts</vt:lpstr>
      <vt:lpstr>Symbol</vt:lpstr>
      <vt:lpstr>Times New Roman</vt:lpstr>
      <vt:lpstr>Wingdings</vt:lpstr>
      <vt:lpstr>Default Design</vt:lpstr>
      <vt:lpstr>PowerPoint Presentation</vt:lpstr>
      <vt:lpstr>Recap: Trees</vt:lpstr>
      <vt:lpstr>Searching on Binary Trees</vt:lpstr>
      <vt:lpstr>How Search May Become Efficient? </vt:lpstr>
      <vt:lpstr>Binary Search Tree (BST)</vt:lpstr>
      <vt:lpstr>Binary Search Tree Representation</vt:lpstr>
      <vt:lpstr>Search in BST (search 25) </vt:lpstr>
      <vt:lpstr>Search of a BST</vt:lpstr>
      <vt:lpstr>Print all values in a BST in order</vt:lpstr>
      <vt:lpstr>Practice</vt:lpstr>
      <vt:lpstr>Insertion of BST</vt:lpstr>
      <vt:lpstr>Search the Point (for Insertion)</vt:lpstr>
      <vt:lpstr>Insert into a BST</vt:lpstr>
      <vt:lpstr>searchPoint</vt:lpstr>
      <vt:lpstr>insert</vt:lpstr>
      <vt:lpstr>Practice</vt:lpstr>
      <vt:lpstr>Deletion of BST</vt:lpstr>
      <vt:lpstr>Deletion of BST: Cases 1 and 2</vt:lpstr>
      <vt:lpstr>Deletion of BST: Case 3</vt:lpstr>
      <vt:lpstr>Practice</vt:lpstr>
      <vt:lpstr>Complexity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594</cp:revision>
  <cp:lastPrinted>2013-02-05T04:38:04Z</cp:lastPrinted>
  <dcterms:created xsi:type="dcterms:W3CDTF">1999-10-08T19:08:27Z</dcterms:created>
  <dcterms:modified xsi:type="dcterms:W3CDTF">2022-03-10T09:31:21Z</dcterms:modified>
</cp:coreProperties>
</file>