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58" r:id="rId1"/>
  </p:sldMasterIdLst>
  <p:notesMasterIdLst>
    <p:notesMasterId r:id="rId33"/>
  </p:notesMasterIdLst>
  <p:handoutMasterIdLst>
    <p:handoutMasterId r:id="rId34"/>
  </p:handoutMasterIdLst>
  <p:sldIdLst>
    <p:sldId id="716" r:id="rId2"/>
    <p:sldId id="718" r:id="rId3"/>
    <p:sldId id="719" r:id="rId4"/>
    <p:sldId id="720" r:id="rId5"/>
    <p:sldId id="722" r:id="rId6"/>
    <p:sldId id="721" r:id="rId7"/>
    <p:sldId id="723" r:id="rId8"/>
    <p:sldId id="726" r:id="rId9"/>
    <p:sldId id="724" r:id="rId10"/>
    <p:sldId id="725" r:id="rId11"/>
    <p:sldId id="727" r:id="rId12"/>
    <p:sldId id="728" r:id="rId13"/>
    <p:sldId id="729" r:id="rId14"/>
    <p:sldId id="730" r:id="rId15"/>
    <p:sldId id="731" r:id="rId16"/>
    <p:sldId id="732" r:id="rId17"/>
    <p:sldId id="733" r:id="rId18"/>
    <p:sldId id="746" r:id="rId19"/>
    <p:sldId id="734" r:id="rId20"/>
    <p:sldId id="735" r:id="rId21"/>
    <p:sldId id="743" r:id="rId22"/>
    <p:sldId id="741" r:id="rId23"/>
    <p:sldId id="737" r:id="rId24"/>
    <p:sldId id="745" r:id="rId25"/>
    <p:sldId id="747" r:id="rId26"/>
    <p:sldId id="738" r:id="rId27"/>
    <p:sldId id="748" r:id="rId28"/>
    <p:sldId id="739" r:id="rId29"/>
    <p:sldId id="740" r:id="rId30"/>
    <p:sldId id="744" r:id="rId31"/>
    <p:sldId id="742" r:id="rId32"/>
  </p:sldIdLst>
  <p:sldSz cx="9144000" cy="6858000" type="screen4x3"/>
  <p:notesSz cx="6781800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FFFF00"/>
    <a:srgbClr val="DDDDDD"/>
    <a:srgbClr val="FFCCFF"/>
    <a:srgbClr val="9999FF"/>
    <a:srgbClr val="FF3300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76" autoAdjust="0"/>
    <p:restoredTop sz="93133" autoAdjust="0"/>
  </p:normalViewPr>
  <p:slideViewPr>
    <p:cSldViewPr snapToGrid="0">
      <p:cViewPr varScale="1">
        <p:scale>
          <a:sx n="118" d="100"/>
          <a:sy n="118" d="100"/>
        </p:scale>
        <p:origin x="184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1451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t" anchorCtr="0" compatLnSpc="1">
            <a:prstTxWarp prst="textNoShape">
              <a:avLst/>
            </a:prstTxWarp>
          </a:bodyPr>
          <a:lstStyle>
            <a:lvl1pPr algn="r"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defTabSz="873125">
              <a:defRPr sz="11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1451" y="9429968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7316" tIns="43658" rIns="87316" bIns="43658" numCol="1" anchor="b" anchorCtr="0" compatLnSpc="1">
            <a:prstTxWarp prst="textNoShape">
              <a:avLst/>
            </a:prstTxWarp>
          </a:bodyPr>
          <a:lstStyle>
            <a:lvl1pPr algn="r" defTabSz="873125">
              <a:defRPr sz="1100"/>
            </a:lvl1pPr>
          </a:lstStyle>
          <a:p>
            <a:pPr>
              <a:defRPr/>
            </a:pPr>
            <a:fld id="{8496FE8D-5020-4377-8E6B-B79BFBF2912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57779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020" y="0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6125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240" y="4715832"/>
            <a:ext cx="4973320" cy="4464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020" y="9431662"/>
            <a:ext cx="2938780" cy="49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2" tIns="46151" rIns="92302" bIns="4615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F34B4E17-B373-4D1B-8E3B-CDF53C40860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659440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4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8-</a:t>
            </a:r>
            <a:fld id="{B22FD5D4-5F30-415A-9D69-2523E9D2A7D0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920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8-</a:t>
            </a:r>
            <a:fld id="{63CF384E-035D-411D-9E48-9DFD66FFC952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908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8-</a:t>
            </a:r>
            <a:fld id="{A5F7BDAF-EDFA-4032-ABE2-DF459DBFEBD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113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13520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58686"/>
            <a:ext cx="7772400" cy="4648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555055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78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500735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8-</a:t>
            </a:r>
            <a:fld id="{C4794E24-39B1-4A06-9F92-95A702171956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763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518841" y="6400800"/>
            <a:ext cx="2895600" cy="457200"/>
          </a:xfrm>
        </p:spPr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8-</a:t>
            </a:r>
            <a:fld id="{AFB0C535-4FBB-449C-9118-BDFB56F5D882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9405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8-</a:t>
            </a:r>
            <a:fld id="{D7F78198-6253-4FCF-8181-7C6B340C134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414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8-</a:t>
            </a:r>
            <a:fld id="{54B2DD70-B987-4949-B294-5F782849949B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8-</a:t>
            </a:r>
            <a:fld id="{EA47A3EC-4886-4B35-A2B5-0B3D0A20754D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316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8-</a:t>
            </a:r>
            <a:fld id="{63B6BEC3-C812-4C11-B43A-F2575367CB2A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609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</a:rPr>
              <a:t>Hashing</a:t>
            </a:r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8-</a:t>
            </a:r>
            <a:fld id="{7FC3F1ED-2EBB-4AA0-8AA7-90CBB032977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90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805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18841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400800"/>
            <a:ext cx="62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PMingLiU" pitchFamily="18" charset="-120"/>
              </a:defRPr>
            </a:lvl1pPr>
          </a:lstStyle>
          <a:p>
            <a:pPr>
              <a:defRPr/>
            </a:pPr>
            <a:r>
              <a:rPr lang="en-US" altLang="zh-TW" dirty="0" smtClean="0">
                <a:solidFill>
                  <a:srgbClr val="000000"/>
                </a:solidFill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79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v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6446" y="532223"/>
            <a:ext cx="8452585" cy="5562600"/>
          </a:xfrm>
          <a:noFill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bg2"/>
                    </a:gs>
                    <a:gs pos="50000">
                      <a:schemeClr val="bg2">
                        <a:gamma/>
                        <a:tint val="43137"/>
                        <a:invGamma/>
                      </a:schemeClr>
                    </a:gs>
                    <a:gs pos="100000">
                      <a:schemeClr val="bg2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r>
              <a:rPr lang="en-US" altLang="zh-TW" sz="4400" smtClean="0">
                <a:solidFill>
                  <a:srgbClr val="002060"/>
                </a:solidFill>
              </a:rPr>
              <a:t>CSCI2100E  </a:t>
            </a:r>
            <a:r>
              <a:rPr lang="en-US" altLang="zh-TW" sz="6600" u="none" dirty="0" smtClean="0">
                <a:solidFill>
                  <a:srgbClr val="002060"/>
                </a:solidFill>
              </a:rPr>
              <a:t/>
            </a:r>
            <a:br>
              <a:rPr lang="en-US" altLang="zh-TW" sz="6600" u="none" dirty="0" smtClean="0">
                <a:solidFill>
                  <a:srgbClr val="002060"/>
                </a:solidFill>
              </a:rPr>
            </a:br>
            <a:r>
              <a:rPr lang="en-US" altLang="zh-TW" sz="6600" u="none" dirty="0" smtClean="0">
                <a:solidFill>
                  <a:srgbClr val="002060"/>
                </a:solidFill>
              </a:rPr>
              <a:t>Hashing</a:t>
            </a:r>
            <a:r>
              <a:rPr lang="en-US" altLang="zh-TW" sz="6600" u="none" smtClean="0">
                <a:solidFill>
                  <a:srgbClr val="002060"/>
                </a:solidFill>
              </a:rPr>
              <a:t/>
            </a:r>
            <a:br>
              <a:rPr lang="en-US" altLang="zh-TW" sz="6600" u="none" smtClean="0">
                <a:solidFill>
                  <a:srgbClr val="002060"/>
                </a:solidFill>
              </a:rPr>
            </a:br>
            <a:endParaRPr lang="en-US" altLang="zh-TW" sz="3200" u="none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82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Collision Handling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Design a good </a:t>
            </a:r>
            <a:r>
              <a:rPr lang="en-US" altLang="zh-HK" dirty="0" smtClean="0">
                <a:solidFill>
                  <a:srgbClr val="C00000"/>
                </a:solidFill>
              </a:rPr>
              <a:t>hash function</a:t>
            </a:r>
            <a:r>
              <a:rPr lang="en-US" altLang="zh-HK" dirty="0" smtClean="0"/>
              <a:t> that can be computed </a:t>
            </a:r>
            <a:r>
              <a:rPr lang="en-US" altLang="zh-HK" dirty="0" smtClean="0">
                <a:solidFill>
                  <a:srgbClr val="C00000"/>
                </a:solidFill>
              </a:rPr>
              <a:t>fast</a:t>
            </a:r>
            <a:r>
              <a:rPr lang="en-US" altLang="zh-HK" dirty="0" smtClean="0"/>
              <a:t> and can </a:t>
            </a:r>
            <a:r>
              <a:rPr lang="en-US" altLang="zh-HK" dirty="0" smtClean="0">
                <a:solidFill>
                  <a:srgbClr val="C00000"/>
                </a:solidFill>
              </a:rPr>
              <a:t>minimize</a:t>
            </a:r>
            <a:r>
              <a:rPr lang="en-US" altLang="zh-HK" dirty="0" smtClean="0"/>
              <a:t> the number of collisions.</a:t>
            </a:r>
          </a:p>
          <a:p>
            <a:r>
              <a:rPr lang="en-US" altLang="zh-HK" dirty="0" smtClean="0"/>
              <a:t>Design a </a:t>
            </a:r>
            <a:r>
              <a:rPr lang="en-US" altLang="zh-HK" dirty="0" smtClean="0">
                <a:solidFill>
                  <a:srgbClr val="C00000"/>
                </a:solidFill>
              </a:rPr>
              <a:t>mechanism</a:t>
            </a:r>
            <a:r>
              <a:rPr lang="en-US" altLang="zh-HK" dirty="0" smtClean="0"/>
              <a:t> to handle overflows, since overflows will occur.</a:t>
            </a:r>
            <a:endParaRPr lang="zh-HK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2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Hash Functions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399" y="1458686"/>
                <a:ext cx="8021053" cy="4648200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A hash </a:t>
                </a:r>
                <a:r>
                  <a:rPr lang="en-US" altLang="zh-HK" sz="2400" dirty="0"/>
                  <a:t>function,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altLang="zh-HK" sz="2400" dirty="0"/>
                  <a:t>, </a:t>
                </a:r>
                <a:r>
                  <a:rPr lang="en-US" altLang="zh-HK" sz="2400" dirty="0" smtClean="0"/>
                  <a:t>maps </a:t>
                </a:r>
                <a:r>
                  <a:rPr lang="en-US" altLang="zh-HK" sz="2400" dirty="0"/>
                  <a:t>keys into buckets. </a:t>
                </a:r>
                <a:endParaRPr lang="en-US" altLang="zh-HK" sz="2400" dirty="0" smtClean="0"/>
              </a:p>
              <a:p>
                <a:r>
                  <a:rPr lang="en-US" altLang="zh-HK" sz="2400" dirty="0" smtClean="0"/>
                  <a:t>Here, we assume a key is a non-negative number. For a string (char[]), we will discuss how to convert a string into a non-negative number.</a:t>
                </a:r>
              </a:p>
              <a:p>
                <a:r>
                  <a:rPr lang="en-US" altLang="zh-HK" sz="2400" dirty="0" smtClean="0"/>
                  <a:t>A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perfect hash function</a:t>
                </a:r>
                <a:r>
                  <a:rPr lang="en-US" altLang="zh-HK" sz="2400" dirty="0" smtClean="0"/>
                  <a:t> is an injective function, which maps a value into a different address.</a:t>
                </a:r>
              </a:p>
              <a:p>
                <a:r>
                  <a:rPr lang="en-US" altLang="zh-HK" sz="2400" dirty="0" smtClean="0"/>
                  <a:t>A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uniform hash function</a:t>
                </a:r>
                <a:r>
                  <a:rPr lang="en-US" altLang="zh-HK" sz="2400" dirty="0" smtClean="0"/>
                  <a:t> is a function that uniformly hashes a random value into a bucket without a bias. </a:t>
                </a:r>
              </a:p>
              <a:p>
                <a:pPr lvl="1"/>
                <a:r>
                  <a:rPr lang="en-US" altLang="zh-HK" dirty="0" smtClean="0"/>
                  <a:t>If a key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dirty="0" smtClean="0"/>
                  <a:t> is randomly chosen from the key space, the probability that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)=</m:t>
                    </m:r>
                    <m:r>
                      <a:rPr lang="en-US" altLang="zh-HK" i="1" dirty="0" err="1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HK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HK" dirty="0" smtClean="0"/>
                  <a:t>should be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1/</m:t>
                    </m:r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dirty="0" smtClean="0"/>
                  <a:t> for all buckets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altLang="zh-HK" dirty="0" smtClean="0"/>
                  <a:t>. 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9" y="1458686"/>
                <a:ext cx="8021053" cy="4648200"/>
              </a:xfrm>
              <a:blipFill>
                <a:blip r:embed="rId2"/>
                <a:stretch>
                  <a:fillRect l="-608" t="-1048" r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2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Hash Function: Division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K" sz="2400" dirty="0" smtClean="0"/>
                  <a:t>A given key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400" dirty="0" smtClean="0"/>
                  <a:t> is divided by some number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zh-HK" sz="2400" dirty="0" smtClean="0"/>
                  <a:t>, and the remainder is used as the home bucket for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400" dirty="0" smtClean="0"/>
                  <a:t>.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)=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% 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/>
                  <a:t>This function gives bucket addresses in the range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HK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𝐷</m:t>
                    </m:r>
                    <m:r>
                      <a:rPr lang="en-US" altLang="zh-HK" sz="2400" b="0" i="1" dirty="0" smtClean="0">
                        <a:latin typeface="Cambria Math"/>
                      </a:rPr>
                      <m:t> </m:t>
                    </m:r>
                    <m:r>
                      <a:rPr lang="en-US" altLang="zh-HK" sz="2400" i="1" dirty="0" smtClean="0">
                        <a:latin typeface="Cambria Math"/>
                      </a:rPr>
                      <m:t>–1</m:t>
                    </m:r>
                  </m:oMath>
                </a14:m>
                <a:r>
                  <a:rPr lang="en-US" altLang="zh-HK" sz="2400" dirty="0" smtClean="0"/>
                  <a:t>, so the hash table must have at least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𝑏</m:t>
                    </m:r>
                    <m:r>
                      <a:rPr lang="en-US" altLang="zh-HK" sz="2400" i="1" dirty="0" smtClean="0">
                        <a:latin typeface="Cambria Math"/>
                      </a:rPr>
                      <m:t>=</m:t>
                    </m:r>
                    <m:r>
                      <a:rPr lang="en-US" altLang="zh-HK" sz="240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zh-HK" sz="2400" dirty="0" smtClean="0"/>
                  <a:t> buckets.</a:t>
                </a:r>
              </a:p>
              <a:p>
                <a:r>
                  <a:rPr lang="en-US" altLang="zh-HK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𝐷</m:t>
                    </m:r>
                    <m:r>
                      <a:rPr lang="en-US" altLang="zh-HK" sz="240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HK" sz="2400" dirty="0" smtClean="0"/>
                  <a:t>, then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/>
                  <a:t> only uses the lowest-order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HK" sz="2400" dirty="0" smtClean="0"/>
                  <a:t> bits of the key value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400" dirty="0" smtClean="0"/>
                  <a:t>. We cannot use all bits to hash keys, and we should not choose such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zh-HK" sz="2400" dirty="0" smtClean="0"/>
                  <a:t>. In a similar way, we should not choose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𝐷</m:t>
                    </m:r>
                    <m:r>
                      <a:rPr lang="en-US" altLang="zh-HK" sz="240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/>
                  <a:t>Choose a prime number as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zh-HK" sz="2400" dirty="0" smtClean="0"/>
                  <a:t>, or at least an odd number as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zh-HK" sz="2400" dirty="0" smtClean="0"/>
                  <a:t>.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1048" r="-78" b="-5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3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69232"/>
          </a:xfrm>
        </p:spPr>
        <p:txBody>
          <a:bodyPr/>
          <a:lstStyle/>
          <a:p>
            <a:r>
              <a:rPr lang="en-US" altLang="zh-HK" dirty="0" smtClean="0"/>
              <a:t>Hash Function: Division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5431" y="796949"/>
                <a:ext cx="7948864" cy="4648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)=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% 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altLang="zh-HK" sz="2400" dirty="0" smtClean="0"/>
                  <a:t> is a uniform hash function. </a:t>
                </a:r>
              </a:p>
              <a:p>
                <a:r>
                  <a:rPr lang="en-US" altLang="zh-HK" sz="2400" dirty="0" smtClean="0"/>
                  <a:t>But, for a subset of the entire key space used in an application, we don’t know if it can still be uniform.</a:t>
                </a:r>
              </a:p>
              <a:p>
                <a:r>
                  <a:rPr lang="en-US" altLang="zh-HK" sz="2400" dirty="0" smtClean="0"/>
                  <a:t>Consider a set of keys</a:t>
                </a:r>
              </a:p>
              <a:p>
                <a:pPr lvl="1"/>
                <a:r>
                  <a:rPr lang="en-US" altLang="zh-HK" dirty="0">
                    <a:solidFill>
                      <a:srgbClr val="0000FF"/>
                    </a:solidFill>
                    <a:ea typeface="新細明體" charset="-120"/>
                  </a:rPr>
                  <a:t>8, 12, </a:t>
                </a:r>
                <a:r>
                  <a:rPr lang="en-US" altLang="zh-HK" dirty="0" smtClean="0">
                    <a:solidFill>
                      <a:srgbClr val="0000FF"/>
                    </a:solidFill>
                    <a:ea typeface="新細明體" charset="-120"/>
                  </a:rPr>
                  <a:t>16, </a:t>
                </a:r>
                <a:r>
                  <a:rPr lang="en-US" altLang="zh-HK" dirty="0">
                    <a:solidFill>
                      <a:srgbClr val="0000FF"/>
                    </a:solidFill>
                    <a:ea typeface="新細明體" charset="-120"/>
                  </a:rPr>
                  <a:t>20, 24, 38</a:t>
                </a:r>
              </a:p>
              <a:p>
                <a:r>
                  <a:rPr lang="en-US" altLang="zh-HK" sz="2400" dirty="0" smtClean="0"/>
                  <a:t>If D=14 (</a:t>
                </a:r>
                <a:r>
                  <a:rPr lang="en-US" altLang="zh-HK" sz="2400" dirty="0" smtClean="0">
                    <a:solidFill>
                      <a:srgbClr val="FF0000"/>
                    </a:solidFill>
                  </a:rPr>
                  <a:t>only even buckets are used</a:t>
                </a:r>
                <a:r>
                  <a:rPr lang="en-US" altLang="zh-HK" sz="2400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altLang="zh-HK" sz="2400" dirty="0" smtClean="0"/>
                  <a:t>           </a:t>
                </a:r>
                <a:r>
                  <a:rPr lang="en-US" altLang="zh-HK" sz="1800" dirty="0" smtClean="0"/>
                  <a:t>0             2           4            6           8            10          12 </a:t>
                </a:r>
                <a:endParaRPr lang="en-US" altLang="zh-HK" sz="1800" i="1" dirty="0" smtClean="0"/>
              </a:p>
              <a:p>
                <a:pPr marL="0" indent="0">
                  <a:buNone/>
                </a:pPr>
                <a:endParaRPr lang="en-US" altLang="zh-HK" sz="2400" dirty="0" smtClean="0"/>
              </a:p>
              <a:p>
                <a:pPr marL="0" indent="0">
                  <a:buNone/>
                </a:pPr>
                <a:endParaRPr lang="en-US" altLang="zh-HK" sz="2400" dirty="0" smtClean="0"/>
              </a:p>
              <a:p>
                <a:r>
                  <a:rPr lang="en-US" altLang="zh-HK" sz="2400" dirty="0" smtClean="0"/>
                  <a:t>If D=13 (</a:t>
                </a:r>
                <a:r>
                  <a:rPr lang="en-US" altLang="zh-HK" sz="2400" dirty="0" smtClean="0">
                    <a:solidFill>
                      <a:srgbClr val="FF0000"/>
                    </a:solidFill>
                  </a:rPr>
                  <a:t>both odd and even buckets are used</a:t>
                </a:r>
                <a:r>
                  <a:rPr lang="en-US" altLang="zh-HK" sz="2400" dirty="0" smtClean="0"/>
                  <a:t>)</a:t>
                </a:r>
                <a:endParaRPr lang="en-US" altLang="zh-HK" sz="2400" dirty="0"/>
              </a:p>
              <a:p>
                <a:endParaRPr lang="en-US" altLang="zh-HK" sz="24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431" y="796949"/>
                <a:ext cx="7948864" cy="4648200"/>
              </a:xfrm>
              <a:blipFill rotWithShape="1">
                <a:blip r:embed="rId2"/>
                <a:stretch>
                  <a:fillRect l="-613" t="-1050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592617"/>
              </p:ext>
            </p:extLst>
          </p:nvPr>
        </p:nvGraphicFramePr>
        <p:xfrm>
          <a:off x="1524000" y="3822699"/>
          <a:ext cx="660762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1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197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24 38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024190"/>
              </p:ext>
            </p:extLst>
          </p:nvPr>
        </p:nvGraphicFramePr>
        <p:xfrm>
          <a:off x="1507672" y="5114472"/>
          <a:ext cx="623751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98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96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Hash Function: Mid-Square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7206" y="1282700"/>
                <a:ext cx="7772400" cy="1592847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It determines the home bucket for a key by squaring the key and then using an appropriate number of bits from the middle of the square.</a:t>
                </a:r>
              </a:p>
              <a:p>
                <a:r>
                  <a:rPr lang="en-US" altLang="zh-HK" sz="2400" dirty="0" smtClean="0"/>
                  <a:t>Let a hash table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𝑏</m:t>
                        </m:r>
                        <m:r>
                          <a:rPr lang="en-US" altLang="zh-HK" sz="2400" b="0" i="1" dirty="0" smtClean="0">
                            <a:latin typeface="Cambria Math"/>
                          </a:rPr>
                          <m:t>= 2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altLang="zh-HK" sz="2400" dirty="0" smtClean="0"/>
                  <a:t> buckets. </a:t>
                </a:r>
              </a:p>
              <a:p>
                <a:r>
                  <a:rPr lang="en-US" altLang="zh-HK" sz="2400" dirty="0" smtClean="0"/>
                  <a:t>Consider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9</m:t>
                    </m:r>
                    <m:r>
                      <a:rPr lang="en-US" altLang="zh-HK" sz="2400" b="0" i="1" dirty="0" smtClean="0">
                        <a:latin typeface="Cambria Math"/>
                      </a:rPr>
                      <m:t>2</m:t>
                    </m:r>
                    <m:r>
                      <a:rPr lang="en-US" altLang="zh-HK" sz="240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64+16+8+4= 2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6</m:t>
                        </m:r>
                      </m:sup>
                    </m:sSup>
                    <m:r>
                      <a:rPr lang="en-US" altLang="zh-HK" sz="2400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4</m:t>
                        </m:r>
                      </m:sup>
                    </m:sSup>
                    <m:r>
                      <a:rPr lang="en-US" altLang="zh-HK" sz="2400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altLang="zh-HK" sz="2400" b="0" i="1" dirty="0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HK" sz="2400" dirty="0" smtClean="0"/>
                  <a:t>.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7206" y="1282700"/>
                <a:ext cx="7772400" cy="1592847"/>
              </a:xfrm>
              <a:blipFill rotWithShape="1">
                <a:blip r:embed="rId2"/>
                <a:stretch>
                  <a:fillRect l="-627" t="-3053" b="-38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69344" y="3838031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7969" y="3838031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226594" y="3838031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655219" y="3838031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083844" y="3838031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512469" y="3838031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3941094" y="3838031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369719" y="3838031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98344" y="3838031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226969" y="3838031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800" kern="0" noProof="0" dirty="0" smtClean="0">
                <a:latin typeface="+mn-lt"/>
                <a:ea typeface="新細明體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655594" y="3838031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084219" y="3838031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2" name="文字方塊 38"/>
          <p:cNvSpPr txBox="1">
            <a:spLocks noChangeArrowheads="1"/>
          </p:cNvSpPr>
          <p:nvPr/>
        </p:nvSpPr>
        <p:spPr bwMode="auto">
          <a:xfrm>
            <a:off x="6630901" y="3838031"/>
            <a:ext cx="1071562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新細明體" charset="-120"/>
              </a:rPr>
              <a:t>92</a:t>
            </a:r>
            <a:endParaRPr kumimoji="0" lang="zh-TW" altLang="en-US" sz="160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新細明體" charset="-120"/>
            </a:endParaRPr>
          </a:p>
        </p:txBody>
      </p:sp>
      <p:sp>
        <p:nvSpPr>
          <p:cNvPr id="33" name="文字方塊 39"/>
          <p:cNvSpPr txBox="1">
            <a:spLocks noChangeArrowheads="1"/>
          </p:cNvSpPr>
          <p:nvPr/>
        </p:nvSpPr>
        <p:spPr bwMode="auto">
          <a:xfrm>
            <a:off x="7452807" y="4823241"/>
            <a:ext cx="1462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新細明體" charset="-120"/>
              </a:rPr>
              <a:t>92x92=8464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新細明體" charset="-120"/>
            </a:endParaRPr>
          </a:p>
        </p:txBody>
      </p:sp>
      <p:sp>
        <p:nvSpPr>
          <p:cNvPr id="34" name="矩形 40"/>
          <p:cNvSpPr/>
          <p:nvPr/>
        </p:nvSpPr>
        <p:spPr>
          <a:xfrm>
            <a:off x="940719" y="4766718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5" name="矩形 41"/>
          <p:cNvSpPr/>
          <p:nvPr/>
        </p:nvSpPr>
        <p:spPr>
          <a:xfrm>
            <a:off x="1369344" y="4766718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6" name="矩形 42"/>
          <p:cNvSpPr/>
          <p:nvPr/>
        </p:nvSpPr>
        <p:spPr>
          <a:xfrm>
            <a:off x="1797969" y="4766718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7" name="矩形 43"/>
          <p:cNvSpPr/>
          <p:nvPr/>
        </p:nvSpPr>
        <p:spPr>
          <a:xfrm>
            <a:off x="2226594" y="4766718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8" name="矩形 44"/>
          <p:cNvSpPr/>
          <p:nvPr/>
        </p:nvSpPr>
        <p:spPr>
          <a:xfrm>
            <a:off x="2655219" y="4766718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39" name="矩形 45"/>
          <p:cNvSpPr/>
          <p:nvPr/>
        </p:nvSpPr>
        <p:spPr>
          <a:xfrm>
            <a:off x="3083844" y="4766718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0" name="矩形 46"/>
          <p:cNvSpPr/>
          <p:nvPr/>
        </p:nvSpPr>
        <p:spPr>
          <a:xfrm>
            <a:off x="4798344" y="4766718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1" name="矩形 47"/>
          <p:cNvSpPr/>
          <p:nvPr/>
        </p:nvSpPr>
        <p:spPr>
          <a:xfrm>
            <a:off x="5226969" y="4766718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2" name="矩形 48"/>
          <p:cNvSpPr/>
          <p:nvPr/>
        </p:nvSpPr>
        <p:spPr>
          <a:xfrm>
            <a:off x="5655594" y="4766718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3" name="矩形 49"/>
          <p:cNvSpPr/>
          <p:nvPr/>
        </p:nvSpPr>
        <p:spPr>
          <a:xfrm>
            <a:off x="6084219" y="4766718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4" name="矩形 50"/>
          <p:cNvSpPr/>
          <p:nvPr/>
        </p:nvSpPr>
        <p:spPr>
          <a:xfrm>
            <a:off x="6512844" y="4766718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5" name="矩形 51"/>
          <p:cNvSpPr/>
          <p:nvPr/>
        </p:nvSpPr>
        <p:spPr>
          <a:xfrm>
            <a:off x="6941469" y="4766718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6" name="矩形 52"/>
          <p:cNvSpPr/>
          <p:nvPr/>
        </p:nvSpPr>
        <p:spPr>
          <a:xfrm>
            <a:off x="3512469" y="4766718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1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7" name="矩形 53"/>
          <p:cNvSpPr/>
          <p:nvPr/>
        </p:nvSpPr>
        <p:spPr>
          <a:xfrm>
            <a:off x="3941094" y="4766718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48" name="矩形 54"/>
          <p:cNvSpPr/>
          <p:nvPr/>
        </p:nvSpPr>
        <p:spPr>
          <a:xfrm>
            <a:off x="4369719" y="4766718"/>
            <a:ext cx="428625" cy="428625"/>
          </a:xfrm>
          <a:prstGeom prst="rect">
            <a:avLst/>
          </a:prstGeom>
          <a:noFill/>
          <a:ln w="12700" cap="flat" cmpd="sng" algn="ctr">
            <a:solidFill>
              <a:srgbClr val="6A9A9A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新細明體"/>
                <a:cs typeface="+mn-cs"/>
              </a:rPr>
              <a:t>0</a:t>
            </a:r>
            <a:endParaRPr kumimoji="0" lang="zh-TW" altLang="en-US" sz="18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cxnSp>
        <p:nvCxnSpPr>
          <p:cNvPr id="49" name="直線接點 55"/>
          <p:cNvCxnSpPr/>
          <p:nvPr/>
        </p:nvCxnSpPr>
        <p:spPr>
          <a:xfrm rot="5400000">
            <a:off x="1868613" y="4981825"/>
            <a:ext cx="714375" cy="1587"/>
          </a:xfrm>
          <a:prstGeom prst="line">
            <a:avLst/>
          </a:prstGeom>
          <a:noFill/>
          <a:ln w="25400" cap="flat" cmpd="sng" algn="ctr">
            <a:solidFill>
              <a:srgbClr val="A24A48">
                <a:shade val="60000"/>
                <a:satMod val="110000"/>
              </a:srgbClr>
            </a:solidFill>
            <a:prstDash val="solid"/>
          </a:ln>
          <a:effectLst/>
        </p:spPr>
      </p:cxnSp>
      <p:cxnSp>
        <p:nvCxnSpPr>
          <p:cNvPr id="52" name="直線接點 58"/>
          <p:cNvCxnSpPr/>
          <p:nvPr/>
        </p:nvCxnSpPr>
        <p:spPr>
          <a:xfrm rot="5400000">
            <a:off x="5727825" y="4980237"/>
            <a:ext cx="714375" cy="1588"/>
          </a:xfrm>
          <a:prstGeom prst="line">
            <a:avLst/>
          </a:prstGeom>
          <a:noFill/>
          <a:ln w="25400" cap="flat" cmpd="sng" algn="ctr">
            <a:solidFill>
              <a:srgbClr val="A24A48">
                <a:shade val="60000"/>
                <a:satMod val="110000"/>
              </a:srgbClr>
            </a:solidFill>
            <a:prstDash val="solid"/>
          </a:ln>
          <a:effectLst/>
        </p:spPr>
      </p:cxnSp>
      <p:sp>
        <p:nvSpPr>
          <p:cNvPr id="53" name="左大括弧 59"/>
          <p:cNvSpPr/>
          <p:nvPr/>
        </p:nvSpPr>
        <p:spPr>
          <a:xfrm rot="16200000">
            <a:off x="4048250" y="3518150"/>
            <a:ext cx="214314" cy="3857625"/>
          </a:xfrm>
          <a:prstGeom prst="leftBrace">
            <a:avLst/>
          </a:prstGeom>
          <a:noFill/>
          <a:ln w="9525" cap="flat" cmpd="sng" algn="ctr">
            <a:solidFill>
              <a:srgbClr val="A24A48">
                <a:shade val="60000"/>
                <a:satMod val="11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+mn-lt"/>
              <a:ea typeface="新細明體"/>
              <a:cs typeface="+mn-cs"/>
            </a:endParaRPr>
          </a:p>
        </p:txBody>
      </p:sp>
      <p:sp>
        <p:nvSpPr>
          <p:cNvPr id="54" name="文字方塊 60"/>
          <p:cNvSpPr txBox="1">
            <a:spLocks noChangeArrowheads="1"/>
          </p:cNvSpPr>
          <p:nvPr/>
        </p:nvSpPr>
        <p:spPr bwMode="auto">
          <a:xfrm>
            <a:off x="3520740" y="5657935"/>
            <a:ext cx="135731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ctr"/>
            <a:r>
              <a:rPr kumimoji="0" lang="en-US" altLang="zh-TW" sz="1800" dirty="0">
                <a:latin typeface="+mn-lt"/>
              </a:rPr>
              <a:t>r bits</a:t>
            </a:r>
            <a:endParaRPr kumimoji="0" lang="zh-TW" alt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81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HK" dirty="0" smtClean="0"/>
              <a:t>Hash Function: Folding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399" y="1193991"/>
                <a:ext cx="8069179" cy="4648200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A key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400" dirty="0" smtClean="0"/>
                  <a:t> is partitioned into several parts. All partitions have the same length, except  the last one may possibly have a different length.</a:t>
                </a:r>
              </a:p>
              <a:p>
                <a:r>
                  <a:rPr lang="en-US" altLang="zh-HK" sz="2400" dirty="0" smtClean="0"/>
                  <a:t>All these partitions are added together to obtain the home bucket for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/>
                  <a:t>Two schema: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Shift folding</a:t>
                </a:r>
                <a:r>
                  <a:rPr lang="en-US" altLang="zh-HK" sz="2400" dirty="0" smtClean="0"/>
                  <a:t> and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Folding at the boundaries</a:t>
                </a:r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/>
                  <a:t>Consider a key 12320324111220. Let’s partition it into 5 partitions.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9" y="1193991"/>
                <a:ext cx="8069179" cy="4648200"/>
              </a:xfrm>
              <a:blipFill rotWithShape="1">
                <a:blip r:embed="rId2"/>
                <a:stretch>
                  <a:fillRect l="-604" t="-1050" r="-173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矩形 3"/>
          <p:cNvSpPr/>
          <p:nvPr/>
        </p:nvSpPr>
        <p:spPr>
          <a:xfrm>
            <a:off x="489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1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4"/>
          <p:cNvSpPr/>
          <p:nvPr/>
        </p:nvSpPr>
        <p:spPr>
          <a:xfrm>
            <a:off x="1061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2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5"/>
          <p:cNvSpPr/>
          <p:nvPr/>
        </p:nvSpPr>
        <p:spPr>
          <a:xfrm>
            <a:off x="1632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3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矩形 6"/>
          <p:cNvSpPr/>
          <p:nvPr/>
        </p:nvSpPr>
        <p:spPr>
          <a:xfrm>
            <a:off x="2204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2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7"/>
          <p:cNvSpPr/>
          <p:nvPr/>
        </p:nvSpPr>
        <p:spPr>
          <a:xfrm>
            <a:off x="2775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0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8"/>
          <p:cNvSpPr/>
          <p:nvPr/>
        </p:nvSpPr>
        <p:spPr>
          <a:xfrm>
            <a:off x="3347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3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9"/>
          <p:cNvSpPr/>
          <p:nvPr/>
        </p:nvSpPr>
        <p:spPr>
          <a:xfrm>
            <a:off x="3918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2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矩形 10"/>
          <p:cNvSpPr/>
          <p:nvPr/>
        </p:nvSpPr>
        <p:spPr>
          <a:xfrm>
            <a:off x="4490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4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矩形 11"/>
          <p:cNvSpPr/>
          <p:nvPr/>
        </p:nvSpPr>
        <p:spPr>
          <a:xfrm>
            <a:off x="5061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1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5" name="矩形 12"/>
          <p:cNvSpPr/>
          <p:nvPr/>
        </p:nvSpPr>
        <p:spPr>
          <a:xfrm>
            <a:off x="5633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1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矩形 13"/>
          <p:cNvSpPr/>
          <p:nvPr/>
        </p:nvSpPr>
        <p:spPr>
          <a:xfrm>
            <a:off x="6204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1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4"/>
          <p:cNvSpPr/>
          <p:nvPr/>
        </p:nvSpPr>
        <p:spPr>
          <a:xfrm>
            <a:off x="6776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2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5"/>
          <p:cNvSpPr/>
          <p:nvPr/>
        </p:nvSpPr>
        <p:spPr>
          <a:xfrm>
            <a:off x="73475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2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6"/>
          <p:cNvSpPr/>
          <p:nvPr/>
        </p:nvSpPr>
        <p:spPr>
          <a:xfrm>
            <a:off x="7919040" y="5471381"/>
            <a:ext cx="571500" cy="6429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sz="2400" dirty="0">
                <a:solidFill>
                  <a:schemeClr val="tx1"/>
                </a:solidFill>
              </a:rPr>
              <a:t>0</a:t>
            </a:r>
            <a:endParaRPr kumimoji="0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接點 19"/>
          <p:cNvCxnSpPr/>
          <p:nvPr/>
        </p:nvCxnSpPr>
        <p:spPr>
          <a:xfrm rot="5400000">
            <a:off x="1703183" y="5829362"/>
            <a:ext cx="1000125" cy="1588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/>
          <p:nvPr/>
        </p:nvCxnSpPr>
        <p:spPr>
          <a:xfrm rot="5400000">
            <a:off x="3419271" y="5827775"/>
            <a:ext cx="1000125" cy="15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rot="5400000">
            <a:off x="5133771" y="5827775"/>
            <a:ext cx="1000125" cy="15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rot="5400000">
            <a:off x="6848271" y="5827775"/>
            <a:ext cx="1000125" cy="158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/>
          <p:cNvSpPr txBox="1">
            <a:spLocks noChangeArrowheads="1"/>
          </p:cNvSpPr>
          <p:nvPr/>
        </p:nvSpPr>
        <p:spPr bwMode="auto">
          <a:xfrm>
            <a:off x="428625" y="5055542"/>
            <a:ext cx="107156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r>
              <a:rPr kumimoji="0" lang="en-US" altLang="zh-TW" dirty="0">
                <a:latin typeface="+mn-lt"/>
              </a:rPr>
              <a:t>P1</a:t>
            </a:r>
            <a:endParaRPr kumimoji="0" lang="zh-TW" altLang="en-US" dirty="0">
              <a:latin typeface="+mn-lt"/>
            </a:endParaRPr>
          </a:p>
        </p:txBody>
      </p:sp>
      <p:sp>
        <p:nvSpPr>
          <p:cNvPr id="25" name="文字方塊 24"/>
          <p:cNvSpPr txBox="1">
            <a:spLocks noChangeArrowheads="1"/>
          </p:cNvSpPr>
          <p:nvPr/>
        </p:nvSpPr>
        <p:spPr bwMode="auto">
          <a:xfrm>
            <a:off x="2191253" y="5078852"/>
            <a:ext cx="107156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r>
              <a:rPr kumimoji="0" lang="en-US" altLang="zh-TW" dirty="0">
                <a:latin typeface="+mn-lt"/>
              </a:rPr>
              <a:t>P2</a:t>
            </a:r>
            <a:endParaRPr kumimoji="0" lang="zh-TW" altLang="en-US" dirty="0">
              <a:latin typeface="+mn-lt"/>
            </a:endParaRPr>
          </a:p>
        </p:txBody>
      </p:sp>
      <p:sp>
        <p:nvSpPr>
          <p:cNvPr id="26" name="文字方塊 25"/>
          <p:cNvSpPr txBox="1">
            <a:spLocks noChangeArrowheads="1"/>
          </p:cNvSpPr>
          <p:nvPr/>
        </p:nvSpPr>
        <p:spPr bwMode="auto">
          <a:xfrm>
            <a:off x="3941849" y="5078852"/>
            <a:ext cx="107156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r>
              <a:rPr kumimoji="0" lang="en-US" altLang="zh-TW" dirty="0">
                <a:latin typeface="+mn-lt"/>
              </a:rPr>
              <a:t>P3</a:t>
            </a:r>
            <a:endParaRPr kumimoji="0" lang="zh-TW" altLang="en-US" dirty="0">
              <a:latin typeface="+mn-lt"/>
            </a:endParaRPr>
          </a:p>
        </p:txBody>
      </p:sp>
      <p:sp>
        <p:nvSpPr>
          <p:cNvPr id="27" name="文字方塊 26"/>
          <p:cNvSpPr txBox="1">
            <a:spLocks noChangeArrowheads="1"/>
          </p:cNvSpPr>
          <p:nvPr/>
        </p:nvSpPr>
        <p:spPr bwMode="auto">
          <a:xfrm>
            <a:off x="5632285" y="5066820"/>
            <a:ext cx="107156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r>
              <a:rPr kumimoji="0" lang="en-US" altLang="zh-TW" dirty="0">
                <a:latin typeface="+mn-lt"/>
              </a:rPr>
              <a:t>P4</a:t>
            </a:r>
            <a:endParaRPr kumimoji="0" lang="zh-TW" altLang="en-US" dirty="0">
              <a:latin typeface="+mn-lt"/>
            </a:endParaRPr>
          </a:p>
        </p:txBody>
      </p:sp>
      <p:sp>
        <p:nvSpPr>
          <p:cNvPr id="28" name="文字方塊 27"/>
          <p:cNvSpPr txBox="1">
            <a:spLocks noChangeArrowheads="1"/>
          </p:cNvSpPr>
          <p:nvPr/>
        </p:nvSpPr>
        <p:spPr bwMode="auto">
          <a:xfrm>
            <a:off x="7358817" y="5066820"/>
            <a:ext cx="1071563" cy="46166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r>
              <a:rPr kumimoji="0" lang="en-US" altLang="zh-TW">
                <a:latin typeface="+mn-lt"/>
              </a:rPr>
              <a:t>P5</a:t>
            </a:r>
            <a:endParaRPr kumimoji="0" lang="zh-TW" alt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79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Hash Function: Folding</a:t>
            </a:r>
            <a:endParaRPr lang="zh-HK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矩形 8"/>
          <p:cNvSpPr/>
          <p:nvPr/>
        </p:nvSpPr>
        <p:spPr>
          <a:xfrm>
            <a:off x="1335456" y="1566334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P1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5"/>
          <p:cNvSpPr/>
          <p:nvPr/>
        </p:nvSpPr>
        <p:spPr>
          <a:xfrm>
            <a:off x="1335456" y="2137838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P2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6"/>
          <p:cNvSpPr/>
          <p:nvPr/>
        </p:nvSpPr>
        <p:spPr>
          <a:xfrm>
            <a:off x="1335456" y="2709342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P3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7"/>
          <p:cNvSpPr/>
          <p:nvPr/>
        </p:nvSpPr>
        <p:spPr>
          <a:xfrm>
            <a:off x="1335456" y="3280846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P4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35456" y="3852350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P5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文字方塊 10"/>
          <p:cNvSpPr txBox="1">
            <a:spLocks noChangeArrowheads="1"/>
          </p:cNvSpPr>
          <p:nvPr/>
        </p:nvSpPr>
        <p:spPr bwMode="auto">
          <a:xfrm>
            <a:off x="1906972" y="1566344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1 2 3</a:t>
            </a:r>
            <a:endParaRPr kumimoji="0" lang="zh-TW" altLang="en-US" sz="2800">
              <a:latin typeface="+mn-lt"/>
            </a:endParaRPr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1780640" y="2209281"/>
            <a:ext cx="11264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latin typeface="+mn-lt"/>
              </a:rPr>
              <a:t>2 0 3</a:t>
            </a:r>
            <a:endParaRPr kumimoji="0" lang="zh-TW" altLang="en-US" sz="2800" dirty="0">
              <a:latin typeface="+mn-lt"/>
            </a:endParaRPr>
          </a:p>
        </p:txBody>
      </p:sp>
      <p:sp>
        <p:nvSpPr>
          <p:cNvPr id="13" name="文字方塊 12"/>
          <p:cNvSpPr txBox="1">
            <a:spLocks noChangeArrowheads="1"/>
          </p:cNvSpPr>
          <p:nvPr/>
        </p:nvSpPr>
        <p:spPr bwMode="auto">
          <a:xfrm>
            <a:off x="1906972" y="2780781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2 4 1</a:t>
            </a:r>
            <a:endParaRPr kumimoji="0" lang="zh-TW" altLang="en-US" sz="2800">
              <a:latin typeface="+mn-lt"/>
            </a:endParaRPr>
          </a:p>
        </p:txBody>
      </p:sp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1906972" y="3280844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1 1 2</a:t>
            </a:r>
            <a:endParaRPr kumimoji="0" lang="zh-TW" altLang="en-US" sz="2800">
              <a:latin typeface="+mn-lt"/>
            </a:endParaRPr>
          </a:p>
        </p:txBody>
      </p:sp>
      <p:sp>
        <p:nvSpPr>
          <p:cNvPr id="15" name="文字方塊 14"/>
          <p:cNvSpPr txBox="1">
            <a:spLocks noChangeArrowheads="1"/>
          </p:cNvSpPr>
          <p:nvPr/>
        </p:nvSpPr>
        <p:spPr bwMode="auto">
          <a:xfrm>
            <a:off x="1906972" y="3852344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  2 0</a:t>
            </a:r>
            <a:endParaRPr kumimoji="0" lang="zh-TW" altLang="en-US" sz="2800">
              <a:latin typeface="+mn-lt"/>
            </a:endParaRPr>
          </a:p>
        </p:txBody>
      </p:sp>
      <p:cxnSp>
        <p:nvCxnSpPr>
          <p:cNvPr id="16" name="直線接點 16"/>
          <p:cNvCxnSpPr/>
          <p:nvPr/>
        </p:nvCxnSpPr>
        <p:spPr>
          <a:xfrm>
            <a:off x="978285" y="4566719"/>
            <a:ext cx="2000250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7"/>
          <p:cNvSpPr txBox="1">
            <a:spLocks noChangeArrowheads="1"/>
          </p:cNvSpPr>
          <p:nvPr/>
        </p:nvSpPr>
        <p:spPr bwMode="auto">
          <a:xfrm>
            <a:off x="1618581" y="4638156"/>
            <a:ext cx="132159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latin typeface="+mn-lt"/>
              </a:rPr>
              <a:t>6 9 9</a:t>
            </a:r>
            <a:endParaRPr kumimoji="0" lang="zh-TW" altLang="en-US" sz="2800" dirty="0">
              <a:latin typeface="+mn-lt"/>
            </a:endParaRPr>
          </a:p>
        </p:txBody>
      </p:sp>
      <p:sp>
        <p:nvSpPr>
          <p:cNvPr id="18" name="文字方塊 18"/>
          <p:cNvSpPr txBox="1">
            <a:spLocks noChangeArrowheads="1"/>
          </p:cNvSpPr>
          <p:nvPr/>
        </p:nvSpPr>
        <p:spPr bwMode="auto">
          <a:xfrm>
            <a:off x="778260" y="5338993"/>
            <a:ext cx="2643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ctr"/>
            <a:r>
              <a:rPr kumimoji="0" lang="en-US" altLang="zh-TW" dirty="0">
                <a:latin typeface="+mn-lt"/>
              </a:rPr>
              <a:t>Shift folding</a:t>
            </a:r>
            <a:endParaRPr kumimoji="0" lang="zh-TW" altLang="en-US" dirty="0">
              <a:latin typeface="+mn-lt"/>
            </a:endParaRPr>
          </a:p>
        </p:txBody>
      </p:sp>
      <p:sp>
        <p:nvSpPr>
          <p:cNvPr id="19" name="矩形 20"/>
          <p:cNvSpPr/>
          <p:nvPr/>
        </p:nvSpPr>
        <p:spPr>
          <a:xfrm>
            <a:off x="4764480" y="1566334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P1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21"/>
          <p:cNvSpPr/>
          <p:nvPr/>
        </p:nvSpPr>
        <p:spPr>
          <a:xfrm>
            <a:off x="4764472" y="2137844"/>
            <a:ext cx="57150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P2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矩形 22"/>
          <p:cNvSpPr/>
          <p:nvPr/>
        </p:nvSpPr>
        <p:spPr>
          <a:xfrm>
            <a:off x="4764480" y="2709342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P3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矩形 23"/>
          <p:cNvSpPr/>
          <p:nvPr/>
        </p:nvSpPr>
        <p:spPr>
          <a:xfrm>
            <a:off x="4764472" y="3280844"/>
            <a:ext cx="571500" cy="5715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P4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矩形 24"/>
          <p:cNvSpPr/>
          <p:nvPr/>
        </p:nvSpPr>
        <p:spPr>
          <a:xfrm>
            <a:off x="4764480" y="3852350"/>
            <a:ext cx="571504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zh-TW" dirty="0">
                <a:solidFill>
                  <a:schemeClr val="tx1"/>
                </a:solidFill>
              </a:rPr>
              <a:t>P5</a:t>
            </a:r>
            <a:endParaRPr kumimoji="0"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文字方塊 25"/>
          <p:cNvSpPr txBox="1">
            <a:spLocks noChangeArrowheads="1"/>
          </p:cNvSpPr>
          <p:nvPr/>
        </p:nvSpPr>
        <p:spPr bwMode="auto">
          <a:xfrm>
            <a:off x="5335972" y="1566344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1 2 3</a:t>
            </a:r>
            <a:endParaRPr kumimoji="0" lang="zh-TW" altLang="en-US" sz="2800">
              <a:latin typeface="+mn-lt"/>
            </a:endParaRPr>
          </a:p>
        </p:txBody>
      </p:sp>
      <p:sp>
        <p:nvSpPr>
          <p:cNvPr id="25" name="文字方塊 26"/>
          <p:cNvSpPr txBox="1">
            <a:spLocks noChangeArrowheads="1"/>
          </p:cNvSpPr>
          <p:nvPr/>
        </p:nvSpPr>
        <p:spPr bwMode="auto">
          <a:xfrm>
            <a:off x="5149483" y="2209281"/>
            <a:ext cx="118661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solidFill>
                  <a:srgbClr val="0000FF"/>
                </a:solidFill>
                <a:latin typeface="+mn-lt"/>
              </a:rPr>
              <a:t>3 0 2</a:t>
            </a:r>
            <a:endParaRPr kumimoji="0" lang="zh-TW" altLang="en-US" sz="2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6" name="文字方塊 27"/>
          <p:cNvSpPr txBox="1">
            <a:spLocks noChangeArrowheads="1"/>
          </p:cNvSpPr>
          <p:nvPr/>
        </p:nvSpPr>
        <p:spPr bwMode="auto">
          <a:xfrm>
            <a:off x="5335972" y="2780781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>
                <a:latin typeface="+mn-lt"/>
              </a:rPr>
              <a:t>2 4 1</a:t>
            </a:r>
            <a:endParaRPr kumimoji="0" lang="zh-TW" altLang="en-US" sz="2800">
              <a:latin typeface="+mn-lt"/>
            </a:endParaRPr>
          </a:p>
        </p:txBody>
      </p:sp>
      <p:sp>
        <p:nvSpPr>
          <p:cNvPr id="27" name="文字方塊 28"/>
          <p:cNvSpPr txBox="1">
            <a:spLocks noChangeArrowheads="1"/>
          </p:cNvSpPr>
          <p:nvPr/>
        </p:nvSpPr>
        <p:spPr bwMode="auto">
          <a:xfrm>
            <a:off x="5335972" y="3280844"/>
            <a:ext cx="1000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solidFill>
                  <a:srgbClr val="0000FF"/>
                </a:solidFill>
                <a:latin typeface="+mn-lt"/>
              </a:rPr>
              <a:t>2 1 1</a:t>
            </a:r>
            <a:endParaRPr kumimoji="0" lang="zh-TW" altLang="en-US" sz="28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8" name="文字方塊 29"/>
          <p:cNvSpPr txBox="1">
            <a:spLocks noChangeArrowheads="1"/>
          </p:cNvSpPr>
          <p:nvPr/>
        </p:nvSpPr>
        <p:spPr bwMode="auto">
          <a:xfrm>
            <a:off x="5149484" y="3852344"/>
            <a:ext cx="1186614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latin typeface="+mn-lt"/>
              </a:rPr>
              <a:t>  2 0</a:t>
            </a:r>
            <a:endParaRPr kumimoji="0" lang="zh-TW" altLang="en-US" sz="2800" dirty="0">
              <a:latin typeface="+mn-lt"/>
            </a:endParaRPr>
          </a:p>
        </p:txBody>
      </p:sp>
      <p:cxnSp>
        <p:nvCxnSpPr>
          <p:cNvPr id="29" name="直線接點 30"/>
          <p:cNvCxnSpPr/>
          <p:nvPr/>
        </p:nvCxnSpPr>
        <p:spPr>
          <a:xfrm>
            <a:off x="4407285" y="4566719"/>
            <a:ext cx="2000250" cy="1587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31"/>
          <p:cNvSpPr txBox="1">
            <a:spLocks noChangeArrowheads="1"/>
          </p:cNvSpPr>
          <p:nvPr/>
        </p:nvSpPr>
        <p:spPr bwMode="auto">
          <a:xfrm>
            <a:off x="5149484" y="4638156"/>
            <a:ext cx="118661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r"/>
            <a:r>
              <a:rPr kumimoji="0" lang="en-US" altLang="zh-TW" sz="2800" dirty="0">
                <a:latin typeface="+mn-lt"/>
              </a:rPr>
              <a:t>8 9 7</a:t>
            </a:r>
            <a:endParaRPr kumimoji="0" lang="zh-TW" altLang="en-US" sz="2800" dirty="0">
              <a:latin typeface="+mn-lt"/>
            </a:endParaRPr>
          </a:p>
        </p:txBody>
      </p:sp>
      <p:sp>
        <p:nvSpPr>
          <p:cNvPr id="31" name="文字方塊 32"/>
          <p:cNvSpPr txBox="1">
            <a:spLocks noChangeArrowheads="1"/>
          </p:cNvSpPr>
          <p:nvPr/>
        </p:nvSpPr>
        <p:spPr bwMode="auto">
          <a:xfrm>
            <a:off x="4317048" y="5338992"/>
            <a:ext cx="4038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itchFamily="18" charset="0"/>
                <a:ea typeface="新細明體" charset="-120"/>
              </a:defRPr>
            </a:lvl9pPr>
          </a:lstStyle>
          <a:p>
            <a:pPr algn="ctr"/>
            <a:r>
              <a:rPr kumimoji="0" lang="en-US" altLang="zh-TW" dirty="0">
                <a:latin typeface="+mn-lt"/>
              </a:rPr>
              <a:t>Folding at </a:t>
            </a:r>
            <a:r>
              <a:rPr kumimoji="0" lang="en-US" altLang="zh-TW" dirty="0" smtClean="0">
                <a:latin typeface="+mn-lt"/>
              </a:rPr>
              <a:t>the boundaries</a:t>
            </a:r>
            <a:endParaRPr kumimoji="0"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361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17358"/>
          </a:xfrm>
        </p:spPr>
        <p:txBody>
          <a:bodyPr/>
          <a:lstStyle/>
          <a:p>
            <a:r>
              <a:rPr lang="en-US" altLang="zh-HK" dirty="0" smtClean="0"/>
              <a:t>Convert Strings to Integers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495" y="1061644"/>
                <a:ext cx="8213557" cy="4648200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We can convert any value in any data structure into non-negative integers. Here, we show how to convert strings into integers.</a:t>
                </a:r>
              </a:p>
              <a:p>
                <a:r>
                  <a:rPr lang="en-US" altLang="zh-HK" sz="2400" dirty="0" smtClean="0"/>
                  <a:t>Let 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key</a:t>
                </a:r>
                <a:r>
                  <a:rPr lang="en-US" altLang="zh-HK" sz="2400" dirty="0" smtClean="0"/>
                  <a:t> be an array </a:t>
                </a:r>
                <a:r>
                  <a:rPr lang="en-US" altLang="zh-HK" sz="2400" smtClean="0"/>
                  <a:t>of chars </a:t>
                </a:r>
                <a:r>
                  <a:rPr lang="en-US" altLang="zh-HK" sz="2400" dirty="0" smtClean="0"/>
                  <a:t>of length 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n</a:t>
                </a:r>
                <a:r>
                  <a:rPr lang="en-US" altLang="zh-HK" sz="2400" dirty="0" smtClean="0"/>
                  <a:t>. In the textbook, it shows two ways to do it.</a:t>
                </a:r>
                <a:br>
                  <a:rPr lang="en-US" altLang="zh-HK" sz="2400" dirty="0" smtClean="0"/>
                </a:b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unsigned </a:t>
                </a:r>
                <a:r>
                  <a:rPr lang="en-US" altLang="zh-HK" sz="2400" dirty="0" err="1" smtClean="0">
                    <a:solidFill>
                      <a:srgbClr val="0000FF"/>
                    </a:solidFill>
                  </a:rPr>
                  <a:t>int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HK" sz="2400" dirty="0" err="1" smtClean="0">
                    <a:solidFill>
                      <a:srgbClr val="0000FF"/>
                    </a:solidFill>
                  </a:rPr>
                  <a:t>stringToInt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(char *key, </a:t>
                </a:r>
                <a:r>
                  <a:rPr lang="en-US" altLang="zh-HK" sz="2400" dirty="0" err="1" smtClean="0">
                    <a:solidFill>
                      <a:srgbClr val="0000FF"/>
                    </a:solidFill>
                  </a:rPr>
                  <a:t>int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 n) {</a:t>
                </a:r>
                <a:br>
                  <a:rPr lang="en-US" altLang="zh-HK" sz="2400" dirty="0" smtClean="0">
                    <a:solidFill>
                      <a:srgbClr val="0000FF"/>
                    </a:solidFill>
                  </a:rPr>
                </a:b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   </a:t>
                </a:r>
                <a:r>
                  <a:rPr lang="en-US" altLang="zh-HK" sz="2400" dirty="0" err="1" smtClean="0">
                    <a:solidFill>
                      <a:srgbClr val="0000FF"/>
                    </a:solidFill>
                  </a:rPr>
                  <a:t>int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altLang="zh-HK" sz="2400" dirty="0" err="1" smtClean="0">
                    <a:solidFill>
                      <a:srgbClr val="0000FF"/>
                    </a:solidFill>
                  </a:rPr>
                  <a:t>i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 = 0, number = 0;</a:t>
                </a:r>
                <a:br>
                  <a:rPr lang="en-US" altLang="zh-HK" sz="2400" dirty="0" smtClean="0">
                    <a:solidFill>
                      <a:srgbClr val="0000FF"/>
                    </a:solidFill>
                  </a:rPr>
                </a:b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   while (</a:t>
                </a:r>
                <a:r>
                  <a:rPr lang="en-US" altLang="zh-HK" sz="2400" dirty="0" err="1" smtClean="0">
                    <a:solidFill>
                      <a:srgbClr val="0000FF"/>
                    </a:solidFill>
                  </a:rPr>
                  <a:t>i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 &lt; n) number += key[</a:t>
                </a:r>
                <a:r>
                  <a:rPr lang="en-US" altLang="zh-HK" sz="2400" dirty="0" err="1" smtClean="0">
                    <a:solidFill>
                      <a:srgbClr val="0000FF"/>
                    </a:solidFill>
                  </a:rPr>
                  <a:t>i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++];</a:t>
                </a:r>
                <a:br>
                  <a:rPr lang="en-US" altLang="zh-HK" sz="2400" dirty="0" smtClean="0">
                    <a:solidFill>
                      <a:srgbClr val="0000FF"/>
                    </a:solidFill>
                  </a:rPr>
                </a:b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   return number; }</a:t>
                </a:r>
                <a:endParaRPr lang="en-US" altLang="zh-HK" sz="2400" dirty="0">
                  <a:solidFill>
                    <a:srgbClr val="0000FF"/>
                  </a:solidFill>
                </a:endParaRPr>
              </a:p>
              <a:p>
                <a:r>
                  <a:rPr lang="en-US" altLang="zh-HK" sz="2400" dirty="0" smtClean="0"/>
                  <a:t>Consider “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ABC</a:t>
                </a:r>
                <a:r>
                  <a:rPr lang="en-US" altLang="zh-HK" sz="2400" dirty="0" smtClean="0"/>
                  <a:t>”. In ASCII code, A is 65, B is 66, and C is 67. The resulting number is </a:t>
                </a:r>
                <a14:m>
                  <m:oMath xmlns:m="http://schemas.openxmlformats.org/officeDocument/2006/math">
                    <m:r>
                      <a:rPr lang="en-US" altLang="zh-HK" sz="24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198=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65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+66+67</m:t>
                    </m:r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>
                    <a:solidFill>
                      <a:srgbClr val="C00000"/>
                    </a:solidFill>
                  </a:rPr>
                  <a:t>What is the problem? </a:t>
                </a:r>
                <a:r>
                  <a:rPr lang="en-US" altLang="zh-HK" sz="2400" dirty="0"/>
                  <a:t>T</a:t>
                </a:r>
                <a:r>
                  <a:rPr lang="en-US" altLang="zh-HK" sz="2400" dirty="0" smtClean="0"/>
                  <a:t>he results are the same for any permutations of the three chars.</a:t>
                </a:r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95" y="1061644"/>
                <a:ext cx="8213557" cy="4648200"/>
              </a:xfrm>
              <a:blipFill>
                <a:blip r:embed="rId2"/>
                <a:stretch>
                  <a:fillRect l="-668" t="-1048" b="-11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91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Convert Strings to Integers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K" sz="2400" dirty="0" smtClean="0"/>
                  <a:t>We can consider the sequential order of chars in a string as follows.</a:t>
                </a:r>
              </a:p>
              <a:p>
                <a:r>
                  <a:rPr lang="en-US" altLang="zh-HK" sz="2400" dirty="0" smtClean="0"/>
                  <a:t>Let 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key</a:t>
                </a:r>
                <a:r>
                  <a:rPr lang="en-US" altLang="zh-HK" sz="2400" dirty="0" smtClean="0"/>
                  <a:t> be an array of chars of length 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n</a:t>
                </a:r>
                <a:r>
                  <a:rPr lang="en-US" altLang="zh-HK" sz="2400" dirty="0" smtClean="0"/>
                  <a:t>. The integer for key is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HK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𝑛</m:t>
                        </m:r>
                      </m:sup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𝑎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[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]×</m:t>
                        </m:r>
                        <m:sSup>
                          <m:sSupPr>
                            <m:ctrlP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31</m:t>
                            </m:r>
                          </m:e>
                          <m:sup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−</m:t>
                            </m:r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HK" sz="2400" dirty="0" smtClean="0"/>
                  <a:t> where 31 is a base and can be any other number.</a:t>
                </a:r>
              </a:p>
              <a:p>
                <a:r>
                  <a:rPr lang="en-US" altLang="zh-HK" sz="2400" dirty="0" smtClean="0"/>
                  <a:t>Consider “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ABC</a:t>
                </a:r>
                <a:r>
                  <a:rPr lang="en-US" altLang="zh-HK" sz="2400" dirty="0" smtClean="0"/>
                  <a:t>”. In ASCII code, A is 65, B is 66, and C is 67. The resulting number is </a:t>
                </a:r>
                <a:br>
                  <a:rPr lang="en-US" altLang="zh-HK" sz="2400" dirty="0" smtClean="0"/>
                </a:br>
                <a14:m>
                  <m:oMath xmlns:m="http://schemas.openxmlformats.org/officeDocument/2006/math">
                    <m:r>
                      <a:rPr lang="en-US" altLang="zh-HK" sz="2400" b="0" i="0" dirty="0" smtClean="0">
                        <a:solidFill>
                          <a:srgbClr val="0000FF"/>
                        </a:solidFill>
                        <a:latin typeface="Cambria Math"/>
                      </a:rPr>
                      <m:t>64578= 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65 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31</m:t>
                        </m:r>
                      </m:e>
                      <m:sup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66×31</m:t>
                        </m:r>
                      </m:e>
                      <m:sup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1</m:t>
                        </m:r>
                      </m:sup>
                    </m:sSup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+67</m:t>
                    </m:r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/>
                  <a:t>In this case, the resulting numbers are different for any permutations of the three chars.</a:t>
                </a:r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1048" r="-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69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77516"/>
          </a:xfrm>
        </p:spPr>
        <p:txBody>
          <a:bodyPr/>
          <a:lstStyle/>
          <a:p>
            <a:r>
              <a:rPr lang="en-US" altLang="zh-HK" dirty="0" smtClean="0"/>
              <a:t>Overflow Handling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206023"/>
            <a:ext cx="8614610" cy="4648200"/>
          </a:xfrm>
        </p:spPr>
        <p:txBody>
          <a:bodyPr/>
          <a:lstStyle/>
          <a:p>
            <a:r>
              <a:rPr lang="en-US" altLang="zh-HK" sz="2400" dirty="0" smtClean="0"/>
              <a:t>When an overflow occurs, we cannot insert a record into its home bucket, because by overflow it means that the home bucket is full.</a:t>
            </a:r>
          </a:p>
          <a:p>
            <a:r>
              <a:rPr lang="en-US" altLang="zh-HK" sz="2400" dirty="0" smtClean="0"/>
              <a:t>We have to handle overflow by finding a new place to insert a new record. </a:t>
            </a:r>
            <a:endParaRPr lang="en-US" altLang="zh-HK" sz="2400" dirty="0"/>
          </a:p>
          <a:p>
            <a:pPr marL="342900" lvl="1" indent="-342900">
              <a:buSzPct val="85000"/>
              <a:buFont typeface="Wingdings" pitchFamily="2" charset="2"/>
              <a:buChar char="q"/>
            </a:pPr>
            <a:r>
              <a:rPr lang="en-US" altLang="zh-HK" sz="2400" dirty="0" smtClean="0"/>
              <a:t>Two methods: Open Addressing &amp; Chaining </a:t>
            </a:r>
            <a:r>
              <a:rPr lang="en-US" altLang="zh-HK" sz="2200" dirty="0"/>
              <a:t>(</a:t>
            </a:r>
            <a:r>
              <a:rPr lang="en-US" altLang="zh-HK" sz="2200" dirty="0">
                <a:solidFill>
                  <a:srgbClr val="0000FF"/>
                </a:solidFill>
              </a:rPr>
              <a:t>Assume s = 1</a:t>
            </a:r>
            <a:r>
              <a:rPr lang="en-US" altLang="zh-HK" sz="2200" dirty="0" smtClean="0"/>
              <a:t>)</a:t>
            </a:r>
            <a:endParaRPr lang="en-US" altLang="zh-HK" sz="2400" dirty="0" smtClean="0"/>
          </a:p>
          <a:p>
            <a:pPr lvl="1"/>
            <a:r>
              <a:rPr lang="en-US" altLang="zh-HK" dirty="0" smtClean="0">
                <a:solidFill>
                  <a:srgbClr val="C00000"/>
                </a:solidFill>
              </a:rPr>
              <a:t>Open Addressing</a:t>
            </a:r>
            <a:r>
              <a:rPr lang="en-US" altLang="zh-HK" dirty="0" smtClean="0"/>
              <a:t>: Search a bucket that is not full yet in the hash table in a systematic manner. </a:t>
            </a:r>
          </a:p>
          <a:p>
            <a:pPr lvl="2"/>
            <a:r>
              <a:rPr lang="en-US" altLang="zh-HK" sz="2400" dirty="0" smtClean="0"/>
              <a:t>Linear probing (known as linear open addressing)</a:t>
            </a:r>
          </a:p>
          <a:p>
            <a:pPr lvl="2"/>
            <a:r>
              <a:rPr lang="en-US" altLang="zh-HK" sz="2400" dirty="0" smtClean="0"/>
              <a:t>Quadratic probing</a:t>
            </a:r>
          </a:p>
          <a:p>
            <a:pPr lvl="2"/>
            <a:r>
              <a:rPr lang="en-US" altLang="zh-HK" sz="2400" dirty="0" smtClean="0"/>
              <a:t>Rehashing</a:t>
            </a:r>
          </a:p>
          <a:p>
            <a:pPr lvl="1"/>
            <a:r>
              <a:rPr lang="en-US" altLang="zh-HK" dirty="0" smtClean="0">
                <a:solidFill>
                  <a:srgbClr val="C00000"/>
                </a:solidFill>
              </a:rPr>
              <a:t>Chaining</a:t>
            </a:r>
            <a:r>
              <a:rPr lang="en-US" altLang="zh-HK" dirty="0" smtClean="0"/>
              <a:t>: each bucket uses a linked list.</a:t>
            </a:r>
            <a:endParaRPr lang="zh-HK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80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 Records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Consider a collection of records, where a record has several fields. </a:t>
                </a:r>
              </a:p>
              <a:p>
                <a:r>
                  <a:rPr lang="en-US" sz="2400" dirty="0"/>
                  <a:t>Given a collection of records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, 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has a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 smtClean="0"/>
                  <a:t>We want to search a record by some key, where a key is a field in a record.</a:t>
                </a:r>
              </a:p>
              <a:p>
                <a:r>
                  <a:rPr lang="en-US" sz="2400" dirty="0"/>
                  <a:t>For example, for a student record</a:t>
                </a:r>
                <a:r>
                  <a:rPr lang="en-US" sz="2400"/>
                  <a:t>, </a:t>
                </a:r>
                <a:r>
                  <a:rPr lang="en-US" sz="2400" smtClean="0"/>
                  <a:t>the </a:t>
                </a:r>
                <a:r>
                  <a:rPr lang="en-US" sz="2400" dirty="0" smtClean="0"/>
                  <a:t>key can be student name</a:t>
                </a:r>
                <a:r>
                  <a:rPr lang="en-US" sz="2400" dirty="0"/>
                  <a:t>, student identifier, telephone number, etc</a:t>
                </a:r>
                <a:r>
                  <a:rPr lang="en-US" sz="2400" dirty="0" smtClean="0"/>
                  <a:t>.</a:t>
                </a:r>
              </a:p>
              <a:p>
                <a:r>
                  <a:rPr lang="en-US" sz="2400" i="1" dirty="0" smtClean="0">
                    <a:solidFill>
                      <a:srgbClr val="C00000"/>
                    </a:solidFill>
                  </a:rPr>
                  <a:t>Question: Do we have other techniques to fast search instead of using sorting?</a:t>
                </a:r>
                <a:endParaRPr lang="en-US" sz="24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06" t="-1048" r="-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Hashing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/>
              <a:pPr>
                <a:defRPr/>
              </a:pPr>
              <a:t>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240898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65484"/>
          </a:xfrm>
        </p:spPr>
        <p:txBody>
          <a:bodyPr/>
          <a:lstStyle/>
          <a:p>
            <a:r>
              <a:rPr lang="en-US" altLang="zh-HK" dirty="0" smtClean="0"/>
              <a:t>Linear Probing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11798"/>
                <a:ext cx="8485414" cy="4648200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When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inserting</a:t>
                </a:r>
                <a:r>
                  <a:rPr lang="en-US" altLang="zh-HK" sz="2400" dirty="0" smtClean="0"/>
                  <a:t> a new record with a key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400" dirty="0" smtClean="0"/>
                  <a:t> using a hash function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altLang="zh-HK" sz="2400" dirty="0" smtClean="0"/>
                  <a:t>, search the hash table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</m:oMath>
                </a14:m>
                <a:r>
                  <a:rPr lang="en-US" altLang="zh-HK" sz="2400" dirty="0" smtClean="0"/>
                  <a:t> of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 smtClean="0"/>
                  <a:t> buckets in the order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[(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)+</m:t>
                    </m:r>
                    <m:r>
                      <a:rPr lang="en-US" altLang="zh-HK" sz="2400" i="1" dirty="0" err="1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% 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HK" sz="2400" dirty="0" smtClean="0"/>
                  <a:t>, for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0 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HK" sz="2400" i="1" dirty="0" err="1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HK" sz="2400" dirty="0" smtClean="0"/>
                  <a:t>, and insert it when it finds an empty slot.</a:t>
                </a:r>
              </a:p>
              <a:p>
                <a:r>
                  <a:rPr lang="en-US" altLang="zh-HK" sz="2400" dirty="0" smtClean="0"/>
                  <a:t>When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searching</a:t>
                </a:r>
                <a:r>
                  <a:rPr lang="en-US" altLang="zh-HK" sz="2400" dirty="0" smtClean="0"/>
                  <a:t> the hash table, for a given key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400" dirty="0"/>
                  <a:t>, </a:t>
                </a:r>
                <a:r>
                  <a:rPr lang="en-US" altLang="zh-HK" sz="2400" dirty="0" smtClean="0"/>
                  <a:t>do the following</a:t>
                </a:r>
              </a:p>
              <a:p>
                <a:pPr lvl="1"/>
                <a:r>
                  <a:rPr lang="en-US" altLang="zh-HK" sz="2200" dirty="0" smtClean="0"/>
                  <a:t>Compute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200" dirty="0"/>
                  <a:t>.</a:t>
                </a:r>
              </a:p>
              <a:p>
                <a:pPr lvl="1"/>
                <a:r>
                  <a:rPr lang="en-US" altLang="zh-HK" sz="2200" dirty="0"/>
                  <a:t>Examine the hash table buckets in the order </a:t>
                </a:r>
                <a14:m>
                  <m:oMath xmlns:m="http://schemas.openxmlformats.org/officeDocument/2006/math"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[(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)+</m:t>
                    </m:r>
                    <m:r>
                      <a:rPr lang="en-US" altLang="zh-HK" sz="2200" i="1" dirty="0" err="1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) % 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HK" sz="2200" dirty="0"/>
                  <a:t>, for </a:t>
                </a:r>
                <a14:m>
                  <m:oMath xmlns:m="http://schemas.openxmlformats.org/officeDocument/2006/math"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0 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HK" sz="2200" i="1" dirty="0" err="1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−1 </m:t>
                    </m:r>
                  </m:oMath>
                </a14:m>
                <a:r>
                  <a:rPr lang="en-US" altLang="zh-HK" sz="2200" dirty="0" smtClean="0"/>
                  <a:t>until </a:t>
                </a:r>
                <a:r>
                  <a:rPr lang="en-US" altLang="zh-HK" sz="2200" dirty="0"/>
                  <a:t>one of the following </a:t>
                </a:r>
                <a:r>
                  <a:rPr lang="en-US" altLang="zh-HK" sz="2200" dirty="0" smtClean="0"/>
                  <a:t>happens.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HK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[(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)+</m:t>
                    </m:r>
                    <m:r>
                      <a:rPr lang="en-US" altLang="zh-HK" sz="22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)%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HK" sz="22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HK" sz="2200" dirty="0"/>
                  <a:t>has a </a:t>
                </a:r>
                <a:r>
                  <a:rPr lang="en-US" altLang="zh-HK" sz="2200" dirty="0" smtClean="0"/>
                  <a:t>record </a:t>
                </a:r>
                <a:r>
                  <a:rPr lang="en-US" altLang="zh-HK" sz="2200" dirty="0"/>
                  <a:t>whose key is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200" dirty="0"/>
                  <a:t>;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200" dirty="0"/>
                  <a:t> is found.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HK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[(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)+</m:t>
                    </m:r>
                    <m:r>
                      <a:rPr lang="en-US" altLang="zh-HK" sz="2200" i="1" dirty="0" err="1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HK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)%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] </m:t>
                    </m:r>
                  </m:oMath>
                </a14:m>
                <a:r>
                  <a:rPr lang="en-US" altLang="zh-HK" sz="2200" dirty="0"/>
                  <a:t>is empty;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200" dirty="0"/>
                  <a:t> is not in the </a:t>
                </a:r>
                <a:r>
                  <a:rPr lang="en-US" altLang="zh-HK" sz="2200" dirty="0" smtClean="0"/>
                  <a:t>table.</a:t>
                </a:r>
              </a:p>
              <a:p>
                <a:pPr lvl="2"/>
                <a:r>
                  <a:rPr lang="en-US" altLang="zh-HK" sz="2200" dirty="0" smtClean="0"/>
                  <a:t>Return </a:t>
                </a:r>
                <a:r>
                  <a:rPr lang="en-US" altLang="zh-HK" sz="2200" dirty="0"/>
                  <a:t>to </a:t>
                </a:r>
                <a14:m>
                  <m:oMath xmlns:m="http://schemas.openxmlformats.org/officeDocument/2006/math">
                    <m:r>
                      <a:rPr lang="en-US" altLang="zh-HK" sz="2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[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200" i="1" dirty="0">
                        <a:solidFill>
                          <a:srgbClr val="0000FF"/>
                        </a:solidFill>
                        <a:latin typeface="Cambria Math"/>
                      </a:rPr>
                      <m:t>)]</m:t>
                    </m:r>
                  </m:oMath>
                </a14:m>
                <a:r>
                  <a:rPr lang="en-US" altLang="zh-HK" sz="2200" dirty="0"/>
                  <a:t>; the table is </a:t>
                </a:r>
                <a:r>
                  <a:rPr lang="en-US" altLang="zh-HK" sz="2200" dirty="0" smtClean="0"/>
                  <a:t>full; k is not in the table. </a:t>
                </a:r>
                <a:endParaRPr lang="en-US" altLang="zh-HK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11798"/>
                <a:ext cx="8485414" cy="4648200"/>
              </a:xfrm>
              <a:blipFill rotWithShape="1">
                <a:blip r:embed="rId2"/>
                <a:stretch>
                  <a:fillRect l="-647" t="-1050" r="-1438" b="-25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85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53453"/>
          </a:xfrm>
        </p:spPr>
        <p:txBody>
          <a:bodyPr/>
          <a:lstStyle/>
          <a:p>
            <a:r>
              <a:rPr lang="en-US" altLang="zh-HK" dirty="0" smtClean="0"/>
              <a:t>Linear Probing: Searching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494" y="2036202"/>
            <a:ext cx="8225589" cy="4087871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200" dirty="0" err="1" smtClean="0">
                <a:solidFill>
                  <a:srgbClr val="0000FF"/>
                </a:solidFill>
              </a:rPr>
              <a:t>typedef</a:t>
            </a:r>
            <a:r>
              <a:rPr lang="en-US" altLang="zh-HK" sz="2200" dirty="0" smtClean="0">
                <a:solidFill>
                  <a:srgbClr val="0000FF"/>
                </a:solidFill>
              </a:rPr>
              <a:t> 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struct</a:t>
            </a:r>
            <a:r>
              <a:rPr lang="en-US" altLang="zh-HK" sz="2200" dirty="0" smtClean="0">
                <a:solidFill>
                  <a:srgbClr val="0000FF"/>
                </a:solidFill>
              </a:rPr>
              <a:t> {</a:t>
            </a:r>
            <a:r>
              <a:rPr lang="en-US" altLang="zh-HK" sz="2200" dirty="0">
                <a:solidFill>
                  <a:srgbClr val="0000FF"/>
                </a:solidFill>
              </a:rPr>
              <a:t> 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HK" sz="2200" dirty="0" smtClean="0">
                <a:solidFill>
                  <a:srgbClr val="0000FF"/>
                </a:solidFill>
              </a:rPr>
              <a:t> key; …;} element;</a:t>
            </a:r>
          </a:p>
          <a:p>
            <a:pPr marL="0" indent="0">
              <a:buNone/>
            </a:pPr>
            <a:r>
              <a:rPr lang="en-US" altLang="zh-HK" sz="2200" dirty="0" smtClean="0">
                <a:solidFill>
                  <a:srgbClr val="0000FF"/>
                </a:solidFill>
              </a:rPr>
              <a:t>element* search(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HK" sz="2200" dirty="0" smtClean="0">
                <a:solidFill>
                  <a:srgbClr val="0000FF"/>
                </a:solidFill>
              </a:rPr>
              <a:t> k) {</a:t>
            </a:r>
          </a:p>
          <a:p>
            <a:pPr marL="0" indent="0">
              <a:buNone/>
            </a:pPr>
            <a:r>
              <a:rPr lang="en-US" altLang="zh-HK" sz="2200" dirty="0">
                <a:solidFill>
                  <a:srgbClr val="0000FF"/>
                </a:solidFill>
              </a:rPr>
              <a:t> </a:t>
            </a:r>
            <a:r>
              <a:rPr lang="en-US" altLang="zh-HK" sz="2200" dirty="0" smtClean="0">
                <a:solidFill>
                  <a:srgbClr val="0000FF"/>
                </a:solidFill>
              </a:rPr>
              <a:t>  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homeBucket</a:t>
            </a:r>
            <a:r>
              <a:rPr lang="en-US" altLang="zh-HK" sz="2200" dirty="0" smtClean="0">
                <a:solidFill>
                  <a:srgbClr val="0000FF"/>
                </a:solidFill>
              </a:rPr>
              <a:t> = h(k);</a:t>
            </a:r>
          </a:p>
          <a:p>
            <a:pPr marL="0" indent="0">
              <a:buNone/>
            </a:pPr>
            <a:r>
              <a:rPr lang="en-US" altLang="zh-HK" sz="2200" dirty="0">
                <a:solidFill>
                  <a:srgbClr val="0000FF"/>
                </a:solidFill>
              </a:rPr>
              <a:t> </a:t>
            </a:r>
            <a:r>
              <a:rPr lang="en-US" altLang="zh-HK" sz="2200" dirty="0" smtClean="0">
                <a:solidFill>
                  <a:srgbClr val="0000FF"/>
                </a:solidFill>
              </a:rPr>
              <a:t>  for (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currBucket</a:t>
            </a:r>
            <a:r>
              <a:rPr lang="en-US" altLang="zh-HK" sz="2200" dirty="0" smtClean="0">
                <a:solidFill>
                  <a:srgbClr val="0000FF"/>
                </a:solidFill>
              </a:rPr>
              <a:t> = 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homeBucket</a:t>
            </a:r>
            <a:r>
              <a:rPr lang="en-US" altLang="zh-HK" sz="2200" dirty="0" smtClean="0">
                <a:solidFill>
                  <a:srgbClr val="0000FF"/>
                </a:solidFill>
              </a:rPr>
              <a:t>; 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ht</a:t>
            </a:r>
            <a:r>
              <a:rPr lang="en-US" altLang="zh-HK" sz="2200" dirty="0" smtClean="0">
                <a:solidFill>
                  <a:srgbClr val="0000FF"/>
                </a:solidFill>
              </a:rPr>
              <a:t>[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currBucket</a:t>
            </a:r>
            <a:r>
              <a:rPr lang="en-US" altLang="zh-HK" sz="2200" dirty="0" smtClean="0">
                <a:solidFill>
                  <a:srgbClr val="0000FF"/>
                </a:solidFill>
              </a:rPr>
              <a:t>] != NULL &amp;&amp;</a:t>
            </a:r>
            <a:br>
              <a:rPr lang="en-US" altLang="zh-HK" sz="2200" dirty="0" smtClean="0">
                <a:solidFill>
                  <a:srgbClr val="0000FF"/>
                </a:solidFill>
              </a:rPr>
            </a:br>
            <a:r>
              <a:rPr lang="en-US" altLang="zh-HK" sz="2200" dirty="0" smtClean="0">
                <a:solidFill>
                  <a:srgbClr val="0000FF"/>
                </a:solidFill>
              </a:rPr>
              <a:t>          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ht</a:t>
            </a:r>
            <a:r>
              <a:rPr lang="en-US" altLang="zh-HK" sz="2200" dirty="0" smtClean="0">
                <a:solidFill>
                  <a:srgbClr val="0000FF"/>
                </a:solidFill>
              </a:rPr>
              <a:t>[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currBucket</a:t>
            </a:r>
            <a:r>
              <a:rPr lang="en-US" altLang="zh-HK" sz="2200" dirty="0" smtClean="0">
                <a:solidFill>
                  <a:srgbClr val="0000FF"/>
                </a:solidFill>
              </a:rPr>
              <a:t>]-&gt;key != k; ) {</a:t>
            </a:r>
          </a:p>
          <a:p>
            <a:pPr marL="0" indent="0">
              <a:buNone/>
            </a:pPr>
            <a:r>
              <a:rPr lang="en-US" altLang="zh-HK" sz="2200" dirty="0">
                <a:solidFill>
                  <a:srgbClr val="0000FF"/>
                </a:solidFill>
              </a:rPr>
              <a:t> </a:t>
            </a:r>
            <a:r>
              <a:rPr lang="en-US" altLang="zh-HK" sz="2200" dirty="0" smtClean="0">
                <a:solidFill>
                  <a:srgbClr val="0000FF"/>
                </a:solidFill>
              </a:rPr>
              <a:t>       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currBucket</a:t>
            </a:r>
            <a:r>
              <a:rPr lang="en-US" altLang="zh-HK" sz="2200" dirty="0" smtClean="0">
                <a:solidFill>
                  <a:srgbClr val="0000FF"/>
                </a:solidFill>
              </a:rPr>
              <a:t> = (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currBucket</a:t>
            </a:r>
            <a:r>
              <a:rPr lang="en-US" altLang="zh-HK" sz="2200" dirty="0" smtClean="0">
                <a:solidFill>
                  <a:srgbClr val="0000FF"/>
                </a:solidFill>
              </a:rPr>
              <a:t> + 1) % b;  </a:t>
            </a:r>
            <a:r>
              <a:rPr lang="en-US" altLang="zh-HK" sz="2200" dirty="0" smtClean="0">
                <a:solidFill>
                  <a:srgbClr val="C00000"/>
                </a:solidFill>
              </a:rPr>
              <a:t>/* circular list */</a:t>
            </a:r>
          </a:p>
          <a:p>
            <a:pPr marL="0" indent="0">
              <a:buNone/>
            </a:pPr>
            <a:r>
              <a:rPr lang="en-US" altLang="zh-HK" sz="2200" dirty="0">
                <a:solidFill>
                  <a:srgbClr val="0000FF"/>
                </a:solidFill>
              </a:rPr>
              <a:t> </a:t>
            </a:r>
            <a:r>
              <a:rPr lang="en-US" altLang="zh-HK" sz="2200" dirty="0" smtClean="0">
                <a:solidFill>
                  <a:srgbClr val="0000FF"/>
                </a:solidFill>
              </a:rPr>
              <a:t>       if (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currBucket</a:t>
            </a:r>
            <a:r>
              <a:rPr lang="en-US" altLang="zh-HK" sz="2200" dirty="0" smtClean="0">
                <a:solidFill>
                  <a:srgbClr val="0000FF"/>
                </a:solidFill>
              </a:rPr>
              <a:t> == 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homeBucket</a:t>
            </a:r>
            <a:r>
              <a:rPr lang="en-US" altLang="zh-HK" sz="2200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HK" sz="2200" dirty="0">
                <a:solidFill>
                  <a:srgbClr val="0000FF"/>
                </a:solidFill>
              </a:rPr>
              <a:t> </a:t>
            </a:r>
            <a:r>
              <a:rPr lang="en-US" altLang="zh-HK" sz="2200" dirty="0" smtClean="0">
                <a:solidFill>
                  <a:srgbClr val="0000FF"/>
                </a:solidFill>
              </a:rPr>
              <a:t>            return NULL; </a:t>
            </a:r>
            <a:r>
              <a:rPr lang="en-US" altLang="zh-HK" sz="2200" dirty="0" smtClean="0">
                <a:solidFill>
                  <a:srgbClr val="C00000"/>
                </a:solidFill>
              </a:rPr>
              <a:t>/*back to start point */</a:t>
            </a:r>
          </a:p>
          <a:p>
            <a:pPr marL="0" indent="0">
              <a:buNone/>
            </a:pPr>
            <a:r>
              <a:rPr lang="en-US" altLang="zh-HK" sz="2200" dirty="0">
                <a:solidFill>
                  <a:srgbClr val="0000FF"/>
                </a:solidFill>
              </a:rPr>
              <a:t> </a:t>
            </a:r>
            <a:r>
              <a:rPr lang="en-US" altLang="zh-HK" sz="2200" dirty="0" smtClean="0">
                <a:solidFill>
                  <a:srgbClr val="0000FF"/>
                </a:solidFill>
              </a:rPr>
              <a:t>   }</a:t>
            </a:r>
          </a:p>
          <a:p>
            <a:pPr marL="0" indent="0">
              <a:buNone/>
            </a:pPr>
            <a:r>
              <a:rPr lang="en-US" altLang="zh-HK" sz="2200" dirty="0">
                <a:solidFill>
                  <a:srgbClr val="0000FF"/>
                </a:solidFill>
              </a:rPr>
              <a:t> </a:t>
            </a:r>
            <a:r>
              <a:rPr lang="en-US" altLang="zh-HK" sz="2200" dirty="0" smtClean="0">
                <a:solidFill>
                  <a:srgbClr val="0000FF"/>
                </a:solidFill>
              </a:rPr>
              <a:t>   if (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ht</a:t>
            </a:r>
            <a:r>
              <a:rPr lang="en-US" altLang="zh-HK" sz="2200" dirty="0" smtClean="0">
                <a:solidFill>
                  <a:srgbClr val="0000FF"/>
                </a:solidFill>
              </a:rPr>
              <a:t>[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currBucket</a:t>
            </a:r>
            <a:r>
              <a:rPr lang="en-US" altLang="zh-HK" sz="2200" dirty="0" smtClean="0">
                <a:solidFill>
                  <a:srgbClr val="0000FF"/>
                </a:solidFill>
              </a:rPr>
              <a:t>]-&gt;key == k) return 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ht</a:t>
            </a:r>
            <a:r>
              <a:rPr lang="en-US" altLang="zh-HK" sz="2200" dirty="0" smtClean="0">
                <a:solidFill>
                  <a:srgbClr val="0000FF"/>
                </a:solidFill>
              </a:rPr>
              <a:t>[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currBucket</a:t>
            </a:r>
            <a:r>
              <a:rPr lang="en-US" altLang="zh-HK" sz="2200" dirty="0" smtClean="0">
                <a:solidFill>
                  <a:srgbClr val="0000FF"/>
                </a:solidFill>
              </a:rPr>
              <a:t>];</a:t>
            </a:r>
          </a:p>
          <a:p>
            <a:pPr marL="0" indent="0">
              <a:buNone/>
            </a:pPr>
            <a:r>
              <a:rPr lang="en-US" altLang="zh-HK" sz="2200" dirty="0">
                <a:solidFill>
                  <a:srgbClr val="0000FF"/>
                </a:solidFill>
              </a:rPr>
              <a:t> </a:t>
            </a:r>
            <a:r>
              <a:rPr lang="en-US" altLang="zh-HK" sz="2200" dirty="0" smtClean="0">
                <a:solidFill>
                  <a:srgbClr val="0000FF"/>
                </a:solidFill>
              </a:rPr>
              <a:t>   return NULL;</a:t>
            </a:r>
          </a:p>
          <a:p>
            <a:pPr marL="0" indent="0">
              <a:buNone/>
            </a:pPr>
            <a:r>
              <a:rPr lang="en-US" altLang="zh-HK" sz="2200" dirty="0">
                <a:solidFill>
                  <a:srgbClr val="0000FF"/>
                </a:solidFill>
              </a:rPr>
              <a:t>}</a:t>
            </a:r>
            <a:endParaRPr lang="zh-HK" altLang="en-US" sz="22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8862" y="1013519"/>
            <a:ext cx="8466221" cy="67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HK" sz="2400" kern="0" dirty="0" smtClean="0"/>
              <a:t>Search hash table </a:t>
            </a:r>
            <a:r>
              <a:rPr lang="en-US" altLang="zh-HK" sz="2400" kern="0" dirty="0" err="1" smtClean="0">
                <a:solidFill>
                  <a:srgbClr val="0000FF"/>
                </a:solidFill>
              </a:rPr>
              <a:t>ht</a:t>
            </a:r>
            <a:r>
              <a:rPr lang="en-US" altLang="zh-HK" sz="2400" kern="0" dirty="0" smtClean="0"/>
              <a:t> of </a:t>
            </a:r>
            <a:r>
              <a:rPr lang="en-US" altLang="zh-HK" sz="2400" kern="0" dirty="0" smtClean="0">
                <a:solidFill>
                  <a:srgbClr val="0000FF"/>
                </a:solidFill>
              </a:rPr>
              <a:t>b</a:t>
            </a:r>
            <a:r>
              <a:rPr lang="en-US" altLang="zh-HK" sz="2400" kern="0" dirty="0" smtClean="0"/>
              <a:t> bucket with a hash function </a:t>
            </a:r>
            <a:r>
              <a:rPr lang="en-US" altLang="zh-HK" sz="2400" kern="0" dirty="0" smtClean="0">
                <a:solidFill>
                  <a:srgbClr val="0000FF"/>
                </a:solidFill>
              </a:rPr>
              <a:t>h</a:t>
            </a:r>
            <a:r>
              <a:rPr lang="en-US" altLang="zh-HK" sz="2400" kern="0" dirty="0" smtClean="0"/>
              <a:t> using the linear probing where </a:t>
            </a:r>
            <a:r>
              <a:rPr lang="en-US" altLang="zh-HK" sz="2400" kern="0" dirty="0" smtClean="0">
                <a:solidFill>
                  <a:srgbClr val="C00000"/>
                </a:solidFill>
              </a:rPr>
              <a:t>each bucket has 1 slot</a:t>
            </a:r>
            <a:r>
              <a:rPr lang="en-US" altLang="zh-HK" sz="2400" kern="0" dirty="0" smtClean="0"/>
              <a:t>.</a:t>
            </a:r>
            <a:endParaRPr lang="zh-HK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21878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13611"/>
          </a:xfrm>
        </p:spPr>
        <p:txBody>
          <a:bodyPr/>
          <a:lstStyle/>
          <a:p>
            <a:r>
              <a:rPr lang="en-US" altLang="zh-HK" dirty="0" smtClean="0"/>
              <a:t>Linear Probing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519" y="1053017"/>
                <a:ext cx="8674768" cy="1922188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Let a hash table be with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𝑏</m:t>
                    </m:r>
                    <m:r>
                      <a:rPr lang="en-US" altLang="zh-HK" sz="2400" i="1" dirty="0" smtClean="0">
                        <a:latin typeface="Cambria Math"/>
                      </a:rPr>
                      <m:t>=17</m:t>
                    </m:r>
                  </m:oMath>
                </a14:m>
                <a:r>
                  <a:rPr lang="en-US" altLang="zh-HK" sz="2400" dirty="0" smtClean="0"/>
                  <a:t> buckets.</a:t>
                </a:r>
              </a:p>
              <a:p>
                <a:r>
                  <a:rPr lang="en-US" altLang="zh-HK" sz="2400" dirty="0" smtClean="0"/>
                  <a:t>Let a hash function be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latin typeface="Cambria Math"/>
                      </a:rPr>
                      <m:t>)=</m:t>
                    </m:r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latin typeface="Cambria Math"/>
                      </a:rPr>
                      <m:t> % </m:t>
                    </m:r>
                    <m:r>
                      <a:rPr lang="en-US" altLang="zh-HK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/>
                  <a:t>Consider inserting 6, 12, 34, 29, 28, 11, 23, 7, 0, 33, 30, 45.</a:t>
                </a:r>
              </a:p>
              <a:p>
                <a:endParaRPr lang="en-US" altLang="zh-HK" sz="2400" dirty="0"/>
              </a:p>
              <a:p>
                <a:endParaRPr lang="en-US" altLang="zh-HK" sz="2400" dirty="0" smtClean="0"/>
              </a:p>
              <a:p>
                <a:endParaRPr lang="en-US" altLang="zh-HK" sz="2400" dirty="0" smtClean="0"/>
              </a:p>
              <a:p>
                <a:r>
                  <a:rPr lang="en-US" altLang="zh-HK" sz="2400" dirty="0">
                    <a:solidFill>
                      <a:srgbClr val="C00000"/>
                    </a:solidFill>
                  </a:rPr>
                  <a:t>Problem of linear probing</a:t>
                </a:r>
                <a:r>
                  <a:rPr lang="en-US" altLang="zh-HK" sz="2400" dirty="0" smtClean="0"/>
                  <a:t>: It </a:t>
                </a:r>
                <a:r>
                  <a:rPr lang="en-US" altLang="zh-HK" sz="2400" dirty="0"/>
                  <a:t>intends to have a cluster, which is a block of contiguously occupied slots.</a:t>
                </a:r>
              </a:p>
              <a:p>
                <a:pPr lvl="1"/>
                <a:r>
                  <a:rPr lang="en-US" altLang="zh-HK" dirty="0"/>
                  <a:t>The bigger a cluster is, the more likely it will be even bigger when a new key is hashed into the cluster.</a:t>
                </a:r>
              </a:p>
              <a:p>
                <a:pPr lvl="1"/>
                <a:r>
                  <a:rPr lang="en-US" altLang="zh-HK" dirty="0">
                    <a:solidFill>
                      <a:srgbClr val="C00000"/>
                    </a:solidFill>
                  </a:rPr>
                  <a:t>The larger the cluster the slower the performance</a:t>
                </a:r>
                <a:r>
                  <a:rPr lang="en-US" altLang="zh-HK" dirty="0" smtClean="0"/>
                  <a:t>.</a:t>
                </a:r>
                <a:endParaRPr lang="en-US" altLang="zh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519" y="1053017"/>
                <a:ext cx="8674768" cy="1922188"/>
              </a:xfrm>
              <a:blipFill rotWithShape="1">
                <a:blip r:embed="rId2"/>
                <a:stretch>
                  <a:fillRect l="-632" t="-2540" b="-17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712024" y="2938228"/>
            <a:ext cx="7892720" cy="787823"/>
            <a:chOff x="803354" y="4051387"/>
            <a:chExt cx="7892720" cy="787823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8715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13287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7859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22431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27003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31575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6147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40719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45291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49863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54435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8" name="Rectangle 37"/>
            <p:cNvSpPr>
              <a:spLocks noChangeArrowheads="1"/>
            </p:cNvSpPr>
            <p:nvPr/>
          </p:nvSpPr>
          <p:spPr bwMode="auto">
            <a:xfrm>
              <a:off x="59007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63579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0" name="Rectangle 39"/>
            <p:cNvSpPr>
              <a:spLocks noChangeArrowheads="1"/>
            </p:cNvSpPr>
            <p:nvPr/>
          </p:nvSpPr>
          <p:spPr bwMode="auto">
            <a:xfrm>
              <a:off x="68151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1" name="Rectangle 40"/>
            <p:cNvSpPr>
              <a:spLocks noChangeArrowheads="1"/>
            </p:cNvSpPr>
            <p:nvPr/>
          </p:nvSpPr>
          <p:spPr bwMode="auto">
            <a:xfrm>
              <a:off x="72723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2" name="Rectangle 41"/>
            <p:cNvSpPr>
              <a:spLocks noChangeArrowheads="1"/>
            </p:cNvSpPr>
            <p:nvPr/>
          </p:nvSpPr>
          <p:spPr bwMode="auto">
            <a:xfrm>
              <a:off x="77295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3" name="Rectangle 42"/>
            <p:cNvSpPr>
              <a:spLocks noChangeArrowheads="1"/>
            </p:cNvSpPr>
            <p:nvPr/>
          </p:nvSpPr>
          <p:spPr bwMode="auto">
            <a:xfrm>
              <a:off x="8186738" y="4424363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803354" y="4063419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>
                  <a:solidFill>
                    <a:srgbClr val="0000FF"/>
                  </a:solidFill>
                  <a:latin typeface="+mn-lt"/>
                </a:rPr>
                <a:t>0</a:t>
              </a:r>
            </a:p>
          </p:txBody>
        </p:sp>
        <p:sp>
          <p:nvSpPr>
            <p:cNvPr id="25" name="Text Box 44"/>
            <p:cNvSpPr txBox="1">
              <a:spLocks noChangeArrowheads="1"/>
            </p:cNvSpPr>
            <p:nvPr/>
          </p:nvSpPr>
          <p:spPr bwMode="auto">
            <a:xfrm>
              <a:off x="2640178" y="4051387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4</a:t>
              </a:r>
            </a:p>
          </p:txBody>
        </p:sp>
        <p:sp>
          <p:nvSpPr>
            <p:cNvPr id="26" name="Text Box 45"/>
            <p:cNvSpPr txBox="1">
              <a:spLocks noChangeArrowheads="1"/>
            </p:cNvSpPr>
            <p:nvPr/>
          </p:nvSpPr>
          <p:spPr bwMode="auto">
            <a:xfrm>
              <a:off x="4456946" y="4051387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8</a:t>
              </a:r>
            </a:p>
          </p:txBody>
        </p:sp>
        <p:sp>
          <p:nvSpPr>
            <p:cNvPr id="27" name="Text Box 46"/>
            <p:cNvSpPr txBox="1">
              <a:spLocks noChangeArrowheads="1"/>
            </p:cNvSpPr>
            <p:nvPr/>
          </p:nvSpPr>
          <p:spPr bwMode="auto">
            <a:xfrm>
              <a:off x="6297778" y="4051387"/>
              <a:ext cx="5334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12</a:t>
              </a:r>
            </a:p>
          </p:txBody>
        </p:sp>
        <p:sp>
          <p:nvSpPr>
            <p:cNvPr id="28" name="Text Box 47"/>
            <p:cNvSpPr txBox="1">
              <a:spLocks noChangeArrowheads="1"/>
            </p:cNvSpPr>
            <p:nvPr/>
          </p:nvSpPr>
          <p:spPr bwMode="auto">
            <a:xfrm>
              <a:off x="8098506" y="4051387"/>
              <a:ext cx="5334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16</a:t>
              </a:r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3614738" y="4396291"/>
              <a:ext cx="381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C00000"/>
                  </a:solidFill>
                  <a:latin typeface="+mn-lt"/>
                </a:rPr>
                <a:t>6</a:t>
              </a:r>
            </a:p>
          </p:txBody>
        </p: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>
              <a:off x="6341898" y="4396291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C00000"/>
                  </a:solidFill>
                  <a:latin typeface="+mn-lt"/>
                </a:rPr>
                <a:t>12</a:t>
              </a:r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6779042" y="4396291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29</a:t>
              </a:r>
            </a:p>
          </p:txBody>
        </p:sp>
        <p:sp>
          <p:nvSpPr>
            <p:cNvPr id="32" name="Text Box 53"/>
            <p:cNvSpPr txBox="1">
              <a:spLocks noChangeArrowheads="1"/>
            </p:cNvSpPr>
            <p:nvPr/>
          </p:nvSpPr>
          <p:spPr bwMode="auto">
            <a:xfrm>
              <a:off x="847474" y="4384259"/>
              <a:ext cx="6096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C00000"/>
                  </a:solidFill>
                  <a:latin typeface="+mn-lt"/>
                </a:rPr>
                <a:t>34</a:t>
              </a: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5864642" y="4408323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C00000"/>
                  </a:solidFill>
                  <a:latin typeface="+mn-lt"/>
                </a:rPr>
                <a:t>28</a:t>
              </a:r>
            </a:p>
          </p:txBody>
        </p: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7296402" y="4384259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11</a:t>
              </a:r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4035842" y="4396291"/>
              <a:ext cx="6096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23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4605338" y="4408323"/>
              <a:ext cx="381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7</a:t>
              </a:r>
            </a:p>
          </p:txBody>
        </p:sp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1404938" y="4396291"/>
              <a:ext cx="381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0</a:t>
              </a: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>
              <a:off x="8162674" y="4384259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C00000"/>
                  </a:solidFill>
                  <a:latin typeface="+mn-lt"/>
                </a:rPr>
                <a:t>33</a:t>
              </a:r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7693442" y="4384259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30</a:t>
              </a:r>
            </a:p>
          </p:txBody>
        </p:sp>
        <p:sp>
          <p:nvSpPr>
            <p:cNvPr id="40" name="Text Box 61"/>
            <p:cNvSpPr txBox="1">
              <a:spLocks noChangeArrowheads="1"/>
            </p:cNvSpPr>
            <p:nvPr/>
          </p:nvSpPr>
          <p:spPr bwMode="auto">
            <a:xfrm>
              <a:off x="1737810" y="4408323"/>
              <a:ext cx="762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45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97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Quadratic Probing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K" sz="2400" dirty="0">
                    <a:solidFill>
                      <a:srgbClr val="C00000"/>
                    </a:solidFill>
                  </a:rPr>
                  <a:t>How do we deal with a cluster keeping growing?</a:t>
                </a:r>
              </a:p>
              <a:p>
                <a:r>
                  <a:rPr lang="en-US" altLang="zh-HK" sz="2400" dirty="0" smtClean="0"/>
                  <a:t>When </a:t>
                </a:r>
                <a:r>
                  <a:rPr lang="en-US" altLang="zh-HK" sz="2400" dirty="0">
                    <a:solidFill>
                      <a:srgbClr val="C00000"/>
                    </a:solidFill>
                  </a:rPr>
                  <a:t>inserting</a:t>
                </a:r>
                <a:r>
                  <a:rPr lang="en-US" altLang="zh-HK" sz="2400" dirty="0"/>
                  <a:t> a new record with a key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400" dirty="0"/>
                  <a:t> using a hash function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altLang="zh-HK" sz="2400" dirty="0"/>
                  <a:t>, search the hash table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</m:oMath>
                </a14:m>
                <a:r>
                  <a:rPr lang="en-US" altLang="zh-HK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/>
                  <a:t> buckets in the order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[(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)]</m:t>
                    </m:r>
                  </m:oMath>
                </a14:m>
                <a:r>
                  <a:rPr lang="en-US" altLang="zh-HK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[(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)+</m:t>
                    </m:r>
                    <m:sSup>
                      <m:sSupPr>
                        <m:ctrlPr>
                          <a:rPr lang="en-US" altLang="zh-HK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 %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HK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[(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 %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HK" sz="2400" dirty="0"/>
                  <a:t>, for 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1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HK" sz="2400" i="1" dirty="0" err="1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−1)/2</m:t>
                    </m:r>
                  </m:oMath>
                </a14:m>
                <a:r>
                  <a:rPr lang="en-US" altLang="zh-HK" sz="2400" dirty="0"/>
                  <a:t>, and insert </a:t>
                </a:r>
                <a:r>
                  <a:rPr lang="en-US" altLang="zh-HK" sz="2400" dirty="0" smtClean="0"/>
                  <a:t>into the first empty </a:t>
                </a:r>
                <a:r>
                  <a:rPr lang="en-US" altLang="zh-HK" sz="2400" dirty="0"/>
                  <a:t>slot</a:t>
                </a:r>
                <a:r>
                  <a:rPr lang="en-US" altLang="zh-HK" sz="2400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06" t="-1048" r="-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7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7772400" cy="457200"/>
          </a:xfrm>
        </p:spPr>
        <p:txBody>
          <a:bodyPr/>
          <a:lstStyle/>
          <a:p>
            <a:r>
              <a:rPr lang="en-US" altLang="zh-HK" dirty="0" smtClean="0"/>
              <a:t>Quadratic Probing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232" y="872543"/>
                <a:ext cx="8674768" cy="1922188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Let a hash table be with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=11</m:t>
                    </m:r>
                  </m:oMath>
                </a14:m>
                <a:r>
                  <a:rPr lang="en-US" altLang="zh-HK" sz="2400" dirty="0" smtClean="0"/>
                  <a:t> buckets.</a:t>
                </a:r>
              </a:p>
              <a:p>
                <a:r>
                  <a:rPr lang="en-US" altLang="zh-HK" sz="2400" dirty="0" smtClean="0"/>
                  <a:t>Let a hash function be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)=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% 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/>
                  <a:t>. </a:t>
                </a:r>
              </a:p>
              <a:p>
                <a:endParaRPr lang="en-US" altLang="zh-HK" sz="2400" dirty="0"/>
              </a:p>
              <a:p>
                <a:endParaRPr lang="en-US" altLang="zh-HK" sz="2400" dirty="0" smtClean="0"/>
              </a:p>
              <a:p>
                <a:endParaRPr lang="en-US" altLang="zh-HK" sz="2400" dirty="0" smtClean="0"/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232" y="872543"/>
                <a:ext cx="8674768" cy="1922188"/>
              </a:xfrm>
              <a:blipFill rotWithShape="1">
                <a:blip r:embed="rId2"/>
                <a:stretch>
                  <a:fillRect l="-632" t="-254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74567" y="6400800"/>
            <a:ext cx="1376087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7763"/>
              </p:ext>
            </p:extLst>
          </p:nvPr>
        </p:nvGraphicFramePr>
        <p:xfrm>
          <a:off x="766010" y="1913021"/>
          <a:ext cx="6809072" cy="4548472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0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2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2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026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026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227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5077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69232"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j+1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j+4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j-4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j+9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j-9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j+16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j-16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j+25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j-25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9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8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04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1"/>
            <a:ext cx="7772400" cy="457200"/>
          </a:xfrm>
        </p:spPr>
        <p:txBody>
          <a:bodyPr/>
          <a:lstStyle/>
          <a:p>
            <a:r>
              <a:rPr lang="en-US" altLang="zh-HK" dirty="0" smtClean="0"/>
              <a:t>Quadratic Probing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232" y="872543"/>
                <a:ext cx="8674768" cy="1922188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Let a hash table be with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an even number</a:t>
                </a:r>
                <a:r>
                  <a:rPr lang="en-US" altLang="zh-HK" sz="2400" dirty="0" smtClean="0"/>
                  <a:t> buckets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=8</m:t>
                    </m:r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/>
                  <a:t>Let a hash function be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)=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% 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𝑗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=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/>
                  <a:t>. </a:t>
                </a:r>
              </a:p>
              <a:p>
                <a:r>
                  <a:rPr lang="en-US" altLang="zh-HK" sz="2400" dirty="0" smtClean="0">
                    <a:solidFill>
                      <a:srgbClr val="C00000"/>
                    </a:solidFill>
                  </a:rPr>
                  <a:t>What is the problem? </a:t>
                </a:r>
              </a:p>
              <a:p>
                <a:endParaRPr lang="en-US" altLang="zh-HK" sz="2400" dirty="0"/>
              </a:p>
              <a:p>
                <a:endParaRPr lang="en-US" altLang="zh-HK" sz="2400" dirty="0" smtClean="0"/>
              </a:p>
              <a:p>
                <a:endParaRPr lang="en-US" altLang="zh-HK" sz="2400" dirty="0" smtClean="0"/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232" y="872543"/>
                <a:ext cx="8674768" cy="1922188"/>
              </a:xfrm>
              <a:blipFill rotWithShape="1">
                <a:blip r:embed="rId2"/>
                <a:stretch>
                  <a:fillRect l="-632" t="-254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74567" y="6400800"/>
            <a:ext cx="1376087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5543"/>
              </p:ext>
            </p:extLst>
          </p:nvPr>
        </p:nvGraphicFramePr>
        <p:xfrm>
          <a:off x="1620253" y="2731173"/>
          <a:ext cx="5444690" cy="3423917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1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78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22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1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67589"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j+1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j-1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j+4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j-4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j+9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j-9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j+16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>
                          <a:solidFill>
                            <a:schemeClr val="tx1"/>
                          </a:solidFill>
                        </a:rPr>
                        <a:t>j-16</a:t>
                      </a:r>
                      <a:endParaRPr lang="zh-HK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4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1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5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2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9541"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6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3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0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7</a:t>
                      </a:r>
                      <a:endParaRPr lang="zh-HK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dirty="0" smtClean="0"/>
                        <a:t>-</a:t>
                      </a:r>
                      <a:endParaRPr lang="zh-HK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35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228600"/>
            <a:ext cx="8398329" cy="613611"/>
          </a:xfrm>
        </p:spPr>
        <p:txBody>
          <a:bodyPr/>
          <a:lstStyle/>
          <a:p>
            <a:r>
              <a:rPr lang="en-US" altLang="zh-HK" sz="3600" dirty="0" smtClean="0"/>
              <a:t>Can Quadratic Probing always find an empty slot?</a:t>
            </a:r>
            <a:endParaRPr lang="zh-HK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5033" y="1199686"/>
                <a:ext cx="8674768" cy="1922188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Let a hash table be with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𝑏</m:t>
                    </m:r>
                    <m:r>
                      <a:rPr lang="en-US" altLang="zh-HK" sz="2400" i="1" dirty="0" smtClean="0">
                        <a:latin typeface="Cambria Math"/>
                      </a:rPr>
                      <m:t>=11</m:t>
                    </m:r>
                  </m:oMath>
                </a14:m>
                <a:r>
                  <a:rPr lang="en-US" altLang="zh-HK" sz="2400" dirty="0" smtClean="0"/>
                  <a:t> buckets.</a:t>
                </a:r>
              </a:p>
              <a:p>
                <a:r>
                  <a:rPr lang="en-US" altLang="zh-HK" sz="2400" dirty="0" smtClean="0"/>
                  <a:t>Let a hash function be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latin typeface="Cambria Math"/>
                      </a:rPr>
                      <m:t>)=</m:t>
                    </m:r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latin typeface="Cambria Math"/>
                      </a:rPr>
                      <m:t> % </m:t>
                    </m:r>
                    <m:r>
                      <a:rPr lang="en-US" altLang="zh-HK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 smtClean="0"/>
                  <a:t>. </a:t>
                </a:r>
              </a:p>
              <a:p>
                <a:r>
                  <a:rPr lang="en-US" altLang="zh-HK" sz="2400" dirty="0"/>
                  <a:t>search the hash table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</m:oMath>
                </a14:m>
                <a:r>
                  <a:rPr lang="en-US" altLang="zh-HK" sz="2400" dirty="0"/>
                  <a:t> of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/>
                  <a:t> buckets in the order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[(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)]</m:t>
                    </m:r>
                  </m:oMath>
                </a14:m>
                <a:r>
                  <a:rPr lang="en-US" altLang="zh-HK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[(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)+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 %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HK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[(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 %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altLang="zh-HK" sz="2400" dirty="0"/>
                  <a:t>, for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1 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HK" sz="2400" i="1" dirty="0" err="1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−1)/2</m:t>
                    </m:r>
                  </m:oMath>
                </a14:m>
                <a:r>
                  <a:rPr lang="en-US" altLang="zh-HK" sz="2400" dirty="0"/>
                  <a:t>, and insert into the first empty slot</a:t>
                </a:r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/>
                  <a:t>Consider inserting 6, 12, 34, 29, 28, 11, 23, 7, 33, 30,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45</a:t>
                </a:r>
                <a:r>
                  <a:rPr lang="en-US" altLang="zh-HK" sz="2400" dirty="0" smtClean="0"/>
                  <a:t>.</a:t>
                </a:r>
              </a:p>
              <a:p>
                <a:endParaRPr lang="en-US" altLang="zh-HK" sz="2400" dirty="0"/>
              </a:p>
              <a:p>
                <a:endParaRPr lang="en-US" altLang="zh-HK" sz="2400" dirty="0" smtClean="0"/>
              </a:p>
              <a:p>
                <a:endParaRPr lang="en-US" altLang="zh-HK" sz="2400" dirty="0"/>
              </a:p>
              <a:p>
                <a:r>
                  <a:rPr lang="en-US" altLang="zh-HK" sz="2400" dirty="0" smtClean="0"/>
                  <a:t>45 cannot find an empty slot.</a:t>
                </a:r>
              </a:p>
              <a:p>
                <a:endParaRPr lang="en-US" altLang="zh-HK" sz="2400" dirty="0"/>
              </a:p>
              <a:p>
                <a:endParaRPr lang="en-US" altLang="zh-HK" sz="2400" dirty="0" smtClean="0"/>
              </a:p>
              <a:p>
                <a:endParaRPr lang="en-US" altLang="zh-HK" sz="2400" dirty="0" smtClean="0"/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5033" y="1199686"/>
                <a:ext cx="8674768" cy="1922188"/>
              </a:xfrm>
              <a:blipFill rotWithShape="1">
                <a:blip r:embed="rId2"/>
                <a:stretch>
                  <a:fillRect l="-562" t="-2540" r="-70" b="-129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74567" y="6400800"/>
            <a:ext cx="1376087" cy="4572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316495" y="3870133"/>
            <a:ext cx="5211684" cy="803863"/>
            <a:chOff x="562511" y="5301891"/>
            <a:chExt cx="5211684" cy="803863"/>
          </a:xfrm>
        </p:grpSpPr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6306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8" name="Rectangle 27"/>
            <p:cNvSpPr>
              <a:spLocks noChangeArrowheads="1"/>
            </p:cNvSpPr>
            <p:nvPr/>
          </p:nvSpPr>
          <p:spPr bwMode="auto">
            <a:xfrm>
              <a:off x="10878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9" name="Rectangle 28"/>
            <p:cNvSpPr>
              <a:spLocks noChangeArrowheads="1"/>
            </p:cNvSpPr>
            <p:nvPr/>
          </p:nvSpPr>
          <p:spPr bwMode="auto">
            <a:xfrm>
              <a:off x="15450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20022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1" name="Rectangle 30"/>
            <p:cNvSpPr>
              <a:spLocks noChangeArrowheads="1"/>
            </p:cNvSpPr>
            <p:nvPr/>
          </p:nvSpPr>
          <p:spPr bwMode="auto">
            <a:xfrm>
              <a:off x="24594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2" name="Rectangle 31"/>
            <p:cNvSpPr>
              <a:spLocks noChangeArrowheads="1"/>
            </p:cNvSpPr>
            <p:nvPr/>
          </p:nvSpPr>
          <p:spPr bwMode="auto">
            <a:xfrm>
              <a:off x="29166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3" name="Rectangle 32"/>
            <p:cNvSpPr>
              <a:spLocks noChangeArrowheads="1"/>
            </p:cNvSpPr>
            <p:nvPr/>
          </p:nvSpPr>
          <p:spPr bwMode="auto">
            <a:xfrm>
              <a:off x="33738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4" name="Rectangle 33"/>
            <p:cNvSpPr>
              <a:spLocks noChangeArrowheads="1"/>
            </p:cNvSpPr>
            <p:nvPr/>
          </p:nvSpPr>
          <p:spPr bwMode="auto">
            <a:xfrm>
              <a:off x="38310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5" name="Rectangle 34"/>
            <p:cNvSpPr>
              <a:spLocks noChangeArrowheads="1"/>
            </p:cNvSpPr>
            <p:nvPr/>
          </p:nvSpPr>
          <p:spPr bwMode="auto">
            <a:xfrm>
              <a:off x="42882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6" name="Rectangle 35"/>
            <p:cNvSpPr>
              <a:spLocks noChangeArrowheads="1"/>
            </p:cNvSpPr>
            <p:nvPr/>
          </p:nvSpPr>
          <p:spPr bwMode="auto">
            <a:xfrm>
              <a:off x="47454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17" name="Rectangle 36"/>
            <p:cNvSpPr>
              <a:spLocks noChangeArrowheads="1"/>
            </p:cNvSpPr>
            <p:nvPr/>
          </p:nvSpPr>
          <p:spPr bwMode="auto">
            <a:xfrm>
              <a:off x="5202695" y="5674867"/>
              <a:ext cx="457200" cy="381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kumimoji="0" lang="zh-TW" altLang="en-US" sz="220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4" name="Text Box 43"/>
            <p:cNvSpPr txBox="1">
              <a:spLocks noChangeArrowheads="1"/>
            </p:cNvSpPr>
            <p:nvPr/>
          </p:nvSpPr>
          <p:spPr bwMode="auto">
            <a:xfrm>
              <a:off x="562511" y="5313923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0</a:t>
              </a:r>
            </a:p>
          </p:txBody>
        </p:sp>
        <p:sp>
          <p:nvSpPr>
            <p:cNvPr id="25" name="Text Box 44"/>
            <p:cNvSpPr txBox="1">
              <a:spLocks noChangeArrowheads="1"/>
            </p:cNvSpPr>
            <p:nvPr/>
          </p:nvSpPr>
          <p:spPr bwMode="auto">
            <a:xfrm>
              <a:off x="2399335" y="5301891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4</a:t>
              </a:r>
            </a:p>
          </p:txBody>
        </p:sp>
        <p:sp>
          <p:nvSpPr>
            <p:cNvPr id="26" name="Text Box 45"/>
            <p:cNvSpPr txBox="1">
              <a:spLocks noChangeArrowheads="1"/>
            </p:cNvSpPr>
            <p:nvPr/>
          </p:nvSpPr>
          <p:spPr bwMode="auto">
            <a:xfrm>
              <a:off x="4216103" y="5301891"/>
              <a:ext cx="4572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8</a:t>
              </a:r>
            </a:p>
          </p:txBody>
        </p:sp>
        <p:sp>
          <p:nvSpPr>
            <p:cNvPr id="27" name="Text Box 46"/>
            <p:cNvSpPr txBox="1">
              <a:spLocks noChangeArrowheads="1"/>
            </p:cNvSpPr>
            <p:nvPr/>
          </p:nvSpPr>
          <p:spPr bwMode="auto">
            <a:xfrm>
              <a:off x="5164595" y="5313923"/>
              <a:ext cx="533400" cy="43021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 smtClean="0">
                  <a:solidFill>
                    <a:srgbClr val="0000FF"/>
                  </a:solidFill>
                  <a:latin typeface="+mn-lt"/>
                </a:rPr>
                <a:t>10</a:t>
              </a:r>
              <a:endParaRPr kumimoji="0" lang="en-US" altLang="zh-TW" sz="2200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3373895" y="5646795"/>
              <a:ext cx="381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6</a:t>
              </a:r>
            </a:p>
          </p:txBody>
        </p:sp>
        <p:sp>
          <p:nvSpPr>
            <p:cNvPr id="30" name="Text Box 51"/>
            <p:cNvSpPr txBox="1">
              <a:spLocks noChangeArrowheads="1"/>
            </p:cNvSpPr>
            <p:nvPr/>
          </p:nvSpPr>
          <p:spPr bwMode="auto">
            <a:xfrm>
              <a:off x="1087895" y="5658826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12</a:t>
              </a:r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auto">
            <a:xfrm>
              <a:off x="3794999" y="5658824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29</a:t>
              </a:r>
            </a:p>
          </p:txBody>
        </p:sp>
        <p:sp>
          <p:nvSpPr>
            <p:cNvPr id="32" name="Text Box 53"/>
            <p:cNvSpPr txBox="1">
              <a:spLocks noChangeArrowheads="1"/>
            </p:cNvSpPr>
            <p:nvPr/>
          </p:nvSpPr>
          <p:spPr bwMode="auto">
            <a:xfrm>
              <a:off x="1538116" y="5658825"/>
              <a:ext cx="6096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34</a:t>
              </a:r>
            </a:p>
          </p:txBody>
        </p:sp>
        <p:sp>
          <p:nvSpPr>
            <p:cNvPr id="33" name="Text Box 54"/>
            <p:cNvSpPr txBox="1">
              <a:spLocks noChangeArrowheads="1"/>
            </p:cNvSpPr>
            <p:nvPr/>
          </p:nvSpPr>
          <p:spPr bwMode="auto">
            <a:xfrm>
              <a:off x="2916695" y="5658826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28</a:t>
              </a:r>
            </a:p>
          </p:txBody>
        </p: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619706" y="5674867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11</a:t>
              </a:r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5164595" y="5649044"/>
              <a:ext cx="6096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 smtClean="0">
                  <a:solidFill>
                    <a:srgbClr val="0000FF"/>
                  </a:solidFill>
                  <a:latin typeface="+mn-lt"/>
                </a:rPr>
                <a:t>23</a:t>
              </a:r>
              <a:endParaRPr kumimoji="0" lang="en-US" altLang="zh-TW" sz="2200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4312359" y="5673108"/>
              <a:ext cx="3810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7</a:t>
              </a:r>
            </a:p>
          </p:txBody>
        </p:sp>
        <p:sp>
          <p:nvSpPr>
            <p:cNvPr id="38" name="Text Box 59"/>
            <p:cNvSpPr txBox="1">
              <a:spLocks noChangeArrowheads="1"/>
            </p:cNvSpPr>
            <p:nvPr/>
          </p:nvSpPr>
          <p:spPr bwMode="auto">
            <a:xfrm>
              <a:off x="2459495" y="5674867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>
                  <a:solidFill>
                    <a:srgbClr val="0000FF"/>
                  </a:solidFill>
                  <a:latin typeface="+mn-lt"/>
                </a:rPr>
                <a:t>33</a:t>
              </a:r>
            </a:p>
          </p:txBody>
        </p:sp>
        <p:sp>
          <p:nvSpPr>
            <p:cNvPr id="39" name="Text Box 60"/>
            <p:cNvSpPr txBox="1">
              <a:spLocks noChangeArrowheads="1"/>
            </p:cNvSpPr>
            <p:nvPr/>
          </p:nvSpPr>
          <p:spPr bwMode="auto">
            <a:xfrm>
              <a:off x="4707395" y="5649044"/>
              <a:ext cx="533400" cy="430887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2200" dirty="0" smtClean="0">
                  <a:solidFill>
                    <a:srgbClr val="0000FF"/>
                  </a:solidFill>
                  <a:latin typeface="+mn-lt"/>
                </a:rPr>
                <a:t>30</a:t>
              </a:r>
              <a:endParaRPr kumimoji="0" lang="en-US" altLang="zh-TW" sz="2200" dirty="0">
                <a:solidFill>
                  <a:srgbClr val="0000FF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36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126186" cy="838200"/>
          </a:xfrm>
        </p:spPr>
        <p:txBody>
          <a:bodyPr/>
          <a:lstStyle/>
          <a:p>
            <a:r>
              <a:rPr lang="en-US" dirty="0" smtClean="0"/>
              <a:t>Guarantee of Quadratic Probing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799" y="1458686"/>
                <a:ext cx="8577943" cy="4648200"/>
              </a:xfrm>
            </p:spPr>
            <p:txBody>
              <a:bodyPr/>
              <a:lstStyle/>
              <a:p>
                <a:r>
                  <a:rPr lang="en-US" altLang="zh-HK" sz="2400" dirty="0" smtClean="0">
                    <a:solidFill>
                      <a:srgbClr val="C00000"/>
                    </a:solidFill>
                  </a:rPr>
                  <a:t>Property: </a:t>
                </a:r>
                <a:r>
                  <a:rPr lang="en-US" altLang="zh-HK" sz="2400" dirty="0" smtClean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>
                    <a:solidFill>
                      <a:schemeClr val="tx1"/>
                    </a:solidFill>
                  </a:rPr>
                  <a:t> is a prime number and the hash table is at least half empty, quadratic probing can find an empty slot. </a:t>
                </a:r>
                <a:r>
                  <a:rPr lang="en-US" sz="2400" dirty="0">
                    <a:solidFill>
                      <a:schemeClr val="tx1"/>
                    </a:solidFill>
                  </a:rPr>
                  <a:t>Furthermore, no locations are checked twice. 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r>
                  <a:rPr lang="en-US" altLang="zh-HK" sz="2400" dirty="0">
                    <a:solidFill>
                      <a:srgbClr val="C00000"/>
                    </a:solidFill>
                  </a:rPr>
                  <a:t>Proof by contraction</a:t>
                </a:r>
                <a:r>
                  <a:rPr lang="en-US" altLang="zh-HK" sz="2400" dirty="0" smtClean="0"/>
                  <a:t>: Consider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)+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HK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HK" sz="2400" dirty="0" smtClean="0"/>
                  <a:t>and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d>
                      <m:d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e>
                      <m:sup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1 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HK" sz="2400" i="1" dirty="0" err="1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,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𝑗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≤(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−1)/2</m:t>
                    </m:r>
                  </m:oMath>
                </a14:m>
                <a:r>
                  <a:rPr lang="en-US" altLang="zh-HK" sz="240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altLang="zh-HK" sz="2400" dirty="0" smtClean="0"/>
                  <a:t>probe the same location, but</a:t>
                </a:r>
                <a:r>
                  <a:rPr lang="en-US" altLang="zh-HK" sz="2400" dirty="0"/>
                  <a:t> 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𝑖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𝑗</m:t>
                    </m:r>
                  </m:oMath>
                </a14:m>
                <a:r>
                  <a:rPr lang="en-US" altLang="zh-HK" sz="2400" dirty="0" smtClean="0"/>
                  <a:t>.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 </a:t>
                </a:r>
                <a:endParaRPr lang="en-US" altLang="zh-HK" sz="2400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400" i="1" dirty="0">
                          <a:solidFill>
                            <a:srgbClr val="0000FF"/>
                          </a:solidFill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</m:d>
                      <m:r>
                        <a:rPr lang="en-US" altLang="zh-HK" sz="2400" i="1" dirty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HK" sz="2400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d>
                        <m:dPr>
                          <m:ctrlPr>
                            <a:rPr lang="en-US" altLang="zh-HK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h</m:t>
                          </m:r>
                          <m:d>
                            <m:dPr>
                              <m:ctrlPr>
                                <a:rPr lang="en-US" altLang="zh-HK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2400" i="1" dirty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HK" sz="24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HK" sz="2400" b="0" i="1" dirty="0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altLang="zh-HK" sz="2400" i="1" dirty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HK" sz="2400" b="0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altLang="zh-HK" sz="2400" b="0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altLang="zh-HK" sz="2400" b="0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HK" sz="2400" b="0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en-US" altLang="zh-HK" sz="2400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HK" sz="2400" i="1" dirty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sSup>
                        <m:sSupPr>
                          <m:ctrlP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400" b="0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HK" sz="2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  </m:t>
                      </m:r>
                      <m:r>
                        <a:rPr lang="en-US" altLang="zh-HK" sz="2400" i="1" dirty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altLang="zh-HK" sz="2400" i="1" dirty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HK" sz="2400" i="1" dirty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en-US" altLang="zh-HK" sz="2400" dirty="0" smtClean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  <m:sup>
                          <m: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HK" sz="2400" b="0" i="1" dirty="0" smtClean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p>
                          <m: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altLang="zh-HK" sz="2400" i="1" dirty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≡</m:t>
                      </m:r>
                      <m:r>
                        <a:rPr lang="en-US" altLang="zh-HK" sz="2400" b="0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0   </m:t>
                      </m:r>
                      <m:r>
                        <a:rPr lang="en-US" altLang="zh-HK" sz="2400" i="1" dirty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altLang="zh-HK" sz="2400" i="1" dirty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HK" sz="2400" i="1" dirty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en-US" altLang="zh-HK" sz="2400" dirty="0" smtClean="0">
                  <a:solidFill>
                    <a:srgbClr val="0000FF"/>
                  </a:solidFill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HK" sz="24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0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HK" sz="2400" b="0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HK" sz="2400" b="0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d>
                        <m:dPr>
                          <m:ctrlPr>
                            <a:rPr lang="en-US" altLang="zh-HK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2400" b="0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zh-HK" sz="2400" b="0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altLang="zh-HK" sz="2400" b="0" i="1" dirty="0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altLang="zh-HK" sz="2400" b="0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≡0   </m:t>
                      </m:r>
                      <m:r>
                        <a:rPr lang="en-US" altLang="zh-HK" sz="2400" b="0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𝑚𝑜𝑑</m:t>
                      </m:r>
                      <m:r>
                        <a:rPr lang="en-US" altLang="zh-HK" sz="2400" b="0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altLang="zh-HK" sz="2400" b="0" i="1" dirty="0" smtClean="0">
                          <a:solidFill>
                            <a:srgbClr val="0000FF"/>
                          </a:solidFill>
                          <a:latin typeface="Cambria Math"/>
                          <a:ea typeface="Cambria Math"/>
                        </a:rPr>
                        <m:t>𝑏</m:t>
                      </m:r>
                    </m:oMath>
                  </m:oMathPara>
                </a14:m>
                <a:endParaRPr lang="en-US" altLang="zh-HK" sz="2400" dirty="0" smtClean="0">
                  <a:solidFill>
                    <a:srgbClr val="0000FF"/>
                  </a:solidFill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altLang="zh-HK" sz="2400" dirty="0" smtClean="0">
                    <a:ea typeface="Cambria Math"/>
                  </a:rPr>
                  <a:t>This means either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HK" sz="2400" dirty="0" smtClean="0">
                    <a:solidFill>
                      <a:srgbClr val="0000FF"/>
                    </a:solidFill>
                    <a:ea typeface="Cambria Math"/>
                  </a:rPr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altLang="zh-HK" sz="24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HK" sz="2400" dirty="0" smtClean="0">
                    <a:ea typeface="Cambria Math"/>
                  </a:rPr>
                  <a:t>is divisive by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altLang="zh-HK" sz="2400" dirty="0" smtClean="0">
                    <a:solidFill>
                      <a:srgbClr val="0000FF"/>
                    </a:solidFill>
                    <a:ea typeface="Cambria Math"/>
                  </a:rPr>
                  <a:t>. </a:t>
                </a:r>
                <a:r>
                  <a:rPr lang="en-US" altLang="zh-HK" sz="2400" dirty="0" smtClean="0">
                    <a:ea typeface="Cambria Math"/>
                  </a:rPr>
                  <a:t>But since both of them are less than</a:t>
                </a:r>
                <a:r>
                  <a:rPr lang="en-US" altLang="zh-HK" sz="2400" dirty="0" smtClean="0">
                    <a:solidFill>
                      <a:srgbClr val="0000FF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altLang="zh-HK" sz="2400" dirty="0" smtClean="0">
                    <a:solidFill>
                      <a:srgbClr val="0000FF"/>
                    </a:solidFill>
                    <a:ea typeface="Cambria Math"/>
                  </a:rPr>
                  <a:t>, </a:t>
                </a:r>
                <a:r>
                  <a:rPr lang="en-US" altLang="zh-HK" sz="2400" dirty="0" smtClean="0">
                    <a:ea typeface="Cambria Math"/>
                  </a:rPr>
                  <a:t>they cannot be divisive by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altLang="zh-HK" sz="2400" dirty="0" smtClean="0">
                    <a:ea typeface="Cambria Math"/>
                  </a:rPr>
                  <a:t>.</a:t>
                </a:r>
                <a:r>
                  <a:rPr lang="en-US" altLang="zh-HK" sz="2400" dirty="0" smtClean="0">
                    <a:solidFill>
                      <a:srgbClr val="0000FF"/>
                    </a:solidFill>
                    <a:ea typeface="Cambria Math"/>
                  </a:rPr>
                  <a:t> </a:t>
                </a:r>
                <a:r>
                  <a:rPr lang="en-US" altLang="zh-HK" sz="2400" dirty="0" smtClean="0">
                    <a:ea typeface="Cambria Math"/>
                  </a:rPr>
                  <a:t>Contraction.</a:t>
                </a:r>
                <a:endParaRPr lang="en-US" altLang="zh-HK" dirty="0" smtClean="0">
                  <a:ea typeface="Cambria Math"/>
                </a:endParaRPr>
              </a:p>
              <a:p>
                <a:pPr marL="0" indent="0" algn="ctr">
                  <a:buNone/>
                </a:pPr>
                <a:endParaRPr lang="en-US" altLang="zh-HK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altLang="zh-HK" dirty="0">
                  <a:solidFill>
                    <a:srgbClr val="C00000"/>
                  </a:solidFill>
                </a:endParaRPr>
              </a:p>
              <a:p>
                <a:pPr marL="0" indent="0" algn="ctr">
                  <a:buNone/>
                </a:pPr>
                <a:endParaRPr lang="en-US" altLang="zh-HK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799" y="1458686"/>
                <a:ext cx="8577943" cy="4648200"/>
              </a:xfrm>
              <a:blipFill rotWithShape="1">
                <a:blip r:embed="rId2"/>
                <a:stretch>
                  <a:fillRect l="-1066" t="-1048" r="-2061" b="-2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3925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Hash Function: Rehashing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9020" y="1434622"/>
                <a:ext cx="8105273" cy="2066567"/>
              </a:xfrm>
            </p:spPr>
            <p:txBody>
              <a:bodyPr/>
              <a:lstStyle/>
              <a:p>
                <a:r>
                  <a:rPr lang="en-US" altLang="zh-TW" sz="2400" dirty="0"/>
                  <a:t>Use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altLang="zh-TW" sz="2400" dirty="0" smtClean="0"/>
                  <a:t> hash functions </a:t>
                </a:r>
                <a14:m>
                  <m:oMath xmlns:m="http://schemas.openxmlformats.org/officeDocument/2006/math">
                    <m:r>
                      <a:rPr lang="en-US" altLang="zh-TW" sz="2400" i="1" dirty="0" smtClean="0"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>
                        <a:latin typeface="Cambria Math"/>
                      </a:rPr>
                      <m:t>1</m:t>
                    </m:r>
                    <m:r>
                      <a:rPr lang="en-US" altLang="zh-TW" sz="2400" i="1" dirty="0">
                        <a:latin typeface="Cambria Math"/>
                      </a:rPr>
                      <m:t>, </m:t>
                    </m:r>
                    <m:r>
                      <a:rPr lang="en-US" altLang="zh-TW" sz="2400" i="1" dirty="0"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>
                        <a:latin typeface="Cambria Math"/>
                      </a:rPr>
                      <m:t>2</m:t>
                    </m:r>
                    <m:r>
                      <a:rPr lang="en-US" altLang="zh-TW" sz="2400" i="1" dirty="0">
                        <a:latin typeface="Cambria Math"/>
                      </a:rPr>
                      <m:t>, …, </m:t>
                    </m:r>
                    <m:r>
                      <a:rPr lang="en-US" altLang="zh-TW" sz="2400" i="1" dirty="0" err="1">
                        <a:latin typeface="Cambria Math"/>
                      </a:rPr>
                      <m:t>h</m:t>
                    </m:r>
                    <m:r>
                      <a:rPr lang="en-US" altLang="zh-TW" sz="2400" i="1" baseline="-25000" dirty="0" err="1">
                        <a:latin typeface="Cambria Math"/>
                      </a:rPr>
                      <m:t>𝑚</m:t>
                    </m:r>
                    <m:r>
                      <a:rPr lang="en-US" altLang="zh-TW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altLang="zh-TW" sz="2400" dirty="0"/>
                  <a:t>to find an empty bucket.</a:t>
                </a:r>
                <a:endParaRPr lang="zh-TW" altLang="en-US" sz="2400" dirty="0"/>
              </a:p>
              <a:p>
                <a:r>
                  <a:rPr lang="en-US" altLang="zh-HK" sz="2400" dirty="0" smtClean="0"/>
                  <a:t>When an overflow occurs, try hash function one by one.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9020" y="1434622"/>
                <a:ext cx="8105273" cy="2066567"/>
              </a:xfrm>
              <a:blipFill rotWithShape="1">
                <a:blip r:embed="rId2"/>
                <a:stretch>
                  <a:fillRect l="-677" t="-236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 altLang="zh-TW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3"/>
              <p:cNvSpPr/>
              <p:nvPr/>
            </p:nvSpPr>
            <p:spPr>
              <a:xfrm>
                <a:off x="2428872" y="3536153"/>
                <a:ext cx="1000132" cy="107157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h</m:t>
                      </m:r>
                      <m:r>
                        <a:rPr kumimoji="0" lang="en-US" altLang="zh-TW" i="1" baseline="-25000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1</m:t>
                      </m:r>
                      <m:r>
                        <a:rPr kumimoji="0" lang="en-US" altLang="zh-TW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0" lang="en-US" altLang="zh-TW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kumimoji="0" lang="en-US" altLang="zh-TW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72" y="3536153"/>
                <a:ext cx="1000132" cy="10715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4"/>
              <p:cNvSpPr/>
              <p:nvPr/>
            </p:nvSpPr>
            <p:spPr>
              <a:xfrm>
                <a:off x="3857632" y="3536153"/>
                <a:ext cx="1000132" cy="107157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632" y="3536153"/>
                <a:ext cx="1000132" cy="107157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5"/>
              <p:cNvSpPr/>
              <p:nvPr/>
            </p:nvSpPr>
            <p:spPr>
              <a:xfrm>
                <a:off x="6572276" y="3536153"/>
                <a:ext cx="1000132" cy="107157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TW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h</m:t>
                          </m:r>
                        </m:e>
                        <m:sub>
                          <m:r>
                            <a:rPr kumimoji="0" lang="en-US" altLang="zh-TW" b="0" i="1" dirty="0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(</m:t>
                      </m:r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𝑘</m:t>
                      </m:r>
                      <m:r>
                        <a:rPr kumimoji="0" lang="en-US" altLang="zh-TW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276" y="3536153"/>
                <a:ext cx="1000132" cy="107157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線單箭頭接點 7"/>
          <p:cNvCxnSpPr/>
          <p:nvPr/>
        </p:nvCxnSpPr>
        <p:spPr>
          <a:xfrm>
            <a:off x="1714518" y="4036215"/>
            <a:ext cx="71437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11"/>
          <p:cNvCxnSpPr/>
          <p:nvPr/>
        </p:nvCxnSpPr>
        <p:spPr>
          <a:xfrm>
            <a:off x="3357581" y="4036215"/>
            <a:ext cx="428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4"/>
          <p:cNvCxnSpPr/>
          <p:nvPr/>
        </p:nvCxnSpPr>
        <p:spPr>
          <a:xfrm>
            <a:off x="4857768" y="4036215"/>
            <a:ext cx="428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5"/>
          <p:cNvCxnSpPr/>
          <p:nvPr/>
        </p:nvCxnSpPr>
        <p:spPr>
          <a:xfrm>
            <a:off x="6143643" y="4036215"/>
            <a:ext cx="428625" cy="158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7"/>
              <p:cNvSpPr txBox="1">
                <a:spLocks noChangeArrowheads="1"/>
              </p:cNvSpPr>
              <p:nvPr/>
            </p:nvSpPr>
            <p:spPr bwMode="auto">
              <a:xfrm>
                <a:off x="1285893" y="3806969"/>
                <a:ext cx="428625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Perpetua" pitchFamily="18" charset="0"/>
                    <a:ea typeface="新細明體" charset="-120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i="1" dirty="0" smtClean="0"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kumimoji="0" lang="zh-TW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14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5893" y="3806969"/>
                <a:ext cx="428625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接點 20"/>
          <p:cNvCxnSpPr/>
          <p:nvPr/>
        </p:nvCxnSpPr>
        <p:spPr>
          <a:xfrm>
            <a:off x="5357831" y="4036215"/>
            <a:ext cx="642937" cy="1587"/>
          </a:xfrm>
          <a:prstGeom prst="line">
            <a:avLst/>
          </a:prstGeom>
          <a:ln w="317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4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Chaining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4439" y="1379382"/>
                <a:ext cx="4157245" cy="2740335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Allow a bucket to be variable length using a linked list.</a:t>
                </a:r>
              </a:p>
              <a:p>
                <a:r>
                  <a:rPr lang="en-US" altLang="zh-HK" sz="2400" dirty="0" smtClean="0"/>
                  <a:t>In some bucket, the length of the linked list can be very long.</a:t>
                </a:r>
              </a:p>
              <a:p>
                <a:r>
                  <a:rPr lang="en-US" altLang="zh-HK" sz="2400" dirty="0"/>
                  <a:t>Let a hash table be with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latin typeface="Cambria Math"/>
                      </a:rPr>
                      <m:t>𝑏</m:t>
                    </m:r>
                    <m:r>
                      <a:rPr lang="en-US" altLang="zh-HK" sz="2400" i="1" dirty="0">
                        <a:latin typeface="Cambria Math"/>
                      </a:rPr>
                      <m:t>=17</m:t>
                    </m:r>
                  </m:oMath>
                </a14:m>
                <a:r>
                  <a:rPr lang="en-US" altLang="zh-HK" sz="2400" dirty="0"/>
                  <a:t> buckets.</a:t>
                </a:r>
              </a:p>
              <a:p>
                <a:r>
                  <a:rPr lang="en-US" altLang="zh-HK" sz="2400" dirty="0"/>
                  <a:t>Let a hash function be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latin typeface="Cambria Math"/>
                      </a:rPr>
                      <m:t>h</m:t>
                    </m:r>
                    <m:r>
                      <a:rPr lang="en-US" altLang="zh-HK" sz="2400" i="1" dirty="0">
                        <a:latin typeface="Cambria Math"/>
                      </a:rPr>
                      <m:t>(</m:t>
                    </m:r>
                    <m:r>
                      <a:rPr lang="en-US" altLang="zh-HK" sz="2400" i="1" dirty="0">
                        <a:latin typeface="Cambria Math"/>
                      </a:rPr>
                      <m:t>𝑘</m:t>
                    </m:r>
                    <m:r>
                      <a:rPr lang="en-US" altLang="zh-HK" sz="2400" i="1" dirty="0">
                        <a:latin typeface="Cambria Math"/>
                      </a:rPr>
                      <m:t>)=</m:t>
                    </m:r>
                    <m:r>
                      <a:rPr lang="en-US" altLang="zh-HK" sz="2400" i="1" dirty="0">
                        <a:latin typeface="Cambria Math"/>
                      </a:rPr>
                      <m:t>𝑘</m:t>
                    </m:r>
                    <m:r>
                      <a:rPr lang="en-US" altLang="zh-HK" sz="2400" i="1" dirty="0">
                        <a:latin typeface="Cambria Math"/>
                      </a:rPr>
                      <m:t> % </m:t>
                    </m:r>
                    <m:r>
                      <a:rPr lang="en-US" altLang="zh-HK" sz="2400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/>
                  <a:t>.</a:t>
                </a:r>
              </a:p>
              <a:p>
                <a:r>
                  <a:rPr lang="en-US" altLang="zh-HK" sz="2400" dirty="0"/>
                  <a:t>Consider inserting 6, 12, 34, 29, 28, 11, 23, 7, </a:t>
                </a:r>
                <a:r>
                  <a:rPr lang="en-US" altLang="zh-HK" sz="2400" dirty="0" smtClean="0"/>
                  <a:t>0, 33</a:t>
                </a:r>
                <a:r>
                  <a:rPr lang="en-US" altLang="zh-HK" sz="2400" dirty="0"/>
                  <a:t>, 30, 45.</a:t>
                </a:r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439" y="1379382"/>
                <a:ext cx="4157245" cy="2740335"/>
              </a:xfrm>
              <a:blipFill rotWithShape="1">
                <a:blip r:embed="rId3"/>
                <a:stretch>
                  <a:fillRect l="-1173" t="-1778" b="-92444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6" name="Group 215"/>
          <p:cNvGrpSpPr>
            <a:grpSpLocks/>
          </p:cNvGrpSpPr>
          <p:nvPr/>
        </p:nvGrpSpPr>
        <p:grpSpPr bwMode="auto">
          <a:xfrm>
            <a:off x="4704360" y="0"/>
            <a:ext cx="4260850" cy="6484938"/>
            <a:chOff x="2736" y="0"/>
            <a:chExt cx="2684" cy="4085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3172" y="5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172" y="29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172" y="53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3172" y="77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3172" y="101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2832" y="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[0]</a:t>
              </a: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2784" y="96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[4]</a:t>
              </a: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604" y="52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5" name="Rectangle 18"/>
            <p:cNvSpPr>
              <a:spLocks noChangeArrowheads="1"/>
            </p:cNvSpPr>
            <p:nvPr/>
          </p:nvSpPr>
          <p:spPr bwMode="auto">
            <a:xfrm>
              <a:off x="3892" y="52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4228" y="52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7" name="Rectangle 21"/>
            <p:cNvSpPr>
              <a:spLocks noChangeArrowheads="1"/>
            </p:cNvSpPr>
            <p:nvPr/>
          </p:nvSpPr>
          <p:spPr bwMode="auto">
            <a:xfrm>
              <a:off x="4516" y="52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3264" y="14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3984" y="14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20" name="Rectangle 60"/>
            <p:cNvSpPr>
              <a:spLocks noChangeArrowheads="1"/>
            </p:cNvSpPr>
            <p:nvPr/>
          </p:nvSpPr>
          <p:spPr bwMode="auto">
            <a:xfrm>
              <a:off x="3172" y="125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21" name="Rectangle 61"/>
            <p:cNvSpPr>
              <a:spLocks noChangeArrowheads="1"/>
            </p:cNvSpPr>
            <p:nvPr/>
          </p:nvSpPr>
          <p:spPr bwMode="auto">
            <a:xfrm>
              <a:off x="3172" y="149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22" name="Rectangle 62"/>
            <p:cNvSpPr>
              <a:spLocks noChangeArrowheads="1"/>
            </p:cNvSpPr>
            <p:nvPr/>
          </p:nvSpPr>
          <p:spPr bwMode="auto">
            <a:xfrm>
              <a:off x="3172" y="173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23" name="Rectangle 63"/>
            <p:cNvSpPr>
              <a:spLocks noChangeArrowheads="1"/>
            </p:cNvSpPr>
            <p:nvPr/>
          </p:nvSpPr>
          <p:spPr bwMode="auto">
            <a:xfrm>
              <a:off x="3172" y="197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24" name="Rectangle 64"/>
            <p:cNvSpPr>
              <a:spLocks noChangeArrowheads="1"/>
            </p:cNvSpPr>
            <p:nvPr/>
          </p:nvSpPr>
          <p:spPr bwMode="auto">
            <a:xfrm>
              <a:off x="3172" y="2212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25" name="Rectangle 68"/>
            <p:cNvSpPr>
              <a:spLocks noChangeArrowheads="1"/>
            </p:cNvSpPr>
            <p:nvPr/>
          </p:nvSpPr>
          <p:spPr bwMode="auto">
            <a:xfrm>
              <a:off x="2832" y="1920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[8]</a:t>
              </a:r>
            </a:p>
          </p:txBody>
        </p:sp>
        <p:sp>
          <p:nvSpPr>
            <p:cNvPr id="26" name="Rectangle 79"/>
            <p:cNvSpPr>
              <a:spLocks noChangeArrowheads="1"/>
            </p:cNvSpPr>
            <p:nvPr/>
          </p:nvSpPr>
          <p:spPr bwMode="auto">
            <a:xfrm>
              <a:off x="3604" y="1492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27" name="Rectangle 81"/>
            <p:cNvSpPr>
              <a:spLocks noChangeArrowheads="1"/>
            </p:cNvSpPr>
            <p:nvPr/>
          </p:nvSpPr>
          <p:spPr bwMode="auto">
            <a:xfrm>
              <a:off x="3892" y="1492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28" name="Rectangle 82"/>
            <p:cNvSpPr>
              <a:spLocks noChangeArrowheads="1"/>
            </p:cNvSpPr>
            <p:nvPr/>
          </p:nvSpPr>
          <p:spPr bwMode="auto">
            <a:xfrm>
              <a:off x="4228" y="1492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29" name="Rectangle 84"/>
            <p:cNvSpPr>
              <a:spLocks noChangeArrowheads="1"/>
            </p:cNvSpPr>
            <p:nvPr/>
          </p:nvSpPr>
          <p:spPr bwMode="auto">
            <a:xfrm>
              <a:off x="4516" y="1492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3264" y="158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31" name="Line 86"/>
            <p:cNvSpPr>
              <a:spLocks noChangeShapeType="1"/>
            </p:cNvSpPr>
            <p:nvPr/>
          </p:nvSpPr>
          <p:spPr bwMode="auto">
            <a:xfrm>
              <a:off x="3984" y="1584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32" name="Rectangle 88"/>
            <p:cNvSpPr>
              <a:spLocks noChangeArrowheads="1"/>
            </p:cNvSpPr>
            <p:nvPr/>
          </p:nvSpPr>
          <p:spPr bwMode="auto">
            <a:xfrm>
              <a:off x="3604" y="1732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33" name="Rectangle 89"/>
            <p:cNvSpPr>
              <a:spLocks noChangeArrowheads="1"/>
            </p:cNvSpPr>
            <p:nvPr/>
          </p:nvSpPr>
          <p:spPr bwMode="auto">
            <a:xfrm>
              <a:off x="3892" y="1732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34" name="Line 90"/>
            <p:cNvSpPr>
              <a:spLocks noChangeShapeType="1"/>
            </p:cNvSpPr>
            <p:nvPr/>
          </p:nvSpPr>
          <p:spPr bwMode="auto">
            <a:xfrm>
              <a:off x="3264" y="1824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35" name="Rectangle 114"/>
            <p:cNvSpPr>
              <a:spLocks noChangeArrowheads="1"/>
            </p:cNvSpPr>
            <p:nvPr/>
          </p:nvSpPr>
          <p:spPr bwMode="auto">
            <a:xfrm>
              <a:off x="3172" y="241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36" name="Rectangle 115"/>
            <p:cNvSpPr>
              <a:spLocks noChangeArrowheads="1"/>
            </p:cNvSpPr>
            <p:nvPr/>
          </p:nvSpPr>
          <p:spPr bwMode="auto">
            <a:xfrm>
              <a:off x="3172" y="265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37" name="Rectangle 128"/>
            <p:cNvSpPr>
              <a:spLocks noChangeArrowheads="1"/>
            </p:cNvSpPr>
            <p:nvPr/>
          </p:nvSpPr>
          <p:spPr bwMode="auto">
            <a:xfrm>
              <a:off x="3604" y="26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38" name="Line 129"/>
            <p:cNvSpPr>
              <a:spLocks noChangeShapeType="1"/>
            </p:cNvSpPr>
            <p:nvPr/>
          </p:nvSpPr>
          <p:spPr bwMode="auto">
            <a:xfrm>
              <a:off x="3264" y="274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39" name="Rectangle 131"/>
            <p:cNvSpPr>
              <a:spLocks noChangeArrowheads="1"/>
            </p:cNvSpPr>
            <p:nvPr/>
          </p:nvSpPr>
          <p:spPr bwMode="auto">
            <a:xfrm>
              <a:off x="3892" y="2653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40" name="Rectangle 132"/>
            <p:cNvSpPr>
              <a:spLocks noChangeArrowheads="1"/>
            </p:cNvSpPr>
            <p:nvPr/>
          </p:nvSpPr>
          <p:spPr bwMode="auto">
            <a:xfrm>
              <a:off x="4228" y="26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41" name="Rectangle 133"/>
            <p:cNvSpPr>
              <a:spLocks noChangeArrowheads="1"/>
            </p:cNvSpPr>
            <p:nvPr/>
          </p:nvSpPr>
          <p:spPr bwMode="auto">
            <a:xfrm>
              <a:off x="4516" y="2653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42" name="Line 134"/>
            <p:cNvSpPr>
              <a:spLocks noChangeShapeType="1"/>
            </p:cNvSpPr>
            <p:nvPr/>
          </p:nvSpPr>
          <p:spPr bwMode="auto">
            <a:xfrm>
              <a:off x="3984" y="2745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43" name="Rectangle 135"/>
            <p:cNvSpPr>
              <a:spLocks noChangeArrowheads="1"/>
            </p:cNvSpPr>
            <p:nvPr/>
          </p:nvSpPr>
          <p:spPr bwMode="auto">
            <a:xfrm>
              <a:off x="4948" y="26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44" name="Rectangle 136"/>
            <p:cNvSpPr>
              <a:spLocks noChangeArrowheads="1"/>
            </p:cNvSpPr>
            <p:nvPr/>
          </p:nvSpPr>
          <p:spPr bwMode="auto">
            <a:xfrm>
              <a:off x="5236" y="2653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45" name="Line 137"/>
            <p:cNvSpPr>
              <a:spLocks noChangeShapeType="1"/>
            </p:cNvSpPr>
            <p:nvPr/>
          </p:nvSpPr>
          <p:spPr bwMode="auto">
            <a:xfrm>
              <a:off x="4608" y="274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46" name="Rectangle 140"/>
            <p:cNvSpPr>
              <a:spLocks noChangeArrowheads="1"/>
            </p:cNvSpPr>
            <p:nvPr/>
          </p:nvSpPr>
          <p:spPr bwMode="auto">
            <a:xfrm>
              <a:off x="3172" y="289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47" name="Rectangle 141"/>
            <p:cNvSpPr>
              <a:spLocks noChangeArrowheads="1"/>
            </p:cNvSpPr>
            <p:nvPr/>
          </p:nvSpPr>
          <p:spPr bwMode="auto">
            <a:xfrm>
              <a:off x="3172" y="313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48" name="Rectangle 142"/>
            <p:cNvSpPr>
              <a:spLocks noChangeArrowheads="1"/>
            </p:cNvSpPr>
            <p:nvPr/>
          </p:nvSpPr>
          <p:spPr bwMode="auto">
            <a:xfrm>
              <a:off x="3172" y="337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49" name="Rectangle 143"/>
            <p:cNvSpPr>
              <a:spLocks noChangeArrowheads="1"/>
            </p:cNvSpPr>
            <p:nvPr/>
          </p:nvSpPr>
          <p:spPr bwMode="auto">
            <a:xfrm>
              <a:off x="3172" y="361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50" name="Rectangle 144"/>
            <p:cNvSpPr>
              <a:spLocks noChangeArrowheads="1"/>
            </p:cNvSpPr>
            <p:nvPr/>
          </p:nvSpPr>
          <p:spPr bwMode="auto">
            <a:xfrm>
              <a:off x="3172" y="3853"/>
              <a:ext cx="232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51" name="Rectangle 145"/>
            <p:cNvSpPr>
              <a:spLocks noChangeArrowheads="1"/>
            </p:cNvSpPr>
            <p:nvPr/>
          </p:nvSpPr>
          <p:spPr bwMode="auto">
            <a:xfrm>
              <a:off x="2736" y="2832"/>
              <a:ext cx="6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[12]</a:t>
              </a:r>
            </a:p>
          </p:txBody>
        </p:sp>
        <p:sp>
          <p:nvSpPr>
            <p:cNvPr id="52" name="Rectangle 147"/>
            <p:cNvSpPr>
              <a:spLocks noChangeArrowheads="1"/>
            </p:cNvSpPr>
            <p:nvPr/>
          </p:nvSpPr>
          <p:spPr bwMode="auto">
            <a:xfrm>
              <a:off x="2736" y="3801"/>
              <a:ext cx="5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[16]</a:t>
              </a:r>
            </a:p>
          </p:txBody>
        </p:sp>
        <p:sp>
          <p:nvSpPr>
            <p:cNvPr id="53" name="Rectangle 149"/>
            <p:cNvSpPr>
              <a:spLocks noChangeArrowheads="1"/>
            </p:cNvSpPr>
            <p:nvPr/>
          </p:nvSpPr>
          <p:spPr bwMode="auto">
            <a:xfrm>
              <a:off x="3604" y="28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54" name="Rectangle 151"/>
            <p:cNvSpPr>
              <a:spLocks noChangeArrowheads="1"/>
            </p:cNvSpPr>
            <p:nvPr/>
          </p:nvSpPr>
          <p:spPr bwMode="auto">
            <a:xfrm>
              <a:off x="3892" y="2884"/>
              <a:ext cx="184" cy="184"/>
            </a:xfrm>
            <a:prstGeom prst="rect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55" name="Rectangle 152"/>
            <p:cNvSpPr>
              <a:spLocks noChangeArrowheads="1"/>
            </p:cNvSpPr>
            <p:nvPr/>
          </p:nvSpPr>
          <p:spPr bwMode="auto">
            <a:xfrm>
              <a:off x="4228" y="2884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56" name="Rectangle 154"/>
            <p:cNvSpPr>
              <a:spLocks noChangeArrowheads="1"/>
            </p:cNvSpPr>
            <p:nvPr/>
          </p:nvSpPr>
          <p:spPr bwMode="auto">
            <a:xfrm>
              <a:off x="4516" y="2884"/>
              <a:ext cx="184" cy="18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57" name="Line 155"/>
            <p:cNvSpPr>
              <a:spLocks noChangeShapeType="1"/>
            </p:cNvSpPr>
            <p:nvPr/>
          </p:nvSpPr>
          <p:spPr bwMode="auto">
            <a:xfrm>
              <a:off x="3264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58" name="Line 156"/>
            <p:cNvSpPr>
              <a:spLocks noChangeShapeType="1"/>
            </p:cNvSpPr>
            <p:nvPr/>
          </p:nvSpPr>
          <p:spPr bwMode="auto">
            <a:xfrm>
              <a:off x="3984" y="297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59" name="Rectangle 158"/>
            <p:cNvSpPr>
              <a:spLocks noChangeArrowheads="1"/>
            </p:cNvSpPr>
            <p:nvPr/>
          </p:nvSpPr>
          <p:spPr bwMode="auto">
            <a:xfrm>
              <a:off x="3604" y="3133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61" name="Line 164"/>
            <p:cNvSpPr>
              <a:spLocks noChangeShapeType="1"/>
            </p:cNvSpPr>
            <p:nvPr/>
          </p:nvSpPr>
          <p:spPr bwMode="auto">
            <a:xfrm>
              <a:off x="3264" y="322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62" name="Rectangle 181"/>
            <p:cNvSpPr>
              <a:spLocks noChangeArrowheads="1"/>
            </p:cNvSpPr>
            <p:nvPr/>
          </p:nvSpPr>
          <p:spPr bwMode="auto">
            <a:xfrm>
              <a:off x="3604" y="3853"/>
              <a:ext cx="280" cy="1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kumimoji="0" lang="zh-TW" altLang="en-US" sz="1800">
                <a:latin typeface="+mn-lt"/>
              </a:endParaRPr>
            </a:p>
          </p:txBody>
        </p:sp>
        <p:sp>
          <p:nvSpPr>
            <p:cNvPr id="63" name="Line 182"/>
            <p:cNvSpPr>
              <a:spLocks noChangeShapeType="1"/>
            </p:cNvSpPr>
            <p:nvPr/>
          </p:nvSpPr>
          <p:spPr bwMode="auto">
            <a:xfrm>
              <a:off x="3264" y="3945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HK" altLang="en-US" sz="1800">
                <a:latin typeface="+mn-lt"/>
              </a:endParaRPr>
            </a:p>
          </p:txBody>
        </p:sp>
        <p:sp>
          <p:nvSpPr>
            <p:cNvPr id="65" name="Text Box 198"/>
            <p:cNvSpPr txBox="1">
              <a:spLocks noChangeArrowheads="1"/>
            </p:cNvSpPr>
            <p:nvPr/>
          </p:nvSpPr>
          <p:spPr bwMode="auto">
            <a:xfrm>
              <a:off x="3600" y="2856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12</a:t>
              </a:r>
            </a:p>
          </p:txBody>
        </p:sp>
        <p:sp>
          <p:nvSpPr>
            <p:cNvPr id="66" name="Text Box 199"/>
            <p:cNvSpPr txBox="1">
              <a:spLocks noChangeArrowheads="1"/>
            </p:cNvSpPr>
            <p:nvPr/>
          </p:nvSpPr>
          <p:spPr bwMode="auto">
            <a:xfrm>
              <a:off x="3648" y="1464"/>
              <a:ext cx="1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6</a:t>
              </a:r>
            </a:p>
          </p:txBody>
        </p:sp>
        <p:sp>
          <p:nvSpPr>
            <p:cNvPr id="67" name="Text Box 200"/>
            <p:cNvSpPr txBox="1">
              <a:spLocks noChangeArrowheads="1"/>
            </p:cNvSpPr>
            <p:nvPr/>
          </p:nvSpPr>
          <p:spPr bwMode="auto">
            <a:xfrm>
              <a:off x="4224" y="32"/>
              <a:ext cx="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 smtClean="0">
                  <a:latin typeface="+mn-lt"/>
                </a:rPr>
                <a:t>0</a:t>
              </a:r>
              <a:endParaRPr kumimoji="0" lang="en-US" altLang="zh-TW" sz="1800" dirty="0">
                <a:latin typeface="+mn-lt"/>
              </a:endParaRPr>
            </a:p>
          </p:txBody>
        </p:sp>
        <p:sp>
          <p:nvSpPr>
            <p:cNvPr id="68" name="Text Box 201"/>
            <p:cNvSpPr txBox="1">
              <a:spLocks noChangeArrowheads="1"/>
            </p:cNvSpPr>
            <p:nvPr/>
          </p:nvSpPr>
          <p:spPr bwMode="auto">
            <a:xfrm>
              <a:off x="4224" y="2856"/>
              <a:ext cx="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29</a:t>
              </a:r>
            </a:p>
          </p:txBody>
        </p:sp>
        <p:sp>
          <p:nvSpPr>
            <p:cNvPr id="69" name="Text Box 202"/>
            <p:cNvSpPr txBox="1">
              <a:spLocks noChangeArrowheads="1"/>
            </p:cNvSpPr>
            <p:nvPr/>
          </p:nvSpPr>
          <p:spPr bwMode="auto">
            <a:xfrm>
              <a:off x="4224" y="2640"/>
              <a:ext cx="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28</a:t>
              </a:r>
            </a:p>
          </p:txBody>
        </p:sp>
        <p:sp>
          <p:nvSpPr>
            <p:cNvPr id="70" name="Text Box 203"/>
            <p:cNvSpPr txBox="1">
              <a:spLocks noChangeArrowheads="1"/>
            </p:cNvSpPr>
            <p:nvPr/>
          </p:nvSpPr>
          <p:spPr bwMode="auto">
            <a:xfrm>
              <a:off x="3600" y="2640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>
                  <a:latin typeface="+mn-lt"/>
                </a:rPr>
                <a:t>11</a:t>
              </a:r>
            </a:p>
          </p:txBody>
        </p:sp>
        <p:sp>
          <p:nvSpPr>
            <p:cNvPr id="71" name="Text Box 204"/>
            <p:cNvSpPr txBox="1">
              <a:spLocks noChangeArrowheads="1"/>
            </p:cNvSpPr>
            <p:nvPr/>
          </p:nvSpPr>
          <p:spPr bwMode="auto">
            <a:xfrm>
              <a:off x="4224" y="1464"/>
              <a:ext cx="38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23</a:t>
              </a:r>
            </a:p>
          </p:txBody>
        </p:sp>
        <p:sp>
          <p:nvSpPr>
            <p:cNvPr id="72" name="Text Box 207"/>
            <p:cNvSpPr txBox="1">
              <a:spLocks noChangeArrowheads="1"/>
            </p:cNvSpPr>
            <p:nvPr/>
          </p:nvSpPr>
          <p:spPr bwMode="auto">
            <a:xfrm>
              <a:off x="3648" y="1712"/>
              <a:ext cx="28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7</a:t>
              </a:r>
            </a:p>
          </p:txBody>
        </p:sp>
        <p:sp>
          <p:nvSpPr>
            <p:cNvPr id="73" name="Text Box 208"/>
            <p:cNvSpPr txBox="1">
              <a:spLocks noChangeArrowheads="1"/>
            </p:cNvSpPr>
            <p:nvPr/>
          </p:nvSpPr>
          <p:spPr bwMode="auto">
            <a:xfrm>
              <a:off x="3600" y="2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 smtClean="0">
                  <a:latin typeface="+mn-lt"/>
                </a:rPr>
                <a:t>34</a:t>
              </a:r>
              <a:endParaRPr kumimoji="0" lang="en-US" altLang="zh-TW" sz="1800" dirty="0">
                <a:latin typeface="+mn-lt"/>
              </a:endParaRPr>
            </a:p>
          </p:txBody>
        </p:sp>
        <p:sp>
          <p:nvSpPr>
            <p:cNvPr id="74" name="Text Box 209"/>
            <p:cNvSpPr txBox="1">
              <a:spLocks noChangeArrowheads="1"/>
            </p:cNvSpPr>
            <p:nvPr/>
          </p:nvSpPr>
          <p:spPr bwMode="auto">
            <a:xfrm>
              <a:off x="3600" y="382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33</a:t>
              </a:r>
            </a:p>
          </p:txBody>
        </p:sp>
        <p:sp>
          <p:nvSpPr>
            <p:cNvPr id="75" name="Text Box 210"/>
            <p:cNvSpPr txBox="1">
              <a:spLocks noChangeArrowheads="1"/>
            </p:cNvSpPr>
            <p:nvPr/>
          </p:nvSpPr>
          <p:spPr bwMode="auto">
            <a:xfrm>
              <a:off x="3600" y="3112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30</a:t>
              </a:r>
            </a:p>
          </p:txBody>
        </p:sp>
        <p:sp>
          <p:nvSpPr>
            <p:cNvPr id="76" name="Text Box 211"/>
            <p:cNvSpPr txBox="1">
              <a:spLocks noChangeArrowheads="1"/>
            </p:cNvSpPr>
            <p:nvPr/>
          </p:nvSpPr>
          <p:spPr bwMode="auto">
            <a:xfrm>
              <a:off x="4944" y="2640"/>
              <a:ext cx="29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Perpetua" pitchFamily="18" charset="0"/>
                  <a:ea typeface="新細明體" charset="-12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0" lang="en-US" altLang="zh-TW" sz="1800" dirty="0">
                  <a:latin typeface="+mn-lt"/>
                </a:rPr>
                <a:t>45</a:t>
              </a:r>
            </a:p>
          </p:txBody>
        </p:sp>
      </p:grpSp>
      <p:sp>
        <p:nvSpPr>
          <p:cNvPr id="77" name="Rectangle 89"/>
          <p:cNvSpPr>
            <a:spLocks noChangeArrowheads="1"/>
          </p:cNvSpPr>
          <p:nvPr/>
        </p:nvSpPr>
        <p:spPr bwMode="auto">
          <a:xfrm>
            <a:off x="6545860" y="4973638"/>
            <a:ext cx="292100" cy="292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800">
              <a:latin typeface="+mn-lt"/>
            </a:endParaRPr>
          </a:p>
        </p:txBody>
      </p:sp>
      <p:sp>
        <p:nvSpPr>
          <p:cNvPr id="78" name="Rectangle 89"/>
          <p:cNvSpPr>
            <a:spLocks noChangeArrowheads="1"/>
          </p:cNvSpPr>
          <p:nvPr/>
        </p:nvSpPr>
        <p:spPr bwMode="auto">
          <a:xfrm>
            <a:off x="6545860" y="6118977"/>
            <a:ext cx="292100" cy="292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kumimoji="0" lang="zh-TW" altLang="en-US" sz="18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8528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12824"/>
            <a:ext cx="7772400" cy="421105"/>
          </a:xfrm>
        </p:spPr>
        <p:txBody>
          <a:bodyPr/>
          <a:lstStyle/>
          <a:p>
            <a:r>
              <a:rPr lang="en-US" altLang="zh-HK" dirty="0" smtClean="0"/>
              <a:t>Hashing: Main Ideas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4074" y="1206029"/>
                <a:ext cx="7772400" cy="1753746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Put a record into one of many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buckets</a:t>
                </a:r>
                <a:r>
                  <a:rPr lang="en-US" altLang="zh-HK" sz="2400" dirty="0" smtClean="0"/>
                  <a:t> in some way based on the key.</a:t>
                </a:r>
              </a:p>
              <a:p>
                <a:r>
                  <a:rPr lang="en-US" altLang="zh-HK" sz="2400" dirty="0" smtClean="0"/>
                  <a:t>When searching a record by the key, identify the bucket and search in the bucket.</a:t>
                </a:r>
              </a:p>
              <a:p>
                <a:r>
                  <a:rPr lang="en-US" altLang="zh-HK" sz="2400" dirty="0" smtClean="0"/>
                  <a:t>If there are many buckets and ideally one bucket has one record, then it can be done in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𝑂</m:t>
                    </m:r>
                    <m:r>
                      <a:rPr lang="en-US" altLang="zh-HK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altLang="zh-HK" sz="2400" dirty="0" smtClean="0"/>
                  <a:t>.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074" y="1206029"/>
                <a:ext cx="7772400" cy="1753746"/>
              </a:xfrm>
              <a:blipFill rotWithShape="1">
                <a:blip r:embed="rId2"/>
                <a:stretch>
                  <a:fillRect l="-706" t="-2778" r="-941" b="-4652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186" y="4124328"/>
            <a:ext cx="2524125" cy="225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703" y="4124328"/>
            <a:ext cx="3306171" cy="2252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0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53453"/>
          </a:xfrm>
        </p:spPr>
        <p:txBody>
          <a:bodyPr/>
          <a:lstStyle/>
          <a:p>
            <a:r>
              <a:rPr lang="en-US" altLang="zh-HK" dirty="0" smtClean="0"/>
              <a:t>Chaining: Searching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494" y="2036203"/>
            <a:ext cx="8225589" cy="4087871"/>
          </a:xfrm>
        </p:spPr>
        <p:txBody>
          <a:bodyPr/>
          <a:lstStyle/>
          <a:p>
            <a:pPr marL="0" indent="0">
              <a:buNone/>
            </a:pPr>
            <a:r>
              <a:rPr lang="en-US" altLang="zh-HK" sz="2200" dirty="0" err="1" smtClean="0">
                <a:solidFill>
                  <a:srgbClr val="0000FF"/>
                </a:solidFill>
              </a:rPr>
              <a:t>typedef</a:t>
            </a:r>
            <a:r>
              <a:rPr lang="en-US" altLang="zh-HK" sz="2200" dirty="0" smtClean="0">
                <a:solidFill>
                  <a:srgbClr val="0000FF"/>
                </a:solidFill>
              </a:rPr>
              <a:t> 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struct</a:t>
            </a:r>
            <a:r>
              <a:rPr lang="en-US" altLang="zh-HK" sz="2200" dirty="0" smtClean="0">
                <a:solidFill>
                  <a:srgbClr val="0000FF"/>
                </a:solidFill>
              </a:rPr>
              <a:t> {</a:t>
            </a:r>
            <a:r>
              <a:rPr lang="en-US" altLang="zh-HK" sz="2200" dirty="0">
                <a:solidFill>
                  <a:srgbClr val="0000FF"/>
                </a:solidFill>
              </a:rPr>
              <a:t> 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HK" sz="2200" dirty="0" smtClean="0">
                <a:solidFill>
                  <a:srgbClr val="0000FF"/>
                </a:solidFill>
              </a:rPr>
              <a:t> key; …;} element;</a:t>
            </a:r>
          </a:p>
          <a:p>
            <a:pPr marL="0" indent="0">
              <a:buNone/>
            </a:pPr>
            <a:r>
              <a:rPr lang="en-US" altLang="zh-HK" sz="2200" dirty="0" err="1" smtClean="0">
                <a:solidFill>
                  <a:srgbClr val="0000FF"/>
                </a:solidFill>
              </a:rPr>
              <a:t>typedef</a:t>
            </a:r>
            <a:r>
              <a:rPr lang="en-US" altLang="zh-HK" sz="2200" dirty="0" smtClean="0">
                <a:solidFill>
                  <a:srgbClr val="0000FF"/>
                </a:solidFill>
              </a:rPr>
              <a:t> 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struct</a:t>
            </a:r>
            <a:r>
              <a:rPr lang="en-US" altLang="zh-HK" sz="2200" dirty="0" smtClean="0">
                <a:solidFill>
                  <a:srgbClr val="0000FF"/>
                </a:solidFill>
              </a:rPr>
              <a:t> {element* data; list *link} list; </a:t>
            </a:r>
            <a:br>
              <a:rPr lang="en-US" altLang="zh-HK" sz="2200" dirty="0" smtClean="0">
                <a:solidFill>
                  <a:srgbClr val="0000FF"/>
                </a:solidFill>
              </a:rPr>
            </a:br>
            <a:endParaRPr lang="en-US" altLang="zh-HK" sz="2200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HK" sz="2200" dirty="0" smtClean="0">
                <a:solidFill>
                  <a:srgbClr val="0000FF"/>
                </a:solidFill>
              </a:rPr>
              <a:t>element* search(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HK" sz="2200" dirty="0" smtClean="0">
                <a:solidFill>
                  <a:srgbClr val="0000FF"/>
                </a:solidFill>
              </a:rPr>
              <a:t> k) {</a:t>
            </a:r>
          </a:p>
          <a:p>
            <a:pPr marL="0" indent="0">
              <a:buNone/>
            </a:pPr>
            <a:r>
              <a:rPr lang="en-US" altLang="zh-HK" sz="2200" dirty="0">
                <a:solidFill>
                  <a:srgbClr val="0000FF"/>
                </a:solidFill>
              </a:rPr>
              <a:t> </a:t>
            </a:r>
            <a:r>
              <a:rPr lang="en-US" altLang="zh-HK" sz="2200" dirty="0" smtClean="0">
                <a:solidFill>
                  <a:srgbClr val="0000FF"/>
                </a:solidFill>
              </a:rPr>
              <a:t>  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int</a:t>
            </a:r>
            <a:r>
              <a:rPr lang="en-US" altLang="zh-HK" sz="2200" dirty="0" smtClean="0">
                <a:solidFill>
                  <a:srgbClr val="0000FF"/>
                </a:solidFill>
              </a:rPr>
              <a:t> 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homeBucket</a:t>
            </a:r>
            <a:r>
              <a:rPr lang="en-US" altLang="zh-HK" sz="2200" dirty="0" smtClean="0">
                <a:solidFill>
                  <a:srgbClr val="0000FF"/>
                </a:solidFill>
              </a:rPr>
              <a:t> = h(k); </a:t>
            </a:r>
          </a:p>
          <a:p>
            <a:pPr marL="0" indent="0">
              <a:buNone/>
            </a:pPr>
            <a:r>
              <a:rPr lang="en-US" altLang="zh-HK" sz="2200" dirty="0">
                <a:solidFill>
                  <a:srgbClr val="0000FF"/>
                </a:solidFill>
              </a:rPr>
              <a:t> </a:t>
            </a:r>
            <a:r>
              <a:rPr lang="en-US" altLang="zh-HK" sz="2200" dirty="0" smtClean="0">
                <a:solidFill>
                  <a:srgbClr val="0000FF"/>
                </a:solidFill>
              </a:rPr>
              <a:t>  list *current;</a:t>
            </a:r>
          </a:p>
          <a:p>
            <a:pPr marL="0" indent="0">
              <a:buNone/>
            </a:pPr>
            <a:r>
              <a:rPr lang="en-US" altLang="zh-HK" sz="2200" dirty="0">
                <a:solidFill>
                  <a:srgbClr val="0000FF"/>
                </a:solidFill>
              </a:rPr>
              <a:t> </a:t>
            </a:r>
            <a:r>
              <a:rPr lang="en-US" altLang="zh-HK" sz="2200" dirty="0" smtClean="0">
                <a:solidFill>
                  <a:srgbClr val="0000FF"/>
                </a:solidFill>
              </a:rPr>
              <a:t>  for (current = 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ht</a:t>
            </a:r>
            <a:r>
              <a:rPr lang="en-US" altLang="zh-HK" sz="2200" dirty="0" smtClean="0">
                <a:solidFill>
                  <a:srgbClr val="0000FF"/>
                </a:solidFill>
              </a:rPr>
              <a:t>[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homeBucket</a:t>
            </a:r>
            <a:r>
              <a:rPr lang="en-US" altLang="zh-HK" sz="2200" dirty="0" smtClean="0">
                <a:solidFill>
                  <a:srgbClr val="0000FF"/>
                </a:solidFill>
              </a:rPr>
              <a:t>]; current != NULL; current =  </a:t>
            </a:r>
            <a:br>
              <a:rPr lang="en-US" altLang="zh-HK" sz="2200" dirty="0" smtClean="0">
                <a:solidFill>
                  <a:srgbClr val="0000FF"/>
                </a:solidFill>
              </a:rPr>
            </a:br>
            <a:r>
              <a:rPr lang="en-US" altLang="zh-HK" sz="2200" dirty="0" smtClean="0">
                <a:solidFill>
                  <a:srgbClr val="0000FF"/>
                </a:solidFill>
              </a:rPr>
              <a:t>          current-&gt;link)</a:t>
            </a:r>
          </a:p>
          <a:p>
            <a:pPr marL="0" indent="0">
              <a:buNone/>
            </a:pPr>
            <a:r>
              <a:rPr lang="en-US" altLang="zh-HK" sz="2200" dirty="0">
                <a:solidFill>
                  <a:srgbClr val="0000FF"/>
                </a:solidFill>
              </a:rPr>
              <a:t> </a:t>
            </a:r>
            <a:r>
              <a:rPr lang="en-US" altLang="zh-HK" sz="2200" dirty="0" smtClean="0">
                <a:solidFill>
                  <a:srgbClr val="0000FF"/>
                </a:solidFill>
              </a:rPr>
              <a:t>       if (current-&gt;</a:t>
            </a:r>
            <a:r>
              <a:rPr lang="en-US" altLang="zh-HK" sz="2200" dirty="0" err="1" smtClean="0">
                <a:solidFill>
                  <a:srgbClr val="0000FF"/>
                </a:solidFill>
              </a:rPr>
              <a:t>data.key</a:t>
            </a:r>
            <a:r>
              <a:rPr lang="en-US" altLang="zh-HK" sz="2200" dirty="0" smtClean="0">
                <a:solidFill>
                  <a:srgbClr val="0000FF"/>
                </a:solidFill>
              </a:rPr>
              <a:t> == k) </a:t>
            </a:r>
            <a:r>
              <a:rPr lang="en-US" altLang="zh-HK" sz="2200" smtClean="0">
                <a:solidFill>
                  <a:srgbClr val="0000FF"/>
                </a:solidFill>
              </a:rPr>
              <a:t>return current-</a:t>
            </a:r>
            <a:r>
              <a:rPr lang="en-US" altLang="zh-HK" sz="2200" dirty="0" smtClean="0">
                <a:solidFill>
                  <a:srgbClr val="0000FF"/>
                </a:solidFill>
              </a:rPr>
              <a:t>&gt;data;</a:t>
            </a:r>
          </a:p>
          <a:p>
            <a:pPr marL="0" indent="0">
              <a:buNone/>
            </a:pPr>
            <a:r>
              <a:rPr lang="en-US" altLang="zh-HK" sz="2200" dirty="0">
                <a:solidFill>
                  <a:srgbClr val="0000FF"/>
                </a:solidFill>
              </a:rPr>
              <a:t> </a:t>
            </a:r>
            <a:r>
              <a:rPr lang="en-US" altLang="zh-HK" sz="2200" dirty="0" smtClean="0">
                <a:solidFill>
                  <a:srgbClr val="0000FF"/>
                </a:solidFill>
              </a:rPr>
              <a:t>  return NULL;</a:t>
            </a:r>
          </a:p>
          <a:p>
            <a:pPr marL="0" indent="0">
              <a:buNone/>
            </a:pPr>
            <a:r>
              <a:rPr lang="en-US" altLang="zh-HK" sz="2200" dirty="0" smtClean="0">
                <a:solidFill>
                  <a:srgbClr val="0000FF"/>
                </a:solidFill>
              </a:rPr>
              <a:t>}</a:t>
            </a:r>
            <a:endParaRPr lang="zh-HK" altLang="en-US" sz="22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28862" y="1013519"/>
            <a:ext cx="8466221" cy="670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HK" sz="2400" kern="0" dirty="0" smtClean="0"/>
              <a:t>Search hash table </a:t>
            </a:r>
            <a:r>
              <a:rPr lang="en-US" altLang="zh-HK" sz="2400" kern="0" dirty="0" err="1" smtClean="0">
                <a:solidFill>
                  <a:srgbClr val="0000FF"/>
                </a:solidFill>
              </a:rPr>
              <a:t>ht</a:t>
            </a:r>
            <a:r>
              <a:rPr lang="en-US" altLang="zh-HK" sz="2400" kern="0" dirty="0" smtClean="0"/>
              <a:t> of </a:t>
            </a:r>
            <a:r>
              <a:rPr lang="en-US" altLang="zh-HK" sz="2400" kern="0" dirty="0" smtClean="0">
                <a:solidFill>
                  <a:srgbClr val="0000FF"/>
                </a:solidFill>
              </a:rPr>
              <a:t>b</a:t>
            </a:r>
            <a:r>
              <a:rPr lang="en-US" altLang="zh-HK" sz="2400" kern="0" dirty="0" smtClean="0"/>
              <a:t> bucket with a hash function </a:t>
            </a:r>
            <a:r>
              <a:rPr lang="en-US" altLang="zh-HK" sz="2400" kern="0" dirty="0" smtClean="0">
                <a:solidFill>
                  <a:srgbClr val="0000FF"/>
                </a:solidFill>
              </a:rPr>
              <a:t>h</a:t>
            </a:r>
            <a:r>
              <a:rPr lang="en-US" altLang="zh-HK" sz="2400" kern="0" dirty="0" smtClean="0"/>
              <a:t> </a:t>
            </a:r>
            <a:r>
              <a:rPr lang="en-US" altLang="zh-HK" sz="2400" kern="0" smtClean="0"/>
              <a:t>using chaining.</a:t>
            </a:r>
            <a:endParaRPr lang="zh-HK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85427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25642"/>
          </a:xfrm>
        </p:spPr>
        <p:txBody>
          <a:bodyPr/>
          <a:lstStyle/>
          <a:p>
            <a:r>
              <a:rPr lang="en-US" altLang="zh-HK" dirty="0" smtClean="0"/>
              <a:t>Sorting </a:t>
            </a:r>
            <a:r>
              <a:rPr lang="en-US" altLang="zh-HK" dirty="0" err="1" smtClean="0"/>
              <a:t>vs</a:t>
            </a:r>
            <a:r>
              <a:rPr lang="en-US" altLang="zh-HK" dirty="0" smtClean="0"/>
              <a:t> Hashing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494" y="1193991"/>
                <a:ext cx="7772400" cy="4648200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For sorting, we showed that it cannot do 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HK" sz="2400" i="1" dirty="0" smtClean="0">
                        <a:latin typeface="Cambria Math"/>
                        <a:ea typeface="Cambria Math"/>
                      </a:rPr>
                      <m:t>Ω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HK" sz="2400" i="1" dirty="0" smtClean="0">
                        <a:latin typeface="Cambria Math"/>
                      </a:rPr>
                      <m:t>log</m:t>
                    </m:r>
                    <m:r>
                      <a:rPr lang="en-US" altLang="zh-HK" sz="2400" i="1" dirty="0" smtClean="0">
                        <a:latin typeface="Cambria Math"/>
                      </a:rPr>
                      <m:t>⁡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/>
                  <a:t> based on comparison of keys.</a:t>
                </a:r>
              </a:p>
              <a:p>
                <a:r>
                  <a:rPr lang="en-US" altLang="zh-HK" sz="2400" dirty="0" smtClean="0"/>
                  <a:t>Based on sorting, we can search in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𝑂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HK" sz="2400" i="1" dirty="0" smtClean="0">
                        <a:latin typeface="Cambria Math"/>
                      </a:rPr>
                      <m:t>log</m:t>
                    </m:r>
                    <m:r>
                      <a:rPr lang="en-US" altLang="zh-HK" sz="2400" i="1" dirty="0" smtClean="0">
                        <a:latin typeface="Cambria Math"/>
                      </a:rPr>
                      <m:t>⁡</m:t>
                    </m:r>
                    <m:r>
                      <a:rPr lang="en-US" altLang="zh-HK" sz="2400" i="1" dirty="0" smtClean="0"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/>
                  <a:t>With hashing, we want to get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𝑂</m:t>
                    </m:r>
                    <m:r>
                      <a:rPr lang="en-US" altLang="zh-HK" sz="2400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altLang="zh-HK" sz="2400" dirty="0" smtClean="0"/>
                  <a:t> for searching. </a:t>
                </a:r>
              </a:p>
              <a:p>
                <a:pPr lvl="1"/>
                <a:r>
                  <a:rPr lang="en-US" altLang="zh-HK" dirty="0" smtClean="0"/>
                  <a:t>On average, it can be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𝑂</m:t>
                    </m:r>
                    <m:r>
                      <a:rPr lang="en-US" altLang="zh-HK" i="1" dirty="0" smtClean="0">
                        <a:latin typeface="Cambria Math"/>
                      </a:rPr>
                      <m:t>(1)</m:t>
                    </m:r>
                  </m:oMath>
                </a14:m>
                <a:r>
                  <a:rPr lang="en-US" altLang="zh-HK" dirty="0" smtClean="0"/>
                  <a:t>. </a:t>
                </a:r>
              </a:p>
              <a:p>
                <a:pPr lvl="1"/>
                <a:r>
                  <a:rPr lang="en-US" altLang="zh-HK" dirty="0" smtClean="0"/>
                  <a:t>But, the worst-case number of comparisons needed for a successful search is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𝑂</m:t>
                    </m:r>
                    <m:r>
                      <a:rPr lang="en-US" altLang="zh-HK" i="1" dirty="0" smtClean="0">
                        <a:latin typeface="Cambria Math"/>
                      </a:rPr>
                      <m:t>(</m:t>
                    </m:r>
                    <m:r>
                      <a:rPr lang="en-US" altLang="zh-HK" i="1" dirty="0" smtClean="0">
                        <a:latin typeface="Cambria Math"/>
                      </a:rPr>
                      <m:t>𝑛</m:t>
                    </m:r>
                    <m:r>
                      <a:rPr lang="en-US" altLang="zh-HK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 smtClean="0"/>
                  <a:t> regardless of whether we use open addressing or chaining.</a:t>
                </a:r>
              </a:p>
              <a:p>
                <a:r>
                  <a:rPr lang="en-US" altLang="zh-HK" sz="2400" dirty="0" smtClean="0"/>
                  <a:t>With sorting, we can find a record or a set of records in a given range of key values.</a:t>
                </a:r>
              </a:p>
              <a:p>
                <a:r>
                  <a:rPr lang="en-US" altLang="zh-HK" sz="2400" dirty="0" smtClean="0"/>
                  <a:t>With hashing, we cannot find a set of records in a given range of key values.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94" y="1193991"/>
                <a:ext cx="7772400" cy="4648200"/>
              </a:xfrm>
              <a:blipFill rotWithShape="1">
                <a:blip r:embed="rId2"/>
                <a:stretch>
                  <a:fillRect l="-627" t="-1050" r="-549" b="-1679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541421"/>
          </a:xfrm>
        </p:spPr>
        <p:txBody>
          <a:bodyPr/>
          <a:lstStyle/>
          <a:p>
            <a:r>
              <a:rPr lang="en-US" altLang="zh-HK" dirty="0" smtClean="0"/>
              <a:t>Hashing: Main Ideas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5012" y="1049612"/>
                <a:ext cx="8434136" cy="1753746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Records are maintained in a table,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</m:oMath>
                </a14:m>
                <a:r>
                  <a:rPr lang="en-US" altLang="zh-HK" sz="2400" dirty="0" smtClean="0"/>
                  <a:t>, called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hash table</a:t>
                </a:r>
                <a:r>
                  <a:rPr lang="en-US" altLang="zh-HK" sz="2400" dirty="0" smtClean="0"/>
                  <a:t>. A hash table is partitioned into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 smtClean="0"/>
                  <a:t>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buckets</a:t>
                </a:r>
                <a:r>
                  <a:rPr lang="en-US" altLang="zh-HK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[0], …, </m:t>
                    </m:r>
                    <m:r>
                      <a:rPr lang="en-US" altLang="zh-HK" sz="2400" i="1" dirty="0" err="1" smtClean="0">
                        <a:solidFill>
                          <a:srgbClr val="0000FF"/>
                        </a:solidFill>
                        <a:latin typeface="Cambria Math"/>
                      </a:rPr>
                      <m:t>h𝑡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[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−1]</m:t>
                    </m:r>
                  </m:oMath>
                </a14:m>
                <a:r>
                  <a:rPr lang="en-US" altLang="zh-HK" sz="2400" dirty="0" smtClean="0"/>
                  <a:t>. A bucket consists of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zh-HK" sz="2400" dirty="0" smtClean="0"/>
                  <a:t> slots, and one slot keeps one record.</a:t>
                </a:r>
              </a:p>
              <a:p>
                <a:r>
                  <a:rPr lang="en-US" altLang="zh-HK" sz="2400" dirty="0" smtClean="0"/>
                  <a:t>There is a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hash function</a:t>
                </a:r>
                <a:r>
                  <a:rPr lang="en-US" altLang="zh-HK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altLang="zh-HK" sz="2400" dirty="0" smtClean="0"/>
                  <a:t>, which maps keys into buckets. 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A hash function maps </a:t>
                </a:r>
                <a:r>
                  <a:rPr lang="en-US" altLang="zh-HK" sz="2400" b="1" dirty="0" smtClean="0">
                    <a:solidFill>
                      <a:srgbClr val="0000FF"/>
                    </a:solidFill>
                  </a:rPr>
                  <a:t>values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 into </a:t>
                </a:r>
                <a:r>
                  <a:rPr lang="en-US" altLang="zh-HK" sz="2400" b="1" dirty="0" smtClean="0">
                    <a:solidFill>
                      <a:srgbClr val="0000FF"/>
                    </a:solidFill>
                  </a:rPr>
                  <a:t>addresses</a:t>
                </a:r>
                <a:r>
                  <a:rPr lang="en-US" altLang="zh-HK" sz="2400" dirty="0" smtClean="0">
                    <a:solidFill>
                      <a:srgbClr val="0000FF"/>
                    </a:solidFill>
                  </a:rPr>
                  <a:t>!</a:t>
                </a:r>
                <a:endParaRPr lang="zh-HK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012" y="1049612"/>
                <a:ext cx="8434136" cy="1753746"/>
              </a:xfrm>
              <a:blipFill rotWithShape="1">
                <a:blip r:embed="rId2"/>
                <a:stretch>
                  <a:fillRect l="-578" t="-2778" r="-1445" b="-4236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876" y="4890847"/>
            <a:ext cx="1523575" cy="135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 descr="https://wiki.engr.illinois.edu/download/attachments/125009927/figure+1.png?version=1&amp;modificationDate=127145805900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659" y="3556338"/>
            <a:ext cx="4286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625401" y="6497054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200" b="1" dirty="0" smtClean="0">
                <a:solidFill>
                  <a:srgbClr val="FF0000"/>
                </a:solidFill>
                <a:latin typeface="+mn-lt"/>
              </a:rPr>
              <a:t>hash function</a:t>
            </a:r>
            <a:endParaRPr lang="zh-HK" altLang="en-US" sz="1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021304" y="4150900"/>
            <a:ext cx="264695" cy="2261937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27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An Ideal Case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399" y="1458686"/>
                <a:ext cx="4868779" cy="4648200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Consider a hash table with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latin typeface="Cambria Math"/>
                      </a:rPr>
                      <m:t>𝑏</m:t>
                    </m:r>
                    <m:r>
                      <a:rPr lang="en-US" altLang="zh-HK" sz="2400" b="0" i="1" dirty="0" smtClean="0">
                        <a:latin typeface="Cambria Math"/>
                      </a:rPr>
                      <m:t>=10</m:t>
                    </m:r>
                  </m:oMath>
                </a14:m>
                <a:r>
                  <a:rPr lang="en-US" altLang="zh-HK" sz="2400" dirty="0" smtClean="0"/>
                  <a:t> buckets where each bucket has 1 slot.</a:t>
                </a:r>
              </a:p>
              <a:p>
                <a:r>
                  <a:rPr lang="en-US" altLang="zh-HK" sz="2400" dirty="0" smtClean="0"/>
                  <a:t>Suppose there is a hash function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altLang="zh-HK" sz="2400" dirty="0" smtClean="0"/>
                  <a:t>.</a:t>
                </a:r>
                <a:r>
                  <a:rPr lang="en-US" altLang="zh-HK" sz="2400" dirty="0"/>
                  <a:t> </a:t>
                </a:r>
                <a:r>
                  <a:rPr lang="en-US" altLang="zh-HK" sz="2400" dirty="0" smtClean="0"/>
                  <a:t/>
                </a:r>
                <a:br>
                  <a:rPr lang="en-US" altLang="zh-HK" sz="2400" dirty="0" smtClean="0"/>
                </a:br>
                <a:r>
                  <a:rPr lang="en-US" altLang="zh-HK" sz="2400" dirty="0" smtClean="0"/>
                  <a:t>h("</a:t>
                </a:r>
                <a:r>
                  <a:rPr lang="en-US" altLang="zh-HK" sz="2400" dirty="0"/>
                  <a:t>apple") = </a:t>
                </a:r>
                <a:r>
                  <a:rPr lang="en-US" altLang="zh-HK" sz="2400" dirty="0" smtClean="0"/>
                  <a:t>5,</a:t>
                </a:r>
                <a:r>
                  <a:rPr lang="en-US" altLang="zh-HK" sz="2400" dirty="0"/>
                  <a:t/>
                </a:r>
                <a:br>
                  <a:rPr lang="en-US" altLang="zh-HK" sz="2400" dirty="0"/>
                </a:br>
                <a:r>
                  <a:rPr lang="en-US" altLang="zh-HK" sz="2400" dirty="0" smtClean="0"/>
                  <a:t>h("</a:t>
                </a:r>
                <a:r>
                  <a:rPr lang="en-US" altLang="zh-HK" sz="2400" dirty="0"/>
                  <a:t>watermelon") = </a:t>
                </a:r>
                <a:r>
                  <a:rPr lang="en-US" altLang="zh-HK" sz="2400" dirty="0" smtClean="0"/>
                  <a:t>3,</a:t>
                </a:r>
                <a:r>
                  <a:rPr lang="en-US" altLang="zh-HK" sz="2400" dirty="0"/>
                  <a:t/>
                </a:r>
                <a:br>
                  <a:rPr lang="en-US" altLang="zh-HK" sz="2400" dirty="0"/>
                </a:br>
                <a:r>
                  <a:rPr lang="en-US" altLang="zh-HK" sz="2400" dirty="0" smtClean="0"/>
                  <a:t>h("</a:t>
                </a:r>
                <a:r>
                  <a:rPr lang="en-US" altLang="zh-HK" sz="2400" dirty="0"/>
                  <a:t>grapes") = </a:t>
                </a:r>
                <a:r>
                  <a:rPr lang="en-US" altLang="zh-HK" sz="2400" dirty="0" smtClean="0"/>
                  <a:t>8,</a:t>
                </a:r>
                <a:r>
                  <a:rPr lang="en-US" altLang="zh-HK" sz="2400" dirty="0"/>
                  <a:t/>
                </a:r>
                <a:br>
                  <a:rPr lang="en-US" altLang="zh-HK" sz="2400" dirty="0"/>
                </a:br>
                <a:r>
                  <a:rPr lang="en-US" altLang="zh-HK" sz="2400" dirty="0" smtClean="0"/>
                  <a:t>h(“peach") </a:t>
                </a:r>
                <a:r>
                  <a:rPr lang="en-US" altLang="zh-HK" sz="2400" dirty="0"/>
                  <a:t>= </a:t>
                </a:r>
                <a:r>
                  <a:rPr lang="en-US" altLang="zh-HK" sz="2400" dirty="0" smtClean="0"/>
                  <a:t>7,</a:t>
                </a:r>
                <a:r>
                  <a:rPr lang="en-US" altLang="zh-HK" sz="2400" dirty="0"/>
                  <a:t/>
                </a:r>
                <a:br>
                  <a:rPr lang="en-US" altLang="zh-HK" sz="2400" dirty="0"/>
                </a:br>
                <a:r>
                  <a:rPr lang="en-US" altLang="zh-HK" sz="2400" dirty="0" smtClean="0"/>
                  <a:t>h("</a:t>
                </a:r>
                <a:r>
                  <a:rPr lang="en-US" altLang="zh-HK" sz="2400" dirty="0"/>
                  <a:t>kiwi") = </a:t>
                </a:r>
                <a:r>
                  <a:rPr lang="en-US" altLang="zh-HK" sz="2400" dirty="0" smtClean="0"/>
                  <a:t>0,</a:t>
                </a:r>
                <a:r>
                  <a:rPr lang="en-US" altLang="zh-HK" sz="2400" dirty="0"/>
                  <a:t/>
                </a:r>
                <a:br>
                  <a:rPr lang="en-US" altLang="zh-HK" sz="2400" dirty="0"/>
                </a:br>
                <a:r>
                  <a:rPr lang="en-US" altLang="zh-HK" sz="2400" dirty="0" smtClean="0"/>
                  <a:t>h("</a:t>
                </a:r>
                <a:r>
                  <a:rPr lang="en-US" altLang="zh-HK" sz="2400" dirty="0"/>
                  <a:t>strawberry") = </a:t>
                </a:r>
                <a:r>
                  <a:rPr lang="en-US" altLang="zh-HK" sz="2400" dirty="0" smtClean="0"/>
                  <a:t>9,</a:t>
                </a:r>
                <a:r>
                  <a:rPr lang="en-US" altLang="zh-HK" sz="2400" dirty="0"/>
                  <a:t/>
                </a:r>
                <a:br>
                  <a:rPr lang="en-US" altLang="zh-HK" sz="2400" dirty="0"/>
                </a:br>
                <a:r>
                  <a:rPr lang="en-US" altLang="zh-HK" sz="2400" dirty="0" smtClean="0"/>
                  <a:t>h("</a:t>
                </a:r>
                <a:r>
                  <a:rPr lang="en-US" altLang="zh-HK" sz="2400" dirty="0"/>
                  <a:t>mango") = </a:t>
                </a:r>
                <a:r>
                  <a:rPr lang="en-US" altLang="zh-HK" sz="2400" dirty="0" smtClean="0"/>
                  <a:t>6, and</a:t>
                </a:r>
                <a:r>
                  <a:rPr lang="en-US" altLang="zh-HK" sz="2400" dirty="0"/>
                  <a:t/>
                </a:r>
                <a:br>
                  <a:rPr lang="en-US" altLang="zh-HK" sz="2400" dirty="0"/>
                </a:br>
                <a:r>
                  <a:rPr lang="en-US" altLang="zh-HK" sz="2400" dirty="0" smtClean="0"/>
                  <a:t>h("</a:t>
                </a:r>
                <a:r>
                  <a:rPr lang="en-US" altLang="zh-HK" sz="2400" dirty="0"/>
                  <a:t>banana") = </a:t>
                </a:r>
                <a:r>
                  <a:rPr lang="en-US" altLang="zh-HK" sz="2400" dirty="0" smtClean="0"/>
                  <a:t>2.</a:t>
                </a:r>
                <a:endParaRPr lang="en-US" altLang="zh-HK" sz="2400" dirty="0"/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9" y="1458686"/>
                <a:ext cx="4868779" cy="4648200"/>
              </a:xfrm>
              <a:blipFill rotWithShape="1">
                <a:blip r:embed="rId2"/>
                <a:stretch>
                  <a:fillRect l="-1001" t="-1048" b="-878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692990" y="1640263"/>
            <a:ext cx="2738188" cy="4560236"/>
            <a:chOff x="3478" y="909"/>
            <a:chExt cx="1850" cy="3084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3696" y="909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HK" sz="2800" dirty="0">
                  <a:latin typeface="Verdana" pitchFamily="34" charset="0"/>
                  <a:ea typeface="新細明體" charset="-120"/>
                </a:rPr>
                <a:t>kiwi</a:t>
              </a: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696" y="1200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3698" y="1488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HK" sz="2800">
                  <a:latin typeface="Verdana" pitchFamily="34" charset="0"/>
                  <a:ea typeface="新細明體" charset="-120"/>
                </a:rPr>
                <a:t>banana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3696" y="1776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HK" sz="2800">
                  <a:latin typeface="Verdana" pitchFamily="34" charset="0"/>
                  <a:ea typeface="新細明體" charset="-120"/>
                </a:rPr>
                <a:t>watermelon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3696" y="2064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3696" y="2352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HK" sz="2800">
                  <a:latin typeface="Verdana" pitchFamily="34" charset="0"/>
                  <a:ea typeface="新細明體" charset="-120"/>
                </a:rPr>
                <a:t>apple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3696" y="2640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HK" sz="2800">
                  <a:latin typeface="Verdana" pitchFamily="34" charset="0"/>
                  <a:ea typeface="新細明體" charset="-120"/>
                </a:rPr>
                <a:t>mango</a:t>
              </a: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3696" y="2928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HK" sz="2800" dirty="0" smtClean="0">
                  <a:latin typeface="Verdana" pitchFamily="34" charset="0"/>
                  <a:ea typeface="新細明體" charset="-120"/>
                </a:rPr>
                <a:t>peach</a:t>
              </a:r>
              <a:endParaRPr lang="en-US" altLang="zh-HK" sz="2800" dirty="0">
                <a:latin typeface="Verdana" pitchFamily="34" charset="0"/>
                <a:ea typeface="新細明體" charset="-120"/>
              </a:endParaRP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3696" y="3216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HK" sz="2800">
                  <a:latin typeface="Verdana" pitchFamily="34" charset="0"/>
                  <a:ea typeface="新細明體" charset="-120"/>
                </a:rPr>
                <a:t>grapes</a:t>
              </a: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3696" y="3504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HK" sz="2800" dirty="0">
                  <a:latin typeface="Verdana" pitchFamily="34" charset="0"/>
                  <a:ea typeface="新細明體" charset="-120"/>
                </a:rPr>
                <a:t>strawberry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478" y="912"/>
              <a:ext cx="235" cy="3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4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5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6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7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8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0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421105"/>
          </a:xfrm>
        </p:spPr>
        <p:txBody>
          <a:bodyPr/>
          <a:lstStyle/>
          <a:p>
            <a:r>
              <a:rPr lang="en-US" altLang="zh-HK" dirty="0" smtClean="0"/>
              <a:t>To Be Realistic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7258" y="938123"/>
                <a:ext cx="8434136" cy="5486739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For a key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/>
                  <a:t> </a:t>
                </a:r>
                <a:br>
                  <a:rPr lang="en-US" altLang="zh-HK" sz="2400" dirty="0" smtClean="0"/>
                </a:br>
                <a:r>
                  <a:rPr lang="en-US" altLang="zh-HK" sz="2400" dirty="0" smtClean="0"/>
                  <a:t>is an integer in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[0..</m:t>
                    </m:r>
                    <m:r>
                      <a:rPr lang="en-US" altLang="zh-HK" sz="2400" i="1" dirty="0" smtClean="0">
                        <a:latin typeface="Cambria Math"/>
                      </a:rPr>
                      <m:t>𝑏</m:t>
                    </m:r>
                    <m:r>
                      <a:rPr lang="en-US" altLang="zh-HK" sz="2400" i="1" dirty="0" smtClean="0">
                        <a:latin typeface="Cambria Math"/>
                      </a:rPr>
                      <m:t>−1]</m:t>
                    </m:r>
                  </m:oMath>
                </a14:m>
                <a:r>
                  <a:rPr lang="en-US" altLang="zh-HK" sz="2400" dirty="0" smtClean="0"/>
                  <a:t>.</a:t>
                </a:r>
                <a:br>
                  <a:rPr lang="en-US" altLang="zh-HK" sz="2400" dirty="0" smtClean="0"/>
                </a:b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  <m:r>
                      <a:rPr lang="en-US" altLang="zh-HK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/>
                  <a:t> is the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home address</a:t>
                </a:r>
                <a:r>
                  <a:rPr lang="en-US" altLang="zh-HK" sz="2400" dirty="0" smtClean="0"/>
                  <a:t> </a:t>
                </a:r>
                <a:br>
                  <a:rPr lang="en-US" altLang="zh-HK" sz="2400" dirty="0" smtClean="0"/>
                </a:br>
                <a:r>
                  <a:rPr lang="en-US" altLang="zh-HK" sz="2400" dirty="0" smtClean="0"/>
                  <a:t>(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home bucket</a:t>
                </a:r>
                <a:r>
                  <a:rPr lang="en-US" altLang="zh-HK" sz="2400" dirty="0" smtClean="0"/>
                  <a:t>) of the key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>
                    <a:solidFill>
                      <a:srgbClr val="0000FF"/>
                    </a:solidFill>
                  </a:rPr>
                  <a:t>Ideally</a:t>
                </a:r>
                <a:r>
                  <a:rPr lang="en-US" altLang="zh-HK" sz="2400" dirty="0" smtClean="0"/>
                  <a:t>, a record is stored </a:t>
                </a:r>
                <a:br>
                  <a:rPr lang="en-US" altLang="zh-HK" sz="2400" dirty="0" smtClean="0"/>
                </a:br>
                <a:r>
                  <a:rPr lang="en-US" altLang="zh-HK" sz="2400" dirty="0" smtClean="0"/>
                  <a:t>in its home bucket.</a:t>
                </a:r>
              </a:p>
              <a:p>
                <a:r>
                  <a:rPr lang="en-US" altLang="zh-HK" sz="2400" dirty="0" smtClean="0"/>
                  <a:t>A hash function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altLang="zh-HK" sz="2400" dirty="0" smtClean="0"/>
                  <a:t> may map several different keys into the same bucket. Two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HK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HK" sz="2400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HK" sz="2400" dirty="0" smtClean="0"/>
                  <a:t> are said to be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synonyms</a:t>
                </a:r>
                <a:r>
                  <a:rPr lang="en-US" altLang="zh-HK" sz="2400" dirty="0" smtClean="0"/>
                  <a:t>, if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HK" sz="2400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HK" sz="2400" i="1" dirty="0" smtClean="0">
                        <a:latin typeface="Cambria Math"/>
                      </a:rPr>
                      <m:t>)=</m:t>
                    </m:r>
                    <m:r>
                      <a:rPr lang="en-US" altLang="zh-HK" sz="2400" i="1" dirty="0" smtClean="0">
                        <a:latin typeface="Cambria Math"/>
                      </a:rPr>
                      <m:t>h</m:t>
                    </m:r>
                    <m:r>
                      <a:rPr lang="en-US" altLang="zh-HK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HK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2400" b="0" i="1" dirty="0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HK" sz="2400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HK" sz="24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pPr lvl="1"/>
                <a:r>
                  <a:rPr lang="en-US" altLang="zh-HK" dirty="0" smtClean="0"/>
                  <a:t>A </a:t>
                </a:r>
                <a:r>
                  <a:rPr lang="en-US" altLang="zh-HK" dirty="0" smtClean="0">
                    <a:solidFill>
                      <a:srgbClr val="C00000"/>
                    </a:solidFill>
                  </a:rPr>
                  <a:t>collision</a:t>
                </a:r>
                <a:r>
                  <a:rPr lang="en-US" altLang="zh-HK" dirty="0" smtClean="0"/>
                  <a:t> occurs when the home bucket for a new record to be inserted is occupied by a record with a different key already.</a:t>
                </a:r>
              </a:p>
              <a:p>
                <a:pPr lvl="1"/>
                <a:r>
                  <a:rPr lang="en-US" altLang="zh-HK" dirty="0" smtClean="0"/>
                  <a:t>An </a:t>
                </a:r>
                <a:r>
                  <a:rPr lang="en-US" altLang="zh-HK" dirty="0" smtClean="0">
                    <a:solidFill>
                      <a:srgbClr val="C00000"/>
                    </a:solidFill>
                  </a:rPr>
                  <a:t>overflow</a:t>
                </a:r>
                <a:r>
                  <a:rPr lang="en-US" altLang="zh-HK" dirty="0" smtClean="0"/>
                  <a:t> occurs when there is no space in the home bucket for the new record.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7258" y="938123"/>
                <a:ext cx="8434136" cy="5486739"/>
              </a:xfrm>
              <a:blipFill rotWithShape="1">
                <a:blip r:embed="rId2"/>
                <a:stretch>
                  <a:fillRect l="-651" t="-889" r="-795" b="-288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551714" y="73658"/>
            <a:ext cx="4286250" cy="3217715"/>
            <a:chOff x="949659" y="3556338"/>
            <a:chExt cx="4286250" cy="3217715"/>
          </a:xfrm>
        </p:grpSpPr>
        <p:pic>
          <p:nvPicPr>
            <p:cNvPr id="1029" name="Picture 5" descr="https://wiki.engr.illinois.edu/download/attachments/125009927/figure+1.png?version=1&amp;modificationDate=12714580590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9659" y="3556338"/>
              <a:ext cx="4286250" cy="2952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625401" y="6497054"/>
              <a:ext cx="118173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HK" sz="1200" b="1" dirty="0" smtClean="0">
                  <a:solidFill>
                    <a:srgbClr val="FF0000"/>
                  </a:solidFill>
                  <a:latin typeface="Comic Sans MS"/>
                </a:rPr>
                <a:t>hash function</a:t>
              </a:r>
              <a:endParaRPr lang="zh-HK" altLang="en-US" sz="1200" b="1" dirty="0">
                <a:solidFill>
                  <a:srgbClr val="FF0000"/>
                </a:solidFill>
                <a:latin typeface="Comic Sans MS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2021304" y="4150900"/>
              <a:ext cx="264695" cy="2261937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zh-HK" altLang="en-US" smtClean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5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97832"/>
          </a:xfrm>
        </p:spPr>
        <p:txBody>
          <a:bodyPr/>
          <a:lstStyle/>
          <a:p>
            <a:r>
              <a:rPr lang="en-US" altLang="zh-HK" dirty="0" smtClean="0"/>
              <a:t>Reconsider the Ideal Case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4537" y="1255086"/>
                <a:ext cx="5642810" cy="4648200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A hash table with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latin typeface="Cambria Math"/>
                      </a:rPr>
                      <m:t>𝑏</m:t>
                    </m:r>
                    <m:r>
                      <a:rPr lang="en-US" altLang="zh-HK" sz="2400" b="0" i="1" dirty="0" smtClean="0">
                        <a:latin typeface="Cambria Math"/>
                      </a:rPr>
                      <m:t>=10</m:t>
                    </m:r>
                  </m:oMath>
                </a14:m>
                <a:r>
                  <a:rPr lang="en-US" altLang="zh-HK" sz="2400" dirty="0" smtClean="0"/>
                  <a:t> buckets where a bucket has 1 slot.</a:t>
                </a:r>
              </a:p>
              <a:p>
                <a:r>
                  <a:rPr lang="en-US" altLang="zh-HK" sz="2400" dirty="0" smtClean="0"/>
                  <a:t>Suppose there is a hash function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altLang="zh-HK" sz="2400" dirty="0" smtClean="0"/>
                  <a:t>.</a:t>
                </a:r>
                <a:r>
                  <a:rPr lang="en-US" altLang="zh-HK" sz="2400" dirty="0"/>
                  <a:t> </a:t>
                </a:r>
                <a:r>
                  <a:rPr lang="en-US" altLang="zh-HK" sz="2400" dirty="0" smtClean="0"/>
                  <a:t/>
                </a:r>
                <a:br>
                  <a:rPr lang="en-US" altLang="zh-HK" sz="2400" dirty="0" smtClean="0"/>
                </a:br>
                <a:r>
                  <a:rPr lang="en-US" altLang="zh-HK" sz="2000" dirty="0" smtClean="0"/>
                  <a:t>h("</a:t>
                </a:r>
                <a:r>
                  <a:rPr lang="en-US" altLang="zh-HK" sz="2000" dirty="0"/>
                  <a:t>apple") = </a:t>
                </a:r>
                <a:r>
                  <a:rPr lang="en-US" altLang="zh-HK" sz="2000" dirty="0" smtClean="0"/>
                  <a:t>5,</a:t>
                </a:r>
                <a:r>
                  <a:rPr lang="en-US" altLang="zh-HK" sz="2000" dirty="0"/>
                  <a:t/>
                </a:r>
                <a:br>
                  <a:rPr lang="en-US" altLang="zh-HK" sz="2000" dirty="0"/>
                </a:br>
                <a:r>
                  <a:rPr lang="en-US" altLang="zh-HK" sz="2000" dirty="0" smtClean="0"/>
                  <a:t>h("</a:t>
                </a:r>
                <a:r>
                  <a:rPr lang="en-US" altLang="zh-HK" sz="2000" dirty="0"/>
                  <a:t>watermelon") = </a:t>
                </a:r>
                <a:r>
                  <a:rPr lang="en-US" altLang="zh-HK" sz="2000" dirty="0" smtClean="0"/>
                  <a:t>3,</a:t>
                </a:r>
                <a:r>
                  <a:rPr lang="en-US" altLang="zh-HK" sz="2000" dirty="0"/>
                  <a:t/>
                </a:r>
                <a:br>
                  <a:rPr lang="en-US" altLang="zh-HK" sz="2000" dirty="0"/>
                </a:br>
                <a:r>
                  <a:rPr lang="en-US" altLang="zh-HK" sz="2000" dirty="0" smtClean="0"/>
                  <a:t>h("</a:t>
                </a:r>
                <a:r>
                  <a:rPr lang="en-US" altLang="zh-HK" sz="2000" dirty="0"/>
                  <a:t>grapes") = </a:t>
                </a:r>
                <a:r>
                  <a:rPr lang="en-US" altLang="zh-HK" sz="2000" dirty="0" smtClean="0"/>
                  <a:t>8,</a:t>
                </a:r>
                <a:r>
                  <a:rPr lang="en-US" altLang="zh-HK" sz="2000" dirty="0"/>
                  <a:t/>
                </a:r>
                <a:br>
                  <a:rPr lang="en-US" altLang="zh-HK" sz="2000" dirty="0"/>
                </a:br>
                <a:r>
                  <a:rPr lang="en-US" altLang="zh-HK" sz="2000" dirty="0" smtClean="0">
                    <a:solidFill>
                      <a:srgbClr val="C00000"/>
                    </a:solidFill>
                  </a:rPr>
                  <a:t>h(“peach") </a:t>
                </a:r>
                <a:r>
                  <a:rPr lang="en-US" altLang="zh-HK" sz="2000" dirty="0">
                    <a:solidFill>
                      <a:srgbClr val="C00000"/>
                    </a:solidFill>
                  </a:rPr>
                  <a:t>= </a:t>
                </a:r>
                <a:r>
                  <a:rPr lang="en-US" altLang="zh-HK" sz="2000" dirty="0" smtClean="0">
                    <a:solidFill>
                      <a:srgbClr val="C00000"/>
                    </a:solidFill>
                  </a:rPr>
                  <a:t>7</a:t>
                </a:r>
                <a:r>
                  <a:rPr lang="en-US" altLang="zh-HK" sz="2000" dirty="0" smtClean="0"/>
                  <a:t>,</a:t>
                </a:r>
                <a:r>
                  <a:rPr lang="en-US" altLang="zh-HK" sz="2000" dirty="0"/>
                  <a:t/>
                </a:r>
                <a:br>
                  <a:rPr lang="en-US" altLang="zh-HK" sz="2000" dirty="0"/>
                </a:br>
                <a:r>
                  <a:rPr lang="en-US" altLang="zh-HK" sz="2000" dirty="0" smtClean="0"/>
                  <a:t>h("</a:t>
                </a:r>
                <a:r>
                  <a:rPr lang="en-US" altLang="zh-HK" sz="2000" dirty="0"/>
                  <a:t>kiwi") = </a:t>
                </a:r>
                <a:r>
                  <a:rPr lang="en-US" altLang="zh-HK" sz="2000" dirty="0" smtClean="0"/>
                  <a:t>0,</a:t>
                </a:r>
                <a:r>
                  <a:rPr lang="en-US" altLang="zh-HK" sz="2000" dirty="0"/>
                  <a:t/>
                </a:r>
                <a:br>
                  <a:rPr lang="en-US" altLang="zh-HK" sz="2000" dirty="0"/>
                </a:br>
                <a:r>
                  <a:rPr lang="en-US" altLang="zh-HK" sz="2000" dirty="0" smtClean="0"/>
                  <a:t>h("</a:t>
                </a:r>
                <a:r>
                  <a:rPr lang="en-US" altLang="zh-HK" sz="2000" dirty="0"/>
                  <a:t>strawberry") = </a:t>
                </a:r>
                <a:r>
                  <a:rPr lang="en-US" altLang="zh-HK" sz="2000" dirty="0" smtClean="0"/>
                  <a:t>9,</a:t>
                </a:r>
                <a:r>
                  <a:rPr lang="en-US" altLang="zh-HK" sz="2000" dirty="0"/>
                  <a:t/>
                </a:r>
                <a:br>
                  <a:rPr lang="en-US" altLang="zh-HK" sz="2000" dirty="0"/>
                </a:br>
                <a:r>
                  <a:rPr lang="en-US" altLang="zh-HK" sz="2000" dirty="0" smtClean="0"/>
                  <a:t>h("</a:t>
                </a:r>
                <a:r>
                  <a:rPr lang="en-US" altLang="zh-HK" sz="2000" dirty="0"/>
                  <a:t>mango") = </a:t>
                </a:r>
                <a:r>
                  <a:rPr lang="en-US" altLang="zh-HK" sz="2000" dirty="0" smtClean="0"/>
                  <a:t>6, and</a:t>
                </a:r>
                <a:r>
                  <a:rPr lang="en-US" altLang="zh-HK" sz="2000" dirty="0"/>
                  <a:t/>
                </a:r>
                <a:br>
                  <a:rPr lang="en-US" altLang="zh-HK" sz="2000" dirty="0"/>
                </a:br>
                <a:r>
                  <a:rPr lang="en-US" altLang="zh-HK" sz="2000" dirty="0" smtClean="0"/>
                  <a:t>h("</a:t>
                </a:r>
                <a:r>
                  <a:rPr lang="en-US" altLang="zh-HK" sz="2000" dirty="0"/>
                  <a:t>banana") = </a:t>
                </a:r>
                <a:r>
                  <a:rPr lang="en-US" altLang="zh-HK" sz="2000" dirty="0" smtClean="0"/>
                  <a:t>2.</a:t>
                </a:r>
              </a:p>
              <a:p>
                <a:r>
                  <a:rPr lang="en-US" altLang="zh-HK" sz="2400" dirty="0" smtClean="0"/>
                  <a:t>Suppose there is a new key to be inserted,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h(“orange”) = 7</a:t>
                </a:r>
                <a:r>
                  <a:rPr lang="en-US" altLang="zh-HK" sz="2400" dirty="0" smtClean="0"/>
                  <a:t>.</a:t>
                </a:r>
              </a:p>
              <a:p>
                <a:pPr lvl="1"/>
                <a:r>
                  <a:rPr lang="en-US" altLang="zh-HK" i="1" dirty="0" smtClean="0">
                    <a:solidFill>
                      <a:srgbClr val="C00000"/>
                    </a:solidFill>
                  </a:rPr>
                  <a:t>What do we do?</a:t>
                </a:r>
                <a:endParaRPr lang="en-US" altLang="zh-HK" i="1" dirty="0">
                  <a:solidFill>
                    <a:srgbClr val="C00000"/>
                  </a:solidFill>
                </a:endParaRPr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4537" y="1255086"/>
                <a:ext cx="5642810" cy="4648200"/>
              </a:xfrm>
              <a:blipFill rotWithShape="1">
                <a:blip r:embed="rId2"/>
                <a:stretch>
                  <a:fillRect l="-973" t="-1050" b="-944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5773981" y="1487443"/>
            <a:ext cx="2933652" cy="4760537"/>
            <a:chOff x="3478" y="909"/>
            <a:chExt cx="1850" cy="3084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>
              <a:off x="3696" y="909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HK" sz="2800" dirty="0">
                  <a:latin typeface="Verdana" pitchFamily="34" charset="0"/>
                  <a:ea typeface="新細明體" charset="-120"/>
                </a:rPr>
                <a:t>kiwi</a:t>
              </a:r>
            </a:p>
          </p:txBody>
        </p:sp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696" y="1200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9" name="AutoShape 6"/>
            <p:cNvSpPr>
              <a:spLocks noChangeArrowheads="1"/>
            </p:cNvSpPr>
            <p:nvPr/>
          </p:nvSpPr>
          <p:spPr bwMode="auto">
            <a:xfrm>
              <a:off x="3698" y="1488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HK" sz="2800">
                  <a:latin typeface="Verdana" pitchFamily="34" charset="0"/>
                  <a:ea typeface="新細明體" charset="-120"/>
                </a:rPr>
                <a:t>banana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3696" y="1776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HK" sz="2800">
                  <a:latin typeface="Verdana" pitchFamily="34" charset="0"/>
                  <a:ea typeface="新細明體" charset="-120"/>
                </a:rPr>
                <a:t>watermelon</a:t>
              </a: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3696" y="2064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HK" altLang="en-US"/>
            </a:p>
          </p:txBody>
        </p:sp>
        <p:sp>
          <p:nvSpPr>
            <p:cNvPr id="12" name="AutoShape 9"/>
            <p:cNvSpPr>
              <a:spLocks noChangeArrowheads="1"/>
            </p:cNvSpPr>
            <p:nvPr/>
          </p:nvSpPr>
          <p:spPr bwMode="auto">
            <a:xfrm>
              <a:off x="3696" y="2352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HK" sz="2800">
                  <a:latin typeface="Verdana" pitchFamily="34" charset="0"/>
                  <a:ea typeface="新細明體" charset="-120"/>
                </a:rPr>
                <a:t>apple</a:t>
              </a:r>
            </a:p>
          </p:txBody>
        </p:sp>
        <p:sp>
          <p:nvSpPr>
            <p:cNvPr id="13" name="AutoShape 10"/>
            <p:cNvSpPr>
              <a:spLocks noChangeArrowheads="1"/>
            </p:cNvSpPr>
            <p:nvPr/>
          </p:nvSpPr>
          <p:spPr bwMode="auto">
            <a:xfrm>
              <a:off x="3696" y="2640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HK" sz="2800">
                  <a:latin typeface="Verdana" pitchFamily="34" charset="0"/>
                  <a:ea typeface="新細明體" charset="-120"/>
                </a:rPr>
                <a:t>mango</a:t>
              </a:r>
            </a:p>
          </p:txBody>
        </p:sp>
        <p:sp>
          <p:nvSpPr>
            <p:cNvPr id="14" name="AutoShape 11"/>
            <p:cNvSpPr>
              <a:spLocks noChangeArrowheads="1"/>
            </p:cNvSpPr>
            <p:nvPr/>
          </p:nvSpPr>
          <p:spPr bwMode="auto">
            <a:xfrm>
              <a:off x="3696" y="2928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HK" sz="2800" dirty="0" smtClean="0">
                  <a:latin typeface="Verdana" pitchFamily="34" charset="0"/>
                  <a:ea typeface="新細明體" charset="-120"/>
                </a:rPr>
                <a:t>peach</a:t>
              </a:r>
              <a:endParaRPr lang="en-US" altLang="zh-HK" sz="2800" dirty="0">
                <a:latin typeface="Verdana" pitchFamily="34" charset="0"/>
                <a:ea typeface="新細明體" charset="-120"/>
              </a:endParaRPr>
            </a:p>
          </p:txBody>
        </p:sp>
        <p:sp>
          <p:nvSpPr>
            <p:cNvPr id="15" name="AutoShape 12"/>
            <p:cNvSpPr>
              <a:spLocks noChangeArrowheads="1"/>
            </p:cNvSpPr>
            <p:nvPr/>
          </p:nvSpPr>
          <p:spPr bwMode="auto">
            <a:xfrm>
              <a:off x="3696" y="3216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HK" sz="2800">
                  <a:latin typeface="Verdana" pitchFamily="34" charset="0"/>
                  <a:ea typeface="新細明體" charset="-120"/>
                </a:rPr>
                <a:t>grapes</a:t>
              </a:r>
            </a:p>
          </p:txBody>
        </p:sp>
        <p:sp>
          <p:nvSpPr>
            <p:cNvPr id="16" name="AutoShape 13"/>
            <p:cNvSpPr>
              <a:spLocks noChangeArrowheads="1"/>
            </p:cNvSpPr>
            <p:nvPr/>
          </p:nvSpPr>
          <p:spPr bwMode="auto">
            <a:xfrm>
              <a:off x="3696" y="3504"/>
              <a:ext cx="1630" cy="288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HK" sz="2800" dirty="0">
                  <a:latin typeface="Verdana" pitchFamily="34" charset="0"/>
                  <a:ea typeface="新細明體" charset="-120"/>
                </a:rPr>
                <a:t>strawberry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3478" y="912"/>
              <a:ext cx="235" cy="3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0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1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2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3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4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5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6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7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8</a:t>
              </a:r>
            </a:p>
            <a:p>
              <a:pPr>
                <a:spcBef>
                  <a:spcPct val="50000"/>
                </a:spcBef>
              </a:pPr>
              <a:r>
                <a:rPr lang="en-US" altLang="zh-HK" sz="2000">
                  <a:latin typeface="Verdana" pitchFamily="34" charset="0"/>
                  <a:ea typeface="新細明體" charset="-120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11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156410"/>
            <a:ext cx="7772400" cy="697832"/>
          </a:xfrm>
        </p:spPr>
        <p:txBody>
          <a:bodyPr/>
          <a:lstStyle/>
          <a:p>
            <a:r>
              <a:rPr lang="en-US" altLang="zh-HK" dirty="0" smtClean="0"/>
              <a:t>Collision and Overflow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2347" y="1148479"/>
                <a:ext cx="4788568" cy="4648200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Suppose there is a hash function </a:t>
                </a:r>
                <a14:m>
                  <m:oMath xmlns:m="http://schemas.openxmlformats.org/officeDocument/2006/math">
                    <m:r>
                      <a:rPr lang="en-US" altLang="zh-HK" sz="2400" i="1" dirty="0">
                        <a:solidFill>
                          <a:srgbClr val="0000FF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altLang="zh-HK" sz="2400" dirty="0" smtClean="0"/>
                  <a:t>.</a:t>
                </a:r>
                <a:r>
                  <a:rPr lang="en-US" altLang="zh-HK" sz="2400" dirty="0"/>
                  <a:t> </a:t>
                </a:r>
                <a:r>
                  <a:rPr lang="en-US" altLang="zh-HK" sz="2400" dirty="0" smtClean="0"/>
                  <a:t/>
                </a:r>
                <a:br>
                  <a:rPr lang="en-US" altLang="zh-HK" sz="2400" dirty="0" smtClean="0"/>
                </a:br>
                <a:r>
                  <a:rPr lang="en-US" altLang="zh-HK" sz="2000" dirty="0" smtClean="0"/>
                  <a:t>h("</a:t>
                </a:r>
                <a:r>
                  <a:rPr lang="en-US" altLang="zh-HK" sz="2000" dirty="0"/>
                  <a:t>apple") = </a:t>
                </a:r>
                <a:r>
                  <a:rPr lang="en-US" altLang="zh-HK" sz="2000" dirty="0" smtClean="0"/>
                  <a:t>5, h("</a:t>
                </a:r>
                <a:r>
                  <a:rPr lang="en-US" altLang="zh-HK" sz="2000" dirty="0"/>
                  <a:t>watermelon") = </a:t>
                </a:r>
                <a:r>
                  <a:rPr lang="en-US" altLang="zh-HK" sz="2000" dirty="0" smtClean="0"/>
                  <a:t>3,</a:t>
                </a:r>
                <a:r>
                  <a:rPr lang="en-US" altLang="zh-HK" sz="2000" dirty="0"/>
                  <a:t/>
                </a:r>
                <a:br>
                  <a:rPr lang="en-US" altLang="zh-HK" sz="2000" dirty="0"/>
                </a:br>
                <a:r>
                  <a:rPr lang="en-US" altLang="zh-HK" sz="2000" dirty="0" smtClean="0"/>
                  <a:t>h("</a:t>
                </a:r>
                <a:r>
                  <a:rPr lang="en-US" altLang="zh-HK" sz="2000" dirty="0"/>
                  <a:t>grapes") = </a:t>
                </a:r>
                <a:r>
                  <a:rPr lang="en-US" altLang="zh-HK" sz="2000" dirty="0" smtClean="0"/>
                  <a:t>8, </a:t>
                </a:r>
                <a:r>
                  <a:rPr lang="en-US" altLang="zh-HK" sz="2000" dirty="0" smtClean="0">
                    <a:solidFill>
                      <a:srgbClr val="C00000"/>
                    </a:solidFill>
                  </a:rPr>
                  <a:t>h(“peach") </a:t>
                </a:r>
                <a:r>
                  <a:rPr lang="en-US" altLang="zh-HK" sz="2000" dirty="0">
                    <a:solidFill>
                      <a:srgbClr val="C00000"/>
                    </a:solidFill>
                  </a:rPr>
                  <a:t>= </a:t>
                </a:r>
                <a:r>
                  <a:rPr lang="en-US" altLang="zh-HK" sz="2000" dirty="0" smtClean="0">
                    <a:solidFill>
                      <a:srgbClr val="C00000"/>
                    </a:solidFill>
                  </a:rPr>
                  <a:t>7</a:t>
                </a:r>
                <a:r>
                  <a:rPr lang="en-US" altLang="zh-HK" sz="2000" dirty="0" smtClean="0"/>
                  <a:t>,</a:t>
                </a:r>
                <a:r>
                  <a:rPr lang="en-US" altLang="zh-HK" sz="2000" dirty="0"/>
                  <a:t/>
                </a:r>
                <a:br>
                  <a:rPr lang="en-US" altLang="zh-HK" sz="2000" dirty="0"/>
                </a:br>
                <a:r>
                  <a:rPr lang="en-US" altLang="zh-HK" sz="2000" dirty="0" smtClean="0"/>
                  <a:t>h("</a:t>
                </a:r>
                <a:r>
                  <a:rPr lang="en-US" altLang="zh-HK" sz="2000" dirty="0"/>
                  <a:t>kiwi") = </a:t>
                </a:r>
                <a:r>
                  <a:rPr lang="en-US" altLang="zh-HK" sz="2000" dirty="0" smtClean="0"/>
                  <a:t>0, h("</a:t>
                </a:r>
                <a:r>
                  <a:rPr lang="en-US" altLang="zh-HK" sz="2000" dirty="0"/>
                  <a:t>strawberry") = </a:t>
                </a:r>
                <a:r>
                  <a:rPr lang="en-US" altLang="zh-HK" sz="2000" dirty="0" smtClean="0"/>
                  <a:t>9,</a:t>
                </a:r>
                <a:r>
                  <a:rPr lang="en-US" altLang="zh-HK" sz="2000" dirty="0"/>
                  <a:t/>
                </a:r>
                <a:br>
                  <a:rPr lang="en-US" altLang="zh-HK" sz="2000" dirty="0"/>
                </a:br>
                <a:r>
                  <a:rPr lang="en-US" altLang="zh-HK" sz="2000" dirty="0" smtClean="0"/>
                  <a:t>h("</a:t>
                </a:r>
                <a:r>
                  <a:rPr lang="en-US" altLang="zh-HK" sz="2000" dirty="0"/>
                  <a:t>mango") = </a:t>
                </a:r>
                <a:r>
                  <a:rPr lang="en-US" altLang="zh-HK" sz="2000" dirty="0" smtClean="0"/>
                  <a:t>6, and h("</a:t>
                </a:r>
                <a:r>
                  <a:rPr lang="en-US" altLang="zh-HK" sz="2000" dirty="0"/>
                  <a:t>banana") = </a:t>
                </a:r>
                <a:r>
                  <a:rPr lang="en-US" altLang="zh-HK" sz="2000" dirty="0" smtClean="0"/>
                  <a:t>2.</a:t>
                </a:r>
              </a:p>
              <a:p>
                <a:r>
                  <a:rPr lang="en-US" altLang="zh-HK" sz="2400" dirty="0" smtClean="0"/>
                  <a:t>Suppose there is a new key to be inserted,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h(“orange”) = 7</a:t>
                </a:r>
                <a:r>
                  <a:rPr lang="en-US" altLang="zh-HK" sz="2400" dirty="0" smtClean="0"/>
                  <a:t>.</a:t>
                </a:r>
              </a:p>
              <a:p>
                <a:pPr lvl="1"/>
                <a:r>
                  <a:rPr lang="en-US" altLang="zh-HK" i="1" dirty="0" smtClean="0"/>
                  <a:t>When the number of slots is 1, overflow occurs when collision occurs.</a:t>
                </a:r>
              </a:p>
              <a:p>
                <a:pPr lvl="1"/>
                <a:r>
                  <a:rPr lang="en-US" altLang="zh-HK" i="1" dirty="0" smtClean="0"/>
                  <a:t>When the number of slots &gt; 1, overflow may not occur when collision occurs.</a:t>
                </a:r>
                <a:endParaRPr lang="en-US" altLang="zh-HK" i="1" dirty="0"/>
              </a:p>
              <a:p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347" y="1148479"/>
                <a:ext cx="4788568" cy="4648200"/>
              </a:xfrm>
              <a:blipFill rotWithShape="1">
                <a:blip r:embed="rId2"/>
                <a:stretch>
                  <a:fillRect l="-1146" t="-1048" r="-3185" b="-1454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zh-TW" dirty="0">
              <a:solidFill>
                <a:srgbClr val="000000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397781" y="1499633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HK" sz="2000" dirty="0">
                <a:latin typeface="Verdana" pitchFamily="34" charset="0"/>
                <a:ea typeface="新細明體" charset="-120"/>
              </a:rPr>
              <a:t>kiwi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5397781" y="1948828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200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400953" y="2393391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HK" sz="2000">
                <a:latin typeface="Verdana" pitchFamily="34" charset="0"/>
                <a:ea typeface="新細明體" charset="-120"/>
              </a:rPr>
              <a:t>banana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397781" y="2837955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HK" sz="2000">
                <a:latin typeface="Verdana" pitchFamily="34" charset="0"/>
                <a:ea typeface="新細明體" charset="-120"/>
              </a:rPr>
              <a:t>watermelon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5397781" y="3282519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HK" altLang="en-US" sz="2000"/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5397781" y="3727083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HK" sz="2000">
                <a:latin typeface="Verdana" pitchFamily="34" charset="0"/>
                <a:ea typeface="新細明體" charset="-120"/>
              </a:rPr>
              <a:t>apple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5397781" y="4171647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HK" sz="2000">
                <a:latin typeface="Verdana" pitchFamily="34" charset="0"/>
                <a:ea typeface="新細明體" charset="-120"/>
              </a:rPr>
              <a:t>mango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5397781" y="4616210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HK" sz="2000" dirty="0" smtClean="0">
                <a:latin typeface="Verdana" pitchFamily="34" charset="0"/>
                <a:ea typeface="新細明體" charset="-120"/>
              </a:rPr>
              <a:t>peach</a:t>
            </a:r>
            <a:endParaRPr lang="en-US" altLang="zh-HK" sz="2000" dirty="0">
              <a:latin typeface="Verdana" pitchFamily="34" charset="0"/>
              <a:ea typeface="新細明體" charset="-120"/>
            </a:endParaRP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5397781" y="5060774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HK" sz="2000">
                <a:latin typeface="Verdana" pitchFamily="34" charset="0"/>
                <a:ea typeface="新細明體" charset="-120"/>
              </a:rPr>
              <a:t>grapes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397781" y="5505338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HK" sz="2000" dirty="0">
                <a:latin typeface="Verdana" pitchFamily="34" charset="0"/>
                <a:ea typeface="新細明體" charset="-120"/>
              </a:rPr>
              <a:t>strawberry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5052087" y="1504264"/>
            <a:ext cx="240930" cy="455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HK" sz="2000">
                <a:latin typeface="Verdana" pitchFamily="34" charset="0"/>
                <a:ea typeface="新細明體" charset="-120"/>
              </a:rPr>
              <a:t>0</a:t>
            </a:r>
          </a:p>
          <a:p>
            <a:pPr>
              <a:spcBef>
                <a:spcPct val="50000"/>
              </a:spcBef>
            </a:pPr>
            <a:r>
              <a:rPr lang="en-US" altLang="zh-HK" sz="2000">
                <a:latin typeface="Verdana" pitchFamily="34" charset="0"/>
                <a:ea typeface="新細明體" charset="-12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altLang="zh-HK" sz="2000">
                <a:latin typeface="Verdana" pitchFamily="34" charset="0"/>
                <a:ea typeface="新細明體" charset="-120"/>
              </a:rPr>
              <a:t>2</a:t>
            </a:r>
          </a:p>
          <a:p>
            <a:pPr>
              <a:spcBef>
                <a:spcPct val="50000"/>
              </a:spcBef>
            </a:pPr>
            <a:r>
              <a:rPr lang="en-US" altLang="zh-HK" sz="2000">
                <a:latin typeface="Verdana" pitchFamily="34" charset="0"/>
                <a:ea typeface="新細明體" charset="-12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altLang="zh-HK" sz="2000">
                <a:latin typeface="Verdana" pitchFamily="34" charset="0"/>
                <a:ea typeface="新細明體" charset="-120"/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 altLang="zh-HK" sz="2000">
                <a:latin typeface="Verdana" pitchFamily="34" charset="0"/>
                <a:ea typeface="新細明體" charset="-120"/>
              </a:rPr>
              <a:t>5</a:t>
            </a:r>
          </a:p>
          <a:p>
            <a:pPr>
              <a:spcBef>
                <a:spcPct val="50000"/>
              </a:spcBef>
            </a:pPr>
            <a:r>
              <a:rPr lang="en-US" altLang="zh-HK" sz="2000">
                <a:latin typeface="Verdana" pitchFamily="34" charset="0"/>
                <a:ea typeface="新細明體" charset="-120"/>
              </a:rPr>
              <a:t>6</a:t>
            </a:r>
          </a:p>
          <a:p>
            <a:pPr>
              <a:spcBef>
                <a:spcPct val="50000"/>
              </a:spcBef>
            </a:pPr>
            <a:r>
              <a:rPr lang="en-US" altLang="zh-HK" sz="2000">
                <a:latin typeface="Verdana" pitchFamily="34" charset="0"/>
                <a:ea typeface="新細明體" charset="-120"/>
              </a:rPr>
              <a:t>7</a:t>
            </a:r>
          </a:p>
          <a:p>
            <a:pPr>
              <a:spcBef>
                <a:spcPct val="50000"/>
              </a:spcBef>
            </a:pPr>
            <a:r>
              <a:rPr lang="en-US" altLang="zh-HK" sz="2000">
                <a:latin typeface="Verdana" pitchFamily="34" charset="0"/>
                <a:ea typeface="新細明體" charset="-120"/>
              </a:rPr>
              <a:t>8</a:t>
            </a:r>
          </a:p>
          <a:p>
            <a:pPr>
              <a:spcBef>
                <a:spcPct val="50000"/>
              </a:spcBef>
            </a:pPr>
            <a:r>
              <a:rPr lang="en-US" altLang="zh-HK" sz="2000">
                <a:latin typeface="Verdana" pitchFamily="34" charset="0"/>
                <a:ea typeface="新細明體" charset="-120"/>
              </a:rPr>
              <a:t>9</a:t>
            </a: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7182852" y="1504264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HK" sz="2000" dirty="0">
              <a:latin typeface="Verdana" pitchFamily="34" charset="0"/>
              <a:ea typeface="新細明體" charset="-120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7182851" y="1944197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HK" sz="2000" dirty="0">
              <a:latin typeface="Verdana" pitchFamily="34" charset="0"/>
              <a:ea typeface="新細明體" charset="-120"/>
            </a:endParaRPr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7182850" y="2397099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HK" sz="2000" dirty="0">
              <a:latin typeface="Verdana" pitchFamily="34" charset="0"/>
              <a:ea typeface="新細明體" charset="-120"/>
            </a:endParaRP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7182849" y="2834261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HK" sz="2000" dirty="0">
              <a:latin typeface="Verdana" pitchFamily="34" charset="0"/>
              <a:ea typeface="新細明體" charset="-120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7182848" y="3282519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HK" sz="2000" dirty="0">
              <a:latin typeface="Verdana" pitchFamily="34" charset="0"/>
              <a:ea typeface="新細明體" charset="-120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7186024" y="3727083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HK" sz="2000" dirty="0">
              <a:latin typeface="Verdana" pitchFamily="34" charset="0"/>
              <a:ea typeface="新細明體" charset="-120"/>
            </a:endParaRPr>
          </a:p>
        </p:txBody>
      </p:sp>
      <p:sp>
        <p:nvSpPr>
          <p:cNvPr id="24" name="AutoShape 4"/>
          <p:cNvSpPr>
            <a:spLocks noChangeArrowheads="1"/>
          </p:cNvSpPr>
          <p:nvPr/>
        </p:nvSpPr>
        <p:spPr bwMode="auto">
          <a:xfrm>
            <a:off x="7182847" y="4179984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HK" sz="2000" dirty="0">
              <a:latin typeface="Verdana" pitchFamily="34" charset="0"/>
              <a:ea typeface="新細明體" charset="-120"/>
            </a:endParaRPr>
          </a:p>
        </p:txBody>
      </p:sp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7182846" y="4624548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HK" sz="2000" dirty="0">
              <a:latin typeface="Verdana" pitchFamily="34" charset="0"/>
              <a:ea typeface="新細明體" charset="-120"/>
            </a:endParaRP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7186024" y="5069112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HK" sz="2000" dirty="0">
              <a:latin typeface="Verdana" pitchFamily="34" charset="0"/>
              <a:ea typeface="新細明體" charset="-120"/>
            </a:endParaRPr>
          </a:p>
        </p:txBody>
      </p:sp>
      <p:sp>
        <p:nvSpPr>
          <p:cNvPr id="27" name="AutoShape 4"/>
          <p:cNvSpPr>
            <a:spLocks noChangeArrowheads="1"/>
          </p:cNvSpPr>
          <p:nvPr/>
        </p:nvSpPr>
        <p:spPr bwMode="auto">
          <a:xfrm>
            <a:off x="7182845" y="5505338"/>
            <a:ext cx="1785071" cy="444564"/>
          </a:xfrm>
          <a:prstGeom prst="flowChartProcess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zh-HK" sz="2000" dirty="0">
              <a:latin typeface="Verdana" pitchFamily="34" charset="0"/>
              <a:ea typeface="新細明體" charset="-12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618747" y="1037968"/>
            <a:ext cx="1055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latin typeface="+mn-lt"/>
              </a:rPr>
              <a:t>Slot-1</a:t>
            </a:r>
            <a:endParaRPr lang="zh-HK" altLang="en-US" dirty="0">
              <a:latin typeface="+mn-lt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55568" y="1037967"/>
            <a:ext cx="1104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latin typeface="+mn-lt"/>
              </a:rPr>
              <a:t>Slot-2</a:t>
            </a:r>
            <a:endParaRPr lang="zh-HK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564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601579"/>
          </a:xfrm>
        </p:spPr>
        <p:txBody>
          <a:bodyPr/>
          <a:lstStyle/>
          <a:p>
            <a:r>
              <a:rPr lang="en-US" altLang="zh-HK" dirty="0" smtClean="0"/>
              <a:t>Hard to Avoid Collisions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5690" y="955364"/>
                <a:ext cx="8292623" cy="4966177"/>
              </a:xfrm>
            </p:spPr>
            <p:txBody>
              <a:bodyPr/>
              <a:lstStyle/>
              <a:p>
                <a:r>
                  <a:rPr lang="en-US" altLang="zh-HK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HK" sz="2400" dirty="0" smtClean="0"/>
                  <a:t> be the size of the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key space</a:t>
                </a:r>
                <a:r>
                  <a:rPr lang="en-US" altLang="zh-HK" sz="2400" dirty="0" smtClean="0"/>
                  <a:t>. Assume all the keys are at most 6 characters long, where a character can be a decimal digit, or a letter, and that the first character must be a letter. The number of possible keys is</a:t>
                </a:r>
                <a:br>
                  <a:rPr lang="en-US" altLang="zh-HK" sz="2400" dirty="0" smtClean="0"/>
                </a:b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𝑇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HK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0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≤5</m:t>
                        </m:r>
                      </m:sub>
                      <m:sup/>
                      <m:e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26</m:t>
                        </m:r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36</m:t>
                            </m:r>
                          </m:e>
                          <m:sup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HK" sz="24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&gt;1.6×</m:t>
                        </m:r>
                        <m:sSup>
                          <m:sSupPr>
                            <m:ctrlP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HK" sz="24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9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/>
                  <a:t>Let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HK" sz="2400" dirty="0" smtClean="0"/>
                  <a:t> be the number of records we need to manage, which is usually much smaller than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/>
                  <a:t>One way to avoid collision is to use the space of T for supporting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altLang="zh-HK" sz="2400" dirty="0" smtClean="0"/>
                  <a:t> records, which is too costly.</a:t>
                </a:r>
              </a:p>
              <a:p>
                <a:r>
                  <a:rPr lang="en-US" altLang="zh-HK" sz="2400" dirty="0" smtClean="0">
                    <a:solidFill>
                      <a:srgbClr val="C00000"/>
                    </a:solidFill>
                  </a:rPr>
                  <a:t>Key density </a:t>
                </a:r>
                <a:r>
                  <a:rPr lang="en-US" altLang="zh-HK" sz="2400" dirty="0" smtClean="0"/>
                  <a:t>of a hash table is </a:t>
                </a:r>
                <a14:m>
                  <m:oMath xmlns:m="http://schemas.openxmlformats.org/officeDocument/2006/math"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/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𝑇</m:t>
                    </m:r>
                  </m:oMath>
                </a14:m>
                <a:r>
                  <a:rPr lang="en-US" altLang="zh-HK" sz="2400" dirty="0" smtClean="0"/>
                  <a:t>.</a:t>
                </a:r>
              </a:p>
              <a:p>
                <a:r>
                  <a:rPr lang="en-US" altLang="zh-HK" sz="2400" dirty="0" smtClean="0"/>
                  <a:t>The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loading density</a:t>
                </a:r>
                <a:r>
                  <a:rPr lang="en-US" altLang="zh-HK" sz="2400" dirty="0" smtClean="0"/>
                  <a:t> or </a:t>
                </a:r>
                <a:r>
                  <a:rPr lang="en-US" altLang="zh-HK" sz="2400" dirty="0" smtClean="0">
                    <a:solidFill>
                      <a:srgbClr val="C00000"/>
                    </a:solidFill>
                  </a:rPr>
                  <a:t>loading factor</a:t>
                </a:r>
                <a:r>
                  <a:rPr lang="en-US" altLang="zh-HK" sz="2400" dirty="0" smtClean="0"/>
                  <a:t> of a hash table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HK" sz="2400" i="1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α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𝑛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/(</m:t>
                    </m:r>
                    <m:r>
                      <a:rPr lang="en-US" altLang="zh-HK" sz="2400" i="1" dirty="0" err="1" smtClean="0">
                        <a:solidFill>
                          <a:srgbClr val="0000FF"/>
                        </a:solidFill>
                        <a:latin typeface="Cambria Math"/>
                      </a:rPr>
                      <m:t>𝑠𝑏</m:t>
                    </m:r>
                    <m:r>
                      <a:rPr lang="en-US" altLang="zh-HK" sz="24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400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HK" sz="2400" dirty="0" smtClean="0"/>
                  <a:t> is the number of buckets, and 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𝑠</m:t>
                    </m:r>
                  </m:oMath>
                </a14:m>
                <a:r>
                  <a:rPr lang="en-US" altLang="zh-HK" sz="2400" dirty="0" smtClean="0"/>
                  <a:t> is the number of slots in a bucket</a:t>
                </a:r>
                <a:endParaRPr lang="zh-HK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690" y="955364"/>
                <a:ext cx="8292623" cy="4966177"/>
              </a:xfrm>
              <a:blipFill rotWithShape="1">
                <a:blip r:embed="rId2"/>
                <a:stretch>
                  <a:fillRect l="-662" t="-983" r="-1618" b="-14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000000"/>
                </a:solidFill>
              </a:rPr>
              <a:t>Hashing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>
                <a:solidFill>
                  <a:srgbClr val="000000"/>
                </a:solidFill>
                <a:cs typeface="Times New Roman" pitchFamily="18" charset="0"/>
              </a:rPr>
              <a:t>8-</a:t>
            </a:r>
            <a:fld id="{D771C658-50B4-4440-9114-F764B39FC6D7}" type="slidenum">
              <a:rPr lang="en-US" altLang="zh-TW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39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22070</TotalTime>
  <Words>3549</Words>
  <Application>Microsoft Office PowerPoint</Application>
  <PresentationFormat>On-screen Show (4:3)</PresentationFormat>
  <Paragraphs>653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PMingLiU</vt:lpstr>
      <vt:lpstr>PMingLiU</vt:lpstr>
      <vt:lpstr>Cambria Math</vt:lpstr>
      <vt:lpstr>Comic Sans MS</vt:lpstr>
      <vt:lpstr>Times New Roman</vt:lpstr>
      <vt:lpstr>Verdana</vt:lpstr>
      <vt:lpstr>Wingdings</vt:lpstr>
      <vt:lpstr>1_Default Design</vt:lpstr>
      <vt:lpstr>CSCI2100E   Hashing </vt:lpstr>
      <vt:lpstr>Search Records</vt:lpstr>
      <vt:lpstr>Hashing: Main Ideas</vt:lpstr>
      <vt:lpstr>Hashing: Main Ideas</vt:lpstr>
      <vt:lpstr>An Ideal Case</vt:lpstr>
      <vt:lpstr>To Be Realistic</vt:lpstr>
      <vt:lpstr>Reconsider the Ideal Case</vt:lpstr>
      <vt:lpstr>Collision and Overflow</vt:lpstr>
      <vt:lpstr>Hard to Avoid Collisions</vt:lpstr>
      <vt:lpstr>Collision Handling</vt:lpstr>
      <vt:lpstr>Hash Functions</vt:lpstr>
      <vt:lpstr>Hash Function: Division</vt:lpstr>
      <vt:lpstr>Hash Function: Division</vt:lpstr>
      <vt:lpstr>Hash Function: Mid-Square</vt:lpstr>
      <vt:lpstr>Hash Function: Folding</vt:lpstr>
      <vt:lpstr>Hash Function: Folding</vt:lpstr>
      <vt:lpstr>Convert Strings to Integers</vt:lpstr>
      <vt:lpstr>Convert Strings to Integers</vt:lpstr>
      <vt:lpstr>Overflow Handling</vt:lpstr>
      <vt:lpstr>Linear Probing</vt:lpstr>
      <vt:lpstr>Linear Probing: Searching</vt:lpstr>
      <vt:lpstr>Linear Probing</vt:lpstr>
      <vt:lpstr>Quadratic Probing</vt:lpstr>
      <vt:lpstr>Quadratic Probing</vt:lpstr>
      <vt:lpstr>Quadratic Probing</vt:lpstr>
      <vt:lpstr>Can Quadratic Probing always find an empty slot?</vt:lpstr>
      <vt:lpstr>Guarantee of Quadratic Probing</vt:lpstr>
      <vt:lpstr>Hash Function: Rehashing</vt:lpstr>
      <vt:lpstr>Chaining</vt:lpstr>
      <vt:lpstr>Chaining: Searching</vt:lpstr>
      <vt:lpstr>Sorting vs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Hong Cheng (SYEEM)</cp:lastModifiedBy>
  <cp:revision>797</cp:revision>
  <cp:lastPrinted>2013-02-05T04:38:04Z</cp:lastPrinted>
  <dcterms:created xsi:type="dcterms:W3CDTF">1999-10-08T19:08:27Z</dcterms:created>
  <dcterms:modified xsi:type="dcterms:W3CDTF">2022-04-28T09:44:02Z</dcterms:modified>
</cp:coreProperties>
</file>