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8" r:id="rId2"/>
    <p:sldMasterId id="2147483871" r:id="rId3"/>
    <p:sldMasterId id="2147483884" r:id="rId4"/>
  </p:sldMasterIdLst>
  <p:notesMasterIdLst>
    <p:notesMasterId r:id="rId37"/>
  </p:notesMasterIdLst>
  <p:handoutMasterIdLst>
    <p:handoutMasterId r:id="rId38"/>
  </p:handoutMasterIdLst>
  <p:sldIdLst>
    <p:sldId id="565" r:id="rId5"/>
    <p:sldId id="631" r:id="rId6"/>
    <p:sldId id="633" r:id="rId7"/>
    <p:sldId id="623" r:id="rId8"/>
    <p:sldId id="656" r:id="rId9"/>
    <p:sldId id="657" r:id="rId10"/>
    <p:sldId id="658" r:id="rId11"/>
    <p:sldId id="659" r:id="rId12"/>
    <p:sldId id="660" r:id="rId13"/>
    <p:sldId id="661" r:id="rId14"/>
    <p:sldId id="664" r:id="rId15"/>
    <p:sldId id="662" r:id="rId16"/>
    <p:sldId id="663" r:id="rId17"/>
    <p:sldId id="670" r:id="rId18"/>
    <p:sldId id="665" r:id="rId19"/>
    <p:sldId id="666" r:id="rId20"/>
    <p:sldId id="667" r:id="rId21"/>
    <p:sldId id="668" r:id="rId22"/>
    <p:sldId id="669" r:id="rId23"/>
    <p:sldId id="671" r:id="rId24"/>
    <p:sldId id="672" r:id="rId25"/>
    <p:sldId id="673" r:id="rId26"/>
    <p:sldId id="674" r:id="rId27"/>
    <p:sldId id="675" r:id="rId28"/>
    <p:sldId id="676" r:id="rId29"/>
    <p:sldId id="677" r:id="rId30"/>
    <p:sldId id="678" r:id="rId31"/>
    <p:sldId id="679" r:id="rId32"/>
    <p:sldId id="680" r:id="rId33"/>
    <p:sldId id="681" r:id="rId34"/>
    <p:sldId id="682" r:id="rId35"/>
    <p:sldId id="683" r:id="rId36"/>
  </p:sldIdLst>
  <p:sldSz cx="9144000" cy="6858000" type="screen4x3"/>
  <p:notesSz cx="6781800"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FFFF00"/>
    <a:srgbClr val="DDDDDD"/>
    <a:srgbClr val="FFCCFF"/>
    <a:srgbClr val="9999FF"/>
    <a:srgbClr val="FF330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76" autoAdjust="0"/>
    <p:restoredTop sz="93133" autoAdjust="0"/>
  </p:normalViewPr>
  <p:slideViewPr>
    <p:cSldViewPr snapToGrid="0">
      <p:cViewPr varScale="1">
        <p:scale>
          <a:sx n="101" d="100"/>
          <a:sy n="101" d="100"/>
        </p:scale>
        <p:origin x="174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0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38780" cy="494976"/>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defTabSz="873125">
              <a:defRPr sz="1100" smtClean="0"/>
            </a:lvl1pPr>
          </a:lstStyle>
          <a:p>
            <a:pPr>
              <a:defRPr/>
            </a:pPr>
            <a:endParaRPr lang="en-US" altLang="zh-TW"/>
          </a:p>
        </p:txBody>
      </p:sp>
      <p:sp>
        <p:nvSpPr>
          <p:cNvPr id="131075" name="Rectangle 3"/>
          <p:cNvSpPr>
            <a:spLocks noGrp="1" noChangeArrowheads="1"/>
          </p:cNvSpPr>
          <p:nvPr>
            <p:ph type="dt" sz="quarter" idx="1"/>
          </p:nvPr>
        </p:nvSpPr>
        <p:spPr bwMode="auto">
          <a:xfrm>
            <a:off x="3841451" y="0"/>
            <a:ext cx="2938780" cy="494976"/>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defTabSz="873125">
              <a:defRPr sz="1100" smtClean="0"/>
            </a:lvl1pPr>
          </a:lstStyle>
          <a:p>
            <a:pPr>
              <a:defRPr/>
            </a:pPr>
            <a:endParaRPr lang="en-US" altLang="zh-TW"/>
          </a:p>
        </p:txBody>
      </p:sp>
      <p:sp>
        <p:nvSpPr>
          <p:cNvPr id="131076" name="Rectangle 4"/>
          <p:cNvSpPr>
            <a:spLocks noGrp="1" noChangeArrowheads="1"/>
          </p:cNvSpPr>
          <p:nvPr>
            <p:ph type="ftr" sz="quarter" idx="2"/>
          </p:nvPr>
        </p:nvSpPr>
        <p:spPr bwMode="auto">
          <a:xfrm>
            <a:off x="0" y="9429968"/>
            <a:ext cx="2938780" cy="494976"/>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defTabSz="873125">
              <a:defRPr sz="1100" smtClean="0"/>
            </a:lvl1pPr>
          </a:lstStyle>
          <a:p>
            <a:pPr>
              <a:defRPr/>
            </a:pPr>
            <a:endParaRPr lang="en-US" altLang="zh-TW"/>
          </a:p>
        </p:txBody>
      </p:sp>
      <p:sp>
        <p:nvSpPr>
          <p:cNvPr id="131077" name="Rectangle 5"/>
          <p:cNvSpPr>
            <a:spLocks noGrp="1" noChangeArrowheads="1"/>
          </p:cNvSpPr>
          <p:nvPr>
            <p:ph type="sldNum" sz="quarter" idx="3"/>
          </p:nvPr>
        </p:nvSpPr>
        <p:spPr bwMode="auto">
          <a:xfrm>
            <a:off x="3841451" y="9429968"/>
            <a:ext cx="2938780" cy="494976"/>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defTabSz="873125">
              <a:defRPr sz="1100"/>
            </a:lvl1pPr>
          </a:lstStyle>
          <a:p>
            <a:pPr>
              <a:defRPr/>
            </a:pPr>
            <a:fld id="{8496FE8D-5020-4377-8E6B-B79BFBF2912B}" type="slidenum">
              <a:rPr lang="en-US" altLang="zh-TW"/>
              <a:pPr>
                <a:defRPr/>
              </a:pPr>
              <a:t>‹#›</a:t>
            </a:fld>
            <a:endParaRPr lang="en-US" altLang="zh-TW"/>
          </a:p>
        </p:txBody>
      </p:sp>
    </p:spTree>
    <p:extLst>
      <p:ext uri="{BB962C8B-B14F-4D97-AF65-F5344CB8AC3E}">
        <p14:creationId xmlns:p14="http://schemas.microsoft.com/office/powerpoint/2010/main" val="3557779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780" cy="494976"/>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smtClean="0"/>
            </a:lvl1pPr>
          </a:lstStyle>
          <a:p>
            <a:pPr>
              <a:defRPr/>
            </a:pPr>
            <a:endParaRPr lang="en-US" altLang="zh-TW"/>
          </a:p>
        </p:txBody>
      </p:sp>
      <p:sp>
        <p:nvSpPr>
          <p:cNvPr id="3075" name="Rectangle 3"/>
          <p:cNvSpPr>
            <a:spLocks noGrp="1" noChangeArrowheads="1"/>
          </p:cNvSpPr>
          <p:nvPr>
            <p:ph type="dt" idx="1"/>
          </p:nvPr>
        </p:nvSpPr>
        <p:spPr bwMode="auto">
          <a:xfrm>
            <a:off x="3843020" y="0"/>
            <a:ext cx="2938780" cy="494976"/>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smtClean="0"/>
            </a:lvl1pPr>
          </a:lstStyle>
          <a:p>
            <a:pPr>
              <a:defRPr/>
            </a:pPr>
            <a:endParaRPr lang="en-US" altLang="zh-TW"/>
          </a:p>
        </p:txBody>
      </p:sp>
      <p:sp>
        <p:nvSpPr>
          <p:cNvPr id="65540" name="Rectangle 4"/>
          <p:cNvSpPr>
            <a:spLocks noGrp="1" noRot="1" noChangeAspect="1" noChangeArrowheads="1" noTextEdit="1"/>
          </p:cNvSpPr>
          <p:nvPr>
            <p:ph type="sldImg" idx="2"/>
          </p:nvPr>
        </p:nvSpPr>
        <p:spPr bwMode="auto">
          <a:xfrm>
            <a:off x="911225" y="746125"/>
            <a:ext cx="4962525" cy="3722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4240" y="4715832"/>
            <a:ext cx="4973320" cy="4464953"/>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431662"/>
            <a:ext cx="2938780" cy="494976"/>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smtClean="0"/>
            </a:lvl1pPr>
          </a:lstStyle>
          <a:p>
            <a:pPr>
              <a:defRPr/>
            </a:pPr>
            <a:endParaRPr lang="en-US" altLang="zh-TW"/>
          </a:p>
        </p:txBody>
      </p:sp>
      <p:sp>
        <p:nvSpPr>
          <p:cNvPr id="3079" name="Rectangle 7"/>
          <p:cNvSpPr>
            <a:spLocks noGrp="1" noChangeArrowheads="1"/>
          </p:cNvSpPr>
          <p:nvPr>
            <p:ph type="sldNum" sz="quarter" idx="5"/>
          </p:nvPr>
        </p:nvSpPr>
        <p:spPr bwMode="auto">
          <a:xfrm>
            <a:off x="3843020" y="9431662"/>
            <a:ext cx="2938780" cy="494976"/>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F34B4E17-B373-4D1B-8E3B-CDF53C40860B}" type="slidenum">
              <a:rPr lang="en-US" altLang="zh-TW"/>
              <a:pPr>
                <a:defRPr/>
              </a:pPr>
              <a:t>‹#›</a:t>
            </a:fld>
            <a:endParaRPr lang="en-US" altLang="zh-TW"/>
          </a:p>
        </p:txBody>
      </p:sp>
    </p:spTree>
    <p:extLst>
      <p:ext uri="{BB962C8B-B14F-4D97-AF65-F5344CB8AC3E}">
        <p14:creationId xmlns:p14="http://schemas.microsoft.com/office/powerpoint/2010/main" val="19659440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5500734" y="6400800"/>
            <a:ext cx="2895600" cy="457200"/>
          </a:xfrm>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t>6-</a:t>
            </a:r>
            <a:fld id="{B22FD5D4-5F30-415A-9D69-2523E9D2A7D0}" type="slidenum">
              <a:rPr lang="en-US" altLang="zh-TW" smtClean="0"/>
              <a:pPr>
                <a:defRPr/>
              </a:pPr>
              <a:t>‹#›</a:t>
            </a:fld>
            <a:endParaRPr lang="en-US" altLang="zh-TW" dirty="0"/>
          </a:p>
        </p:txBody>
      </p:sp>
    </p:spTree>
    <p:extLst>
      <p:ext uri="{BB962C8B-B14F-4D97-AF65-F5344CB8AC3E}">
        <p14:creationId xmlns:p14="http://schemas.microsoft.com/office/powerpoint/2010/main" val="1768842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t>6-</a:t>
            </a:r>
            <a:fld id="{63CF384E-035D-411D-9E48-9DFD66FFC952}" type="slidenum">
              <a:rPr lang="en-US" altLang="zh-TW" smtClean="0"/>
              <a:pPr>
                <a:defRPr/>
              </a:pPr>
              <a:t>‹#›</a:t>
            </a:fld>
            <a:endParaRPr lang="en-US" altLang="zh-TW" dirty="0"/>
          </a:p>
        </p:txBody>
      </p:sp>
    </p:spTree>
    <p:extLst>
      <p:ext uri="{BB962C8B-B14F-4D97-AF65-F5344CB8AC3E}">
        <p14:creationId xmlns:p14="http://schemas.microsoft.com/office/powerpoint/2010/main" val="20386517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t>6-</a:t>
            </a:r>
            <a:fld id="{A5F7BDAF-EDFA-4032-ABE2-DF459DBFEBDB}" type="slidenum">
              <a:rPr lang="en-US" altLang="zh-TW" smtClean="0"/>
              <a:pPr>
                <a:defRPr/>
              </a:pPr>
              <a:t>‹#›</a:t>
            </a:fld>
            <a:endParaRPr lang="en-US" altLang="zh-TW" dirty="0"/>
          </a:p>
        </p:txBody>
      </p:sp>
    </p:spTree>
    <p:extLst>
      <p:ext uri="{BB962C8B-B14F-4D97-AF65-F5344CB8AC3E}">
        <p14:creationId xmlns:p14="http://schemas.microsoft.com/office/powerpoint/2010/main" val="19084467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5500734"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B22FD5D4-5F30-415A-9D69-2523E9D2A7D0}"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20072023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1458686"/>
            <a:ext cx="77724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5555055" y="6400800"/>
            <a:ext cx="2895600" cy="457200"/>
          </a:xfrm>
        </p:spPr>
        <p:txBody>
          <a:bodyPr/>
          <a:lstStyle>
            <a:lvl1pPr>
              <a:defRPr/>
            </a:lvl1pPr>
          </a:lstStyle>
          <a:p>
            <a:pPr>
              <a:defRPr/>
            </a:pPr>
            <a:r>
              <a:rPr lang="en-US" smtClean="0">
                <a:solidFill>
                  <a:srgbClr val="000000"/>
                </a:solidFill>
              </a:rPr>
              <a:t>Graph</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a:defRPr/>
            </a:pPr>
            <a:r>
              <a:rPr lang="en-US" altLang="zh-TW" dirty="0" smtClean="0">
                <a:solidFill>
                  <a:srgbClr val="000000"/>
                </a:solidFill>
                <a:cs typeface="Times New Roman" pitchFamily="18" charset="0"/>
              </a:rPr>
              <a:t>6-</a:t>
            </a:r>
            <a:fld id="{D771C658-50B4-4440-9114-F764B39FC6D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6592101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a:xfrm>
            <a:off x="5500735"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ea typeface="新細明體" pitchFamily="18" charset="-120"/>
                <a:cs typeface="Times New Roman" pitchFamily="18" charset="0"/>
              </a:rPr>
              <a:t>6-</a:t>
            </a:r>
            <a:fld id="{C4794E24-39B1-4A06-9F92-95A702171956}"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556027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5518841"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AFB0C535-4FBB-449C-9118-BDFB56F5D882}"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235840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D7F78198-6253-4FCF-8181-7C6B340C134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5421738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54B2DD70-B987-4949-B294-5F782849949B}"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1295593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EA47A3EC-4886-4B35-A2B5-0B3D0A20754D}"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9072172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63B6BEC3-C812-4C11-B43A-F2575367CB2A}"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2038197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1458686"/>
            <a:ext cx="77724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5555055" y="6400800"/>
            <a:ext cx="2895600" cy="457200"/>
          </a:xfrm>
        </p:spPr>
        <p:txBody>
          <a:bodyPr/>
          <a:lstStyle>
            <a:lvl1pPr>
              <a:defRPr/>
            </a:lvl1pPr>
          </a:lstStyle>
          <a:p>
            <a:pPr>
              <a:defRPr/>
            </a:pPr>
            <a:r>
              <a:rPr lang="en-US" smtClean="0"/>
              <a:t>Graph</a:t>
            </a:r>
            <a:endParaRPr lang="en-US" dirty="0"/>
          </a:p>
        </p:txBody>
      </p:sp>
      <p:sp>
        <p:nvSpPr>
          <p:cNvPr id="9" name="Slide Number Placeholder 8"/>
          <p:cNvSpPr>
            <a:spLocks noGrp="1"/>
          </p:cNvSpPr>
          <p:nvPr>
            <p:ph type="sldNum" sz="quarter" idx="12"/>
          </p:nvPr>
        </p:nvSpPr>
        <p:spPr/>
        <p:txBody>
          <a:bodyPr/>
          <a:lstStyle/>
          <a:p>
            <a:pPr>
              <a:defRPr/>
            </a:pPr>
            <a:r>
              <a:rPr lang="en-US" altLang="zh-TW" dirty="0" smtClean="0">
                <a:cs typeface="Times New Roman" pitchFamily="18" charset="0"/>
              </a:rPr>
              <a:t>6-</a:t>
            </a:r>
            <a:fld id="{D771C658-50B4-4440-9114-F764B39FC6D7}" type="slidenum">
              <a:rPr lang="en-US" altLang="zh-TW" smtClean="0"/>
              <a:pPr>
                <a:defRPr/>
              </a:pPr>
              <a:t>‹#›</a:t>
            </a:fld>
            <a:endParaRPr lang="en-US" altLang="zh-TW" dirty="0"/>
          </a:p>
        </p:txBody>
      </p:sp>
    </p:spTree>
    <p:extLst>
      <p:ext uri="{BB962C8B-B14F-4D97-AF65-F5344CB8AC3E}">
        <p14:creationId xmlns:p14="http://schemas.microsoft.com/office/powerpoint/2010/main" val="42688686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7FC3F1ED-2EBB-4AA0-8AA7-90CBB032977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1106824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63CF384E-035D-411D-9E48-9DFD66FFC952}"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35626831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A5F7BDAF-EDFA-4032-ABE2-DF459DBFEBDB}"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34524492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solidFill>
                  <a:srgbClr val="000000"/>
                </a:solidFill>
              </a:rPr>
              <a:t>Graph</a:t>
            </a:r>
            <a:endParaRPr lang="en-US" dirty="0">
              <a:solidFill>
                <a:srgbClr val="000000"/>
              </a:solidFill>
            </a:endParaRPr>
          </a:p>
        </p:txBody>
      </p:sp>
      <p:sp>
        <p:nvSpPr>
          <p:cNvPr id="3" name="Slide Number Placeholder 2"/>
          <p:cNvSpPr>
            <a:spLocks noGrp="1"/>
          </p:cNvSpPr>
          <p:nvPr>
            <p:ph type="sldNum" sz="quarter" idx="11"/>
          </p:nvPr>
        </p:nvSpPr>
        <p:spPr/>
        <p:txBody>
          <a:bodyPr/>
          <a:lstStyle/>
          <a:p>
            <a:pPr>
              <a:defRPr/>
            </a:pPr>
            <a:r>
              <a:rPr lang="en-US" altLang="zh-TW" dirty="0" smtClean="0">
                <a:solidFill>
                  <a:srgbClr val="000000"/>
                </a:solidFill>
              </a:rPr>
              <a:t>6-</a:t>
            </a:r>
            <a:fld id="{D771C658-50B4-4440-9114-F764B39FC6D7}" type="slidenum">
              <a:rPr lang="en-US" altLang="zh-TW" smtClean="0">
                <a:solidFill>
                  <a:srgbClr val="000000"/>
                </a:solidFill>
              </a:rPr>
              <a:pPr>
                <a:defRPr/>
              </a:pPr>
              <a:t>‹#›</a:t>
            </a:fld>
            <a:endParaRPr lang="en-US" altLang="zh-TW" dirty="0">
              <a:solidFill>
                <a:srgbClr val="000000"/>
              </a:solidFill>
            </a:endParaRPr>
          </a:p>
        </p:txBody>
      </p:sp>
      <p:sp>
        <p:nvSpPr>
          <p:cNvPr id="5" name="Title 4"/>
          <p:cNvSpPr>
            <a:spLocks noGrp="1"/>
          </p:cNvSpPr>
          <p:nvPr>
            <p:ph type="title"/>
          </p:nvPr>
        </p:nvSpPr>
        <p:spPr/>
        <p:txBody>
          <a:bodyPr/>
          <a:lstStyle/>
          <a:p>
            <a:r>
              <a:rPr lang="en-US" altLang="zh-HK" smtClean="0"/>
              <a:t>Click to edit Master title style</a:t>
            </a:r>
            <a:endParaRPr lang="zh-HK" altLang="en-US"/>
          </a:p>
        </p:txBody>
      </p:sp>
    </p:spTree>
    <p:extLst>
      <p:ext uri="{BB962C8B-B14F-4D97-AF65-F5344CB8AC3E}">
        <p14:creationId xmlns:p14="http://schemas.microsoft.com/office/powerpoint/2010/main" val="290822208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HK" smtClean="0"/>
              <a:t>Click to edit Master title style</a:t>
            </a:r>
            <a:endParaRPr lang="zh-HK"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HK" smtClean="0"/>
              <a:t>Click to edit Master subtitle style</a:t>
            </a:r>
            <a:endParaRPr lang="zh-HK" altLang="en-US"/>
          </a:p>
        </p:txBody>
      </p:sp>
      <p:sp>
        <p:nvSpPr>
          <p:cNvPr id="4" name="Date Placeholder 3"/>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11A8B1C-FA66-47C0-84D0-3F95889F893C}"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3297076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7FAA600-E4CE-431E-BD2B-E559C03D1131}"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882599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HK" smtClean="0"/>
              <a:t>Click to edit Master title style</a:t>
            </a:r>
            <a:endParaRPr lang="zh-HK"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1880313-8FED-4619-B8DB-351741316278}"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3934204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Date Placeholder 4"/>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C537445-F01F-4F52-A90B-E29BF6E3C8DC}"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959581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HK" smtClean="0"/>
              <a:t>Click to edit Master title style</a:t>
            </a:r>
            <a:endParaRPr lang="zh-HK"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7" name="Date Placeholder 6"/>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BDFA2A4-1C6B-4DE2-B148-405FD0139D63}"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3724960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2582B71-0CBF-4FED-9044-5A9B39BAF3A8}"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29788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a:xfrm>
            <a:off x="5500735" y="6400800"/>
            <a:ext cx="2895600" cy="457200"/>
          </a:xfrm>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ea typeface="新細明體" pitchFamily="18" charset="-120"/>
                <a:cs typeface="Times New Roman" pitchFamily="18" charset="0"/>
              </a:rPr>
              <a:t>6-</a:t>
            </a:r>
            <a:fld id="{C4794E24-39B1-4A06-9F92-95A702171956}" type="slidenum">
              <a:rPr lang="en-US" altLang="zh-TW" smtClean="0"/>
              <a:pPr>
                <a:defRPr/>
              </a:pPr>
              <a:t>‹#›</a:t>
            </a:fld>
            <a:endParaRPr lang="en-US" altLang="zh-TW" dirty="0"/>
          </a:p>
        </p:txBody>
      </p:sp>
    </p:spTree>
    <p:extLst>
      <p:ext uri="{BB962C8B-B14F-4D97-AF65-F5344CB8AC3E}">
        <p14:creationId xmlns:p14="http://schemas.microsoft.com/office/powerpoint/2010/main" val="383483740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B31917A-C17D-4113-8DE2-4AE1284686FA}"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2407592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HK" smtClean="0"/>
              <a:t>Click to edit Master title style</a:t>
            </a:r>
            <a:endParaRPr lang="zh-HK"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51C40BE-FF4B-4765-BB9F-CD1EB7C50D4D}"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8025011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HK" smtClean="0"/>
              <a:t>Click to edit Master title style</a:t>
            </a:r>
            <a:endParaRPr lang="zh-HK"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DA209DC-91A6-4888-B078-420035FD1753}"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75571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F1B0635-66C5-463D-91F3-4C54767B9339}"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433146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lvl1pPr>
              <a:defRPr/>
            </a:lvl1pPr>
          </a:lstStyle>
          <a:p>
            <a:r>
              <a:rPr lang="en-US" altLang="zh-HK" smtClean="0">
                <a:solidFill>
                  <a:srgbClr val="000000"/>
                </a:solidFill>
              </a:rPr>
              <a:t>Shortest Path Problems</a:t>
            </a:r>
            <a:endParaRPr lang="en-US" altLang="zh-HK">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zh-HK" smtClean="0">
                <a:solidFill>
                  <a:srgbClr val="000000"/>
                </a:solidFill>
              </a:rPr>
              <a:t>Graph</a:t>
            </a:r>
            <a:endParaRPr lang="en-US" altLang="zh-HK">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9B30B00-6A69-453E-86BB-F3C97AC8138D}" type="slidenum">
              <a:rPr lang="en-US" altLang="zh-HK">
                <a:solidFill>
                  <a:srgbClr val="000000"/>
                </a:solidFill>
              </a:rPr>
              <a:pPr/>
              <a:t>‹#›</a:t>
            </a:fld>
            <a:endParaRPr lang="en-US" altLang="zh-HK">
              <a:solidFill>
                <a:srgbClr val="000000"/>
              </a:solidFill>
            </a:endParaRPr>
          </a:p>
        </p:txBody>
      </p:sp>
    </p:spTree>
    <p:extLst>
      <p:ext uri="{BB962C8B-B14F-4D97-AF65-F5344CB8AC3E}">
        <p14:creationId xmlns:p14="http://schemas.microsoft.com/office/powerpoint/2010/main" val="549092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5500734"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B22FD5D4-5F30-415A-9D69-2523E9D2A7D0}"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5889739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33400" y="1458686"/>
            <a:ext cx="77724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5555055" y="6400800"/>
            <a:ext cx="2895600" cy="457200"/>
          </a:xfrm>
        </p:spPr>
        <p:txBody>
          <a:bodyPr/>
          <a:lstStyle>
            <a:lvl1pPr>
              <a:defRPr/>
            </a:lvl1pPr>
          </a:lstStyle>
          <a:p>
            <a:pPr>
              <a:defRPr/>
            </a:pPr>
            <a:r>
              <a:rPr lang="en-US" smtClean="0">
                <a:solidFill>
                  <a:srgbClr val="000000"/>
                </a:solidFill>
              </a:rPr>
              <a:t>Graph</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a:defRPr/>
            </a:pPr>
            <a:r>
              <a:rPr lang="en-US" altLang="zh-TW" dirty="0" smtClean="0">
                <a:solidFill>
                  <a:srgbClr val="000000"/>
                </a:solidFill>
                <a:cs typeface="Times New Roman" pitchFamily="18" charset="0"/>
              </a:rPr>
              <a:t>6-</a:t>
            </a:r>
            <a:fld id="{D771C658-50B4-4440-9114-F764B39FC6D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40537034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a:xfrm>
            <a:off x="5500735"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ea typeface="新細明體" pitchFamily="18" charset="-120"/>
                <a:cs typeface="Times New Roman" pitchFamily="18" charset="0"/>
              </a:rPr>
              <a:t>6-</a:t>
            </a:r>
            <a:fld id="{C4794E24-39B1-4A06-9F92-95A702171956}"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23807298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5518841" y="6400800"/>
            <a:ext cx="2895600" cy="457200"/>
          </a:xfrm>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AFB0C535-4FBB-449C-9118-BDFB56F5D882}"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322925319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D7F78198-6253-4FCF-8181-7C6B340C134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522973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5518841" y="6400800"/>
            <a:ext cx="2895600" cy="457200"/>
          </a:xfrm>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t>6-</a:t>
            </a:r>
            <a:fld id="{AFB0C535-4FBB-449C-9118-BDFB56F5D882}" type="slidenum">
              <a:rPr lang="en-US" altLang="zh-TW" smtClean="0"/>
              <a:pPr>
                <a:defRPr/>
              </a:pPr>
              <a:t>‹#›</a:t>
            </a:fld>
            <a:endParaRPr lang="en-US" altLang="zh-TW" dirty="0"/>
          </a:p>
        </p:txBody>
      </p:sp>
    </p:spTree>
    <p:extLst>
      <p:ext uri="{BB962C8B-B14F-4D97-AF65-F5344CB8AC3E}">
        <p14:creationId xmlns:p14="http://schemas.microsoft.com/office/powerpoint/2010/main" val="12682698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54B2DD70-B987-4949-B294-5F782849949B}"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2223295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EA47A3EC-4886-4B35-A2B5-0B3D0A20754D}"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105650201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63B6BEC3-C812-4C11-B43A-F2575367CB2A}"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416365097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7FC3F1ED-2EBB-4AA0-8AA7-90CBB032977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53768184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63CF384E-035D-411D-9E48-9DFD66FFC952}"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328701113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solidFill>
                  <a:srgbClr val="000000"/>
                </a:solidFill>
              </a:rPr>
              <a:t>Graph</a:t>
            </a:r>
            <a:endParaRPr lang="en-US" altLang="zh-TW"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TW" dirty="0" smtClean="0">
                <a:solidFill>
                  <a:srgbClr val="000000"/>
                </a:solidFill>
              </a:rPr>
              <a:t>6-</a:t>
            </a:r>
            <a:fld id="{A5F7BDAF-EDFA-4032-ABE2-DF459DBFEBDB}"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24057269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9" name="Slide Number Placeholder 8"/>
          <p:cNvSpPr>
            <a:spLocks noGrp="1"/>
          </p:cNvSpPr>
          <p:nvPr>
            <p:ph type="sldNum" sz="quarter" idx="12"/>
          </p:nvPr>
        </p:nvSpPr>
        <p:spPr/>
        <p:txBody>
          <a:bodyPr/>
          <a:lstStyle>
            <a:lvl1pPr>
              <a:defRPr/>
            </a:lvl1pPr>
          </a:lstStyle>
          <a:p>
            <a:pPr>
              <a:defRPr/>
            </a:pPr>
            <a:r>
              <a:rPr lang="en-US" altLang="zh-TW" dirty="0" smtClean="0"/>
              <a:t>6-</a:t>
            </a:r>
            <a:fld id="{D7F78198-6253-4FCF-8181-7C6B340C1347}" type="slidenum">
              <a:rPr lang="en-US" altLang="zh-TW" smtClean="0"/>
              <a:pPr>
                <a:defRPr/>
              </a:pPr>
              <a:t>‹#›</a:t>
            </a:fld>
            <a:endParaRPr lang="en-US" altLang="zh-TW" dirty="0"/>
          </a:p>
        </p:txBody>
      </p:sp>
    </p:spTree>
    <p:extLst>
      <p:ext uri="{BB962C8B-B14F-4D97-AF65-F5344CB8AC3E}">
        <p14:creationId xmlns:p14="http://schemas.microsoft.com/office/powerpoint/2010/main" val="1215063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5" name="Slide Number Placeholder 4"/>
          <p:cNvSpPr>
            <a:spLocks noGrp="1"/>
          </p:cNvSpPr>
          <p:nvPr>
            <p:ph type="sldNum" sz="quarter" idx="12"/>
          </p:nvPr>
        </p:nvSpPr>
        <p:spPr/>
        <p:txBody>
          <a:bodyPr/>
          <a:lstStyle>
            <a:lvl1pPr>
              <a:defRPr/>
            </a:lvl1pPr>
          </a:lstStyle>
          <a:p>
            <a:pPr>
              <a:defRPr/>
            </a:pPr>
            <a:r>
              <a:rPr lang="en-US" altLang="zh-TW" dirty="0" smtClean="0"/>
              <a:t>6-</a:t>
            </a:r>
            <a:fld id="{54B2DD70-B987-4949-B294-5F782849949B}" type="slidenum">
              <a:rPr lang="en-US" altLang="zh-TW" smtClean="0"/>
              <a:pPr>
                <a:defRPr/>
              </a:pPr>
              <a:t>‹#›</a:t>
            </a:fld>
            <a:endParaRPr lang="en-US" altLang="zh-TW" dirty="0"/>
          </a:p>
        </p:txBody>
      </p:sp>
    </p:spTree>
    <p:extLst>
      <p:ext uri="{BB962C8B-B14F-4D97-AF65-F5344CB8AC3E}">
        <p14:creationId xmlns:p14="http://schemas.microsoft.com/office/powerpoint/2010/main" val="23823560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4" name="Slide Number Placeholder 3"/>
          <p:cNvSpPr>
            <a:spLocks noGrp="1"/>
          </p:cNvSpPr>
          <p:nvPr>
            <p:ph type="sldNum" sz="quarter" idx="12"/>
          </p:nvPr>
        </p:nvSpPr>
        <p:spPr/>
        <p:txBody>
          <a:bodyPr/>
          <a:lstStyle>
            <a:lvl1pPr>
              <a:defRPr/>
            </a:lvl1pPr>
          </a:lstStyle>
          <a:p>
            <a:pPr>
              <a:defRPr/>
            </a:pPr>
            <a:r>
              <a:rPr lang="en-US" altLang="zh-TW" dirty="0" smtClean="0"/>
              <a:t>6-</a:t>
            </a:r>
            <a:fld id="{EA47A3EC-4886-4B35-A2B5-0B3D0A20754D}" type="slidenum">
              <a:rPr lang="en-US" altLang="zh-TW" smtClean="0"/>
              <a:pPr>
                <a:defRPr/>
              </a:pPr>
              <a:t>‹#›</a:t>
            </a:fld>
            <a:endParaRPr lang="en-US" altLang="zh-TW" dirty="0"/>
          </a:p>
        </p:txBody>
      </p:sp>
    </p:spTree>
    <p:extLst>
      <p:ext uri="{BB962C8B-B14F-4D97-AF65-F5344CB8AC3E}">
        <p14:creationId xmlns:p14="http://schemas.microsoft.com/office/powerpoint/2010/main" val="25935670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t>6-</a:t>
            </a:r>
            <a:fld id="{63B6BEC3-C812-4C11-B43A-F2575367CB2A}" type="slidenum">
              <a:rPr lang="en-US" altLang="zh-TW" smtClean="0"/>
              <a:pPr>
                <a:defRPr/>
              </a:pPr>
              <a:t>‹#›</a:t>
            </a:fld>
            <a:endParaRPr lang="en-US" altLang="zh-TW" dirty="0"/>
          </a:p>
        </p:txBody>
      </p:sp>
    </p:spTree>
    <p:extLst>
      <p:ext uri="{BB962C8B-B14F-4D97-AF65-F5344CB8AC3E}">
        <p14:creationId xmlns:p14="http://schemas.microsoft.com/office/powerpoint/2010/main" val="39248956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atin typeface="+mn-lt"/>
                <a:ea typeface="PMingLiU" pitchFamily="18" charset="-120"/>
              </a:defRPr>
            </a:lvl1pPr>
          </a:lstStyle>
          <a:p>
            <a:pPr>
              <a:defRPr/>
            </a:pPr>
            <a:r>
              <a:rPr lang="en-US" altLang="zh-TW" smtClean="0"/>
              <a:t>Graph</a:t>
            </a:r>
            <a:endParaRPr lang="en-US" altLang="zh-TW" dirty="0"/>
          </a:p>
        </p:txBody>
      </p:sp>
      <p:sp>
        <p:nvSpPr>
          <p:cNvPr id="7" name="Slide Number Placeholder 6"/>
          <p:cNvSpPr>
            <a:spLocks noGrp="1"/>
          </p:cNvSpPr>
          <p:nvPr>
            <p:ph type="sldNum" sz="quarter" idx="12"/>
          </p:nvPr>
        </p:nvSpPr>
        <p:spPr/>
        <p:txBody>
          <a:bodyPr/>
          <a:lstStyle>
            <a:lvl1pPr>
              <a:defRPr/>
            </a:lvl1pPr>
          </a:lstStyle>
          <a:p>
            <a:pPr>
              <a:defRPr/>
            </a:pPr>
            <a:r>
              <a:rPr lang="en-US" altLang="zh-TW" dirty="0" smtClean="0"/>
              <a:t>6-</a:t>
            </a:r>
            <a:fld id="{7FC3F1ED-2EBB-4AA0-8AA7-90CBB0329777}" type="slidenum">
              <a:rPr lang="en-US" altLang="zh-TW" smtClean="0"/>
              <a:pPr>
                <a:defRPr/>
              </a:pPr>
              <a:t>‹#›</a:t>
            </a:fld>
            <a:endParaRPr lang="en-US" altLang="zh-TW" dirty="0"/>
          </a:p>
        </p:txBody>
      </p:sp>
    </p:spTree>
    <p:extLst>
      <p:ext uri="{BB962C8B-B14F-4D97-AF65-F5344CB8AC3E}">
        <p14:creationId xmlns:p14="http://schemas.microsoft.com/office/powerpoint/2010/main" val="36550889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80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5"/>
          <p:cNvSpPr>
            <a:spLocks noGrp="1" noChangeArrowheads="1"/>
          </p:cNvSpPr>
          <p:nvPr>
            <p:ph type="ftr" sz="quarter" idx="3"/>
          </p:nvPr>
        </p:nvSpPr>
        <p:spPr bwMode="auto">
          <a:xfrm>
            <a:off x="5518841"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smtClean="0"/>
              <a:t>Graph</a:t>
            </a:r>
            <a:endParaRPr lang="en-US" dirty="0"/>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PMingLiU" pitchFamily="18" charset="-120"/>
              </a:defRPr>
            </a:lvl1pPr>
          </a:lstStyle>
          <a:p>
            <a:pPr>
              <a:defRPr/>
            </a:pPr>
            <a:r>
              <a:rPr lang="en-US" altLang="zh-TW" dirty="0" smtClean="0"/>
              <a:t>6-</a:t>
            </a:r>
            <a:fld id="{D771C658-50B4-4440-9114-F764B39FC6D7}" type="slidenum">
              <a:rPr lang="en-US" altLang="zh-TW" smtClean="0"/>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80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5"/>
          <p:cNvSpPr>
            <a:spLocks noGrp="1" noChangeArrowheads="1"/>
          </p:cNvSpPr>
          <p:nvPr>
            <p:ph type="ftr" sz="quarter" idx="3"/>
          </p:nvPr>
        </p:nvSpPr>
        <p:spPr bwMode="auto">
          <a:xfrm>
            <a:off x="5518841"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smtClean="0">
                <a:solidFill>
                  <a:srgbClr val="000000"/>
                </a:solidFill>
              </a:rPr>
              <a:t>Graph</a:t>
            </a:r>
            <a:endParaRPr lang="en-US" dirty="0">
              <a:solidFill>
                <a:srgbClr val="000000"/>
              </a:solidFill>
            </a:endParaRPr>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PMingLiU" pitchFamily="18" charset="-120"/>
              </a:defRPr>
            </a:lvl1pPr>
          </a:lstStyle>
          <a:p>
            <a:pPr>
              <a:defRPr/>
            </a:pPr>
            <a:r>
              <a:rPr lang="en-US" altLang="zh-TW" dirty="0" smtClean="0">
                <a:solidFill>
                  <a:srgbClr val="000000"/>
                </a:solidFill>
              </a:rPr>
              <a:t>6-</a:t>
            </a:r>
            <a:fld id="{D771C658-50B4-4440-9114-F764B39FC6D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40433367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HK"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tx1"/>
                </a:solidFill>
                <a:effectLst/>
                <a:ea typeface="新細明體" charset="-120"/>
              </a:defRPr>
            </a:lvl1pPr>
          </a:lstStyle>
          <a:p>
            <a:r>
              <a:rPr lang="en-US" altLang="zh-HK" smtClean="0">
                <a:solidFill>
                  <a:srgbClr val="000000"/>
                </a:solidFill>
              </a:rPr>
              <a:t>Shortest Path Problems</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tx1"/>
                </a:solidFill>
                <a:effectLst/>
                <a:ea typeface="新細明體" charset="-120"/>
              </a:defRPr>
            </a:lvl1pPr>
          </a:lstStyle>
          <a:p>
            <a:r>
              <a:rPr lang="en-US" altLang="zh-HK" smtClean="0">
                <a:solidFill>
                  <a:srgbClr val="000000"/>
                </a:solidFill>
              </a:rPr>
              <a:t>Graph</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tx1"/>
                </a:solidFill>
                <a:effectLst/>
                <a:ea typeface="新細明體" charset="-120"/>
              </a:defRPr>
            </a:lvl1pPr>
          </a:lstStyle>
          <a:p>
            <a:fld id="{79C539C4-3AF8-4803-8D5F-6F990F098FED}" type="slidenum">
              <a:rPr lang="en-US" altLang="zh-HK" smtClean="0">
                <a:solidFill>
                  <a:srgbClr val="000000"/>
                </a:solidFill>
              </a:rPr>
              <a:pPr/>
              <a:t>‹#›</a:t>
            </a:fld>
            <a:endParaRPr lang="en-US" altLang="zh-HK" smtClean="0">
              <a:solidFill>
                <a:srgbClr val="000000"/>
              </a:solidFill>
            </a:endParaRPr>
          </a:p>
        </p:txBody>
      </p:sp>
    </p:spTree>
    <p:extLst>
      <p:ext uri="{BB962C8B-B14F-4D97-AF65-F5344CB8AC3E}">
        <p14:creationId xmlns:p14="http://schemas.microsoft.com/office/powerpoint/2010/main" val="307949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80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5"/>
          <p:cNvSpPr>
            <a:spLocks noGrp="1" noChangeArrowheads="1"/>
          </p:cNvSpPr>
          <p:nvPr>
            <p:ph type="ftr" sz="quarter" idx="3"/>
          </p:nvPr>
        </p:nvSpPr>
        <p:spPr bwMode="auto">
          <a:xfrm>
            <a:off x="5518841"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smtClean="0">
                <a:solidFill>
                  <a:srgbClr val="000000"/>
                </a:solidFill>
              </a:rPr>
              <a:t>Graph</a:t>
            </a:r>
            <a:endParaRPr lang="en-US" dirty="0">
              <a:solidFill>
                <a:srgbClr val="000000"/>
              </a:solidFill>
            </a:endParaRPr>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PMingLiU" pitchFamily="18" charset="-120"/>
              </a:defRPr>
            </a:lvl1pPr>
          </a:lstStyle>
          <a:p>
            <a:pPr>
              <a:defRPr/>
            </a:pPr>
            <a:r>
              <a:rPr lang="en-US" altLang="zh-TW" dirty="0" smtClean="0">
                <a:solidFill>
                  <a:srgbClr val="000000"/>
                </a:solidFill>
              </a:rPr>
              <a:t>6-</a:t>
            </a:r>
            <a:fld id="{D771C658-50B4-4440-9114-F764B39FC6D7}" type="slidenum">
              <a:rPr lang="en-US" altLang="zh-TW" smtClean="0">
                <a:solidFill>
                  <a:srgbClr val="000000"/>
                </a:solidFill>
              </a:rPr>
              <a:pPr>
                <a:defRPr/>
              </a:pPr>
              <a:t>‹#›</a:t>
            </a:fld>
            <a:endParaRPr lang="en-US" altLang="zh-TW" dirty="0">
              <a:solidFill>
                <a:srgbClr val="000000"/>
              </a:solidFill>
            </a:endParaRPr>
          </a:p>
        </p:txBody>
      </p:sp>
    </p:spTree>
    <p:extLst>
      <p:ext uri="{BB962C8B-B14F-4D97-AF65-F5344CB8AC3E}">
        <p14:creationId xmlns:p14="http://schemas.microsoft.com/office/powerpoint/2010/main" val="29687968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iming>
    <p:tnLst>
      <p:par>
        <p:cTn id="1" dur="indefinite" restart="never" nodeType="tmRoot"/>
      </p:par>
    </p:tnLst>
  </p:timing>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0.png"/><Relationship Id="rId5" Type="http://schemas.openxmlformats.org/officeDocument/2006/relationships/oleObject" Target="../embeddings/oleObject6.bin"/><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96446" y="532223"/>
            <a:ext cx="8452585" cy="5562600"/>
          </a:xfrm>
          <a:noFill/>
          <a:extLst>
            <a:ext uri="{909E8E84-426E-40DD-AFC4-6F175D3DCCD1}">
              <a14:hiddenFill xmlns:a14="http://schemas.microsoft.com/office/drawing/2010/main">
                <a:gradFill rotWithShape="0">
                  <a:gsLst>
                    <a:gs pos="0">
                      <a:schemeClr val="bg2"/>
                    </a:gs>
                    <a:gs pos="50000">
                      <a:schemeClr val="bg2">
                        <a:gamma/>
                        <a:tint val="43137"/>
                        <a:invGamma/>
                      </a:schemeClr>
                    </a:gs>
                    <a:gs pos="100000">
                      <a:schemeClr val="bg2"/>
                    </a:gs>
                  </a:gsLst>
                  <a:lin ang="5400000" scaled="1"/>
                </a:gradFill>
              </a14:hiddenFill>
            </a:ext>
          </a:extLst>
        </p:spPr>
        <p:txBody>
          <a:bodyPr/>
          <a:lstStyle/>
          <a:p>
            <a:r>
              <a:rPr lang="en-US" altLang="zh-TW" sz="4400" smtClean="0">
                <a:solidFill>
                  <a:srgbClr val="002060"/>
                </a:solidFill>
              </a:rPr>
              <a:t>CSCI2100</a:t>
            </a:r>
            <a:r>
              <a:rPr lang="en-US" altLang="zh-CN" sz="4400" smtClean="0">
                <a:solidFill>
                  <a:srgbClr val="002060"/>
                </a:solidFill>
              </a:rPr>
              <a:t>E</a:t>
            </a:r>
            <a:r>
              <a:rPr lang="en-US" altLang="zh-TW" sz="4400" smtClean="0">
                <a:solidFill>
                  <a:srgbClr val="002060"/>
                </a:solidFill>
              </a:rPr>
              <a:t>  </a:t>
            </a:r>
            <a:r>
              <a:rPr lang="en-US" altLang="zh-TW" sz="6600" u="none" dirty="0" smtClean="0">
                <a:solidFill>
                  <a:srgbClr val="002060"/>
                </a:solidFill>
              </a:rPr>
              <a:t/>
            </a:r>
            <a:br>
              <a:rPr lang="en-US" altLang="zh-TW" sz="6600" u="none" dirty="0" smtClean="0">
                <a:solidFill>
                  <a:srgbClr val="002060"/>
                </a:solidFill>
              </a:rPr>
            </a:br>
            <a:r>
              <a:rPr lang="en-US" altLang="zh-TW" sz="6600" u="none" dirty="0" smtClean="0">
                <a:solidFill>
                  <a:srgbClr val="002060"/>
                </a:solidFill>
              </a:rPr>
              <a:t>Graph (</a:t>
            </a:r>
            <a:r>
              <a:rPr lang="en-US" altLang="zh-TW" sz="6600" u="none" smtClean="0">
                <a:solidFill>
                  <a:srgbClr val="002060"/>
                </a:solidFill>
              </a:rPr>
              <a:t>Part 2)</a:t>
            </a:r>
            <a:r>
              <a:rPr lang="en-US" altLang="zh-TW" sz="6600" u="none" dirty="0" smtClean="0">
                <a:solidFill>
                  <a:srgbClr val="002060"/>
                </a:solidFill>
              </a:rPr>
              <a:t/>
            </a:r>
            <a:br>
              <a:rPr lang="en-US" altLang="zh-TW" sz="6600" u="none" dirty="0" smtClean="0">
                <a:solidFill>
                  <a:srgbClr val="002060"/>
                </a:solidFill>
              </a:rPr>
            </a:br>
            <a:endParaRPr lang="en-US" altLang="zh-TW" sz="3200" u="none" dirty="0">
              <a:solidFill>
                <a:srgbClr val="002060"/>
              </a:solidFill>
            </a:endParaRPr>
          </a:p>
        </p:txBody>
      </p:sp>
    </p:spTree>
    <p:extLst>
      <p:ext uri="{BB962C8B-B14F-4D97-AF65-F5344CB8AC3E}">
        <p14:creationId xmlns:p14="http://schemas.microsoft.com/office/powerpoint/2010/main" val="682129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z="3600" dirty="0"/>
              <a:t>Single Source Shortest </a:t>
            </a:r>
            <a:r>
              <a:rPr lang="en-US" altLang="zh-HK" sz="3600" dirty="0" smtClean="0"/>
              <a:t>Paths: Bellman-Ford Algorithm</a:t>
            </a:r>
            <a:endParaRPr lang="en-US" altLang="zh-HK" sz="3600" dirty="0"/>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10</a:t>
            </a:fld>
            <a:endParaRPr lang="en-US" altLang="zh-TW" dirty="0">
              <a:solidFill>
                <a:srgbClr val="000000"/>
              </a:solidFill>
            </a:endParaRPr>
          </a:p>
        </p:txBody>
      </p:sp>
      <p:sp>
        <p:nvSpPr>
          <p:cNvPr id="7" name="Content Placeholder 6"/>
          <p:cNvSpPr>
            <a:spLocks noGrp="1"/>
          </p:cNvSpPr>
          <p:nvPr>
            <p:ph idx="1"/>
          </p:nvPr>
        </p:nvSpPr>
        <p:spPr>
          <a:xfrm>
            <a:off x="544551" y="1670559"/>
            <a:ext cx="7772400" cy="4648200"/>
          </a:xfrm>
        </p:spPr>
        <p:txBody>
          <a:bodyPr/>
          <a:lstStyle/>
          <a:p>
            <a:r>
              <a:rPr lang="en-US" altLang="zh-HK" sz="2400" dirty="0"/>
              <a:t>To handle negative weights.</a:t>
            </a:r>
          </a:p>
          <a:p>
            <a:r>
              <a:rPr lang="en-US" altLang="zh-HK" sz="2400" dirty="0"/>
              <a:t>Consider to find the shortest path from the start node </a:t>
            </a:r>
            <a:r>
              <a:rPr lang="en-US" altLang="zh-HK" sz="2400" dirty="0" smtClean="0">
                <a:solidFill>
                  <a:srgbClr val="0000FF"/>
                </a:solidFill>
              </a:rPr>
              <a:t>u</a:t>
            </a:r>
            <a:r>
              <a:rPr lang="en-US" altLang="zh-HK" sz="2400" dirty="0" smtClean="0"/>
              <a:t> </a:t>
            </a:r>
            <a:r>
              <a:rPr lang="en-US" altLang="zh-HK" sz="2400" dirty="0"/>
              <a:t>by increasing the length of paths</a:t>
            </a:r>
            <a:r>
              <a:rPr lang="en-US" altLang="zh-HK" sz="2400" dirty="0" smtClean="0"/>
              <a:t>.</a:t>
            </a:r>
          </a:p>
          <a:p>
            <a:pPr lvl="1"/>
            <a:r>
              <a:rPr lang="en-US" altLang="zh-HK" sz="2200" dirty="0" smtClean="0"/>
              <a:t>For all the paths that have at most </a:t>
            </a:r>
            <a:r>
              <a:rPr lang="en-US" altLang="zh-HK" sz="2200" dirty="0" smtClean="0">
                <a:solidFill>
                  <a:srgbClr val="FF0000"/>
                </a:solidFill>
              </a:rPr>
              <a:t>1 edge</a:t>
            </a:r>
            <a:r>
              <a:rPr lang="en-US" altLang="zh-HK" sz="2200" dirty="0" smtClean="0"/>
              <a:t>, find all the shortest paths</a:t>
            </a:r>
          </a:p>
          <a:p>
            <a:pPr lvl="1"/>
            <a:r>
              <a:rPr lang="en-US" altLang="zh-HK" sz="2200" dirty="0" smtClean="0"/>
              <a:t>For all the paths that have at most </a:t>
            </a:r>
            <a:r>
              <a:rPr lang="en-US" altLang="zh-HK" sz="2200" dirty="0" smtClean="0">
                <a:solidFill>
                  <a:srgbClr val="FF0000"/>
                </a:solidFill>
              </a:rPr>
              <a:t>2 edge</a:t>
            </a:r>
            <a:r>
              <a:rPr lang="en-US" altLang="zh-HK" sz="2200" dirty="0" smtClean="0"/>
              <a:t>, find all the shortest paths</a:t>
            </a:r>
          </a:p>
          <a:p>
            <a:pPr lvl="1"/>
            <a:r>
              <a:rPr lang="en-US" altLang="zh-HK" sz="2200" dirty="0"/>
              <a:t> </a:t>
            </a:r>
            <a:r>
              <a:rPr lang="en-US" altLang="zh-HK" sz="2200" dirty="0" smtClean="0"/>
              <a:t>……</a:t>
            </a:r>
          </a:p>
          <a:p>
            <a:pPr lvl="1"/>
            <a:r>
              <a:rPr lang="en-US" altLang="zh-HK" sz="2200" dirty="0" smtClean="0"/>
              <a:t>For all the paths that have at most </a:t>
            </a:r>
            <a:r>
              <a:rPr lang="en-US" altLang="zh-HK" sz="2200" dirty="0" smtClean="0">
                <a:solidFill>
                  <a:srgbClr val="FF0000"/>
                </a:solidFill>
              </a:rPr>
              <a:t>n-1 edges</a:t>
            </a:r>
            <a:r>
              <a:rPr lang="en-US" altLang="zh-HK" sz="2200" dirty="0" smtClean="0"/>
              <a:t>, find all the shortest paths, where n is the number of nodes in </a:t>
            </a:r>
            <a:r>
              <a:rPr lang="en-US" altLang="zh-HK" sz="2200" dirty="0" smtClean="0">
                <a:solidFill>
                  <a:srgbClr val="0000FF"/>
                </a:solidFill>
              </a:rPr>
              <a:t>G</a:t>
            </a:r>
            <a:r>
              <a:rPr lang="en-US" altLang="zh-HK" sz="2200" dirty="0" smtClean="0"/>
              <a:t>.</a:t>
            </a:r>
            <a:endParaRPr lang="en-US" altLang="zh-HK" sz="2200" dirty="0"/>
          </a:p>
        </p:txBody>
      </p:sp>
    </p:spTree>
    <p:extLst>
      <p:ext uri="{BB962C8B-B14F-4D97-AF65-F5344CB8AC3E}">
        <p14:creationId xmlns:p14="http://schemas.microsoft.com/office/powerpoint/2010/main" val="76135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3"/>
          <p:cNvSpPr>
            <a:spLocks noGrp="1"/>
          </p:cNvSpPr>
          <p:nvPr>
            <p:ph type="ftr" sz="quarter" idx="11"/>
          </p:nvPr>
        </p:nvSpPr>
        <p:spPr>
          <a:xfrm>
            <a:off x="7409023" y="6400800"/>
            <a:ext cx="1022064" cy="457200"/>
          </a:xfrm>
        </p:spPr>
        <p:txBody>
          <a:bodyPr/>
          <a:lstStyle/>
          <a:p>
            <a:r>
              <a:rPr lang="en-US" altLang="zh-TW" dirty="0" smtClean="0"/>
              <a:t>Graph</a:t>
            </a:r>
            <a:endParaRPr lang="en-US" altLang="zh-TW" dirty="0"/>
          </a:p>
        </p:txBody>
      </p:sp>
      <p:sp>
        <p:nvSpPr>
          <p:cNvPr id="95" name="Slide Number Placeholder 4"/>
          <p:cNvSpPr>
            <a:spLocks noGrp="1"/>
          </p:cNvSpPr>
          <p:nvPr>
            <p:ph type="sldNum" sz="quarter" idx="12"/>
          </p:nvPr>
        </p:nvSpPr>
        <p:spPr/>
        <p:txBody>
          <a:bodyPr/>
          <a:lstStyle/>
          <a:p>
            <a:r>
              <a:rPr lang="en-US" altLang="zh-TW" dirty="0" smtClean="0"/>
              <a:t>6-</a:t>
            </a:r>
            <a:fld id="{B7C291AC-73C7-4987-AC40-27D166D60CA2}" type="slidenum">
              <a:rPr lang="zh-TW" altLang="en-US" smtClean="0"/>
              <a:pPr/>
              <a:t>11</a:t>
            </a:fld>
            <a:endParaRPr lang="en-US" altLang="zh-TW" dirty="0"/>
          </a:p>
        </p:txBody>
      </p:sp>
      <p:grpSp>
        <p:nvGrpSpPr>
          <p:cNvPr id="6" name="Group 5"/>
          <p:cNvGrpSpPr/>
          <p:nvPr/>
        </p:nvGrpSpPr>
        <p:grpSpPr>
          <a:xfrm>
            <a:off x="667209" y="1183182"/>
            <a:ext cx="2242512" cy="2014538"/>
            <a:chOff x="667209" y="1183182"/>
            <a:chExt cx="2242512" cy="2014538"/>
          </a:xfrm>
        </p:grpSpPr>
        <p:sp>
          <p:nvSpPr>
            <p:cNvPr id="479237" name="Oval 5"/>
            <p:cNvSpPr>
              <a:spLocks noChangeArrowheads="1"/>
            </p:cNvSpPr>
            <p:nvPr/>
          </p:nvSpPr>
          <p:spPr bwMode="auto">
            <a:xfrm>
              <a:off x="1247443" y="1183182"/>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A</a:t>
              </a:r>
            </a:p>
          </p:txBody>
        </p:sp>
        <p:sp>
          <p:nvSpPr>
            <p:cNvPr id="479238" name="Oval 6"/>
            <p:cNvSpPr>
              <a:spLocks noChangeArrowheads="1"/>
            </p:cNvSpPr>
            <p:nvPr/>
          </p:nvSpPr>
          <p:spPr bwMode="auto">
            <a:xfrm>
              <a:off x="715337" y="1757857"/>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B</a:t>
              </a:r>
            </a:p>
          </p:txBody>
        </p:sp>
        <p:sp>
          <p:nvSpPr>
            <p:cNvPr id="479239" name="Oval 7"/>
            <p:cNvSpPr>
              <a:spLocks noChangeArrowheads="1"/>
            </p:cNvSpPr>
            <p:nvPr/>
          </p:nvSpPr>
          <p:spPr bwMode="auto">
            <a:xfrm>
              <a:off x="2112297" y="1830882"/>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C</a:t>
              </a:r>
            </a:p>
          </p:txBody>
        </p:sp>
        <p:sp>
          <p:nvSpPr>
            <p:cNvPr id="479240" name="Oval 8"/>
            <p:cNvSpPr>
              <a:spLocks noChangeArrowheads="1"/>
            </p:cNvSpPr>
            <p:nvPr/>
          </p:nvSpPr>
          <p:spPr bwMode="auto">
            <a:xfrm>
              <a:off x="848730"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D</a:t>
              </a:r>
            </a:p>
          </p:txBody>
        </p:sp>
        <p:sp>
          <p:nvSpPr>
            <p:cNvPr id="479241" name="Oval 9"/>
            <p:cNvSpPr>
              <a:spLocks noChangeArrowheads="1"/>
            </p:cNvSpPr>
            <p:nvPr/>
          </p:nvSpPr>
          <p:spPr bwMode="auto">
            <a:xfrm>
              <a:off x="1514228"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E</a:t>
              </a:r>
            </a:p>
          </p:txBody>
        </p:sp>
        <p:sp>
          <p:nvSpPr>
            <p:cNvPr id="479242" name="Oval 10"/>
            <p:cNvSpPr>
              <a:spLocks noChangeArrowheads="1"/>
            </p:cNvSpPr>
            <p:nvPr/>
          </p:nvSpPr>
          <p:spPr bwMode="auto">
            <a:xfrm>
              <a:off x="2511009"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F</a:t>
              </a:r>
            </a:p>
          </p:txBody>
        </p:sp>
        <p:sp>
          <p:nvSpPr>
            <p:cNvPr id="479243" name="Line 11"/>
            <p:cNvSpPr>
              <a:spLocks noChangeShapeType="1"/>
            </p:cNvSpPr>
            <p:nvPr/>
          </p:nvSpPr>
          <p:spPr bwMode="auto">
            <a:xfrm flipH="1">
              <a:off x="1048087" y="1541958"/>
              <a:ext cx="266786"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4" name="Line 12"/>
            <p:cNvSpPr>
              <a:spLocks noChangeShapeType="1"/>
            </p:cNvSpPr>
            <p:nvPr/>
          </p:nvSpPr>
          <p:spPr bwMode="auto">
            <a:xfrm>
              <a:off x="1646155" y="1470519"/>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5" name="Line 13"/>
            <p:cNvSpPr>
              <a:spLocks noChangeShapeType="1"/>
            </p:cNvSpPr>
            <p:nvPr/>
          </p:nvSpPr>
          <p:spPr bwMode="auto">
            <a:xfrm>
              <a:off x="916160" y="2191244"/>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6" name="Line 14"/>
            <p:cNvSpPr>
              <a:spLocks noChangeShapeType="1"/>
            </p:cNvSpPr>
            <p:nvPr/>
          </p:nvSpPr>
          <p:spPr bwMode="auto">
            <a:xfrm flipH="1">
              <a:off x="1846977" y="2191244"/>
              <a:ext cx="331283" cy="503238"/>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7" name="Line 15"/>
            <p:cNvSpPr>
              <a:spLocks noChangeShapeType="1"/>
            </p:cNvSpPr>
            <p:nvPr/>
          </p:nvSpPr>
          <p:spPr bwMode="auto">
            <a:xfrm flipH="1">
              <a:off x="1247443" y="2910382"/>
              <a:ext cx="266786"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8" name="Line 16"/>
            <p:cNvSpPr>
              <a:spLocks noChangeShapeType="1"/>
            </p:cNvSpPr>
            <p:nvPr/>
          </p:nvSpPr>
          <p:spPr bwMode="auto">
            <a:xfrm>
              <a:off x="2445045" y="2191244"/>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9" name="Line 17"/>
            <p:cNvSpPr>
              <a:spLocks noChangeShapeType="1"/>
            </p:cNvSpPr>
            <p:nvPr/>
          </p:nvSpPr>
          <p:spPr bwMode="auto">
            <a:xfrm flipH="1" flipV="1">
              <a:off x="1048086" y="2118220"/>
              <a:ext cx="533571" cy="5762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50" name="Text Box 18"/>
            <p:cNvSpPr txBox="1">
              <a:spLocks noChangeArrowheads="1"/>
            </p:cNvSpPr>
            <p:nvPr/>
          </p:nvSpPr>
          <p:spPr bwMode="auto">
            <a:xfrm>
              <a:off x="904128" y="1462756"/>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6</a:t>
              </a:r>
            </a:p>
          </p:txBody>
        </p:sp>
        <p:sp>
          <p:nvSpPr>
            <p:cNvPr id="479258" name="Text Box 26"/>
            <p:cNvSpPr txBox="1">
              <a:spLocks noChangeArrowheads="1"/>
            </p:cNvSpPr>
            <p:nvPr/>
          </p:nvSpPr>
          <p:spPr bwMode="auto">
            <a:xfrm>
              <a:off x="1780589" y="1422391"/>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4</a:t>
              </a:r>
              <a:endParaRPr lang="en-US" altLang="zh-TW" sz="1600" dirty="0">
                <a:latin typeface="Comic Sans MS" pitchFamily="66" charset="0"/>
              </a:endParaRPr>
            </a:p>
          </p:txBody>
        </p:sp>
        <p:sp>
          <p:nvSpPr>
            <p:cNvPr id="479259" name="Text Box 27"/>
            <p:cNvSpPr txBox="1">
              <a:spLocks noChangeArrowheads="1"/>
            </p:cNvSpPr>
            <p:nvPr/>
          </p:nvSpPr>
          <p:spPr bwMode="auto">
            <a:xfrm>
              <a:off x="667209" y="2262683"/>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3</a:t>
              </a:r>
            </a:p>
          </p:txBody>
        </p:sp>
        <p:sp>
          <p:nvSpPr>
            <p:cNvPr id="479260" name="Text Box 28"/>
            <p:cNvSpPr txBox="1">
              <a:spLocks noChangeArrowheads="1"/>
            </p:cNvSpPr>
            <p:nvPr/>
          </p:nvSpPr>
          <p:spPr bwMode="auto">
            <a:xfrm>
              <a:off x="1266744" y="2191244"/>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2</a:t>
              </a:r>
              <a:endParaRPr lang="en-US" altLang="zh-TW" sz="1600" dirty="0">
                <a:latin typeface="Comic Sans MS" pitchFamily="66" charset="0"/>
              </a:endParaRPr>
            </a:p>
          </p:txBody>
        </p:sp>
        <p:sp>
          <p:nvSpPr>
            <p:cNvPr id="479261" name="Text Box 29"/>
            <p:cNvSpPr txBox="1">
              <a:spLocks noChangeArrowheads="1"/>
            </p:cNvSpPr>
            <p:nvPr/>
          </p:nvSpPr>
          <p:spPr bwMode="auto">
            <a:xfrm>
              <a:off x="1779547" y="2191244"/>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3</a:t>
              </a:r>
            </a:p>
          </p:txBody>
        </p:sp>
        <p:sp>
          <p:nvSpPr>
            <p:cNvPr id="479262" name="Text Box 30"/>
            <p:cNvSpPr txBox="1">
              <a:spLocks noChangeArrowheads="1"/>
            </p:cNvSpPr>
            <p:nvPr/>
          </p:nvSpPr>
          <p:spPr bwMode="auto">
            <a:xfrm>
              <a:off x="1247443" y="2910383"/>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1</a:t>
              </a:r>
            </a:p>
          </p:txBody>
        </p:sp>
        <p:sp>
          <p:nvSpPr>
            <p:cNvPr id="479263" name="Text Box 31"/>
            <p:cNvSpPr txBox="1">
              <a:spLocks noChangeArrowheads="1"/>
            </p:cNvSpPr>
            <p:nvPr/>
          </p:nvSpPr>
          <p:spPr bwMode="auto">
            <a:xfrm>
              <a:off x="2506247" y="2203276"/>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6</a:t>
              </a:r>
              <a:endParaRPr lang="en-US" altLang="zh-TW" sz="1600" dirty="0">
                <a:latin typeface="Comic Sans MS" pitchFamily="66" charset="0"/>
              </a:endParaRPr>
            </a:p>
          </p:txBody>
        </p:sp>
      </p:grpSp>
      <p:grpSp>
        <p:nvGrpSpPr>
          <p:cNvPr id="5" name="Group 4"/>
          <p:cNvGrpSpPr/>
          <p:nvPr/>
        </p:nvGrpSpPr>
        <p:grpSpPr>
          <a:xfrm>
            <a:off x="709377" y="3440182"/>
            <a:ext cx="2194384" cy="1871663"/>
            <a:chOff x="3440361" y="1183183"/>
            <a:chExt cx="2194384" cy="1871663"/>
          </a:xfrm>
        </p:grpSpPr>
        <p:sp>
          <p:nvSpPr>
            <p:cNvPr id="479264" name="Oval 32"/>
            <p:cNvSpPr>
              <a:spLocks noChangeArrowheads="1"/>
            </p:cNvSpPr>
            <p:nvPr/>
          </p:nvSpPr>
          <p:spPr bwMode="auto">
            <a:xfrm>
              <a:off x="3972466" y="1183183"/>
              <a:ext cx="398712"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b="1" dirty="0">
                <a:latin typeface="Comic Sans MS" pitchFamily="66" charset="0"/>
              </a:endParaRPr>
            </a:p>
          </p:txBody>
        </p:sp>
        <p:sp>
          <p:nvSpPr>
            <p:cNvPr id="479265" name="Oval 33"/>
            <p:cNvSpPr>
              <a:spLocks noChangeArrowheads="1"/>
            </p:cNvSpPr>
            <p:nvPr/>
          </p:nvSpPr>
          <p:spPr bwMode="auto">
            <a:xfrm>
              <a:off x="3440361" y="1757858"/>
              <a:ext cx="398712" cy="431800"/>
            </a:xfrm>
            <a:prstGeom prst="ellipse">
              <a:avLst/>
            </a:prstGeom>
            <a:noFill/>
            <a:ln w="3175">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6</a:t>
              </a:r>
            </a:p>
          </p:txBody>
        </p:sp>
        <p:sp>
          <p:nvSpPr>
            <p:cNvPr id="479266" name="Oval 34"/>
            <p:cNvSpPr>
              <a:spLocks noChangeArrowheads="1"/>
            </p:cNvSpPr>
            <p:nvPr/>
          </p:nvSpPr>
          <p:spPr bwMode="auto">
            <a:xfrm>
              <a:off x="4837320" y="1830883"/>
              <a:ext cx="398712" cy="431800"/>
            </a:xfrm>
            <a:prstGeom prst="ellipse">
              <a:avLst/>
            </a:prstGeom>
            <a:noFill/>
            <a:ln w="3175">
              <a:solidFill>
                <a:schemeClr val="bg2"/>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Comic Sans MS" pitchFamily="66" charset="0"/>
                </a:rPr>
                <a:t>4</a:t>
              </a:r>
              <a:endParaRPr lang="en-US" altLang="zh-TW" sz="2000" dirty="0">
                <a:latin typeface="Comic Sans MS" pitchFamily="66" charset="0"/>
              </a:endParaRPr>
            </a:p>
          </p:txBody>
        </p:sp>
        <p:sp>
          <p:nvSpPr>
            <p:cNvPr id="479267" name="Oval 35"/>
            <p:cNvSpPr>
              <a:spLocks noChangeArrowheads="1"/>
            </p:cNvSpPr>
            <p:nvPr/>
          </p:nvSpPr>
          <p:spPr bwMode="auto">
            <a:xfrm>
              <a:off x="3573754" y="2623046"/>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68" name="Oval 36"/>
            <p:cNvSpPr>
              <a:spLocks noChangeArrowheads="1"/>
            </p:cNvSpPr>
            <p:nvPr/>
          </p:nvSpPr>
          <p:spPr bwMode="auto">
            <a:xfrm>
              <a:off x="4239252" y="2623046"/>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69" name="Oval 37"/>
            <p:cNvSpPr>
              <a:spLocks noChangeArrowheads="1"/>
            </p:cNvSpPr>
            <p:nvPr/>
          </p:nvSpPr>
          <p:spPr bwMode="auto">
            <a:xfrm>
              <a:off x="5236033" y="2623046"/>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70" name="Line 38"/>
            <p:cNvSpPr>
              <a:spLocks noChangeShapeType="1"/>
            </p:cNvSpPr>
            <p:nvPr/>
          </p:nvSpPr>
          <p:spPr bwMode="auto">
            <a:xfrm flipH="1">
              <a:off x="3773110" y="1541958"/>
              <a:ext cx="266785"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1" name="Line 39"/>
            <p:cNvSpPr>
              <a:spLocks noChangeShapeType="1"/>
            </p:cNvSpPr>
            <p:nvPr/>
          </p:nvSpPr>
          <p:spPr bwMode="auto">
            <a:xfrm>
              <a:off x="4371179" y="1470521"/>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2" name="Line 40"/>
            <p:cNvSpPr>
              <a:spLocks noChangeShapeType="1"/>
            </p:cNvSpPr>
            <p:nvPr/>
          </p:nvSpPr>
          <p:spPr bwMode="auto">
            <a:xfrm>
              <a:off x="3641183" y="2191246"/>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3" name="Line 41"/>
            <p:cNvSpPr>
              <a:spLocks noChangeShapeType="1"/>
            </p:cNvSpPr>
            <p:nvPr/>
          </p:nvSpPr>
          <p:spPr bwMode="auto">
            <a:xfrm flipH="1">
              <a:off x="4572001" y="2191246"/>
              <a:ext cx="331283" cy="503238"/>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4" name="Line 42"/>
            <p:cNvSpPr>
              <a:spLocks noChangeShapeType="1"/>
            </p:cNvSpPr>
            <p:nvPr/>
          </p:nvSpPr>
          <p:spPr bwMode="auto">
            <a:xfrm flipH="1">
              <a:off x="3973932" y="2910383"/>
              <a:ext cx="266785"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5" name="Line 43"/>
            <p:cNvSpPr>
              <a:spLocks noChangeShapeType="1"/>
            </p:cNvSpPr>
            <p:nvPr/>
          </p:nvSpPr>
          <p:spPr bwMode="auto">
            <a:xfrm>
              <a:off x="5170069" y="2191246"/>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6" name="Line 44"/>
            <p:cNvSpPr>
              <a:spLocks noChangeShapeType="1"/>
            </p:cNvSpPr>
            <p:nvPr/>
          </p:nvSpPr>
          <p:spPr bwMode="auto">
            <a:xfrm flipH="1" flipV="1">
              <a:off x="3773110" y="2118221"/>
              <a:ext cx="533571" cy="5762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sp>
        <p:nvSpPr>
          <p:cNvPr id="96" name="Title 1"/>
          <p:cNvSpPr txBox="1">
            <a:spLocks/>
          </p:cNvSpPr>
          <p:nvPr/>
        </p:nvSpPr>
        <p:spPr bwMode="auto">
          <a:xfrm>
            <a:off x="533400" y="228600"/>
            <a:ext cx="7772400" cy="67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HK" sz="4000" b="0" i="0" u="sng" strike="noStrike" kern="0" cap="none" spc="0" normalizeH="0" baseline="0" noProof="0" dirty="0" smtClean="0">
                <a:ln>
                  <a:noFill/>
                </a:ln>
                <a:solidFill>
                  <a:srgbClr val="3333CC"/>
                </a:solidFill>
                <a:effectLst/>
                <a:uLnTx/>
                <a:uFillTx/>
                <a:latin typeface="Comic Sans MS"/>
                <a:ea typeface="+mj-ea"/>
                <a:cs typeface="+mj-cs"/>
              </a:rPr>
              <a:t>Single Source Shortest Paths</a:t>
            </a:r>
            <a:endParaRPr kumimoji="0" lang="zh-HK" altLang="en-US" sz="4000" b="0" i="0" u="sng" strike="noStrike" kern="0" cap="none" spc="0" normalizeH="0" baseline="0" noProof="0" dirty="0">
              <a:ln>
                <a:noFill/>
              </a:ln>
              <a:solidFill>
                <a:srgbClr val="3333CC"/>
              </a:solidFill>
              <a:effectLst/>
              <a:uLnTx/>
              <a:uFillTx/>
              <a:latin typeface="Comic Sans MS"/>
              <a:ea typeface="+mj-ea"/>
              <a:cs typeface="+mj-cs"/>
            </a:endParaRPr>
          </a:p>
        </p:txBody>
      </p:sp>
      <p:sp>
        <p:nvSpPr>
          <p:cNvPr id="97" name="Content Placeholder 2"/>
          <p:cNvSpPr txBox="1">
            <a:spLocks/>
          </p:cNvSpPr>
          <p:nvPr/>
        </p:nvSpPr>
        <p:spPr bwMode="auto">
          <a:xfrm>
            <a:off x="446129" y="6339986"/>
            <a:ext cx="5311984" cy="4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lang="en-US" altLang="zh-HK" sz="2000" b="1" kern="0" dirty="0" smtClean="0">
                <a:solidFill>
                  <a:srgbClr val="C00000"/>
                </a:solidFill>
                <a:latin typeface="Comic Sans MS"/>
              </a:rPr>
              <a:t>Thick </a:t>
            </a:r>
            <a:r>
              <a:rPr kumimoji="0" lang="en-US" altLang="zh-HK" sz="2000" b="1" u="none" strike="noStrike" kern="0" cap="none" spc="0" normalizeH="0" baseline="0" noProof="0" dirty="0" smtClean="0">
                <a:ln>
                  <a:noFill/>
                </a:ln>
                <a:solidFill>
                  <a:srgbClr val="C00000"/>
                </a:solidFill>
                <a:effectLst/>
                <a:uLnTx/>
                <a:uFillTx/>
                <a:latin typeface="Comic Sans MS"/>
              </a:rPr>
              <a:t>red</a:t>
            </a:r>
            <a:r>
              <a:rPr kumimoji="0" lang="en-US" altLang="zh-HK" sz="2000" b="0" u="none" strike="noStrike" kern="0" cap="none" spc="0" normalizeH="0" baseline="0" noProof="0" dirty="0" smtClean="0">
                <a:ln>
                  <a:noFill/>
                </a:ln>
                <a:solidFill>
                  <a:srgbClr val="000000"/>
                </a:solidFill>
                <a:effectLst/>
                <a:uLnTx/>
                <a:uFillTx/>
                <a:latin typeface="Comic Sans MS"/>
              </a:rPr>
              <a:t> circle</a:t>
            </a:r>
            <a:r>
              <a:rPr kumimoji="0" lang="en-US" altLang="zh-HK" sz="2000" b="0" u="none" strike="noStrike" kern="0" cap="none" spc="0" normalizeH="0" noProof="0" dirty="0" smtClean="0">
                <a:ln>
                  <a:noFill/>
                </a:ln>
                <a:solidFill>
                  <a:srgbClr val="000000"/>
                </a:solidFill>
                <a:effectLst/>
                <a:uLnTx/>
                <a:uFillTx/>
                <a:latin typeface="Comic Sans MS"/>
              </a:rPr>
              <a:t> represents the source.</a:t>
            </a:r>
            <a:endParaRPr kumimoji="0" lang="en-US" altLang="zh-HK" sz="2000" b="0" u="none" strike="noStrike" kern="0" cap="none" spc="0" normalizeH="0" baseline="0" noProof="0" dirty="0">
              <a:ln>
                <a:noFill/>
              </a:ln>
              <a:solidFill>
                <a:srgbClr val="000000"/>
              </a:solidFill>
              <a:effectLst/>
              <a:uLnTx/>
              <a:uFillTx/>
              <a:latin typeface="Comic Sans MS"/>
            </a:endParaRPr>
          </a:p>
        </p:txBody>
      </p:sp>
      <p:grpSp>
        <p:nvGrpSpPr>
          <p:cNvPr id="3" name="Group 2"/>
          <p:cNvGrpSpPr/>
          <p:nvPr/>
        </p:nvGrpSpPr>
        <p:grpSpPr>
          <a:xfrm>
            <a:off x="3031623" y="3367950"/>
            <a:ext cx="2194385" cy="1871664"/>
            <a:chOff x="6100886" y="1183182"/>
            <a:chExt cx="2194385" cy="1871664"/>
          </a:xfrm>
        </p:grpSpPr>
        <p:sp>
          <p:nvSpPr>
            <p:cNvPr id="479304" name="Oval 72"/>
            <p:cNvSpPr>
              <a:spLocks noChangeArrowheads="1"/>
            </p:cNvSpPr>
            <p:nvPr/>
          </p:nvSpPr>
          <p:spPr bwMode="auto">
            <a:xfrm>
              <a:off x="6632991" y="1183182"/>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05" name="Oval 73"/>
            <p:cNvSpPr>
              <a:spLocks noChangeArrowheads="1"/>
            </p:cNvSpPr>
            <p:nvPr/>
          </p:nvSpPr>
          <p:spPr bwMode="auto">
            <a:xfrm>
              <a:off x="6100886" y="1757857"/>
              <a:ext cx="398713"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6</a:t>
              </a:r>
            </a:p>
          </p:txBody>
        </p:sp>
        <p:sp>
          <p:nvSpPr>
            <p:cNvPr id="479306" name="Oval 74"/>
            <p:cNvSpPr>
              <a:spLocks noChangeArrowheads="1"/>
            </p:cNvSpPr>
            <p:nvPr/>
          </p:nvSpPr>
          <p:spPr bwMode="auto">
            <a:xfrm>
              <a:off x="7497846" y="1830882"/>
              <a:ext cx="398713" cy="431800"/>
            </a:xfrm>
            <a:prstGeom prst="ellipse">
              <a:avLst/>
            </a:prstGeom>
            <a:noFill/>
            <a:ln w="12700">
              <a:solidFill>
                <a:schemeClr val="tx1">
                  <a:lumMod val="65000"/>
                  <a:lumOff val="35000"/>
                </a:schemeClr>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08" name="Oval 76"/>
            <p:cNvSpPr>
              <a:spLocks noChangeArrowheads="1"/>
            </p:cNvSpPr>
            <p:nvPr/>
          </p:nvSpPr>
          <p:spPr bwMode="auto">
            <a:xfrm>
              <a:off x="6899777" y="2623044"/>
              <a:ext cx="398713" cy="431800"/>
            </a:xfrm>
            <a:prstGeom prst="ellipse">
              <a:avLst/>
            </a:prstGeom>
            <a:noFill/>
            <a:ln w="3175">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Comic Sans MS" pitchFamily="66" charset="0"/>
                </a:rPr>
                <a:t>7</a:t>
              </a:r>
              <a:endParaRPr lang="en-US" altLang="zh-TW" sz="2000" dirty="0">
                <a:latin typeface="Comic Sans MS" pitchFamily="66" charset="0"/>
              </a:endParaRPr>
            </a:p>
          </p:txBody>
        </p:sp>
        <p:sp>
          <p:nvSpPr>
            <p:cNvPr id="479309" name="Oval 77"/>
            <p:cNvSpPr>
              <a:spLocks noChangeArrowheads="1"/>
            </p:cNvSpPr>
            <p:nvPr/>
          </p:nvSpPr>
          <p:spPr bwMode="auto">
            <a:xfrm>
              <a:off x="7896558" y="2623044"/>
              <a:ext cx="398713" cy="431800"/>
            </a:xfrm>
            <a:prstGeom prst="ellipse">
              <a:avLst/>
            </a:prstGeom>
            <a:noFill/>
            <a:ln w="12700">
              <a:solidFill>
                <a:schemeClr val="bg2"/>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10</a:t>
              </a:r>
            </a:p>
          </p:txBody>
        </p:sp>
        <p:sp>
          <p:nvSpPr>
            <p:cNvPr id="479310" name="Line 78"/>
            <p:cNvSpPr>
              <a:spLocks noChangeShapeType="1"/>
            </p:cNvSpPr>
            <p:nvPr/>
          </p:nvSpPr>
          <p:spPr bwMode="auto">
            <a:xfrm flipH="1">
              <a:off x="6433635" y="1541957"/>
              <a:ext cx="266786"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1" name="Line 79"/>
            <p:cNvSpPr>
              <a:spLocks noChangeShapeType="1"/>
            </p:cNvSpPr>
            <p:nvPr/>
          </p:nvSpPr>
          <p:spPr bwMode="auto">
            <a:xfrm>
              <a:off x="7031704" y="1470519"/>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2" name="Line 80"/>
            <p:cNvSpPr>
              <a:spLocks noChangeShapeType="1"/>
            </p:cNvSpPr>
            <p:nvPr/>
          </p:nvSpPr>
          <p:spPr bwMode="auto">
            <a:xfrm>
              <a:off x="6301708" y="2191244"/>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3" name="Line 81"/>
            <p:cNvSpPr>
              <a:spLocks noChangeShapeType="1"/>
            </p:cNvSpPr>
            <p:nvPr/>
          </p:nvSpPr>
          <p:spPr bwMode="auto">
            <a:xfrm flipH="1">
              <a:off x="7232526" y="2191244"/>
              <a:ext cx="331283" cy="50323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4" name="Line 82"/>
            <p:cNvSpPr>
              <a:spLocks noChangeShapeType="1"/>
            </p:cNvSpPr>
            <p:nvPr/>
          </p:nvSpPr>
          <p:spPr bwMode="auto">
            <a:xfrm flipH="1">
              <a:off x="6634457" y="2910382"/>
              <a:ext cx="266786"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5" name="Line 83"/>
            <p:cNvSpPr>
              <a:spLocks noChangeShapeType="1"/>
            </p:cNvSpPr>
            <p:nvPr/>
          </p:nvSpPr>
          <p:spPr bwMode="auto">
            <a:xfrm>
              <a:off x="7830595" y="2191244"/>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6" name="Line 84"/>
            <p:cNvSpPr>
              <a:spLocks noChangeShapeType="1"/>
            </p:cNvSpPr>
            <p:nvPr/>
          </p:nvSpPr>
          <p:spPr bwMode="auto">
            <a:xfrm flipH="1" flipV="1">
              <a:off x="6433635" y="2118219"/>
              <a:ext cx="533571" cy="57626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5" name="Text Box 26"/>
            <p:cNvSpPr txBox="1">
              <a:spLocks noChangeArrowheads="1"/>
            </p:cNvSpPr>
            <p:nvPr/>
          </p:nvSpPr>
          <p:spPr bwMode="auto">
            <a:xfrm>
              <a:off x="7537445" y="1902319"/>
              <a:ext cx="2316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altLang="zh-TW" sz="2000" dirty="0" smtClean="0">
                  <a:latin typeface="Comic Sans MS" pitchFamily="66" charset="0"/>
                </a:rPr>
                <a:t>4</a:t>
              </a:r>
              <a:endParaRPr lang="en-US" altLang="zh-TW" sz="2000" dirty="0">
                <a:latin typeface="Comic Sans MS" pitchFamily="66" charset="0"/>
              </a:endParaRPr>
            </a:p>
          </p:txBody>
        </p:sp>
        <p:sp>
          <p:nvSpPr>
            <p:cNvPr id="123" name="Oval 88"/>
            <p:cNvSpPr>
              <a:spLocks noChangeArrowheads="1"/>
            </p:cNvSpPr>
            <p:nvPr/>
          </p:nvSpPr>
          <p:spPr bwMode="auto">
            <a:xfrm>
              <a:off x="6219118" y="2623046"/>
              <a:ext cx="398712"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9</a:t>
              </a:r>
            </a:p>
          </p:txBody>
        </p:sp>
      </p:grpSp>
      <p:grpSp>
        <p:nvGrpSpPr>
          <p:cNvPr id="7" name="Group 6"/>
          <p:cNvGrpSpPr/>
          <p:nvPr/>
        </p:nvGrpSpPr>
        <p:grpSpPr>
          <a:xfrm>
            <a:off x="5425364" y="3367950"/>
            <a:ext cx="2194385" cy="1891203"/>
            <a:chOff x="4622801" y="3423078"/>
            <a:chExt cx="2194385" cy="1891203"/>
          </a:xfrm>
        </p:grpSpPr>
        <p:sp>
          <p:nvSpPr>
            <p:cNvPr id="479330" name="Oval 98"/>
            <p:cNvSpPr>
              <a:spLocks noChangeArrowheads="1"/>
            </p:cNvSpPr>
            <p:nvPr/>
          </p:nvSpPr>
          <p:spPr bwMode="auto">
            <a:xfrm>
              <a:off x="5154906" y="3423078"/>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1" name="Oval 99"/>
            <p:cNvSpPr>
              <a:spLocks noChangeArrowheads="1"/>
            </p:cNvSpPr>
            <p:nvPr/>
          </p:nvSpPr>
          <p:spPr bwMode="auto">
            <a:xfrm>
              <a:off x="4622801" y="3997753"/>
              <a:ext cx="398713"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2" name="Oval 100"/>
            <p:cNvSpPr>
              <a:spLocks noChangeArrowheads="1"/>
            </p:cNvSpPr>
            <p:nvPr/>
          </p:nvSpPr>
          <p:spPr bwMode="auto">
            <a:xfrm>
              <a:off x="6019761" y="4070778"/>
              <a:ext cx="398713"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3" name="Oval 101"/>
            <p:cNvSpPr>
              <a:spLocks noChangeArrowheads="1"/>
            </p:cNvSpPr>
            <p:nvPr/>
          </p:nvSpPr>
          <p:spPr bwMode="auto">
            <a:xfrm>
              <a:off x="4756194" y="4862941"/>
              <a:ext cx="398713"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8</a:t>
              </a:r>
            </a:p>
          </p:txBody>
        </p:sp>
        <p:sp>
          <p:nvSpPr>
            <p:cNvPr id="479335" name="Oval 103"/>
            <p:cNvSpPr>
              <a:spLocks noChangeArrowheads="1"/>
            </p:cNvSpPr>
            <p:nvPr/>
          </p:nvSpPr>
          <p:spPr bwMode="auto">
            <a:xfrm>
              <a:off x="6418473" y="4862941"/>
              <a:ext cx="398713"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10</a:t>
              </a:r>
            </a:p>
          </p:txBody>
        </p:sp>
        <p:sp>
          <p:nvSpPr>
            <p:cNvPr id="479336" name="Line 104"/>
            <p:cNvSpPr>
              <a:spLocks noChangeShapeType="1"/>
            </p:cNvSpPr>
            <p:nvPr/>
          </p:nvSpPr>
          <p:spPr bwMode="auto">
            <a:xfrm flipH="1">
              <a:off x="4955550" y="3781853"/>
              <a:ext cx="266786"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7" name="Line 105"/>
            <p:cNvSpPr>
              <a:spLocks noChangeShapeType="1"/>
            </p:cNvSpPr>
            <p:nvPr/>
          </p:nvSpPr>
          <p:spPr bwMode="auto">
            <a:xfrm>
              <a:off x="5553619" y="3710416"/>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8" name="Line 106"/>
            <p:cNvSpPr>
              <a:spLocks noChangeShapeType="1"/>
            </p:cNvSpPr>
            <p:nvPr/>
          </p:nvSpPr>
          <p:spPr bwMode="auto">
            <a:xfrm>
              <a:off x="4823623" y="4431141"/>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9" name="Line 107"/>
            <p:cNvSpPr>
              <a:spLocks noChangeShapeType="1"/>
            </p:cNvSpPr>
            <p:nvPr/>
          </p:nvSpPr>
          <p:spPr bwMode="auto">
            <a:xfrm flipH="1">
              <a:off x="5754441" y="4431141"/>
              <a:ext cx="331283" cy="503238"/>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0" name="Line 108"/>
            <p:cNvSpPr>
              <a:spLocks noChangeShapeType="1"/>
            </p:cNvSpPr>
            <p:nvPr/>
          </p:nvSpPr>
          <p:spPr bwMode="auto">
            <a:xfrm flipH="1">
              <a:off x="5156372" y="5150278"/>
              <a:ext cx="266786"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1" name="Line 109"/>
            <p:cNvSpPr>
              <a:spLocks noChangeShapeType="1"/>
            </p:cNvSpPr>
            <p:nvPr/>
          </p:nvSpPr>
          <p:spPr bwMode="auto">
            <a:xfrm>
              <a:off x="6352510" y="4431141"/>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2" name="Line 110"/>
            <p:cNvSpPr>
              <a:spLocks noChangeShapeType="1"/>
            </p:cNvSpPr>
            <p:nvPr/>
          </p:nvSpPr>
          <p:spPr bwMode="auto">
            <a:xfrm flipH="1" flipV="1">
              <a:off x="4955550" y="4358116"/>
              <a:ext cx="533571" cy="5762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8" name="Text Box 26"/>
            <p:cNvSpPr txBox="1">
              <a:spLocks noChangeArrowheads="1"/>
            </p:cNvSpPr>
            <p:nvPr/>
          </p:nvSpPr>
          <p:spPr bwMode="auto">
            <a:xfrm>
              <a:off x="6062367" y="4120947"/>
              <a:ext cx="2316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altLang="zh-TW" sz="2000" dirty="0" smtClean="0">
                  <a:latin typeface="Comic Sans MS" pitchFamily="66" charset="0"/>
                </a:rPr>
                <a:t>4</a:t>
              </a:r>
              <a:endParaRPr lang="en-US" altLang="zh-TW" sz="2000" dirty="0">
                <a:latin typeface="Comic Sans MS" pitchFamily="66" charset="0"/>
              </a:endParaRPr>
            </a:p>
          </p:txBody>
        </p:sp>
        <p:sp>
          <p:nvSpPr>
            <p:cNvPr id="121" name="Text Box 18"/>
            <p:cNvSpPr txBox="1">
              <a:spLocks noChangeArrowheads="1"/>
            </p:cNvSpPr>
            <p:nvPr/>
          </p:nvSpPr>
          <p:spPr bwMode="auto">
            <a:xfrm>
              <a:off x="4691369" y="4054912"/>
              <a:ext cx="19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2000" dirty="0">
                  <a:latin typeface="Comic Sans MS" pitchFamily="66" charset="0"/>
                </a:rPr>
                <a:t>6</a:t>
              </a:r>
            </a:p>
          </p:txBody>
        </p:sp>
        <p:sp>
          <p:nvSpPr>
            <p:cNvPr id="124" name="Oval 89"/>
            <p:cNvSpPr>
              <a:spLocks noChangeArrowheads="1"/>
            </p:cNvSpPr>
            <p:nvPr/>
          </p:nvSpPr>
          <p:spPr bwMode="auto">
            <a:xfrm>
              <a:off x="5423158" y="4882481"/>
              <a:ext cx="398712" cy="431800"/>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7</a:t>
              </a:r>
            </a:p>
          </p:txBody>
        </p:sp>
      </p:grpSp>
      <p:sp>
        <p:nvSpPr>
          <p:cNvPr id="8" name="TextBox 7"/>
          <p:cNvSpPr txBox="1"/>
          <p:nvPr/>
        </p:nvSpPr>
        <p:spPr>
          <a:xfrm>
            <a:off x="636394" y="5334382"/>
            <a:ext cx="2342308" cy="400110"/>
          </a:xfrm>
          <a:prstGeom prst="rect">
            <a:avLst/>
          </a:prstGeom>
          <a:noFill/>
        </p:spPr>
        <p:txBody>
          <a:bodyPr wrap="none" rtlCol="0">
            <a:spAutoFit/>
          </a:bodyPr>
          <a:lstStyle/>
          <a:p>
            <a:r>
              <a:rPr lang="en-US" sz="2000" dirty="0" smtClean="0">
                <a:latin typeface="+mn-lt"/>
              </a:rPr>
              <a:t>Initial (length = 1)</a:t>
            </a:r>
            <a:endParaRPr lang="en-US" sz="2000" dirty="0">
              <a:latin typeface="+mn-lt"/>
            </a:endParaRPr>
          </a:p>
        </p:txBody>
      </p:sp>
      <p:sp>
        <p:nvSpPr>
          <p:cNvPr id="128" name="TextBox 127"/>
          <p:cNvSpPr txBox="1"/>
          <p:nvPr/>
        </p:nvSpPr>
        <p:spPr>
          <a:xfrm>
            <a:off x="3116962" y="5324576"/>
            <a:ext cx="1919115" cy="400110"/>
          </a:xfrm>
          <a:prstGeom prst="rect">
            <a:avLst/>
          </a:prstGeom>
          <a:noFill/>
        </p:spPr>
        <p:txBody>
          <a:bodyPr wrap="none" rtlCol="0">
            <a:spAutoFit/>
          </a:bodyPr>
          <a:lstStyle/>
          <a:p>
            <a:r>
              <a:rPr lang="en-US" sz="2000" dirty="0" smtClean="0">
                <a:latin typeface="+mn-lt"/>
              </a:rPr>
              <a:t>Length up to 2</a:t>
            </a:r>
            <a:endParaRPr lang="en-US" sz="2000" dirty="0">
              <a:latin typeface="+mn-lt"/>
            </a:endParaRPr>
          </a:p>
        </p:txBody>
      </p:sp>
      <p:sp>
        <p:nvSpPr>
          <p:cNvPr id="129" name="TextBox 128"/>
          <p:cNvSpPr txBox="1"/>
          <p:nvPr/>
        </p:nvSpPr>
        <p:spPr>
          <a:xfrm>
            <a:off x="5531213" y="5325585"/>
            <a:ext cx="1919115" cy="400110"/>
          </a:xfrm>
          <a:prstGeom prst="rect">
            <a:avLst/>
          </a:prstGeom>
          <a:noFill/>
        </p:spPr>
        <p:txBody>
          <a:bodyPr wrap="none" rtlCol="0">
            <a:spAutoFit/>
          </a:bodyPr>
          <a:lstStyle/>
          <a:p>
            <a:r>
              <a:rPr lang="en-US" sz="2000" dirty="0" smtClean="0">
                <a:latin typeface="+mn-lt"/>
              </a:rPr>
              <a:t>Length up to 3</a:t>
            </a:r>
            <a:endParaRPr lang="en-US" sz="2000" dirty="0">
              <a:latin typeface="+mn-lt"/>
            </a:endParaRPr>
          </a:p>
        </p:txBody>
      </p:sp>
      <p:sp>
        <p:nvSpPr>
          <p:cNvPr id="75" name="TextBox 74"/>
          <p:cNvSpPr txBox="1"/>
          <p:nvPr/>
        </p:nvSpPr>
        <p:spPr>
          <a:xfrm>
            <a:off x="7880936" y="4077863"/>
            <a:ext cx="550151" cy="400110"/>
          </a:xfrm>
          <a:prstGeom prst="rect">
            <a:avLst/>
          </a:prstGeom>
          <a:noFill/>
        </p:spPr>
        <p:txBody>
          <a:bodyPr wrap="none" rtlCol="0">
            <a:spAutoFit/>
          </a:bodyPr>
          <a:lstStyle/>
          <a:p>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1985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8" grpId="0"/>
      <p:bldP spid="129" grpId="0"/>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2412"/>
            <a:ext cx="7772400" cy="541421"/>
          </a:xfrm>
        </p:spPr>
        <p:txBody>
          <a:bodyPr/>
          <a:lstStyle/>
          <a:p>
            <a:r>
              <a:rPr lang="en-US" altLang="zh-HK" sz="3600" dirty="0"/>
              <a:t>Single Source Shortest Paths: Bellman-Ford Algorithm</a:t>
            </a:r>
            <a:endParaRPr lang="zh-HK"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0583" y="1614301"/>
                <a:ext cx="8522695" cy="3666766"/>
              </a:xfrm>
            </p:spPr>
            <p:txBody>
              <a:bodyPr/>
              <a:lstStyle/>
              <a:p>
                <a:r>
                  <a:rPr lang="en-US" altLang="zh-HK" sz="2400" dirty="0" smtClean="0"/>
                  <a:t>Given </a:t>
                </a:r>
                <a:r>
                  <a:rPr lang="en-US" altLang="zh-HK" sz="2400" dirty="0"/>
                  <a:t>a graph with </a:t>
                </a:r>
                <a14:m>
                  <m:oMath xmlns:m="http://schemas.openxmlformats.org/officeDocument/2006/math">
                    <m:r>
                      <a:rPr lang="en-US" altLang="zh-HK" sz="2400" i="1" dirty="0" smtClean="0">
                        <a:latin typeface="Cambria Math"/>
                      </a:rPr>
                      <m:t>𝑛</m:t>
                    </m:r>
                  </m:oMath>
                </a14:m>
                <a:r>
                  <a:rPr lang="en-US" altLang="zh-HK" sz="2400" dirty="0"/>
                  <a:t> </a:t>
                </a:r>
                <a:r>
                  <a:rPr lang="en-US" altLang="zh-HK" sz="2400" dirty="0" smtClean="0"/>
                  <a:t>nodes</a:t>
                </a:r>
                <a:r>
                  <a:rPr lang="en-US" altLang="zh-HK" sz="2400" dirty="0"/>
                  <a:t>. (</a:t>
                </a:r>
                <a:r>
                  <a:rPr lang="en-US" altLang="zh-HK" sz="2400" dirty="0" smtClean="0"/>
                  <a:t>labeled </a:t>
                </a:r>
                <a:r>
                  <a:rPr lang="en-US" altLang="zh-HK" sz="2400" dirty="0"/>
                  <a:t>from </a:t>
                </a:r>
                <a14:m>
                  <m:oMath xmlns:m="http://schemas.openxmlformats.org/officeDocument/2006/math">
                    <m:r>
                      <a:rPr lang="en-US" altLang="zh-HK" sz="2400" b="0" i="1" dirty="0" smtClean="0">
                        <a:latin typeface="Cambria Math" panose="02040503050406030204" pitchFamily="18" charset="0"/>
                      </a:rPr>
                      <m:t>0</m:t>
                    </m:r>
                  </m:oMath>
                </a14:m>
                <a:r>
                  <a:rPr lang="en-US" altLang="zh-HK" sz="2400" dirty="0"/>
                  <a:t> to </a:t>
                </a:r>
                <a14:m>
                  <m:oMath xmlns:m="http://schemas.openxmlformats.org/officeDocument/2006/math">
                    <m:r>
                      <a:rPr lang="en-US" altLang="zh-HK" sz="2400" i="1" dirty="0" smtClean="0">
                        <a:latin typeface="Cambria Math"/>
                      </a:rPr>
                      <m:t>𝑛</m:t>
                    </m:r>
                    <m:r>
                      <a:rPr lang="en-US" altLang="zh-HK" sz="2400" b="0" i="1" dirty="0" smtClean="0">
                        <a:latin typeface="Cambria Math" panose="02040503050406030204" pitchFamily="18" charset="0"/>
                      </a:rPr>
                      <m:t>−1</m:t>
                    </m:r>
                  </m:oMath>
                </a14:m>
                <a:r>
                  <a:rPr lang="en-US" altLang="zh-HK" sz="2400" dirty="0" smtClean="0"/>
                  <a:t>)</a:t>
                </a:r>
              </a:p>
              <a:p>
                <a:r>
                  <a:rPr lang="en-US" altLang="zh-HK" sz="2400" dirty="0" smtClean="0"/>
                  <a:t>Let the start node be </a:t>
                </a:r>
                <a14:m>
                  <m:oMath xmlns:m="http://schemas.openxmlformats.org/officeDocument/2006/math">
                    <m:r>
                      <a:rPr lang="en-US" altLang="zh-HK" sz="2400" i="1" dirty="0" smtClean="0">
                        <a:solidFill>
                          <a:srgbClr val="0000FF"/>
                        </a:solidFill>
                        <a:latin typeface="Cambria Math"/>
                      </a:rPr>
                      <m:t>𝑢</m:t>
                    </m:r>
                  </m:oMath>
                </a14:m>
                <a:r>
                  <a:rPr lang="en-US" altLang="zh-HK" sz="2400" dirty="0" smtClean="0"/>
                  <a:t>; </a:t>
                </a:r>
              </a:p>
              <a:p>
                <a:r>
                  <a:rPr lang="en-US" altLang="zh-HK" sz="2400" dirty="0" smtClean="0"/>
                  <a:t>Let </a:t>
                </a:r>
                <a14:m>
                  <m:oMath xmlns:m="http://schemas.openxmlformats.org/officeDocument/2006/math">
                    <m:r>
                      <a:rPr lang="en-US" altLang="zh-HK" sz="2400" i="1" dirty="0" smtClean="0">
                        <a:solidFill>
                          <a:srgbClr val="0000FF"/>
                        </a:solidFill>
                        <a:latin typeface="Cambria Math"/>
                      </a:rPr>
                      <m:t>𝑐</m:t>
                    </m:r>
                    <m:r>
                      <a:rPr lang="en-US" altLang="zh-HK" sz="2400" i="1" dirty="0" smtClean="0">
                        <a:solidFill>
                          <a:srgbClr val="0000FF"/>
                        </a:solidFill>
                        <a:latin typeface="Cambria Math"/>
                      </a:rPr>
                      <m:t>(</m:t>
                    </m:r>
                    <m:r>
                      <a:rPr lang="en-US" altLang="zh-HK" sz="2400" i="1" dirty="0" err="1" smtClean="0">
                        <a:solidFill>
                          <a:srgbClr val="0000FF"/>
                        </a:solidFill>
                        <a:latin typeface="Cambria Math"/>
                      </a:rPr>
                      <m:t>𝑥</m:t>
                    </m:r>
                    <m:r>
                      <a:rPr lang="en-US" altLang="zh-HK" sz="2400" i="1" dirty="0" err="1" smtClean="0">
                        <a:solidFill>
                          <a:srgbClr val="0000FF"/>
                        </a:solidFill>
                        <a:latin typeface="Cambria Math"/>
                      </a:rPr>
                      <m:t>,</m:t>
                    </m:r>
                    <m:r>
                      <a:rPr lang="en-US" altLang="zh-HK" sz="2400" i="1" dirty="0" err="1" smtClean="0">
                        <a:solidFill>
                          <a:srgbClr val="0000FF"/>
                        </a:solidFill>
                        <a:latin typeface="Cambria Math"/>
                      </a:rPr>
                      <m:t>𝑦</m:t>
                    </m:r>
                    <m:r>
                      <a:rPr lang="en-US" altLang="zh-HK" sz="2400" i="1" dirty="0" smtClean="0">
                        <a:solidFill>
                          <a:srgbClr val="0000FF"/>
                        </a:solidFill>
                        <a:latin typeface="Cambria Math"/>
                      </a:rPr>
                      <m:t>)</m:t>
                    </m:r>
                  </m:oMath>
                </a14:m>
                <a:r>
                  <a:rPr lang="en-US" altLang="zh-HK" sz="2400" dirty="0" smtClean="0"/>
                  <a:t> be the </a:t>
                </a:r>
                <a:r>
                  <a:rPr lang="en-US" altLang="zh-HK" sz="2400" dirty="0">
                    <a:solidFill>
                      <a:srgbClr val="C00000"/>
                    </a:solidFill>
                  </a:rPr>
                  <a:t>cost</a:t>
                </a:r>
                <a:r>
                  <a:rPr lang="en-US" altLang="zh-HK" sz="2400" dirty="0"/>
                  <a:t> (</a:t>
                </a:r>
                <a:r>
                  <a:rPr lang="en-US" altLang="zh-HK" sz="2400" dirty="0">
                    <a:solidFill>
                      <a:srgbClr val="C00000"/>
                    </a:solidFill>
                  </a:rPr>
                  <a:t>weight</a:t>
                </a:r>
                <a:r>
                  <a:rPr lang="en-US" altLang="zh-HK" sz="2400" dirty="0"/>
                  <a:t>) of edge </a:t>
                </a:r>
                <a14:m>
                  <m:oMath xmlns:m="http://schemas.openxmlformats.org/officeDocument/2006/math">
                    <m:d>
                      <m:dPr>
                        <m:begChr m:val="⟨"/>
                        <m:endChr m:val="⟩"/>
                        <m:ctrlPr>
                          <a:rPr lang="en-US" altLang="zh-HK" sz="2400" i="1" dirty="0" smtClean="0">
                            <a:latin typeface="Cambria Math" panose="02040503050406030204" pitchFamily="18" charset="0"/>
                          </a:rPr>
                        </m:ctrlPr>
                      </m:dPr>
                      <m:e>
                        <m:r>
                          <a:rPr lang="en-US" altLang="zh-HK" sz="2400" b="0" i="1" dirty="0" smtClean="0">
                            <a:latin typeface="Cambria Math"/>
                          </a:rPr>
                          <m:t>𝑥</m:t>
                        </m:r>
                        <m:r>
                          <a:rPr lang="en-US" altLang="zh-HK" sz="2400" b="0" i="1" dirty="0" smtClean="0">
                            <a:latin typeface="Cambria Math"/>
                          </a:rPr>
                          <m:t>,</m:t>
                        </m:r>
                        <m:r>
                          <a:rPr lang="en-US" altLang="zh-HK" sz="2400" b="0" i="1" dirty="0" smtClean="0">
                            <a:latin typeface="Cambria Math"/>
                          </a:rPr>
                          <m:t>𝑦</m:t>
                        </m:r>
                      </m:e>
                    </m:d>
                  </m:oMath>
                </a14:m>
                <a:r>
                  <a:rPr lang="en-US" altLang="zh-HK" sz="2400" dirty="0" smtClean="0"/>
                  <a:t>, </a:t>
                </a:r>
                <a:r>
                  <a:rPr lang="en-US" altLang="zh-HK" sz="2400" dirty="0"/>
                  <a:t>∞ </a:t>
                </a:r>
                <a:r>
                  <a:rPr lang="en-US" altLang="zh-HK" sz="2400" dirty="0" smtClean="0"/>
                  <a:t>otherwise. Let </a:t>
                </a:r>
                <a14:m>
                  <m:oMath xmlns:m="http://schemas.openxmlformats.org/officeDocument/2006/math">
                    <m:r>
                      <a:rPr lang="en-US" altLang="zh-HK" sz="2400" i="1" dirty="0" smtClean="0">
                        <a:solidFill>
                          <a:srgbClr val="0000FF"/>
                        </a:solidFill>
                        <a:latin typeface="Cambria Math"/>
                      </a:rPr>
                      <m:t>𝑑</m:t>
                    </m:r>
                    <m:r>
                      <a:rPr lang="en-US" altLang="zh-HK" sz="2400" i="1" dirty="0" smtClean="0">
                        <a:solidFill>
                          <a:srgbClr val="0000FF"/>
                        </a:solidFill>
                        <a:latin typeface="Cambria Math"/>
                      </a:rPr>
                      <m:t>(</m:t>
                    </m:r>
                    <m:r>
                      <a:rPr lang="en-US" altLang="zh-HK" sz="2400" i="1" dirty="0" smtClean="0">
                        <a:solidFill>
                          <a:srgbClr val="0000FF"/>
                        </a:solidFill>
                        <a:latin typeface="Cambria Math"/>
                      </a:rPr>
                      <m:t>𝑣</m:t>
                    </m:r>
                    <m:r>
                      <a:rPr lang="en-US" altLang="zh-HK" sz="2400" i="1" dirty="0">
                        <a:solidFill>
                          <a:srgbClr val="0000FF"/>
                        </a:solidFill>
                        <a:latin typeface="Cambria Math"/>
                      </a:rPr>
                      <m:t>)</m:t>
                    </m:r>
                  </m:oMath>
                </a14:m>
                <a:r>
                  <a:rPr lang="en-US" altLang="zh-HK" sz="2400" dirty="0" smtClean="0">
                    <a:solidFill>
                      <a:srgbClr val="0000FF"/>
                    </a:solidFill>
                  </a:rPr>
                  <a:t> </a:t>
                </a:r>
                <a:r>
                  <a:rPr lang="en-US" altLang="zh-HK" sz="2400" dirty="0" smtClean="0"/>
                  <a:t>be the </a:t>
                </a:r>
                <a:r>
                  <a:rPr lang="en-US" altLang="zh-HK" sz="2400" dirty="0"/>
                  <a:t>current distance from </a:t>
                </a:r>
                <a14:m>
                  <m:oMath xmlns:m="http://schemas.openxmlformats.org/officeDocument/2006/math">
                    <m:r>
                      <a:rPr lang="en-US" altLang="zh-HK" sz="2400" i="1" dirty="0" smtClean="0">
                        <a:solidFill>
                          <a:srgbClr val="0000FF"/>
                        </a:solidFill>
                        <a:latin typeface="Cambria Math"/>
                      </a:rPr>
                      <m:t>𝑢</m:t>
                    </m:r>
                  </m:oMath>
                </a14:m>
                <a:r>
                  <a:rPr lang="en-US" altLang="zh-HK" sz="2400" dirty="0" smtClean="0"/>
                  <a:t> </a:t>
                </a:r>
                <a:r>
                  <a:rPr lang="en-US" altLang="zh-HK" sz="2400" dirty="0"/>
                  <a:t>to </a:t>
                </a:r>
                <a14:m>
                  <m:oMath xmlns:m="http://schemas.openxmlformats.org/officeDocument/2006/math">
                    <m:r>
                      <a:rPr lang="en-US" altLang="zh-HK" sz="2400" i="1" dirty="0" smtClean="0">
                        <a:solidFill>
                          <a:srgbClr val="0000FF"/>
                        </a:solidFill>
                        <a:latin typeface="Cambria Math"/>
                      </a:rPr>
                      <m:t>𝑣</m:t>
                    </m:r>
                  </m:oMath>
                </a14:m>
                <a:endParaRPr lang="en-US" altLang="zh-HK" sz="2400" dirty="0">
                  <a:solidFill>
                    <a:srgbClr val="0000FF"/>
                  </a:solidFill>
                </a:endParaRPr>
              </a:p>
              <a:p>
                <a:r>
                  <a:rPr lang="en-US" altLang="zh-HK" sz="2400" dirty="0"/>
                  <a:t>Initially, </a:t>
                </a:r>
                <a14:m>
                  <m:oMath xmlns:m="http://schemas.openxmlformats.org/officeDocument/2006/math">
                    <m:r>
                      <a:rPr lang="en-US" altLang="zh-HK" sz="2400" i="1" dirty="0" smtClean="0">
                        <a:solidFill>
                          <a:srgbClr val="0000FF"/>
                        </a:solidFill>
                        <a:latin typeface="Cambria Math"/>
                      </a:rPr>
                      <m:t>𝑑</m:t>
                    </m:r>
                    <m:r>
                      <a:rPr lang="en-US" altLang="zh-HK" sz="2400" i="1" dirty="0" smtClean="0">
                        <a:solidFill>
                          <a:srgbClr val="0000FF"/>
                        </a:solidFill>
                        <a:latin typeface="Cambria Math"/>
                      </a:rPr>
                      <m:t>(</m:t>
                    </m:r>
                    <m:r>
                      <a:rPr lang="en-US" altLang="zh-HK" sz="2400" b="0" i="1" dirty="0" smtClean="0">
                        <a:solidFill>
                          <a:srgbClr val="0000FF"/>
                        </a:solidFill>
                        <a:latin typeface="Cambria Math"/>
                      </a:rPr>
                      <m:t>𝑣</m:t>
                    </m:r>
                    <m:r>
                      <a:rPr lang="en-US" altLang="zh-HK" sz="2400" i="1" dirty="0">
                        <a:solidFill>
                          <a:srgbClr val="0000FF"/>
                        </a:solidFill>
                        <a:latin typeface="Cambria Math"/>
                      </a:rPr>
                      <m:t>)</m:t>
                    </m:r>
                  </m:oMath>
                </a14:m>
                <a:r>
                  <a:rPr lang="en-US" altLang="zh-HK" sz="2400" dirty="0">
                    <a:solidFill>
                      <a:srgbClr val="0000FF"/>
                    </a:solidFill>
                  </a:rPr>
                  <a:t> </a:t>
                </a:r>
                <a:r>
                  <a:rPr lang="en-US" altLang="zh-HK" sz="2400" dirty="0"/>
                  <a:t>is the weight associated with </a:t>
                </a:r>
                <a14:m>
                  <m:oMath xmlns:m="http://schemas.openxmlformats.org/officeDocument/2006/math">
                    <m:d>
                      <m:dPr>
                        <m:begChr m:val="⟨"/>
                        <m:endChr m:val="⟩"/>
                        <m:ctrlPr>
                          <a:rPr lang="en-US" altLang="zh-HK" sz="2400" i="1" dirty="0" smtClean="0">
                            <a:latin typeface="Cambria Math" panose="02040503050406030204" pitchFamily="18" charset="0"/>
                          </a:rPr>
                        </m:ctrlPr>
                      </m:dPr>
                      <m:e>
                        <m:r>
                          <a:rPr lang="en-US" altLang="zh-HK" sz="2400" b="0" i="1" dirty="0" smtClean="0">
                            <a:latin typeface="Cambria Math"/>
                          </a:rPr>
                          <m:t>𝑢</m:t>
                        </m:r>
                        <m:r>
                          <a:rPr lang="en-US" altLang="zh-HK" sz="2400" b="0" i="1" dirty="0" smtClean="0">
                            <a:latin typeface="Cambria Math"/>
                          </a:rPr>
                          <m:t>,</m:t>
                        </m:r>
                        <m:r>
                          <a:rPr lang="en-US" altLang="zh-HK" sz="2400" b="0" i="1" dirty="0" smtClean="0">
                            <a:latin typeface="Cambria Math"/>
                          </a:rPr>
                          <m:t>𝑣</m:t>
                        </m:r>
                      </m:e>
                    </m:d>
                  </m:oMath>
                </a14:m>
                <a:r>
                  <a:rPr lang="en-US" altLang="zh-HK" sz="2400" dirty="0" smtClean="0"/>
                  <a:t>, if </a:t>
                </a:r>
                <a:r>
                  <a:rPr lang="en-US" altLang="zh-HK" sz="2400" dirty="0"/>
                  <a:t>such an edge exists. </a:t>
                </a:r>
                <a14:m>
                  <m:oMath xmlns:m="http://schemas.openxmlformats.org/officeDocument/2006/math">
                    <m:r>
                      <a:rPr lang="en-US" altLang="zh-HK" sz="2400" i="1" dirty="0" smtClean="0">
                        <a:latin typeface="Cambria Math"/>
                      </a:rPr>
                      <m:t>𝑑</m:t>
                    </m:r>
                    <m:r>
                      <a:rPr lang="en-US" altLang="zh-HK" sz="2400" i="1" dirty="0" smtClean="0">
                        <a:latin typeface="Cambria Math"/>
                      </a:rPr>
                      <m:t>(</m:t>
                    </m:r>
                    <m:r>
                      <a:rPr lang="en-US" altLang="zh-HK" sz="2400" b="0" i="1" dirty="0" smtClean="0">
                        <a:latin typeface="Cambria Math"/>
                      </a:rPr>
                      <m:t>𝑣</m:t>
                    </m:r>
                    <m:r>
                      <a:rPr lang="en-US" altLang="zh-HK" sz="2400" i="1" dirty="0">
                        <a:latin typeface="Cambria Math"/>
                      </a:rPr>
                      <m:t>)=∞</m:t>
                    </m:r>
                  </m:oMath>
                </a14:m>
                <a:r>
                  <a:rPr lang="en-US" altLang="zh-HK" sz="2400" dirty="0"/>
                  <a:t> if no such </a:t>
                </a:r>
                <a:r>
                  <a:rPr lang="en-US" altLang="zh-HK" sz="2400" dirty="0" smtClean="0"/>
                  <a:t>edge, and </a:t>
                </a:r>
                <a14:m>
                  <m:oMath xmlns:m="http://schemas.openxmlformats.org/officeDocument/2006/math">
                    <m:r>
                      <a:rPr lang="en-US" altLang="zh-HK" sz="2400" i="1" dirty="0" smtClean="0">
                        <a:latin typeface="Cambria Math"/>
                      </a:rPr>
                      <m:t>𝑑</m:t>
                    </m:r>
                    <m:r>
                      <a:rPr lang="en-US" altLang="zh-HK" sz="2400" i="1" dirty="0" smtClean="0">
                        <a:latin typeface="Cambria Math"/>
                      </a:rPr>
                      <m:t>(</m:t>
                    </m:r>
                    <m:r>
                      <a:rPr lang="en-US" altLang="zh-HK" sz="2400" b="0" i="1" dirty="0" smtClean="0">
                        <a:latin typeface="Cambria Math"/>
                      </a:rPr>
                      <m:t>𝑢</m:t>
                    </m:r>
                    <m:r>
                      <a:rPr lang="en-US" altLang="zh-HK" sz="2400" i="1" dirty="0">
                        <a:latin typeface="Cambria Math"/>
                      </a:rPr>
                      <m:t>)=0</m:t>
                    </m:r>
                  </m:oMath>
                </a14:m>
                <a:r>
                  <a:rPr lang="en-US" altLang="zh-HK" sz="2400" dirty="0"/>
                  <a:t>.</a:t>
                </a:r>
              </a:p>
              <a:p>
                <a:r>
                  <a:rPr lang="en-US" altLang="zh-HK" sz="2400" dirty="0"/>
                  <a:t>for </a:t>
                </a:r>
                <a14:m>
                  <m:oMath xmlns:m="http://schemas.openxmlformats.org/officeDocument/2006/math">
                    <m:r>
                      <a:rPr lang="en-US" altLang="zh-HK" sz="2400" b="0" i="1" dirty="0" smtClean="0">
                        <a:latin typeface="Cambria Math"/>
                      </a:rPr>
                      <m:t>𝑙</m:t>
                    </m:r>
                    <m:r>
                      <a:rPr lang="en-US" altLang="zh-HK" sz="2400" i="1" dirty="0" smtClean="0">
                        <a:latin typeface="Cambria Math"/>
                      </a:rPr>
                      <m:t>=</m:t>
                    </m:r>
                    <m:r>
                      <a:rPr lang="en-US" altLang="zh-HK" sz="2400" b="0" i="1" dirty="0" smtClean="0">
                        <a:latin typeface="Cambria Math"/>
                      </a:rPr>
                      <m:t>2, 3</m:t>
                    </m:r>
                    <m:r>
                      <a:rPr lang="en-US" altLang="zh-HK" sz="2400" i="1" dirty="0" smtClean="0">
                        <a:latin typeface="Cambria Math"/>
                      </a:rPr>
                      <m:t>,…, </m:t>
                    </m:r>
                    <m:r>
                      <a:rPr lang="en-US" altLang="zh-HK" sz="2400" i="1" dirty="0" smtClean="0">
                        <a:latin typeface="Cambria Math"/>
                      </a:rPr>
                      <m:t>𝑛</m:t>
                    </m:r>
                    <m:r>
                      <a:rPr lang="en-US" altLang="zh-HK" sz="2400" b="0" i="1" dirty="0" smtClean="0">
                        <a:latin typeface="Cambria Math"/>
                      </a:rPr>
                      <m:t>−1</m:t>
                    </m:r>
                  </m:oMath>
                </a14:m>
                <a:r>
                  <a:rPr lang="en-US" altLang="zh-HK" sz="2400" dirty="0"/>
                  <a:t>, </a:t>
                </a:r>
                <a:r>
                  <a:rPr lang="en-US" altLang="zh-HK" sz="2400" dirty="0" smtClean="0"/>
                  <a:t>do</a:t>
                </a:r>
                <a:br>
                  <a:rPr lang="en-US" altLang="zh-HK" sz="2400" dirty="0" smtClean="0"/>
                </a:br>
                <a:r>
                  <a:rPr lang="en-US" altLang="zh-HK" sz="2400" dirty="0" smtClean="0"/>
                  <a:t>      </a:t>
                </a:r>
                <a14:m>
                  <m:oMath xmlns:m="http://schemas.openxmlformats.org/officeDocument/2006/math">
                    <m:sSup>
                      <m:sSupPr>
                        <m:ctrlPr>
                          <a:rPr lang="en-US" altLang="zh-HK" sz="2400" i="1" dirty="0" smtClean="0">
                            <a:solidFill>
                              <a:srgbClr val="0000FF"/>
                            </a:solidFill>
                            <a:latin typeface="Cambria Math" panose="02040503050406030204" pitchFamily="18" charset="0"/>
                          </a:rPr>
                        </m:ctrlPr>
                      </m:sSupPr>
                      <m:e>
                        <m:r>
                          <a:rPr lang="en-US" altLang="zh-HK" sz="2400" b="0" i="1" dirty="0" smtClean="0">
                            <a:solidFill>
                              <a:srgbClr val="0000FF"/>
                            </a:solidFill>
                            <a:latin typeface="Cambria Math"/>
                          </a:rPr>
                          <m:t>𝑑</m:t>
                        </m:r>
                      </m:e>
                      <m:sup>
                        <m:r>
                          <a:rPr lang="en-US" altLang="zh-HK" sz="2400" b="0" i="1" dirty="0" smtClean="0">
                            <a:solidFill>
                              <a:srgbClr val="0000FF"/>
                            </a:solidFill>
                            <a:latin typeface="Cambria Math"/>
                          </a:rPr>
                          <m:t>𝑙</m:t>
                        </m:r>
                      </m:sup>
                    </m:sSup>
                    <m:r>
                      <a:rPr lang="en-US" altLang="zh-HK" sz="2400" i="1" dirty="0">
                        <a:solidFill>
                          <a:srgbClr val="0000FF"/>
                        </a:solidFill>
                        <a:latin typeface="Cambria Math"/>
                      </a:rPr>
                      <m:t>(</m:t>
                    </m:r>
                    <m:r>
                      <a:rPr lang="en-US" altLang="zh-HK" sz="2400" b="0" i="1" dirty="0" smtClean="0">
                        <a:solidFill>
                          <a:srgbClr val="0000FF"/>
                        </a:solidFill>
                        <a:latin typeface="Cambria Math"/>
                      </a:rPr>
                      <m:t>𝑣</m:t>
                    </m:r>
                    <m:r>
                      <a:rPr lang="en-US" altLang="zh-HK" sz="2400" i="1" dirty="0">
                        <a:solidFill>
                          <a:srgbClr val="0000FF"/>
                        </a:solidFill>
                        <a:latin typeface="Cambria Math"/>
                      </a:rPr>
                      <m:t>)=</m:t>
                    </m:r>
                    <m:r>
                      <m:rPr>
                        <m:sty m:val="p"/>
                      </m:rPr>
                      <a:rPr lang="en-US" altLang="zh-HK" sz="2400" i="1" dirty="0">
                        <a:solidFill>
                          <a:srgbClr val="0000FF"/>
                        </a:solidFill>
                        <a:latin typeface="Cambria Math"/>
                      </a:rPr>
                      <m:t>min</m:t>
                    </m:r>
                    <m:r>
                      <a:rPr lang="en-US" altLang="zh-HK" sz="2400" i="1" dirty="0">
                        <a:solidFill>
                          <a:srgbClr val="0000FF"/>
                        </a:solidFill>
                        <a:latin typeface="Cambria Math"/>
                      </a:rPr>
                      <m:t>⁡(</m:t>
                    </m:r>
                    <m:sSup>
                      <m:sSupPr>
                        <m:ctrlPr>
                          <a:rPr lang="en-US" altLang="zh-HK" sz="2400" i="1" dirty="0" smtClean="0">
                            <a:solidFill>
                              <a:srgbClr val="0000FF"/>
                            </a:solidFill>
                            <a:latin typeface="Cambria Math" panose="02040503050406030204" pitchFamily="18" charset="0"/>
                          </a:rPr>
                        </m:ctrlPr>
                      </m:sSupPr>
                      <m:e>
                        <m:r>
                          <a:rPr lang="en-US" altLang="zh-HK" sz="2400" b="0" i="1" dirty="0" smtClean="0">
                            <a:solidFill>
                              <a:srgbClr val="0000FF"/>
                            </a:solidFill>
                            <a:latin typeface="Cambria Math"/>
                          </a:rPr>
                          <m:t>𝑑</m:t>
                        </m:r>
                      </m:e>
                      <m:sup>
                        <m:r>
                          <a:rPr lang="en-US" altLang="zh-HK" sz="2400" b="0" i="1" dirty="0" smtClean="0">
                            <a:solidFill>
                              <a:srgbClr val="0000FF"/>
                            </a:solidFill>
                            <a:latin typeface="Cambria Math"/>
                          </a:rPr>
                          <m:t>𝑙</m:t>
                        </m:r>
                        <m:r>
                          <a:rPr lang="en-US" altLang="zh-HK" sz="2400" b="0" i="1" dirty="0" smtClean="0">
                            <a:solidFill>
                              <a:srgbClr val="0000FF"/>
                            </a:solidFill>
                            <a:latin typeface="Cambria Math"/>
                          </a:rPr>
                          <m:t>−1</m:t>
                        </m:r>
                      </m:sup>
                    </m:sSup>
                    <m:r>
                      <a:rPr lang="en-US" altLang="zh-HK" sz="2400" i="1" dirty="0">
                        <a:solidFill>
                          <a:srgbClr val="0000FF"/>
                        </a:solidFill>
                        <a:latin typeface="Cambria Math"/>
                      </a:rPr>
                      <m:t>(</m:t>
                    </m:r>
                    <m:r>
                      <a:rPr lang="en-US" altLang="zh-HK" sz="2400" b="0" i="1" dirty="0" smtClean="0">
                        <a:solidFill>
                          <a:srgbClr val="0000FF"/>
                        </a:solidFill>
                        <a:latin typeface="Cambria Math"/>
                      </a:rPr>
                      <m:t>𝑣</m:t>
                    </m:r>
                    <m:r>
                      <a:rPr lang="en-US" altLang="zh-HK" sz="2400" i="1" dirty="0">
                        <a:solidFill>
                          <a:srgbClr val="0000FF"/>
                        </a:solidFill>
                        <a:latin typeface="Cambria Math"/>
                      </a:rPr>
                      <m:t>), </m:t>
                    </m:r>
                    <m:sSup>
                      <m:sSupPr>
                        <m:ctrlPr>
                          <a:rPr lang="en-US" altLang="zh-HK" sz="2400" i="1" dirty="0" smtClean="0">
                            <a:solidFill>
                              <a:srgbClr val="0000FF"/>
                            </a:solidFill>
                            <a:latin typeface="Cambria Math" panose="02040503050406030204" pitchFamily="18" charset="0"/>
                          </a:rPr>
                        </m:ctrlPr>
                      </m:sSupPr>
                      <m:e>
                        <m:r>
                          <a:rPr lang="en-US" altLang="zh-HK" sz="2400" b="0" i="1" dirty="0" smtClean="0">
                            <a:solidFill>
                              <a:srgbClr val="0000FF"/>
                            </a:solidFill>
                            <a:latin typeface="Cambria Math"/>
                          </a:rPr>
                          <m:t>𝑑</m:t>
                        </m:r>
                      </m:e>
                      <m:sup>
                        <m:r>
                          <a:rPr lang="en-US" altLang="zh-HK" sz="2400" b="0" i="1" dirty="0" smtClean="0">
                            <a:solidFill>
                              <a:srgbClr val="0000FF"/>
                            </a:solidFill>
                            <a:latin typeface="Cambria Math"/>
                          </a:rPr>
                          <m:t>𝑙</m:t>
                        </m:r>
                        <m:r>
                          <a:rPr lang="en-US" altLang="zh-HK" sz="2400" b="0" i="1" dirty="0" smtClean="0">
                            <a:solidFill>
                              <a:srgbClr val="0000FF"/>
                            </a:solidFill>
                            <a:latin typeface="Cambria Math"/>
                          </a:rPr>
                          <m:t>−1</m:t>
                        </m:r>
                      </m:sup>
                    </m:sSup>
                    <m:r>
                      <a:rPr lang="en-US" altLang="zh-HK" sz="2400" i="1" dirty="0">
                        <a:solidFill>
                          <a:srgbClr val="0000FF"/>
                        </a:solidFill>
                        <a:latin typeface="Cambria Math"/>
                      </a:rPr>
                      <m:t>(</m:t>
                    </m:r>
                    <m:r>
                      <a:rPr lang="en-US" altLang="zh-HK" sz="2400" b="0" i="1" dirty="0" smtClean="0">
                        <a:solidFill>
                          <a:srgbClr val="0000FF"/>
                        </a:solidFill>
                        <a:latin typeface="Cambria Math"/>
                      </a:rPr>
                      <m:t>𝑤</m:t>
                    </m:r>
                    <m:r>
                      <a:rPr lang="en-US" altLang="zh-HK" sz="2400" i="1" dirty="0">
                        <a:solidFill>
                          <a:srgbClr val="0000FF"/>
                        </a:solidFill>
                        <a:latin typeface="Cambria Math"/>
                      </a:rPr>
                      <m:t>)+</m:t>
                    </m:r>
                    <m:r>
                      <a:rPr lang="en-US" altLang="zh-HK" sz="2400" i="1" dirty="0" smtClean="0">
                        <a:solidFill>
                          <a:srgbClr val="0000FF"/>
                        </a:solidFill>
                        <a:latin typeface="Cambria Math"/>
                      </a:rPr>
                      <m:t>𝑐</m:t>
                    </m:r>
                    <m:r>
                      <a:rPr lang="en-US" altLang="zh-HK" sz="2400" i="1" dirty="0">
                        <a:solidFill>
                          <a:srgbClr val="0000FF"/>
                        </a:solidFill>
                        <a:latin typeface="Cambria Math"/>
                      </a:rPr>
                      <m:t>(</m:t>
                    </m:r>
                    <m:r>
                      <a:rPr lang="en-US" altLang="zh-HK" sz="2400" b="0" i="1" dirty="0" smtClean="0">
                        <a:solidFill>
                          <a:srgbClr val="0000FF"/>
                        </a:solidFill>
                        <a:latin typeface="Cambria Math"/>
                      </a:rPr>
                      <m:t>𝑤</m:t>
                    </m:r>
                    <m:r>
                      <a:rPr lang="en-US" altLang="zh-HK" sz="2400" b="0" i="1" dirty="0" smtClean="0">
                        <a:solidFill>
                          <a:srgbClr val="0000FF"/>
                        </a:solidFill>
                        <a:latin typeface="Cambria Math"/>
                      </a:rPr>
                      <m:t>,</m:t>
                    </m:r>
                    <m:r>
                      <a:rPr lang="en-US" altLang="zh-HK" sz="2400" b="0" i="1" dirty="0" smtClean="0">
                        <a:solidFill>
                          <a:srgbClr val="0000FF"/>
                        </a:solidFill>
                        <a:latin typeface="Cambria Math"/>
                      </a:rPr>
                      <m:t>𝑣</m:t>
                    </m:r>
                    <m:r>
                      <a:rPr lang="en-US" altLang="zh-HK" sz="2400" i="1" dirty="0">
                        <a:solidFill>
                          <a:srgbClr val="0000FF"/>
                        </a:solidFill>
                        <a:latin typeface="Cambria Math"/>
                      </a:rPr>
                      <m:t>))</m:t>
                    </m:r>
                  </m:oMath>
                </a14:m>
                <a:r>
                  <a:rPr lang="en-US" altLang="zh-HK" sz="2400" dirty="0" smtClean="0"/>
                  <a:t>. </a:t>
                </a:r>
                <a:br>
                  <a:rPr lang="en-US" altLang="zh-HK" sz="2400" dirty="0" smtClean="0"/>
                </a:br>
                <a:r>
                  <a:rPr lang="en-US" altLang="zh-HK" sz="2400" dirty="0" smtClean="0"/>
                  <a:t>Here </a:t>
                </a:r>
                <a14:m>
                  <m:oMath xmlns:m="http://schemas.openxmlformats.org/officeDocument/2006/math">
                    <m:sSup>
                      <m:sSupPr>
                        <m:ctrlPr>
                          <a:rPr lang="en-US" altLang="zh-HK" sz="2400" i="1" dirty="0" smtClean="0">
                            <a:solidFill>
                              <a:srgbClr val="0000FF"/>
                            </a:solidFill>
                            <a:latin typeface="Cambria Math" panose="02040503050406030204" pitchFamily="18" charset="0"/>
                          </a:rPr>
                        </m:ctrlPr>
                      </m:sSupPr>
                      <m:e>
                        <m:r>
                          <a:rPr lang="en-US" altLang="zh-HK" sz="2400" b="0" i="1" dirty="0" smtClean="0">
                            <a:solidFill>
                              <a:srgbClr val="0000FF"/>
                            </a:solidFill>
                            <a:latin typeface="Cambria Math"/>
                          </a:rPr>
                          <m:t>𝑑</m:t>
                        </m:r>
                      </m:e>
                      <m:sup>
                        <m:r>
                          <a:rPr lang="en-US" altLang="zh-HK" sz="2400" b="0" i="1" dirty="0" smtClean="0">
                            <a:solidFill>
                              <a:srgbClr val="0000FF"/>
                            </a:solidFill>
                            <a:latin typeface="Cambria Math"/>
                          </a:rPr>
                          <m:t>𝑙</m:t>
                        </m:r>
                      </m:sup>
                    </m:sSup>
                    <m:r>
                      <a:rPr lang="en-US" altLang="zh-HK" sz="2400" i="1" dirty="0">
                        <a:solidFill>
                          <a:srgbClr val="0000FF"/>
                        </a:solidFill>
                        <a:latin typeface="Cambria Math"/>
                      </a:rPr>
                      <m:t>(</m:t>
                    </m:r>
                    <m:r>
                      <a:rPr lang="en-US" altLang="zh-HK" sz="2400" b="0" i="1" dirty="0" smtClean="0">
                        <a:solidFill>
                          <a:srgbClr val="0000FF"/>
                        </a:solidFill>
                        <a:latin typeface="Cambria Math"/>
                      </a:rPr>
                      <m:t>𝑣</m:t>
                    </m:r>
                    <m:r>
                      <a:rPr lang="en-US" altLang="zh-HK" sz="2400" i="1" dirty="0">
                        <a:solidFill>
                          <a:srgbClr val="0000FF"/>
                        </a:solidFill>
                        <a:latin typeface="Cambria Math"/>
                      </a:rPr>
                      <m:t>)</m:t>
                    </m:r>
                  </m:oMath>
                </a14:m>
                <a:r>
                  <a:rPr lang="en-US" altLang="zh-HK" sz="2400" dirty="0">
                    <a:solidFill>
                      <a:srgbClr val="0000FF"/>
                    </a:solidFill>
                  </a:rPr>
                  <a:t> </a:t>
                </a:r>
                <a:r>
                  <a:rPr lang="en-US" altLang="zh-HK" sz="2400" dirty="0"/>
                  <a:t>is the shortest </a:t>
                </a:r>
                <a:r>
                  <a:rPr lang="en-US" altLang="zh-HK" sz="2400" dirty="0" smtClean="0"/>
                  <a:t>distance from </a:t>
                </a:r>
                <a14:m>
                  <m:oMath xmlns:m="http://schemas.openxmlformats.org/officeDocument/2006/math">
                    <m:r>
                      <a:rPr lang="en-US" altLang="zh-HK" sz="2400" b="0" i="1" dirty="0" smtClean="0">
                        <a:latin typeface="Cambria Math"/>
                      </a:rPr>
                      <m:t>𝑢</m:t>
                    </m:r>
                  </m:oMath>
                </a14:m>
                <a:r>
                  <a:rPr lang="en-US" altLang="zh-HK" sz="2400" dirty="0" smtClean="0"/>
                  <a:t> to </a:t>
                </a:r>
                <a14:m>
                  <m:oMath xmlns:m="http://schemas.openxmlformats.org/officeDocument/2006/math">
                    <m:r>
                      <a:rPr lang="en-US" altLang="zh-HK" sz="2400" b="0" i="1" dirty="0" smtClean="0">
                        <a:latin typeface="Cambria Math"/>
                      </a:rPr>
                      <m:t>𝑣</m:t>
                    </m:r>
                  </m:oMath>
                </a14:m>
                <a:r>
                  <a:rPr lang="en-US" altLang="zh-HK" sz="2400" dirty="0" smtClean="0"/>
                  <a:t> with the </a:t>
                </a:r>
                <a:r>
                  <a:rPr lang="en-US" altLang="zh-HK" sz="2400" dirty="0" smtClean="0">
                    <a:solidFill>
                      <a:srgbClr val="C00000"/>
                    </a:solidFill>
                  </a:rPr>
                  <a:t>length</a:t>
                </a:r>
                <a:r>
                  <a:rPr lang="en-US" altLang="zh-HK" sz="2400" dirty="0" smtClean="0"/>
                  <a:t> of the shortest path </a:t>
                </a:r>
                <a:r>
                  <a:rPr lang="en-US" altLang="zh-HK" sz="2400" dirty="0" smtClean="0">
                    <a:solidFill>
                      <a:srgbClr val="C00000"/>
                    </a:solidFill>
                  </a:rPr>
                  <a:t>at most</a:t>
                </a:r>
                <a14:m>
                  <m:oMath xmlns:m="http://schemas.openxmlformats.org/officeDocument/2006/math">
                    <m:r>
                      <a:rPr lang="en-US" altLang="zh-HK" sz="2400" dirty="0">
                        <a:solidFill>
                          <a:srgbClr val="C00000"/>
                        </a:solidFill>
                        <a:latin typeface="Cambria Math"/>
                      </a:rPr>
                      <m:t> </m:t>
                    </m:r>
                    <m:r>
                      <a:rPr lang="en-US" altLang="zh-HK" sz="2400" b="0" i="1" dirty="0" smtClean="0">
                        <a:solidFill>
                          <a:srgbClr val="0000FF"/>
                        </a:solidFill>
                        <a:latin typeface="Cambria Math"/>
                      </a:rPr>
                      <m:t>𝑙</m:t>
                    </m:r>
                  </m:oMath>
                </a14:m>
                <a:r>
                  <a:rPr lang="en-US" altLang="zh-HK" sz="2400" dirty="0"/>
                  <a:t>.</a:t>
                </a:r>
                <a:endParaRPr lang="zh-HK"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0583" y="1614301"/>
                <a:ext cx="8522695" cy="3666766"/>
              </a:xfrm>
              <a:blipFill>
                <a:blip r:embed="rId2"/>
                <a:stretch>
                  <a:fillRect l="-644" t="-1331" b="-2462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12</a:t>
            </a:fld>
            <a:endParaRPr lang="en-US" altLang="zh-TW" dirty="0">
              <a:solidFill>
                <a:srgbClr val="000000"/>
              </a:solidFill>
            </a:endParaRPr>
          </a:p>
        </p:txBody>
      </p:sp>
    </p:spTree>
    <p:extLst>
      <p:ext uri="{BB962C8B-B14F-4D97-AF65-F5344CB8AC3E}">
        <p14:creationId xmlns:p14="http://schemas.microsoft.com/office/powerpoint/2010/main" val="1962035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z="3600" dirty="0"/>
              <a:t>Single Source Shortest </a:t>
            </a:r>
            <a:r>
              <a:rPr lang="en-US" altLang="zh-HK" sz="3600" dirty="0" smtClean="0"/>
              <a:t>Paths: Bellman-Ford Algorithm</a:t>
            </a:r>
            <a:endParaRPr lang="en-US" altLang="zh-HK" sz="3600" dirty="0"/>
          </a:p>
        </p:txBody>
      </p:sp>
      <p:sp>
        <p:nvSpPr>
          <p:cNvPr id="3" name="Content Placeholder 2"/>
          <p:cNvSpPr>
            <a:spLocks noGrp="1"/>
          </p:cNvSpPr>
          <p:nvPr>
            <p:ph idx="1"/>
          </p:nvPr>
        </p:nvSpPr>
        <p:spPr>
          <a:xfrm>
            <a:off x="539458" y="1748587"/>
            <a:ext cx="8458054" cy="1549208"/>
          </a:xfrm>
        </p:spPr>
        <p:txBody>
          <a:bodyPr/>
          <a:lstStyle/>
          <a:p>
            <a:pPr marL="0" indent="0">
              <a:buNone/>
            </a:pPr>
            <a:r>
              <a:rPr lang="en-US" altLang="zh-HK" sz="2400" dirty="0">
                <a:solidFill>
                  <a:srgbClr val="0000FF"/>
                </a:solidFill>
              </a:rPr>
              <a:t>void </a:t>
            </a:r>
            <a:r>
              <a:rPr lang="en-US" altLang="zh-HK" sz="2400" dirty="0" err="1" smtClean="0">
                <a:solidFill>
                  <a:srgbClr val="0000FF"/>
                </a:solidFill>
              </a:rPr>
              <a:t>BellmanFord</a:t>
            </a:r>
            <a:r>
              <a:rPr lang="en-US" altLang="zh-HK" sz="2400" dirty="0" smtClean="0">
                <a:solidFill>
                  <a:srgbClr val="0000FF"/>
                </a:solidFill>
              </a:rPr>
              <a:t>(</a:t>
            </a:r>
            <a:r>
              <a:rPr lang="en-US" altLang="zh-HK" sz="2400" dirty="0" err="1" smtClean="0">
                <a:solidFill>
                  <a:srgbClr val="0000FF"/>
                </a:solidFill>
              </a:rPr>
              <a:t>int</a:t>
            </a:r>
            <a:r>
              <a:rPr lang="en-US" altLang="zh-HK" sz="2400" dirty="0" smtClean="0">
                <a:solidFill>
                  <a:srgbClr val="0000FF"/>
                </a:solidFill>
              </a:rPr>
              <a:t> n, </a:t>
            </a:r>
            <a:r>
              <a:rPr lang="en-US" altLang="zh-HK" sz="2400" dirty="0" err="1" smtClean="0">
                <a:solidFill>
                  <a:srgbClr val="0000FF"/>
                </a:solidFill>
              </a:rPr>
              <a:t>int</a:t>
            </a:r>
            <a:r>
              <a:rPr lang="en-US" altLang="zh-HK" sz="2400" dirty="0" smtClean="0">
                <a:solidFill>
                  <a:srgbClr val="0000FF"/>
                </a:solidFill>
              </a:rPr>
              <a:t> u) {</a:t>
            </a:r>
          </a:p>
          <a:p>
            <a:pPr marL="0" indent="0">
              <a:buNone/>
            </a:pPr>
            <a:r>
              <a:rPr lang="en-US" altLang="zh-HK" sz="2400" dirty="0">
                <a:solidFill>
                  <a:srgbClr val="0000FF"/>
                </a:solidFill>
              </a:rPr>
              <a:t> </a:t>
            </a:r>
            <a:r>
              <a:rPr lang="en-US" altLang="zh-HK" sz="2400" dirty="0" smtClean="0">
                <a:solidFill>
                  <a:srgbClr val="0000FF"/>
                </a:solidFill>
              </a:rPr>
              <a:t>    </a:t>
            </a:r>
            <a:r>
              <a:rPr lang="en-US" altLang="zh-HK" sz="2200" dirty="0" smtClean="0">
                <a:solidFill>
                  <a:srgbClr val="0000FF"/>
                </a:solidFill>
              </a:rPr>
              <a:t>/* n is the number of nodes in G, and v is the start node */</a:t>
            </a:r>
            <a:r>
              <a:rPr lang="en-US" altLang="zh-HK" sz="2400" dirty="0" smtClean="0">
                <a:solidFill>
                  <a:srgbClr val="0000FF"/>
                </a:solidFill>
              </a:rPr>
              <a:t/>
            </a:r>
            <a:br>
              <a:rPr lang="en-US" altLang="zh-HK" sz="2400" dirty="0" smtClean="0">
                <a:solidFill>
                  <a:srgbClr val="0000FF"/>
                </a:solidFill>
              </a:rPr>
            </a:br>
            <a:r>
              <a:rPr lang="en-US" altLang="zh-HK" sz="2400" dirty="0" smtClean="0">
                <a:solidFill>
                  <a:srgbClr val="0000FF"/>
                </a:solidFill>
              </a:rPr>
              <a:t>    </a:t>
            </a:r>
            <a:r>
              <a:rPr lang="en-US" altLang="zh-HK" sz="2400" dirty="0" err="1" smtClean="0">
                <a:solidFill>
                  <a:srgbClr val="0000FF"/>
                </a:solidFill>
              </a:rPr>
              <a:t>int</a:t>
            </a:r>
            <a:r>
              <a:rPr lang="en-US" altLang="zh-HK" sz="2400" dirty="0" smtClean="0">
                <a:solidFill>
                  <a:srgbClr val="0000FF"/>
                </a:solidFill>
              </a:rPr>
              <a:t> w, l;</a:t>
            </a:r>
            <a:br>
              <a:rPr lang="en-US" altLang="zh-HK" sz="2400" dirty="0" smtClean="0">
                <a:solidFill>
                  <a:srgbClr val="0000FF"/>
                </a:solidFill>
              </a:rPr>
            </a:br>
            <a:r>
              <a:rPr lang="en-US" altLang="zh-HK" sz="2400" dirty="0" smtClean="0">
                <a:solidFill>
                  <a:srgbClr val="0000FF"/>
                </a:solidFill>
              </a:rPr>
              <a:t>   for (w = 0; w &lt; n</a:t>
            </a:r>
            <a:r>
              <a:rPr lang="en-US" altLang="zh-HK" sz="2400" smtClean="0">
                <a:solidFill>
                  <a:srgbClr val="0000FF"/>
                </a:solidFill>
              </a:rPr>
              <a:t>; w++)</a:t>
            </a:r>
            <a:r>
              <a:rPr lang="en-US" altLang="zh-HK" sz="2400" dirty="0" smtClean="0">
                <a:solidFill>
                  <a:srgbClr val="0000FF"/>
                </a:solidFill>
              </a:rPr>
              <a:t/>
            </a:r>
            <a:br>
              <a:rPr lang="en-US" altLang="zh-HK" sz="2400" dirty="0" smtClean="0">
                <a:solidFill>
                  <a:srgbClr val="0000FF"/>
                </a:solidFill>
              </a:rPr>
            </a:br>
            <a:r>
              <a:rPr lang="en-US" altLang="zh-HK" sz="2400" dirty="0" smtClean="0">
                <a:solidFill>
                  <a:srgbClr val="0000FF"/>
                </a:solidFill>
              </a:rPr>
              <a:t>         d(w) = c(u, w); </a:t>
            </a:r>
            <a:r>
              <a:rPr lang="en-US" altLang="zh-HK" sz="2200" dirty="0" smtClean="0">
                <a:solidFill>
                  <a:srgbClr val="0000FF"/>
                </a:solidFill>
              </a:rPr>
              <a:t>/* initial cost from u to w */</a:t>
            </a:r>
          </a:p>
          <a:p>
            <a:pPr marL="0" indent="0">
              <a:buNone/>
            </a:pPr>
            <a:r>
              <a:rPr lang="en-US" altLang="zh-HK" sz="2400" dirty="0" smtClean="0">
                <a:solidFill>
                  <a:srgbClr val="0000FF"/>
                </a:solidFill>
              </a:rPr>
              <a:t>   for (l </a:t>
            </a:r>
            <a:r>
              <a:rPr lang="en-US" altLang="zh-HK" sz="2400" dirty="0">
                <a:solidFill>
                  <a:srgbClr val="0000FF"/>
                </a:solidFill>
              </a:rPr>
              <a:t>= </a:t>
            </a:r>
            <a:r>
              <a:rPr lang="en-US" altLang="zh-HK" sz="2400" dirty="0" smtClean="0">
                <a:solidFill>
                  <a:srgbClr val="0000FF"/>
                </a:solidFill>
              </a:rPr>
              <a:t>2; l &lt;= n-1; l++)</a:t>
            </a:r>
            <a:br>
              <a:rPr lang="en-US" altLang="zh-HK" sz="2400" dirty="0" smtClean="0">
                <a:solidFill>
                  <a:srgbClr val="0000FF"/>
                </a:solidFill>
              </a:rPr>
            </a:br>
            <a:r>
              <a:rPr lang="en-US" altLang="zh-HK" sz="2400" dirty="0" smtClean="0">
                <a:solidFill>
                  <a:srgbClr val="0000FF"/>
                </a:solidFill>
              </a:rPr>
              <a:t>       for (each node v such that u != v and v has at least </a:t>
            </a:r>
            <a:br>
              <a:rPr lang="en-US" altLang="zh-HK" sz="2400" dirty="0" smtClean="0">
                <a:solidFill>
                  <a:srgbClr val="0000FF"/>
                </a:solidFill>
              </a:rPr>
            </a:br>
            <a:r>
              <a:rPr lang="en-US" altLang="zh-HK" sz="2400" dirty="0" smtClean="0">
                <a:solidFill>
                  <a:srgbClr val="0000FF"/>
                </a:solidFill>
              </a:rPr>
              <a:t>               one in-coming edge)</a:t>
            </a:r>
            <a:endParaRPr lang="en-US" altLang="zh-HK" sz="2400" dirty="0">
              <a:solidFill>
                <a:srgbClr val="0000FF"/>
              </a:solidFill>
            </a:endParaRPr>
          </a:p>
          <a:p>
            <a:pPr marL="0" indent="0">
              <a:buNone/>
            </a:pPr>
            <a:r>
              <a:rPr lang="en-US" altLang="zh-HK" sz="2400" dirty="0" smtClean="0">
                <a:solidFill>
                  <a:srgbClr val="0000FF"/>
                </a:solidFill>
              </a:rPr>
              <a:t>           for (each  edge &lt;w, v&gt; in G)</a:t>
            </a:r>
            <a:endParaRPr lang="en-US" altLang="zh-HK" sz="2400" dirty="0">
              <a:solidFill>
                <a:srgbClr val="0000FF"/>
              </a:solidFill>
            </a:endParaRPr>
          </a:p>
          <a:p>
            <a:pPr marL="0" indent="0">
              <a:buNone/>
            </a:pPr>
            <a:r>
              <a:rPr lang="en-US" altLang="zh-HK" sz="2400" dirty="0" smtClean="0">
                <a:solidFill>
                  <a:srgbClr val="0000FF"/>
                </a:solidFill>
              </a:rPr>
              <a:t>                 if (d(v) &gt; d(w) + c(w, v))</a:t>
            </a:r>
            <a:endParaRPr lang="en-US" altLang="zh-HK" sz="2400" dirty="0">
              <a:solidFill>
                <a:srgbClr val="0000FF"/>
              </a:solidFill>
            </a:endParaRPr>
          </a:p>
          <a:p>
            <a:pPr marL="0" indent="0">
              <a:buNone/>
            </a:pPr>
            <a:r>
              <a:rPr lang="en-US" altLang="zh-HK" sz="2400" dirty="0" smtClean="0">
                <a:solidFill>
                  <a:srgbClr val="0000FF"/>
                </a:solidFill>
              </a:rPr>
              <a:t>                        d(v) </a:t>
            </a:r>
            <a:r>
              <a:rPr lang="en-US" altLang="zh-HK" sz="2400" dirty="0">
                <a:solidFill>
                  <a:srgbClr val="0000FF"/>
                </a:solidFill>
              </a:rPr>
              <a:t>= </a:t>
            </a:r>
            <a:r>
              <a:rPr lang="en-US" altLang="zh-HK" sz="2400" dirty="0" smtClean="0">
                <a:solidFill>
                  <a:srgbClr val="0000FF"/>
                </a:solidFill>
              </a:rPr>
              <a:t>d(w) </a:t>
            </a:r>
            <a:r>
              <a:rPr lang="en-US" altLang="zh-HK" sz="2400" dirty="0">
                <a:solidFill>
                  <a:srgbClr val="0000FF"/>
                </a:solidFill>
              </a:rPr>
              <a:t>+ </a:t>
            </a:r>
            <a:r>
              <a:rPr lang="en-US" altLang="zh-HK" sz="2400" dirty="0" smtClean="0">
                <a:solidFill>
                  <a:srgbClr val="0000FF"/>
                </a:solidFill>
              </a:rPr>
              <a:t>c(w, v);</a:t>
            </a:r>
          </a:p>
          <a:p>
            <a:pPr marL="0" indent="0">
              <a:buNone/>
            </a:pPr>
            <a:r>
              <a:rPr lang="en-US" altLang="zh-HK" sz="2400" dirty="0" smtClean="0">
                <a:solidFill>
                  <a:srgbClr val="0000FF"/>
                </a:solidFill>
              </a:rPr>
              <a:t> }</a:t>
            </a:r>
            <a:endParaRPr lang="en-US" altLang="zh-HK" sz="2400" dirty="0">
              <a:solidFill>
                <a:srgbClr val="0000FF"/>
              </a:solidFill>
            </a:endParaRPr>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13</a:t>
            </a:fld>
            <a:endParaRPr lang="en-US" altLang="zh-TW" dirty="0">
              <a:solidFill>
                <a:srgbClr val="000000"/>
              </a:solidFill>
            </a:endParaRPr>
          </a:p>
        </p:txBody>
      </p:sp>
      <p:sp>
        <p:nvSpPr>
          <p:cNvPr id="6" name="Content Placeholder 2"/>
          <p:cNvSpPr txBox="1">
            <a:spLocks/>
          </p:cNvSpPr>
          <p:nvPr/>
        </p:nvSpPr>
        <p:spPr bwMode="auto">
          <a:xfrm>
            <a:off x="539458" y="1316569"/>
            <a:ext cx="8013527" cy="43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defRPr/>
            </a:pPr>
            <a:r>
              <a:rPr lang="en-US" altLang="zh-HK" sz="2400" kern="0" dirty="0" smtClean="0">
                <a:solidFill>
                  <a:srgbClr val="000000"/>
                </a:solidFill>
              </a:rPr>
              <a:t>To handle negative weights.</a:t>
            </a:r>
            <a:endParaRPr lang="zh-HK" altLang="en-US" sz="2400" i="1" kern="0" dirty="0">
              <a:solidFill>
                <a:srgbClr val="0000FF"/>
              </a:solidFill>
            </a:endParaRPr>
          </a:p>
        </p:txBody>
      </p:sp>
      <p:sp>
        <p:nvSpPr>
          <p:cNvPr id="7" name="TextBox 6"/>
          <p:cNvSpPr txBox="1"/>
          <p:nvPr/>
        </p:nvSpPr>
        <p:spPr>
          <a:xfrm>
            <a:off x="6049815" y="1316569"/>
            <a:ext cx="2503170" cy="830997"/>
          </a:xfrm>
          <a:prstGeom prst="rect">
            <a:avLst/>
          </a:prstGeom>
          <a:noFill/>
        </p:spPr>
        <p:txBody>
          <a:bodyPr wrap="square" rtlCol="0">
            <a:spAutoFit/>
          </a:bodyPr>
          <a:lstStyle/>
          <a:p>
            <a:r>
              <a:rPr lang="en-US" dirty="0" smtClean="0">
                <a:solidFill>
                  <a:srgbClr val="FF0000"/>
                </a:solidFill>
              </a:rPr>
              <a:t>Time complexity: O(nm)</a:t>
            </a:r>
            <a:endParaRPr lang="en-US" dirty="0">
              <a:solidFill>
                <a:srgbClr val="FF0000"/>
              </a:solidFill>
            </a:endParaRPr>
          </a:p>
        </p:txBody>
      </p:sp>
    </p:spTree>
    <p:extLst>
      <p:ext uri="{BB962C8B-B14F-4D97-AF65-F5344CB8AC3E}">
        <p14:creationId xmlns:p14="http://schemas.microsoft.com/office/powerpoint/2010/main" val="55356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708102"/>
          </a:xfrm>
        </p:spPr>
        <p:txBody>
          <a:bodyPr/>
          <a:lstStyle/>
          <a:p>
            <a:r>
              <a:rPr lang="en-US" altLang="zh-HK" dirty="0" smtClean="0"/>
              <a:t>Revisit the graph with negative weights</a:t>
            </a:r>
            <a:endParaRPr lang="zh-HK" altLang="en-US" dirty="0"/>
          </a:p>
        </p:txBody>
      </p:sp>
      <p:sp>
        <p:nvSpPr>
          <p:cNvPr id="3" name="Content Placeholder 2"/>
          <p:cNvSpPr>
            <a:spLocks noGrp="1"/>
          </p:cNvSpPr>
          <p:nvPr>
            <p:ph idx="1"/>
          </p:nvPr>
        </p:nvSpPr>
        <p:spPr>
          <a:xfrm>
            <a:off x="666792" y="1196934"/>
            <a:ext cx="7772400" cy="1323249"/>
          </a:xfrm>
        </p:spPr>
        <p:txBody>
          <a:bodyPr/>
          <a:lstStyle/>
          <a:p>
            <a:r>
              <a:rPr lang="en-US" altLang="zh-HK" sz="2400" dirty="0" smtClean="0"/>
              <a:t>Bellman-Ford can handle this graph</a:t>
            </a:r>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14</a:t>
            </a:fld>
            <a:endParaRPr lang="en-US" altLang="zh-TW" dirty="0">
              <a:solidFill>
                <a:srgbClr val="000000"/>
              </a:solidFill>
            </a:endParaRPr>
          </a:p>
        </p:txBody>
      </p:sp>
      <p:grpSp>
        <p:nvGrpSpPr>
          <p:cNvPr id="34" name="Group 33"/>
          <p:cNvGrpSpPr/>
          <p:nvPr/>
        </p:nvGrpSpPr>
        <p:grpSpPr>
          <a:xfrm>
            <a:off x="4986452" y="3004090"/>
            <a:ext cx="422438" cy="400110"/>
            <a:chOff x="1975623" y="4709158"/>
            <a:chExt cx="422438" cy="400110"/>
          </a:xfrm>
        </p:grpSpPr>
        <p:sp>
          <p:nvSpPr>
            <p:cNvPr id="20" name="Text Box 10"/>
            <p:cNvSpPr txBox="1">
              <a:spLocks noChangeArrowheads="1"/>
            </p:cNvSpPr>
            <p:nvPr/>
          </p:nvSpPr>
          <p:spPr bwMode="auto">
            <a:xfrm>
              <a:off x="1987371" y="470915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M</a:t>
              </a:r>
            </a:p>
          </p:txBody>
        </p:sp>
        <p:sp>
          <p:nvSpPr>
            <p:cNvPr id="17" name="Oval 12"/>
            <p:cNvSpPr>
              <a:spLocks noChangeArrowheads="1"/>
            </p:cNvSpPr>
            <p:nvPr/>
          </p:nvSpPr>
          <p:spPr bwMode="auto">
            <a:xfrm>
              <a:off x="1975623" y="4729163"/>
              <a:ext cx="321586"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grpSp>
      <p:grpSp>
        <p:nvGrpSpPr>
          <p:cNvPr id="36" name="Group 35"/>
          <p:cNvGrpSpPr/>
          <p:nvPr/>
        </p:nvGrpSpPr>
        <p:grpSpPr>
          <a:xfrm>
            <a:off x="959598" y="2265988"/>
            <a:ext cx="3456829" cy="1369741"/>
            <a:chOff x="1975623" y="3917668"/>
            <a:chExt cx="3456829" cy="1369741"/>
          </a:xfrm>
        </p:grpSpPr>
        <p:sp>
          <p:nvSpPr>
            <p:cNvPr id="37" name="Oval 9"/>
            <p:cNvSpPr>
              <a:spLocks noChangeArrowheads="1"/>
            </p:cNvSpPr>
            <p:nvPr/>
          </p:nvSpPr>
          <p:spPr bwMode="auto">
            <a:xfrm>
              <a:off x="3458860" y="4754775"/>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8" name="Text Box 10"/>
            <p:cNvSpPr txBox="1">
              <a:spLocks noChangeArrowheads="1"/>
            </p:cNvSpPr>
            <p:nvPr/>
          </p:nvSpPr>
          <p:spPr bwMode="auto">
            <a:xfrm>
              <a:off x="1987371" y="4709158"/>
              <a:ext cx="345941" cy="39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B</a:t>
              </a:r>
            </a:p>
          </p:txBody>
        </p:sp>
        <p:sp>
          <p:nvSpPr>
            <p:cNvPr id="39" name="Oval 12"/>
            <p:cNvSpPr>
              <a:spLocks noChangeArrowheads="1"/>
            </p:cNvSpPr>
            <p:nvPr/>
          </p:nvSpPr>
          <p:spPr bwMode="auto">
            <a:xfrm>
              <a:off x="1975623" y="4729163"/>
              <a:ext cx="321586"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40" name="Text Box 13"/>
            <p:cNvSpPr txBox="1">
              <a:spLocks noChangeArrowheads="1"/>
            </p:cNvSpPr>
            <p:nvPr/>
          </p:nvSpPr>
          <p:spPr bwMode="auto">
            <a:xfrm>
              <a:off x="3458860" y="4696017"/>
              <a:ext cx="356201" cy="39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E</a:t>
              </a:r>
            </a:p>
          </p:txBody>
        </p:sp>
        <p:sp>
          <p:nvSpPr>
            <p:cNvPr id="41" name="Oval 15"/>
            <p:cNvSpPr>
              <a:spLocks noChangeArrowheads="1"/>
            </p:cNvSpPr>
            <p:nvPr/>
          </p:nvSpPr>
          <p:spPr bwMode="auto">
            <a:xfrm>
              <a:off x="5105857" y="4730751"/>
              <a:ext cx="322506" cy="33033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42" name="Text Box 16"/>
            <p:cNvSpPr txBox="1">
              <a:spLocks noChangeArrowheads="1"/>
            </p:cNvSpPr>
            <p:nvPr/>
          </p:nvSpPr>
          <p:spPr bwMode="auto">
            <a:xfrm>
              <a:off x="5090909" y="4691544"/>
              <a:ext cx="341543" cy="40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K</a:t>
              </a:r>
            </a:p>
          </p:txBody>
        </p:sp>
        <p:sp>
          <p:nvSpPr>
            <p:cNvPr id="43" name="Text Box 13"/>
            <p:cNvSpPr txBox="1">
              <a:spLocks noChangeArrowheads="1"/>
            </p:cNvSpPr>
            <p:nvPr/>
          </p:nvSpPr>
          <p:spPr bwMode="auto">
            <a:xfrm>
              <a:off x="3348459" y="3917668"/>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5</a:t>
              </a:r>
              <a:endParaRPr lang="en-US" altLang="zh-TW" sz="2000" b="1" dirty="0">
                <a:solidFill>
                  <a:srgbClr val="000000"/>
                </a:solidFill>
                <a:latin typeface="Comic Sans MS"/>
              </a:endParaRPr>
            </a:p>
          </p:txBody>
        </p:sp>
        <p:cxnSp>
          <p:nvCxnSpPr>
            <p:cNvPr id="44" name="Straight Arrow Connector 43"/>
            <p:cNvCxnSpPr>
              <a:stCxn id="38" idx="3"/>
              <a:endCxn id="40" idx="1"/>
            </p:cNvCxnSpPr>
            <p:nvPr/>
          </p:nvCxnSpPr>
          <p:spPr bwMode="auto">
            <a:xfrm flipV="1">
              <a:off x="2333312" y="4895917"/>
              <a:ext cx="1125548" cy="131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37" idx="6"/>
              <a:endCxn id="42" idx="1"/>
            </p:cNvCxnSpPr>
            <p:nvPr/>
          </p:nvCxnSpPr>
          <p:spPr bwMode="auto">
            <a:xfrm flipV="1">
              <a:off x="3781290" y="4891694"/>
              <a:ext cx="1309619" cy="285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Curved Connector 45"/>
            <p:cNvCxnSpPr>
              <a:stCxn id="38" idx="0"/>
              <a:endCxn id="42" idx="0"/>
            </p:cNvCxnSpPr>
            <p:nvPr/>
          </p:nvCxnSpPr>
          <p:spPr bwMode="auto">
            <a:xfrm rot="5400000" flipH="1" flipV="1">
              <a:off x="3702204" y="3149682"/>
              <a:ext cx="17614" cy="3101339"/>
            </a:xfrm>
            <a:prstGeom prst="curvedConnector3">
              <a:avLst>
                <a:gd name="adj1" fmla="val 2664006"/>
              </a:avLst>
            </a:prstGeom>
            <a:solidFill>
              <a:schemeClr val="accent1"/>
            </a:solidFill>
            <a:ln w="9525" cap="flat" cmpd="sng" algn="ctr">
              <a:solidFill>
                <a:schemeClr val="tx1"/>
              </a:solidFill>
              <a:prstDash val="solid"/>
              <a:round/>
              <a:headEnd type="none" w="med" len="med"/>
              <a:tailEnd type="arrow"/>
            </a:ln>
            <a:effectLst/>
          </p:spPr>
        </p:cxnSp>
        <p:sp>
          <p:nvSpPr>
            <p:cNvPr id="47" name="Text Box 13"/>
            <p:cNvSpPr txBox="1">
              <a:spLocks noChangeArrowheads="1"/>
            </p:cNvSpPr>
            <p:nvPr/>
          </p:nvSpPr>
          <p:spPr bwMode="auto">
            <a:xfrm>
              <a:off x="4220615" y="4887299"/>
              <a:ext cx="4988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-5</a:t>
              </a:r>
              <a:endParaRPr lang="en-US" altLang="zh-TW" sz="2000" b="1" dirty="0">
                <a:solidFill>
                  <a:srgbClr val="000000"/>
                </a:solidFill>
                <a:latin typeface="Comic Sans MS"/>
              </a:endParaRPr>
            </a:p>
          </p:txBody>
        </p:sp>
        <p:sp>
          <p:nvSpPr>
            <p:cNvPr id="48" name="Text Box 13"/>
            <p:cNvSpPr txBox="1">
              <a:spLocks noChangeArrowheads="1"/>
            </p:cNvSpPr>
            <p:nvPr/>
          </p:nvSpPr>
          <p:spPr bwMode="auto">
            <a:xfrm>
              <a:off x="2725206" y="4881616"/>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7</a:t>
              </a:r>
              <a:endParaRPr lang="en-US" altLang="zh-TW" sz="2000" b="1" dirty="0">
                <a:solidFill>
                  <a:srgbClr val="000000"/>
                </a:solidFill>
                <a:latin typeface="Comic Sans MS"/>
              </a:endParaRPr>
            </a:p>
          </p:txBody>
        </p:sp>
      </p:grpSp>
      <p:cxnSp>
        <p:nvCxnSpPr>
          <p:cNvPr id="35" name="Straight Arrow Connector 34"/>
          <p:cNvCxnSpPr>
            <a:stCxn id="41" idx="6"/>
            <a:endCxn id="20" idx="1"/>
          </p:cNvCxnSpPr>
          <p:nvPr/>
        </p:nvCxnSpPr>
        <p:spPr bwMode="auto">
          <a:xfrm flipV="1">
            <a:off x="4412338" y="3204145"/>
            <a:ext cx="585862" cy="400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 Box 13"/>
          <p:cNvSpPr txBox="1">
            <a:spLocks noChangeArrowheads="1"/>
          </p:cNvSpPr>
          <p:nvPr/>
        </p:nvSpPr>
        <p:spPr bwMode="auto">
          <a:xfrm>
            <a:off x="4455841" y="3268530"/>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1</a:t>
            </a:r>
            <a:endParaRPr lang="en-US" altLang="zh-TW" sz="2000" b="1" dirty="0">
              <a:solidFill>
                <a:srgbClr val="000000"/>
              </a:solidFill>
              <a:latin typeface="Comic Sans MS"/>
            </a:endParaRPr>
          </a:p>
        </p:txBody>
      </p:sp>
    </p:spTree>
    <p:extLst>
      <p:ext uri="{BB962C8B-B14F-4D97-AF65-F5344CB8AC3E}">
        <p14:creationId xmlns:p14="http://schemas.microsoft.com/office/powerpoint/2010/main" val="376122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All  Pairs Shortest Paths</a:t>
            </a:r>
            <a:endParaRPr lang="zh-HK" altLang="en-US" dirty="0"/>
          </a:p>
        </p:txBody>
      </p:sp>
      <p:sp>
        <p:nvSpPr>
          <p:cNvPr id="3" name="Content Placeholder 2"/>
          <p:cNvSpPr>
            <a:spLocks noGrp="1"/>
          </p:cNvSpPr>
          <p:nvPr>
            <p:ph idx="1"/>
          </p:nvPr>
        </p:nvSpPr>
        <p:spPr>
          <a:xfrm>
            <a:off x="533400" y="1386497"/>
            <a:ext cx="7984958" cy="4648200"/>
          </a:xfrm>
        </p:spPr>
        <p:txBody>
          <a:bodyPr/>
          <a:lstStyle/>
          <a:p>
            <a:r>
              <a:rPr lang="en-US" altLang="zh-HK" sz="2400" dirty="0" smtClean="0"/>
              <a:t>Given a weighted directed </a:t>
            </a:r>
            <a:r>
              <a:rPr lang="en-US" altLang="zh-HK" sz="2400" dirty="0"/>
              <a:t>graph: </a:t>
            </a:r>
            <a:r>
              <a:rPr lang="en-US" altLang="zh-HK" sz="2400" dirty="0" smtClean="0"/>
              <a:t>nodes </a:t>
            </a:r>
            <a:r>
              <a:rPr lang="en-US" altLang="zh-HK" sz="2400" dirty="0"/>
              <a:t>are cities, edges are roads and weights are the distances between two cities.  </a:t>
            </a:r>
            <a:endParaRPr lang="en-US" altLang="zh-HK" sz="2400" dirty="0" smtClean="0"/>
          </a:p>
          <a:p>
            <a:r>
              <a:rPr lang="en-US" altLang="zh-HK" sz="2400" i="1" dirty="0" smtClean="0"/>
              <a:t>Find </a:t>
            </a:r>
            <a:r>
              <a:rPr lang="en-US" altLang="zh-HK" sz="2400" i="1" dirty="0"/>
              <a:t>the shortest paths from </a:t>
            </a:r>
            <a:r>
              <a:rPr lang="en-US" altLang="zh-HK" sz="2400" i="1" dirty="0" smtClean="0"/>
              <a:t>any node to </a:t>
            </a:r>
            <a:r>
              <a:rPr lang="en-US" altLang="zh-HK" sz="2400" i="1" dirty="0"/>
              <a:t>any other </a:t>
            </a:r>
            <a:r>
              <a:rPr lang="en-US" altLang="zh-HK" sz="2400" i="1" dirty="0" smtClean="0"/>
              <a:t>nodes </a:t>
            </a:r>
            <a:r>
              <a:rPr lang="en-US" altLang="zh-HK" sz="2400" i="1" dirty="0"/>
              <a:t>in the graph</a:t>
            </a:r>
            <a:r>
              <a:rPr lang="en-US" altLang="zh-HK" sz="2400" i="1" dirty="0" smtClean="0"/>
              <a:t>.</a:t>
            </a:r>
            <a:endParaRPr lang="en-US" altLang="zh-HK" sz="2400" i="1" dirty="0"/>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dirty="0" smtClean="0">
                <a:solidFill>
                  <a:srgbClr val="000000"/>
                </a:solidFill>
                <a:cs typeface="Times New Roman" pitchFamily="18" charset="0"/>
              </a:rPr>
              <a:t>6-</a:t>
            </a:r>
            <a:fld id="{D771C658-50B4-4440-9114-F764B39FC6D7}" type="slidenum">
              <a:rPr lang="en-US" altLang="zh-TW" smtClean="0">
                <a:solidFill>
                  <a:srgbClr val="000000"/>
                </a:solidFill>
              </a:rPr>
              <a:pPr>
                <a:defRPr/>
              </a:pPr>
              <a:t>15</a:t>
            </a:fld>
            <a:endParaRPr lang="en-US" altLang="zh-TW" dirty="0">
              <a:solidFill>
                <a:srgbClr val="000000"/>
              </a:solidFill>
            </a:endParaRPr>
          </a:p>
        </p:txBody>
      </p:sp>
    </p:spTree>
    <p:extLst>
      <p:ext uri="{BB962C8B-B14F-4D97-AF65-F5344CB8AC3E}">
        <p14:creationId xmlns:p14="http://schemas.microsoft.com/office/powerpoint/2010/main" val="3328273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541421"/>
          </a:xfrm>
        </p:spPr>
        <p:txBody>
          <a:bodyPr/>
          <a:lstStyle/>
          <a:p>
            <a:r>
              <a:rPr lang="en-US" altLang="zh-HK" dirty="0" smtClean="0"/>
              <a:t>All  Pairs Shortest Paths</a:t>
            </a:r>
            <a:endParaRPr lang="zh-HK"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1106" y="984609"/>
                <a:ext cx="8029550" cy="3666766"/>
              </a:xfrm>
            </p:spPr>
            <p:txBody>
              <a:bodyPr/>
              <a:lstStyle/>
              <a:p>
                <a:r>
                  <a:rPr lang="en-US" altLang="zh-HK" sz="2400" dirty="0" smtClean="0"/>
                  <a:t>Given </a:t>
                </a:r>
                <a:r>
                  <a:rPr lang="en-US" altLang="zh-HK" sz="2400" dirty="0"/>
                  <a:t>a graph with </a:t>
                </a:r>
                <a14:m>
                  <m:oMath xmlns:m="http://schemas.openxmlformats.org/officeDocument/2006/math">
                    <m:r>
                      <a:rPr lang="en-US" altLang="zh-HK" sz="2400" i="1" dirty="0" smtClean="0">
                        <a:latin typeface="Cambria Math" panose="02040503050406030204" pitchFamily="18" charset="0"/>
                      </a:rPr>
                      <m:t>𝑛</m:t>
                    </m:r>
                  </m:oMath>
                </a14:m>
                <a:r>
                  <a:rPr lang="en-US" altLang="zh-HK" sz="2400" dirty="0"/>
                  <a:t> </a:t>
                </a:r>
                <a:r>
                  <a:rPr lang="en-US" altLang="zh-HK" sz="2400" dirty="0" smtClean="0"/>
                  <a:t>nodes</a:t>
                </a:r>
                <a:r>
                  <a:rPr lang="en-US" altLang="zh-HK" sz="2400" dirty="0"/>
                  <a:t>. (</a:t>
                </a:r>
                <a:r>
                  <a:rPr lang="en-US" altLang="zh-HK" sz="2400" dirty="0" smtClean="0"/>
                  <a:t>labeled </a:t>
                </a:r>
                <a:r>
                  <a:rPr lang="en-US" altLang="zh-HK" sz="2400" dirty="0"/>
                  <a:t>from </a:t>
                </a:r>
                <a14:m>
                  <m:oMath xmlns:m="http://schemas.openxmlformats.org/officeDocument/2006/math">
                    <m:r>
                      <a:rPr lang="en-US" altLang="zh-HK" sz="2400" b="0" i="1" dirty="0" smtClean="0">
                        <a:latin typeface="Cambria Math" panose="02040503050406030204" pitchFamily="18" charset="0"/>
                      </a:rPr>
                      <m:t>0</m:t>
                    </m:r>
                  </m:oMath>
                </a14:m>
                <a:r>
                  <a:rPr lang="en-US" altLang="zh-HK" sz="2400" dirty="0"/>
                  <a:t> to </a:t>
                </a:r>
                <a14:m>
                  <m:oMath xmlns:m="http://schemas.openxmlformats.org/officeDocument/2006/math">
                    <m:r>
                      <a:rPr lang="en-US" altLang="zh-HK" sz="2400" i="1" dirty="0" smtClean="0">
                        <a:latin typeface="Cambria Math" panose="02040503050406030204" pitchFamily="18" charset="0"/>
                      </a:rPr>
                      <m:t>𝑛</m:t>
                    </m:r>
                    <m:r>
                      <a:rPr lang="en-US" altLang="zh-HK" sz="2400" b="0" i="1" dirty="0" smtClean="0">
                        <a:latin typeface="Cambria Math" panose="02040503050406030204" pitchFamily="18" charset="0"/>
                      </a:rPr>
                      <m:t>−1</m:t>
                    </m:r>
                  </m:oMath>
                </a14:m>
                <a:r>
                  <a:rPr lang="en-US" altLang="zh-HK" sz="2400" dirty="0"/>
                  <a:t>)</a:t>
                </a:r>
              </a:p>
              <a:p>
                <a:r>
                  <a:rPr lang="en-US" altLang="zh-HK" sz="2400" dirty="0"/>
                  <a:t>Initially, </a:t>
                </a:r>
                <a14:m>
                  <m:oMath xmlns:m="http://schemas.openxmlformats.org/officeDocument/2006/math">
                    <m:r>
                      <a:rPr lang="en-US" altLang="zh-HK" sz="2400" i="1" dirty="0" smtClean="0">
                        <a:latin typeface="Cambria Math"/>
                      </a:rPr>
                      <m:t>𝑑</m:t>
                    </m:r>
                    <m:r>
                      <a:rPr lang="en-US" altLang="zh-HK" sz="2400" i="1" dirty="0" smtClean="0">
                        <a:latin typeface="Cambria Math"/>
                      </a:rPr>
                      <m:t>(</m:t>
                    </m:r>
                    <m:r>
                      <a:rPr lang="en-US" altLang="zh-HK" sz="2400" i="1" dirty="0" err="1">
                        <a:latin typeface="Cambria Math"/>
                      </a:rPr>
                      <m:t>𝑖</m:t>
                    </m:r>
                    <m:r>
                      <a:rPr lang="en-US" altLang="zh-HK" sz="2400" i="1" dirty="0">
                        <a:latin typeface="Cambria Math"/>
                      </a:rPr>
                      <m:t>, </m:t>
                    </m:r>
                    <m:r>
                      <a:rPr lang="en-US" altLang="zh-HK" sz="2400" i="1" dirty="0">
                        <a:latin typeface="Cambria Math"/>
                      </a:rPr>
                      <m:t>𝑗</m:t>
                    </m:r>
                    <m:r>
                      <a:rPr lang="en-US" altLang="zh-HK" sz="2400" i="1" dirty="0">
                        <a:latin typeface="Cambria Math"/>
                      </a:rPr>
                      <m:t>)</m:t>
                    </m:r>
                  </m:oMath>
                </a14:m>
                <a:r>
                  <a:rPr lang="en-US" altLang="zh-HK" sz="2400" dirty="0"/>
                  <a:t> is the weight associated with </a:t>
                </a:r>
                <a14:m>
                  <m:oMath xmlns:m="http://schemas.openxmlformats.org/officeDocument/2006/math">
                    <m:d>
                      <m:dPr>
                        <m:begChr m:val="⟨"/>
                        <m:endChr m:val="⟩"/>
                        <m:ctrlPr>
                          <a:rPr lang="en-US" altLang="zh-HK" sz="2400" i="1" dirty="0" smtClean="0">
                            <a:latin typeface="Cambria Math" panose="02040503050406030204" pitchFamily="18" charset="0"/>
                          </a:rPr>
                        </m:ctrlPr>
                      </m:dPr>
                      <m:e>
                        <m:sSub>
                          <m:sSubPr>
                            <m:ctrlPr>
                              <a:rPr lang="en-US" altLang="zh-HK" sz="2400" i="1" dirty="0" smtClean="0">
                                <a:latin typeface="Cambria Math" panose="02040503050406030204" pitchFamily="18" charset="0"/>
                              </a:rPr>
                            </m:ctrlPr>
                          </m:sSubPr>
                          <m:e>
                            <m:r>
                              <a:rPr lang="en-US" altLang="zh-HK" sz="2400" b="0" i="1" dirty="0" smtClean="0">
                                <a:latin typeface="Cambria Math"/>
                              </a:rPr>
                              <m:t>𝑣</m:t>
                            </m:r>
                          </m:e>
                          <m:sub>
                            <m:r>
                              <a:rPr lang="en-US" altLang="zh-HK" sz="2400" b="0" i="1" dirty="0" smtClean="0">
                                <a:latin typeface="Cambria Math"/>
                              </a:rPr>
                              <m:t>𝑖</m:t>
                            </m:r>
                          </m:sub>
                        </m:sSub>
                        <m:r>
                          <a:rPr lang="en-US" altLang="zh-HK" sz="2400" b="0" i="1" dirty="0" smtClean="0">
                            <a:latin typeface="Cambria Math"/>
                          </a:rPr>
                          <m:t>,</m:t>
                        </m:r>
                        <m:sSub>
                          <m:sSubPr>
                            <m:ctrlPr>
                              <a:rPr lang="en-US" altLang="zh-HK" sz="2400" b="0" i="1" dirty="0" smtClean="0">
                                <a:latin typeface="Cambria Math" panose="02040503050406030204" pitchFamily="18" charset="0"/>
                              </a:rPr>
                            </m:ctrlPr>
                          </m:sSubPr>
                          <m:e>
                            <m:r>
                              <a:rPr lang="en-US" altLang="zh-HK" sz="2400" b="0" i="1" dirty="0" smtClean="0">
                                <a:latin typeface="Cambria Math"/>
                              </a:rPr>
                              <m:t>𝑣</m:t>
                            </m:r>
                          </m:e>
                          <m:sub>
                            <m:r>
                              <a:rPr lang="en-US" altLang="zh-HK" sz="2400" b="0" i="1" dirty="0" smtClean="0">
                                <a:latin typeface="Cambria Math"/>
                              </a:rPr>
                              <m:t>𝑗</m:t>
                            </m:r>
                          </m:sub>
                        </m:sSub>
                      </m:e>
                    </m:d>
                  </m:oMath>
                </a14:m>
                <a:r>
                  <a:rPr lang="en-US" altLang="zh-HK" sz="2400" dirty="0" smtClean="0"/>
                  <a:t>, if </a:t>
                </a:r>
                <a:r>
                  <a:rPr lang="en-US" altLang="zh-HK" sz="2400" dirty="0"/>
                  <a:t>such an edge exists. </a:t>
                </a:r>
                <a14:m>
                  <m:oMath xmlns:m="http://schemas.openxmlformats.org/officeDocument/2006/math">
                    <m:r>
                      <a:rPr lang="en-US" altLang="zh-HK" sz="2400" i="1" dirty="0" smtClean="0">
                        <a:latin typeface="Cambria Math"/>
                      </a:rPr>
                      <m:t>𝑑</m:t>
                    </m:r>
                    <m:r>
                      <a:rPr lang="en-US" altLang="zh-HK" sz="2400" i="1" dirty="0" smtClean="0">
                        <a:latin typeface="Cambria Math"/>
                      </a:rPr>
                      <m:t>(</m:t>
                    </m:r>
                    <m:r>
                      <a:rPr lang="en-US" altLang="zh-HK" sz="2400" i="1" dirty="0" err="1">
                        <a:latin typeface="Cambria Math"/>
                      </a:rPr>
                      <m:t>𝑖</m:t>
                    </m:r>
                    <m:r>
                      <a:rPr lang="en-US" altLang="zh-HK" sz="2400" i="1" dirty="0">
                        <a:latin typeface="Cambria Math"/>
                      </a:rPr>
                      <m:t>, </m:t>
                    </m:r>
                    <m:r>
                      <a:rPr lang="en-US" altLang="zh-HK" sz="2400" i="1" dirty="0">
                        <a:latin typeface="Cambria Math"/>
                      </a:rPr>
                      <m:t>𝑗</m:t>
                    </m:r>
                    <m:r>
                      <a:rPr lang="en-US" altLang="zh-HK" sz="2400" i="1" dirty="0">
                        <a:latin typeface="Cambria Math"/>
                      </a:rPr>
                      <m:t>)=∞</m:t>
                    </m:r>
                  </m:oMath>
                </a14:m>
                <a:r>
                  <a:rPr lang="en-US" altLang="zh-HK" sz="2400" dirty="0"/>
                  <a:t> if no such </a:t>
                </a:r>
                <a:r>
                  <a:rPr lang="en-US" altLang="zh-HK" sz="2400" dirty="0" smtClean="0"/>
                  <a:t>edge, and </a:t>
                </a:r>
                <a14:m>
                  <m:oMath xmlns:m="http://schemas.openxmlformats.org/officeDocument/2006/math">
                    <m:r>
                      <a:rPr lang="en-US" altLang="zh-HK" sz="2400" i="1" dirty="0" smtClean="0">
                        <a:latin typeface="Cambria Math"/>
                      </a:rPr>
                      <m:t>𝑑</m:t>
                    </m:r>
                    <m:r>
                      <a:rPr lang="en-US" altLang="zh-HK" sz="2400" i="1" dirty="0" smtClean="0">
                        <a:latin typeface="Cambria Math"/>
                      </a:rPr>
                      <m:t>(</m:t>
                    </m:r>
                    <m:r>
                      <a:rPr lang="en-US" altLang="zh-HK" sz="2400" i="1" dirty="0" err="1" smtClean="0">
                        <a:latin typeface="Cambria Math"/>
                      </a:rPr>
                      <m:t>𝑖</m:t>
                    </m:r>
                    <m:r>
                      <a:rPr lang="en-US" altLang="zh-HK" sz="2400" i="1" dirty="0">
                        <a:latin typeface="Cambria Math"/>
                      </a:rPr>
                      <m:t>, </m:t>
                    </m:r>
                    <m:r>
                      <a:rPr lang="en-US" altLang="zh-HK" sz="2400" i="1" dirty="0" err="1">
                        <a:latin typeface="Cambria Math"/>
                      </a:rPr>
                      <m:t>𝑖</m:t>
                    </m:r>
                    <m:r>
                      <a:rPr lang="en-US" altLang="zh-HK" sz="2400" i="1" dirty="0">
                        <a:latin typeface="Cambria Math"/>
                      </a:rPr>
                      <m:t>)=0</m:t>
                    </m:r>
                  </m:oMath>
                </a14:m>
                <a:r>
                  <a:rPr lang="en-US" altLang="zh-HK" sz="2400" dirty="0"/>
                  <a:t>.</a:t>
                </a:r>
              </a:p>
              <a:p>
                <a:r>
                  <a:rPr lang="en-US" altLang="zh-HK" sz="2400" dirty="0"/>
                  <a:t>for </a:t>
                </a:r>
                <a14:m>
                  <m:oMath xmlns:m="http://schemas.openxmlformats.org/officeDocument/2006/math">
                    <m:r>
                      <a:rPr lang="en-US" altLang="zh-HK" sz="2400" i="1" dirty="0" smtClean="0">
                        <a:latin typeface="Cambria Math"/>
                      </a:rPr>
                      <m:t>𝑘</m:t>
                    </m:r>
                    <m:r>
                      <a:rPr lang="en-US" altLang="zh-HK" sz="2400" i="1" dirty="0" smtClean="0">
                        <a:latin typeface="Cambria Math"/>
                      </a:rPr>
                      <m:t>=0, 1,…, </m:t>
                    </m:r>
                    <m:r>
                      <a:rPr lang="en-US" altLang="zh-HK" sz="2400" i="1" dirty="0" smtClean="0">
                        <a:latin typeface="Cambria Math"/>
                      </a:rPr>
                      <m:t>𝑛</m:t>
                    </m:r>
                    <m:r>
                      <a:rPr lang="en-US" altLang="zh-HK" sz="2400" b="0" i="1" dirty="0" smtClean="0">
                        <a:latin typeface="Cambria Math" panose="02040503050406030204" pitchFamily="18" charset="0"/>
                      </a:rPr>
                      <m:t>−1</m:t>
                    </m:r>
                  </m:oMath>
                </a14:m>
                <a:r>
                  <a:rPr lang="en-US" altLang="zh-HK" sz="2400" dirty="0"/>
                  <a:t> do </a:t>
                </a:r>
                <a:r>
                  <a:rPr lang="en-US" altLang="zh-HK" sz="2400" dirty="0" smtClean="0"/>
                  <a:t/>
                </a:r>
                <a:br>
                  <a:rPr lang="en-US" altLang="zh-HK" sz="2400" dirty="0" smtClean="0"/>
                </a:br>
                <a:r>
                  <a:rPr lang="en-US" altLang="zh-HK" sz="2400" dirty="0" smtClean="0"/>
                  <a:t>      </a:t>
                </a:r>
                <a14:m>
                  <m:oMath xmlns:m="http://schemas.openxmlformats.org/officeDocument/2006/math">
                    <m:sSup>
                      <m:sSupPr>
                        <m:ctrlPr>
                          <a:rPr lang="en-US" altLang="zh-HK" sz="2400" i="1" dirty="0" smtClean="0">
                            <a:latin typeface="Cambria Math" panose="02040503050406030204" pitchFamily="18" charset="0"/>
                          </a:rPr>
                        </m:ctrlPr>
                      </m:sSupPr>
                      <m:e>
                        <m:r>
                          <a:rPr lang="en-US" altLang="zh-HK" sz="2400" b="0" i="1" dirty="0" smtClean="0">
                            <a:latin typeface="Cambria Math"/>
                          </a:rPr>
                          <m:t>𝑑</m:t>
                        </m:r>
                      </m:e>
                      <m:sup>
                        <m:r>
                          <a:rPr lang="en-US" altLang="zh-HK" sz="2400" b="0" i="1" dirty="0" smtClean="0">
                            <a:latin typeface="Cambria Math"/>
                          </a:rPr>
                          <m:t>𝑘</m:t>
                        </m:r>
                      </m:sup>
                    </m:sSup>
                    <m:r>
                      <a:rPr lang="en-US" altLang="zh-HK" sz="2400" i="1" dirty="0">
                        <a:latin typeface="Cambria Math"/>
                      </a:rPr>
                      <m:t>(</m:t>
                    </m:r>
                    <m:r>
                      <a:rPr lang="en-US" altLang="zh-HK" sz="2400" i="1" dirty="0" err="1">
                        <a:latin typeface="Cambria Math"/>
                      </a:rPr>
                      <m:t>𝑖</m:t>
                    </m:r>
                    <m:r>
                      <a:rPr lang="en-US" altLang="zh-HK" sz="2400" i="1" dirty="0">
                        <a:latin typeface="Cambria Math"/>
                      </a:rPr>
                      <m:t>, </m:t>
                    </m:r>
                    <m:r>
                      <a:rPr lang="en-US" altLang="zh-HK" sz="2400" i="1" dirty="0">
                        <a:latin typeface="Cambria Math"/>
                      </a:rPr>
                      <m:t>𝑗</m:t>
                    </m:r>
                    <m:r>
                      <a:rPr lang="en-US" altLang="zh-HK" sz="2400" i="1" dirty="0">
                        <a:latin typeface="Cambria Math"/>
                      </a:rPr>
                      <m:t>)=</m:t>
                    </m:r>
                    <m:r>
                      <m:rPr>
                        <m:sty m:val="p"/>
                      </m:rPr>
                      <a:rPr lang="en-US" altLang="zh-HK" sz="2400" i="1" dirty="0">
                        <a:latin typeface="Cambria Math"/>
                      </a:rPr>
                      <m:t>min</m:t>
                    </m:r>
                    <m:r>
                      <a:rPr lang="en-US" altLang="zh-HK" sz="2400" i="1" dirty="0">
                        <a:latin typeface="Cambria Math"/>
                      </a:rPr>
                      <m:t>⁡(</m:t>
                    </m:r>
                    <m:sSup>
                      <m:sSupPr>
                        <m:ctrlPr>
                          <a:rPr lang="en-US" altLang="zh-HK" sz="2400" i="1" dirty="0" smtClean="0">
                            <a:latin typeface="Cambria Math" panose="02040503050406030204" pitchFamily="18" charset="0"/>
                          </a:rPr>
                        </m:ctrlPr>
                      </m:sSupPr>
                      <m:e>
                        <m:r>
                          <a:rPr lang="en-US" altLang="zh-HK" sz="2400" b="0" i="1" dirty="0" smtClean="0">
                            <a:latin typeface="Cambria Math"/>
                          </a:rPr>
                          <m:t>𝑑</m:t>
                        </m:r>
                      </m:e>
                      <m:sup>
                        <m:r>
                          <a:rPr lang="en-US" altLang="zh-HK" sz="2400" b="0" i="1" dirty="0" smtClean="0">
                            <a:latin typeface="Cambria Math"/>
                          </a:rPr>
                          <m:t>𝑘</m:t>
                        </m:r>
                        <m:r>
                          <a:rPr lang="en-US" altLang="zh-HK" sz="2400" b="0" i="1" dirty="0" smtClean="0">
                            <a:latin typeface="Cambria Math"/>
                          </a:rPr>
                          <m:t>−1</m:t>
                        </m:r>
                      </m:sup>
                    </m:sSup>
                    <m:r>
                      <a:rPr lang="en-US" altLang="zh-HK" sz="2400" i="1" dirty="0">
                        <a:latin typeface="Cambria Math"/>
                      </a:rPr>
                      <m:t>(</m:t>
                    </m:r>
                    <m:r>
                      <a:rPr lang="en-US" altLang="zh-HK" sz="2400" i="1" dirty="0" err="1">
                        <a:latin typeface="Cambria Math"/>
                      </a:rPr>
                      <m:t>𝑖</m:t>
                    </m:r>
                    <m:r>
                      <a:rPr lang="en-US" altLang="zh-HK" sz="2400" i="1" dirty="0" err="1">
                        <a:latin typeface="Cambria Math"/>
                      </a:rPr>
                      <m:t>,</m:t>
                    </m:r>
                    <m:r>
                      <a:rPr lang="en-US" altLang="zh-HK" sz="2400" i="1" dirty="0" err="1">
                        <a:latin typeface="Cambria Math"/>
                      </a:rPr>
                      <m:t>𝑗</m:t>
                    </m:r>
                    <m:r>
                      <a:rPr lang="en-US" altLang="zh-HK" sz="2400" i="1" dirty="0">
                        <a:latin typeface="Cambria Math"/>
                      </a:rPr>
                      <m:t>), </m:t>
                    </m:r>
                    <m:sSup>
                      <m:sSupPr>
                        <m:ctrlPr>
                          <a:rPr lang="en-US" altLang="zh-HK" sz="2400" i="1" dirty="0" smtClean="0">
                            <a:latin typeface="Cambria Math" panose="02040503050406030204" pitchFamily="18" charset="0"/>
                          </a:rPr>
                        </m:ctrlPr>
                      </m:sSupPr>
                      <m:e>
                        <m:r>
                          <a:rPr lang="en-US" altLang="zh-HK" sz="2400" b="0" i="1" dirty="0" smtClean="0">
                            <a:latin typeface="Cambria Math"/>
                          </a:rPr>
                          <m:t>𝑑</m:t>
                        </m:r>
                      </m:e>
                      <m:sup>
                        <m:r>
                          <a:rPr lang="en-US" altLang="zh-HK" sz="2400" b="0" i="1" dirty="0" smtClean="0">
                            <a:latin typeface="Cambria Math"/>
                          </a:rPr>
                          <m:t>𝑘</m:t>
                        </m:r>
                        <m:r>
                          <a:rPr lang="en-US" altLang="zh-HK" sz="2400" b="0" i="1" dirty="0" smtClean="0">
                            <a:latin typeface="Cambria Math"/>
                          </a:rPr>
                          <m:t>−1</m:t>
                        </m:r>
                      </m:sup>
                    </m:sSup>
                    <m:r>
                      <a:rPr lang="en-US" altLang="zh-HK" sz="2400" i="1" dirty="0">
                        <a:latin typeface="Cambria Math"/>
                      </a:rPr>
                      <m:t>(</m:t>
                    </m:r>
                    <m:r>
                      <a:rPr lang="en-US" altLang="zh-HK" sz="2400" i="1" dirty="0" err="1">
                        <a:latin typeface="Cambria Math"/>
                      </a:rPr>
                      <m:t>𝑖</m:t>
                    </m:r>
                    <m:r>
                      <a:rPr lang="en-US" altLang="zh-HK" sz="2400" i="1" dirty="0" err="1">
                        <a:latin typeface="Cambria Math"/>
                      </a:rPr>
                      <m:t>,</m:t>
                    </m:r>
                    <m:r>
                      <a:rPr lang="en-US" altLang="zh-HK" sz="2400" i="1" dirty="0" err="1">
                        <a:latin typeface="Cambria Math"/>
                      </a:rPr>
                      <m:t>𝑘</m:t>
                    </m:r>
                    <m:r>
                      <a:rPr lang="en-US" altLang="zh-HK" sz="2400" i="1" dirty="0">
                        <a:latin typeface="Cambria Math"/>
                      </a:rPr>
                      <m:t>)+ </m:t>
                    </m:r>
                    <m:sSup>
                      <m:sSupPr>
                        <m:ctrlPr>
                          <a:rPr lang="en-US" altLang="zh-HK" sz="2400" i="1" dirty="0" smtClean="0">
                            <a:latin typeface="Cambria Math" panose="02040503050406030204" pitchFamily="18" charset="0"/>
                          </a:rPr>
                        </m:ctrlPr>
                      </m:sSupPr>
                      <m:e>
                        <m:r>
                          <a:rPr lang="en-US" altLang="zh-HK" sz="2400" b="0" i="1" dirty="0" smtClean="0">
                            <a:latin typeface="Cambria Math"/>
                          </a:rPr>
                          <m:t>𝑑</m:t>
                        </m:r>
                      </m:e>
                      <m:sup>
                        <m:r>
                          <a:rPr lang="en-US" altLang="zh-HK" sz="2400" b="0" i="1" dirty="0" smtClean="0">
                            <a:latin typeface="Cambria Math"/>
                          </a:rPr>
                          <m:t>𝑘</m:t>
                        </m:r>
                        <m:r>
                          <a:rPr lang="en-US" altLang="zh-HK" sz="2400" b="0" i="1" dirty="0" smtClean="0">
                            <a:latin typeface="Cambria Math"/>
                          </a:rPr>
                          <m:t>−1</m:t>
                        </m:r>
                      </m:sup>
                    </m:sSup>
                    <m:r>
                      <a:rPr lang="en-US" altLang="zh-HK" sz="2400" i="1" dirty="0">
                        <a:latin typeface="Cambria Math"/>
                      </a:rPr>
                      <m:t>(</m:t>
                    </m:r>
                    <m:r>
                      <a:rPr lang="en-US" altLang="zh-HK" sz="2400" i="1" dirty="0" err="1">
                        <a:latin typeface="Cambria Math"/>
                      </a:rPr>
                      <m:t>𝑘</m:t>
                    </m:r>
                    <m:r>
                      <a:rPr lang="en-US" altLang="zh-HK" sz="2400" i="1" dirty="0" err="1">
                        <a:latin typeface="Cambria Math"/>
                      </a:rPr>
                      <m:t>,</m:t>
                    </m:r>
                    <m:r>
                      <a:rPr lang="en-US" altLang="zh-HK" sz="2400" i="1" dirty="0" err="1">
                        <a:latin typeface="Cambria Math"/>
                      </a:rPr>
                      <m:t>𝑗</m:t>
                    </m:r>
                    <m:r>
                      <a:rPr lang="en-US" altLang="zh-HK" sz="2400" i="1" dirty="0">
                        <a:latin typeface="Cambria Math"/>
                      </a:rPr>
                      <m:t>))</m:t>
                    </m:r>
                  </m:oMath>
                </a14:m>
                <a:r>
                  <a:rPr lang="en-US" altLang="zh-HK" sz="2400" dirty="0"/>
                  <a:t> </a:t>
                </a:r>
              </a:p>
              <a:p>
                <a:r>
                  <a:rPr lang="en-US" altLang="zh-HK" sz="2400" dirty="0" smtClean="0"/>
                  <a:t>Here,  </a:t>
                </a:r>
                <a14:m>
                  <m:oMath xmlns:m="http://schemas.openxmlformats.org/officeDocument/2006/math">
                    <m:sSup>
                      <m:sSupPr>
                        <m:ctrlPr>
                          <a:rPr lang="en-US" altLang="zh-HK" sz="2400" i="1" dirty="0" smtClean="0">
                            <a:latin typeface="Cambria Math" panose="02040503050406030204" pitchFamily="18" charset="0"/>
                          </a:rPr>
                        </m:ctrlPr>
                      </m:sSupPr>
                      <m:e>
                        <m:r>
                          <a:rPr lang="en-US" altLang="zh-HK" sz="2400" b="0" i="1" dirty="0" smtClean="0">
                            <a:latin typeface="Cambria Math"/>
                          </a:rPr>
                          <m:t>𝑑</m:t>
                        </m:r>
                      </m:e>
                      <m:sup>
                        <m:r>
                          <a:rPr lang="en-US" altLang="zh-HK" sz="2400" b="0" i="1" dirty="0" smtClean="0">
                            <a:latin typeface="Cambria Math"/>
                          </a:rPr>
                          <m:t>𝑘</m:t>
                        </m:r>
                      </m:sup>
                    </m:sSup>
                    <m:r>
                      <a:rPr lang="en-US" altLang="zh-HK" sz="2400" i="1" dirty="0">
                        <a:latin typeface="Cambria Math"/>
                      </a:rPr>
                      <m:t>(</m:t>
                    </m:r>
                    <m:r>
                      <a:rPr lang="en-US" altLang="zh-HK" sz="2400" i="1" dirty="0" err="1">
                        <a:latin typeface="Cambria Math"/>
                      </a:rPr>
                      <m:t>𝑖</m:t>
                    </m:r>
                    <m:r>
                      <a:rPr lang="en-US" altLang="zh-HK" sz="2400" i="1" dirty="0">
                        <a:latin typeface="Cambria Math"/>
                      </a:rPr>
                      <m:t>, </m:t>
                    </m:r>
                    <m:r>
                      <a:rPr lang="en-US" altLang="zh-HK" sz="2400" i="1" dirty="0">
                        <a:latin typeface="Cambria Math"/>
                      </a:rPr>
                      <m:t>𝑗</m:t>
                    </m:r>
                    <m:r>
                      <a:rPr lang="en-US" altLang="zh-HK" sz="2400" i="1" dirty="0">
                        <a:latin typeface="Cambria Math"/>
                      </a:rPr>
                      <m:t>)</m:t>
                    </m:r>
                  </m:oMath>
                </a14:m>
                <a:r>
                  <a:rPr lang="en-US" altLang="zh-HK" sz="2400" dirty="0"/>
                  <a:t> is the shortest </a:t>
                </a:r>
                <a:r>
                  <a:rPr lang="en-US" altLang="zh-HK" sz="2400" dirty="0" smtClean="0"/>
                  <a:t>distance from </a:t>
                </a:r>
                <a14:m>
                  <m:oMath xmlns:m="http://schemas.openxmlformats.org/officeDocument/2006/math">
                    <m:sSub>
                      <m:sSubPr>
                        <m:ctrlPr>
                          <a:rPr lang="en-US" altLang="zh-HK" sz="2400" i="1" dirty="0" smtClean="0">
                            <a:latin typeface="Cambria Math" panose="02040503050406030204" pitchFamily="18" charset="0"/>
                          </a:rPr>
                        </m:ctrlPr>
                      </m:sSubPr>
                      <m:e>
                        <m:r>
                          <a:rPr lang="en-US" altLang="zh-HK" sz="2400" b="0" i="1" dirty="0" smtClean="0">
                            <a:latin typeface="Cambria Math"/>
                          </a:rPr>
                          <m:t>𝑣</m:t>
                        </m:r>
                      </m:e>
                      <m:sub>
                        <m:r>
                          <a:rPr lang="en-US" altLang="zh-HK" sz="2400" b="0" i="1" dirty="0" smtClean="0">
                            <a:latin typeface="Cambria Math"/>
                          </a:rPr>
                          <m:t>𝑖</m:t>
                        </m:r>
                      </m:sub>
                    </m:sSub>
                  </m:oMath>
                </a14:m>
                <a:r>
                  <a:rPr lang="en-US" altLang="zh-HK" sz="2400" dirty="0"/>
                  <a:t> </a:t>
                </a:r>
                <a:r>
                  <a:rPr lang="en-US" altLang="zh-HK" sz="2400" dirty="0" smtClean="0"/>
                  <a:t>to </a:t>
                </a:r>
                <a14:m>
                  <m:oMath xmlns:m="http://schemas.openxmlformats.org/officeDocument/2006/math">
                    <m:sSub>
                      <m:sSubPr>
                        <m:ctrlPr>
                          <a:rPr lang="en-US" altLang="zh-HK" sz="2400" i="1" dirty="0" smtClean="0">
                            <a:latin typeface="Cambria Math" panose="02040503050406030204" pitchFamily="18" charset="0"/>
                          </a:rPr>
                        </m:ctrlPr>
                      </m:sSubPr>
                      <m:e>
                        <m:r>
                          <a:rPr lang="en-US" altLang="zh-HK" sz="2400" b="0" i="1" dirty="0" smtClean="0">
                            <a:latin typeface="Cambria Math"/>
                          </a:rPr>
                          <m:t>𝑣</m:t>
                        </m:r>
                      </m:e>
                      <m:sub>
                        <m:r>
                          <a:rPr lang="en-US" altLang="zh-HK" sz="2400" b="0" i="1" dirty="0" smtClean="0">
                            <a:latin typeface="Cambria Math"/>
                          </a:rPr>
                          <m:t>𝑗</m:t>
                        </m:r>
                      </m:sub>
                    </m:sSub>
                  </m:oMath>
                </a14:m>
                <a:r>
                  <a:rPr lang="en-US" altLang="zh-HK" sz="2400" dirty="0"/>
                  <a:t> through </a:t>
                </a:r>
                <a:r>
                  <a:rPr lang="en-US" altLang="zh-HK" sz="2400" dirty="0" smtClean="0"/>
                  <a:t>nodes </a:t>
                </a:r>
                <a:r>
                  <a:rPr lang="en-US" altLang="zh-HK" sz="2400" dirty="0"/>
                  <a:t>whose number is less than or equal to </a:t>
                </a:r>
                <a14:m>
                  <m:oMath xmlns:m="http://schemas.openxmlformats.org/officeDocument/2006/math">
                    <m:r>
                      <a:rPr lang="en-US" altLang="zh-HK" sz="2400" i="1" dirty="0" smtClean="0">
                        <a:latin typeface="Cambria Math"/>
                      </a:rPr>
                      <m:t>𝑘</m:t>
                    </m:r>
                  </m:oMath>
                </a14:m>
                <a:r>
                  <a:rPr lang="en-US" altLang="zh-HK" sz="2400" dirty="0"/>
                  <a:t>.</a:t>
                </a:r>
                <a:endParaRPr lang="zh-HK"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1106" y="984609"/>
                <a:ext cx="8029550" cy="3666766"/>
              </a:xfrm>
              <a:blipFill>
                <a:blip r:embed="rId2"/>
                <a:stretch>
                  <a:fillRect l="-683" t="-1331" r="-1139" b="-51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dirty="0" smtClean="0">
                <a:solidFill>
                  <a:srgbClr val="000000"/>
                </a:solidFill>
                <a:cs typeface="Times New Roman" pitchFamily="18" charset="0"/>
              </a:rPr>
              <a:t>6-</a:t>
            </a:r>
            <a:fld id="{D771C658-50B4-4440-9114-F764B39FC6D7}" type="slidenum">
              <a:rPr lang="en-US" altLang="zh-TW" smtClean="0">
                <a:solidFill>
                  <a:srgbClr val="000000"/>
                </a:solidFill>
              </a:rPr>
              <a:pPr>
                <a:defRPr/>
              </a:pPr>
              <a:t>16</a:t>
            </a:fld>
            <a:endParaRPr lang="en-US" altLang="zh-TW" dirty="0">
              <a:solidFill>
                <a:srgbClr val="000000"/>
              </a:solidFill>
            </a:endParaRPr>
          </a:p>
        </p:txBody>
      </p:sp>
      <p:sp>
        <p:nvSpPr>
          <p:cNvPr id="6" name="Oval 8"/>
          <p:cNvSpPr>
            <a:spLocks noChangeArrowheads="1"/>
          </p:cNvSpPr>
          <p:nvPr/>
        </p:nvSpPr>
        <p:spPr bwMode="auto">
          <a:xfrm>
            <a:off x="1942808" y="4928111"/>
            <a:ext cx="398712" cy="431800"/>
          </a:xfrm>
          <a:prstGeom prst="ellipse">
            <a:avLst/>
          </a:prstGeom>
          <a:noFill/>
          <a:ln w="1270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i="1">
                <a:latin typeface="Times New Roman" pitchFamily="18" charset="0"/>
              </a:rPr>
              <a:t>i</a:t>
            </a:r>
          </a:p>
        </p:txBody>
      </p:sp>
      <p:sp>
        <p:nvSpPr>
          <p:cNvPr id="7" name="Oval 9"/>
          <p:cNvSpPr>
            <a:spLocks noChangeArrowheads="1"/>
          </p:cNvSpPr>
          <p:nvPr/>
        </p:nvSpPr>
        <p:spPr bwMode="auto">
          <a:xfrm>
            <a:off x="6662859" y="4928111"/>
            <a:ext cx="398712" cy="431800"/>
          </a:xfrm>
          <a:prstGeom prst="ellipse">
            <a:avLst/>
          </a:prstGeom>
          <a:noFill/>
          <a:ln w="1270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i="1">
                <a:latin typeface="Times New Roman" pitchFamily="18" charset="0"/>
              </a:rPr>
              <a:t>j</a:t>
            </a:r>
          </a:p>
        </p:txBody>
      </p:sp>
      <p:sp>
        <p:nvSpPr>
          <p:cNvPr id="8" name="Oval 10"/>
          <p:cNvSpPr>
            <a:spLocks noChangeArrowheads="1"/>
          </p:cNvSpPr>
          <p:nvPr/>
        </p:nvSpPr>
        <p:spPr bwMode="auto">
          <a:xfrm>
            <a:off x="4336548" y="5793299"/>
            <a:ext cx="398712" cy="431800"/>
          </a:xfrm>
          <a:prstGeom prst="ellipse">
            <a:avLst/>
          </a:prstGeom>
          <a:noFill/>
          <a:ln w="12700">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i="1">
                <a:latin typeface="Times New Roman" pitchFamily="18" charset="0"/>
              </a:rPr>
              <a:t>k</a:t>
            </a:r>
          </a:p>
        </p:txBody>
      </p:sp>
      <p:sp>
        <p:nvSpPr>
          <p:cNvPr id="9" name="Line 11"/>
          <p:cNvSpPr>
            <a:spLocks noChangeShapeType="1"/>
          </p:cNvSpPr>
          <p:nvPr/>
        </p:nvSpPr>
        <p:spPr bwMode="auto">
          <a:xfrm>
            <a:off x="2341520" y="5144011"/>
            <a:ext cx="4321339" cy="1588"/>
          </a:xfrm>
          <a:prstGeom prst="line">
            <a:avLst/>
          </a:prstGeom>
          <a:noFill/>
          <a:ln w="19050">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0" name="Line 12"/>
          <p:cNvSpPr>
            <a:spLocks noChangeShapeType="1"/>
          </p:cNvSpPr>
          <p:nvPr/>
        </p:nvSpPr>
        <p:spPr bwMode="auto">
          <a:xfrm>
            <a:off x="2275558" y="5288474"/>
            <a:ext cx="2060991" cy="6477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1" name="Line 13"/>
          <p:cNvSpPr>
            <a:spLocks noChangeShapeType="1"/>
          </p:cNvSpPr>
          <p:nvPr/>
        </p:nvSpPr>
        <p:spPr bwMode="auto">
          <a:xfrm flipV="1">
            <a:off x="4735261" y="5290061"/>
            <a:ext cx="1993562" cy="71913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2" name="Text Box 14"/>
          <p:cNvSpPr txBox="1">
            <a:spLocks noChangeArrowheads="1"/>
          </p:cNvSpPr>
          <p:nvPr/>
        </p:nvSpPr>
        <p:spPr bwMode="auto">
          <a:xfrm>
            <a:off x="2695821" y="5633967"/>
            <a:ext cx="9909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a:latin typeface="Gill Sans" pitchFamily="34" charset="0"/>
              </a:rPr>
              <a:t>d</a:t>
            </a:r>
            <a:r>
              <a:rPr lang="en-US" altLang="zh-TW" sz="2000" i="1" baseline="30000">
                <a:latin typeface="Gill Sans" pitchFamily="34" charset="0"/>
              </a:rPr>
              <a:t>k-1</a:t>
            </a:r>
            <a:r>
              <a:rPr lang="en-US" altLang="zh-TW" sz="2000" i="1">
                <a:latin typeface="Gill Sans" pitchFamily="34" charset="0"/>
              </a:rPr>
              <a:t>(i,k)</a:t>
            </a:r>
          </a:p>
        </p:txBody>
      </p:sp>
      <p:sp>
        <p:nvSpPr>
          <p:cNvPr id="13" name="Text Box 15"/>
          <p:cNvSpPr txBox="1">
            <a:spLocks noChangeArrowheads="1"/>
          </p:cNvSpPr>
          <p:nvPr/>
        </p:nvSpPr>
        <p:spPr bwMode="auto">
          <a:xfrm>
            <a:off x="5199936" y="5650425"/>
            <a:ext cx="9909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i="1">
                <a:latin typeface="Gill Sans" pitchFamily="34" charset="0"/>
              </a:rPr>
              <a:t>d</a:t>
            </a:r>
            <a:r>
              <a:rPr lang="en-US" altLang="zh-TW" sz="2000" i="1" baseline="30000">
                <a:latin typeface="Gill Sans" pitchFamily="34" charset="0"/>
              </a:rPr>
              <a:t>k-1</a:t>
            </a:r>
            <a:r>
              <a:rPr lang="en-US" altLang="zh-TW" sz="2000" i="1">
                <a:latin typeface="Gill Sans" pitchFamily="34" charset="0"/>
              </a:rPr>
              <a:t>(k,j)</a:t>
            </a:r>
          </a:p>
        </p:txBody>
      </p:sp>
      <mc:AlternateContent xmlns:mc="http://schemas.openxmlformats.org/markup-compatibility/2006" xmlns:a14="http://schemas.microsoft.com/office/drawing/2010/main">
        <mc:Choice Requires="a14">
          <p:sp>
            <p:nvSpPr>
              <p:cNvPr id="14" name="Text Box 16"/>
              <p:cNvSpPr txBox="1">
                <a:spLocks noChangeArrowheads="1"/>
              </p:cNvSpPr>
              <p:nvPr/>
            </p:nvSpPr>
            <p:spPr bwMode="auto">
              <a:xfrm>
                <a:off x="2375234" y="4771007"/>
                <a:ext cx="4486981" cy="707886"/>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type="none" w="sm" len="me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TW" sz="2000" i="1" dirty="0" smtClean="0">
                    <a:latin typeface="Gill Sans" pitchFamily="34" charset="0"/>
                  </a:rPr>
                  <a:t>Via nodes </a:t>
                </a:r>
                <a:r>
                  <a:rPr lang="en-US" altLang="zh-TW" sz="2000" i="1" dirty="0">
                    <a:latin typeface="Gill Sans" pitchFamily="34" charset="0"/>
                  </a:rPr>
                  <a:t>whose number is </a:t>
                </a:r>
                <a14:m>
                  <m:oMath xmlns:m="http://schemas.openxmlformats.org/officeDocument/2006/math">
                    <m:r>
                      <a:rPr lang="en-US" altLang="zh-TW" sz="2000" i="1" dirty="0" smtClean="0">
                        <a:latin typeface="Cambria Math"/>
                        <a:ea typeface="Cambria Math"/>
                        <a:sym typeface="Math B" pitchFamily="2" charset="2"/>
                      </a:rPr>
                      <m:t>≤</m:t>
                    </m:r>
                  </m:oMath>
                </a14:m>
                <a:r>
                  <a:rPr lang="en-US" altLang="zh-TW" sz="2000" i="1" dirty="0">
                    <a:latin typeface="Gill Sans" pitchFamily="34" charset="0"/>
                  </a:rPr>
                  <a:t>  k</a:t>
                </a:r>
              </a:p>
              <a:p>
                <a:pPr algn="ctr"/>
                <a:r>
                  <a:rPr lang="en-US" altLang="zh-TW" sz="2000" i="1" dirty="0">
                    <a:latin typeface="Gill Sans" pitchFamily="34" charset="0"/>
                  </a:rPr>
                  <a:t>d</a:t>
                </a:r>
                <a:r>
                  <a:rPr lang="en-US" altLang="zh-TW" sz="2000" i="1" baseline="30000" dirty="0">
                    <a:latin typeface="Gill Sans" pitchFamily="34" charset="0"/>
                  </a:rPr>
                  <a:t>k-1</a:t>
                </a:r>
                <a:r>
                  <a:rPr lang="en-US" altLang="zh-TW" sz="2000" i="1" dirty="0">
                    <a:latin typeface="Gill Sans" pitchFamily="34" charset="0"/>
                  </a:rPr>
                  <a:t>(</a:t>
                </a:r>
                <a:r>
                  <a:rPr lang="en-US" altLang="zh-TW" sz="2000" i="1" dirty="0" err="1">
                    <a:latin typeface="Gill Sans" pitchFamily="34" charset="0"/>
                  </a:rPr>
                  <a:t>i,j</a:t>
                </a:r>
                <a:r>
                  <a:rPr lang="en-US" altLang="zh-TW" sz="2000" i="1" dirty="0">
                    <a:latin typeface="Gill Sans" pitchFamily="34" charset="0"/>
                  </a:rPr>
                  <a:t>)</a:t>
                </a:r>
              </a:p>
            </p:txBody>
          </p:sp>
        </mc:Choice>
        <mc:Fallback xmlns="">
          <p:sp>
            <p:nvSpPr>
              <p:cNvPr id="14" name="Text Box 16"/>
              <p:cNvSpPr txBox="1">
                <a:spLocks noRot="1" noChangeAspect="1" noMove="1" noResize="1" noEditPoints="1" noAdjustHandles="1" noChangeArrowheads="1" noChangeShapeType="1" noTextEdit="1"/>
              </p:cNvSpPr>
              <p:nvPr/>
            </p:nvSpPr>
            <p:spPr bwMode="auto">
              <a:xfrm>
                <a:off x="2375234" y="4771007"/>
                <a:ext cx="4486981" cy="707886"/>
              </a:xfrm>
              <a:prstGeom prst="rect">
                <a:avLst/>
              </a:prstGeom>
              <a:blipFill rotWithShape="1">
                <a:blip r:embed="rId3"/>
                <a:stretch>
                  <a:fillRect l="-1495" t="-3448" b="-155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HK" altLang="en-US">
                    <a:noFill/>
                  </a:rPr>
                  <a:t> </a:t>
                </a:r>
              </a:p>
            </p:txBody>
          </p:sp>
        </mc:Fallback>
      </mc:AlternateContent>
      <p:sp>
        <p:nvSpPr>
          <p:cNvPr id="15" name="Freeform 17"/>
          <p:cNvSpPr>
            <a:spLocks/>
          </p:cNvSpPr>
          <p:nvPr/>
        </p:nvSpPr>
        <p:spPr bwMode="auto">
          <a:xfrm>
            <a:off x="2341520" y="5218625"/>
            <a:ext cx="4322805" cy="358775"/>
          </a:xfrm>
          <a:custGeom>
            <a:avLst/>
            <a:gdLst>
              <a:gd name="T0" fmla="*/ 0 w 2949"/>
              <a:gd name="T1" fmla="*/ 0 h 226"/>
              <a:gd name="T2" fmla="*/ 1497 w 2949"/>
              <a:gd name="T3" fmla="*/ 226 h 226"/>
              <a:gd name="T4" fmla="*/ 2949 w 2949"/>
              <a:gd name="T5" fmla="*/ 0 h 226"/>
            </a:gdLst>
            <a:ahLst/>
            <a:cxnLst>
              <a:cxn ang="0">
                <a:pos x="T0" y="T1"/>
              </a:cxn>
              <a:cxn ang="0">
                <a:pos x="T2" y="T3"/>
              </a:cxn>
              <a:cxn ang="0">
                <a:pos x="T4" y="T5"/>
              </a:cxn>
            </a:cxnLst>
            <a:rect l="0" t="0" r="r" b="b"/>
            <a:pathLst>
              <a:path w="2949" h="226">
                <a:moveTo>
                  <a:pt x="0" y="0"/>
                </a:moveTo>
                <a:cubicBezTo>
                  <a:pt x="503" y="113"/>
                  <a:pt x="1006" y="226"/>
                  <a:pt x="1497" y="226"/>
                </a:cubicBezTo>
                <a:cubicBezTo>
                  <a:pt x="1988" y="226"/>
                  <a:pt x="2707" y="38"/>
                  <a:pt x="2949"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16" name="Freeform 18"/>
          <p:cNvSpPr>
            <a:spLocks/>
          </p:cNvSpPr>
          <p:nvPr/>
        </p:nvSpPr>
        <p:spPr bwMode="auto">
          <a:xfrm>
            <a:off x="2142164" y="5361500"/>
            <a:ext cx="4654088" cy="1081087"/>
          </a:xfrm>
          <a:custGeom>
            <a:avLst/>
            <a:gdLst>
              <a:gd name="T0" fmla="*/ 0 w 3175"/>
              <a:gd name="T1" fmla="*/ 0 h 862"/>
              <a:gd name="T2" fmla="*/ 318 w 3175"/>
              <a:gd name="T3" fmla="*/ 499 h 862"/>
              <a:gd name="T4" fmla="*/ 1633 w 3175"/>
              <a:gd name="T5" fmla="*/ 862 h 862"/>
              <a:gd name="T6" fmla="*/ 2767 w 3175"/>
              <a:gd name="T7" fmla="*/ 499 h 862"/>
              <a:gd name="T8" fmla="*/ 3175 w 3175"/>
              <a:gd name="T9" fmla="*/ 0 h 862"/>
            </a:gdLst>
            <a:ahLst/>
            <a:cxnLst>
              <a:cxn ang="0">
                <a:pos x="T0" y="T1"/>
              </a:cxn>
              <a:cxn ang="0">
                <a:pos x="T2" y="T3"/>
              </a:cxn>
              <a:cxn ang="0">
                <a:pos x="T4" y="T5"/>
              </a:cxn>
              <a:cxn ang="0">
                <a:pos x="T6" y="T7"/>
              </a:cxn>
              <a:cxn ang="0">
                <a:pos x="T8" y="T9"/>
              </a:cxn>
            </a:cxnLst>
            <a:rect l="0" t="0" r="r" b="b"/>
            <a:pathLst>
              <a:path w="3175" h="862">
                <a:moveTo>
                  <a:pt x="0" y="0"/>
                </a:moveTo>
                <a:cubicBezTo>
                  <a:pt x="23" y="177"/>
                  <a:pt x="46" y="355"/>
                  <a:pt x="318" y="499"/>
                </a:cubicBezTo>
                <a:cubicBezTo>
                  <a:pt x="590" y="643"/>
                  <a:pt x="1225" y="862"/>
                  <a:pt x="1633" y="862"/>
                </a:cubicBezTo>
                <a:cubicBezTo>
                  <a:pt x="2041" y="862"/>
                  <a:pt x="2510" y="643"/>
                  <a:pt x="2767" y="499"/>
                </a:cubicBezTo>
                <a:cubicBezTo>
                  <a:pt x="3024" y="355"/>
                  <a:pt x="3099" y="177"/>
                  <a:pt x="3175" y="0"/>
                </a:cubicBezTo>
              </a:path>
            </a:pathLst>
          </a:custGeom>
          <a:noFill/>
          <a:ln w="19050"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Tree>
    <p:extLst>
      <p:ext uri="{BB962C8B-B14F-4D97-AF65-F5344CB8AC3E}">
        <p14:creationId xmlns:p14="http://schemas.microsoft.com/office/powerpoint/2010/main" val="2130786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ooter Placeholder 2"/>
          <p:cNvSpPr>
            <a:spLocks noGrp="1"/>
          </p:cNvSpPr>
          <p:nvPr>
            <p:ph type="ftr" sz="quarter" idx="11"/>
          </p:nvPr>
        </p:nvSpPr>
        <p:spPr>
          <a:xfrm>
            <a:off x="7568207" y="6344656"/>
            <a:ext cx="1024255" cy="457200"/>
          </a:xfrm>
        </p:spPr>
        <p:txBody>
          <a:bodyPr/>
          <a:lstStyle/>
          <a:p>
            <a:r>
              <a:rPr lang="en-US" altLang="zh-TW" smtClean="0">
                <a:latin typeface="Comic Sans MS" pitchFamily="66" charset="0"/>
              </a:rPr>
              <a:t>Graph</a:t>
            </a:r>
            <a:endParaRPr lang="en-US" altLang="zh-TW" dirty="0">
              <a:latin typeface="Comic Sans MS" pitchFamily="66" charset="0"/>
            </a:endParaRPr>
          </a:p>
        </p:txBody>
      </p:sp>
      <p:sp>
        <p:nvSpPr>
          <p:cNvPr id="120" name="Slide Number Placeholder 3"/>
          <p:cNvSpPr>
            <a:spLocks noGrp="1"/>
          </p:cNvSpPr>
          <p:nvPr>
            <p:ph type="sldNum" sz="quarter" idx="12"/>
          </p:nvPr>
        </p:nvSpPr>
        <p:spPr>
          <a:xfrm>
            <a:off x="7058544" y="6356688"/>
            <a:ext cx="1905000" cy="457200"/>
          </a:xfrm>
        </p:spPr>
        <p:txBody>
          <a:bodyPr/>
          <a:lstStyle/>
          <a:p>
            <a:r>
              <a:rPr lang="en-US" altLang="zh-TW" dirty="0" smtClean="0"/>
              <a:t>6-</a:t>
            </a:r>
            <a:fld id="{C9C0E2D0-296A-4E56-B6F4-C3E87A5BC1A0}" type="slidenum">
              <a:rPr lang="zh-TW" altLang="en-US" smtClean="0"/>
              <a:pPr/>
              <a:t>17</a:t>
            </a:fld>
            <a:endParaRPr lang="en-US" altLang="zh-TW" dirty="0"/>
          </a:p>
        </p:txBody>
      </p:sp>
      <p:sp>
        <p:nvSpPr>
          <p:cNvPr id="508936" name="Oval 2056"/>
          <p:cNvSpPr>
            <a:spLocks noChangeArrowheads="1"/>
          </p:cNvSpPr>
          <p:nvPr/>
        </p:nvSpPr>
        <p:spPr bwMode="auto">
          <a:xfrm>
            <a:off x="1178869" y="1160541"/>
            <a:ext cx="398712" cy="431800"/>
          </a:xfrm>
          <a:prstGeom prst="ellipse">
            <a:avLst/>
          </a:prstGeom>
          <a:noFill/>
          <a:ln w="12700">
            <a:solidFill>
              <a:srgbClr val="777777"/>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A</a:t>
            </a:r>
          </a:p>
        </p:txBody>
      </p:sp>
      <p:sp>
        <p:nvSpPr>
          <p:cNvPr id="508937" name="Line 2057"/>
          <p:cNvSpPr>
            <a:spLocks noChangeShapeType="1"/>
          </p:cNvSpPr>
          <p:nvPr/>
        </p:nvSpPr>
        <p:spPr bwMode="auto">
          <a:xfrm>
            <a:off x="1577581" y="1447879"/>
            <a:ext cx="1329530" cy="0"/>
          </a:xfrm>
          <a:prstGeom prst="line">
            <a:avLst/>
          </a:prstGeom>
          <a:noFill/>
          <a:ln w="19050">
            <a:solidFill>
              <a:srgbClr val="777777"/>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08938" name="Oval 2058"/>
          <p:cNvSpPr>
            <a:spLocks noChangeArrowheads="1"/>
          </p:cNvSpPr>
          <p:nvPr/>
        </p:nvSpPr>
        <p:spPr bwMode="auto">
          <a:xfrm>
            <a:off x="2907111" y="1158954"/>
            <a:ext cx="398712" cy="431800"/>
          </a:xfrm>
          <a:prstGeom prst="ellipse">
            <a:avLst/>
          </a:prstGeom>
          <a:noFill/>
          <a:ln w="12700">
            <a:solidFill>
              <a:srgbClr val="777777"/>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B</a:t>
            </a:r>
          </a:p>
        </p:txBody>
      </p:sp>
      <p:sp>
        <p:nvSpPr>
          <p:cNvPr id="508939" name="Oval 2059"/>
          <p:cNvSpPr>
            <a:spLocks noChangeArrowheads="1"/>
          </p:cNvSpPr>
          <p:nvPr/>
        </p:nvSpPr>
        <p:spPr bwMode="auto">
          <a:xfrm>
            <a:off x="2042257" y="2600404"/>
            <a:ext cx="398712" cy="431800"/>
          </a:xfrm>
          <a:prstGeom prst="ellipse">
            <a:avLst/>
          </a:prstGeom>
          <a:noFill/>
          <a:ln w="12700">
            <a:solidFill>
              <a:srgbClr val="777777"/>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C</a:t>
            </a:r>
          </a:p>
        </p:txBody>
      </p:sp>
      <p:sp>
        <p:nvSpPr>
          <p:cNvPr id="508940" name="Line 2060"/>
          <p:cNvSpPr>
            <a:spLocks noChangeShapeType="1"/>
          </p:cNvSpPr>
          <p:nvPr/>
        </p:nvSpPr>
        <p:spPr bwMode="auto">
          <a:xfrm flipH="1">
            <a:off x="1510152" y="1231979"/>
            <a:ext cx="1462923" cy="0"/>
          </a:xfrm>
          <a:prstGeom prst="line">
            <a:avLst/>
          </a:prstGeom>
          <a:noFill/>
          <a:ln w="19050">
            <a:solidFill>
              <a:srgbClr val="777777"/>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08941" name="Line 2061"/>
          <p:cNvSpPr>
            <a:spLocks noChangeShapeType="1"/>
          </p:cNvSpPr>
          <p:nvPr/>
        </p:nvSpPr>
        <p:spPr bwMode="auto">
          <a:xfrm flipH="1">
            <a:off x="2375006" y="1592341"/>
            <a:ext cx="731461" cy="1079500"/>
          </a:xfrm>
          <a:prstGeom prst="line">
            <a:avLst/>
          </a:prstGeom>
          <a:noFill/>
          <a:ln w="19050">
            <a:solidFill>
              <a:srgbClr val="777777"/>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08942" name="Line 2062"/>
          <p:cNvSpPr>
            <a:spLocks noChangeShapeType="1"/>
          </p:cNvSpPr>
          <p:nvPr/>
        </p:nvSpPr>
        <p:spPr bwMode="auto">
          <a:xfrm>
            <a:off x="1510152" y="1519316"/>
            <a:ext cx="665498" cy="1081088"/>
          </a:xfrm>
          <a:prstGeom prst="line">
            <a:avLst/>
          </a:prstGeom>
          <a:noFill/>
          <a:ln w="19050">
            <a:solidFill>
              <a:srgbClr val="777777"/>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08943" name="Line 2063"/>
          <p:cNvSpPr>
            <a:spLocks noChangeShapeType="1"/>
          </p:cNvSpPr>
          <p:nvPr/>
        </p:nvSpPr>
        <p:spPr bwMode="auto">
          <a:xfrm flipH="1" flipV="1">
            <a:off x="1310795" y="1592342"/>
            <a:ext cx="731461" cy="1223963"/>
          </a:xfrm>
          <a:prstGeom prst="line">
            <a:avLst/>
          </a:prstGeom>
          <a:noFill/>
          <a:ln w="19050">
            <a:solidFill>
              <a:srgbClr val="777777"/>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08944" name="Text Box 2064"/>
          <p:cNvSpPr txBox="1">
            <a:spLocks noChangeArrowheads="1"/>
          </p:cNvSpPr>
          <p:nvPr/>
        </p:nvSpPr>
        <p:spPr bwMode="auto">
          <a:xfrm>
            <a:off x="2725590" y="200007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latin typeface="Comic Sans MS" pitchFamily="66" charset="0"/>
              </a:rPr>
              <a:t>2</a:t>
            </a:r>
          </a:p>
        </p:txBody>
      </p:sp>
      <p:sp>
        <p:nvSpPr>
          <p:cNvPr id="508945" name="Text Box 2065"/>
          <p:cNvSpPr txBox="1">
            <a:spLocks noChangeArrowheads="1"/>
          </p:cNvSpPr>
          <p:nvPr/>
        </p:nvSpPr>
        <p:spPr bwMode="auto">
          <a:xfrm>
            <a:off x="2175650" y="137644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Comic Sans MS" pitchFamily="66" charset="0"/>
              </a:rPr>
              <a:t>4</a:t>
            </a:r>
          </a:p>
        </p:txBody>
      </p:sp>
      <p:sp>
        <p:nvSpPr>
          <p:cNvPr id="508946" name="Text Box 2066"/>
          <p:cNvSpPr txBox="1">
            <a:spLocks noChangeArrowheads="1"/>
          </p:cNvSpPr>
          <p:nvPr/>
        </p:nvSpPr>
        <p:spPr bwMode="auto">
          <a:xfrm>
            <a:off x="2175650" y="943054"/>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Comic Sans MS" pitchFamily="66" charset="0"/>
              </a:rPr>
              <a:t>6</a:t>
            </a:r>
          </a:p>
        </p:txBody>
      </p:sp>
      <p:sp>
        <p:nvSpPr>
          <p:cNvPr id="508947" name="Text Box 2067"/>
          <p:cNvSpPr txBox="1">
            <a:spLocks noChangeArrowheads="1"/>
          </p:cNvSpPr>
          <p:nvPr/>
        </p:nvSpPr>
        <p:spPr bwMode="auto">
          <a:xfrm>
            <a:off x="1474056" y="2167017"/>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latin typeface="Comic Sans MS" pitchFamily="66" charset="0"/>
              </a:rPr>
              <a:t>3</a:t>
            </a:r>
          </a:p>
        </p:txBody>
      </p:sp>
      <p:sp>
        <p:nvSpPr>
          <p:cNvPr id="508948" name="Text Box 2068"/>
          <p:cNvSpPr txBox="1">
            <a:spLocks noChangeArrowheads="1"/>
          </p:cNvSpPr>
          <p:nvPr/>
        </p:nvSpPr>
        <p:spPr bwMode="auto">
          <a:xfrm>
            <a:off x="1813033" y="1879679"/>
            <a:ext cx="40457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latin typeface="Comic Sans MS" pitchFamily="66" charset="0"/>
              </a:rPr>
              <a:t>11</a:t>
            </a:r>
          </a:p>
        </p:txBody>
      </p:sp>
      <p:sp>
        <p:nvSpPr>
          <p:cNvPr id="508949" name="Text Box 2069"/>
          <p:cNvSpPr txBox="1">
            <a:spLocks noChangeArrowheads="1"/>
          </p:cNvSpPr>
          <p:nvPr/>
        </p:nvSpPr>
        <p:spPr bwMode="auto">
          <a:xfrm>
            <a:off x="1018781" y="260040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Comic Sans MS" pitchFamily="66" charset="0"/>
              </a:rPr>
              <a:t>G</a:t>
            </a:r>
          </a:p>
        </p:txBody>
      </p:sp>
      <p:grpSp>
        <p:nvGrpSpPr>
          <p:cNvPr id="509059" name="Group 2179"/>
          <p:cNvGrpSpPr>
            <a:grpSpLocks/>
          </p:cNvGrpSpPr>
          <p:nvPr/>
        </p:nvGrpSpPr>
        <p:grpSpPr bwMode="auto">
          <a:xfrm>
            <a:off x="5236032" y="1158875"/>
            <a:ext cx="1530352" cy="1758951"/>
            <a:chOff x="3572" y="730"/>
            <a:chExt cx="1044" cy="1108"/>
          </a:xfrm>
        </p:grpSpPr>
        <p:sp>
          <p:nvSpPr>
            <p:cNvPr id="508951" name="Text Box 2071"/>
            <p:cNvSpPr txBox="1">
              <a:spLocks noChangeArrowheads="1"/>
            </p:cNvSpPr>
            <p:nvPr/>
          </p:nvSpPr>
          <p:spPr bwMode="auto">
            <a:xfrm>
              <a:off x="4331" y="127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p>
          </p:txBody>
        </p:sp>
        <p:sp>
          <p:nvSpPr>
            <p:cNvPr id="508952" name="Text Box 2072"/>
            <p:cNvSpPr txBox="1">
              <a:spLocks noChangeArrowheads="1"/>
            </p:cNvSpPr>
            <p:nvPr/>
          </p:nvSpPr>
          <p:spPr bwMode="auto">
            <a:xfrm>
              <a:off x="4059" y="100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4</a:t>
              </a:r>
            </a:p>
          </p:txBody>
        </p:sp>
        <p:sp>
          <p:nvSpPr>
            <p:cNvPr id="508953" name="Text Box 2073"/>
            <p:cNvSpPr txBox="1">
              <a:spLocks noChangeArrowheads="1"/>
            </p:cNvSpPr>
            <p:nvPr/>
          </p:nvSpPr>
          <p:spPr bwMode="auto">
            <a:xfrm>
              <a:off x="3832" y="127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8954" name="Text Box 2074"/>
            <p:cNvSpPr txBox="1">
              <a:spLocks noChangeArrowheads="1"/>
            </p:cNvSpPr>
            <p:nvPr/>
          </p:nvSpPr>
          <p:spPr bwMode="auto">
            <a:xfrm>
              <a:off x="3832" y="154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3</a:t>
              </a:r>
            </a:p>
          </p:txBody>
        </p:sp>
        <p:sp>
          <p:nvSpPr>
            <p:cNvPr id="508955" name="Text Box 2075"/>
            <p:cNvSpPr txBox="1">
              <a:spLocks noChangeArrowheads="1"/>
            </p:cNvSpPr>
            <p:nvPr/>
          </p:nvSpPr>
          <p:spPr bwMode="auto">
            <a:xfrm>
              <a:off x="4286" y="100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11</a:t>
              </a:r>
            </a:p>
          </p:txBody>
        </p:sp>
        <p:sp>
          <p:nvSpPr>
            <p:cNvPr id="508963" name="Text Box 2083"/>
            <p:cNvSpPr txBox="1">
              <a:spLocks noChangeArrowheads="1"/>
            </p:cNvSpPr>
            <p:nvPr/>
          </p:nvSpPr>
          <p:spPr bwMode="auto">
            <a:xfrm>
              <a:off x="4059" y="127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64" name="Text Box 2084"/>
            <p:cNvSpPr txBox="1">
              <a:spLocks noChangeArrowheads="1"/>
            </p:cNvSpPr>
            <p:nvPr/>
          </p:nvSpPr>
          <p:spPr bwMode="auto">
            <a:xfrm>
              <a:off x="4331" y="154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65" name="Text Box 2085"/>
            <p:cNvSpPr txBox="1">
              <a:spLocks noChangeArrowheads="1"/>
            </p:cNvSpPr>
            <p:nvPr/>
          </p:nvSpPr>
          <p:spPr bwMode="auto">
            <a:xfrm>
              <a:off x="3832" y="998"/>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66" name="Text Box 2086"/>
            <p:cNvSpPr txBox="1">
              <a:spLocks noChangeArrowheads="1"/>
            </p:cNvSpPr>
            <p:nvPr/>
          </p:nvSpPr>
          <p:spPr bwMode="auto">
            <a:xfrm>
              <a:off x="4014" y="1547"/>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cs typeface="Arial" charset="0"/>
                </a:rPr>
                <a:t>∞</a:t>
              </a:r>
            </a:p>
          </p:txBody>
        </p:sp>
        <p:grpSp>
          <p:nvGrpSpPr>
            <p:cNvPr id="508962" name="Group 2082"/>
            <p:cNvGrpSpPr>
              <a:grpSpLocks/>
            </p:cNvGrpSpPr>
            <p:nvPr/>
          </p:nvGrpSpPr>
          <p:grpSpPr bwMode="auto">
            <a:xfrm>
              <a:off x="3572" y="730"/>
              <a:ext cx="992" cy="1103"/>
              <a:chOff x="3255" y="481"/>
              <a:chExt cx="992" cy="1103"/>
            </a:xfrm>
          </p:grpSpPr>
          <p:sp>
            <p:nvSpPr>
              <p:cNvPr id="508956" name="Text Box 2076"/>
              <p:cNvSpPr txBox="1">
                <a:spLocks noChangeArrowheads="1"/>
              </p:cNvSpPr>
              <p:nvPr/>
            </p:nvSpPr>
            <p:spPr bwMode="auto">
              <a:xfrm>
                <a:off x="3482" y="481"/>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8957" name="Text Box 2077"/>
              <p:cNvSpPr txBox="1">
                <a:spLocks noChangeArrowheads="1"/>
              </p:cNvSpPr>
              <p:nvPr/>
            </p:nvSpPr>
            <p:spPr bwMode="auto">
              <a:xfrm>
                <a:off x="3255" y="753"/>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8958" name="Text Box 2078"/>
              <p:cNvSpPr txBox="1">
                <a:spLocks noChangeArrowheads="1"/>
              </p:cNvSpPr>
              <p:nvPr/>
            </p:nvSpPr>
            <p:spPr bwMode="auto">
              <a:xfrm>
                <a:off x="3255" y="102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8959" name="Text Box 2079"/>
              <p:cNvSpPr txBox="1">
                <a:spLocks noChangeArrowheads="1"/>
              </p:cNvSpPr>
              <p:nvPr/>
            </p:nvSpPr>
            <p:spPr bwMode="auto">
              <a:xfrm>
                <a:off x="3255" y="1293"/>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sp>
            <p:nvSpPr>
              <p:cNvPr id="508960" name="Text Box 2080"/>
              <p:cNvSpPr txBox="1">
                <a:spLocks noChangeArrowheads="1"/>
              </p:cNvSpPr>
              <p:nvPr/>
            </p:nvSpPr>
            <p:spPr bwMode="auto">
              <a:xfrm>
                <a:off x="3709"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8961" name="Text Box 2081"/>
              <p:cNvSpPr txBox="1">
                <a:spLocks noChangeArrowheads="1"/>
              </p:cNvSpPr>
              <p:nvPr/>
            </p:nvSpPr>
            <p:spPr bwMode="auto">
              <a:xfrm>
                <a:off x="3981"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grpSp>
        <p:sp>
          <p:nvSpPr>
            <p:cNvPr id="508967" name="Line 2087"/>
            <p:cNvSpPr>
              <a:spLocks noChangeShapeType="1"/>
            </p:cNvSpPr>
            <p:nvPr/>
          </p:nvSpPr>
          <p:spPr bwMode="auto">
            <a:xfrm>
              <a:off x="3588" y="1028"/>
              <a:ext cx="952" cy="0"/>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8968" name="Line 2088"/>
            <p:cNvSpPr>
              <a:spLocks noChangeShapeType="1"/>
            </p:cNvSpPr>
            <p:nvPr/>
          </p:nvSpPr>
          <p:spPr bwMode="auto">
            <a:xfrm>
              <a:off x="3799" y="834"/>
              <a:ext cx="0" cy="998"/>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sp>
        <p:nvSpPr>
          <p:cNvPr id="508970" name="Text Box 2090"/>
          <p:cNvSpPr txBox="1">
            <a:spLocks noChangeArrowheads="1"/>
          </p:cNvSpPr>
          <p:nvPr/>
        </p:nvSpPr>
        <p:spPr bwMode="auto">
          <a:xfrm>
            <a:off x="5165671" y="2933485"/>
            <a:ext cx="3292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solidFill>
                  <a:srgbClr val="0000FF"/>
                </a:solidFill>
                <a:latin typeface="Comic Sans MS" pitchFamily="66" charset="0"/>
              </a:rPr>
              <a:t>Cost </a:t>
            </a:r>
            <a:r>
              <a:rPr lang="en-US" altLang="zh-TW" sz="2000" dirty="0" smtClean="0">
                <a:solidFill>
                  <a:srgbClr val="0000FF"/>
                </a:solidFill>
                <a:latin typeface="Comic Sans MS" pitchFamily="66" charset="0"/>
              </a:rPr>
              <a:t>matrix </a:t>
            </a:r>
            <a:r>
              <a:rPr lang="en-US" altLang="zh-TW" sz="2000" dirty="0">
                <a:solidFill>
                  <a:srgbClr val="0000FF"/>
                </a:solidFill>
                <a:latin typeface="Comic Sans MS" pitchFamily="66" charset="0"/>
              </a:rPr>
              <a:t>for G: </a:t>
            </a:r>
            <a:r>
              <a:rPr lang="en-US" altLang="zh-TW" sz="2000" dirty="0" smtClean="0">
                <a:solidFill>
                  <a:srgbClr val="0000FF"/>
                </a:solidFill>
                <a:latin typeface="Comic Sans MS" pitchFamily="66" charset="0"/>
              </a:rPr>
              <a:t>c[3</a:t>
            </a:r>
            <a:r>
              <a:rPr lang="en-US" altLang="zh-TW" sz="2000" dirty="0">
                <a:solidFill>
                  <a:srgbClr val="0000FF"/>
                </a:solidFill>
                <a:latin typeface="Comic Sans MS" pitchFamily="66" charset="0"/>
              </a:rPr>
              <a:t>][3]</a:t>
            </a:r>
          </a:p>
        </p:txBody>
      </p:sp>
      <p:grpSp>
        <p:nvGrpSpPr>
          <p:cNvPr id="509054" name="Group 2174"/>
          <p:cNvGrpSpPr>
            <a:grpSpLocks/>
          </p:cNvGrpSpPr>
          <p:nvPr/>
        </p:nvGrpSpPr>
        <p:grpSpPr bwMode="auto">
          <a:xfrm>
            <a:off x="776903" y="4051301"/>
            <a:ext cx="1594850" cy="1758951"/>
            <a:chOff x="352" y="2432"/>
            <a:chExt cx="1088" cy="1108"/>
          </a:xfrm>
        </p:grpSpPr>
        <p:sp>
          <p:nvSpPr>
            <p:cNvPr id="508971" name="Text Box 2091"/>
            <p:cNvSpPr txBox="1">
              <a:spLocks noChangeArrowheads="1"/>
            </p:cNvSpPr>
            <p:nvPr/>
          </p:nvSpPr>
          <p:spPr bwMode="auto">
            <a:xfrm>
              <a:off x="1155"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p>
          </p:txBody>
        </p:sp>
        <p:sp>
          <p:nvSpPr>
            <p:cNvPr id="508972" name="Text Box 2092"/>
            <p:cNvSpPr txBox="1">
              <a:spLocks noChangeArrowheads="1"/>
            </p:cNvSpPr>
            <p:nvPr/>
          </p:nvSpPr>
          <p:spPr bwMode="auto">
            <a:xfrm>
              <a:off x="883" y="270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4</a:t>
              </a:r>
            </a:p>
          </p:txBody>
        </p:sp>
        <p:sp>
          <p:nvSpPr>
            <p:cNvPr id="508973" name="Text Box 2093"/>
            <p:cNvSpPr txBox="1">
              <a:spLocks noChangeArrowheads="1"/>
            </p:cNvSpPr>
            <p:nvPr/>
          </p:nvSpPr>
          <p:spPr bwMode="auto">
            <a:xfrm>
              <a:off x="656"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8974" name="Text Box 2094"/>
            <p:cNvSpPr txBox="1">
              <a:spLocks noChangeArrowheads="1"/>
            </p:cNvSpPr>
            <p:nvPr/>
          </p:nvSpPr>
          <p:spPr bwMode="auto">
            <a:xfrm>
              <a:off x="656"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3</a:t>
              </a:r>
            </a:p>
          </p:txBody>
        </p:sp>
        <p:sp>
          <p:nvSpPr>
            <p:cNvPr id="508975" name="Text Box 2095"/>
            <p:cNvSpPr txBox="1">
              <a:spLocks noChangeArrowheads="1"/>
            </p:cNvSpPr>
            <p:nvPr/>
          </p:nvSpPr>
          <p:spPr bwMode="auto">
            <a:xfrm>
              <a:off x="1110" y="270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11</a:t>
              </a:r>
            </a:p>
          </p:txBody>
        </p:sp>
        <p:sp>
          <p:nvSpPr>
            <p:cNvPr id="508976" name="Text Box 2096"/>
            <p:cNvSpPr txBox="1">
              <a:spLocks noChangeArrowheads="1"/>
            </p:cNvSpPr>
            <p:nvPr/>
          </p:nvSpPr>
          <p:spPr bwMode="auto">
            <a:xfrm>
              <a:off x="883"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77" name="Text Box 2097"/>
            <p:cNvSpPr txBox="1">
              <a:spLocks noChangeArrowheads="1"/>
            </p:cNvSpPr>
            <p:nvPr/>
          </p:nvSpPr>
          <p:spPr bwMode="auto">
            <a:xfrm>
              <a:off x="1155"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78" name="Text Box 2098"/>
            <p:cNvSpPr txBox="1">
              <a:spLocks noChangeArrowheads="1"/>
            </p:cNvSpPr>
            <p:nvPr/>
          </p:nvSpPr>
          <p:spPr bwMode="auto">
            <a:xfrm>
              <a:off x="656" y="270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79" name="Text Box 2099"/>
            <p:cNvSpPr txBox="1">
              <a:spLocks noChangeArrowheads="1"/>
            </p:cNvSpPr>
            <p:nvPr/>
          </p:nvSpPr>
          <p:spPr bwMode="auto">
            <a:xfrm>
              <a:off x="838" y="3249"/>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cs typeface="Arial" charset="0"/>
                </a:rPr>
                <a:t>∞</a:t>
              </a:r>
            </a:p>
          </p:txBody>
        </p:sp>
        <p:grpSp>
          <p:nvGrpSpPr>
            <p:cNvPr id="508981" name="Group 2101"/>
            <p:cNvGrpSpPr>
              <a:grpSpLocks/>
            </p:cNvGrpSpPr>
            <p:nvPr/>
          </p:nvGrpSpPr>
          <p:grpSpPr bwMode="auto">
            <a:xfrm>
              <a:off x="397" y="2432"/>
              <a:ext cx="992" cy="1103"/>
              <a:chOff x="3255" y="481"/>
              <a:chExt cx="992" cy="1103"/>
            </a:xfrm>
          </p:grpSpPr>
          <p:sp>
            <p:nvSpPr>
              <p:cNvPr id="508982" name="Text Box 2102"/>
              <p:cNvSpPr txBox="1">
                <a:spLocks noChangeArrowheads="1"/>
              </p:cNvSpPr>
              <p:nvPr/>
            </p:nvSpPr>
            <p:spPr bwMode="auto">
              <a:xfrm>
                <a:off x="3482" y="481"/>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8983" name="Text Box 2103"/>
              <p:cNvSpPr txBox="1">
                <a:spLocks noChangeArrowheads="1"/>
              </p:cNvSpPr>
              <p:nvPr/>
            </p:nvSpPr>
            <p:spPr bwMode="auto">
              <a:xfrm>
                <a:off x="3255" y="753"/>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8984" name="Text Box 2104"/>
              <p:cNvSpPr txBox="1">
                <a:spLocks noChangeArrowheads="1"/>
              </p:cNvSpPr>
              <p:nvPr/>
            </p:nvSpPr>
            <p:spPr bwMode="auto">
              <a:xfrm>
                <a:off x="3255" y="102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8985" name="Text Box 2105"/>
              <p:cNvSpPr txBox="1">
                <a:spLocks noChangeArrowheads="1"/>
              </p:cNvSpPr>
              <p:nvPr/>
            </p:nvSpPr>
            <p:spPr bwMode="auto">
              <a:xfrm>
                <a:off x="3255" y="1293"/>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sp>
            <p:nvSpPr>
              <p:cNvPr id="508986" name="Text Box 2106"/>
              <p:cNvSpPr txBox="1">
                <a:spLocks noChangeArrowheads="1"/>
              </p:cNvSpPr>
              <p:nvPr/>
            </p:nvSpPr>
            <p:spPr bwMode="auto">
              <a:xfrm>
                <a:off x="3709"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8987" name="Text Box 2107"/>
              <p:cNvSpPr txBox="1">
                <a:spLocks noChangeArrowheads="1"/>
              </p:cNvSpPr>
              <p:nvPr/>
            </p:nvSpPr>
            <p:spPr bwMode="auto">
              <a:xfrm>
                <a:off x="3981"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grpSp>
        <p:sp>
          <p:nvSpPr>
            <p:cNvPr id="508988" name="Line 2108"/>
            <p:cNvSpPr>
              <a:spLocks noChangeShapeType="1"/>
            </p:cNvSpPr>
            <p:nvPr/>
          </p:nvSpPr>
          <p:spPr bwMode="auto">
            <a:xfrm>
              <a:off x="446" y="2730"/>
              <a:ext cx="952" cy="0"/>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8989" name="Line 2109"/>
            <p:cNvSpPr>
              <a:spLocks noChangeShapeType="1"/>
            </p:cNvSpPr>
            <p:nvPr/>
          </p:nvSpPr>
          <p:spPr bwMode="auto">
            <a:xfrm>
              <a:off x="630" y="2536"/>
              <a:ext cx="0" cy="998"/>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8990" name="Text Box 2110"/>
            <p:cNvSpPr txBox="1">
              <a:spLocks noChangeArrowheads="1"/>
            </p:cNvSpPr>
            <p:nvPr/>
          </p:nvSpPr>
          <p:spPr bwMode="auto">
            <a:xfrm>
              <a:off x="352" y="2478"/>
              <a:ext cx="3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C00000"/>
                  </a:solidFill>
                </a:rPr>
                <a:t>A</a:t>
              </a:r>
              <a:r>
                <a:rPr lang="en-US" altLang="zh-TW" sz="2000" b="1" baseline="30000" dirty="0">
                  <a:solidFill>
                    <a:srgbClr val="C00000"/>
                  </a:solidFill>
                </a:rPr>
                <a:t>0</a:t>
              </a:r>
            </a:p>
          </p:txBody>
        </p:sp>
      </p:grpSp>
      <p:grpSp>
        <p:nvGrpSpPr>
          <p:cNvPr id="509055" name="Group 2175"/>
          <p:cNvGrpSpPr>
            <a:grpSpLocks/>
          </p:cNvGrpSpPr>
          <p:nvPr/>
        </p:nvGrpSpPr>
        <p:grpSpPr bwMode="auto">
          <a:xfrm>
            <a:off x="2771931" y="4029077"/>
            <a:ext cx="1594850" cy="1755776"/>
            <a:chOff x="1713" y="2418"/>
            <a:chExt cx="1088" cy="1106"/>
          </a:xfrm>
        </p:grpSpPr>
        <p:sp>
          <p:nvSpPr>
            <p:cNvPr id="508991" name="Text Box 2111"/>
            <p:cNvSpPr txBox="1">
              <a:spLocks noChangeArrowheads="1"/>
            </p:cNvSpPr>
            <p:nvPr/>
          </p:nvSpPr>
          <p:spPr bwMode="auto">
            <a:xfrm>
              <a:off x="2516" y="296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p>
          </p:txBody>
        </p:sp>
        <p:sp>
          <p:nvSpPr>
            <p:cNvPr id="508992" name="Text Box 2112"/>
            <p:cNvSpPr txBox="1">
              <a:spLocks noChangeArrowheads="1"/>
            </p:cNvSpPr>
            <p:nvPr/>
          </p:nvSpPr>
          <p:spPr bwMode="auto">
            <a:xfrm>
              <a:off x="2244" y="269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4</a:t>
              </a:r>
            </a:p>
          </p:txBody>
        </p:sp>
        <p:sp>
          <p:nvSpPr>
            <p:cNvPr id="508993" name="Text Box 2113"/>
            <p:cNvSpPr txBox="1">
              <a:spLocks noChangeArrowheads="1"/>
            </p:cNvSpPr>
            <p:nvPr/>
          </p:nvSpPr>
          <p:spPr bwMode="auto">
            <a:xfrm>
              <a:off x="2017" y="296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8994" name="Text Box 2114"/>
            <p:cNvSpPr txBox="1">
              <a:spLocks noChangeArrowheads="1"/>
            </p:cNvSpPr>
            <p:nvPr/>
          </p:nvSpPr>
          <p:spPr bwMode="auto">
            <a:xfrm>
              <a:off x="2017" y="323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3</a:t>
              </a:r>
            </a:p>
          </p:txBody>
        </p:sp>
        <p:sp>
          <p:nvSpPr>
            <p:cNvPr id="508995" name="Text Box 2115"/>
            <p:cNvSpPr txBox="1">
              <a:spLocks noChangeArrowheads="1"/>
            </p:cNvSpPr>
            <p:nvPr/>
          </p:nvSpPr>
          <p:spPr bwMode="auto">
            <a:xfrm>
              <a:off x="2471" y="269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11</a:t>
              </a:r>
            </a:p>
          </p:txBody>
        </p:sp>
        <p:sp>
          <p:nvSpPr>
            <p:cNvPr id="508996" name="Text Box 2116"/>
            <p:cNvSpPr txBox="1">
              <a:spLocks noChangeArrowheads="1"/>
            </p:cNvSpPr>
            <p:nvPr/>
          </p:nvSpPr>
          <p:spPr bwMode="auto">
            <a:xfrm>
              <a:off x="2244" y="2962"/>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97" name="Text Box 2117"/>
            <p:cNvSpPr txBox="1">
              <a:spLocks noChangeArrowheads="1"/>
            </p:cNvSpPr>
            <p:nvPr/>
          </p:nvSpPr>
          <p:spPr bwMode="auto">
            <a:xfrm>
              <a:off x="2516" y="323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98" name="Text Box 2118"/>
            <p:cNvSpPr txBox="1">
              <a:spLocks noChangeArrowheads="1"/>
            </p:cNvSpPr>
            <p:nvPr/>
          </p:nvSpPr>
          <p:spPr bwMode="auto">
            <a:xfrm>
              <a:off x="2017" y="268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8999" name="Text Box 2119"/>
            <p:cNvSpPr txBox="1">
              <a:spLocks noChangeArrowheads="1"/>
            </p:cNvSpPr>
            <p:nvPr/>
          </p:nvSpPr>
          <p:spPr bwMode="auto">
            <a:xfrm>
              <a:off x="2256" y="3233"/>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a:cs typeface="Arial" charset="0"/>
                </a:rPr>
                <a:t>7</a:t>
              </a:r>
            </a:p>
          </p:txBody>
        </p:sp>
        <p:grpSp>
          <p:nvGrpSpPr>
            <p:cNvPr id="509001" name="Group 2121"/>
            <p:cNvGrpSpPr>
              <a:grpSpLocks/>
            </p:cNvGrpSpPr>
            <p:nvPr/>
          </p:nvGrpSpPr>
          <p:grpSpPr bwMode="auto">
            <a:xfrm>
              <a:off x="1758" y="2418"/>
              <a:ext cx="992" cy="1103"/>
              <a:chOff x="3255" y="481"/>
              <a:chExt cx="992" cy="1103"/>
            </a:xfrm>
          </p:grpSpPr>
          <p:sp>
            <p:nvSpPr>
              <p:cNvPr id="509002" name="Text Box 2122"/>
              <p:cNvSpPr txBox="1">
                <a:spLocks noChangeArrowheads="1"/>
              </p:cNvSpPr>
              <p:nvPr/>
            </p:nvSpPr>
            <p:spPr bwMode="auto">
              <a:xfrm>
                <a:off x="3482" y="481"/>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03" name="Text Box 2123"/>
              <p:cNvSpPr txBox="1">
                <a:spLocks noChangeArrowheads="1"/>
              </p:cNvSpPr>
              <p:nvPr/>
            </p:nvSpPr>
            <p:spPr bwMode="auto">
              <a:xfrm>
                <a:off x="3255" y="753"/>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04" name="Text Box 2124"/>
              <p:cNvSpPr txBox="1">
                <a:spLocks noChangeArrowheads="1"/>
              </p:cNvSpPr>
              <p:nvPr/>
            </p:nvSpPr>
            <p:spPr bwMode="auto">
              <a:xfrm>
                <a:off x="3255" y="102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05" name="Text Box 2125"/>
              <p:cNvSpPr txBox="1">
                <a:spLocks noChangeArrowheads="1"/>
              </p:cNvSpPr>
              <p:nvPr/>
            </p:nvSpPr>
            <p:spPr bwMode="auto">
              <a:xfrm>
                <a:off x="3255" y="1293"/>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sp>
            <p:nvSpPr>
              <p:cNvPr id="509006" name="Text Box 2126"/>
              <p:cNvSpPr txBox="1">
                <a:spLocks noChangeArrowheads="1"/>
              </p:cNvSpPr>
              <p:nvPr/>
            </p:nvSpPr>
            <p:spPr bwMode="auto">
              <a:xfrm>
                <a:off x="3709"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07" name="Text Box 2127"/>
              <p:cNvSpPr txBox="1">
                <a:spLocks noChangeArrowheads="1"/>
              </p:cNvSpPr>
              <p:nvPr/>
            </p:nvSpPr>
            <p:spPr bwMode="auto">
              <a:xfrm>
                <a:off x="3981"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grpSp>
        <p:sp>
          <p:nvSpPr>
            <p:cNvPr id="509008" name="Line 2128"/>
            <p:cNvSpPr>
              <a:spLocks noChangeShapeType="1"/>
            </p:cNvSpPr>
            <p:nvPr/>
          </p:nvSpPr>
          <p:spPr bwMode="auto">
            <a:xfrm>
              <a:off x="1807" y="2716"/>
              <a:ext cx="952" cy="0"/>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09" name="Line 2129"/>
            <p:cNvSpPr>
              <a:spLocks noChangeShapeType="1"/>
            </p:cNvSpPr>
            <p:nvPr/>
          </p:nvSpPr>
          <p:spPr bwMode="auto">
            <a:xfrm>
              <a:off x="1991" y="2522"/>
              <a:ext cx="0" cy="998"/>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10" name="Text Box 2130"/>
            <p:cNvSpPr txBox="1">
              <a:spLocks noChangeArrowheads="1"/>
            </p:cNvSpPr>
            <p:nvPr/>
          </p:nvSpPr>
          <p:spPr bwMode="auto">
            <a:xfrm>
              <a:off x="1713" y="2464"/>
              <a:ext cx="3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C00000"/>
                  </a:solidFill>
                </a:rPr>
                <a:t>A</a:t>
              </a:r>
              <a:r>
                <a:rPr lang="en-US" altLang="zh-TW" sz="2000" b="1" baseline="30000" dirty="0">
                  <a:solidFill>
                    <a:srgbClr val="C00000"/>
                  </a:solidFill>
                </a:rPr>
                <a:t>1</a:t>
              </a:r>
            </a:p>
          </p:txBody>
        </p:sp>
      </p:grpSp>
      <p:grpSp>
        <p:nvGrpSpPr>
          <p:cNvPr id="509056" name="Group 2176"/>
          <p:cNvGrpSpPr>
            <a:grpSpLocks/>
          </p:cNvGrpSpPr>
          <p:nvPr/>
        </p:nvGrpSpPr>
        <p:grpSpPr bwMode="auto">
          <a:xfrm>
            <a:off x="4766959" y="4051302"/>
            <a:ext cx="1533284" cy="1755776"/>
            <a:chOff x="3074" y="2432"/>
            <a:chExt cx="1046" cy="1106"/>
          </a:xfrm>
        </p:grpSpPr>
        <p:sp>
          <p:nvSpPr>
            <p:cNvPr id="509013" name="Text Box 2133"/>
            <p:cNvSpPr txBox="1">
              <a:spLocks noChangeArrowheads="1"/>
            </p:cNvSpPr>
            <p:nvPr/>
          </p:nvSpPr>
          <p:spPr bwMode="auto">
            <a:xfrm>
              <a:off x="3877"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p>
          </p:txBody>
        </p:sp>
        <p:sp>
          <p:nvSpPr>
            <p:cNvPr id="509014" name="Text Box 2134"/>
            <p:cNvSpPr txBox="1">
              <a:spLocks noChangeArrowheads="1"/>
            </p:cNvSpPr>
            <p:nvPr/>
          </p:nvSpPr>
          <p:spPr bwMode="auto">
            <a:xfrm>
              <a:off x="3605" y="270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4</a:t>
              </a:r>
            </a:p>
          </p:txBody>
        </p:sp>
        <p:sp>
          <p:nvSpPr>
            <p:cNvPr id="509015" name="Text Box 2135"/>
            <p:cNvSpPr txBox="1">
              <a:spLocks noChangeArrowheads="1"/>
            </p:cNvSpPr>
            <p:nvPr/>
          </p:nvSpPr>
          <p:spPr bwMode="auto">
            <a:xfrm>
              <a:off x="3378"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9016" name="Text Box 2136"/>
            <p:cNvSpPr txBox="1">
              <a:spLocks noChangeArrowheads="1"/>
            </p:cNvSpPr>
            <p:nvPr/>
          </p:nvSpPr>
          <p:spPr bwMode="auto">
            <a:xfrm>
              <a:off x="3378"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3</a:t>
              </a:r>
            </a:p>
          </p:txBody>
        </p:sp>
        <p:sp>
          <p:nvSpPr>
            <p:cNvPr id="509017" name="Text Box 2137"/>
            <p:cNvSpPr txBox="1">
              <a:spLocks noChangeArrowheads="1"/>
            </p:cNvSpPr>
            <p:nvPr/>
          </p:nvSpPr>
          <p:spPr bwMode="auto">
            <a:xfrm>
              <a:off x="3866" y="270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9018" name="Text Box 2138"/>
            <p:cNvSpPr txBox="1">
              <a:spLocks noChangeArrowheads="1"/>
            </p:cNvSpPr>
            <p:nvPr/>
          </p:nvSpPr>
          <p:spPr bwMode="auto">
            <a:xfrm>
              <a:off x="3605"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19" name="Text Box 2139"/>
            <p:cNvSpPr txBox="1">
              <a:spLocks noChangeArrowheads="1"/>
            </p:cNvSpPr>
            <p:nvPr/>
          </p:nvSpPr>
          <p:spPr bwMode="auto">
            <a:xfrm>
              <a:off x="3877"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20" name="Text Box 2140"/>
            <p:cNvSpPr txBox="1">
              <a:spLocks noChangeArrowheads="1"/>
            </p:cNvSpPr>
            <p:nvPr/>
          </p:nvSpPr>
          <p:spPr bwMode="auto">
            <a:xfrm>
              <a:off x="3378" y="270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21" name="Text Box 2141"/>
            <p:cNvSpPr txBox="1">
              <a:spLocks noChangeArrowheads="1"/>
            </p:cNvSpPr>
            <p:nvPr/>
          </p:nvSpPr>
          <p:spPr bwMode="auto">
            <a:xfrm>
              <a:off x="3617" y="3247"/>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a:cs typeface="Arial" charset="0"/>
                </a:rPr>
                <a:t>7</a:t>
              </a:r>
            </a:p>
          </p:txBody>
        </p:sp>
        <p:grpSp>
          <p:nvGrpSpPr>
            <p:cNvPr id="509023" name="Group 2143"/>
            <p:cNvGrpSpPr>
              <a:grpSpLocks/>
            </p:cNvGrpSpPr>
            <p:nvPr/>
          </p:nvGrpSpPr>
          <p:grpSpPr bwMode="auto">
            <a:xfrm>
              <a:off x="3119" y="2432"/>
              <a:ext cx="992" cy="1103"/>
              <a:chOff x="3255" y="481"/>
              <a:chExt cx="992" cy="1103"/>
            </a:xfrm>
          </p:grpSpPr>
          <p:sp>
            <p:nvSpPr>
              <p:cNvPr id="509024" name="Text Box 2144"/>
              <p:cNvSpPr txBox="1">
                <a:spLocks noChangeArrowheads="1"/>
              </p:cNvSpPr>
              <p:nvPr/>
            </p:nvSpPr>
            <p:spPr bwMode="auto">
              <a:xfrm>
                <a:off x="3482" y="481"/>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25" name="Text Box 2145"/>
              <p:cNvSpPr txBox="1">
                <a:spLocks noChangeArrowheads="1"/>
              </p:cNvSpPr>
              <p:nvPr/>
            </p:nvSpPr>
            <p:spPr bwMode="auto">
              <a:xfrm>
                <a:off x="3255" y="753"/>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26" name="Text Box 2146"/>
              <p:cNvSpPr txBox="1">
                <a:spLocks noChangeArrowheads="1"/>
              </p:cNvSpPr>
              <p:nvPr/>
            </p:nvSpPr>
            <p:spPr bwMode="auto">
              <a:xfrm>
                <a:off x="3255" y="102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27" name="Text Box 2147"/>
              <p:cNvSpPr txBox="1">
                <a:spLocks noChangeArrowheads="1"/>
              </p:cNvSpPr>
              <p:nvPr/>
            </p:nvSpPr>
            <p:spPr bwMode="auto">
              <a:xfrm>
                <a:off x="3255" y="1293"/>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sp>
            <p:nvSpPr>
              <p:cNvPr id="509028" name="Text Box 2148"/>
              <p:cNvSpPr txBox="1">
                <a:spLocks noChangeArrowheads="1"/>
              </p:cNvSpPr>
              <p:nvPr/>
            </p:nvSpPr>
            <p:spPr bwMode="auto">
              <a:xfrm>
                <a:off x="3709"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29" name="Text Box 2149"/>
              <p:cNvSpPr txBox="1">
                <a:spLocks noChangeArrowheads="1"/>
              </p:cNvSpPr>
              <p:nvPr/>
            </p:nvSpPr>
            <p:spPr bwMode="auto">
              <a:xfrm>
                <a:off x="3981"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grpSp>
        <p:sp>
          <p:nvSpPr>
            <p:cNvPr id="509030" name="Line 2150"/>
            <p:cNvSpPr>
              <a:spLocks noChangeShapeType="1"/>
            </p:cNvSpPr>
            <p:nvPr/>
          </p:nvSpPr>
          <p:spPr bwMode="auto">
            <a:xfrm>
              <a:off x="3168" y="2730"/>
              <a:ext cx="952" cy="0"/>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31" name="Line 2151"/>
            <p:cNvSpPr>
              <a:spLocks noChangeShapeType="1"/>
            </p:cNvSpPr>
            <p:nvPr/>
          </p:nvSpPr>
          <p:spPr bwMode="auto">
            <a:xfrm>
              <a:off x="3352" y="2536"/>
              <a:ext cx="0" cy="998"/>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32" name="Text Box 2152"/>
            <p:cNvSpPr txBox="1">
              <a:spLocks noChangeArrowheads="1"/>
            </p:cNvSpPr>
            <p:nvPr/>
          </p:nvSpPr>
          <p:spPr bwMode="auto">
            <a:xfrm>
              <a:off x="3074" y="2478"/>
              <a:ext cx="3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C00000"/>
                  </a:solidFill>
                </a:rPr>
                <a:t>A</a:t>
              </a:r>
              <a:r>
                <a:rPr lang="en-US" altLang="zh-TW" sz="2000" b="1" baseline="30000" dirty="0">
                  <a:solidFill>
                    <a:srgbClr val="C00000"/>
                  </a:solidFill>
                </a:rPr>
                <a:t>2</a:t>
              </a:r>
            </a:p>
          </p:txBody>
        </p:sp>
      </p:grpSp>
      <p:grpSp>
        <p:nvGrpSpPr>
          <p:cNvPr id="509057" name="Group 2177"/>
          <p:cNvGrpSpPr>
            <a:grpSpLocks/>
          </p:cNvGrpSpPr>
          <p:nvPr/>
        </p:nvGrpSpPr>
        <p:grpSpPr bwMode="auto">
          <a:xfrm>
            <a:off x="6761987" y="4051302"/>
            <a:ext cx="1533284" cy="1755776"/>
            <a:chOff x="4435" y="2432"/>
            <a:chExt cx="1046" cy="1106"/>
          </a:xfrm>
        </p:grpSpPr>
        <p:sp>
          <p:nvSpPr>
            <p:cNvPr id="509033" name="Text Box 2153"/>
            <p:cNvSpPr txBox="1">
              <a:spLocks noChangeArrowheads="1"/>
            </p:cNvSpPr>
            <p:nvPr/>
          </p:nvSpPr>
          <p:spPr bwMode="auto">
            <a:xfrm>
              <a:off x="5238"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2</a:t>
              </a:r>
            </a:p>
          </p:txBody>
        </p:sp>
        <p:sp>
          <p:nvSpPr>
            <p:cNvPr id="509034" name="Text Box 2154"/>
            <p:cNvSpPr txBox="1">
              <a:spLocks noChangeArrowheads="1"/>
            </p:cNvSpPr>
            <p:nvPr/>
          </p:nvSpPr>
          <p:spPr bwMode="auto">
            <a:xfrm>
              <a:off x="4966" y="270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4</a:t>
              </a:r>
            </a:p>
          </p:txBody>
        </p:sp>
        <p:sp>
          <p:nvSpPr>
            <p:cNvPr id="509035" name="Text Box 2155"/>
            <p:cNvSpPr txBox="1">
              <a:spLocks noChangeArrowheads="1"/>
            </p:cNvSpPr>
            <p:nvPr/>
          </p:nvSpPr>
          <p:spPr bwMode="auto">
            <a:xfrm>
              <a:off x="4739"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5</a:t>
              </a:r>
            </a:p>
          </p:txBody>
        </p:sp>
        <p:sp>
          <p:nvSpPr>
            <p:cNvPr id="509036" name="Text Box 2156"/>
            <p:cNvSpPr txBox="1">
              <a:spLocks noChangeArrowheads="1"/>
            </p:cNvSpPr>
            <p:nvPr/>
          </p:nvSpPr>
          <p:spPr bwMode="auto">
            <a:xfrm>
              <a:off x="4739"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3</a:t>
              </a:r>
            </a:p>
          </p:txBody>
        </p:sp>
        <p:sp>
          <p:nvSpPr>
            <p:cNvPr id="509037" name="Text Box 2157"/>
            <p:cNvSpPr txBox="1">
              <a:spLocks noChangeArrowheads="1"/>
            </p:cNvSpPr>
            <p:nvPr/>
          </p:nvSpPr>
          <p:spPr bwMode="auto">
            <a:xfrm>
              <a:off x="5237" y="270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6</a:t>
              </a:r>
            </a:p>
          </p:txBody>
        </p:sp>
        <p:sp>
          <p:nvSpPr>
            <p:cNvPr id="509038" name="Text Box 2158"/>
            <p:cNvSpPr txBox="1">
              <a:spLocks noChangeArrowheads="1"/>
            </p:cNvSpPr>
            <p:nvPr/>
          </p:nvSpPr>
          <p:spPr bwMode="auto">
            <a:xfrm>
              <a:off x="4966" y="2976"/>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39" name="Text Box 2159"/>
            <p:cNvSpPr txBox="1">
              <a:spLocks noChangeArrowheads="1"/>
            </p:cNvSpPr>
            <p:nvPr/>
          </p:nvSpPr>
          <p:spPr bwMode="auto">
            <a:xfrm>
              <a:off x="5238" y="3244"/>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40" name="Text Box 2160"/>
            <p:cNvSpPr txBox="1">
              <a:spLocks noChangeArrowheads="1"/>
            </p:cNvSpPr>
            <p:nvPr/>
          </p:nvSpPr>
          <p:spPr bwMode="auto">
            <a:xfrm>
              <a:off x="4739" y="2700"/>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0</a:t>
              </a:r>
            </a:p>
          </p:txBody>
        </p:sp>
        <p:sp>
          <p:nvSpPr>
            <p:cNvPr id="509041" name="Text Box 2161"/>
            <p:cNvSpPr txBox="1">
              <a:spLocks noChangeArrowheads="1"/>
            </p:cNvSpPr>
            <p:nvPr/>
          </p:nvSpPr>
          <p:spPr bwMode="auto">
            <a:xfrm>
              <a:off x="4978" y="3247"/>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a:cs typeface="Arial" charset="0"/>
                </a:rPr>
                <a:t>7</a:t>
              </a:r>
            </a:p>
          </p:txBody>
        </p:sp>
        <p:grpSp>
          <p:nvGrpSpPr>
            <p:cNvPr id="509043" name="Group 2163"/>
            <p:cNvGrpSpPr>
              <a:grpSpLocks/>
            </p:cNvGrpSpPr>
            <p:nvPr/>
          </p:nvGrpSpPr>
          <p:grpSpPr bwMode="auto">
            <a:xfrm>
              <a:off x="4480" y="2432"/>
              <a:ext cx="992" cy="1103"/>
              <a:chOff x="3255" y="481"/>
              <a:chExt cx="992" cy="1103"/>
            </a:xfrm>
          </p:grpSpPr>
          <p:sp>
            <p:nvSpPr>
              <p:cNvPr id="509044" name="Text Box 2164"/>
              <p:cNvSpPr txBox="1">
                <a:spLocks noChangeArrowheads="1"/>
              </p:cNvSpPr>
              <p:nvPr/>
            </p:nvSpPr>
            <p:spPr bwMode="auto">
              <a:xfrm>
                <a:off x="3482" y="481"/>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45" name="Text Box 2165"/>
              <p:cNvSpPr txBox="1">
                <a:spLocks noChangeArrowheads="1"/>
              </p:cNvSpPr>
              <p:nvPr/>
            </p:nvSpPr>
            <p:spPr bwMode="auto">
              <a:xfrm>
                <a:off x="3255" y="753"/>
                <a:ext cx="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a:t>
                </a:r>
              </a:p>
            </p:txBody>
          </p:sp>
          <p:sp>
            <p:nvSpPr>
              <p:cNvPr id="509046" name="Text Box 2166"/>
              <p:cNvSpPr txBox="1">
                <a:spLocks noChangeArrowheads="1"/>
              </p:cNvSpPr>
              <p:nvPr/>
            </p:nvSpPr>
            <p:spPr bwMode="auto">
              <a:xfrm>
                <a:off x="3255" y="102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47" name="Text Box 2167"/>
              <p:cNvSpPr txBox="1">
                <a:spLocks noChangeArrowheads="1"/>
              </p:cNvSpPr>
              <p:nvPr/>
            </p:nvSpPr>
            <p:spPr bwMode="auto">
              <a:xfrm>
                <a:off x="3255" y="1293"/>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sp>
            <p:nvSpPr>
              <p:cNvPr id="509048" name="Text Box 2168"/>
              <p:cNvSpPr txBox="1">
                <a:spLocks noChangeArrowheads="1"/>
              </p:cNvSpPr>
              <p:nvPr/>
            </p:nvSpPr>
            <p:spPr bwMode="auto">
              <a:xfrm>
                <a:off x="3709"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t>
                </a:r>
              </a:p>
            </p:txBody>
          </p:sp>
          <p:sp>
            <p:nvSpPr>
              <p:cNvPr id="509049" name="Text Box 2169"/>
              <p:cNvSpPr txBox="1">
                <a:spLocks noChangeArrowheads="1"/>
              </p:cNvSpPr>
              <p:nvPr/>
            </p:nvSpPr>
            <p:spPr bwMode="auto">
              <a:xfrm>
                <a:off x="3981" y="481"/>
                <a:ext cx="2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t>
                </a:r>
              </a:p>
            </p:txBody>
          </p:sp>
        </p:grpSp>
        <p:sp>
          <p:nvSpPr>
            <p:cNvPr id="509050" name="Line 2170"/>
            <p:cNvSpPr>
              <a:spLocks noChangeShapeType="1"/>
            </p:cNvSpPr>
            <p:nvPr/>
          </p:nvSpPr>
          <p:spPr bwMode="auto">
            <a:xfrm>
              <a:off x="4529" y="2730"/>
              <a:ext cx="952" cy="0"/>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51" name="Line 2171"/>
            <p:cNvSpPr>
              <a:spLocks noChangeShapeType="1"/>
            </p:cNvSpPr>
            <p:nvPr/>
          </p:nvSpPr>
          <p:spPr bwMode="auto">
            <a:xfrm>
              <a:off x="4713" y="2536"/>
              <a:ext cx="0" cy="998"/>
            </a:xfrm>
            <a:prstGeom prst="line">
              <a:avLst/>
            </a:prstGeom>
            <a:noFill/>
            <a:ln w="12700">
              <a:solidFill>
                <a:srgbClr val="80808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509052" name="Text Box 2172"/>
            <p:cNvSpPr txBox="1">
              <a:spLocks noChangeArrowheads="1"/>
            </p:cNvSpPr>
            <p:nvPr/>
          </p:nvSpPr>
          <p:spPr bwMode="auto">
            <a:xfrm>
              <a:off x="4435" y="2478"/>
              <a:ext cx="3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C00000"/>
                  </a:solidFill>
                </a:rPr>
                <a:t>A</a:t>
              </a:r>
              <a:r>
                <a:rPr lang="en-US" altLang="zh-TW" sz="2000" b="1" baseline="30000" dirty="0">
                  <a:solidFill>
                    <a:srgbClr val="C00000"/>
                  </a:solidFill>
                </a:rPr>
                <a:t>3</a:t>
              </a:r>
            </a:p>
          </p:txBody>
        </p:sp>
      </p:grpSp>
      <p:sp>
        <p:nvSpPr>
          <p:cNvPr id="509060" name="Text Box 2180"/>
          <p:cNvSpPr txBox="1">
            <a:spLocks noChangeArrowheads="1"/>
          </p:cNvSpPr>
          <p:nvPr/>
        </p:nvSpPr>
        <p:spPr bwMode="auto">
          <a:xfrm>
            <a:off x="729019" y="3635345"/>
            <a:ext cx="30251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solidFill>
                  <a:srgbClr val="0000FF"/>
                </a:solidFill>
                <a:latin typeface="Comic Sans MS" pitchFamily="66" charset="0"/>
              </a:rPr>
              <a:t>Distance matrix d[3</a:t>
            </a:r>
            <a:r>
              <a:rPr lang="en-US" altLang="zh-TW" sz="2000" dirty="0">
                <a:solidFill>
                  <a:srgbClr val="0000FF"/>
                </a:solidFill>
                <a:latin typeface="Comic Sans MS" pitchFamily="66" charset="0"/>
              </a:rPr>
              <a:t>][3]</a:t>
            </a:r>
          </a:p>
        </p:txBody>
      </p:sp>
      <p:sp>
        <p:nvSpPr>
          <p:cNvPr id="121" name="Title 1"/>
          <p:cNvSpPr txBox="1">
            <a:spLocks/>
          </p:cNvSpPr>
          <p:nvPr/>
        </p:nvSpPr>
        <p:spPr bwMode="auto">
          <a:xfrm>
            <a:off x="533400" y="228600"/>
            <a:ext cx="7772400" cy="54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HK" sz="4000" b="0" i="0" u="sng" strike="noStrike" kern="0" cap="none" spc="0" normalizeH="0" baseline="0" noProof="0" dirty="0" smtClean="0">
                <a:ln>
                  <a:noFill/>
                </a:ln>
                <a:solidFill>
                  <a:srgbClr val="3333CC"/>
                </a:solidFill>
                <a:effectLst/>
                <a:uLnTx/>
                <a:uFillTx/>
                <a:latin typeface="Comic Sans MS"/>
                <a:ea typeface="+mj-ea"/>
                <a:cs typeface="+mj-cs"/>
              </a:rPr>
              <a:t>An Example</a:t>
            </a:r>
            <a:endParaRPr kumimoji="0" lang="zh-HK" altLang="en-US" sz="4000" b="0" i="0" u="sng" strike="noStrike" kern="0" cap="none" spc="0" normalizeH="0" baseline="0" noProof="0" dirty="0">
              <a:ln>
                <a:noFill/>
              </a:ln>
              <a:solidFill>
                <a:srgbClr val="3333CC"/>
              </a:solidFill>
              <a:effectLst/>
              <a:uLnTx/>
              <a:uFillTx/>
              <a:latin typeface="Comic Sans MS"/>
              <a:ea typeface="+mj-ea"/>
              <a:cs typeface="+mj-cs"/>
            </a:endParaRPr>
          </a:p>
        </p:txBody>
      </p:sp>
      <p:sp>
        <p:nvSpPr>
          <p:cNvPr id="122" name="Text Box 25"/>
          <p:cNvSpPr txBox="1">
            <a:spLocks noChangeArrowheads="1"/>
          </p:cNvSpPr>
          <p:nvPr/>
        </p:nvSpPr>
        <p:spPr bwMode="auto">
          <a:xfrm>
            <a:off x="2935400" y="5789085"/>
            <a:ext cx="684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A</a:t>
            </a:r>
            <a:endParaRPr lang="en-US" altLang="zh-TW" sz="1800" dirty="0">
              <a:solidFill>
                <a:srgbClr val="0000FF"/>
              </a:solidFill>
              <a:latin typeface="Gill Sans" pitchFamily="34" charset="0"/>
            </a:endParaRPr>
          </a:p>
        </p:txBody>
      </p:sp>
      <p:sp>
        <p:nvSpPr>
          <p:cNvPr id="123" name="Text Box 26"/>
          <p:cNvSpPr txBox="1">
            <a:spLocks noChangeArrowheads="1"/>
          </p:cNvSpPr>
          <p:nvPr/>
        </p:nvSpPr>
        <p:spPr bwMode="auto">
          <a:xfrm>
            <a:off x="5013183" y="5808414"/>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B</a:t>
            </a:r>
            <a:endParaRPr lang="en-US" altLang="zh-TW" sz="1800" dirty="0">
              <a:solidFill>
                <a:srgbClr val="0000FF"/>
              </a:solidFill>
              <a:latin typeface="Gill Sans" pitchFamily="34" charset="0"/>
            </a:endParaRPr>
          </a:p>
        </p:txBody>
      </p:sp>
      <p:sp>
        <p:nvSpPr>
          <p:cNvPr id="124" name="Text Box 27"/>
          <p:cNvSpPr txBox="1">
            <a:spLocks noChangeArrowheads="1"/>
          </p:cNvSpPr>
          <p:nvPr/>
        </p:nvSpPr>
        <p:spPr bwMode="auto">
          <a:xfrm>
            <a:off x="7070152" y="5770377"/>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C</a:t>
            </a:r>
            <a:endParaRPr lang="en-US" altLang="zh-TW" sz="1800" dirty="0">
              <a:solidFill>
                <a:srgbClr val="0000FF"/>
              </a:solidFill>
              <a:latin typeface="Gill Sans" pitchFamily="34" charset="0"/>
            </a:endParaRPr>
          </a:p>
        </p:txBody>
      </p:sp>
      <p:sp>
        <p:nvSpPr>
          <p:cNvPr id="125" name="Text Box 25"/>
          <p:cNvSpPr txBox="1">
            <a:spLocks noChangeArrowheads="1"/>
          </p:cNvSpPr>
          <p:nvPr/>
        </p:nvSpPr>
        <p:spPr bwMode="auto">
          <a:xfrm>
            <a:off x="707264" y="5807988"/>
            <a:ext cx="17337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800" dirty="0" smtClean="0">
                <a:solidFill>
                  <a:srgbClr val="C00000"/>
                </a:solidFill>
                <a:latin typeface="Gill Sans" pitchFamily="34" charset="0"/>
              </a:rPr>
              <a:t>Initial Distance matrix</a:t>
            </a:r>
            <a:endParaRPr lang="en-US" altLang="zh-TW" sz="1800" dirty="0">
              <a:solidFill>
                <a:srgbClr val="C00000"/>
              </a:solidFill>
              <a:latin typeface="Gill Sans" pitchFamily="34" charset="0"/>
            </a:endParaRPr>
          </a:p>
        </p:txBody>
      </p:sp>
    </p:spTree>
    <p:extLst>
      <p:ext uri="{BB962C8B-B14F-4D97-AF65-F5344CB8AC3E}">
        <p14:creationId xmlns:p14="http://schemas.microsoft.com/office/powerpoint/2010/main" val="1844800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905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09060"/>
                                        </p:tgtEl>
                                        <p:attrNameLst>
                                          <p:attrName>style.visibility</p:attrName>
                                        </p:attrNameLst>
                                      </p:cBhvr>
                                      <p:to>
                                        <p:strVal val="visible"/>
                                      </p:to>
                                    </p:set>
                                    <p:animEffect transition="in" filter="fade">
                                      <p:cBhvr>
                                        <p:cTn id="13" dur="2000"/>
                                        <p:tgtEl>
                                          <p:spTgt spid="5090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509054"/>
                                        </p:tgtEl>
                                        <p:attrNameLst>
                                          <p:attrName>style.visibility</p:attrName>
                                        </p:attrNameLst>
                                      </p:cBhvr>
                                      <p:to>
                                        <p:strVal val="visible"/>
                                      </p:to>
                                    </p:set>
                                    <p:animEffect transition="in" filter="fade">
                                      <p:cBhvr>
                                        <p:cTn id="18" dur="2000"/>
                                        <p:tgtEl>
                                          <p:spTgt spid="5090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09055"/>
                                        </p:tgtEl>
                                        <p:attrNameLst>
                                          <p:attrName>style.visibility</p:attrName>
                                        </p:attrNameLst>
                                      </p:cBhvr>
                                      <p:to>
                                        <p:strVal val="visible"/>
                                      </p:to>
                                    </p:set>
                                    <p:animEffect transition="in" filter="fade">
                                      <p:cBhvr>
                                        <p:cTn id="23" dur="2000"/>
                                        <p:tgtEl>
                                          <p:spTgt spid="5090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509056"/>
                                        </p:tgtEl>
                                        <p:attrNameLst>
                                          <p:attrName>style.visibility</p:attrName>
                                        </p:attrNameLst>
                                      </p:cBhvr>
                                      <p:to>
                                        <p:strVal val="visible"/>
                                      </p:to>
                                    </p:set>
                                    <p:animEffect transition="in" filter="fade">
                                      <p:cBhvr>
                                        <p:cTn id="28" dur="2000"/>
                                        <p:tgtEl>
                                          <p:spTgt spid="509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509057"/>
                                        </p:tgtEl>
                                        <p:attrNameLst>
                                          <p:attrName>style.visibility</p:attrName>
                                        </p:attrNameLst>
                                      </p:cBhvr>
                                      <p:to>
                                        <p:strVal val="visible"/>
                                      </p:to>
                                    </p:set>
                                    <p:animEffect transition="in" filter="fade">
                                      <p:cBhvr>
                                        <p:cTn id="33" dur="2000"/>
                                        <p:tgtEl>
                                          <p:spTgt spid="509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70" grpId="0"/>
      <p:bldP spid="5090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The </a:t>
            </a:r>
            <a:r>
              <a:rPr lang="en-US" dirty="0"/>
              <a:t>Floyd–</a:t>
            </a:r>
            <a:r>
              <a:rPr lang="en-US" dirty="0" err="1"/>
              <a:t>Warshall</a:t>
            </a:r>
            <a:r>
              <a:rPr lang="en-US" dirty="0"/>
              <a:t> A</a:t>
            </a:r>
            <a:r>
              <a:rPr lang="en-US" dirty="0" smtClean="0"/>
              <a:t>lgorithm</a:t>
            </a:r>
            <a:endParaRPr lang="zh-HK" altLang="en-US" dirty="0"/>
          </a:p>
        </p:txBody>
      </p:sp>
      <p:sp>
        <p:nvSpPr>
          <p:cNvPr id="3" name="Content Placeholder 2"/>
          <p:cNvSpPr>
            <a:spLocks noGrp="1"/>
          </p:cNvSpPr>
          <p:nvPr>
            <p:ph idx="1"/>
          </p:nvPr>
        </p:nvSpPr>
        <p:spPr>
          <a:xfrm>
            <a:off x="262550" y="1386497"/>
            <a:ext cx="8255808" cy="1549208"/>
          </a:xfrm>
        </p:spPr>
        <p:txBody>
          <a:bodyPr/>
          <a:lstStyle/>
          <a:p>
            <a:pPr marL="0" indent="0">
              <a:buNone/>
            </a:pPr>
            <a:r>
              <a:rPr lang="en-US" altLang="zh-HK" sz="2400" i="1" dirty="0">
                <a:solidFill>
                  <a:srgbClr val="0000FF"/>
                </a:solidFill>
              </a:rPr>
              <a:t>void </a:t>
            </a:r>
            <a:r>
              <a:rPr lang="en-US" altLang="zh-HK" sz="2400" i="1" dirty="0" err="1">
                <a:solidFill>
                  <a:srgbClr val="0000FF"/>
                </a:solidFill>
              </a:rPr>
              <a:t>allcost</a:t>
            </a:r>
            <a:r>
              <a:rPr lang="en-US" altLang="zh-HK" sz="2400" i="1" dirty="0">
                <a:solidFill>
                  <a:srgbClr val="0000FF"/>
                </a:solidFill>
              </a:rPr>
              <a:t>(</a:t>
            </a:r>
            <a:r>
              <a:rPr lang="en-US" altLang="zh-HK" sz="2400" i="1" dirty="0" err="1">
                <a:solidFill>
                  <a:srgbClr val="0000FF"/>
                </a:solidFill>
              </a:rPr>
              <a:t>int</a:t>
            </a:r>
            <a:r>
              <a:rPr lang="en-US" altLang="zh-HK" sz="2400" i="1" dirty="0">
                <a:solidFill>
                  <a:srgbClr val="0000FF"/>
                </a:solidFill>
              </a:rPr>
              <a:t> cost</a:t>
            </a:r>
            <a:r>
              <a:rPr lang="en-US" altLang="zh-HK" sz="2400" i="1" dirty="0" smtClean="0">
                <a:solidFill>
                  <a:srgbClr val="0000FF"/>
                </a:solidFill>
              </a:rPr>
              <a:t>[][MAX_NODES], </a:t>
            </a:r>
            <a:br>
              <a:rPr lang="en-US" altLang="zh-HK" sz="2400" i="1" dirty="0" smtClean="0">
                <a:solidFill>
                  <a:srgbClr val="0000FF"/>
                </a:solidFill>
              </a:rPr>
            </a:br>
            <a:r>
              <a:rPr lang="en-US" altLang="zh-HK" sz="2400" i="1" dirty="0" smtClean="0">
                <a:solidFill>
                  <a:srgbClr val="0000FF"/>
                </a:solidFill>
              </a:rPr>
              <a:t>                  </a:t>
            </a:r>
            <a:r>
              <a:rPr lang="en-US" altLang="zh-HK" sz="2400" i="1" dirty="0" err="1" smtClean="0">
                <a:solidFill>
                  <a:srgbClr val="0000FF"/>
                </a:solidFill>
              </a:rPr>
              <a:t>int</a:t>
            </a:r>
            <a:r>
              <a:rPr lang="en-US" altLang="zh-HK" sz="2400" i="1" dirty="0" smtClean="0">
                <a:solidFill>
                  <a:srgbClr val="0000FF"/>
                </a:solidFill>
              </a:rPr>
              <a:t> </a:t>
            </a:r>
            <a:r>
              <a:rPr lang="en-US" altLang="zh-HK" sz="2400" i="1" dirty="0">
                <a:solidFill>
                  <a:srgbClr val="0000FF"/>
                </a:solidFill>
              </a:rPr>
              <a:t>distance</a:t>
            </a:r>
            <a:r>
              <a:rPr lang="en-US" altLang="zh-HK" sz="2400" i="1" dirty="0" smtClean="0">
                <a:solidFill>
                  <a:srgbClr val="0000FF"/>
                </a:solidFill>
              </a:rPr>
              <a:t>[][MAXMODES], </a:t>
            </a:r>
            <a:r>
              <a:rPr lang="en-US" altLang="zh-HK" sz="2400" i="1" dirty="0" err="1">
                <a:solidFill>
                  <a:srgbClr val="0000FF"/>
                </a:solidFill>
              </a:rPr>
              <a:t>int</a:t>
            </a:r>
            <a:r>
              <a:rPr lang="en-US" altLang="zh-HK" sz="2400" i="1" dirty="0">
                <a:solidFill>
                  <a:srgbClr val="0000FF"/>
                </a:solidFill>
              </a:rPr>
              <a:t> n</a:t>
            </a:r>
            <a:r>
              <a:rPr lang="en-US" altLang="zh-HK" sz="2400" i="1" dirty="0" smtClean="0">
                <a:solidFill>
                  <a:srgbClr val="0000FF"/>
                </a:solidFill>
              </a:rPr>
              <a:t>) {</a:t>
            </a:r>
            <a:br>
              <a:rPr lang="en-US" altLang="zh-HK" sz="2400" i="1" dirty="0" smtClean="0">
                <a:solidFill>
                  <a:srgbClr val="0000FF"/>
                </a:solidFill>
              </a:rPr>
            </a:br>
            <a:r>
              <a:rPr lang="en-US" altLang="zh-HK" sz="2400" i="1" dirty="0" smtClean="0">
                <a:solidFill>
                  <a:srgbClr val="0000FF"/>
                </a:solidFill>
              </a:rPr>
              <a:t>    </a:t>
            </a:r>
            <a:r>
              <a:rPr lang="en-US" altLang="zh-HK" sz="2400" i="1" dirty="0" err="1" smtClean="0">
                <a:solidFill>
                  <a:srgbClr val="0000FF"/>
                </a:solidFill>
              </a:rPr>
              <a:t>int</a:t>
            </a:r>
            <a:r>
              <a:rPr lang="en-US" altLang="zh-HK" sz="2400" i="1" dirty="0" smtClean="0">
                <a:solidFill>
                  <a:srgbClr val="0000FF"/>
                </a:solidFill>
              </a:rPr>
              <a:t> i, </a:t>
            </a:r>
            <a:r>
              <a:rPr lang="en-US" altLang="zh-HK" sz="2400" i="1" dirty="0">
                <a:solidFill>
                  <a:srgbClr val="0000FF"/>
                </a:solidFill>
              </a:rPr>
              <a:t>j, </a:t>
            </a:r>
            <a:r>
              <a:rPr lang="en-US" altLang="zh-HK" sz="2400" i="1" dirty="0" smtClean="0">
                <a:solidFill>
                  <a:srgbClr val="0000FF"/>
                </a:solidFill>
              </a:rPr>
              <a:t>k;</a:t>
            </a:r>
            <a:br>
              <a:rPr lang="en-US" altLang="zh-HK" sz="2400" i="1" dirty="0" smtClean="0">
                <a:solidFill>
                  <a:srgbClr val="0000FF"/>
                </a:solidFill>
              </a:rPr>
            </a:br>
            <a:r>
              <a:rPr lang="en-US" altLang="zh-HK" sz="2400" i="1" dirty="0" smtClean="0">
                <a:solidFill>
                  <a:srgbClr val="0000FF"/>
                </a:solidFill>
              </a:rPr>
              <a:t>   for (</a:t>
            </a:r>
            <a:r>
              <a:rPr lang="en-US" altLang="zh-HK" sz="2400" i="1" dirty="0" err="1" smtClean="0">
                <a:solidFill>
                  <a:srgbClr val="0000FF"/>
                </a:solidFill>
              </a:rPr>
              <a:t>i</a:t>
            </a:r>
            <a:r>
              <a:rPr lang="en-US" altLang="zh-HK" sz="2400" i="1" dirty="0" smtClean="0">
                <a:solidFill>
                  <a:srgbClr val="0000FF"/>
                </a:solidFill>
              </a:rPr>
              <a:t> </a:t>
            </a:r>
            <a:r>
              <a:rPr lang="en-US" altLang="zh-HK" sz="2400" i="1" dirty="0">
                <a:solidFill>
                  <a:srgbClr val="0000FF"/>
                </a:solidFill>
              </a:rPr>
              <a:t>= 0; i &lt; n; </a:t>
            </a:r>
            <a:r>
              <a:rPr lang="en-US" altLang="zh-HK" sz="2400" i="1" dirty="0" smtClean="0">
                <a:solidFill>
                  <a:srgbClr val="0000FF"/>
                </a:solidFill>
              </a:rPr>
              <a:t>i++)</a:t>
            </a:r>
            <a:br>
              <a:rPr lang="en-US" altLang="zh-HK" sz="2400" i="1" dirty="0" smtClean="0">
                <a:solidFill>
                  <a:srgbClr val="0000FF"/>
                </a:solidFill>
              </a:rPr>
            </a:br>
            <a:r>
              <a:rPr lang="en-US" altLang="zh-HK" sz="2400" i="1" dirty="0" smtClean="0">
                <a:solidFill>
                  <a:srgbClr val="0000FF"/>
                </a:solidFill>
              </a:rPr>
              <a:t>       for (j </a:t>
            </a:r>
            <a:r>
              <a:rPr lang="en-US" altLang="zh-HK" sz="2400" i="1" dirty="0">
                <a:solidFill>
                  <a:srgbClr val="0000FF"/>
                </a:solidFill>
              </a:rPr>
              <a:t>= 0; j &lt; n; </a:t>
            </a:r>
            <a:r>
              <a:rPr lang="en-US" altLang="zh-HK" sz="2400" i="1" dirty="0" smtClean="0">
                <a:solidFill>
                  <a:srgbClr val="0000FF"/>
                </a:solidFill>
              </a:rPr>
              <a:t>j++)</a:t>
            </a:r>
          </a:p>
          <a:p>
            <a:pPr marL="0" indent="0">
              <a:buNone/>
            </a:pPr>
            <a:r>
              <a:rPr lang="en-US" altLang="zh-HK" sz="2400" i="1" dirty="0">
                <a:solidFill>
                  <a:srgbClr val="0000FF"/>
                </a:solidFill>
              </a:rPr>
              <a:t> </a:t>
            </a:r>
            <a:r>
              <a:rPr lang="en-US" altLang="zh-HK" sz="2400" i="1" dirty="0" smtClean="0">
                <a:solidFill>
                  <a:srgbClr val="0000FF"/>
                </a:solidFill>
              </a:rPr>
              <a:t>          distance[</a:t>
            </a:r>
            <a:r>
              <a:rPr lang="en-US" altLang="zh-HK" sz="2400" i="1" dirty="0" err="1" smtClean="0">
                <a:solidFill>
                  <a:srgbClr val="0000FF"/>
                </a:solidFill>
              </a:rPr>
              <a:t>i</a:t>
            </a:r>
            <a:r>
              <a:rPr lang="en-US" altLang="zh-HK" sz="2400" i="1" dirty="0">
                <a:solidFill>
                  <a:srgbClr val="0000FF"/>
                </a:solidFill>
              </a:rPr>
              <a:t>][j] = cost[</a:t>
            </a:r>
            <a:r>
              <a:rPr lang="en-US" altLang="zh-HK" sz="2400" i="1" dirty="0" err="1">
                <a:solidFill>
                  <a:srgbClr val="0000FF"/>
                </a:solidFill>
              </a:rPr>
              <a:t>i</a:t>
            </a:r>
            <a:r>
              <a:rPr lang="en-US" altLang="zh-HK" sz="2400" i="1" dirty="0">
                <a:solidFill>
                  <a:srgbClr val="0000FF"/>
                </a:solidFill>
              </a:rPr>
              <a:t>][j</a:t>
            </a:r>
            <a:r>
              <a:rPr lang="en-US" altLang="zh-HK" sz="2400" i="1" dirty="0" smtClean="0">
                <a:solidFill>
                  <a:srgbClr val="0000FF"/>
                </a:solidFill>
              </a:rPr>
              <a:t>];</a:t>
            </a:r>
          </a:p>
          <a:p>
            <a:pPr marL="0" indent="0">
              <a:buNone/>
            </a:pPr>
            <a:r>
              <a:rPr lang="en-US" altLang="zh-HK" sz="2400" i="1" dirty="0">
                <a:solidFill>
                  <a:srgbClr val="0000FF"/>
                </a:solidFill>
              </a:rPr>
              <a:t> </a:t>
            </a:r>
            <a:r>
              <a:rPr lang="en-US" altLang="zh-HK" sz="2400" i="1" dirty="0" smtClean="0">
                <a:solidFill>
                  <a:srgbClr val="0000FF"/>
                </a:solidFill>
              </a:rPr>
              <a:t>  for (k </a:t>
            </a:r>
            <a:r>
              <a:rPr lang="en-US" altLang="zh-HK" sz="2400" i="1" dirty="0">
                <a:solidFill>
                  <a:srgbClr val="0000FF"/>
                </a:solidFill>
              </a:rPr>
              <a:t>= 0; k &lt; n; </a:t>
            </a:r>
            <a:r>
              <a:rPr lang="en-US" altLang="zh-HK" sz="2400" i="1" dirty="0" smtClean="0">
                <a:solidFill>
                  <a:srgbClr val="0000FF"/>
                </a:solidFill>
              </a:rPr>
              <a:t>k++)</a:t>
            </a:r>
            <a:br>
              <a:rPr lang="en-US" altLang="zh-HK" sz="2400" i="1" dirty="0" smtClean="0">
                <a:solidFill>
                  <a:srgbClr val="0000FF"/>
                </a:solidFill>
              </a:rPr>
            </a:br>
            <a:r>
              <a:rPr lang="en-US" altLang="zh-HK" sz="2400" i="1" dirty="0" smtClean="0">
                <a:solidFill>
                  <a:srgbClr val="0000FF"/>
                </a:solidFill>
              </a:rPr>
              <a:t>       for (</a:t>
            </a:r>
            <a:r>
              <a:rPr lang="en-US" altLang="zh-HK" sz="2400" i="1" dirty="0" err="1" smtClean="0">
                <a:solidFill>
                  <a:srgbClr val="0000FF"/>
                </a:solidFill>
              </a:rPr>
              <a:t>i</a:t>
            </a:r>
            <a:r>
              <a:rPr lang="en-US" altLang="zh-HK" sz="2400" i="1" dirty="0" smtClean="0">
                <a:solidFill>
                  <a:srgbClr val="0000FF"/>
                </a:solidFill>
              </a:rPr>
              <a:t> </a:t>
            </a:r>
            <a:r>
              <a:rPr lang="en-US" altLang="zh-HK" sz="2400" i="1" dirty="0">
                <a:solidFill>
                  <a:srgbClr val="0000FF"/>
                </a:solidFill>
              </a:rPr>
              <a:t>= 0; </a:t>
            </a:r>
            <a:r>
              <a:rPr lang="en-US" altLang="zh-HK" sz="2400" i="1" dirty="0" err="1">
                <a:solidFill>
                  <a:srgbClr val="0000FF"/>
                </a:solidFill>
              </a:rPr>
              <a:t>i</a:t>
            </a:r>
            <a:r>
              <a:rPr lang="en-US" altLang="zh-HK" sz="2400" i="1" dirty="0">
                <a:solidFill>
                  <a:srgbClr val="0000FF"/>
                </a:solidFill>
              </a:rPr>
              <a:t> &lt; n; </a:t>
            </a:r>
            <a:r>
              <a:rPr lang="en-US" altLang="zh-HK" sz="2400" i="1" dirty="0" err="1" smtClean="0">
                <a:solidFill>
                  <a:srgbClr val="0000FF"/>
                </a:solidFill>
              </a:rPr>
              <a:t>i</a:t>
            </a:r>
            <a:r>
              <a:rPr lang="en-US" altLang="zh-HK" sz="2400" i="1" dirty="0" smtClean="0">
                <a:solidFill>
                  <a:srgbClr val="0000FF"/>
                </a:solidFill>
              </a:rPr>
              <a:t>++)</a:t>
            </a:r>
            <a:endParaRPr lang="en-US" altLang="zh-HK" sz="2400" i="1" dirty="0">
              <a:solidFill>
                <a:srgbClr val="0000FF"/>
              </a:solidFill>
            </a:endParaRPr>
          </a:p>
          <a:p>
            <a:pPr marL="0" indent="0">
              <a:buNone/>
            </a:pPr>
            <a:r>
              <a:rPr lang="en-US" altLang="zh-HK" sz="2400" i="1" dirty="0" smtClean="0">
                <a:solidFill>
                  <a:srgbClr val="0000FF"/>
                </a:solidFill>
              </a:rPr>
              <a:t>         for (j </a:t>
            </a:r>
            <a:r>
              <a:rPr lang="en-US" altLang="zh-HK" sz="2400" i="1" dirty="0">
                <a:solidFill>
                  <a:srgbClr val="0000FF"/>
                </a:solidFill>
              </a:rPr>
              <a:t>= 0; j &lt; n; </a:t>
            </a:r>
            <a:r>
              <a:rPr lang="en-US" altLang="zh-HK" sz="2400" i="1" dirty="0" smtClean="0">
                <a:solidFill>
                  <a:srgbClr val="0000FF"/>
                </a:solidFill>
              </a:rPr>
              <a:t>j++)</a:t>
            </a:r>
            <a:endParaRPr lang="en-US" altLang="zh-HK" sz="2400" i="1" dirty="0">
              <a:solidFill>
                <a:srgbClr val="0000FF"/>
              </a:solidFill>
            </a:endParaRPr>
          </a:p>
          <a:p>
            <a:pPr marL="0" indent="0">
              <a:buNone/>
            </a:pPr>
            <a:r>
              <a:rPr lang="en-US" altLang="zh-HK" sz="2400" i="1" dirty="0" smtClean="0">
                <a:solidFill>
                  <a:srgbClr val="0000FF"/>
                </a:solidFill>
              </a:rPr>
              <a:t>           if (distance[i</a:t>
            </a:r>
            <a:r>
              <a:rPr lang="en-US" altLang="zh-HK" sz="2400" i="1" dirty="0">
                <a:solidFill>
                  <a:srgbClr val="0000FF"/>
                </a:solidFill>
              </a:rPr>
              <a:t>][k] + distance[k][j] &lt; distance[i][j</a:t>
            </a:r>
            <a:r>
              <a:rPr lang="en-US" altLang="zh-HK" sz="2400" i="1" dirty="0" smtClean="0">
                <a:solidFill>
                  <a:srgbClr val="0000FF"/>
                </a:solidFill>
              </a:rPr>
              <a:t>])</a:t>
            </a:r>
            <a:endParaRPr lang="en-US" altLang="zh-HK" sz="2400" i="1" dirty="0">
              <a:solidFill>
                <a:srgbClr val="0000FF"/>
              </a:solidFill>
            </a:endParaRPr>
          </a:p>
          <a:p>
            <a:pPr marL="0" indent="0">
              <a:buNone/>
            </a:pPr>
            <a:r>
              <a:rPr lang="en-US" altLang="zh-HK" sz="2400" i="1" dirty="0" smtClean="0">
                <a:solidFill>
                  <a:srgbClr val="0000FF"/>
                </a:solidFill>
              </a:rPr>
              <a:t>              distance[</a:t>
            </a:r>
            <a:r>
              <a:rPr lang="en-US" altLang="zh-HK" sz="2400" i="1" dirty="0" err="1" smtClean="0">
                <a:solidFill>
                  <a:srgbClr val="0000FF"/>
                </a:solidFill>
              </a:rPr>
              <a:t>i</a:t>
            </a:r>
            <a:r>
              <a:rPr lang="en-US" altLang="zh-HK" sz="2400" i="1" dirty="0">
                <a:solidFill>
                  <a:srgbClr val="0000FF"/>
                </a:solidFill>
              </a:rPr>
              <a:t>][j] = distance[</a:t>
            </a:r>
            <a:r>
              <a:rPr lang="en-US" altLang="zh-HK" sz="2400" i="1" dirty="0" err="1">
                <a:solidFill>
                  <a:srgbClr val="0000FF"/>
                </a:solidFill>
              </a:rPr>
              <a:t>i</a:t>
            </a:r>
            <a:r>
              <a:rPr lang="en-US" altLang="zh-HK" sz="2400" i="1" dirty="0">
                <a:solidFill>
                  <a:srgbClr val="0000FF"/>
                </a:solidFill>
              </a:rPr>
              <a:t>][k] + distance[k][j</a:t>
            </a:r>
            <a:r>
              <a:rPr lang="en-US" altLang="zh-HK" sz="2400" i="1" dirty="0" smtClean="0">
                <a:solidFill>
                  <a:srgbClr val="0000FF"/>
                </a:solidFill>
              </a:rPr>
              <a:t>];</a:t>
            </a:r>
          </a:p>
          <a:p>
            <a:pPr marL="0" indent="0">
              <a:buNone/>
            </a:pPr>
            <a:r>
              <a:rPr lang="en-US" altLang="zh-HK" sz="2400" i="1" dirty="0">
                <a:solidFill>
                  <a:srgbClr val="0000FF"/>
                </a:solidFill>
              </a:rPr>
              <a:t>}</a:t>
            </a:r>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dirty="0" smtClean="0">
                <a:solidFill>
                  <a:srgbClr val="000000"/>
                </a:solidFill>
                <a:cs typeface="Times New Roman" pitchFamily="18" charset="0"/>
              </a:rPr>
              <a:t>6-</a:t>
            </a:r>
            <a:fld id="{D771C658-50B4-4440-9114-F764B39FC6D7}" type="slidenum">
              <a:rPr lang="en-US" altLang="zh-TW" smtClean="0">
                <a:solidFill>
                  <a:srgbClr val="000000"/>
                </a:solidFill>
              </a:rPr>
              <a:pPr>
                <a:defRPr/>
              </a:pPr>
              <a:t>18</a:t>
            </a:fld>
            <a:endParaRPr lang="en-US" altLang="zh-TW" dirty="0">
              <a:solidFill>
                <a:srgbClr val="000000"/>
              </a:solidFill>
            </a:endParaRPr>
          </a:p>
        </p:txBody>
      </p:sp>
      <p:sp>
        <p:nvSpPr>
          <p:cNvPr id="6" name="TextBox 5"/>
          <p:cNvSpPr txBox="1"/>
          <p:nvPr/>
        </p:nvSpPr>
        <p:spPr>
          <a:xfrm>
            <a:off x="5977891" y="2851785"/>
            <a:ext cx="2503170" cy="830997"/>
          </a:xfrm>
          <a:prstGeom prst="rect">
            <a:avLst/>
          </a:prstGeom>
          <a:noFill/>
        </p:spPr>
        <p:txBody>
          <a:bodyPr wrap="square" rtlCol="0">
            <a:spAutoFit/>
          </a:bodyPr>
          <a:lstStyle/>
          <a:p>
            <a:r>
              <a:rPr lang="en-US" dirty="0" smtClean="0">
                <a:solidFill>
                  <a:srgbClr val="FF0000"/>
                </a:solidFill>
              </a:rPr>
              <a:t>Time complexity: O(n</a:t>
            </a:r>
            <a:r>
              <a:rPr lang="en-US" baseline="30000" dirty="0" smtClean="0">
                <a:solidFill>
                  <a:srgbClr val="FF0000"/>
                </a:solidFill>
              </a:rPr>
              <a:t>3</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288837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a:spLocks noGrp="1"/>
          </p:cNvSpPr>
          <p:nvPr>
            <p:ph type="ftr" sz="quarter" idx="11"/>
          </p:nvPr>
        </p:nvSpPr>
        <p:spPr>
          <a:xfrm>
            <a:off x="7843982" y="6304544"/>
            <a:ext cx="787489" cy="457200"/>
          </a:xfrm>
        </p:spPr>
        <p:txBody>
          <a:bodyPr/>
          <a:lstStyle/>
          <a:p>
            <a:r>
              <a:rPr lang="en-US" altLang="zh-TW" smtClean="0"/>
              <a:t>Graph</a:t>
            </a:r>
            <a:endParaRPr lang="en-US" altLang="zh-TW"/>
          </a:p>
        </p:txBody>
      </p:sp>
      <p:sp>
        <p:nvSpPr>
          <p:cNvPr id="46" name="Slide Number Placeholder 5"/>
          <p:cNvSpPr>
            <a:spLocks noGrp="1"/>
          </p:cNvSpPr>
          <p:nvPr>
            <p:ph type="sldNum" sz="quarter" idx="12"/>
          </p:nvPr>
        </p:nvSpPr>
        <p:spPr>
          <a:xfrm>
            <a:off x="8513087" y="6308558"/>
            <a:ext cx="535756" cy="457200"/>
          </a:xfrm>
        </p:spPr>
        <p:txBody>
          <a:bodyPr/>
          <a:lstStyle/>
          <a:p>
            <a:r>
              <a:rPr lang="en-US" altLang="zh-TW" dirty="0" smtClean="0"/>
              <a:t>6-</a:t>
            </a:r>
            <a:fld id="{1EBEB6A0-8109-49B2-8F13-4775CB8F76EB}" type="slidenum">
              <a:rPr lang="zh-TW" altLang="en-US" smtClean="0"/>
              <a:pPr/>
              <a:t>19</a:t>
            </a:fld>
            <a:endParaRPr lang="en-US" altLang="zh-TW" dirty="0"/>
          </a:p>
        </p:txBody>
      </p:sp>
      <p:sp>
        <p:nvSpPr>
          <p:cNvPr id="525315" name="Oval 3"/>
          <p:cNvSpPr>
            <a:spLocks noChangeArrowheads="1"/>
          </p:cNvSpPr>
          <p:nvPr/>
        </p:nvSpPr>
        <p:spPr bwMode="auto">
          <a:xfrm>
            <a:off x="4301493" y="692386"/>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A</a:t>
            </a:r>
          </a:p>
        </p:txBody>
      </p:sp>
      <p:sp>
        <p:nvSpPr>
          <p:cNvPr id="525316" name="Oval 4"/>
          <p:cNvSpPr>
            <a:spLocks noChangeArrowheads="1"/>
          </p:cNvSpPr>
          <p:nvPr/>
        </p:nvSpPr>
        <p:spPr bwMode="auto">
          <a:xfrm>
            <a:off x="3769388" y="1267061"/>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B</a:t>
            </a:r>
          </a:p>
        </p:txBody>
      </p:sp>
      <p:sp>
        <p:nvSpPr>
          <p:cNvPr id="525317" name="Oval 5"/>
          <p:cNvSpPr>
            <a:spLocks noChangeArrowheads="1"/>
          </p:cNvSpPr>
          <p:nvPr/>
        </p:nvSpPr>
        <p:spPr bwMode="auto">
          <a:xfrm>
            <a:off x="5166347" y="1340086"/>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C</a:t>
            </a:r>
          </a:p>
        </p:txBody>
      </p:sp>
      <p:sp>
        <p:nvSpPr>
          <p:cNvPr id="525318" name="Oval 6"/>
          <p:cNvSpPr>
            <a:spLocks noChangeArrowheads="1"/>
          </p:cNvSpPr>
          <p:nvPr/>
        </p:nvSpPr>
        <p:spPr bwMode="auto">
          <a:xfrm>
            <a:off x="3902780" y="2132248"/>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D</a:t>
            </a:r>
          </a:p>
        </p:txBody>
      </p:sp>
      <p:sp>
        <p:nvSpPr>
          <p:cNvPr id="525319" name="Oval 7"/>
          <p:cNvSpPr>
            <a:spLocks noChangeArrowheads="1"/>
          </p:cNvSpPr>
          <p:nvPr/>
        </p:nvSpPr>
        <p:spPr bwMode="auto">
          <a:xfrm>
            <a:off x="4568278" y="2132248"/>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E</a:t>
            </a:r>
          </a:p>
        </p:txBody>
      </p:sp>
      <p:sp>
        <p:nvSpPr>
          <p:cNvPr id="525320" name="Oval 8"/>
          <p:cNvSpPr>
            <a:spLocks noChangeArrowheads="1"/>
          </p:cNvSpPr>
          <p:nvPr/>
        </p:nvSpPr>
        <p:spPr bwMode="auto">
          <a:xfrm>
            <a:off x="5565059" y="2132248"/>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F</a:t>
            </a:r>
          </a:p>
        </p:txBody>
      </p:sp>
      <p:sp>
        <p:nvSpPr>
          <p:cNvPr id="525321" name="Line 9"/>
          <p:cNvSpPr>
            <a:spLocks noChangeShapeType="1"/>
          </p:cNvSpPr>
          <p:nvPr/>
        </p:nvSpPr>
        <p:spPr bwMode="auto">
          <a:xfrm flipH="1">
            <a:off x="4102137" y="1051162"/>
            <a:ext cx="266786" cy="288925"/>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2" name="Line 10"/>
          <p:cNvSpPr>
            <a:spLocks noChangeShapeType="1"/>
          </p:cNvSpPr>
          <p:nvPr/>
        </p:nvSpPr>
        <p:spPr bwMode="auto">
          <a:xfrm>
            <a:off x="4700205" y="979723"/>
            <a:ext cx="532106" cy="431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3" name="Line 11"/>
          <p:cNvSpPr>
            <a:spLocks noChangeShapeType="1"/>
          </p:cNvSpPr>
          <p:nvPr/>
        </p:nvSpPr>
        <p:spPr bwMode="auto">
          <a:xfrm>
            <a:off x="3970209" y="1700448"/>
            <a:ext cx="65964" cy="431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4" name="Line 12"/>
          <p:cNvSpPr>
            <a:spLocks noChangeShapeType="1"/>
          </p:cNvSpPr>
          <p:nvPr/>
        </p:nvSpPr>
        <p:spPr bwMode="auto">
          <a:xfrm flipH="1">
            <a:off x="4901028" y="1700448"/>
            <a:ext cx="331283" cy="503238"/>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5" name="Line 13"/>
          <p:cNvSpPr>
            <a:spLocks noChangeShapeType="1"/>
          </p:cNvSpPr>
          <p:nvPr/>
        </p:nvSpPr>
        <p:spPr bwMode="auto">
          <a:xfrm flipH="1">
            <a:off x="4301493" y="2348148"/>
            <a:ext cx="266786"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6" name="Line 14"/>
          <p:cNvSpPr>
            <a:spLocks noChangeShapeType="1"/>
          </p:cNvSpPr>
          <p:nvPr/>
        </p:nvSpPr>
        <p:spPr bwMode="auto">
          <a:xfrm>
            <a:off x="5499096" y="1700448"/>
            <a:ext cx="199356" cy="431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7" name="Line 15"/>
          <p:cNvSpPr>
            <a:spLocks noChangeShapeType="1"/>
          </p:cNvSpPr>
          <p:nvPr/>
        </p:nvSpPr>
        <p:spPr bwMode="auto">
          <a:xfrm flipH="1" flipV="1">
            <a:off x="4102136" y="1627424"/>
            <a:ext cx="533571" cy="576263"/>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525328" name="Text Box 16"/>
          <p:cNvSpPr txBox="1">
            <a:spLocks noChangeArrowheads="1"/>
          </p:cNvSpPr>
          <p:nvPr/>
        </p:nvSpPr>
        <p:spPr bwMode="auto">
          <a:xfrm>
            <a:off x="3970210" y="803512"/>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6</a:t>
            </a:r>
          </a:p>
        </p:txBody>
      </p:sp>
      <p:sp>
        <p:nvSpPr>
          <p:cNvPr id="525329" name="Text Box 17"/>
          <p:cNvSpPr txBox="1">
            <a:spLocks noChangeArrowheads="1"/>
          </p:cNvSpPr>
          <p:nvPr/>
        </p:nvSpPr>
        <p:spPr bwMode="auto">
          <a:xfrm>
            <a:off x="4966991" y="979723"/>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4</a:t>
            </a:r>
          </a:p>
        </p:txBody>
      </p:sp>
      <p:sp>
        <p:nvSpPr>
          <p:cNvPr id="525330" name="Text Box 18"/>
          <p:cNvSpPr txBox="1">
            <a:spLocks noChangeArrowheads="1"/>
          </p:cNvSpPr>
          <p:nvPr/>
        </p:nvSpPr>
        <p:spPr bwMode="auto">
          <a:xfrm>
            <a:off x="3769388" y="1771887"/>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3</a:t>
            </a:r>
          </a:p>
        </p:txBody>
      </p:sp>
      <p:sp>
        <p:nvSpPr>
          <p:cNvPr id="525331" name="Text Box 19"/>
          <p:cNvSpPr txBox="1">
            <a:spLocks noChangeArrowheads="1"/>
          </p:cNvSpPr>
          <p:nvPr/>
        </p:nvSpPr>
        <p:spPr bwMode="auto">
          <a:xfrm>
            <a:off x="4368922" y="1700448"/>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2</a:t>
            </a:r>
          </a:p>
        </p:txBody>
      </p:sp>
      <p:sp>
        <p:nvSpPr>
          <p:cNvPr id="525332" name="Text Box 20"/>
          <p:cNvSpPr txBox="1">
            <a:spLocks noChangeArrowheads="1"/>
          </p:cNvSpPr>
          <p:nvPr/>
        </p:nvSpPr>
        <p:spPr bwMode="auto">
          <a:xfrm>
            <a:off x="4833598" y="1700448"/>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3</a:t>
            </a:r>
          </a:p>
        </p:txBody>
      </p:sp>
      <p:sp>
        <p:nvSpPr>
          <p:cNvPr id="525333" name="Text Box 21"/>
          <p:cNvSpPr txBox="1">
            <a:spLocks noChangeArrowheads="1"/>
          </p:cNvSpPr>
          <p:nvPr/>
        </p:nvSpPr>
        <p:spPr bwMode="auto">
          <a:xfrm>
            <a:off x="4301493" y="2348148"/>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1</a:t>
            </a:r>
          </a:p>
        </p:txBody>
      </p:sp>
      <p:sp>
        <p:nvSpPr>
          <p:cNvPr id="525334" name="Text Box 22"/>
          <p:cNvSpPr txBox="1">
            <a:spLocks noChangeArrowheads="1"/>
          </p:cNvSpPr>
          <p:nvPr/>
        </p:nvSpPr>
        <p:spPr bwMode="auto">
          <a:xfrm>
            <a:off x="5632488" y="1700448"/>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6</a:t>
            </a:r>
          </a:p>
        </p:txBody>
      </p:sp>
      <p:sp>
        <p:nvSpPr>
          <p:cNvPr id="525336" name="Text Box 24"/>
          <p:cNvSpPr txBox="1">
            <a:spLocks noChangeArrowheads="1"/>
          </p:cNvSpPr>
          <p:nvPr/>
        </p:nvSpPr>
        <p:spPr bwMode="auto">
          <a:xfrm>
            <a:off x="361827" y="3429628"/>
            <a:ext cx="415498" cy="167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altLang="zh-TW" sz="1800" dirty="0">
                <a:solidFill>
                  <a:srgbClr val="0000FF"/>
                </a:solidFill>
                <a:latin typeface="Gill Sans" pitchFamily="34" charset="0"/>
              </a:rPr>
              <a:t>A </a:t>
            </a:r>
          </a:p>
          <a:p>
            <a:pPr>
              <a:lnSpc>
                <a:spcPct val="95000"/>
              </a:lnSpc>
            </a:pPr>
            <a:r>
              <a:rPr lang="en-US" altLang="zh-TW" sz="1800" dirty="0">
                <a:solidFill>
                  <a:srgbClr val="0000FF"/>
                </a:solidFill>
                <a:latin typeface="Gill Sans" pitchFamily="34" charset="0"/>
              </a:rPr>
              <a:t>B </a:t>
            </a:r>
          </a:p>
          <a:p>
            <a:pPr>
              <a:lnSpc>
                <a:spcPct val="95000"/>
              </a:lnSpc>
            </a:pPr>
            <a:r>
              <a:rPr lang="en-US" altLang="zh-TW" sz="1800" dirty="0">
                <a:solidFill>
                  <a:srgbClr val="0000FF"/>
                </a:solidFill>
                <a:latin typeface="Gill Sans" pitchFamily="34" charset="0"/>
              </a:rPr>
              <a:t>C </a:t>
            </a:r>
          </a:p>
          <a:p>
            <a:pPr>
              <a:lnSpc>
                <a:spcPct val="95000"/>
              </a:lnSpc>
            </a:pPr>
            <a:r>
              <a:rPr lang="en-US" altLang="zh-TW" sz="1800" dirty="0">
                <a:solidFill>
                  <a:srgbClr val="0000FF"/>
                </a:solidFill>
                <a:latin typeface="Gill Sans" pitchFamily="34" charset="0"/>
              </a:rPr>
              <a:t>D </a:t>
            </a:r>
          </a:p>
          <a:p>
            <a:pPr>
              <a:lnSpc>
                <a:spcPct val="95000"/>
              </a:lnSpc>
            </a:pPr>
            <a:r>
              <a:rPr lang="en-US" altLang="zh-TW" sz="1800" dirty="0">
                <a:solidFill>
                  <a:srgbClr val="0000FF"/>
                </a:solidFill>
                <a:latin typeface="Gill Sans" pitchFamily="34" charset="0"/>
              </a:rPr>
              <a:t>E </a:t>
            </a:r>
          </a:p>
          <a:p>
            <a:pPr>
              <a:lnSpc>
                <a:spcPct val="95000"/>
              </a:lnSpc>
            </a:pPr>
            <a:r>
              <a:rPr lang="en-US" altLang="zh-TW" sz="1800" dirty="0">
                <a:solidFill>
                  <a:srgbClr val="0000FF"/>
                </a:solidFill>
                <a:latin typeface="Gill Sans" pitchFamily="34" charset="0"/>
              </a:rPr>
              <a:t>F</a:t>
            </a:r>
          </a:p>
        </p:txBody>
      </p:sp>
      <p:sp>
        <p:nvSpPr>
          <p:cNvPr id="525337" name="Text Box 25"/>
          <p:cNvSpPr txBox="1">
            <a:spLocks noChangeArrowheads="1"/>
          </p:cNvSpPr>
          <p:nvPr/>
        </p:nvSpPr>
        <p:spPr bwMode="auto">
          <a:xfrm>
            <a:off x="2589963" y="5082072"/>
            <a:ext cx="684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A</a:t>
            </a:r>
            <a:endParaRPr lang="en-US" altLang="zh-TW" sz="1800" dirty="0">
              <a:solidFill>
                <a:srgbClr val="0000FF"/>
              </a:solidFill>
              <a:latin typeface="Gill Sans" pitchFamily="34" charset="0"/>
            </a:endParaRPr>
          </a:p>
        </p:txBody>
      </p:sp>
      <p:sp>
        <p:nvSpPr>
          <p:cNvPr id="525338" name="Text Box 26"/>
          <p:cNvSpPr txBox="1">
            <a:spLocks noChangeArrowheads="1"/>
          </p:cNvSpPr>
          <p:nvPr/>
        </p:nvSpPr>
        <p:spPr bwMode="auto">
          <a:xfrm>
            <a:off x="4047036" y="505085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B</a:t>
            </a:r>
            <a:endParaRPr lang="en-US" altLang="zh-TW" sz="1800" dirty="0">
              <a:solidFill>
                <a:srgbClr val="0000FF"/>
              </a:solidFill>
              <a:latin typeface="Gill Sans" pitchFamily="34" charset="0"/>
            </a:endParaRPr>
          </a:p>
        </p:txBody>
      </p:sp>
      <p:sp>
        <p:nvSpPr>
          <p:cNvPr id="525339" name="Text Box 27"/>
          <p:cNvSpPr txBox="1">
            <a:spLocks noChangeArrowheads="1"/>
          </p:cNvSpPr>
          <p:nvPr/>
        </p:nvSpPr>
        <p:spPr bwMode="auto">
          <a:xfrm>
            <a:off x="5663198" y="5093328"/>
            <a:ext cx="975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C,D</a:t>
            </a:r>
            <a:endParaRPr lang="en-US" altLang="zh-TW" sz="1800" dirty="0">
              <a:solidFill>
                <a:srgbClr val="0000FF"/>
              </a:solidFill>
              <a:latin typeface="Gill Sans" pitchFamily="34" charset="0"/>
            </a:endParaRPr>
          </a:p>
        </p:txBody>
      </p:sp>
      <p:sp>
        <p:nvSpPr>
          <p:cNvPr id="525340" name="Text Box 28"/>
          <p:cNvSpPr txBox="1">
            <a:spLocks noChangeArrowheads="1"/>
          </p:cNvSpPr>
          <p:nvPr/>
        </p:nvSpPr>
        <p:spPr bwMode="auto">
          <a:xfrm>
            <a:off x="7498332" y="5093328"/>
            <a:ext cx="937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smtClean="0">
                <a:solidFill>
                  <a:srgbClr val="0000FF"/>
                </a:solidFill>
                <a:latin typeface="Gill Sans" pitchFamily="34" charset="0"/>
              </a:rPr>
              <a:t>via E,F</a:t>
            </a:r>
            <a:endParaRPr lang="en-US" altLang="zh-TW" sz="1800" dirty="0">
              <a:solidFill>
                <a:srgbClr val="0000FF"/>
              </a:solidFill>
              <a:latin typeface="Gill Sans" pitchFamily="34" charset="0"/>
            </a:endParaRPr>
          </a:p>
        </p:txBody>
      </p:sp>
      <p:grpSp>
        <p:nvGrpSpPr>
          <p:cNvPr id="525342" name="Group 30"/>
          <p:cNvGrpSpPr>
            <a:grpSpLocks/>
          </p:cNvGrpSpPr>
          <p:nvPr/>
        </p:nvGrpSpPr>
        <p:grpSpPr bwMode="auto">
          <a:xfrm>
            <a:off x="6428448" y="474898"/>
            <a:ext cx="1951052" cy="2274888"/>
            <a:chOff x="4525" y="572"/>
            <a:chExt cx="1331" cy="1433"/>
          </a:xfrm>
        </p:grpSpPr>
        <p:graphicFrame>
          <p:nvGraphicFramePr>
            <p:cNvPr id="525343" name="Object 31"/>
            <p:cNvGraphicFramePr>
              <a:graphicFrameLocks noChangeAspect="1"/>
            </p:cNvGraphicFramePr>
            <p:nvPr/>
          </p:nvGraphicFramePr>
          <p:xfrm>
            <a:off x="4722" y="885"/>
            <a:ext cx="984" cy="1120"/>
          </p:xfrm>
          <a:graphic>
            <a:graphicData uri="http://schemas.openxmlformats.org/presentationml/2006/ole">
              <mc:AlternateContent xmlns:mc="http://schemas.openxmlformats.org/markup-compatibility/2006">
                <mc:Choice xmlns:v="urn:schemas-microsoft-com:vml" Requires="v">
                  <p:oleObj spid="_x0000_s30819" name="Image" r:id="rId3" imgW="1561905" imgH="1777778" progId="Photoshop.Image.9">
                    <p:embed/>
                  </p:oleObj>
                </mc:Choice>
                <mc:Fallback>
                  <p:oleObj name="Image" r:id="rId3" imgW="1561905" imgH="1777778" progId="Photoshop.Image.9">
                    <p:embed/>
                    <p:pic>
                      <p:nvPicPr>
                        <p:cNvPr id="525343"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22" y="885"/>
                          <a:ext cx="984" cy="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5344" name="Text Box 32"/>
            <p:cNvSpPr txBox="1">
              <a:spLocks noChangeArrowheads="1"/>
            </p:cNvSpPr>
            <p:nvPr/>
          </p:nvSpPr>
          <p:spPr bwMode="auto">
            <a:xfrm>
              <a:off x="4525" y="937"/>
              <a:ext cx="283" cy="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en-US" altLang="zh-TW" sz="1800" dirty="0">
                  <a:solidFill>
                    <a:srgbClr val="0000FF"/>
                  </a:solidFill>
                  <a:latin typeface="Gill Sans" pitchFamily="34" charset="0"/>
                </a:rPr>
                <a:t>A </a:t>
              </a:r>
            </a:p>
            <a:p>
              <a:pPr>
                <a:lnSpc>
                  <a:spcPct val="95000"/>
                </a:lnSpc>
              </a:pPr>
              <a:r>
                <a:rPr lang="en-US" altLang="zh-TW" sz="1800" dirty="0">
                  <a:solidFill>
                    <a:srgbClr val="0000FF"/>
                  </a:solidFill>
                  <a:latin typeface="Gill Sans" pitchFamily="34" charset="0"/>
                </a:rPr>
                <a:t>B </a:t>
              </a:r>
            </a:p>
            <a:p>
              <a:pPr>
                <a:lnSpc>
                  <a:spcPct val="95000"/>
                </a:lnSpc>
              </a:pPr>
              <a:r>
                <a:rPr lang="en-US" altLang="zh-TW" sz="1800" dirty="0">
                  <a:solidFill>
                    <a:srgbClr val="0000FF"/>
                  </a:solidFill>
                  <a:latin typeface="Gill Sans" pitchFamily="34" charset="0"/>
                </a:rPr>
                <a:t>C </a:t>
              </a:r>
            </a:p>
            <a:p>
              <a:pPr>
                <a:lnSpc>
                  <a:spcPct val="95000"/>
                </a:lnSpc>
              </a:pPr>
              <a:r>
                <a:rPr lang="en-US" altLang="zh-TW" sz="1800" dirty="0">
                  <a:solidFill>
                    <a:srgbClr val="0000FF"/>
                  </a:solidFill>
                  <a:latin typeface="Gill Sans" pitchFamily="34" charset="0"/>
                </a:rPr>
                <a:t>D </a:t>
              </a:r>
            </a:p>
            <a:p>
              <a:pPr>
                <a:lnSpc>
                  <a:spcPct val="95000"/>
                </a:lnSpc>
              </a:pPr>
              <a:r>
                <a:rPr lang="en-US" altLang="zh-TW" sz="1800" dirty="0">
                  <a:solidFill>
                    <a:srgbClr val="0000FF"/>
                  </a:solidFill>
                  <a:latin typeface="Gill Sans" pitchFamily="34" charset="0"/>
                </a:rPr>
                <a:t>E </a:t>
              </a:r>
            </a:p>
            <a:p>
              <a:pPr>
                <a:lnSpc>
                  <a:spcPct val="95000"/>
                </a:lnSpc>
              </a:pPr>
              <a:r>
                <a:rPr lang="en-US" altLang="zh-TW" sz="1800" dirty="0">
                  <a:solidFill>
                    <a:srgbClr val="0000FF"/>
                  </a:solidFill>
                  <a:latin typeface="Gill Sans" pitchFamily="34" charset="0"/>
                </a:rPr>
                <a:t>F</a:t>
              </a:r>
            </a:p>
          </p:txBody>
        </p:sp>
        <p:sp>
          <p:nvSpPr>
            <p:cNvPr id="525345" name="Text Box 33"/>
            <p:cNvSpPr txBox="1">
              <a:spLocks noChangeArrowheads="1"/>
            </p:cNvSpPr>
            <p:nvPr/>
          </p:nvSpPr>
          <p:spPr bwMode="auto">
            <a:xfrm>
              <a:off x="4525" y="572"/>
              <a:ext cx="133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800" dirty="0">
                  <a:solidFill>
                    <a:srgbClr val="C00000"/>
                  </a:solidFill>
                  <a:latin typeface="Gill Sans" pitchFamily="34" charset="0"/>
                </a:rPr>
                <a:t>Cost </a:t>
              </a:r>
              <a:r>
                <a:rPr lang="en-US" altLang="zh-TW" sz="1800" dirty="0" smtClean="0">
                  <a:solidFill>
                    <a:srgbClr val="C00000"/>
                  </a:solidFill>
                  <a:latin typeface="Gill Sans" pitchFamily="34" charset="0"/>
                </a:rPr>
                <a:t>Matrix</a:t>
              </a:r>
              <a:endParaRPr lang="en-US" altLang="zh-TW" sz="1800" dirty="0">
                <a:solidFill>
                  <a:srgbClr val="C00000"/>
                </a:solidFill>
                <a:latin typeface="Gill Sans" pitchFamily="34" charset="0"/>
              </a:endParaRPr>
            </a:p>
            <a:p>
              <a:r>
                <a:rPr lang="en-US" altLang="zh-TW" sz="1800" dirty="0">
                  <a:latin typeface="Gill Sans" pitchFamily="34" charset="0"/>
                </a:rPr>
                <a:t> </a:t>
              </a:r>
              <a:r>
                <a:rPr lang="en-US" altLang="zh-TW" sz="1800" dirty="0" smtClean="0">
                  <a:latin typeface="Gill Sans" pitchFamily="34" charset="0"/>
                </a:rPr>
                <a:t>    </a:t>
              </a:r>
              <a:r>
                <a:rPr lang="en-US" altLang="zh-TW" sz="1800" dirty="0" smtClean="0">
                  <a:solidFill>
                    <a:srgbClr val="0000FF"/>
                  </a:solidFill>
                  <a:latin typeface="Gill Sans" pitchFamily="34" charset="0"/>
                </a:rPr>
                <a:t>A </a:t>
              </a:r>
              <a:r>
                <a:rPr lang="en-US" altLang="zh-TW" sz="1800" dirty="0">
                  <a:solidFill>
                    <a:srgbClr val="0000FF"/>
                  </a:solidFill>
                  <a:latin typeface="Gill Sans" pitchFamily="34" charset="0"/>
                </a:rPr>
                <a:t>B C D E F</a:t>
              </a:r>
            </a:p>
          </p:txBody>
        </p:sp>
      </p:grpSp>
      <p:sp>
        <p:nvSpPr>
          <p:cNvPr id="525351" name="Text Box 39"/>
          <p:cNvSpPr txBox="1">
            <a:spLocks noChangeArrowheads="1"/>
          </p:cNvSpPr>
          <p:nvPr/>
        </p:nvSpPr>
        <p:spPr bwMode="auto">
          <a:xfrm>
            <a:off x="577283" y="3126662"/>
            <a:ext cx="1428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solidFill>
                  <a:srgbClr val="0000FF"/>
                </a:solidFill>
                <a:latin typeface="Gill Sans" pitchFamily="34" charset="0"/>
              </a:rPr>
              <a:t>A </a:t>
            </a:r>
            <a:r>
              <a:rPr lang="en-US" altLang="zh-TW" sz="1800" dirty="0" smtClean="0">
                <a:solidFill>
                  <a:srgbClr val="0000FF"/>
                </a:solidFill>
                <a:latin typeface="Gill Sans" pitchFamily="34" charset="0"/>
              </a:rPr>
              <a:t>B C </a:t>
            </a:r>
            <a:r>
              <a:rPr lang="en-US" altLang="zh-TW" sz="1800" dirty="0">
                <a:solidFill>
                  <a:srgbClr val="0000FF"/>
                </a:solidFill>
                <a:latin typeface="Gill Sans" pitchFamily="34" charset="0"/>
              </a:rPr>
              <a:t>D E F</a:t>
            </a:r>
          </a:p>
        </p:txBody>
      </p:sp>
      <p:sp>
        <p:nvSpPr>
          <p:cNvPr id="525352" name="Text Box 40"/>
          <p:cNvSpPr txBox="1">
            <a:spLocks noChangeArrowheads="1"/>
          </p:cNvSpPr>
          <p:nvPr/>
        </p:nvSpPr>
        <p:spPr bwMode="auto">
          <a:xfrm>
            <a:off x="7095914" y="3099398"/>
            <a:ext cx="1621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solidFill>
                  <a:srgbClr val="0000FF"/>
                </a:solidFill>
                <a:latin typeface="Gill Sans" pitchFamily="34" charset="0"/>
              </a:rPr>
              <a:t>A  B </a:t>
            </a:r>
            <a:r>
              <a:rPr lang="en-US" altLang="zh-TW" sz="1800" dirty="0" smtClean="0">
                <a:solidFill>
                  <a:srgbClr val="0000FF"/>
                </a:solidFill>
                <a:latin typeface="Gill Sans" pitchFamily="34" charset="0"/>
              </a:rPr>
              <a:t>C  D E  </a:t>
            </a:r>
            <a:r>
              <a:rPr lang="en-US" altLang="zh-TW" sz="1800" dirty="0">
                <a:solidFill>
                  <a:srgbClr val="0000FF"/>
                </a:solidFill>
                <a:latin typeface="Gill Sans" pitchFamily="34" charset="0"/>
              </a:rPr>
              <a:t>F</a:t>
            </a:r>
          </a:p>
        </p:txBody>
      </p:sp>
      <p:sp>
        <p:nvSpPr>
          <p:cNvPr id="525353" name="Text Box 41"/>
          <p:cNvSpPr txBox="1">
            <a:spLocks noChangeArrowheads="1"/>
          </p:cNvSpPr>
          <p:nvPr/>
        </p:nvSpPr>
        <p:spPr bwMode="auto">
          <a:xfrm>
            <a:off x="5276362" y="3112923"/>
            <a:ext cx="17492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solidFill>
                  <a:srgbClr val="0000FF"/>
                </a:solidFill>
                <a:latin typeface="Gill Sans" pitchFamily="34" charset="0"/>
              </a:rPr>
              <a:t>A  B  C  D </a:t>
            </a:r>
            <a:r>
              <a:rPr lang="en-US" altLang="zh-TW" sz="1800" dirty="0" smtClean="0">
                <a:solidFill>
                  <a:srgbClr val="0000FF"/>
                </a:solidFill>
                <a:latin typeface="Gill Sans" pitchFamily="34" charset="0"/>
              </a:rPr>
              <a:t>E  </a:t>
            </a:r>
            <a:r>
              <a:rPr lang="en-US" altLang="zh-TW" sz="1800" dirty="0">
                <a:solidFill>
                  <a:srgbClr val="0000FF"/>
                </a:solidFill>
                <a:latin typeface="Gill Sans" pitchFamily="34" charset="0"/>
              </a:rPr>
              <a:t>F</a:t>
            </a:r>
          </a:p>
        </p:txBody>
      </p:sp>
      <p:sp>
        <p:nvSpPr>
          <p:cNvPr id="525354" name="Text Box 42"/>
          <p:cNvSpPr txBox="1">
            <a:spLocks noChangeArrowheads="1"/>
          </p:cNvSpPr>
          <p:nvPr/>
        </p:nvSpPr>
        <p:spPr bwMode="auto">
          <a:xfrm>
            <a:off x="3585340" y="3109066"/>
            <a:ext cx="1621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solidFill>
                  <a:srgbClr val="0000FF"/>
                </a:solidFill>
                <a:latin typeface="Gill Sans" pitchFamily="34" charset="0"/>
              </a:rPr>
              <a:t>A  B  C  D </a:t>
            </a:r>
            <a:r>
              <a:rPr lang="en-US" altLang="zh-TW" sz="1800" dirty="0" smtClean="0">
                <a:solidFill>
                  <a:srgbClr val="0000FF"/>
                </a:solidFill>
                <a:latin typeface="Gill Sans" pitchFamily="34" charset="0"/>
              </a:rPr>
              <a:t>E F</a:t>
            </a:r>
            <a:endParaRPr lang="en-US" altLang="zh-TW" sz="1800" dirty="0">
              <a:solidFill>
                <a:srgbClr val="0000FF"/>
              </a:solidFill>
              <a:latin typeface="Gill Sans" pitchFamily="34" charset="0"/>
            </a:endParaRPr>
          </a:p>
        </p:txBody>
      </p:sp>
      <p:sp>
        <p:nvSpPr>
          <p:cNvPr id="525355" name="Text Box 43"/>
          <p:cNvSpPr txBox="1">
            <a:spLocks noChangeArrowheads="1"/>
          </p:cNvSpPr>
          <p:nvPr/>
        </p:nvSpPr>
        <p:spPr bwMode="auto">
          <a:xfrm>
            <a:off x="2057843" y="3104556"/>
            <a:ext cx="1556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dirty="0">
                <a:solidFill>
                  <a:srgbClr val="0000FF"/>
                </a:solidFill>
                <a:latin typeface="Gill Sans" pitchFamily="34" charset="0"/>
              </a:rPr>
              <a:t>A  B  C </a:t>
            </a:r>
            <a:r>
              <a:rPr lang="en-US" altLang="zh-TW" sz="1800" dirty="0" smtClean="0">
                <a:solidFill>
                  <a:srgbClr val="0000FF"/>
                </a:solidFill>
                <a:latin typeface="Gill Sans" pitchFamily="34" charset="0"/>
              </a:rPr>
              <a:t>D </a:t>
            </a:r>
            <a:r>
              <a:rPr lang="en-US" altLang="zh-TW" sz="1800" dirty="0">
                <a:solidFill>
                  <a:srgbClr val="0000FF"/>
                </a:solidFill>
                <a:latin typeface="Gill Sans" pitchFamily="34" charset="0"/>
              </a:rPr>
              <a:t>E F</a:t>
            </a:r>
          </a:p>
        </p:txBody>
      </p:sp>
      <p:sp>
        <p:nvSpPr>
          <p:cNvPr id="48" name="Title 1"/>
          <p:cNvSpPr txBox="1">
            <a:spLocks/>
          </p:cNvSpPr>
          <p:nvPr/>
        </p:nvSpPr>
        <p:spPr bwMode="auto">
          <a:xfrm>
            <a:off x="494788" y="521105"/>
            <a:ext cx="330758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HK" sz="4000" b="0" i="0" u="sng" strike="noStrike" kern="0" cap="none" spc="0" normalizeH="0" baseline="0" noProof="0" dirty="0" smtClean="0">
                <a:ln>
                  <a:noFill/>
                </a:ln>
                <a:solidFill>
                  <a:srgbClr val="3333CC"/>
                </a:solidFill>
                <a:effectLst/>
                <a:uLnTx/>
                <a:uFillTx/>
                <a:latin typeface="Comic Sans MS"/>
                <a:ea typeface="+mj-ea"/>
                <a:cs typeface="+mj-cs"/>
              </a:rPr>
              <a:t>Another Example</a:t>
            </a:r>
            <a:endParaRPr kumimoji="0" lang="zh-HK" altLang="en-US" sz="4000" b="0" i="0" u="sng" strike="noStrike" kern="0" cap="none" spc="0" normalizeH="0" baseline="0" noProof="0" dirty="0">
              <a:ln>
                <a:noFill/>
              </a:ln>
              <a:solidFill>
                <a:srgbClr val="3333CC"/>
              </a:solidFill>
              <a:effectLst/>
              <a:uLnTx/>
              <a:uFillTx/>
              <a:latin typeface="Comic Sans MS"/>
              <a:ea typeface="+mj-ea"/>
              <a:cs typeface="+mj-cs"/>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66" y="3429628"/>
            <a:ext cx="8065477" cy="1663700"/>
          </a:xfrm>
          <a:prstGeom prst="rect">
            <a:avLst/>
          </a:prstGeom>
        </p:spPr>
      </p:pic>
      <p:sp>
        <p:nvSpPr>
          <p:cNvPr id="47" name="Text Box 25"/>
          <p:cNvSpPr txBox="1">
            <a:spLocks noChangeArrowheads="1"/>
          </p:cNvSpPr>
          <p:nvPr/>
        </p:nvSpPr>
        <p:spPr bwMode="auto">
          <a:xfrm>
            <a:off x="361827" y="5100975"/>
            <a:ext cx="16960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800" dirty="0" smtClean="0">
                <a:solidFill>
                  <a:srgbClr val="C00000"/>
                </a:solidFill>
                <a:latin typeface="Gill Sans" pitchFamily="34" charset="0"/>
              </a:rPr>
              <a:t>Initial distance matrix</a:t>
            </a:r>
            <a:endParaRPr lang="en-US" altLang="zh-TW" sz="1800" dirty="0">
              <a:solidFill>
                <a:srgbClr val="C00000"/>
              </a:solidFill>
              <a:latin typeface="Gill Sans" pitchFamily="34" charset="0"/>
            </a:endParaRPr>
          </a:p>
        </p:txBody>
      </p:sp>
    </p:spTree>
    <p:extLst>
      <p:ext uri="{BB962C8B-B14F-4D97-AF65-F5344CB8AC3E}">
        <p14:creationId xmlns:p14="http://schemas.microsoft.com/office/powerpoint/2010/main" val="39933105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Single Source Shortest Paths</a:t>
            </a:r>
            <a:endParaRPr lang="zh-HK" altLang="en-US" dirty="0"/>
          </a:p>
        </p:txBody>
      </p:sp>
      <p:sp>
        <p:nvSpPr>
          <p:cNvPr id="3" name="Content Placeholder 2"/>
          <p:cNvSpPr>
            <a:spLocks noGrp="1"/>
          </p:cNvSpPr>
          <p:nvPr>
            <p:ph idx="1"/>
          </p:nvPr>
        </p:nvSpPr>
        <p:spPr>
          <a:xfrm>
            <a:off x="533400" y="1386497"/>
            <a:ext cx="7772400" cy="4648200"/>
          </a:xfrm>
        </p:spPr>
        <p:txBody>
          <a:bodyPr/>
          <a:lstStyle/>
          <a:p>
            <a:r>
              <a:rPr lang="en-US" altLang="zh-HK" sz="2400" dirty="0"/>
              <a:t>Given a weighted </a:t>
            </a:r>
            <a:r>
              <a:rPr lang="en-US" altLang="zh-HK" sz="2400" dirty="0" smtClean="0"/>
              <a:t>graph</a:t>
            </a:r>
            <a:r>
              <a:rPr lang="en-US" altLang="zh-HK" sz="2400" dirty="0"/>
              <a:t>: </a:t>
            </a:r>
            <a:r>
              <a:rPr lang="en-US" altLang="zh-HK" sz="2400" dirty="0" smtClean="0"/>
              <a:t>nodes </a:t>
            </a:r>
            <a:r>
              <a:rPr lang="en-US" altLang="zh-HK" sz="2400" dirty="0"/>
              <a:t>are cities, edges are roads and weights are the distances between two cities.  </a:t>
            </a:r>
            <a:r>
              <a:rPr lang="en-US" altLang="zh-HK" sz="2400" dirty="0">
                <a:solidFill>
                  <a:srgbClr val="FF0000"/>
                </a:solidFill>
              </a:rPr>
              <a:t>The weights are equal to or greater than 0</a:t>
            </a:r>
            <a:r>
              <a:rPr lang="en-US" altLang="zh-HK" sz="2400" dirty="0"/>
              <a:t>. 	</a:t>
            </a:r>
            <a:endParaRPr lang="en-US" altLang="zh-HK" sz="2400" dirty="0" smtClean="0"/>
          </a:p>
          <a:p>
            <a:r>
              <a:rPr lang="en-US" altLang="zh-HK" sz="2400" i="1" dirty="0" smtClean="0"/>
              <a:t>Find </a:t>
            </a:r>
            <a:r>
              <a:rPr lang="en-US" altLang="zh-HK" sz="2400" i="1" dirty="0"/>
              <a:t>the shortest paths from the </a:t>
            </a:r>
            <a:r>
              <a:rPr lang="en-US" altLang="zh-HK" sz="2400" i="1" dirty="0" smtClean="0"/>
              <a:t>source node to </a:t>
            </a:r>
            <a:r>
              <a:rPr lang="en-US" altLang="zh-HK" sz="2400" i="1" dirty="0"/>
              <a:t>any other </a:t>
            </a:r>
            <a:r>
              <a:rPr lang="en-US" altLang="zh-HK" sz="2400" i="1" dirty="0" smtClean="0"/>
              <a:t>nodes </a:t>
            </a:r>
            <a:r>
              <a:rPr lang="en-US" altLang="zh-HK" sz="2400" i="1" dirty="0"/>
              <a:t>in the graph</a:t>
            </a:r>
            <a:r>
              <a:rPr lang="en-US" altLang="zh-HK" sz="2400" i="1" dirty="0" smtClean="0"/>
              <a:t>.</a:t>
            </a:r>
            <a:endParaRPr lang="en-US" altLang="zh-HK" sz="2400" i="1" dirty="0"/>
          </a:p>
          <a:p>
            <a:endParaRPr lang="zh-HK" altLang="en-US" sz="2400" dirty="0"/>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2</a:t>
            </a:fld>
            <a:endParaRPr lang="en-US" altLang="zh-TW" dirty="0">
              <a:solidFill>
                <a:srgbClr val="000000"/>
              </a:solidFill>
            </a:endParaRPr>
          </a:p>
        </p:txBody>
      </p:sp>
    </p:spTree>
    <p:extLst>
      <p:ext uri="{BB962C8B-B14F-4D97-AF65-F5344CB8AC3E}">
        <p14:creationId xmlns:p14="http://schemas.microsoft.com/office/powerpoint/2010/main" val="1401956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Graph</a:t>
            </a:r>
            <a:endParaRPr lang="en-US" altLang="zh-TW"/>
          </a:p>
        </p:txBody>
      </p:sp>
      <p:sp>
        <p:nvSpPr>
          <p:cNvPr id="6" name="Slide Number Placeholder 5"/>
          <p:cNvSpPr>
            <a:spLocks noGrp="1"/>
          </p:cNvSpPr>
          <p:nvPr>
            <p:ph type="sldNum" sz="quarter" idx="12"/>
          </p:nvPr>
        </p:nvSpPr>
        <p:spPr/>
        <p:txBody>
          <a:bodyPr/>
          <a:lstStyle/>
          <a:p>
            <a:r>
              <a:rPr lang="en-US" altLang="zh-TW" dirty="0" smtClean="0"/>
              <a:t>6-</a:t>
            </a:r>
            <a:fld id="{7A94BFD0-9E86-4ED2-84BE-32D5753D2C05}" type="slidenum">
              <a:rPr lang="zh-TW" altLang="en-US" smtClean="0"/>
              <a:pPr/>
              <a:t>20</a:t>
            </a:fld>
            <a:endParaRPr lang="en-US" altLang="zh-TW" dirty="0"/>
          </a:p>
        </p:txBody>
      </p:sp>
      <p:sp>
        <p:nvSpPr>
          <p:cNvPr id="475140" name="Rectangle 4"/>
          <p:cNvSpPr>
            <a:spLocks noGrp="1" noChangeArrowheads="1"/>
          </p:cNvSpPr>
          <p:nvPr>
            <p:ph type="title"/>
          </p:nvPr>
        </p:nvSpPr>
        <p:spPr>
          <a:xfrm>
            <a:off x="533400" y="228600"/>
            <a:ext cx="7772400" cy="496229"/>
          </a:xfrm>
        </p:spPr>
        <p:txBody>
          <a:bodyPr/>
          <a:lstStyle/>
          <a:p>
            <a:r>
              <a:rPr lang="en-US" altLang="zh-TW" dirty="0"/>
              <a:t>Spanning Trees</a:t>
            </a:r>
          </a:p>
        </p:txBody>
      </p:sp>
      <mc:AlternateContent xmlns:mc="http://schemas.openxmlformats.org/markup-compatibility/2006" xmlns:a14="http://schemas.microsoft.com/office/drawing/2010/main">
        <mc:Choice Requires="a14">
          <p:sp>
            <p:nvSpPr>
              <p:cNvPr id="475141" name="Rectangle 5"/>
              <p:cNvSpPr>
                <a:spLocks noGrp="1" noChangeArrowheads="1"/>
              </p:cNvSpPr>
              <p:nvPr>
                <p:ph type="body" idx="1"/>
              </p:nvPr>
            </p:nvSpPr>
            <p:spPr>
              <a:xfrm>
                <a:off x="398318" y="953841"/>
                <a:ext cx="8311342" cy="4648200"/>
              </a:xfrm>
            </p:spPr>
            <p:txBody>
              <a:bodyPr/>
              <a:lstStyle/>
              <a:p>
                <a:r>
                  <a:rPr lang="en-US" altLang="zh-TW" sz="2400" dirty="0" smtClean="0"/>
                  <a:t>Suppose an undirected </a:t>
                </a:r>
                <a:r>
                  <a:rPr lang="en-US" altLang="zh-TW" sz="2400" dirty="0">
                    <a:solidFill>
                      <a:srgbClr val="C00000"/>
                    </a:solidFill>
                  </a:rPr>
                  <a:t>graph</a:t>
                </a:r>
                <a:r>
                  <a:rPr lang="en-US" altLang="zh-TW" sz="2400" dirty="0"/>
                  <a:t> </a:t>
                </a:r>
                <a:r>
                  <a:rPr lang="en-US" altLang="zh-TW" sz="2400" dirty="0" smtClean="0">
                    <a:solidFill>
                      <a:srgbClr val="0000FF"/>
                    </a:solidFill>
                  </a:rPr>
                  <a:t>G = (V, E) </a:t>
                </a:r>
                <a:r>
                  <a:rPr lang="en-US" altLang="zh-TW" sz="2400" dirty="0"/>
                  <a:t>is connected, </a:t>
                </a:r>
                <a:r>
                  <a:rPr lang="en-US" altLang="zh-TW" sz="2400" dirty="0" smtClean="0"/>
                  <a:t> a spanning </a:t>
                </a:r>
                <a:r>
                  <a:rPr lang="en-US" altLang="zh-TW" sz="2400" dirty="0" smtClean="0">
                    <a:solidFill>
                      <a:srgbClr val="C00000"/>
                    </a:solidFill>
                  </a:rPr>
                  <a:t>tree</a:t>
                </a:r>
                <a:r>
                  <a:rPr lang="en-US" altLang="zh-TW" sz="2400" dirty="0" smtClean="0"/>
                  <a:t> </a:t>
                </a:r>
                <a:r>
                  <a:rPr lang="en-US" altLang="zh-TW" sz="2400" dirty="0" smtClean="0">
                    <a:solidFill>
                      <a:srgbClr val="0000FF"/>
                    </a:solidFill>
                  </a:rPr>
                  <a:t>T = (</a:t>
                </a:r>
                <a:r>
                  <a:rPr lang="en-US" altLang="zh-TW" sz="2400" dirty="0" err="1" smtClean="0">
                    <a:solidFill>
                      <a:srgbClr val="0000FF"/>
                    </a:solidFill>
                  </a:rPr>
                  <a:t>Vt</a:t>
                </a:r>
                <a:r>
                  <a:rPr lang="en-US" altLang="zh-TW" sz="2400" dirty="0" smtClean="0">
                    <a:solidFill>
                      <a:srgbClr val="0000FF"/>
                    </a:solidFill>
                  </a:rPr>
                  <a:t>, Et) </a:t>
                </a:r>
                <a:r>
                  <a:rPr lang="en-US" altLang="zh-TW" sz="2400" dirty="0" smtClean="0"/>
                  <a:t>is a cycle-free </a:t>
                </a:r>
                <a:r>
                  <a:rPr lang="en-US" altLang="zh-TW" sz="2400" dirty="0">
                    <a:solidFill>
                      <a:srgbClr val="C00000"/>
                    </a:solidFill>
                  </a:rPr>
                  <a:t>subgraph</a:t>
                </a:r>
                <a:r>
                  <a:rPr lang="en-US" altLang="zh-TW" sz="2400" dirty="0"/>
                  <a:t> </a:t>
                </a:r>
                <a:r>
                  <a:rPr lang="en-US" altLang="zh-TW" sz="2400" dirty="0" smtClean="0"/>
                  <a:t>of </a:t>
                </a:r>
                <a:r>
                  <a:rPr lang="en-US" altLang="zh-TW" sz="2400" dirty="0" smtClean="0">
                    <a:solidFill>
                      <a:srgbClr val="0000FF"/>
                    </a:solidFill>
                  </a:rPr>
                  <a:t>G</a:t>
                </a:r>
                <a:r>
                  <a:rPr lang="en-US" altLang="zh-TW" sz="2400" dirty="0"/>
                  <a:t> </a:t>
                </a:r>
                <a:r>
                  <a:rPr lang="en-US" altLang="zh-TW" sz="2400" dirty="0" smtClean="0"/>
                  <a:t>such that  </a:t>
                </a:r>
                <a:r>
                  <a:rPr lang="en-US" altLang="zh-TW" sz="2400" dirty="0" smtClean="0">
                    <a:solidFill>
                      <a:srgbClr val="0000FF"/>
                    </a:solidFill>
                  </a:rPr>
                  <a:t>V = </a:t>
                </a:r>
                <a:r>
                  <a:rPr lang="en-US" altLang="zh-TW" sz="2400" dirty="0" err="1" smtClean="0">
                    <a:solidFill>
                      <a:srgbClr val="0000FF"/>
                    </a:solidFill>
                  </a:rPr>
                  <a:t>Vt</a:t>
                </a:r>
                <a:r>
                  <a:rPr lang="en-US" altLang="zh-TW" sz="2400" dirty="0" smtClean="0"/>
                  <a:t> and </a:t>
                </a:r>
                <a:r>
                  <a:rPr lang="en-US" altLang="zh-TW" sz="2400" dirty="0" smtClean="0">
                    <a:solidFill>
                      <a:srgbClr val="0000FF"/>
                    </a:solidFill>
                  </a:rPr>
                  <a:t>Et</a:t>
                </a:r>
                <a:r>
                  <a:rPr lang="en-US" altLang="zh-TW" sz="2400" dirty="0" smtClean="0"/>
                  <a:t> is a subset of </a:t>
                </a:r>
                <a:r>
                  <a:rPr lang="en-US" altLang="zh-TW" sz="2400" dirty="0" smtClean="0">
                    <a:solidFill>
                      <a:srgbClr val="0000FF"/>
                    </a:solidFill>
                  </a:rPr>
                  <a:t>E</a:t>
                </a:r>
                <a:r>
                  <a:rPr lang="en-US" altLang="zh-TW" sz="2400" dirty="0" smtClean="0"/>
                  <a:t> (</a:t>
                </a:r>
                <a:r>
                  <a:rPr lang="en-US" altLang="zh-TW" sz="2400" dirty="0" smtClean="0">
                    <a:solidFill>
                      <a:srgbClr val="0000FF"/>
                    </a:solidFill>
                  </a:rPr>
                  <a:t>Et</a:t>
                </a:r>
                <a:r>
                  <a:rPr lang="en-US" altLang="zh-TW" sz="2400" dirty="0" smtClean="0"/>
                  <a:t> </a:t>
                </a:r>
                <a14:m>
                  <m:oMath xmlns:m="http://schemas.openxmlformats.org/officeDocument/2006/math">
                    <m:r>
                      <a:rPr lang="en-US" altLang="zh-TW" sz="2400" i="1" dirty="0" smtClean="0">
                        <a:solidFill>
                          <a:srgbClr val="0000FF"/>
                        </a:solidFill>
                        <a:latin typeface="Cambria Math"/>
                        <a:ea typeface="Cambria Math"/>
                      </a:rPr>
                      <m:t>⊆</m:t>
                    </m:r>
                  </m:oMath>
                </a14:m>
                <a:r>
                  <a:rPr lang="en-US" altLang="zh-TW" sz="2400" dirty="0" smtClean="0">
                    <a:solidFill>
                      <a:srgbClr val="0000FF"/>
                    </a:solidFill>
                  </a:rPr>
                  <a:t> E</a:t>
                </a:r>
                <a:r>
                  <a:rPr lang="en-US" altLang="zh-TW" sz="2400" dirty="0" smtClean="0"/>
                  <a:t>). </a:t>
                </a:r>
              </a:p>
              <a:p>
                <a:pPr lvl="1"/>
                <a:r>
                  <a:rPr lang="en-US" altLang="zh-TW" sz="2000" dirty="0" smtClean="0">
                    <a:solidFill>
                      <a:srgbClr val="C00000"/>
                    </a:solidFill>
                  </a:rPr>
                  <a:t>We want to reduce the number of edges, but maintain the connection information.</a:t>
                </a:r>
                <a:endParaRPr lang="en-US" altLang="zh-TW" sz="2000" dirty="0">
                  <a:solidFill>
                    <a:srgbClr val="C00000"/>
                  </a:solidFill>
                </a:endParaRPr>
              </a:p>
              <a:p>
                <a:r>
                  <a:rPr lang="en-US" altLang="zh-TW" sz="2400" dirty="0" smtClean="0"/>
                  <a:t>We can use either depth-first-search or breadth-first-search to get a </a:t>
                </a:r>
                <a:r>
                  <a:rPr lang="en-US" altLang="zh-TW" sz="2400" dirty="0"/>
                  <a:t>spanning </a:t>
                </a:r>
                <a:r>
                  <a:rPr lang="en-US" altLang="zh-TW" sz="2400" dirty="0" smtClean="0"/>
                  <a:t>tree </a:t>
                </a:r>
                <a:r>
                  <a:rPr lang="en-US" altLang="zh-TW" sz="2400" dirty="0" smtClean="0">
                    <a:solidFill>
                      <a:srgbClr val="0000FF"/>
                    </a:solidFill>
                  </a:rPr>
                  <a:t>T</a:t>
                </a:r>
                <a:r>
                  <a:rPr lang="en-US" altLang="zh-TW" sz="2400" dirty="0" smtClean="0"/>
                  <a:t> for a graph </a:t>
                </a:r>
                <a:r>
                  <a:rPr lang="en-US" altLang="zh-TW" sz="2400" dirty="0" smtClean="0">
                    <a:solidFill>
                      <a:srgbClr val="0000FF"/>
                    </a:solidFill>
                  </a:rPr>
                  <a:t>G</a:t>
                </a:r>
                <a:r>
                  <a:rPr lang="en-US" altLang="zh-TW" sz="2400" dirty="0" smtClean="0"/>
                  <a:t>.</a:t>
                </a:r>
                <a:endParaRPr lang="en-US" altLang="zh-TW" sz="2400" dirty="0"/>
              </a:p>
            </p:txBody>
          </p:sp>
        </mc:Choice>
        <mc:Fallback xmlns="">
          <p:sp>
            <p:nvSpPr>
              <p:cNvPr id="475141" name="Rectangle 5"/>
              <p:cNvSpPr>
                <a:spLocks noGrp="1" noRot="1" noChangeAspect="1" noMove="1" noResize="1" noEditPoints="1" noAdjustHandles="1" noChangeArrowheads="1" noChangeShapeType="1" noTextEdit="1"/>
              </p:cNvSpPr>
              <p:nvPr>
                <p:ph type="body" idx="1"/>
              </p:nvPr>
            </p:nvSpPr>
            <p:spPr>
              <a:xfrm>
                <a:off x="398318" y="953841"/>
                <a:ext cx="8311342" cy="4648200"/>
              </a:xfrm>
              <a:blipFill>
                <a:blip r:embed="rId3"/>
                <a:stretch>
                  <a:fillRect l="-660" t="-1048" r="-1540"/>
                </a:stretch>
              </a:blipFill>
            </p:spPr>
            <p:txBody>
              <a:bodyPr/>
              <a:lstStyle/>
              <a:p>
                <a:r>
                  <a:rPr lang="en-US">
                    <a:noFill/>
                  </a:rPr>
                  <a:t> </a:t>
                </a:r>
              </a:p>
            </p:txBody>
          </p:sp>
        </mc:Fallback>
      </mc:AlternateContent>
      <p:pic>
        <p:nvPicPr>
          <p:cNvPr id="7" name="Picture 4" descr="sp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901" y="3541398"/>
            <a:ext cx="5271247" cy="29449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5"/>
          <p:cNvGraphicFramePr>
            <a:graphicFrameLocks noChangeAspect="1"/>
          </p:cNvGraphicFramePr>
          <p:nvPr>
            <p:extLst/>
          </p:nvPr>
        </p:nvGraphicFramePr>
        <p:xfrm>
          <a:off x="520378" y="3697384"/>
          <a:ext cx="2537524" cy="2632962"/>
        </p:xfrm>
        <a:graphic>
          <a:graphicData uri="http://schemas.openxmlformats.org/presentationml/2006/ole">
            <mc:AlternateContent xmlns:mc="http://schemas.openxmlformats.org/markup-compatibility/2006">
              <mc:Choice xmlns:v="urn:schemas-microsoft-com:vml" Requires="v">
                <p:oleObj spid="_x0000_s31746" name="Photo Editor Photo" r:id="rId5" imgW="3610479" imgH="3228571" progId="MSPhotoEd.3">
                  <p:embed/>
                </p:oleObj>
              </mc:Choice>
              <mc:Fallback>
                <p:oleObj name="Photo Editor Photo" r:id="rId5" imgW="3610479" imgH="3228571" progId="MSPhotoEd.3">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378" y="3697384"/>
                        <a:ext cx="2537524" cy="26329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70780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Graph</a:t>
            </a:r>
            <a:endParaRPr lang="en-US" altLang="zh-TW"/>
          </a:p>
        </p:txBody>
      </p:sp>
      <p:sp>
        <p:nvSpPr>
          <p:cNvPr id="6" name="Slide Number Placeholder 5"/>
          <p:cNvSpPr>
            <a:spLocks noGrp="1"/>
          </p:cNvSpPr>
          <p:nvPr>
            <p:ph type="sldNum" sz="quarter" idx="12"/>
          </p:nvPr>
        </p:nvSpPr>
        <p:spPr/>
        <p:txBody>
          <a:bodyPr/>
          <a:lstStyle/>
          <a:p>
            <a:r>
              <a:rPr lang="en-US" altLang="zh-TW" dirty="0" smtClean="0"/>
              <a:t>6-</a:t>
            </a:r>
            <a:fld id="{BEBBBCB6-2E83-4564-ABFF-467426B553DB}" type="slidenum">
              <a:rPr lang="zh-TW" altLang="en-US" smtClean="0"/>
              <a:pPr/>
              <a:t>21</a:t>
            </a:fld>
            <a:endParaRPr lang="en-US" altLang="zh-TW" dirty="0"/>
          </a:p>
        </p:txBody>
      </p:sp>
      <p:sp>
        <p:nvSpPr>
          <p:cNvPr id="494594" name="Rectangle 2"/>
          <p:cNvSpPr>
            <a:spLocks noGrp="1" noChangeArrowheads="1"/>
          </p:cNvSpPr>
          <p:nvPr>
            <p:ph type="title"/>
          </p:nvPr>
        </p:nvSpPr>
        <p:spPr>
          <a:xfrm>
            <a:off x="533400" y="195147"/>
            <a:ext cx="7772400" cy="601579"/>
          </a:xfrm>
        </p:spPr>
        <p:txBody>
          <a:bodyPr/>
          <a:lstStyle/>
          <a:p>
            <a:r>
              <a:rPr lang="en-US" altLang="zh-TW" dirty="0"/>
              <a:t>Minimum Cost Spanning Tree</a:t>
            </a:r>
          </a:p>
        </p:txBody>
      </p:sp>
      <p:sp>
        <p:nvSpPr>
          <p:cNvPr id="494595" name="Rectangle 3"/>
          <p:cNvSpPr>
            <a:spLocks noGrp="1" noChangeArrowheads="1"/>
          </p:cNvSpPr>
          <p:nvPr>
            <p:ph type="body" idx="1"/>
          </p:nvPr>
        </p:nvSpPr>
        <p:spPr>
          <a:xfrm>
            <a:off x="613220" y="973549"/>
            <a:ext cx="7772400" cy="4648200"/>
          </a:xfrm>
        </p:spPr>
        <p:txBody>
          <a:bodyPr/>
          <a:lstStyle/>
          <a:p>
            <a:pPr>
              <a:spcBef>
                <a:spcPct val="40000"/>
              </a:spcBef>
            </a:pPr>
            <a:r>
              <a:rPr lang="en-US" altLang="zh-TW" sz="2400" dirty="0" smtClean="0"/>
              <a:t>Given an undirected graph </a:t>
            </a:r>
            <a:r>
              <a:rPr lang="en-US" altLang="zh-TW" sz="2400" dirty="0" smtClean="0">
                <a:solidFill>
                  <a:srgbClr val="0000FF"/>
                </a:solidFill>
              </a:rPr>
              <a:t>G = (V, E)</a:t>
            </a:r>
            <a:r>
              <a:rPr lang="en-US" altLang="zh-TW" sz="2400" dirty="0" smtClean="0"/>
              <a:t>, and assume that every edge in </a:t>
            </a:r>
            <a:r>
              <a:rPr lang="en-US" altLang="zh-TW" sz="2400" dirty="0" smtClean="0">
                <a:solidFill>
                  <a:srgbClr val="0000FF"/>
                </a:solidFill>
              </a:rPr>
              <a:t>G</a:t>
            </a:r>
            <a:r>
              <a:rPr lang="en-US" altLang="zh-TW" sz="2400" dirty="0" smtClean="0"/>
              <a:t> is associated with a weight.</a:t>
            </a:r>
          </a:p>
          <a:p>
            <a:pPr lvl="1">
              <a:spcBef>
                <a:spcPct val="40000"/>
              </a:spcBef>
            </a:pPr>
            <a:r>
              <a:rPr lang="en-US" altLang="zh-TW" dirty="0" smtClean="0"/>
              <a:t>Such a graph is a </a:t>
            </a:r>
            <a:r>
              <a:rPr lang="en-US" altLang="zh-TW" dirty="0" smtClean="0">
                <a:solidFill>
                  <a:srgbClr val="C00000"/>
                </a:solidFill>
              </a:rPr>
              <a:t>weighted graph</a:t>
            </a:r>
            <a:r>
              <a:rPr lang="en-US" altLang="zh-TW" dirty="0" smtClean="0"/>
              <a:t>.</a:t>
            </a:r>
            <a:endParaRPr lang="en-US" altLang="zh-TW" dirty="0"/>
          </a:p>
          <a:p>
            <a:pPr>
              <a:spcBef>
                <a:spcPct val="40000"/>
              </a:spcBef>
            </a:pPr>
            <a:r>
              <a:rPr lang="en-US" altLang="zh-TW" sz="2400" dirty="0" smtClean="0"/>
              <a:t>The </a:t>
            </a:r>
            <a:r>
              <a:rPr lang="en-US" altLang="zh-TW" sz="2400" dirty="0"/>
              <a:t>cost of a spanning tree of a weighted </a:t>
            </a:r>
            <a:r>
              <a:rPr lang="en-US" altLang="zh-TW" sz="2400" dirty="0" smtClean="0"/>
              <a:t>graph </a:t>
            </a:r>
            <a:r>
              <a:rPr lang="en-US" altLang="zh-TW" sz="2400" dirty="0"/>
              <a:t>is the sum of weights of </a:t>
            </a:r>
            <a:r>
              <a:rPr lang="en-US" altLang="zh-TW" sz="2400" dirty="0" smtClean="0"/>
              <a:t>its edges.</a:t>
            </a:r>
            <a:endParaRPr lang="en-US" altLang="zh-TW" sz="2400" dirty="0"/>
          </a:p>
          <a:p>
            <a:pPr>
              <a:spcBef>
                <a:spcPct val="40000"/>
              </a:spcBef>
            </a:pPr>
            <a:r>
              <a:rPr lang="en-US" altLang="zh-TW" sz="2400" dirty="0"/>
              <a:t>A </a:t>
            </a:r>
            <a:r>
              <a:rPr lang="en-US" altLang="zh-TW" sz="2400" dirty="0">
                <a:solidFill>
                  <a:srgbClr val="C00000"/>
                </a:solidFill>
              </a:rPr>
              <a:t>minimum cost spanning tree </a:t>
            </a:r>
            <a:r>
              <a:rPr lang="en-US" altLang="zh-TW" sz="2400" dirty="0"/>
              <a:t>is a spanning tree that has minimum cost</a:t>
            </a:r>
            <a:r>
              <a:rPr lang="en-US" altLang="zh-TW" sz="2400" dirty="0" smtClean="0"/>
              <a:t>.</a:t>
            </a:r>
            <a:endParaRPr lang="en-US" altLang="zh-TW" sz="24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675" y="4147168"/>
            <a:ext cx="6666645" cy="224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353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zh-TW" smtClean="0"/>
              <a:t>Graph</a:t>
            </a:r>
            <a:endParaRPr lang="en-US" altLang="zh-TW"/>
          </a:p>
        </p:txBody>
      </p:sp>
      <p:sp>
        <p:nvSpPr>
          <p:cNvPr id="6" name="Slide Number Placeholder 4"/>
          <p:cNvSpPr>
            <a:spLocks noGrp="1"/>
          </p:cNvSpPr>
          <p:nvPr>
            <p:ph type="sldNum" sz="quarter" idx="12"/>
          </p:nvPr>
        </p:nvSpPr>
        <p:spPr/>
        <p:txBody>
          <a:bodyPr/>
          <a:lstStyle/>
          <a:p>
            <a:r>
              <a:rPr lang="en-US" altLang="zh-TW" dirty="0" smtClean="0"/>
              <a:t>6-</a:t>
            </a:r>
            <a:fld id="{30526DFA-DA68-488A-9293-2A23446C1061}" type="slidenum">
              <a:rPr lang="zh-TW" altLang="en-US" smtClean="0"/>
              <a:pPr/>
              <a:t>22</a:t>
            </a:fld>
            <a:endParaRPr lang="en-US" altLang="zh-TW" dirty="0"/>
          </a:p>
        </p:txBody>
      </p:sp>
      <p:sp>
        <p:nvSpPr>
          <p:cNvPr id="467973" name="Rectangle 5"/>
          <p:cNvSpPr>
            <a:spLocks noGrp="1" noChangeArrowheads="1"/>
          </p:cNvSpPr>
          <p:nvPr>
            <p:ph type="title"/>
          </p:nvPr>
        </p:nvSpPr>
        <p:spPr>
          <a:xfrm>
            <a:off x="533400" y="385011"/>
            <a:ext cx="7772400" cy="805543"/>
          </a:xfrm>
        </p:spPr>
        <p:txBody>
          <a:bodyPr/>
          <a:lstStyle/>
          <a:p>
            <a:r>
              <a:rPr lang="en-US" altLang="zh-TW" dirty="0"/>
              <a:t>An Example of An Undirected Weighted Graph</a:t>
            </a:r>
          </a:p>
        </p:txBody>
      </p:sp>
      <p:graphicFrame>
        <p:nvGraphicFramePr>
          <p:cNvPr id="467972" name="Object 4"/>
          <p:cNvGraphicFramePr>
            <a:graphicFrameLocks noChangeAspect="1"/>
          </p:cNvGraphicFramePr>
          <p:nvPr>
            <p:extLst/>
          </p:nvPr>
        </p:nvGraphicFramePr>
        <p:xfrm>
          <a:off x="4696853" y="1648327"/>
          <a:ext cx="3997386" cy="4629150"/>
        </p:xfrm>
        <a:graphic>
          <a:graphicData uri="http://schemas.openxmlformats.org/presentationml/2006/ole">
            <mc:AlternateContent xmlns:mc="http://schemas.openxmlformats.org/markup-compatibility/2006">
              <mc:Choice xmlns:v="urn:schemas-microsoft-com:vml" Requires="v">
                <p:oleObj spid="_x0000_s32770" name="Photo Editor Photo" r:id="rId3" imgW="4809524" imgH="5144218" progId="MSPhotoEd.3">
                  <p:embed/>
                </p:oleObj>
              </mc:Choice>
              <mc:Fallback>
                <p:oleObj name="Photo Editor Photo" r:id="rId3" imgW="4809524" imgH="5144218" progId="MSPhotoEd.3">
                  <p:embed/>
                  <p:pic>
                    <p:nvPicPr>
                      <p:cNvPr id="467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6853" y="1648327"/>
                        <a:ext cx="3997386"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a:xfrm>
            <a:off x="640563" y="1896979"/>
            <a:ext cx="3799090" cy="3396916"/>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r>
              <a:rPr lang="en-US" altLang="zh-TW" sz="2400" kern="0" dirty="0" smtClean="0"/>
              <a:t>The minimum spanning tree is the one with the smallest cost among all possible spanning trees starting from every node in a graph!</a:t>
            </a:r>
          </a:p>
          <a:p>
            <a:r>
              <a:rPr lang="en-US" altLang="zh-TW" sz="2400" kern="0" dirty="0" smtClean="0"/>
              <a:t>It costs too much to check all!</a:t>
            </a:r>
            <a:endParaRPr lang="en-US" altLang="zh-TW" sz="2400" kern="0" dirty="0"/>
          </a:p>
        </p:txBody>
      </p:sp>
    </p:spTree>
    <p:extLst>
      <p:ext uri="{BB962C8B-B14F-4D97-AF65-F5344CB8AC3E}">
        <p14:creationId xmlns:p14="http://schemas.microsoft.com/office/powerpoint/2010/main" val="109518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What should we do?</a:t>
            </a:r>
            <a:endParaRPr lang="zh-HK" altLang="en-US" dirty="0"/>
          </a:p>
        </p:txBody>
      </p:sp>
      <p:sp>
        <p:nvSpPr>
          <p:cNvPr id="3" name="Content Placeholder 2"/>
          <p:cNvSpPr>
            <a:spLocks noGrp="1"/>
          </p:cNvSpPr>
          <p:nvPr>
            <p:ph idx="1"/>
          </p:nvPr>
        </p:nvSpPr>
        <p:spPr>
          <a:xfrm>
            <a:off x="447262" y="1266181"/>
            <a:ext cx="8259416" cy="4648200"/>
          </a:xfrm>
        </p:spPr>
        <p:txBody>
          <a:bodyPr/>
          <a:lstStyle/>
          <a:p>
            <a:r>
              <a:rPr lang="en-US" altLang="zh-HK" sz="2400" dirty="0" smtClean="0"/>
              <a:t>Do not find the minimum spanning tree after finding all possible spanning trees!</a:t>
            </a:r>
          </a:p>
          <a:p>
            <a:r>
              <a:rPr lang="en-US" altLang="zh-HK" sz="2400" dirty="0"/>
              <a:t> </a:t>
            </a:r>
            <a:r>
              <a:rPr lang="en-US" altLang="zh-HK" sz="2400" dirty="0" smtClean="0"/>
              <a:t>Create a tree, and add edges into the tree one by one repeatedly.</a:t>
            </a:r>
          </a:p>
          <a:p>
            <a:pPr lvl="1"/>
            <a:r>
              <a:rPr lang="en-US" altLang="zh-HK" b="1" dirty="0"/>
              <a:t>Prim’s Algorithm: </a:t>
            </a:r>
            <a:r>
              <a:rPr lang="en-US" altLang="zh-HK" dirty="0"/>
              <a:t>Start with a </a:t>
            </a:r>
            <a:r>
              <a:rPr lang="en-US" altLang="zh-HK" dirty="0">
                <a:solidFill>
                  <a:srgbClr val="C00000"/>
                </a:solidFill>
              </a:rPr>
              <a:t>1-node</a:t>
            </a:r>
            <a:r>
              <a:rPr lang="en-US" altLang="zh-HK" dirty="0"/>
              <a:t> and </a:t>
            </a:r>
            <a:r>
              <a:rPr lang="en-US" altLang="zh-HK" dirty="0">
                <a:solidFill>
                  <a:srgbClr val="C00000"/>
                </a:solidFill>
              </a:rPr>
              <a:t>0-edge</a:t>
            </a:r>
            <a:r>
              <a:rPr lang="en-US" altLang="zh-HK" dirty="0"/>
              <a:t> tree and grow it into an n-node tree by repeatedly adding a node and an edge with the least cost.</a:t>
            </a:r>
          </a:p>
          <a:p>
            <a:pPr lvl="1"/>
            <a:r>
              <a:rPr lang="en-US" altLang="zh-HK" b="1" dirty="0" err="1" smtClean="0"/>
              <a:t>Kruskal’s</a:t>
            </a:r>
            <a:r>
              <a:rPr lang="en-US" altLang="zh-HK" b="1" dirty="0" smtClean="0"/>
              <a:t> </a:t>
            </a:r>
            <a:r>
              <a:rPr lang="en-US" altLang="zh-HK" b="1" dirty="0"/>
              <a:t>Algorithm</a:t>
            </a:r>
            <a:r>
              <a:rPr lang="en-US" altLang="zh-HK" dirty="0"/>
              <a:t>: Start with an </a:t>
            </a:r>
            <a:r>
              <a:rPr lang="en-US" altLang="zh-HK" dirty="0" smtClean="0">
                <a:solidFill>
                  <a:srgbClr val="C00000"/>
                </a:solidFill>
              </a:rPr>
              <a:t>n-node</a:t>
            </a:r>
            <a:r>
              <a:rPr lang="en-US" altLang="zh-HK" dirty="0" smtClean="0"/>
              <a:t> </a:t>
            </a:r>
            <a:r>
              <a:rPr lang="en-US" altLang="zh-HK" dirty="0">
                <a:solidFill>
                  <a:srgbClr val="C00000"/>
                </a:solidFill>
              </a:rPr>
              <a:t>0-edge</a:t>
            </a:r>
            <a:r>
              <a:rPr lang="en-US" altLang="zh-HK" dirty="0"/>
              <a:t> </a:t>
            </a:r>
            <a:r>
              <a:rPr lang="en-US" altLang="zh-HK" dirty="0">
                <a:solidFill>
                  <a:srgbClr val="0000FF"/>
                </a:solidFill>
              </a:rPr>
              <a:t>forest</a:t>
            </a:r>
            <a:r>
              <a:rPr lang="en-US" altLang="zh-HK" dirty="0"/>
              <a:t>. Consider edges in ascending order of cost. Select </a:t>
            </a:r>
            <a:r>
              <a:rPr lang="en-US" altLang="zh-HK" dirty="0" smtClean="0"/>
              <a:t>an edge </a:t>
            </a:r>
            <a:r>
              <a:rPr lang="en-US" altLang="zh-HK" dirty="0"/>
              <a:t>if it does not form a cycle together with already selected edges</a:t>
            </a:r>
            <a:r>
              <a:rPr lang="en-US" altLang="zh-HK" dirty="0" smtClean="0"/>
              <a:t>.</a:t>
            </a:r>
          </a:p>
          <a:p>
            <a:pPr lvl="2"/>
            <a:r>
              <a:rPr lang="en-US" altLang="zh-HK" dirty="0" smtClean="0"/>
              <a:t>A </a:t>
            </a:r>
            <a:r>
              <a:rPr lang="en-US" altLang="zh-HK" dirty="0" smtClean="0">
                <a:solidFill>
                  <a:srgbClr val="0000FF"/>
                </a:solidFill>
              </a:rPr>
              <a:t>forest</a:t>
            </a:r>
            <a:r>
              <a:rPr lang="en-US" altLang="zh-HK" dirty="0" smtClean="0"/>
              <a:t> </a:t>
            </a:r>
            <a:r>
              <a:rPr lang="en-US" altLang="zh-HK" dirty="0"/>
              <a:t>is a collection of disconnected  trees</a:t>
            </a:r>
            <a:r>
              <a:rPr lang="en-US" altLang="zh-HK" dirty="0" smtClean="0"/>
              <a:t>.</a:t>
            </a:r>
          </a:p>
          <a:p>
            <a:pPr lvl="1"/>
            <a:endParaRPr lang="zh-HK" altLang="en-US" dirty="0"/>
          </a:p>
        </p:txBody>
      </p:sp>
      <p:sp>
        <p:nvSpPr>
          <p:cNvPr id="4" name="Footer Placeholder 3"/>
          <p:cNvSpPr>
            <a:spLocks noGrp="1"/>
          </p:cNvSpPr>
          <p:nvPr>
            <p:ph type="ftr" sz="quarter" idx="11"/>
          </p:nvPr>
        </p:nvSpPr>
        <p:spPr/>
        <p:txBody>
          <a:bodyPr/>
          <a:lstStyle/>
          <a:p>
            <a:pPr>
              <a:defRPr/>
            </a:pPr>
            <a:r>
              <a:rPr lang="en-US" smtClean="0"/>
              <a:t>Graph</a:t>
            </a:r>
            <a:endParaRPr lang="en-US" dirty="0"/>
          </a:p>
        </p:txBody>
      </p:sp>
      <p:sp>
        <p:nvSpPr>
          <p:cNvPr id="5" name="Slide Number Placeholder 4"/>
          <p:cNvSpPr>
            <a:spLocks noGrp="1"/>
          </p:cNvSpPr>
          <p:nvPr>
            <p:ph type="sldNum" sz="quarter" idx="12"/>
          </p:nvPr>
        </p:nvSpPr>
        <p:spPr/>
        <p:txBody>
          <a:bodyPr/>
          <a:lstStyle/>
          <a:p>
            <a:pPr>
              <a:defRPr/>
            </a:pPr>
            <a:r>
              <a:rPr lang="en-US" altLang="zh-TW" smtClean="0">
                <a:cs typeface="Times New Roman" pitchFamily="18" charset="0"/>
              </a:rPr>
              <a:t>6-</a:t>
            </a:r>
            <a:fld id="{D771C658-50B4-4440-9114-F764B39FC6D7}" type="slidenum">
              <a:rPr lang="en-US" altLang="zh-TW" smtClean="0"/>
              <a:pPr>
                <a:defRPr/>
              </a:pPr>
              <a:t>23</a:t>
            </a:fld>
            <a:endParaRPr lang="en-US" altLang="zh-TW" dirty="0"/>
          </a:p>
        </p:txBody>
      </p:sp>
    </p:spTree>
    <p:extLst>
      <p:ext uri="{BB962C8B-B14F-4D97-AF65-F5344CB8AC3E}">
        <p14:creationId xmlns:p14="http://schemas.microsoft.com/office/powerpoint/2010/main" val="350958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Graph</a:t>
            </a:r>
            <a:endParaRPr lang="en-US" altLang="zh-TW"/>
          </a:p>
        </p:txBody>
      </p:sp>
      <p:sp>
        <p:nvSpPr>
          <p:cNvPr id="6" name="Slide Number Placeholder 5"/>
          <p:cNvSpPr>
            <a:spLocks noGrp="1"/>
          </p:cNvSpPr>
          <p:nvPr>
            <p:ph type="sldNum" sz="quarter" idx="12"/>
          </p:nvPr>
        </p:nvSpPr>
        <p:spPr/>
        <p:txBody>
          <a:bodyPr/>
          <a:lstStyle/>
          <a:p>
            <a:r>
              <a:rPr lang="en-US" altLang="zh-TW" dirty="0" smtClean="0"/>
              <a:t>6-</a:t>
            </a:r>
            <a:fld id="{4CF80BF3-1AC7-41CC-8439-F93DF63FEF8C}" type="slidenum">
              <a:rPr lang="zh-TW" altLang="en-US" smtClean="0"/>
              <a:pPr/>
              <a:t>24</a:t>
            </a:fld>
            <a:endParaRPr lang="en-US" altLang="zh-TW" dirty="0"/>
          </a:p>
        </p:txBody>
      </p:sp>
      <p:sp>
        <p:nvSpPr>
          <p:cNvPr id="478212" name="Rectangle 4"/>
          <p:cNvSpPr>
            <a:spLocks noGrp="1" noChangeArrowheads="1"/>
          </p:cNvSpPr>
          <p:nvPr>
            <p:ph type="title"/>
          </p:nvPr>
        </p:nvSpPr>
        <p:spPr>
          <a:xfrm>
            <a:off x="533400" y="228600"/>
            <a:ext cx="4529254" cy="529683"/>
          </a:xfrm>
        </p:spPr>
        <p:txBody>
          <a:bodyPr/>
          <a:lstStyle/>
          <a:p>
            <a:r>
              <a:rPr lang="en-US" altLang="zh-TW" dirty="0" smtClean="0">
                <a:latin typeface="Verdana" pitchFamily="34" charset="0"/>
              </a:rPr>
              <a:t>Prim's </a:t>
            </a:r>
            <a:r>
              <a:rPr lang="en-US" altLang="zh-TW" dirty="0">
                <a:latin typeface="Verdana" pitchFamily="34" charset="0"/>
              </a:rPr>
              <a:t>Algorithm</a:t>
            </a:r>
            <a:endParaRPr lang="en-US" altLang="zh-TW" dirty="0"/>
          </a:p>
        </p:txBody>
      </p:sp>
      <p:sp>
        <p:nvSpPr>
          <p:cNvPr id="478213" name="Rectangle 5"/>
          <p:cNvSpPr>
            <a:spLocks noGrp="1" noChangeArrowheads="1"/>
          </p:cNvSpPr>
          <p:nvPr>
            <p:ph type="body" idx="1"/>
          </p:nvPr>
        </p:nvSpPr>
        <p:spPr>
          <a:xfrm>
            <a:off x="248478" y="1253866"/>
            <a:ext cx="8682797" cy="4648200"/>
          </a:xfrm>
        </p:spPr>
        <p:txBody>
          <a:bodyPr/>
          <a:lstStyle/>
          <a:p>
            <a:pPr>
              <a:lnSpc>
                <a:spcPct val="90000"/>
              </a:lnSpc>
            </a:pPr>
            <a:r>
              <a:rPr lang="en-US" altLang="zh-TW" sz="2400" dirty="0" smtClean="0"/>
              <a:t>The </a:t>
            </a:r>
            <a:r>
              <a:rPr lang="en-US" altLang="zh-TW" sz="2400" dirty="0"/>
              <a:t>algorithm (pseudo </a:t>
            </a:r>
            <a:r>
              <a:rPr lang="en-US" altLang="zh-TW" sz="2400" dirty="0" smtClean="0"/>
              <a:t>code) </a:t>
            </a:r>
            <a:r>
              <a:rPr lang="en-US" altLang="zh-TW" sz="2400" dirty="0"/>
              <a:t>is </a:t>
            </a:r>
            <a:r>
              <a:rPr lang="en-US" altLang="zh-TW" sz="2400" dirty="0" smtClean="0"/>
              <a:t/>
            </a:r>
            <a:br>
              <a:rPr lang="en-US" altLang="zh-TW" sz="2400" dirty="0" smtClean="0"/>
            </a:br>
            <a:r>
              <a:rPr lang="en-US" altLang="zh-TW" sz="2400" dirty="0" smtClean="0"/>
              <a:t> outlined </a:t>
            </a:r>
            <a:r>
              <a:rPr lang="en-US" altLang="zh-TW" sz="2400" dirty="0"/>
              <a:t>below</a:t>
            </a:r>
            <a:r>
              <a:rPr lang="en-US" altLang="zh-TW" sz="2400" dirty="0" smtClean="0"/>
              <a:t>.</a:t>
            </a:r>
            <a:br>
              <a:rPr lang="en-US" altLang="zh-TW" sz="2400" dirty="0" smtClean="0"/>
            </a:br>
            <a:endParaRPr lang="en-US" altLang="zh-TW" sz="1200" b="1" dirty="0">
              <a:latin typeface="Courier New" pitchFamily="49" charset="0"/>
            </a:endParaRPr>
          </a:p>
          <a:p>
            <a:pPr lvl="1">
              <a:lnSpc>
                <a:spcPct val="80000"/>
              </a:lnSpc>
              <a:buFont typeface="Monotype Sorts" pitchFamily="2" charset="2"/>
              <a:buNone/>
            </a:pPr>
            <a:r>
              <a:rPr lang="en-US" altLang="zh-TW" sz="2200" dirty="0">
                <a:solidFill>
                  <a:srgbClr val="0000FF"/>
                </a:solidFill>
              </a:rPr>
              <a:t>Let </a:t>
            </a:r>
            <a:r>
              <a:rPr lang="en-US" altLang="zh-TW" sz="2200" dirty="0">
                <a:solidFill>
                  <a:srgbClr val="FF0000"/>
                </a:solidFill>
              </a:rPr>
              <a:t>T </a:t>
            </a:r>
            <a:r>
              <a:rPr lang="en-US" altLang="zh-TW" sz="2200" dirty="0">
                <a:solidFill>
                  <a:srgbClr val="0000FF"/>
                </a:solidFill>
              </a:rPr>
              <a:t>be the minimum spanning tree we want to construct for graph </a:t>
            </a:r>
            <a:r>
              <a:rPr lang="en-US" altLang="zh-TW" sz="2200" dirty="0">
                <a:solidFill>
                  <a:srgbClr val="FF0000"/>
                </a:solidFill>
              </a:rPr>
              <a:t>G</a:t>
            </a:r>
            <a:r>
              <a:rPr lang="en-US" altLang="zh-TW" sz="2200" dirty="0">
                <a:solidFill>
                  <a:srgbClr val="0000FF"/>
                </a:solidFill>
              </a:rPr>
              <a:t>, and let </a:t>
            </a:r>
            <a:r>
              <a:rPr lang="en-US" altLang="zh-TW" sz="2200" dirty="0">
                <a:solidFill>
                  <a:srgbClr val="FF0000"/>
                </a:solidFill>
              </a:rPr>
              <a:t>T</a:t>
            </a:r>
            <a:r>
              <a:rPr lang="en-US" altLang="zh-TW" sz="2200" dirty="0">
                <a:solidFill>
                  <a:srgbClr val="0000FF"/>
                </a:solidFill>
              </a:rPr>
              <a:t> be an empty </a:t>
            </a:r>
            <a:r>
              <a:rPr lang="en-US" altLang="zh-TW" sz="2200" dirty="0" smtClean="0">
                <a:solidFill>
                  <a:srgbClr val="0000FF"/>
                </a:solidFill>
              </a:rPr>
              <a:t>tree initially;</a:t>
            </a:r>
            <a:endParaRPr lang="en-US" altLang="zh-TW" sz="2200" dirty="0">
              <a:solidFill>
                <a:srgbClr val="0000FF"/>
              </a:solidFill>
            </a:endParaRPr>
          </a:p>
          <a:p>
            <a:pPr lvl="1">
              <a:lnSpc>
                <a:spcPct val="80000"/>
              </a:lnSpc>
              <a:buFont typeface="Monotype Sorts" pitchFamily="2" charset="2"/>
              <a:buNone/>
            </a:pPr>
            <a:r>
              <a:rPr lang="en-US" altLang="zh-TW" sz="2200" dirty="0" smtClean="0">
                <a:solidFill>
                  <a:srgbClr val="0000FF"/>
                </a:solidFill>
              </a:rPr>
              <a:t>Let </a:t>
            </a:r>
            <a:r>
              <a:rPr lang="en-US" altLang="zh-TW" sz="2200" dirty="0" smtClean="0">
                <a:solidFill>
                  <a:srgbClr val="FF0000"/>
                </a:solidFill>
              </a:rPr>
              <a:t>TV</a:t>
            </a:r>
            <a:r>
              <a:rPr lang="en-US" altLang="zh-TW" sz="2200" dirty="0" smtClean="0">
                <a:solidFill>
                  <a:srgbClr val="0000FF"/>
                </a:solidFill>
              </a:rPr>
              <a:t> be the set of nodes in </a:t>
            </a:r>
            <a:r>
              <a:rPr lang="en-US" altLang="zh-TW" sz="2200" dirty="0" smtClean="0">
                <a:solidFill>
                  <a:srgbClr val="FF0000"/>
                </a:solidFill>
              </a:rPr>
              <a:t>T</a:t>
            </a:r>
            <a:r>
              <a:rPr lang="en-US" altLang="zh-TW" sz="2200" dirty="0" smtClean="0">
                <a:solidFill>
                  <a:srgbClr val="0000FF"/>
                </a:solidFill>
              </a:rPr>
              <a:t>, and assume that it starts from a node, say node v0;</a:t>
            </a:r>
          </a:p>
          <a:p>
            <a:pPr lvl="1">
              <a:lnSpc>
                <a:spcPct val="80000"/>
              </a:lnSpc>
              <a:buFont typeface="Monotype Sorts" pitchFamily="2" charset="2"/>
              <a:buNone/>
            </a:pPr>
            <a:r>
              <a:rPr lang="en-US" altLang="zh-TW" sz="2200" dirty="0" smtClean="0">
                <a:solidFill>
                  <a:srgbClr val="0000FF"/>
                </a:solidFill>
              </a:rPr>
              <a:t>while </a:t>
            </a:r>
            <a:r>
              <a:rPr lang="en-US" altLang="zh-TW" sz="2200" dirty="0">
                <a:solidFill>
                  <a:srgbClr val="0000FF"/>
                </a:solidFill>
              </a:rPr>
              <a:t>(</a:t>
            </a:r>
            <a:r>
              <a:rPr lang="en-US" altLang="zh-TW" sz="2200" dirty="0">
                <a:solidFill>
                  <a:srgbClr val="FF0000"/>
                </a:solidFill>
              </a:rPr>
              <a:t>T</a:t>
            </a:r>
            <a:r>
              <a:rPr lang="en-US" altLang="zh-TW" sz="2200" dirty="0">
                <a:solidFill>
                  <a:srgbClr val="0000FF"/>
                </a:solidFill>
              </a:rPr>
              <a:t> </a:t>
            </a:r>
            <a:r>
              <a:rPr lang="en-US" altLang="zh-TW" sz="2200" dirty="0" smtClean="0">
                <a:solidFill>
                  <a:srgbClr val="0000FF"/>
                </a:solidFill>
              </a:rPr>
              <a:t>is not a spanning tree yet) </a:t>
            </a:r>
            <a:r>
              <a:rPr lang="en-US" altLang="zh-TW" sz="2200" dirty="0">
                <a:solidFill>
                  <a:srgbClr val="0000FF"/>
                </a:solidFill>
              </a:rPr>
              <a:t>{</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let </a:t>
            </a:r>
            <a:r>
              <a:rPr lang="en-US" altLang="zh-TW" sz="2200" dirty="0">
                <a:solidFill>
                  <a:srgbClr val="FF0000"/>
                </a:solidFill>
              </a:rPr>
              <a:t>(u, v)</a:t>
            </a:r>
            <a:r>
              <a:rPr lang="en-US" altLang="zh-TW" sz="2200" dirty="0">
                <a:solidFill>
                  <a:srgbClr val="0000FF"/>
                </a:solidFill>
              </a:rPr>
              <a:t> be a smallest weight edge </a:t>
            </a:r>
            <a:r>
              <a:rPr lang="en-US" altLang="zh-TW" sz="2200" dirty="0" smtClean="0">
                <a:solidFill>
                  <a:srgbClr val="0000FF"/>
                </a:solidFill>
              </a:rPr>
              <a:t>in </a:t>
            </a:r>
            <a:r>
              <a:rPr lang="en-US" altLang="zh-TW" sz="2200" dirty="0" smtClean="0">
                <a:solidFill>
                  <a:srgbClr val="FF0000"/>
                </a:solidFill>
              </a:rPr>
              <a:t>G</a:t>
            </a:r>
            <a:r>
              <a:rPr lang="en-US" altLang="zh-TW" sz="2200" dirty="0" smtClean="0">
                <a:solidFill>
                  <a:srgbClr val="0000FF"/>
                </a:solidFill>
              </a:rPr>
              <a:t> such </a:t>
            </a:r>
            <a:r>
              <a:rPr lang="en-US" altLang="zh-TW" sz="2200" dirty="0">
                <a:solidFill>
                  <a:srgbClr val="0000FF"/>
                </a:solidFill>
              </a:rPr>
              <a:t>that </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FF0000"/>
                </a:solidFill>
              </a:rPr>
              <a:t>u</a:t>
            </a:r>
            <a:r>
              <a:rPr lang="en-US" altLang="zh-TW" sz="2200" dirty="0" smtClean="0">
                <a:solidFill>
                  <a:srgbClr val="0000FF"/>
                </a:solidFill>
              </a:rPr>
              <a:t> </a:t>
            </a:r>
            <a:r>
              <a:rPr lang="en-US" altLang="zh-TW" sz="2200" dirty="0">
                <a:solidFill>
                  <a:srgbClr val="0000FF"/>
                </a:solidFill>
              </a:rPr>
              <a:t>is in </a:t>
            </a:r>
            <a:r>
              <a:rPr lang="en-US" altLang="zh-TW" sz="2200" dirty="0">
                <a:solidFill>
                  <a:srgbClr val="FF0000"/>
                </a:solidFill>
              </a:rPr>
              <a:t>TV</a:t>
            </a:r>
            <a:r>
              <a:rPr lang="en-US" altLang="zh-TW" sz="2200" dirty="0">
                <a:solidFill>
                  <a:srgbClr val="0000FF"/>
                </a:solidFill>
              </a:rPr>
              <a:t> and </a:t>
            </a:r>
            <a:r>
              <a:rPr lang="en-US" altLang="zh-TW" sz="2200" dirty="0" smtClean="0">
                <a:solidFill>
                  <a:srgbClr val="FF0000"/>
                </a:solidFill>
              </a:rPr>
              <a:t>v</a:t>
            </a:r>
            <a:r>
              <a:rPr lang="en-US" altLang="zh-TW" sz="2200" dirty="0" smtClean="0">
                <a:solidFill>
                  <a:srgbClr val="0000FF"/>
                </a:solidFill>
              </a:rPr>
              <a:t> </a:t>
            </a:r>
            <a:r>
              <a:rPr lang="en-US" altLang="zh-TW" sz="2200" dirty="0">
                <a:solidFill>
                  <a:srgbClr val="0000FF"/>
                </a:solidFill>
              </a:rPr>
              <a:t>is not in </a:t>
            </a:r>
            <a:r>
              <a:rPr lang="en-US" altLang="zh-TW" sz="2200" dirty="0">
                <a:solidFill>
                  <a:srgbClr val="FF0000"/>
                </a:solidFill>
              </a:rPr>
              <a:t>TV</a:t>
            </a:r>
            <a:r>
              <a:rPr lang="en-US" altLang="zh-TW" sz="2200" dirty="0">
                <a:solidFill>
                  <a:srgbClr val="0000FF"/>
                </a:solidFill>
              </a:rPr>
              <a:t>;</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if </a:t>
            </a:r>
            <a:r>
              <a:rPr lang="en-US" altLang="zh-TW" sz="2200" dirty="0">
                <a:solidFill>
                  <a:srgbClr val="0000FF"/>
                </a:solidFill>
              </a:rPr>
              <a:t>(there is no such </a:t>
            </a:r>
            <a:r>
              <a:rPr lang="en-US" altLang="zh-TW" sz="2200" dirty="0" smtClean="0">
                <a:solidFill>
                  <a:srgbClr val="0000FF"/>
                </a:solidFill>
              </a:rPr>
              <a:t>edge) break from the while loop;</a:t>
            </a:r>
            <a:endParaRPr lang="en-US" altLang="zh-TW" sz="2200" dirty="0">
              <a:solidFill>
                <a:srgbClr val="0000FF"/>
              </a:solidFill>
            </a:endParaRP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add </a:t>
            </a:r>
            <a:r>
              <a:rPr lang="en-US" altLang="zh-TW" sz="2200" dirty="0">
                <a:solidFill>
                  <a:srgbClr val="FF0000"/>
                </a:solidFill>
              </a:rPr>
              <a:t>v</a:t>
            </a:r>
            <a:r>
              <a:rPr lang="en-US" altLang="zh-TW" sz="2200" dirty="0">
                <a:solidFill>
                  <a:srgbClr val="0000FF"/>
                </a:solidFill>
              </a:rPr>
              <a:t> to </a:t>
            </a:r>
            <a:r>
              <a:rPr lang="en-US" altLang="zh-TW" sz="2200" dirty="0" smtClean="0">
                <a:solidFill>
                  <a:srgbClr val="FF0000"/>
                </a:solidFill>
              </a:rPr>
              <a:t>TV</a:t>
            </a:r>
            <a:r>
              <a:rPr lang="en-US" altLang="zh-TW" sz="2200" dirty="0" smtClean="0">
                <a:solidFill>
                  <a:srgbClr val="0000FF"/>
                </a:solidFill>
              </a:rPr>
              <a:t>;  add </a:t>
            </a:r>
            <a:r>
              <a:rPr lang="en-US" altLang="zh-TW" sz="2200" dirty="0">
                <a:solidFill>
                  <a:srgbClr val="FF0000"/>
                </a:solidFill>
              </a:rPr>
              <a:t>(u, v)</a:t>
            </a:r>
            <a:r>
              <a:rPr lang="en-US" altLang="zh-TW" sz="2200" dirty="0">
                <a:solidFill>
                  <a:srgbClr val="0000FF"/>
                </a:solidFill>
              </a:rPr>
              <a:t> to </a:t>
            </a:r>
            <a:r>
              <a:rPr lang="en-US" altLang="zh-TW" sz="2200" dirty="0">
                <a:solidFill>
                  <a:srgbClr val="FF0000"/>
                </a:solidFill>
              </a:rPr>
              <a:t>T</a:t>
            </a:r>
            <a:r>
              <a:rPr lang="en-US" altLang="zh-TW" sz="2200" dirty="0">
                <a:solidFill>
                  <a:srgbClr val="0000FF"/>
                </a:solidFill>
              </a:rPr>
              <a:t>;</a:t>
            </a:r>
          </a:p>
          <a:p>
            <a:pPr lvl="1">
              <a:lnSpc>
                <a:spcPct val="80000"/>
              </a:lnSpc>
              <a:buFont typeface="Monotype Sorts" pitchFamily="2" charset="2"/>
              <a:buNone/>
            </a:pPr>
            <a:r>
              <a:rPr lang="en-US" altLang="zh-TW" sz="2200" dirty="0">
                <a:solidFill>
                  <a:srgbClr val="0000FF"/>
                </a:solidFill>
              </a:rPr>
              <a:t>}</a:t>
            </a:r>
          </a:p>
          <a:p>
            <a:pPr lvl="1">
              <a:lnSpc>
                <a:spcPct val="80000"/>
              </a:lnSpc>
              <a:buFont typeface="Monotype Sorts" pitchFamily="2" charset="2"/>
              <a:buNone/>
            </a:pPr>
            <a:r>
              <a:rPr lang="en-US" altLang="zh-TW" sz="2200" dirty="0" smtClean="0">
                <a:solidFill>
                  <a:srgbClr val="0000FF"/>
                </a:solidFill>
              </a:rPr>
              <a:t>if </a:t>
            </a:r>
            <a:r>
              <a:rPr lang="en-US" altLang="zh-TW" sz="2200" dirty="0">
                <a:solidFill>
                  <a:srgbClr val="0000FF"/>
                </a:solidFill>
              </a:rPr>
              <a:t>(</a:t>
            </a:r>
            <a:r>
              <a:rPr lang="en-US" altLang="zh-TW" sz="2200" dirty="0">
                <a:solidFill>
                  <a:srgbClr val="FF0000"/>
                </a:solidFill>
              </a:rPr>
              <a:t>T</a:t>
            </a:r>
            <a:r>
              <a:rPr lang="en-US" altLang="zh-TW" sz="2200" dirty="0">
                <a:solidFill>
                  <a:srgbClr val="0000FF"/>
                </a:solidFill>
              </a:rPr>
              <a:t> contains fewer than n-1 edges)</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a:t>
            </a:r>
            <a:r>
              <a:rPr lang="en-US" altLang="zh-TW" sz="2200" dirty="0">
                <a:solidFill>
                  <a:srgbClr val="0000FF"/>
                </a:solidFill>
              </a:rPr>
              <a:t>there is no answer because </a:t>
            </a:r>
            <a:r>
              <a:rPr lang="en-US" altLang="zh-TW" sz="2200" dirty="0">
                <a:solidFill>
                  <a:srgbClr val="FF0000"/>
                </a:solidFill>
              </a:rPr>
              <a:t>T</a:t>
            </a:r>
            <a:r>
              <a:rPr lang="en-US" altLang="zh-TW" sz="2200" dirty="0">
                <a:solidFill>
                  <a:srgbClr val="0000FF"/>
                </a:solidFill>
              </a:rPr>
              <a:t> is not even a </a:t>
            </a:r>
            <a:r>
              <a:rPr lang="en-US" altLang="zh-TW" sz="2200" dirty="0" smtClean="0">
                <a:solidFill>
                  <a:srgbClr val="0000FF"/>
                </a:solidFill>
              </a:rPr>
              <a:t>spanning tree</a:t>
            </a:r>
            <a:r>
              <a:rPr lang="en-US" altLang="zh-TW" sz="2200" dirty="0">
                <a:solidFill>
                  <a:srgbClr val="0000FF"/>
                </a:solidFill>
              </a:rPr>
              <a:t>.</a:t>
            </a:r>
          </a:p>
        </p:txBody>
      </p:sp>
      <p:sp>
        <p:nvSpPr>
          <p:cNvPr id="2" name="TextBox 1"/>
          <p:cNvSpPr txBox="1"/>
          <p:nvPr/>
        </p:nvSpPr>
        <p:spPr>
          <a:xfrm>
            <a:off x="6720494" y="658671"/>
            <a:ext cx="407484" cy="461665"/>
          </a:xfrm>
          <a:prstGeom prst="rect">
            <a:avLst/>
          </a:prstGeom>
          <a:noFill/>
        </p:spPr>
        <p:txBody>
          <a:bodyPr wrap="none" rtlCol="0">
            <a:spAutoFit/>
          </a:bodyPr>
          <a:lstStyle/>
          <a:p>
            <a:r>
              <a:rPr lang="en-US" altLang="zh-HK" dirty="0" smtClean="0">
                <a:solidFill>
                  <a:srgbClr val="C00000"/>
                </a:solidFill>
                <a:latin typeface="+mn-lt"/>
              </a:rPr>
              <a:t>T</a:t>
            </a:r>
            <a:endParaRPr lang="zh-HK" altLang="en-US" dirty="0">
              <a:solidFill>
                <a:srgbClr val="C00000"/>
              </a:solidFill>
              <a:latin typeface="+mn-lt"/>
            </a:endParaRPr>
          </a:p>
        </p:txBody>
      </p:sp>
      <p:sp>
        <p:nvSpPr>
          <p:cNvPr id="7" name="TextBox 6"/>
          <p:cNvSpPr txBox="1"/>
          <p:nvPr/>
        </p:nvSpPr>
        <p:spPr>
          <a:xfrm>
            <a:off x="8051178" y="327480"/>
            <a:ext cx="407484" cy="461665"/>
          </a:xfrm>
          <a:prstGeom prst="rect">
            <a:avLst/>
          </a:prstGeom>
          <a:noFill/>
        </p:spPr>
        <p:txBody>
          <a:bodyPr wrap="none" rtlCol="0">
            <a:spAutoFit/>
          </a:bodyPr>
          <a:lstStyle/>
          <a:p>
            <a:r>
              <a:rPr lang="en-US" altLang="zh-HK" dirty="0" smtClean="0">
                <a:latin typeface="+mn-lt"/>
              </a:rPr>
              <a:t>G</a:t>
            </a:r>
            <a:endParaRPr lang="zh-HK" altLang="en-US" dirty="0">
              <a:latin typeface="+mn-lt"/>
            </a:endParaRPr>
          </a:p>
        </p:txBody>
      </p:sp>
      <p:sp>
        <p:nvSpPr>
          <p:cNvPr id="8" name="TextBox 7"/>
          <p:cNvSpPr txBox="1"/>
          <p:nvPr/>
        </p:nvSpPr>
        <p:spPr>
          <a:xfrm>
            <a:off x="6959081" y="1090585"/>
            <a:ext cx="344966" cy="461665"/>
          </a:xfrm>
          <a:prstGeom prst="rect">
            <a:avLst/>
          </a:prstGeom>
          <a:noFill/>
        </p:spPr>
        <p:txBody>
          <a:bodyPr wrap="none" rtlCol="0">
            <a:spAutoFit/>
          </a:bodyPr>
          <a:lstStyle/>
          <a:p>
            <a:r>
              <a:rPr lang="en-US" altLang="zh-HK" dirty="0" smtClean="0">
                <a:latin typeface="+mn-lt"/>
              </a:rPr>
              <a:t>u</a:t>
            </a:r>
            <a:endParaRPr lang="zh-HK" altLang="en-US" dirty="0">
              <a:latin typeface="+mn-lt"/>
            </a:endParaRPr>
          </a:p>
        </p:txBody>
      </p:sp>
      <p:sp>
        <p:nvSpPr>
          <p:cNvPr id="3" name="Rounded Rectangle 2"/>
          <p:cNvSpPr/>
          <p:nvPr/>
        </p:nvSpPr>
        <p:spPr bwMode="auto">
          <a:xfrm>
            <a:off x="6110867" y="367992"/>
            <a:ext cx="2386361" cy="1616926"/>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HK" altLang="en-US" sz="2400" b="0" i="0" u="none" strike="noStrike" cap="none" normalizeH="0" baseline="0" smtClean="0">
              <a:ln>
                <a:noFill/>
              </a:ln>
              <a:solidFill>
                <a:schemeClr val="tx1"/>
              </a:solidFill>
              <a:effectLst/>
              <a:latin typeface="Times New Roman" pitchFamily="18" charset="0"/>
            </a:endParaRPr>
          </a:p>
        </p:txBody>
      </p:sp>
      <p:sp>
        <p:nvSpPr>
          <p:cNvPr id="4" name="Isosceles Triangle 3"/>
          <p:cNvSpPr/>
          <p:nvPr/>
        </p:nvSpPr>
        <p:spPr bwMode="auto">
          <a:xfrm>
            <a:off x="6243342" y="562399"/>
            <a:ext cx="1361789" cy="995427"/>
          </a:xfrm>
          <a:prstGeom prst="triangl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HK" altLang="en-US" sz="2400" b="0"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6963587" y="1547776"/>
            <a:ext cx="344966" cy="461665"/>
          </a:xfrm>
          <a:prstGeom prst="rect">
            <a:avLst/>
          </a:prstGeom>
          <a:noFill/>
        </p:spPr>
        <p:txBody>
          <a:bodyPr wrap="none" rtlCol="0">
            <a:spAutoFit/>
          </a:bodyPr>
          <a:lstStyle/>
          <a:p>
            <a:r>
              <a:rPr lang="en-US" altLang="zh-HK" dirty="0" smtClean="0">
                <a:latin typeface="+mn-lt"/>
              </a:rPr>
              <a:t>v</a:t>
            </a:r>
            <a:endParaRPr lang="zh-HK" altLang="en-US" dirty="0">
              <a:latin typeface="+mn-lt"/>
            </a:endParaRPr>
          </a:p>
        </p:txBody>
      </p:sp>
      <p:cxnSp>
        <p:nvCxnSpPr>
          <p:cNvPr id="10" name="Straight Connector 9"/>
          <p:cNvCxnSpPr/>
          <p:nvPr/>
        </p:nvCxnSpPr>
        <p:spPr bwMode="auto">
          <a:xfrm>
            <a:off x="7131564" y="1457462"/>
            <a:ext cx="0" cy="230833"/>
          </a:xfrm>
          <a:prstGeom prst="line">
            <a:avLst/>
          </a:prstGeom>
          <a:solidFill>
            <a:schemeClr val="accent1"/>
          </a:solidFill>
          <a:ln w="38100" cap="flat" cmpd="sng" algn="ctr">
            <a:solidFill>
              <a:srgbClr val="7030A0"/>
            </a:solidFill>
            <a:prstDash val="solid"/>
            <a:round/>
            <a:headEnd type="none" w="med" len="med"/>
            <a:tailEnd type="none" w="med" len="med"/>
          </a:ln>
          <a:effectLst/>
        </p:spPr>
      </p:cxnSp>
    </p:spTree>
    <p:extLst>
      <p:ext uri="{BB962C8B-B14F-4D97-AF65-F5344CB8AC3E}">
        <p14:creationId xmlns:p14="http://schemas.microsoft.com/office/powerpoint/2010/main" val="23231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Graph</a:t>
            </a:r>
            <a:endParaRPr lang="en-US" altLang="zh-TW"/>
          </a:p>
        </p:txBody>
      </p:sp>
      <p:sp>
        <p:nvSpPr>
          <p:cNvPr id="6" name="Slide Number Placeholder 5"/>
          <p:cNvSpPr>
            <a:spLocks noGrp="1"/>
          </p:cNvSpPr>
          <p:nvPr>
            <p:ph type="sldNum" sz="quarter" idx="12"/>
          </p:nvPr>
        </p:nvSpPr>
        <p:spPr/>
        <p:txBody>
          <a:bodyPr/>
          <a:lstStyle/>
          <a:p>
            <a:r>
              <a:rPr lang="en-US" altLang="zh-TW" dirty="0" smtClean="0"/>
              <a:t>6-</a:t>
            </a:r>
            <a:fld id="{4CF80BF3-1AC7-41CC-8439-F93DF63FEF8C}" type="slidenum">
              <a:rPr lang="zh-TW" altLang="en-US" smtClean="0"/>
              <a:pPr/>
              <a:t>25</a:t>
            </a:fld>
            <a:endParaRPr lang="en-US" altLang="zh-TW" dirty="0"/>
          </a:p>
        </p:txBody>
      </p:sp>
      <p:sp>
        <p:nvSpPr>
          <p:cNvPr id="478212" name="Rectangle 4"/>
          <p:cNvSpPr>
            <a:spLocks noGrp="1" noChangeArrowheads="1"/>
          </p:cNvSpPr>
          <p:nvPr>
            <p:ph type="title"/>
          </p:nvPr>
        </p:nvSpPr>
        <p:spPr/>
        <p:txBody>
          <a:bodyPr/>
          <a:lstStyle/>
          <a:p>
            <a:r>
              <a:rPr lang="en-US" altLang="zh-TW"/>
              <a:t>Minimum Cost Spanning Tree: </a:t>
            </a:r>
            <a:r>
              <a:rPr lang="en-US" altLang="zh-TW">
                <a:latin typeface="Verdana" pitchFamily="34" charset="0"/>
              </a:rPr>
              <a:t>Prim's Algorithm</a:t>
            </a:r>
            <a:endParaRPr lang="en-US" altLang="zh-TW"/>
          </a:p>
        </p:txBody>
      </p:sp>
      <p:sp>
        <p:nvSpPr>
          <p:cNvPr id="478213" name="Rectangle 5"/>
          <p:cNvSpPr>
            <a:spLocks noGrp="1" noChangeArrowheads="1"/>
          </p:cNvSpPr>
          <p:nvPr>
            <p:ph type="body" idx="1"/>
          </p:nvPr>
        </p:nvSpPr>
        <p:spPr/>
        <p:txBody>
          <a:bodyPr/>
          <a:lstStyle/>
          <a:p>
            <a:pPr>
              <a:lnSpc>
                <a:spcPct val="90000"/>
              </a:lnSpc>
            </a:pPr>
            <a:r>
              <a:rPr lang="en-US" altLang="zh-TW" sz="2400" dirty="0"/>
              <a:t>Given an undirected weighted graph that contains </a:t>
            </a:r>
            <a:r>
              <a:rPr lang="en-US" altLang="zh-TW" sz="2400" i="1" dirty="0"/>
              <a:t>n</a:t>
            </a:r>
            <a:r>
              <a:rPr lang="en-US" altLang="zh-TW" sz="2400" dirty="0"/>
              <a:t> </a:t>
            </a:r>
            <a:r>
              <a:rPr lang="en-US" altLang="zh-TW" sz="2400" dirty="0" smtClean="0"/>
              <a:t>nodes</a:t>
            </a:r>
            <a:r>
              <a:rPr lang="en-US" altLang="zh-TW" sz="2400" dirty="0"/>
              <a:t>.</a:t>
            </a:r>
          </a:p>
          <a:p>
            <a:pPr>
              <a:lnSpc>
                <a:spcPct val="90000"/>
              </a:lnSpc>
            </a:pPr>
            <a:r>
              <a:rPr lang="en-US" altLang="zh-TW" sz="2400" dirty="0"/>
              <a:t>The algorithm (pseudo </a:t>
            </a:r>
            <a:r>
              <a:rPr lang="en-US" altLang="zh-TW" sz="2400" dirty="0" smtClean="0"/>
              <a:t>code) </a:t>
            </a:r>
            <a:r>
              <a:rPr lang="en-US" altLang="zh-TW" sz="2400" dirty="0"/>
              <a:t>is outlined below.</a:t>
            </a:r>
          </a:p>
          <a:p>
            <a:pPr>
              <a:lnSpc>
                <a:spcPct val="90000"/>
              </a:lnSpc>
              <a:buFont typeface="Monotype Sorts" pitchFamily="2" charset="2"/>
              <a:buNone/>
            </a:pPr>
            <a:endParaRPr lang="en-US" altLang="zh-TW" sz="1200" b="1" dirty="0">
              <a:latin typeface="Courier New" pitchFamily="49" charset="0"/>
            </a:endParaRPr>
          </a:p>
          <a:p>
            <a:pPr lvl="1">
              <a:lnSpc>
                <a:spcPct val="80000"/>
              </a:lnSpc>
              <a:buFont typeface="Monotype Sorts" pitchFamily="2" charset="2"/>
              <a:buNone/>
            </a:pPr>
            <a:r>
              <a:rPr lang="en-US" altLang="zh-TW" sz="2200" dirty="0">
                <a:solidFill>
                  <a:srgbClr val="0000FF"/>
                </a:solidFill>
              </a:rPr>
              <a:t>T  = {};</a:t>
            </a:r>
          </a:p>
          <a:p>
            <a:pPr lvl="1">
              <a:lnSpc>
                <a:spcPct val="80000"/>
              </a:lnSpc>
              <a:buFont typeface="Monotype Sorts" pitchFamily="2" charset="2"/>
              <a:buNone/>
            </a:pPr>
            <a:r>
              <a:rPr lang="en-US" altLang="zh-TW" sz="2200" dirty="0">
                <a:solidFill>
                  <a:srgbClr val="0000FF"/>
                </a:solidFill>
              </a:rPr>
              <a:t>TV = {0}; /* start with </a:t>
            </a:r>
            <a:r>
              <a:rPr lang="en-US" altLang="zh-TW" sz="2200" dirty="0" smtClean="0">
                <a:solidFill>
                  <a:srgbClr val="0000FF"/>
                </a:solidFill>
              </a:rPr>
              <a:t>node </a:t>
            </a:r>
            <a:r>
              <a:rPr lang="en-US" altLang="zh-TW" sz="2200" dirty="0">
                <a:solidFill>
                  <a:srgbClr val="0000FF"/>
                </a:solidFill>
              </a:rPr>
              <a:t>0 */</a:t>
            </a:r>
          </a:p>
          <a:p>
            <a:pPr lvl="1">
              <a:lnSpc>
                <a:spcPct val="80000"/>
              </a:lnSpc>
              <a:buFont typeface="Monotype Sorts" pitchFamily="2" charset="2"/>
              <a:buNone/>
            </a:pPr>
            <a:r>
              <a:rPr lang="en-US" altLang="zh-TW" sz="2200" dirty="0" smtClean="0">
                <a:solidFill>
                  <a:srgbClr val="0000FF"/>
                </a:solidFill>
              </a:rPr>
              <a:t>while </a:t>
            </a:r>
            <a:r>
              <a:rPr lang="en-US" altLang="zh-TW" sz="2200" dirty="0">
                <a:solidFill>
                  <a:srgbClr val="0000FF"/>
                </a:solidFill>
              </a:rPr>
              <a:t>(T contains fewer than n-1 edges) {</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let </a:t>
            </a:r>
            <a:r>
              <a:rPr lang="en-US" altLang="zh-TW" sz="2200" dirty="0">
                <a:solidFill>
                  <a:srgbClr val="0000FF"/>
                </a:solidFill>
              </a:rPr>
              <a:t>(u, v) be a smallest weight edge </a:t>
            </a:r>
            <a:r>
              <a:rPr lang="en-US" altLang="zh-TW" sz="2200" dirty="0" smtClean="0">
                <a:solidFill>
                  <a:srgbClr val="0000FF"/>
                </a:solidFill>
              </a:rPr>
              <a:t>in G such </a:t>
            </a:r>
            <a:r>
              <a:rPr lang="en-US" altLang="zh-TW" sz="2200" dirty="0">
                <a:solidFill>
                  <a:srgbClr val="0000FF"/>
                </a:solidFill>
              </a:rPr>
              <a:t>that </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u </a:t>
            </a:r>
            <a:r>
              <a:rPr lang="en-US" altLang="zh-TW" sz="2200" dirty="0">
                <a:solidFill>
                  <a:srgbClr val="0000FF"/>
                </a:solidFill>
              </a:rPr>
              <a:t>is in TV and </a:t>
            </a:r>
            <a:r>
              <a:rPr lang="en-US" altLang="zh-TW" sz="2200" dirty="0" smtClean="0">
                <a:solidFill>
                  <a:srgbClr val="0000FF"/>
                </a:solidFill>
              </a:rPr>
              <a:t>v </a:t>
            </a:r>
            <a:r>
              <a:rPr lang="en-US" altLang="zh-TW" sz="2200" dirty="0">
                <a:solidFill>
                  <a:srgbClr val="0000FF"/>
                </a:solidFill>
              </a:rPr>
              <a:t>is not in TV;</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if </a:t>
            </a:r>
            <a:r>
              <a:rPr lang="en-US" altLang="zh-TW" sz="2200" dirty="0">
                <a:solidFill>
                  <a:srgbClr val="0000FF"/>
                </a:solidFill>
              </a:rPr>
              <a:t>(there is no such </a:t>
            </a:r>
            <a:r>
              <a:rPr lang="en-US" altLang="zh-TW" sz="2200" dirty="0" smtClean="0">
                <a:solidFill>
                  <a:srgbClr val="0000FF"/>
                </a:solidFill>
              </a:rPr>
              <a:t>edge) break</a:t>
            </a:r>
            <a:r>
              <a:rPr lang="en-US" altLang="zh-TW" sz="2200" dirty="0">
                <a:solidFill>
                  <a:srgbClr val="0000FF"/>
                </a:solidFill>
              </a:rPr>
              <a:t>;</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add </a:t>
            </a:r>
            <a:r>
              <a:rPr lang="en-US" altLang="zh-TW" sz="2200" dirty="0">
                <a:solidFill>
                  <a:srgbClr val="0000FF"/>
                </a:solidFill>
              </a:rPr>
              <a:t>v to </a:t>
            </a:r>
            <a:r>
              <a:rPr lang="en-US" altLang="zh-TW" sz="2200" dirty="0" smtClean="0">
                <a:solidFill>
                  <a:srgbClr val="0000FF"/>
                </a:solidFill>
              </a:rPr>
              <a:t>TV;  add </a:t>
            </a:r>
            <a:r>
              <a:rPr lang="en-US" altLang="zh-TW" sz="2200" dirty="0">
                <a:solidFill>
                  <a:srgbClr val="0000FF"/>
                </a:solidFill>
              </a:rPr>
              <a:t>(u, v) to T;</a:t>
            </a:r>
          </a:p>
          <a:p>
            <a:pPr lvl="1">
              <a:lnSpc>
                <a:spcPct val="80000"/>
              </a:lnSpc>
              <a:buFont typeface="Monotype Sorts" pitchFamily="2" charset="2"/>
              <a:buNone/>
            </a:pPr>
            <a:r>
              <a:rPr lang="en-US" altLang="zh-TW" sz="2200" dirty="0">
                <a:solidFill>
                  <a:srgbClr val="0000FF"/>
                </a:solidFill>
              </a:rPr>
              <a:t>}</a:t>
            </a:r>
          </a:p>
          <a:p>
            <a:pPr lvl="1">
              <a:lnSpc>
                <a:spcPct val="80000"/>
              </a:lnSpc>
              <a:buFont typeface="Monotype Sorts" pitchFamily="2" charset="2"/>
              <a:buNone/>
            </a:pPr>
            <a:r>
              <a:rPr lang="en-US" altLang="zh-TW" sz="2200" dirty="0" smtClean="0">
                <a:solidFill>
                  <a:srgbClr val="0000FF"/>
                </a:solidFill>
              </a:rPr>
              <a:t>if </a:t>
            </a:r>
            <a:r>
              <a:rPr lang="en-US" altLang="zh-TW" sz="2200" dirty="0">
                <a:solidFill>
                  <a:srgbClr val="0000FF"/>
                </a:solidFill>
              </a:rPr>
              <a:t>(T contains fewer than n-1 edges)</a:t>
            </a:r>
          </a:p>
          <a:p>
            <a:pPr lvl="1">
              <a:lnSpc>
                <a:spcPct val="80000"/>
              </a:lnSpc>
              <a:buFont typeface="Monotype Sorts" pitchFamily="2" charset="2"/>
              <a:buNone/>
            </a:pPr>
            <a:r>
              <a:rPr lang="en-US" altLang="zh-TW" sz="2200" dirty="0">
                <a:solidFill>
                  <a:srgbClr val="0000FF"/>
                </a:solidFill>
              </a:rPr>
              <a:t>  </a:t>
            </a:r>
            <a:r>
              <a:rPr lang="en-US" altLang="zh-TW" sz="2200" dirty="0" smtClean="0">
                <a:solidFill>
                  <a:srgbClr val="0000FF"/>
                </a:solidFill>
              </a:rPr>
              <a:t>    </a:t>
            </a:r>
            <a:r>
              <a:rPr lang="en-US" altLang="zh-TW" sz="2200" dirty="0" err="1" smtClean="0">
                <a:solidFill>
                  <a:srgbClr val="0000FF"/>
                </a:solidFill>
              </a:rPr>
              <a:t>printf</a:t>
            </a:r>
            <a:r>
              <a:rPr lang="en-US" altLang="zh-TW" sz="2200" dirty="0">
                <a:solidFill>
                  <a:srgbClr val="0000FF"/>
                </a:solidFill>
              </a:rPr>
              <a:t>("No spanning tree\n");</a:t>
            </a:r>
            <a:endParaRPr lang="en-US" altLang="zh-TW" sz="2000" dirty="0">
              <a:solidFill>
                <a:srgbClr val="0000FF"/>
              </a:solidFill>
            </a:endParaRPr>
          </a:p>
        </p:txBody>
      </p:sp>
    </p:spTree>
    <p:extLst>
      <p:ext uri="{BB962C8B-B14F-4D97-AF65-F5344CB8AC3E}">
        <p14:creationId xmlns:p14="http://schemas.microsoft.com/office/powerpoint/2010/main" val="305968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ltLang="zh-TW" smtClean="0"/>
              <a:t>Graph</a:t>
            </a:r>
            <a:endParaRPr lang="en-US" altLang="zh-TW"/>
          </a:p>
        </p:txBody>
      </p:sp>
      <p:sp>
        <p:nvSpPr>
          <p:cNvPr id="7" name="Slide Number Placeholder 4"/>
          <p:cNvSpPr>
            <a:spLocks noGrp="1"/>
          </p:cNvSpPr>
          <p:nvPr>
            <p:ph type="sldNum" sz="quarter" idx="12"/>
          </p:nvPr>
        </p:nvSpPr>
        <p:spPr/>
        <p:txBody>
          <a:bodyPr/>
          <a:lstStyle/>
          <a:p>
            <a:fld id="{6934B976-A1FC-4766-B7EA-DFB63195A944}" type="slidenum">
              <a:rPr lang="zh-TW" altLang="en-US"/>
              <a:pPr/>
              <a:t>26</a:t>
            </a:fld>
            <a:endParaRPr lang="en-US" altLang="zh-TW"/>
          </a:p>
        </p:txBody>
      </p:sp>
      <p:sp>
        <p:nvSpPr>
          <p:cNvPr id="492546" name="Rectangle 2"/>
          <p:cNvSpPr>
            <a:spLocks noGrp="1" noChangeArrowheads="1"/>
          </p:cNvSpPr>
          <p:nvPr>
            <p:ph type="title"/>
          </p:nvPr>
        </p:nvSpPr>
        <p:spPr>
          <a:xfrm>
            <a:off x="533400" y="228600"/>
            <a:ext cx="7772400" cy="421105"/>
          </a:xfrm>
        </p:spPr>
        <p:txBody>
          <a:bodyPr/>
          <a:lstStyle/>
          <a:p>
            <a:r>
              <a:rPr lang="en-US" altLang="zh-TW" dirty="0">
                <a:latin typeface="Verdana" pitchFamily="34" charset="0"/>
              </a:rPr>
              <a:t>Prim’s </a:t>
            </a:r>
            <a:r>
              <a:rPr lang="en-US" altLang="zh-TW" dirty="0" smtClean="0">
                <a:latin typeface="Verdana" pitchFamily="34" charset="0"/>
              </a:rPr>
              <a:t>Algorithm</a:t>
            </a:r>
            <a:endParaRPr lang="en-US" altLang="zh-TW" dirty="0"/>
          </a:p>
        </p:txBody>
      </p:sp>
      <p:pic>
        <p:nvPicPr>
          <p:cNvPr id="492548" name="Picture 4" descr="pr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748" y="762000"/>
            <a:ext cx="7106462" cy="6096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2549" name="Object 5"/>
          <p:cNvGraphicFramePr>
            <a:graphicFrameLocks noChangeAspect="1"/>
          </p:cNvGraphicFramePr>
          <p:nvPr/>
        </p:nvGraphicFramePr>
        <p:xfrm>
          <a:off x="140722" y="914400"/>
          <a:ext cx="1688664" cy="2305050"/>
        </p:xfrm>
        <a:graphic>
          <a:graphicData uri="http://schemas.openxmlformats.org/presentationml/2006/ole">
            <mc:AlternateContent xmlns:mc="http://schemas.openxmlformats.org/markup-compatibility/2006">
              <mc:Choice xmlns:v="urn:schemas-microsoft-com:vml" Requires="v">
                <p:oleObj spid="_x0000_s33794" name="Photo Editor Photo" r:id="rId4" imgW="1781424" imgH="2305372" progId="MSPhotoEd.3">
                  <p:embed/>
                </p:oleObj>
              </mc:Choice>
              <mc:Fallback>
                <p:oleObj name="Photo Editor Photo" r:id="rId4" imgW="1781424" imgH="2305372" progId="MSPhotoEd.3">
                  <p:embed/>
                  <p:pic>
                    <p:nvPicPr>
                      <p:cNvPr id="49254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22" y="914400"/>
                        <a:ext cx="1688664"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67648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zh-TW" smtClean="0"/>
              <a:t>Graph</a:t>
            </a:r>
            <a:endParaRPr lang="en-US" altLang="zh-TW"/>
          </a:p>
        </p:txBody>
      </p:sp>
      <p:sp>
        <p:nvSpPr>
          <p:cNvPr id="6" name="Slide Number Placeholder 5"/>
          <p:cNvSpPr>
            <a:spLocks noGrp="1"/>
          </p:cNvSpPr>
          <p:nvPr>
            <p:ph type="sldNum" sz="quarter" idx="12"/>
          </p:nvPr>
        </p:nvSpPr>
        <p:spPr/>
        <p:txBody>
          <a:bodyPr/>
          <a:lstStyle/>
          <a:p>
            <a:r>
              <a:rPr lang="en-US" altLang="zh-TW" dirty="0" smtClean="0"/>
              <a:t>6-</a:t>
            </a:r>
            <a:fld id="{5A8D7110-FB4C-4DB0-B99E-FEBABCB9660C}" type="slidenum">
              <a:rPr lang="zh-TW" altLang="en-US" smtClean="0"/>
              <a:pPr/>
              <a:t>27</a:t>
            </a:fld>
            <a:endParaRPr lang="en-US" altLang="zh-TW" dirty="0"/>
          </a:p>
        </p:txBody>
      </p:sp>
      <p:sp>
        <p:nvSpPr>
          <p:cNvPr id="477188" name="Rectangle 4"/>
          <p:cNvSpPr>
            <a:spLocks noGrp="1" noChangeArrowheads="1"/>
          </p:cNvSpPr>
          <p:nvPr>
            <p:ph type="title"/>
          </p:nvPr>
        </p:nvSpPr>
        <p:spPr/>
        <p:txBody>
          <a:bodyPr/>
          <a:lstStyle/>
          <a:p>
            <a:r>
              <a:rPr lang="en-US" altLang="zh-TW" dirty="0" err="1" smtClean="0">
                <a:latin typeface="Verdana" pitchFamily="34" charset="0"/>
              </a:rPr>
              <a:t>Kruskal's</a:t>
            </a:r>
            <a:r>
              <a:rPr lang="en-US" altLang="zh-TW" dirty="0" smtClean="0">
                <a:latin typeface="Verdana" pitchFamily="34" charset="0"/>
              </a:rPr>
              <a:t> Algorithm</a:t>
            </a:r>
            <a:endParaRPr lang="en-US" altLang="zh-TW" dirty="0"/>
          </a:p>
        </p:txBody>
      </p:sp>
      <p:sp>
        <p:nvSpPr>
          <p:cNvPr id="477189" name="Rectangle 5"/>
          <p:cNvSpPr>
            <a:spLocks noGrp="1" noChangeArrowheads="1"/>
          </p:cNvSpPr>
          <p:nvPr>
            <p:ph type="body" idx="1"/>
          </p:nvPr>
        </p:nvSpPr>
        <p:spPr>
          <a:xfrm>
            <a:off x="421352" y="1319463"/>
            <a:ext cx="8577681" cy="5021179"/>
          </a:xfrm>
        </p:spPr>
        <p:txBody>
          <a:bodyPr/>
          <a:lstStyle/>
          <a:p>
            <a:r>
              <a:rPr lang="en-US" altLang="zh-TW" sz="2400" dirty="0" smtClean="0"/>
              <a:t>The </a:t>
            </a:r>
            <a:r>
              <a:rPr lang="en-US" altLang="zh-TW" sz="2400" dirty="0"/>
              <a:t>algorithm (pseudo codes) is outlined </a:t>
            </a:r>
            <a:r>
              <a:rPr lang="en-US" altLang="zh-TW" sz="2400" dirty="0" smtClean="0"/>
              <a:t>below. </a:t>
            </a:r>
            <a:endParaRPr lang="en-US" altLang="zh-TW" sz="2200" dirty="0"/>
          </a:p>
          <a:p>
            <a:pPr>
              <a:buFont typeface="Monotype Sorts" pitchFamily="2" charset="2"/>
              <a:buNone/>
            </a:pPr>
            <a:endParaRPr lang="en-US" altLang="zh-TW" sz="1200" dirty="0"/>
          </a:p>
          <a:p>
            <a:pPr>
              <a:buFont typeface="Monotype Sorts" pitchFamily="2" charset="2"/>
              <a:buNone/>
            </a:pPr>
            <a:r>
              <a:rPr lang="en-US" altLang="zh-TW" sz="2200" dirty="0" smtClean="0">
                <a:solidFill>
                  <a:srgbClr val="0000FF"/>
                </a:solidFill>
              </a:rPr>
              <a:t>Let </a:t>
            </a:r>
            <a:r>
              <a:rPr lang="en-US" altLang="zh-TW" sz="2200" dirty="0" smtClean="0">
                <a:solidFill>
                  <a:srgbClr val="FF0000"/>
                </a:solidFill>
              </a:rPr>
              <a:t>T</a:t>
            </a:r>
            <a:r>
              <a:rPr lang="en-US" altLang="zh-TW" sz="2200" dirty="0" smtClean="0">
                <a:solidFill>
                  <a:srgbClr val="0000FF"/>
                </a:solidFill>
              </a:rPr>
              <a:t> be the minimum spanning tree we want to construct for graph </a:t>
            </a:r>
            <a:r>
              <a:rPr lang="en-US" altLang="zh-TW" sz="2200" dirty="0" smtClean="0">
                <a:solidFill>
                  <a:srgbClr val="FF0000"/>
                </a:solidFill>
              </a:rPr>
              <a:t>G</a:t>
            </a:r>
            <a:r>
              <a:rPr lang="en-US" altLang="zh-TW" sz="2200" dirty="0" smtClean="0">
                <a:solidFill>
                  <a:srgbClr val="0000FF"/>
                </a:solidFill>
              </a:rPr>
              <a:t>, and let </a:t>
            </a:r>
            <a:r>
              <a:rPr lang="en-US" altLang="zh-TW" sz="2200" dirty="0" smtClean="0">
                <a:solidFill>
                  <a:srgbClr val="FF0000"/>
                </a:solidFill>
              </a:rPr>
              <a:t>T</a:t>
            </a:r>
            <a:r>
              <a:rPr lang="en-US" altLang="zh-TW" sz="2200" dirty="0" smtClean="0">
                <a:solidFill>
                  <a:srgbClr val="0000FF"/>
                </a:solidFill>
              </a:rPr>
              <a:t> be an empty tree.</a:t>
            </a:r>
          </a:p>
          <a:p>
            <a:pPr>
              <a:buFont typeface="Monotype Sorts" pitchFamily="2" charset="2"/>
              <a:buNone/>
            </a:pPr>
            <a:r>
              <a:rPr lang="en-US" altLang="zh-TW" sz="2200" dirty="0" smtClean="0">
                <a:solidFill>
                  <a:srgbClr val="0000FF"/>
                </a:solidFill>
              </a:rPr>
              <a:t>while </a:t>
            </a:r>
            <a:r>
              <a:rPr lang="en-US" altLang="zh-TW" sz="2200" dirty="0">
                <a:solidFill>
                  <a:srgbClr val="0000FF"/>
                </a:solidFill>
              </a:rPr>
              <a:t>(</a:t>
            </a:r>
            <a:r>
              <a:rPr lang="en-US" altLang="zh-TW" sz="2200" dirty="0">
                <a:solidFill>
                  <a:srgbClr val="FF0000"/>
                </a:solidFill>
              </a:rPr>
              <a:t>T</a:t>
            </a:r>
            <a:r>
              <a:rPr lang="en-US" altLang="zh-TW" sz="2200" dirty="0">
                <a:solidFill>
                  <a:srgbClr val="0000FF"/>
                </a:solidFill>
              </a:rPr>
              <a:t> </a:t>
            </a:r>
            <a:r>
              <a:rPr lang="en-US" altLang="zh-TW" sz="2200" dirty="0" smtClean="0">
                <a:solidFill>
                  <a:srgbClr val="0000FF"/>
                </a:solidFill>
              </a:rPr>
              <a:t>is not a spanning tree yet and there are still edges we</a:t>
            </a:r>
            <a:br>
              <a:rPr lang="en-US" altLang="zh-TW" sz="2200" dirty="0" smtClean="0">
                <a:solidFill>
                  <a:srgbClr val="0000FF"/>
                </a:solidFill>
              </a:rPr>
            </a:br>
            <a:r>
              <a:rPr lang="en-US" altLang="zh-TW" sz="2200" dirty="0" smtClean="0">
                <a:solidFill>
                  <a:srgbClr val="0000FF"/>
                </a:solidFill>
              </a:rPr>
              <a:t>      can add into </a:t>
            </a:r>
            <a:r>
              <a:rPr lang="en-US" altLang="zh-TW" sz="2200" dirty="0" smtClean="0">
                <a:solidFill>
                  <a:srgbClr val="FF0000"/>
                </a:solidFill>
              </a:rPr>
              <a:t>T</a:t>
            </a:r>
            <a:r>
              <a:rPr lang="en-US" altLang="zh-TW" sz="2200" dirty="0" smtClean="0">
                <a:solidFill>
                  <a:srgbClr val="0000FF"/>
                </a:solidFill>
              </a:rPr>
              <a:t> from </a:t>
            </a:r>
            <a:r>
              <a:rPr lang="en-US" altLang="zh-TW" sz="2200" dirty="0" smtClean="0">
                <a:solidFill>
                  <a:srgbClr val="FF0000"/>
                </a:solidFill>
              </a:rPr>
              <a:t>G</a:t>
            </a:r>
            <a:r>
              <a:rPr lang="en-US" altLang="zh-TW" sz="2200" dirty="0" smtClean="0">
                <a:solidFill>
                  <a:srgbClr val="0000FF"/>
                </a:solidFill>
              </a:rPr>
              <a:t>) </a:t>
            </a:r>
            <a:r>
              <a:rPr lang="en-US" altLang="zh-TW" sz="2200" dirty="0">
                <a:solidFill>
                  <a:srgbClr val="0000FF"/>
                </a:solidFill>
              </a:rPr>
              <a:t>{</a:t>
            </a:r>
          </a:p>
          <a:p>
            <a:pPr>
              <a:buFont typeface="Monotype Sorts" pitchFamily="2" charset="2"/>
              <a:buNone/>
            </a:pPr>
            <a:r>
              <a:rPr lang="en-US" altLang="zh-TW" sz="2200" dirty="0">
                <a:solidFill>
                  <a:srgbClr val="0000FF"/>
                </a:solidFill>
              </a:rPr>
              <a:t>  </a:t>
            </a:r>
            <a:r>
              <a:rPr lang="en-US" altLang="zh-TW" sz="2200" dirty="0" smtClean="0">
                <a:solidFill>
                  <a:srgbClr val="0000FF"/>
                </a:solidFill>
              </a:rPr>
              <a:t>    choose the edge </a:t>
            </a:r>
            <a:r>
              <a:rPr lang="en-US" altLang="zh-TW" sz="2200" dirty="0" smtClean="0">
                <a:solidFill>
                  <a:srgbClr val="FF0000"/>
                </a:solidFill>
              </a:rPr>
              <a:t>(</a:t>
            </a:r>
            <a:r>
              <a:rPr lang="en-US" altLang="zh-TW" sz="2200" dirty="0" err="1" smtClean="0">
                <a:solidFill>
                  <a:srgbClr val="FF0000"/>
                </a:solidFill>
              </a:rPr>
              <a:t>v,w</a:t>
            </a:r>
            <a:r>
              <a:rPr lang="en-US" altLang="zh-TW" sz="2200" dirty="0">
                <a:solidFill>
                  <a:srgbClr val="FF0000"/>
                </a:solidFill>
              </a:rPr>
              <a:t>)</a:t>
            </a:r>
            <a:r>
              <a:rPr lang="en-US" altLang="zh-TW" sz="2200" dirty="0">
                <a:solidFill>
                  <a:srgbClr val="0000FF"/>
                </a:solidFill>
              </a:rPr>
              <a:t> from </a:t>
            </a:r>
            <a:r>
              <a:rPr lang="en-US" altLang="zh-TW" sz="2200" dirty="0" smtClean="0">
                <a:solidFill>
                  <a:srgbClr val="FF0000"/>
                </a:solidFill>
              </a:rPr>
              <a:t>G</a:t>
            </a:r>
            <a:r>
              <a:rPr lang="en-US" altLang="zh-TW" sz="2200" dirty="0" smtClean="0">
                <a:solidFill>
                  <a:srgbClr val="0000FF"/>
                </a:solidFill>
              </a:rPr>
              <a:t> </a:t>
            </a:r>
            <a:r>
              <a:rPr lang="en-US" altLang="zh-TW" sz="2200" dirty="0">
                <a:solidFill>
                  <a:srgbClr val="0000FF"/>
                </a:solidFill>
              </a:rPr>
              <a:t>that has the smallest </a:t>
            </a:r>
            <a:r>
              <a:rPr lang="en-US" altLang="zh-TW" sz="2200" dirty="0" smtClean="0">
                <a:solidFill>
                  <a:srgbClr val="0000FF"/>
                </a:solidFill>
              </a:rPr>
              <a:t/>
            </a:r>
            <a:br>
              <a:rPr lang="en-US" altLang="zh-TW" sz="2200" dirty="0" smtClean="0">
                <a:solidFill>
                  <a:srgbClr val="0000FF"/>
                </a:solidFill>
              </a:rPr>
            </a:br>
            <a:r>
              <a:rPr lang="en-US" altLang="zh-TW" sz="2200" dirty="0" smtClean="0">
                <a:solidFill>
                  <a:srgbClr val="0000FF"/>
                </a:solidFill>
              </a:rPr>
              <a:t>  weight, and do not consider the edge </a:t>
            </a:r>
            <a:r>
              <a:rPr lang="en-US" altLang="zh-TW" sz="2200" dirty="0" smtClean="0">
                <a:solidFill>
                  <a:srgbClr val="FF0000"/>
                </a:solidFill>
              </a:rPr>
              <a:t>(v, w)</a:t>
            </a:r>
            <a:r>
              <a:rPr lang="en-US" altLang="zh-TW" sz="2200" dirty="0" smtClean="0">
                <a:solidFill>
                  <a:srgbClr val="0000FF"/>
                </a:solidFill>
              </a:rPr>
              <a:t> again;</a:t>
            </a:r>
            <a:endParaRPr lang="en-US" altLang="zh-TW" sz="2200" dirty="0">
              <a:solidFill>
                <a:srgbClr val="0000FF"/>
              </a:solidFill>
            </a:endParaRPr>
          </a:p>
          <a:p>
            <a:pPr>
              <a:buFont typeface="Monotype Sorts" pitchFamily="2" charset="2"/>
              <a:buNone/>
            </a:pPr>
            <a:r>
              <a:rPr lang="en-US" altLang="zh-TW" sz="2200" dirty="0" smtClean="0">
                <a:solidFill>
                  <a:srgbClr val="0000FF"/>
                </a:solidFill>
              </a:rPr>
              <a:t>      if (the edge </a:t>
            </a:r>
            <a:r>
              <a:rPr lang="en-US" altLang="zh-TW" sz="2200" dirty="0" smtClean="0">
                <a:solidFill>
                  <a:srgbClr val="FF0000"/>
                </a:solidFill>
              </a:rPr>
              <a:t>(</a:t>
            </a:r>
            <a:r>
              <a:rPr lang="en-US" altLang="zh-TW" sz="2200" dirty="0" err="1" smtClean="0">
                <a:solidFill>
                  <a:srgbClr val="FF0000"/>
                </a:solidFill>
              </a:rPr>
              <a:t>v,w</a:t>
            </a:r>
            <a:r>
              <a:rPr lang="en-US" altLang="zh-TW" sz="2200" dirty="0">
                <a:solidFill>
                  <a:srgbClr val="FF0000"/>
                </a:solidFill>
              </a:rPr>
              <a:t>)</a:t>
            </a:r>
            <a:r>
              <a:rPr lang="en-US" altLang="zh-TW" sz="2200" dirty="0">
                <a:solidFill>
                  <a:srgbClr val="0000FF"/>
                </a:solidFill>
              </a:rPr>
              <a:t> does not create a cycle in </a:t>
            </a:r>
            <a:r>
              <a:rPr lang="en-US" altLang="zh-TW" sz="2200" dirty="0" smtClean="0">
                <a:solidFill>
                  <a:srgbClr val="FF0000"/>
                </a:solidFill>
              </a:rPr>
              <a:t>T</a:t>
            </a:r>
            <a:r>
              <a:rPr lang="en-US" altLang="zh-TW" sz="2200" dirty="0" smtClean="0">
                <a:solidFill>
                  <a:srgbClr val="0000FF"/>
                </a:solidFill>
              </a:rPr>
              <a:t>) </a:t>
            </a:r>
            <a:br>
              <a:rPr lang="en-US" altLang="zh-TW" sz="2200" dirty="0" smtClean="0">
                <a:solidFill>
                  <a:srgbClr val="0000FF"/>
                </a:solidFill>
              </a:rPr>
            </a:br>
            <a:r>
              <a:rPr lang="en-US" altLang="zh-TW" sz="2200" dirty="0" smtClean="0">
                <a:solidFill>
                  <a:srgbClr val="0000FF"/>
                </a:solidFill>
              </a:rPr>
              <a:t>      add the edge </a:t>
            </a:r>
            <a:r>
              <a:rPr lang="en-US" altLang="zh-TW" sz="2200" dirty="0" smtClean="0">
                <a:solidFill>
                  <a:srgbClr val="FF0000"/>
                </a:solidFill>
              </a:rPr>
              <a:t>(</a:t>
            </a:r>
            <a:r>
              <a:rPr lang="en-US" altLang="zh-TW" sz="2200" dirty="0" err="1" smtClean="0">
                <a:solidFill>
                  <a:srgbClr val="FF0000"/>
                </a:solidFill>
              </a:rPr>
              <a:t>v,w</a:t>
            </a:r>
            <a:r>
              <a:rPr lang="en-US" altLang="zh-TW" sz="2200" dirty="0">
                <a:solidFill>
                  <a:srgbClr val="FF0000"/>
                </a:solidFill>
              </a:rPr>
              <a:t>) </a:t>
            </a:r>
            <a:r>
              <a:rPr lang="en-US" altLang="zh-TW" sz="2200" dirty="0">
                <a:solidFill>
                  <a:srgbClr val="0000FF"/>
                </a:solidFill>
              </a:rPr>
              <a:t>to </a:t>
            </a:r>
            <a:r>
              <a:rPr lang="en-US" altLang="zh-TW" sz="2200" dirty="0">
                <a:solidFill>
                  <a:srgbClr val="FF0000"/>
                </a:solidFill>
              </a:rPr>
              <a:t>T</a:t>
            </a:r>
            <a:r>
              <a:rPr lang="en-US" altLang="zh-TW" sz="2200" dirty="0" smtClean="0">
                <a:solidFill>
                  <a:srgbClr val="0000FF"/>
                </a:solidFill>
              </a:rPr>
              <a:t>;</a:t>
            </a:r>
            <a:br>
              <a:rPr lang="en-US" altLang="zh-TW" sz="2200" dirty="0" smtClean="0">
                <a:solidFill>
                  <a:srgbClr val="0000FF"/>
                </a:solidFill>
              </a:rPr>
            </a:br>
            <a:r>
              <a:rPr lang="en-US" altLang="zh-TW" sz="2200" dirty="0" smtClean="0">
                <a:solidFill>
                  <a:srgbClr val="0000FF"/>
                </a:solidFill>
              </a:rPr>
              <a:t>      </a:t>
            </a:r>
            <a:r>
              <a:rPr lang="en-US" altLang="zh-TW" sz="2200" dirty="0" smtClean="0">
                <a:solidFill>
                  <a:srgbClr val="FF0000"/>
                </a:solidFill>
              </a:rPr>
              <a:t>/* if there is a cycle in T, then T is not a spanning tree */</a:t>
            </a:r>
            <a:endParaRPr lang="en-US" altLang="zh-TW" sz="2200" dirty="0">
              <a:solidFill>
                <a:srgbClr val="FF0000"/>
              </a:solidFill>
            </a:endParaRPr>
          </a:p>
          <a:p>
            <a:pPr>
              <a:buFont typeface="Monotype Sorts" pitchFamily="2" charset="2"/>
              <a:buNone/>
            </a:pPr>
            <a:r>
              <a:rPr lang="en-US" altLang="zh-TW" sz="2200" dirty="0" smtClean="0">
                <a:solidFill>
                  <a:srgbClr val="0000FF"/>
                </a:solidFill>
              </a:rPr>
              <a:t>}</a:t>
            </a:r>
            <a:endParaRPr lang="en-US" altLang="zh-TW" sz="2200" dirty="0">
              <a:solidFill>
                <a:srgbClr val="0000FF"/>
              </a:solidFill>
            </a:endParaRPr>
          </a:p>
          <a:p>
            <a:pPr>
              <a:buFont typeface="Monotype Sorts" pitchFamily="2" charset="2"/>
              <a:buNone/>
            </a:pPr>
            <a:r>
              <a:rPr lang="en-US" altLang="zh-TW" sz="1200" dirty="0">
                <a:solidFill>
                  <a:srgbClr val="0000FF"/>
                </a:solidFill>
              </a:rPr>
              <a:t> </a:t>
            </a:r>
            <a:r>
              <a:rPr lang="en-US" altLang="zh-TW" sz="2200" dirty="0" smtClean="0">
                <a:solidFill>
                  <a:srgbClr val="0000FF"/>
                </a:solidFill>
              </a:rPr>
              <a:t>if </a:t>
            </a:r>
            <a:r>
              <a:rPr lang="en-US" altLang="zh-TW" sz="2200" dirty="0">
                <a:solidFill>
                  <a:srgbClr val="0000FF"/>
                </a:solidFill>
              </a:rPr>
              <a:t>(</a:t>
            </a:r>
            <a:r>
              <a:rPr lang="en-US" altLang="zh-TW" sz="2200" dirty="0">
                <a:solidFill>
                  <a:srgbClr val="FF0000"/>
                </a:solidFill>
              </a:rPr>
              <a:t>T</a:t>
            </a:r>
            <a:r>
              <a:rPr lang="en-US" altLang="zh-TW" sz="2200" dirty="0">
                <a:solidFill>
                  <a:srgbClr val="0000FF"/>
                </a:solidFill>
              </a:rPr>
              <a:t> contains fewer than n-1 edges) </a:t>
            </a:r>
            <a:endParaRPr lang="en-US" altLang="zh-TW" sz="2200" dirty="0" smtClean="0">
              <a:solidFill>
                <a:srgbClr val="0000FF"/>
              </a:solidFill>
            </a:endParaRPr>
          </a:p>
          <a:p>
            <a:pPr>
              <a:buFont typeface="Monotype Sorts" pitchFamily="2" charset="2"/>
              <a:buNone/>
            </a:pPr>
            <a:r>
              <a:rPr lang="en-US" altLang="zh-TW" sz="2200" dirty="0">
                <a:solidFill>
                  <a:srgbClr val="0000FF"/>
                </a:solidFill>
              </a:rPr>
              <a:t> </a:t>
            </a:r>
            <a:r>
              <a:rPr lang="en-US" altLang="zh-TW" sz="2200" dirty="0" smtClean="0">
                <a:solidFill>
                  <a:srgbClr val="0000FF"/>
                </a:solidFill>
              </a:rPr>
              <a:t>     there is no answer because </a:t>
            </a:r>
            <a:r>
              <a:rPr lang="en-US" altLang="zh-TW" sz="2200" dirty="0" smtClean="0">
                <a:solidFill>
                  <a:srgbClr val="FF0000"/>
                </a:solidFill>
              </a:rPr>
              <a:t>T</a:t>
            </a:r>
            <a:r>
              <a:rPr lang="en-US" altLang="zh-TW" sz="2200" dirty="0" smtClean="0">
                <a:solidFill>
                  <a:srgbClr val="0000FF"/>
                </a:solidFill>
              </a:rPr>
              <a:t> is not even a spanning tree.</a:t>
            </a:r>
            <a:endParaRPr lang="en-US" altLang="zh-TW" sz="1800" b="1" dirty="0">
              <a:solidFill>
                <a:srgbClr val="0000FF"/>
              </a:solidFill>
              <a:latin typeface="Courier New" pitchFamily="49" charset="0"/>
            </a:endParaRPr>
          </a:p>
        </p:txBody>
      </p:sp>
    </p:spTree>
    <p:extLst>
      <p:ext uri="{BB962C8B-B14F-4D97-AF65-F5344CB8AC3E}">
        <p14:creationId xmlns:p14="http://schemas.microsoft.com/office/powerpoint/2010/main" val="2065445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zh-TW" smtClean="0"/>
              <a:t>Graph</a:t>
            </a:r>
            <a:endParaRPr lang="en-US" altLang="zh-TW"/>
          </a:p>
        </p:txBody>
      </p:sp>
      <p:sp>
        <p:nvSpPr>
          <p:cNvPr id="6" name="Slide Number Placeholder 4"/>
          <p:cNvSpPr>
            <a:spLocks noGrp="1"/>
          </p:cNvSpPr>
          <p:nvPr>
            <p:ph type="sldNum" sz="quarter" idx="12"/>
          </p:nvPr>
        </p:nvSpPr>
        <p:spPr/>
        <p:txBody>
          <a:bodyPr/>
          <a:lstStyle/>
          <a:p>
            <a:r>
              <a:rPr lang="en-US" altLang="zh-TW" dirty="0" smtClean="0"/>
              <a:t>6-</a:t>
            </a:r>
            <a:fld id="{AE6BC403-E60D-4519-8435-CFDBDA785843}" type="slidenum">
              <a:rPr lang="zh-TW" altLang="en-US" smtClean="0"/>
              <a:pPr/>
              <a:t>28</a:t>
            </a:fld>
            <a:endParaRPr lang="en-US" altLang="zh-TW" dirty="0"/>
          </a:p>
        </p:txBody>
      </p:sp>
      <p:sp>
        <p:nvSpPr>
          <p:cNvPr id="491522" name="Rectangle 2"/>
          <p:cNvSpPr>
            <a:spLocks noGrp="1" noChangeArrowheads="1"/>
          </p:cNvSpPr>
          <p:nvPr>
            <p:ph type="title"/>
          </p:nvPr>
        </p:nvSpPr>
        <p:spPr>
          <a:xfrm>
            <a:off x="533400" y="228601"/>
            <a:ext cx="7772400" cy="433136"/>
          </a:xfrm>
        </p:spPr>
        <p:txBody>
          <a:bodyPr/>
          <a:lstStyle/>
          <a:p>
            <a:r>
              <a:rPr lang="en-US" altLang="zh-TW" dirty="0" err="1" smtClean="0">
                <a:latin typeface="Verdana" pitchFamily="34" charset="0"/>
              </a:rPr>
              <a:t>Kruskal's</a:t>
            </a:r>
            <a:r>
              <a:rPr lang="en-US" altLang="zh-TW" dirty="0" smtClean="0">
                <a:latin typeface="Verdana" pitchFamily="34" charset="0"/>
              </a:rPr>
              <a:t> Algorithm</a:t>
            </a:r>
            <a:endParaRPr lang="en-US" altLang="zh-TW" dirty="0"/>
          </a:p>
        </p:txBody>
      </p:sp>
      <p:graphicFrame>
        <p:nvGraphicFramePr>
          <p:cNvPr id="491525" name="Object 5"/>
          <p:cNvGraphicFramePr>
            <a:graphicFrameLocks noChangeAspect="1"/>
          </p:cNvGraphicFramePr>
          <p:nvPr>
            <p:extLst/>
          </p:nvPr>
        </p:nvGraphicFramePr>
        <p:xfrm>
          <a:off x="512957" y="1005469"/>
          <a:ext cx="7872532" cy="3153936"/>
        </p:xfrm>
        <a:graphic>
          <a:graphicData uri="http://schemas.openxmlformats.org/presentationml/2006/ole">
            <mc:AlternateContent xmlns:mc="http://schemas.openxmlformats.org/markup-compatibility/2006">
              <mc:Choice xmlns:v="urn:schemas-microsoft-com:vml" Requires="v">
                <p:oleObj spid="_x0000_s34818" name="Photo Editor Photo" r:id="rId3" imgW="6942857" imgH="5761905" progId="MSPhotoEd.3">
                  <p:embed/>
                </p:oleObj>
              </mc:Choice>
              <mc:Fallback>
                <p:oleObj name="Photo Editor Photo" r:id="rId3" imgW="6942857" imgH="5761905" progId="MSPhotoEd.3">
                  <p:embed/>
                  <p:pic>
                    <p:nvPicPr>
                      <p:cNvPr id="4915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57" y="1005469"/>
                        <a:ext cx="7872532" cy="3153936"/>
                      </a:xfrm>
                      <a:prstGeom prst="rect">
                        <a:avLst/>
                      </a:prstGeom>
                      <a:noFill/>
                      <a:ln>
                        <a:noFill/>
                      </a:ln>
                      <a:effectLst/>
                      <a:extLst/>
                    </p:spPr>
                  </p:pic>
                </p:oleObj>
              </mc:Fallback>
            </mc:AlternateContent>
          </a:graphicData>
        </a:graphic>
      </p:graphicFrame>
      <p:graphicFrame>
        <p:nvGraphicFramePr>
          <p:cNvPr id="2" name="Object 1"/>
          <p:cNvGraphicFramePr>
            <a:graphicFrameLocks noChangeAspect="1"/>
          </p:cNvGraphicFramePr>
          <p:nvPr>
            <p:extLst/>
          </p:nvPr>
        </p:nvGraphicFramePr>
        <p:xfrm>
          <a:off x="629735" y="4282067"/>
          <a:ext cx="7700226" cy="2061117"/>
        </p:xfrm>
        <a:graphic>
          <a:graphicData uri="http://schemas.openxmlformats.org/presentationml/2006/ole">
            <mc:AlternateContent xmlns:mc="http://schemas.openxmlformats.org/markup-compatibility/2006">
              <mc:Choice xmlns:v="urn:schemas-microsoft-com:vml" Requires="v">
                <p:oleObj spid="_x0000_s34819" name="Photo Editor Photo" r:id="rId5" imgW="6961905" imgH="2924583" progId="MSPhotoEd.3">
                  <p:embed/>
                </p:oleObj>
              </mc:Choice>
              <mc:Fallback>
                <p:oleObj name="Photo Editor Photo" r:id="rId5" imgW="6961905" imgH="2924583" progId="MSPhotoEd.3">
                  <p:embed/>
                  <p:pic>
                    <p:nvPicPr>
                      <p:cNvPr id="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735" y="4282067"/>
                        <a:ext cx="7700226" cy="20611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04077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Oval 4"/>
          <p:cNvSpPr>
            <a:spLocks noChangeArrowheads="1"/>
          </p:cNvSpPr>
          <p:nvPr/>
        </p:nvSpPr>
        <p:spPr bwMode="auto">
          <a:xfrm>
            <a:off x="334963"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3" name="Rectangle 5"/>
          <p:cNvSpPr>
            <a:spLocks noChangeArrowheads="1"/>
          </p:cNvSpPr>
          <p:nvPr/>
        </p:nvSpPr>
        <p:spPr bwMode="auto">
          <a:xfrm>
            <a:off x="324267" y="1441442"/>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12294" name="Oval 6"/>
          <p:cNvSpPr>
            <a:spLocks noChangeArrowheads="1"/>
          </p:cNvSpPr>
          <p:nvPr/>
        </p:nvSpPr>
        <p:spPr bwMode="auto">
          <a:xfrm>
            <a:off x="1379538"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5" name="Rectangle 7"/>
          <p:cNvSpPr>
            <a:spLocks noChangeArrowheads="1"/>
          </p:cNvSpPr>
          <p:nvPr/>
        </p:nvSpPr>
        <p:spPr bwMode="auto">
          <a:xfrm>
            <a:off x="1404938" y="14294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12296" name="Oval 8"/>
          <p:cNvSpPr>
            <a:spLocks noChangeArrowheads="1"/>
          </p:cNvSpPr>
          <p:nvPr/>
        </p:nvSpPr>
        <p:spPr bwMode="auto">
          <a:xfrm>
            <a:off x="2424113"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7" name="Rectangle 9"/>
          <p:cNvSpPr>
            <a:spLocks noChangeArrowheads="1"/>
          </p:cNvSpPr>
          <p:nvPr/>
        </p:nvSpPr>
        <p:spPr bwMode="auto">
          <a:xfrm>
            <a:off x="2425449" y="14294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12298" name="Oval 10"/>
          <p:cNvSpPr>
            <a:spLocks noChangeArrowheads="1"/>
          </p:cNvSpPr>
          <p:nvPr/>
        </p:nvSpPr>
        <p:spPr bwMode="auto">
          <a:xfrm>
            <a:off x="3468688"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9" name="Rectangle 11"/>
          <p:cNvSpPr>
            <a:spLocks noChangeArrowheads="1"/>
          </p:cNvSpPr>
          <p:nvPr/>
        </p:nvSpPr>
        <p:spPr bwMode="auto">
          <a:xfrm>
            <a:off x="3457992" y="14294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12300" name="Oval 12"/>
          <p:cNvSpPr>
            <a:spLocks noChangeArrowheads="1"/>
          </p:cNvSpPr>
          <p:nvPr/>
        </p:nvSpPr>
        <p:spPr bwMode="auto">
          <a:xfrm>
            <a:off x="334963"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1" name="Rectangle 13"/>
          <p:cNvSpPr>
            <a:spLocks noChangeArrowheads="1"/>
          </p:cNvSpPr>
          <p:nvPr/>
        </p:nvSpPr>
        <p:spPr bwMode="auto">
          <a:xfrm>
            <a:off x="336299"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12302" name="Oval 14"/>
          <p:cNvSpPr>
            <a:spLocks noChangeArrowheads="1"/>
          </p:cNvSpPr>
          <p:nvPr/>
        </p:nvSpPr>
        <p:spPr bwMode="auto">
          <a:xfrm>
            <a:off x="1379538"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3" name="Rectangle 15"/>
          <p:cNvSpPr>
            <a:spLocks noChangeArrowheads="1"/>
          </p:cNvSpPr>
          <p:nvPr/>
        </p:nvSpPr>
        <p:spPr bwMode="auto">
          <a:xfrm>
            <a:off x="1380874"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12304" name="Oval 16"/>
          <p:cNvSpPr>
            <a:spLocks noChangeArrowheads="1"/>
          </p:cNvSpPr>
          <p:nvPr/>
        </p:nvSpPr>
        <p:spPr bwMode="auto">
          <a:xfrm>
            <a:off x="2424113"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5" name="Rectangle 17"/>
          <p:cNvSpPr>
            <a:spLocks noChangeArrowheads="1"/>
          </p:cNvSpPr>
          <p:nvPr/>
        </p:nvSpPr>
        <p:spPr bwMode="auto">
          <a:xfrm>
            <a:off x="2413417" y="2251735"/>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12306" name="Oval 18"/>
          <p:cNvSpPr>
            <a:spLocks noChangeArrowheads="1"/>
          </p:cNvSpPr>
          <p:nvPr/>
        </p:nvSpPr>
        <p:spPr bwMode="auto">
          <a:xfrm>
            <a:off x="3468688"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7" name="Rectangle 19"/>
          <p:cNvSpPr>
            <a:spLocks noChangeArrowheads="1"/>
          </p:cNvSpPr>
          <p:nvPr/>
        </p:nvSpPr>
        <p:spPr bwMode="auto">
          <a:xfrm>
            <a:off x="3470024"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12308" name="Line 20"/>
          <p:cNvSpPr>
            <a:spLocks noChangeShapeType="1"/>
          </p:cNvSpPr>
          <p:nvPr/>
        </p:nvSpPr>
        <p:spPr bwMode="auto">
          <a:xfrm>
            <a:off x="477838"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9" name="Line 21"/>
          <p:cNvSpPr>
            <a:spLocks noChangeShapeType="1"/>
          </p:cNvSpPr>
          <p:nvPr/>
        </p:nvSpPr>
        <p:spPr bwMode="auto">
          <a:xfrm>
            <a:off x="1522413"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0" name="Line 22"/>
          <p:cNvSpPr>
            <a:spLocks noChangeShapeType="1"/>
          </p:cNvSpPr>
          <p:nvPr/>
        </p:nvSpPr>
        <p:spPr bwMode="auto">
          <a:xfrm>
            <a:off x="2566988"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1" name="Line 23"/>
          <p:cNvSpPr>
            <a:spLocks noChangeShapeType="1"/>
          </p:cNvSpPr>
          <p:nvPr/>
        </p:nvSpPr>
        <p:spPr bwMode="auto">
          <a:xfrm>
            <a:off x="3611563"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2" name="Line 24"/>
          <p:cNvSpPr>
            <a:spLocks noChangeShapeType="1"/>
          </p:cNvSpPr>
          <p:nvPr/>
        </p:nvSpPr>
        <p:spPr bwMode="auto">
          <a:xfrm>
            <a:off x="627063"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3" name="Line 25"/>
          <p:cNvSpPr>
            <a:spLocks noChangeShapeType="1"/>
          </p:cNvSpPr>
          <p:nvPr/>
        </p:nvSpPr>
        <p:spPr bwMode="auto">
          <a:xfrm>
            <a:off x="1671638"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4" name="Line 26"/>
          <p:cNvSpPr>
            <a:spLocks noChangeShapeType="1"/>
          </p:cNvSpPr>
          <p:nvPr/>
        </p:nvSpPr>
        <p:spPr bwMode="auto">
          <a:xfrm>
            <a:off x="2716213"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5" name="Line 27"/>
          <p:cNvSpPr>
            <a:spLocks noChangeShapeType="1"/>
          </p:cNvSpPr>
          <p:nvPr/>
        </p:nvSpPr>
        <p:spPr bwMode="auto">
          <a:xfrm>
            <a:off x="627063" y="2445913"/>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6" name="Line 28"/>
          <p:cNvSpPr>
            <a:spLocks noChangeShapeType="1"/>
          </p:cNvSpPr>
          <p:nvPr/>
        </p:nvSpPr>
        <p:spPr bwMode="auto">
          <a:xfrm flipV="1">
            <a:off x="576263" y="1718838"/>
            <a:ext cx="846137" cy="62865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7" name="Line 29"/>
          <p:cNvSpPr>
            <a:spLocks noChangeShapeType="1"/>
          </p:cNvSpPr>
          <p:nvPr/>
        </p:nvSpPr>
        <p:spPr bwMode="auto">
          <a:xfrm>
            <a:off x="1620838" y="1718838"/>
            <a:ext cx="846137" cy="67786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8" name="Rectangle 30"/>
          <p:cNvSpPr>
            <a:spLocks noChangeArrowheads="1"/>
          </p:cNvSpPr>
          <p:nvPr/>
        </p:nvSpPr>
        <p:spPr bwMode="auto">
          <a:xfrm>
            <a:off x="216568" y="1816257"/>
            <a:ext cx="198438"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sp>
        <p:nvSpPr>
          <p:cNvPr id="12319" name="Rectangle 31"/>
          <p:cNvSpPr>
            <a:spLocks noChangeArrowheads="1"/>
          </p:cNvSpPr>
          <p:nvPr/>
        </p:nvSpPr>
        <p:spPr bwMode="auto">
          <a:xfrm>
            <a:off x="1246188" y="1864888"/>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sp>
        <p:nvSpPr>
          <p:cNvPr id="12320" name="Rectangle 32"/>
          <p:cNvSpPr>
            <a:spLocks noChangeArrowheads="1"/>
          </p:cNvSpPr>
          <p:nvPr/>
        </p:nvSpPr>
        <p:spPr bwMode="auto">
          <a:xfrm>
            <a:off x="2566988" y="1815676"/>
            <a:ext cx="198437"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sp>
        <p:nvSpPr>
          <p:cNvPr id="12321" name="Rectangle 33"/>
          <p:cNvSpPr>
            <a:spLocks noChangeArrowheads="1"/>
          </p:cNvSpPr>
          <p:nvPr/>
        </p:nvSpPr>
        <p:spPr bwMode="auto">
          <a:xfrm>
            <a:off x="3611563" y="1768051"/>
            <a:ext cx="198437"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sp>
        <p:nvSpPr>
          <p:cNvPr id="12322" name="Rectangle 34"/>
          <p:cNvSpPr>
            <a:spLocks noChangeArrowheads="1"/>
          </p:cNvSpPr>
          <p:nvPr/>
        </p:nvSpPr>
        <p:spPr bwMode="auto">
          <a:xfrm>
            <a:off x="874713" y="1255288"/>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8</a:t>
            </a:r>
          </a:p>
        </p:txBody>
      </p:sp>
      <p:sp>
        <p:nvSpPr>
          <p:cNvPr id="12323" name="Rectangle 35"/>
          <p:cNvSpPr>
            <a:spLocks noChangeArrowheads="1"/>
          </p:cNvSpPr>
          <p:nvPr/>
        </p:nvSpPr>
        <p:spPr bwMode="auto">
          <a:xfrm>
            <a:off x="1919288" y="1255288"/>
            <a:ext cx="44767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10</a:t>
            </a:r>
          </a:p>
        </p:txBody>
      </p:sp>
      <p:sp>
        <p:nvSpPr>
          <p:cNvPr id="12324" name="Rectangle 36"/>
          <p:cNvSpPr>
            <a:spLocks noChangeArrowheads="1"/>
          </p:cNvSpPr>
          <p:nvPr/>
        </p:nvSpPr>
        <p:spPr bwMode="auto">
          <a:xfrm>
            <a:off x="2914650" y="1255288"/>
            <a:ext cx="496888"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14</a:t>
            </a:r>
          </a:p>
        </p:txBody>
      </p:sp>
      <p:sp>
        <p:nvSpPr>
          <p:cNvPr id="12325" name="Rectangle 37"/>
          <p:cNvSpPr>
            <a:spLocks noChangeArrowheads="1"/>
          </p:cNvSpPr>
          <p:nvPr/>
        </p:nvSpPr>
        <p:spPr bwMode="auto">
          <a:xfrm>
            <a:off x="2019300" y="1815676"/>
            <a:ext cx="496888"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12</a:t>
            </a:r>
          </a:p>
        </p:txBody>
      </p:sp>
      <p:sp>
        <p:nvSpPr>
          <p:cNvPr id="12326" name="Rectangle 38"/>
          <p:cNvSpPr>
            <a:spLocks noChangeArrowheads="1"/>
          </p:cNvSpPr>
          <p:nvPr/>
        </p:nvSpPr>
        <p:spPr bwMode="auto">
          <a:xfrm>
            <a:off x="725488" y="1739476"/>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sp>
        <p:nvSpPr>
          <p:cNvPr id="12327" name="Rectangle 39"/>
          <p:cNvSpPr>
            <a:spLocks noChangeArrowheads="1"/>
          </p:cNvSpPr>
          <p:nvPr/>
        </p:nvSpPr>
        <p:spPr bwMode="auto">
          <a:xfrm>
            <a:off x="874713" y="2445913"/>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9</a:t>
            </a:r>
          </a:p>
        </p:txBody>
      </p:sp>
      <p:sp>
        <p:nvSpPr>
          <p:cNvPr id="12328" name="Oval 40"/>
          <p:cNvSpPr>
            <a:spLocks noChangeArrowheads="1"/>
          </p:cNvSpPr>
          <p:nvPr/>
        </p:nvSpPr>
        <p:spPr bwMode="auto">
          <a:xfrm>
            <a:off x="5364163"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29" name="Rectangle 41"/>
          <p:cNvSpPr>
            <a:spLocks noChangeArrowheads="1"/>
          </p:cNvSpPr>
          <p:nvPr/>
        </p:nvSpPr>
        <p:spPr bwMode="auto">
          <a:xfrm>
            <a:off x="5365499" y="13532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12330" name="Oval 42"/>
          <p:cNvSpPr>
            <a:spLocks noChangeArrowheads="1"/>
          </p:cNvSpPr>
          <p:nvPr/>
        </p:nvSpPr>
        <p:spPr bwMode="auto">
          <a:xfrm>
            <a:off x="6408738"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1" name="Rectangle 43"/>
          <p:cNvSpPr>
            <a:spLocks noChangeArrowheads="1"/>
          </p:cNvSpPr>
          <p:nvPr/>
        </p:nvSpPr>
        <p:spPr bwMode="auto">
          <a:xfrm>
            <a:off x="6422106" y="13532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12332" name="Oval 44"/>
          <p:cNvSpPr>
            <a:spLocks noChangeArrowheads="1"/>
          </p:cNvSpPr>
          <p:nvPr/>
        </p:nvSpPr>
        <p:spPr bwMode="auto">
          <a:xfrm>
            <a:off x="7453313"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3" name="Rectangle 45"/>
          <p:cNvSpPr>
            <a:spLocks noChangeArrowheads="1"/>
          </p:cNvSpPr>
          <p:nvPr/>
        </p:nvSpPr>
        <p:spPr bwMode="auto">
          <a:xfrm>
            <a:off x="7454649" y="1377274"/>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12334" name="Oval 46"/>
          <p:cNvSpPr>
            <a:spLocks noChangeArrowheads="1"/>
          </p:cNvSpPr>
          <p:nvPr/>
        </p:nvSpPr>
        <p:spPr bwMode="auto">
          <a:xfrm>
            <a:off x="8497888"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5" name="Rectangle 47"/>
          <p:cNvSpPr>
            <a:spLocks noChangeArrowheads="1"/>
          </p:cNvSpPr>
          <p:nvPr/>
        </p:nvSpPr>
        <p:spPr bwMode="auto">
          <a:xfrm>
            <a:off x="8487192" y="1377274"/>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12336" name="Oval 48"/>
          <p:cNvSpPr>
            <a:spLocks noChangeArrowheads="1"/>
          </p:cNvSpPr>
          <p:nvPr/>
        </p:nvSpPr>
        <p:spPr bwMode="auto">
          <a:xfrm>
            <a:off x="5364163"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7" name="Rectangle 49"/>
          <p:cNvSpPr>
            <a:spLocks noChangeArrowheads="1"/>
          </p:cNvSpPr>
          <p:nvPr/>
        </p:nvSpPr>
        <p:spPr bwMode="auto">
          <a:xfrm>
            <a:off x="5365499" y="21875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12338" name="Oval 50"/>
          <p:cNvSpPr>
            <a:spLocks noChangeArrowheads="1"/>
          </p:cNvSpPr>
          <p:nvPr/>
        </p:nvSpPr>
        <p:spPr bwMode="auto">
          <a:xfrm>
            <a:off x="6408738"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9" name="Rectangle 51"/>
          <p:cNvSpPr>
            <a:spLocks noChangeArrowheads="1"/>
          </p:cNvSpPr>
          <p:nvPr/>
        </p:nvSpPr>
        <p:spPr bwMode="auto">
          <a:xfrm>
            <a:off x="6410074" y="2163503"/>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12340" name="Oval 52"/>
          <p:cNvSpPr>
            <a:spLocks noChangeArrowheads="1"/>
          </p:cNvSpPr>
          <p:nvPr/>
        </p:nvSpPr>
        <p:spPr bwMode="auto">
          <a:xfrm>
            <a:off x="7453313"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1" name="Rectangle 53"/>
          <p:cNvSpPr>
            <a:spLocks noChangeArrowheads="1"/>
          </p:cNvSpPr>
          <p:nvPr/>
        </p:nvSpPr>
        <p:spPr bwMode="auto">
          <a:xfrm>
            <a:off x="7442617" y="2175535"/>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12342" name="Oval 54"/>
          <p:cNvSpPr>
            <a:spLocks noChangeArrowheads="1"/>
          </p:cNvSpPr>
          <p:nvPr/>
        </p:nvSpPr>
        <p:spPr bwMode="auto">
          <a:xfrm>
            <a:off x="8497888"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3" name="Rectangle 55"/>
          <p:cNvSpPr>
            <a:spLocks noChangeArrowheads="1"/>
          </p:cNvSpPr>
          <p:nvPr/>
        </p:nvSpPr>
        <p:spPr bwMode="auto">
          <a:xfrm>
            <a:off x="8499224" y="21875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12344" name="Line 56"/>
          <p:cNvSpPr>
            <a:spLocks noChangeShapeType="1"/>
          </p:cNvSpPr>
          <p:nvPr/>
        </p:nvSpPr>
        <p:spPr bwMode="auto">
          <a:xfrm>
            <a:off x="4572000" y="1377524"/>
            <a:ext cx="0" cy="1206501"/>
          </a:xfrm>
          <a:prstGeom prst="line">
            <a:avLst/>
          </a:prstGeom>
          <a:noFill/>
          <a:ln w="762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5" name="Line 57"/>
          <p:cNvSpPr>
            <a:spLocks noChangeShapeType="1"/>
          </p:cNvSpPr>
          <p:nvPr/>
        </p:nvSpPr>
        <p:spPr bwMode="auto">
          <a:xfrm>
            <a:off x="5507038" y="16918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6" name="Rectangle 58"/>
          <p:cNvSpPr>
            <a:spLocks noChangeArrowheads="1"/>
          </p:cNvSpPr>
          <p:nvPr/>
        </p:nvSpPr>
        <p:spPr bwMode="auto">
          <a:xfrm>
            <a:off x="5257800" y="1728025"/>
            <a:ext cx="198438"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grpSp>
        <p:nvGrpSpPr>
          <p:cNvPr id="12349" name="Group 61"/>
          <p:cNvGrpSpPr>
            <a:grpSpLocks/>
          </p:cNvGrpSpPr>
          <p:nvPr/>
        </p:nvGrpSpPr>
        <p:grpSpPr bwMode="auto">
          <a:xfrm>
            <a:off x="8640763" y="1691851"/>
            <a:ext cx="198437" cy="531812"/>
            <a:chOff x="5443" y="1187"/>
            <a:chExt cx="125" cy="335"/>
          </a:xfrm>
          <a:noFill/>
        </p:grpSpPr>
        <p:sp>
          <p:nvSpPr>
            <p:cNvPr id="12347" name="Line 59"/>
            <p:cNvSpPr>
              <a:spLocks noChangeShapeType="1"/>
            </p:cNvSpPr>
            <p:nvPr/>
          </p:nvSpPr>
          <p:spPr bwMode="auto">
            <a:xfrm>
              <a:off x="5443"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8" name="Rectangle 60"/>
            <p:cNvSpPr>
              <a:spLocks noChangeArrowheads="1"/>
            </p:cNvSpPr>
            <p:nvPr/>
          </p:nvSpPr>
          <p:spPr bwMode="auto">
            <a:xfrm>
              <a:off x="5443" y="1187"/>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grpSp>
      <p:grpSp>
        <p:nvGrpSpPr>
          <p:cNvPr id="12352" name="Group 64"/>
          <p:cNvGrpSpPr>
            <a:grpSpLocks/>
          </p:cNvGrpSpPr>
          <p:nvPr/>
        </p:nvGrpSpPr>
        <p:grpSpPr bwMode="auto">
          <a:xfrm>
            <a:off x="6275388" y="1691851"/>
            <a:ext cx="276225" cy="531812"/>
            <a:chOff x="3953" y="1187"/>
            <a:chExt cx="174" cy="335"/>
          </a:xfrm>
          <a:noFill/>
        </p:grpSpPr>
        <p:sp>
          <p:nvSpPr>
            <p:cNvPr id="12350" name="Line 62"/>
            <p:cNvSpPr>
              <a:spLocks noChangeShapeType="1"/>
            </p:cNvSpPr>
            <p:nvPr/>
          </p:nvSpPr>
          <p:spPr bwMode="auto">
            <a:xfrm>
              <a:off x="4127"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1" name="Rectangle 63"/>
            <p:cNvSpPr>
              <a:spLocks noChangeArrowheads="1"/>
            </p:cNvSpPr>
            <p:nvPr/>
          </p:nvSpPr>
          <p:spPr bwMode="auto">
            <a:xfrm>
              <a:off x="3953" y="1248"/>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grpSp>
      <p:sp>
        <p:nvSpPr>
          <p:cNvPr id="12353" name="Rectangle 65"/>
          <p:cNvSpPr>
            <a:spLocks noChangeArrowheads="1"/>
          </p:cNvSpPr>
          <p:nvPr/>
        </p:nvSpPr>
        <p:spPr bwMode="auto">
          <a:xfrm>
            <a:off x="762000" y="44958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grpSp>
        <p:nvGrpSpPr>
          <p:cNvPr id="12356" name="Group 68"/>
          <p:cNvGrpSpPr>
            <a:grpSpLocks/>
          </p:cNvGrpSpPr>
          <p:nvPr/>
        </p:nvGrpSpPr>
        <p:grpSpPr bwMode="auto">
          <a:xfrm>
            <a:off x="7596188" y="1691851"/>
            <a:ext cx="198437" cy="531812"/>
            <a:chOff x="4785" y="1187"/>
            <a:chExt cx="125" cy="335"/>
          </a:xfrm>
          <a:noFill/>
        </p:grpSpPr>
        <p:sp>
          <p:nvSpPr>
            <p:cNvPr id="12354" name="Line 66"/>
            <p:cNvSpPr>
              <a:spLocks noChangeShapeType="1"/>
            </p:cNvSpPr>
            <p:nvPr/>
          </p:nvSpPr>
          <p:spPr bwMode="auto">
            <a:xfrm>
              <a:off x="4785"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5" name="Rectangle 67"/>
            <p:cNvSpPr>
              <a:spLocks noChangeArrowheads="1"/>
            </p:cNvSpPr>
            <p:nvPr/>
          </p:nvSpPr>
          <p:spPr bwMode="auto">
            <a:xfrm>
              <a:off x="4785" y="1217"/>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grpSp>
      <p:grpSp>
        <p:nvGrpSpPr>
          <p:cNvPr id="12359" name="Group 71"/>
          <p:cNvGrpSpPr>
            <a:grpSpLocks/>
          </p:cNvGrpSpPr>
          <p:nvPr/>
        </p:nvGrpSpPr>
        <p:grpSpPr bwMode="auto">
          <a:xfrm>
            <a:off x="6700838" y="1179088"/>
            <a:ext cx="746125" cy="396875"/>
            <a:chOff x="4221" y="864"/>
            <a:chExt cx="470" cy="250"/>
          </a:xfrm>
          <a:noFill/>
        </p:grpSpPr>
        <p:sp>
          <p:nvSpPr>
            <p:cNvPr id="12357" name="Line 69"/>
            <p:cNvSpPr>
              <a:spLocks noChangeShapeType="1"/>
            </p:cNvSpPr>
            <p:nvPr/>
          </p:nvSpPr>
          <p:spPr bwMode="auto">
            <a:xfrm>
              <a:off x="4221" y="1095"/>
              <a:ext cx="470" cy="0"/>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8" name="Rectangle 70"/>
            <p:cNvSpPr>
              <a:spLocks noChangeArrowheads="1"/>
            </p:cNvSpPr>
            <p:nvPr/>
          </p:nvSpPr>
          <p:spPr bwMode="auto">
            <a:xfrm>
              <a:off x="4377" y="864"/>
              <a:ext cx="282"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10</a:t>
              </a:r>
            </a:p>
          </p:txBody>
        </p:sp>
      </p:grpSp>
      <p:grpSp>
        <p:nvGrpSpPr>
          <p:cNvPr id="12362" name="Group 74"/>
          <p:cNvGrpSpPr>
            <a:grpSpLocks/>
          </p:cNvGrpSpPr>
          <p:nvPr/>
        </p:nvGrpSpPr>
        <p:grpSpPr bwMode="auto">
          <a:xfrm>
            <a:off x="5605463" y="1642638"/>
            <a:ext cx="846137" cy="628650"/>
            <a:chOff x="3531" y="1156"/>
            <a:chExt cx="533" cy="396"/>
          </a:xfrm>
          <a:noFill/>
        </p:grpSpPr>
        <p:sp>
          <p:nvSpPr>
            <p:cNvPr id="12360" name="Line 72"/>
            <p:cNvSpPr>
              <a:spLocks noChangeShapeType="1"/>
            </p:cNvSpPr>
            <p:nvPr/>
          </p:nvSpPr>
          <p:spPr bwMode="auto">
            <a:xfrm flipV="1">
              <a:off x="3531" y="1156"/>
              <a:ext cx="533" cy="396"/>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61" name="Rectangle 73"/>
            <p:cNvSpPr>
              <a:spLocks noChangeArrowheads="1"/>
            </p:cNvSpPr>
            <p:nvPr/>
          </p:nvSpPr>
          <p:spPr bwMode="auto">
            <a:xfrm>
              <a:off x="3625" y="1169"/>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grpSp>
      <p:grpSp>
        <p:nvGrpSpPr>
          <p:cNvPr id="12365" name="Group 77"/>
          <p:cNvGrpSpPr>
            <a:grpSpLocks/>
          </p:cNvGrpSpPr>
          <p:nvPr/>
        </p:nvGrpSpPr>
        <p:grpSpPr bwMode="auto">
          <a:xfrm>
            <a:off x="7745413" y="1179088"/>
            <a:ext cx="746125" cy="396875"/>
            <a:chOff x="4879" y="864"/>
            <a:chExt cx="470" cy="250"/>
          </a:xfrm>
          <a:noFill/>
        </p:grpSpPr>
        <p:sp>
          <p:nvSpPr>
            <p:cNvPr id="12363" name="Line 75"/>
            <p:cNvSpPr>
              <a:spLocks noChangeShapeType="1"/>
            </p:cNvSpPr>
            <p:nvPr/>
          </p:nvSpPr>
          <p:spPr bwMode="auto">
            <a:xfrm>
              <a:off x="4879" y="1095"/>
              <a:ext cx="470" cy="0"/>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64" name="Rectangle 76"/>
            <p:cNvSpPr>
              <a:spLocks noChangeArrowheads="1"/>
            </p:cNvSpPr>
            <p:nvPr/>
          </p:nvSpPr>
          <p:spPr bwMode="auto">
            <a:xfrm>
              <a:off x="5004" y="864"/>
              <a:ext cx="313"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14</a:t>
              </a:r>
            </a:p>
          </p:txBody>
        </p:sp>
      </p:grpSp>
      <p:sp>
        <p:nvSpPr>
          <p:cNvPr id="80" name="Rectangle 2"/>
          <p:cNvSpPr txBox="1">
            <a:spLocks noChangeArrowheads="1"/>
          </p:cNvSpPr>
          <p:nvPr/>
        </p:nvSpPr>
        <p:spPr bwMode="auto">
          <a:xfrm>
            <a:off x="533400" y="228600"/>
            <a:ext cx="8174038" cy="55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b="0" i="0" u="sng" strike="noStrike" kern="0" cap="none" spc="0" normalizeH="0" baseline="0" noProof="0" dirty="0" smtClean="0">
                <a:ln>
                  <a:noFill/>
                </a:ln>
                <a:solidFill>
                  <a:srgbClr val="3333CC"/>
                </a:solidFill>
                <a:effectLst/>
                <a:uLnTx/>
                <a:uFillTx/>
                <a:latin typeface="Comic Sans MS"/>
              </a:rPr>
              <a:t>More </a:t>
            </a:r>
            <a:r>
              <a:rPr lang="en-US" altLang="zh-TW" kern="0" dirty="0" smtClean="0">
                <a:solidFill>
                  <a:srgbClr val="3333CC"/>
                </a:solidFill>
                <a:latin typeface="Comic Sans MS"/>
              </a:rPr>
              <a:t>About </a:t>
            </a:r>
            <a:r>
              <a:rPr kumimoji="0" lang="en-US" altLang="zh-TW" b="0" i="0" u="sng" strike="noStrike" kern="0" cap="none" spc="0" normalizeH="0" baseline="0" noProof="0" dirty="0" err="1" smtClean="0">
                <a:ln>
                  <a:noFill/>
                </a:ln>
                <a:solidFill>
                  <a:srgbClr val="3333CC"/>
                </a:solidFill>
                <a:effectLst/>
                <a:uLnTx/>
                <a:uFillTx/>
                <a:latin typeface="Comic Sans MS"/>
              </a:rPr>
              <a:t>Kruskal's</a:t>
            </a:r>
            <a:r>
              <a:rPr kumimoji="0" lang="en-US" altLang="zh-TW" b="0" i="0" u="sng" strike="noStrike" kern="0" cap="none" spc="0" normalizeH="0" baseline="0" noProof="0" dirty="0" smtClean="0">
                <a:ln>
                  <a:noFill/>
                </a:ln>
                <a:solidFill>
                  <a:srgbClr val="3333CC"/>
                </a:solidFill>
                <a:effectLst/>
                <a:uLnTx/>
                <a:uFillTx/>
                <a:latin typeface="Comic Sans MS"/>
              </a:rPr>
              <a:t> Algorithm</a:t>
            </a:r>
            <a:endParaRPr kumimoji="0" lang="zh-TW" altLang="en-US" b="0" i="0" u="sng" strike="noStrike" kern="0" cap="none" spc="0" normalizeH="0" baseline="0" noProof="0" dirty="0">
              <a:ln>
                <a:noFill/>
              </a:ln>
              <a:solidFill>
                <a:srgbClr val="3333CC"/>
              </a:solidFill>
              <a:effectLst/>
              <a:uLnTx/>
              <a:uFillTx/>
              <a:latin typeface="Comic Sans MS"/>
            </a:endParaRPr>
          </a:p>
        </p:txBody>
      </p:sp>
      <p:sp>
        <p:nvSpPr>
          <p:cNvPr id="83" name="Rectangle 3"/>
          <p:cNvSpPr txBox="1">
            <a:spLocks noChangeArrowheads="1"/>
          </p:cNvSpPr>
          <p:nvPr/>
        </p:nvSpPr>
        <p:spPr>
          <a:xfrm>
            <a:off x="427038" y="3105148"/>
            <a:ext cx="8356600" cy="2087479"/>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pPr>
            <a:r>
              <a:rPr lang="en-US" altLang="zh-TW" sz="2400" kern="0" dirty="0" smtClean="0">
                <a:solidFill>
                  <a:srgbClr val="000000"/>
                </a:solidFill>
                <a:latin typeface="Comic Sans MS"/>
              </a:rPr>
              <a:t>For edges, we need to check (1) whether E is empty, and (2) find the least-cost edge in E.</a:t>
            </a:r>
          </a:p>
          <a:p>
            <a:pPr lvl="1">
              <a:buClr>
                <a:srgbClr val="3333CC"/>
              </a:buClr>
            </a:pPr>
            <a:r>
              <a:rPr lang="en-US" altLang="zh-TW" kern="0" dirty="0" smtClean="0">
                <a:solidFill>
                  <a:srgbClr val="000000"/>
                </a:solidFill>
                <a:latin typeface="Comic Sans MS"/>
              </a:rPr>
              <a:t>Use a </a:t>
            </a:r>
            <a:r>
              <a:rPr lang="en-US" altLang="zh-TW" kern="0" dirty="0" smtClean="0">
                <a:solidFill>
                  <a:srgbClr val="FF0000"/>
                </a:solidFill>
                <a:latin typeface="Comic Sans MS"/>
              </a:rPr>
              <a:t>min heap</a:t>
            </a:r>
            <a:r>
              <a:rPr lang="en-US" altLang="zh-TW" kern="0" dirty="0" smtClean="0">
                <a:solidFill>
                  <a:srgbClr val="000000"/>
                </a:solidFill>
                <a:latin typeface="Comic Sans MS"/>
              </a:rPr>
              <a:t> of edges! (</a:t>
            </a:r>
            <a:r>
              <a:rPr lang="en-US" altLang="zh-TW" i="1" kern="0" dirty="0" smtClean="0">
                <a:solidFill>
                  <a:srgbClr val="FF0000"/>
                </a:solidFill>
                <a:latin typeface="Comic Sans MS"/>
              </a:rPr>
              <a:t>Refer to max heap.</a:t>
            </a:r>
            <a:r>
              <a:rPr lang="en-US" altLang="zh-TW" kern="0" dirty="0" smtClean="0">
                <a:solidFill>
                  <a:srgbClr val="000000"/>
                </a:solidFill>
                <a:latin typeface="Comic Sans MS"/>
              </a:rPr>
              <a:t>)</a:t>
            </a:r>
          </a:p>
          <a:p>
            <a:pPr>
              <a:buClr>
                <a:srgbClr val="3333CC"/>
              </a:buClr>
            </a:pPr>
            <a:r>
              <a:rPr lang="en-US" altLang="zh-TW" sz="2400" kern="0" dirty="0" smtClean="0">
                <a:solidFill>
                  <a:srgbClr val="000000"/>
                </a:solidFill>
                <a:latin typeface="Comic Sans MS"/>
              </a:rPr>
              <a:t>For the tree T:</a:t>
            </a:r>
          </a:p>
          <a:p>
            <a:pPr lvl="1">
              <a:buClr>
                <a:srgbClr val="3333CC"/>
              </a:buClr>
            </a:pPr>
            <a:r>
              <a:rPr lang="en-US" altLang="zh-TW" kern="0" dirty="0" smtClean="0">
                <a:solidFill>
                  <a:srgbClr val="000000"/>
                </a:solidFill>
                <a:latin typeface="Comic Sans MS"/>
              </a:rPr>
              <a:t>Does T have n-1 edges? </a:t>
            </a:r>
          </a:p>
          <a:p>
            <a:pPr lvl="1">
              <a:buClr>
                <a:srgbClr val="3333CC"/>
              </a:buClr>
            </a:pPr>
            <a:r>
              <a:rPr lang="en-US" altLang="zh-TW" i="1" kern="0" dirty="0" smtClean="0">
                <a:solidFill>
                  <a:srgbClr val="000000"/>
                </a:solidFill>
                <a:latin typeface="Comic Sans MS"/>
              </a:rPr>
              <a:t>Does a new edge (</a:t>
            </a:r>
            <a:r>
              <a:rPr lang="en-US" altLang="zh-TW" i="1" kern="0" dirty="0" err="1" smtClean="0">
                <a:solidFill>
                  <a:srgbClr val="000000"/>
                </a:solidFill>
                <a:latin typeface="Comic Sans MS"/>
              </a:rPr>
              <a:t>u,v</a:t>
            </a:r>
            <a:r>
              <a:rPr lang="en-US" altLang="zh-TW" i="1" kern="0" dirty="0" smtClean="0">
                <a:solidFill>
                  <a:srgbClr val="000000"/>
                </a:solidFill>
                <a:latin typeface="Comic Sans MS"/>
              </a:rPr>
              <a:t>) added to T form a cycle?</a:t>
            </a:r>
          </a:p>
          <a:p>
            <a:pPr lvl="1">
              <a:buClr>
                <a:srgbClr val="3333CC"/>
              </a:buClr>
            </a:pPr>
            <a:r>
              <a:rPr lang="en-US" altLang="zh-TW" kern="0" dirty="0" smtClean="0">
                <a:solidFill>
                  <a:srgbClr val="000000"/>
                </a:solidFill>
                <a:latin typeface="Comic Sans MS"/>
              </a:rPr>
              <a:t>Add (</a:t>
            </a:r>
            <a:r>
              <a:rPr lang="en-US" altLang="zh-TW" kern="0" dirty="0" err="1" smtClean="0">
                <a:solidFill>
                  <a:srgbClr val="000000"/>
                </a:solidFill>
                <a:latin typeface="Comic Sans MS"/>
              </a:rPr>
              <a:t>u,v</a:t>
            </a:r>
            <a:r>
              <a:rPr lang="en-US" altLang="zh-TW" kern="0" dirty="0" smtClean="0">
                <a:solidFill>
                  <a:srgbClr val="000000"/>
                </a:solidFill>
                <a:latin typeface="Comic Sans MS"/>
              </a:rPr>
              <a:t>) to T it if it does not form a cycle in T. </a:t>
            </a:r>
            <a:endParaRPr lang="en-US" altLang="zh-TW" kern="0" dirty="0">
              <a:solidFill>
                <a:srgbClr val="000000"/>
              </a:solidFill>
              <a:latin typeface="Comic Sans MS"/>
            </a:endParaRPr>
          </a:p>
        </p:txBody>
      </p:sp>
      <p:sp>
        <p:nvSpPr>
          <p:cNvPr id="2" name="Footer Placeholder 1"/>
          <p:cNvSpPr>
            <a:spLocks noGrp="1"/>
          </p:cNvSpPr>
          <p:nvPr>
            <p:ph type="ftr" sz="quarter" idx="11"/>
          </p:nvPr>
        </p:nvSpPr>
        <p:spPr>
          <a:xfrm>
            <a:off x="7534692" y="6284494"/>
            <a:ext cx="864936" cy="457200"/>
          </a:xfrm>
        </p:spPr>
        <p:txBody>
          <a:bodyPr/>
          <a:lstStyle/>
          <a:p>
            <a:r>
              <a:rPr lang="en-US" altLang="zh-HK" dirty="0" smtClean="0">
                <a:solidFill>
                  <a:srgbClr val="000000"/>
                </a:solidFill>
              </a:rPr>
              <a:t>Graph</a:t>
            </a:r>
            <a:endParaRPr lang="en-US" altLang="zh-HK" dirty="0">
              <a:solidFill>
                <a:srgbClr val="000000"/>
              </a:solidFill>
            </a:endParaRPr>
          </a:p>
        </p:txBody>
      </p:sp>
      <p:sp>
        <p:nvSpPr>
          <p:cNvPr id="3" name="Slide Number Placeholder 2"/>
          <p:cNvSpPr>
            <a:spLocks noGrp="1"/>
          </p:cNvSpPr>
          <p:nvPr>
            <p:ph type="sldNum" sz="quarter" idx="12"/>
          </p:nvPr>
        </p:nvSpPr>
        <p:spPr>
          <a:xfrm>
            <a:off x="8108197" y="6296527"/>
            <a:ext cx="731003" cy="457200"/>
          </a:xfrm>
        </p:spPr>
        <p:txBody>
          <a:bodyPr/>
          <a:lstStyle/>
          <a:p>
            <a:r>
              <a:rPr lang="en-US" altLang="zh-HK" dirty="0" smtClean="0">
                <a:solidFill>
                  <a:srgbClr val="000000"/>
                </a:solidFill>
              </a:rPr>
              <a:t>6-</a:t>
            </a:r>
            <a:fld id="{07FAA600-E4CE-431E-BD2B-E559C03D1131}" type="slidenum">
              <a:rPr lang="en-US" altLang="zh-HK" smtClean="0">
                <a:solidFill>
                  <a:srgbClr val="000000"/>
                </a:solidFill>
              </a:rPr>
              <a:pPr/>
              <a:t>29</a:t>
            </a:fld>
            <a:endParaRPr lang="en-US" altLang="zh-HK" dirty="0">
              <a:solidFill>
                <a:srgbClr val="000000"/>
              </a:solidFill>
            </a:endParaRPr>
          </a:p>
        </p:txBody>
      </p:sp>
    </p:spTree>
    <p:extLst>
      <p:ext uri="{BB962C8B-B14F-4D97-AF65-F5344CB8AC3E}">
        <p14:creationId xmlns:p14="http://schemas.microsoft.com/office/powerpoint/2010/main" val="627482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2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dirty="0" smtClean="0"/>
              <a:t>Graph</a:t>
            </a:r>
            <a:endParaRPr lang="en-US" altLang="zh-TW" dirty="0" smtClean="0">
              <a:latin typeface="Times New Roman" pitchFamily="18" charset="0"/>
            </a:endParaRPr>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dirty="0" smtClean="0"/>
              <a:t>6-</a:t>
            </a:r>
            <a:fld id="{A671829F-221A-4FAC-A59C-D0677120A812}" type="slidenum">
              <a:rPr lang="en-US" altLang="zh-TW" smtClean="0"/>
              <a:pPr/>
              <a:t>3</a:t>
            </a:fld>
            <a:endParaRPr lang="en-US" altLang="zh-TW" dirty="0" smtClean="0"/>
          </a:p>
        </p:txBody>
      </p:sp>
      <p:sp>
        <p:nvSpPr>
          <p:cNvPr id="30724" name="Rectangle 2"/>
          <p:cNvSpPr>
            <a:spLocks noGrp="1" noChangeArrowheads="1"/>
          </p:cNvSpPr>
          <p:nvPr>
            <p:ph type="title"/>
          </p:nvPr>
        </p:nvSpPr>
        <p:spPr/>
        <p:txBody>
          <a:bodyPr/>
          <a:lstStyle/>
          <a:p>
            <a:r>
              <a:rPr lang="en-US" altLang="zh-TW" sz="3600" dirty="0" err="1" smtClean="0">
                <a:ea typeface="新細明體" charset="-120"/>
              </a:rPr>
              <a:t>Dijsktra’s</a:t>
            </a:r>
            <a:r>
              <a:rPr lang="en-US" altLang="zh-TW" sz="3600" dirty="0" smtClean="0">
                <a:ea typeface="新細明體" charset="-120"/>
              </a:rPr>
              <a:t> Algorithm</a:t>
            </a:r>
            <a:endParaRPr lang="en-US" altLang="zh-TW" dirty="0" smtClean="0">
              <a:ea typeface="新細明體" charset="-120"/>
            </a:endParaRPr>
          </a:p>
        </p:txBody>
      </p:sp>
      <p:sp>
        <p:nvSpPr>
          <p:cNvPr id="30725" name="Text Box 3"/>
          <p:cNvSpPr txBox="1">
            <a:spLocks noChangeArrowheads="1"/>
          </p:cNvSpPr>
          <p:nvPr/>
        </p:nvSpPr>
        <p:spPr bwMode="auto">
          <a:xfrm>
            <a:off x="768421" y="1338593"/>
            <a:ext cx="666079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sz="2000" dirty="0">
                <a:latin typeface="Arial" charset="0"/>
                <a:ea typeface="新細明體" charset="-120"/>
              </a:rPr>
              <a:t>1  </a:t>
            </a:r>
            <a:r>
              <a:rPr lang="en-US" altLang="zh-TW" sz="2000" b="1" i="1" dirty="0">
                <a:latin typeface="Arial" charset="0"/>
                <a:ea typeface="新細明體" charset="-120"/>
              </a:rPr>
              <a:t>Initialization:</a:t>
            </a:r>
            <a:r>
              <a:rPr lang="en-US" altLang="zh-TW" sz="2000" dirty="0">
                <a:latin typeface="Arial" charset="0"/>
                <a:ea typeface="新細明體" charset="-120"/>
              </a:rPr>
              <a:t> </a:t>
            </a:r>
          </a:p>
          <a:p>
            <a:r>
              <a:rPr lang="en-US" altLang="zh-TW" sz="2000" dirty="0">
                <a:latin typeface="Arial" charset="0"/>
                <a:ea typeface="新細明體" charset="-120"/>
              </a:rPr>
              <a:t>2    </a:t>
            </a:r>
            <a:r>
              <a:rPr lang="en-US" altLang="zh-TW" sz="2000" dirty="0" smtClean="0">
                <a:latin typeface="Arial" charset="0"/>
                <a:ea typeface="新細明體" charset="-120"/>
              </a:rPr>
              <a:t>S = </a:t>
            </a:r>
            <a:r>
              <a:rPr lang="en-US" altLang="zh-TW" sz="2000" dirty="0">
                <a:latin typeface="Arial" charset="0"/>
                <a:ea typeface="新細明體" charset="-120"/>
              </a:rPr>
              <a:t>{u} </a:t>
            </a:r>
            <a:r>
              <a:rPr lang="en-US" altLang="zh-TW" sz="2000" dirty="0" smtClean="0">
                <a:latin typeface="Arial" charset="0"/>
                <a:ea typeface="新細明體" charset="-120"/>
              </a:rPr>
              <a:t>/* u is the source */</a:t>
            </a:r>
            <a:endParaRPr lang="en-US" altLang="zh-TW" sz="2000" dirty="0">
              <a:latin typeface="Arial" charset="0"/>
              <a:ea typeface="新細明體" charset="-120"/>
            </a:endParaRPr>
          </a:p>
          <a:p>
            <a:r>
              <a:rPr lang="en-US" altLang="zh-TW" sz="2000" dirty="0">
                <a:latin typeface="Arial" charset="0"/>
                <a:ea typeface="新細明體" charset="-120"/>
              </a:rPr>
              <a:t>3    for all nodes v </a:t>
            </a:r>
          </a:p>
          <a:p>
            <a:r>
              <a:rPr lang="en-US" altLang="zh-TW" sz="2000" dirty="0">
                <a:latin typeface="Arial" charset="0"/>
                <a:ea typeface="新細明體" charset="-120"/>
              </a:rPr>
              <a:t>4      if v adjacent to u </a:t>
            </a:r>
          </a:p>
          <a:p>
            <a:r>
              <a:rPr lang="en-US" altLang="zh-TW" sz="2000" dirty="0">
                <a:latin typeface="Arial" charset="0"/>
                <a:ea typeface="新細明體" charset="-120"/>
              </a:rPr>
              <a:t>5          then </a:t>
            </a:r>
            <a:r>
              <a:rPr lang="en-US" altLang="zh-TW" sz="2000" dirty="0" smtClean="0">
                <a:latin typeface="Arial" charset="0"/>
                <a:ea typeface="新細明體" charset="-120"/>
              </a:rPr>
              <a:t>d(v</a:t>
            </a:r>
            <a:r>
              <a:rPr lang="en-US" altLang="zh-TW" sz="2000" dirty="0">
                <a:latin typeface="Arial" charset="0"/>
                <a:ea typeface="新細明體" charset="-120"/>
              </a:rPr>
              <a:t>) = c(</a:t>
            </a:r>
            <a:r>
              <a:rPr lang="en-US" altLang="zh-TW" sz="2000" dirty="0" err="1">
                <a:latin typeface="Arial" charset="0"/>
                <a:ea typeface="新細明體" charset="-120"/>
              </a:rPr>
              <a:t>u,v</a:t>
            </a:r>
            <a:r>
              <a:rPr lang="en-US" altLang="zh-TW" sz="2000" dirty="0">
                <a:latin typeface="Arial" charset="0"/>
                <a:ea typeface="新細明體" charset="-120"/>
              </a:rPr>
              <a:t>) </a:t>
            </a:r>
          </a:p>
          <a:p>
            <a:r>
              <a:rPr lang="en-US" altLang="zh-TW" sz="2000" dirty="0">
                <a:latin typeface="Arial" charset="0"/>
                <a:ea typeface="新細明體" charset="-120"/>
              </a:rPr>
              <a:t>6      else </a:t>
            </a:r>
            <a:r>
              <a:rPr lang="en-US" altLang="zh-TW" sz="2000" dirty="0" smtClean="0">
                <a:latin typeface="Arial" charset="0"/>
                <a:ea typeface="新細明體" charset="-120"/>
              </a:rPr>
              <a:t>d(v</a:t>
            </a:r>
            <a:r>
              <a:rPr lang="en-US" altLang="zh-TW" sz="2000" dirty="0">
                <a:latin typeface="Arial" charset="0"/>
                <a:ea typeface="新細明體" charset="-120"/>
              </a:rPr>
              <a:t>) = ∞ </a:t>
            </a:r>
          </a:p>
          <a:p>
            <a:r>
              <a:rPr lang="en-US" altLang="zh-TW" sz="2000" dirty="0">
                <a:latin typeface="Arial" charset="0"/>
                <a:ea typeface="新細明體" charset="-120"/>
              </a:rPr>
              <a:t>7 </a:t>
            </a:r>
          </a:p>
          <a:p>
            <a:r>
              <a:rPr lang="en-US" altLang="zh-TW" sz="2000" dirty="0">
                <a:latin typeface="Arial" charset="0"/>
                <a:ea typeface="新細明體" charset="-120"/>
              </a:rPr>
              <a:t>8   </a:t>
            </a:r>
            <a:r>
              <a:rPr lang="en-US" altLang="zh-TW" sz="2000" b="1" i="1" dirty="0">
                <a:latin typeface="Arial" charset="0"/>
                <a:ea typeface="新細明體" charset="-120"/>
              </a:rPr>
              <a:t>Loop</a:t>
            </a:r>
            <a:r>
              <a:rPr lang="en-US" altLang="zh-TW" sz="2000" i="1" dirty="0">
                <a:latin typeface="Arial" charset="0"/>
                <a:ea typeface="新細明體" charset="-120"/>
              </a:rPr>
              <a:t> </a:t>
            </a:r>
            <a:endParaRPr lang="en-US" altLang="zh-TW" sz="2000" dirty="0">
              <a:latin typeface="Arial" charset="0"/>
              <a:ea typeface="新細明體" charset="-120"/>
            </a:endParaRPr>
          </a:p>
          <a:p>
            <a:r>
              <a:rPr lang="en-US" altLang="zh-TW" sz="2000" dirty="0">
                <a:latin typeface="Arial" charset="0"/>
                <a:ea typeface="新細明體" charset="-120"/>
              </a:rPr>
              <a:t>9     </a:t>
            </a:r>
            <a:r>
              <a:rPr lang="en-US" altLang="zh-TW" sz="2000" dirty="0" smtClean="0">
                <a:latin typeface="Arial" charset="0"/>
                <a:ea typeface="新細明體" charset="-120"/>
              </a:rPr>
              <a:t>  find </a:t>
            </a:r>
            <a:r>
              <a:rPr lang="en-US" altLang="zh-TW" sz="2000" dirty="0">
                <a:latin typeface="Arial" charset="0"/>
                <a:ea typeface="新細明體" charset="-120"/>
              </a:rPr>
              <a:t>w not in </a:t>
            </a:r>
            <a:r>
              <a:rPr lang="en-US" altLang="zh-TW" sz="2000" dirty="0" smtClean="0">
                <a:latin typeface="Arial" charset="0"/>
                <a:ea typeface="新細明體" charset="-120"/>
              </a:rPr>
              <a:t>S such </a:t>
            </a:r>
            <a:r>
              <a:rPr lang="en-US" altLang="zh-TW" sz="2000" dirty="0">
                <a:latin typeface="Arial" charset="0"/>
                <a:ea typeface="新細明體" charset="-120"/>
              </a:rPr>
              <a:t>that </a:t>
            </a:r>
            <a:r>
              <a:rPr lang="en-US" altLang="zh-TW" sz="2000" dirty="0" smtClean="0">
                <a:latin typeface="Arial" charset="0"/>
                <a:ea typeface="新細明體" charset="-120"/>
              </a:rPr>
              <a:t>d(w</a:t>
            </a:r>
            <a:r>
              <a:rPr lang="en-US" altLang="zh-TW" sz="2000" dirty="0">
                <a:latin typeface="Arial" charset="0"/>
                <a:ea typeface="新細明體" charset="-120"/>
              </a:rPr>
              <a:t>) is a minimum </a:t>
            </a:r>
          </a:p>
          <a:p>
            <a:r>
              <a:rPr lang="en-US" altLang="zh-TW" sz="2000" dirty="0">
                <a:latin typeface="Arial" charset="0"/>
                <a:ea typeface="新細明體" charset="-120"/>
              </a:rPr>
              <a:t>10   </a:t>
            </a:r>
            <a:r>
              <a:rPr lang="en-US" altLang="zh-TW" sz="2000" dirty="0" smtClean="0">
                <a:latin typeface="Arial" charset="0"/>
                <a:ea typeface="新細明體" charset="-120"/>
              </a:rPr>
              <a:t>  add </a:t>
            </a:r>
            <a:r>
              <a:rPr lang="en-US" altLang="zh-TW" sz="2000" dirty="0">
                <a:latin typeface="Arial" charset="0"/>
                <a:ea typeface="新細明體" charset="-120"/>
              </a:rPr>
              <a:t>w to </a:t>
            </a:r>
            <a:r>
              <a:rPr lang="en-US" altLang="zh-TW" sz="2000" dirty="0" smtClean="0">
                <a:latin typeface="Arial" charset="0"/>
                <a:ea typeface="新細明體" charset="-120"/>
              </a:rPr>
              <a:t>S</a:t>
            </a:r>
            <a:endParaRPr lang="en-US" altLang="zh-TW" sz="2000" dirty="0">
              <a:latin typeface="Arial" charset="0"/>
              <a:ea typeface="新細明體" charset="-120"/>
            </a:endParaRPr>
          </a:p>
          <a:p>
            <a:r>
              <a:rPr lang="en-US" altLang="zh-TW" sz="2000" dirty="0">
                <a:latin typeface="Arial" charset="0"/>
                <a:ea typeface="新細明體" charset="-120"/>
              </a:rPr>
              <a:t>11   </a:t>
            </a:r>
            <a:r>
              <a:rPr lang="en-US" altLang="zh-TW" sz="2000" dirty="0" smtClean="0">
                <a:latin typeface="Arial" charset="0"/>
                <a:ea typeface="新細明體" charset="-120"/>
              </a:rPr>
              <a:t>  update d(v</a:t>
            </a:r>
            <a:r>
              <a:rPr lang="en-US" altLang="zh-TW" sz="2000" dirty="0">
                <a:latin typeface="Arial" charset="0"/>
                <a:ea typeface="新細明體" charset="-120"/>
              </a:rPr>
              <a:t>) for all v adjacent to w and not in </a:t>
            </a:r>
            <a:r>
              <a:rPr lang="en-US" altLang="zh-TW" sz="2000" dirty="0" smtClean="0">
                <a:latin typeface="Arial" charset="0"/>
                <a:ea typeface="新細明體" charset="-120"/>
              </a:rPr>
              <a:t>S: </a:t>
            </a:r>
            <a:endParaRPr lang="en-US" altLang="zh-TW" sz="2000" dirty="0">
              <a:latin typeface="Arial" charset="0"/>
              <a:ea typeface="新細明體" charset="-120"/>
            </a:endParaRPr>
          </a:p>
          <a:p>
            <a:r>
              <a:rPr lang="en-US" altLang="zh-TW" sz="2000" dirty="0">
                <a:latin typeface="Arial" charset="0"/>
                <a:ea typeface="新細明體" charset="-120"/>
              </a:rPr>
              <a:t>12       </a:t>
            </a:r>
            <a:r>
              <a:rPr lang="en-US" altLang="zh-TW" sz="2000" dirty="0" smtClean="0">
                <a:latin typeface="Arial" charset="0"/>
                <a:ea typeface="新細明體" charset="-120"/>
              </a:rPr>
              <a:t>    </a:t>
            </a:r>
            <a:r>
              <a:rPr lang="en-US" altLang="zh-TW" sz="2000" dirty="0" smtClean="0">
                <a:solidFill>
                  <a:srgbClr val="FF0000"/>
                </a:solidFill>
                <a:latin typeface="Arial" charset="0"/>
                <a:ea typeface="新細明體" charset="-120"/>
              </a:rPr>
              <a:t>d(v</a:t>
            </a:r>
            <a:r>
              <a:rPr lang="en-US" altLang="zh-TW" sz="2000" dirty="0">
                <a:solidFill>
                  <a:srgbClr val="FF0000"/>
                </a:solidFill>
                <a:latin typeface="Arial" charset="0"/>
                <a:ea typeface="新細明體" charset="-120"/>
              </a:rPr>
              <a:t>) = </a:t>
            </a:r>
            <a:r>
              <a:rPr lang="en-US" altLang="zh-TW" sz="2000" dirty="0" smtClean="0">
                <a:solidFill>
                  <a:srgbClr val="FF0000"/>
                </a:solidFill>
                <a:latin typeface="Arial" charset="0"/>
                <a:ea typeface="新細明體" charset="-120"/>
              </a:rPr>
              <a:t>min(d(v</a:t>
            </a:r>
            <a:r>
              <a:rPr lang="en-US" altLang="zh-TW" sz="2000" dirty="0">
                <a:solidFill>
                  <a:srgbClr val="FF0000"/>
                </a:solidFill>
                <a:latin typeface="Arial" charset="0"/>
                <a:ea typeface="新細明體" charset="-120"/>
              </a:rPr>
              <a:t>), </a:t>
            </a:r>
            <a:r>
              <a:rPr lang="en-US" altLang="zh-TW" sz="2000" dirty="0" smtClean="0">
                <a:solidFill>
                  <a:srgbClr val="FF0000"/>
                </a:solidFill>
                <a:latin typeface="Arial" charset="0"/>
                <a:ea typeface="新細明體" charset="-120"/>
              </a:rPr>
              <a:t>d(w</a:t>
            </a:r>
            <a:r>
              <a:rPr lang="en-US" altLang="zh-TW" sz="2000" dirty="0">
                <a:solidFill>
                  <a:srgbClr val="FF0000"/>
                </a:solidFill>
                <a:latin typeface="Arial" charset="0"/>
                <a:ea typeface="新細明體" charset="-120"/>
              </a:rPr>
              <a:t>) + c(</a:t>
            </a:r>
            <a:r>
              <a:rPr lang="en-US" altLang="zh-TW" sz="2000" dirty="0" err="1">
                <a:solidFill>
                  <a:srgbClr val="FF0000"/>
                </a:solidFill>
                <a:latin typeface="Arial" charset="0"/>
                <a:ea typeface="新細明體" charset="-120"/>
              </a:rPr>
              <a:t>w,v</a:t>
            </a:r>
            <a:r>
              <a:rPr lang="en-US" altLang="zh-TW" sz="2000" dirty="0" smtClean="0">
                <a:solidFill>
                  <a:srgbClr val="FF0000"/>
                </a:solidFill>
                <a:latin typeface="Arial" charset="0"/>
                <a:ea typeface="新細明體" charset="-120"/>
              </a:rPr>
              <a:t>)) </a:t>
            </a:r>
            <a:endParaRPr lang="en-US" altLang="zh-TW" sz="2000" dirty="0">
              <a:solidFill>
                <a:srgbClr val="FF0000"/>
              </a:solidFill>
              <a:latin typeface="Arial" charset="0"/>
              <a:ea typeface="新細明體" charset="-120"/>
            </a:endParaRPr>
          </a:p>
          <a:p>
            <a:r>
              <a:rPr lang="en-US" altLang="zh-TW" sz="2000" dirty="0">
                <a:latin typeface="Arial" charset="0"/>
                <a:ea typeface="新細明體" charset="-120"/>
              </a:rPr>
              <a:t>13    </a:t>
            </a:r>
            <a:r>
              <a:rPr lang="en-US" altLang="zh-TW" sz="2000" dirty="0" smtClean="0">
                <a:latin typeface="Arial" charset="0"/>
                <a:ea typeface="新細明體" charset="-120"/>
              </a:rPr>
              <a:t>      /* </a:t>
            </a:r>
            <a:r>
              <a:rPr lang="en-US" altLang="zh-TW" sz="2000" dirty="0">
                <a:latin typeface="Arial" charset="0"/>
                <a:ea typeface="新細明體" charset="-120"/>
              </a:rPr>
              <a:t>new cost to v is either old cost to v or known </a:t>
            </a:r>
          </a:p>
          <a:p>
            <a:r>
              <a:rPr lang="en-US" altLang="zh-TW" sz="2000" dirty="0">
                <a:latin typeface="Arial" charset="0"/>
                <a:ea typeface="新細明體" charset="-120"/>
              </a:rPr>
              <a:t>14     </a:t>
            </a:r>
            <a:r>
              <a:rPr lang="en-US" altLang="zh-TW" sz="2000" dirty="0" smtClean="0">
                <a:latin typeface="Arial" charset="0"/>
                <a:ea typeface="新細明體" charset="-120"/>
              </a:rPr>
              <a:t>        shortest </a:t>
            </a:r>
            <a:r>
              <a:rPr lang="en-US" altLang="zh-TW" sz="2000" dirty="0">
                <a:latin typeface="Arial" charset="0"/>
                <a:ea typeface="新細明體" charset="-120"/>
              </a:rPr>
              <a:t>path cost to w plus cost from w to v */ </a:t>
            </a:r>
          </a:p>
          <a:p>
            <a:r>
              <a:rPr lang="en-US" altLang="zh-TW" sz="2000" dirty="0">
                <a:latin typeface="Arial" charset="0"/>
                <a:ea typeface="新細明體" charset="-120"/>
              </a:rPr>
              <a:t>15  </a:t>
            </a:r>
            <a:r>
              <a:rPr lang="en-US" altLang="zh-TW" sz="2000" b="1" i="1" dirty="0">
                <a:latin typeface="Arial" charset="0"/>
                <a:ea typeface="新細明體" charset="-120"/>
              </a:rPr>
              <a:t>until all nodes in S</a:t>
            </a:r>
            <a:endParaRPr lang="en-US" altLang="zh-TW" sz="2000" dirty="0">
              <a:latin typeface="Arial" charset="0"/>
              <a:ea typeface="新細明體" charset="-120"/>
            </a:endParaRPr>
          </a:p>
        </p:txBody>
      </p:sp>
      <p:sp>
        <p:nvSpPr>
          <p:cNvPr id="30726" name="Freeform 4"/>
          <p:cNvSpPr>
            <a:spLocks/>
          </p:cNvSpPr>
          <p:nvPr/>
        </p:nvSpPr>
        <p:spPr bwMode="auto">
          <a:xfrm>
            <a:off x="227083" y="3422980"/>
            <a:ext cx="800100" cy="2886075"/>
          </a:xfrm>
          <a:custGeom>
            <a:avLst/>
            <a:gdLst>
              <a:gd name="T0" fmla="*/ 2147483647 w 504"/>
              <a:gd name="T1" fmla="*/ 2147483647 h 1818"/>
              <a:gd name="T2" fmla="*/ 2147483647 w 504"/>
              <a:gd name="T3" fmla="*/ 2147483647 h 1818"/>
              <a:gd name="T4" fmla="*/ 2147483647 w 504"/>
              <a:gd name="T5" fmla="*/ 2147483647 h 1818"/>
              <a:gd name="T6" fmla="*/ 2147483647 w 504"/>
              <a:gd name="T7" fmla="*/ 2147483647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HK" altLang="zh-HK"/>
          </a:p>
        </p:txBody>
      </p:sp>
      <p:sp>
        <p:nvSpPr>
          <p:cNvPr id="7" name="Rectangle 4"/>
          <p:cNvSpPr txBox="1">
            <a:spLocks noChangeArrowheads="1"/>
          </p:cNvSpPr>
          <p:nvPr/>
        </p:nvSpPr>
        <p:spPr>
          <a:xfrm>
            <a:off x="4993106" y="1306430"/>
            <a:ext cx="4018547" cy="2236870"/>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r>
              <a:rPr lang="en-US" altLang="zh-TW" sz="2400" kern="0" dirty="0" smtClean="0">
                <a:solidFill>
                  <a:schemeClr val="accent2"/>
                </a:solidFill>
                <a:latin typeface="Arial" charset="0"/>
                <a:ea typeface="新細明體" charset="-120"/>
              </a:rPr>
              <a:t>c(</a:t>
            </a:r>
            <a:r>
              <a:rPr lang="en-US" altLang="zh-TW" sz="2400" kern="0" dirty="0" err="1" smtClean="0">
                <a:solidFill>
                  <a:schemeClr val="accent2"/>
                </a:solidFill>
                <a:latin typeface="Arial" charset="0"/>
                <a:ea typeface="新細明體" charset="-120"/>
              </a:rPr>
              <a:t>x,y</a:t>
            </a:r>
            <a:r>
              <a:rPr lang="en-US" altLang="zh-TW" sz="2400" kern="0" dirty="0" smtClean="0">
                <a:solidFill>
                  <a:schemeClr val="accent2"/>
                </a:solidFill>
                <a:latin typeface="Arial" charset="0"/>
                <a:ea typeface="新細明體" charset="-120"/>
              </a:rPr>
              <a:t>):</a:t>
            </a:r>
            <a:r>
              <a:rPr lang="en-US" altLang="zh-TW" sz="2000" kern="0" dirty="0" smtClean="0">
                <a:ea typeface="新細明體" charset="-120"/>
              </a:rPr>
              <a:t> cost (</a:t>
            </a:r>
            <a:r>
              <a:rPr lang="en-US" altLang="zh-TW" sz="2000" kern="0" dirty="0" smtClean="0">
                <a:solidFill>
                  <a:srgbClr val="C00000"/>
                </a:solidFill>
                <a:ea typeface="新細明體" charset="-120"/>
              </a:rPr>
              <a:t>weight</a:t>
            </a:r>
            <a:r>
              <a:rPr lang="en-US" altLang="zh-TW" sz="2000" kern="0" dirty="0" smtClean="0">
                <a:ea typeface="新細明體" charset="-120"/>
              </a:rPr>
              <a:t>) of edge &lt;x, y&gt;; ∞ otherwise</a:t>
            </a:r>
          </a:p>
          <a:p>
            <a:r>
              <a:rPr lang="en-US" altLang="zh-TW" sz="2400" kern="0" dirty="0" smtClean="0">
                <a:solidFill>
                  <a:schemeClr val="accent2"/>
                </a:solidFill>
                <a:latin typeface="Arial" charset="0"/>
                <a:ea typeface="新細明體" charset="-120"/>
              </a:rPr>
              <a:t>d(v):</a:t>
            </a:r>
            <a:r>
              <a:rPr lang="en-US" altLang="zh-TW" sz="2000" kern="0" dirty="0" smtClean="0">
                <a:ea typeface="新細明體" charset="-120"/>
              </a:rPr>
              <a:t> current </a:t>
            </a:r>
            <a:r>
              <a:rPr lang="en-US" altLang="zh-TW" sz="2000" kern="0" dirty="0" smtClean="0">
                <a:solidFill>
                  <a:srgbClr val="C00000"/>
                </a:solidFill>
                <a:ea typeface="新細明體" charset="-120"/>
              </a:rPr>
              <a:t>distance</a:t>
            </a:r>
            <a:r>
              <a:rPr lang="en-US" altLang="zh-TW" sz="2000" kern="0" dirty="0" smtClean="0">
                <a:ea typeface="新細明體" charset="-120"/>
              </a:rPr>
              <a:t> from the source u to v</a:t>
            </a:r>
          </a:p>
          <a:p>
            <a:r>
              <a:rPr lang="en-US" altLang="zh-TW" sz="2400" kern="0" dirty="0" smtClean="0">
                <a:solidFill>
                  <a:schemeClr val="accent2"/>
                </a:solidFill>
                <a:latin typeface="Arial" charset="0"/>
                <a:ea typeface="新細明體" charset="-120"/>
              </a:rPr>
              <a:t>S:</a:t>
            </a:r>
            <a:r>
              <a:rPr lang="en-US" altLang="zh-TW" sz="2000" kern="0" dirty="0" smtClean="0">
                <a:ea typeface="新細明體" charset="-120"/>
              </a:rPr>
              <a:t> set of nodes whose least cost path definitively known</a:t>
            </a:r>
          </a:p>
          <a:p>
            <a:endParaRPr lang="en-US" altLang="zh-TW" sz="2400" kern="0" dirty="0" smtClean="0">
              <a:ea typeface="新細明體" charset="-120"/>
            </a:endParaRPr>
          </a:p>
        </p:txBody>
      </p:sp>
      <p:sp>
        <p:nvSpPr>
          <p:cNvPr id="8" name="TextBox 7"/>
          <p:cNvSpPr txBox="1"/>
          <p:nvPr/>
        </p:nvSpPr>
        <p:spPr>
          <a:xfrm>
            <a:off x="1451711" y="5958003"/>
            <a:ext cx="6420442" cy="830997"/>
          </a:xfrm>
          <a:prstGeom prst="rect">
            <a:avLst/>
          </a:prstGeom>
          <a:noFill/>
        </p:spPr>
        <p:txBody>
          <a:bodyPr wrap="square" rtlCol="0">
            <a:spAutoFit/>
          </a:bodyPr>
          <a:lstStyle/>
          <a:p>
            <a:r>
              <a:rPr lang="en-US" dirty="0" smtClean="0">
                <a:solidFill>
                  <a:srgbClr val="FF0000"/>
                </a:solidFill>
              </a:rPr>
              <a:t>Time complexity: O(m+n</a:t>
            </a:r>
            <a:r>
              <a:rPr lang="en-US" baseline="30000" dirty="0" smtClean="0">
                <a:solidFill>
                  <a:srgbClr val="FF0000"/>
                </a:solidFill>
              </a:rPr>
              <a:t>2</a:t>
            </a:r>
            <a:r>
              <a:rPr lang="en-US" dirty="0" smtClean="0">
                <a:solidFill>
                  <a:srgbClr val="FF0000"/>
                </a:solidFill>
              </a:rPr>
              <a:t>), but can be improved to O((</a:t>
            </a:r>
            <a:r>
              <a:rPr lang="en-US" dirty="0" err="1" smtClean="0">
                <a:solidFill>
                  <a:srgbClr val="FF0000"/>
                </a:solidFill>
              </a:rPr>
              <a:t>m+n</a:t>
            </a:r>
            <a:r>
              <a:rPr lang="en-US" dirty="0" smtClean="0">
                <a:solidFill>
                  <a:srgbClr val="FF0000"/>
                </a:solidFill>
              </a:rPr>
              <a:t>)</a:t>
            </a:r>
            <a:r>
              <a:rPr lang="en-US" dirty="0" err="1" smtClean="0">
                <a:solidFill>
                  <a:srgbClr val="FF0000"/>
                </a:solidFill>
              </a:rPr>
              <a:t>logn</a:t>
            </a:r>
            <a:r>
              <a:rPr lang="en-US" dirty="0" smtClean="0">
                <a:solidFill>
                  <a:srgbClr val="FF0000"/>
                </a:solidFill>
              </a:rPr>
              <a:t>) with better implementation</a:t>
            </a:r>
            <a:endParaRPr lang="en-US" dirty="0">
              <a:solidFill>
                <a:srgbClr val="FF0000"/>
              </a:solidFill>
            </a:endParaRPr>
          </a:p>
        </p:txBody>
      </p:sp>
    </p:spTree>
    <p:extLst>
      <p:ext uri="{BB962C8B-B14F-4D97-AF65-F5344CB8AC3E}">
        <p14:creationId xmlns:p14="http://schemas.microsoft.com/office/powerpoint/2010/main" val="1576886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Oval 4"/>
          <p:cNvSpPr>
            <a:spLocks noChangeArrowheads="1"/>
          </p:cNvSpPr>
          <p:nvPr/>
        </p:nvSpPr>
        <p:spPr bwMode="auto">
          <a:xfrm>
            <a:off x="334963"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3" name="Rectangle 5"/>
          <p:cNvSpPr>
            <a:spLocks noChangeArrowheads="1"/>
          </p:cNvSpPr>
          <p:nvPr/>
        </p:nvSpPr>
        <p:spPr bwMode="auto">
          <a:xfrm>
            <a:off x="336299" y="14294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12294" name="Oval 6"/>
          <p:cNvSpPr>
            <a:spLocks noChangeArrowheads="1"/>
          </p:cNvSpPr>
          <p:nvPr/>
        </p:nvSpPr>
        <p:spPr bwMode="auto">
          <a:xfrm>
            <a:off x="1379538"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5" name="Rectangle 7"/>
          <p:cNvSpPr>
            <a:spLocks noChangeArrowheads="1"/>
          </p:cNvSpPr>
          <p:nvPr/>
        </p:nvSpPr>
        <p:spPr bwMode="auto">
          <a:xfrm>
            <a:off x="1392906" y="1417378"/>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12296" name="Oval 8"/>
          <p:cNvSpPr>
            <a:spLocks noChangeArrowheads="1"/>
          </p:cNvSpPr>
          <p:nvPr/>
        </p:nvSpPr>
        <p:spPr bwMode="auto">
          <a:xfrm>
            <a:off x="2424113"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7" name="Rectangle 9"/>
          <p:cNvSpPr>
            <a:spLocks noChangeArrowheads="1"/>
          </p:cNvSpPr>
          <p:nvPr/>
        </p:nvSpPr>
        <p:spPr bwMode="auto">
          <a:xfrm>
            <a:off x="2425449" y="1441442"/>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12298" name="Oval 10"/>
          <p:cNvSpPr>
            <a:spLocks noChangeArrowheads="1"/>
          </p:cNvSpPr>
          <p:nvPr/>
        </p:nvSpPr>
        <p:spPr bwMode="auto">
          <a:xfrm>
            <a:off x="3468688" y="14838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299" name="Rectangle 11"/>
          <p:cNvSpPr>
            <a:spLocks noChangeArrowheads="1"/>
          </p:cNvSpPr>
          <p:nvPr/>
        </p:nvSpPr>
        <p:spPr bwMode="auto">
          <a:xfrm>
            <a:off x="3457992" y="1441442"/>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12300" name="Oval 12"/>
          <p:cNvSpPr>
            <a:spLocks noChangeArrowheads="1"/>
          </p:cNvSpPr>
          <p:nvPr/>
        </p:nvSpPr>
        <p:spPr bwMode="auto">
          <a:xfrm>
            <a:off x="334963"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1" name="Rectangle 13"/>
          <p:cNvSpPr>
            <a:spLocks noChangeArrowheads="1"/>
          </p:cNvSpPr>
          <p:nvPr/>
        </p:nvSpPr>
        <p:spPr bwMode="auto">
          <a:xfrm>
            <a:off x="336299"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12302" name="Oval 14"/>
          <p:cNvSpPr>
            <a:spLocks noChangeArrowheads="1"/>
          </p:cNvSpPr>
          <p:nvPr/>
        </p:nvSpPr>
        <p:spPr bwMode="auto">
          <a:xfrm>
            <a:off x="1379538"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3" name="Rectangle 15"/>
          <p:cNvSpPr>
            <a:spLocks noChangeArrowheads="1"/>
          </p:cNvSpPr>
          <p:nvPr/>
        </p:nvSpPr>
        <p:spPr bwMode="auto">
          <a:xfrm>
            <a:off x="1368842"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12304" name="Oval 16"/>
          <p:cNvSpPr>
            <a:spLocks noChangeArrowheads="1"/>
          </p:cNvSpPr>
          <p:nvPr/>
        </p:nvSpPr>
        <p:spPr bwMode="auto">
          <a:xfrm>
            <a:off x="2424113"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5" name="Rectangle 17"/>
          <p:cNvSpPr>
            <a:spLocks noChangeArrowheads="1"/>
          </p:cNvSpPr>
          <p:nvPr/>
        </p:nvSpPr>
        <p:spPr bwMode="auto">
          <a:xfrm>
            <a:off x="2425449" y="2251735"/>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12306" name="Oval 18"/>
          <p:cNvSpPr>
            <a:spLocks noChangeArrowheads="1"/>
          </p:cNvSpPr>
          <p:nvPr/>
        </p:nvSpPr>
        <p:spPr bwMode="auto">
          <a:xfrm>
            <a:off x="3468688" y="23062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7" name="Rectangle 19"/>
          <p:cNvSpPr>
            <a:spLocks noChangeArrowheads="1"/>
          </p:cNvSpPr>
          <p:nvPr/>
        </p:nvSpPr>
        <p:spPr bwMode="auto">
          <a:xfrm>
            <a:off x="3457992" y="22637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12308" name="Line 20"/>
          <p:cNvSpPr>
            <a:spLocks noChangeShapeType="1"/>
          </p:cNvSpPr>
          <p:nvPr/>
        </p:nvSpPr>
        <p:spPr bwMode="auto">
          <a:xfrm>
            <a:off x="477838"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09" name="Line 21"/>
          <p:cNvSpPr>
            <a:spLocks noChangeShapeType="1"/>
          </p:cNvSpPr>
          <p:nvPr/>
        </p:nvSpPr>
        <p:spPr bwMode="auto">
          <a:xfrm>
            <a:off x="1522413"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0" name="Line 22"/>
          <p:cNvSpPr>
            <a:spLocks noChangeShapeType="1"/>
          </p:cNvSpPr>
          <p:nvPr/>
        </p:nvSpPr>
        <p:spPr bwMode="auto">
          <a:xfrm>
            <a:off x="2566988"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1" name="Line 23"/>
          <p:cNvSpPr>
            <a:spLocks noChangeShapeType="1"/>
          </p:cNvSpPr>
          <p:nvPr/>
        </p:nvSpPr>
        <p:spPr bwMode="auto">
          <a:xfrm>
            <a:off x="3611563" y="17680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2" name="Line 24"/>
          <p:cNvSpPr>
            <a:spLocks noChangeShapeType="1"/>
          </p:cNvSpPr>
          <p:nvPr/>
        </p:nvSpPr>
        <p:spPr bwMode="auto">
          <a:xfrm>
            <a:off x="627063"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3" name="Line 25"/>
          <p:cNvSpPr>
            <a:spLocks noChangeShapeType="1"/>
          </p:cNvSpPr>
          <p:nvPr/>
        </p:nvSpPr>
        <p:spPr bwMode="auto">
          <a:xfrm>
            <a:off x="1671638"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4" name="Line 26"/>
          <p:cNvSpPr>
            <a:spLocks noChangeShapeType="1"/>
          </p:cNvSpPr>
          <p:nvPr/>
        </p:nvSpPr>
        <p:spPr bwMode="auto">
          <a:xfrm>
            <a:off x="2716213" y="1622001"/>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5" name="Line 27"/>
          <p:cNvSpPr>
            <a:spLocks noChangeShapeType="1"/>
          </p:cNvSpPr>
          <p:nvPr/>
        </p:nvSpPr>
        <p:spPr bwMode="auto">
          <a:xfrm>
            <a:off x="627063" y="2445913"/>
            <a:ext cx="7461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6" name="Line 28"/>
          <p:cNvSpPr>
            <a:spLocks noChangeShapeType="1"/>
          </p:cNvSpPr>
          <p:nvPr/>
        </p:nvSpPr>
        <p:spPr bwMode="auto">
          <a:xfrm flipV="1">
            <a:off x="576263" y="1718838"/>
            <a:ext cx="846137" cy="62865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7" name="Line 29"/>
          <p:cNvSpPr>
            <a:spLocks noChangeShapeType="1"/>
          </p:cNvSpPr>
          <p:nvPr/>
        </p:nvSpPr>
        <p:spPr bwMode="auto">
          <a:xfrm>
            <a:off x="1620838" y="1718838"/>
            <a:ext cx="846137" cy="677863"/>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18" name="Rectangle 30"/>
          <p:cNvSpPr>
            <a:spLocks noChangeArrowheads="1"/>
          </p:cNvSpPr>
          <p:nvPr/>
        </p:nvSpPr>
        <p:spPr bwMode="auto">
          <a:xfrm>
            <a:off x="228600" y="1804225"/>
            <a:ext cx="198438"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sp>
        <p:nvSpPr>
          <p:cNvPr id="12319" name="Rectangle 31"/>
          <p:cNvSpPr>
            <a:spLocks noChangeArrowheads="1"/>
          </p:cNvSpPr>
          <p:nvPr/>
        </p:nvSpPr>
        <p:spPr bwMode="auto">
          <a:xfrm>
            <a:off x="1246188" y="1864888"/>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sp>
        <p:nvSpPr>
          <p:cNvPr id="12320" name="Rectangle 32"/>
          <p:cNvSpPr>
            <a:spLocks noChangeArrowheads="1"/>
          </p:cNvSpPr>
          <p:nvPr/>
        </p:nvSpPr>
        <p:spPr bwMode="auto">
          <a:xfrm>
            <a:off x="2566988" y="1815676"/>
            <a:ext cx="198437"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sp>
        <p:nvSpPr>
          <p:cNvPr id="12321" name="Rectangle 33"/>
          <p:cNvSpPr>
            <a:spLocks noChangeArrowheads="1"/>
          </p:cNvSpPr>
          <p:nvPr/>
        </p:nvSpPr>
        <p:spPr bwMode="auto">
          <a:xfrm>
            <a:off x="3611563" y="1768051"/>
            <a:ext cx="198437"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sp>
        <p:nvSpPr>
          <p:cNvPr id="12322" name="Rectangle 34"/>
          <p:cNvSpPr>
            <a:spLocks noChangeArrowheads="1"/>
          </p:cNvSpPr>
          <p:nvPr/>
        </p:nvSpPr>
        <p:spPr bwMode="auto">
          <a:xfrm>
            <a:off x="874713" y="1255288"/>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8</a:t>
            </a:r>
          </a:p>
        </p:txBody>
      </p:sp>
      <p:sp>
        <p:nvSpPr>
          <p:cNvPr id="12323" name="Rectangle 35"/>
          <p:cNvSpPr>
            <a:spLocks noChangeArrowheads="1"/>
          </p:cNvSpPr>
          <p:nvPr/>
        </p:nvSpPr>
        <p:spPr bwMode="auto">
          <a:xfrm>
            <a:off x="1919288" y="1255288"/>
            <a:ext cx="44767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10</a:t>
            </a:r>
          </a:p>
        </p:txBody>
      </p:sp>
      <p:sp>
        <p:nvSpPr>
          <p:cNvPr id="12324" name="Rectangle 36"/>
          <p:cNvSpPr>
            <a:spLocks noChangeArrowheads="1"/>
          </p:cNvSpPr>
          <p:nvPr/>
        </p:nvSpPr>
        <p:spPr bwMode="auto">
          <a:xfrm>
            <a:off x="2914650" y="1255288"/>
            <a:ext cx="496888"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14</a:t>
            </a:r>
          </a:p>
        </p:txBody>
      </p:sp>
      <p:sp>
        <p:nvSpPr>
          <p:cNvPr id="12325" name="Rectangle 37"/>
          <p:cNvSpPr>
            <a:spLocks noChangeArrowheads="1"/>
          </p:cNvSpPr>
          <p:nvPr/>
        </p:nvSpPr>
        <p:spPr bwMode="auto">
          <a:xfrm>
            <a:off x="2019300" y="1815676"/>
            <a:ext cx="496888"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12</a:t>
            </a:r>
          </a:p>
        </p:txBody>
      </p:sp>
      <p:sp>
        <p:nvSpPr>
          <p:cNvPr id="12326" name="Rectangle 38"/>
          <p:cNvSpPr>
            <a:spLocks noChangeArrowheads="1"/>
          </p:cNvSpPr>
          <p:nvPr/>
        </p:nvSpPr>
        <p:spPr bwMode="auto">
          <a:xfrm>
            <a:off x="725488" y="1739476"/>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sp>
        <p:nvSpPr>
          <p:cNvPr id="12327" name="Rectangle 39"/>
          <p:cNvSpPr>
            <a:spLocks noChangeArrowheads="1"/>
          </p:cNvSpPr>
          <p:nvPr/>
        </p:nvSpPr>
        <p:spPr bwMode="auto">
          <a:xfrm>
            <a:off x="874713" y="2445913"/>
            <a:ext cx="200025" cy="396875"/>
          </a:xfrm>
          <a:prstGeom prst="rect">
            <a:avLst/>
          </a:prstGeom>
          <a:noFill/>
          <a:ln>
            <a:noFill/>
          </a:ln>
          <a:effectLst/>
          <a:extLst/>
        </p:spPr>
        <p:txBody>
          <a:bodyPr lIns="92075" tIns="46038" rIns="92075" bIns="46038">
            <a:spAutoFit/>
          </a:bodyPr>
          <a:lstStyle/>
          <a:p>
            <a:pPr>
              <a:spcBef>
                <a:spcPct val="50000"/>
              </a:spcBef>
            </a:pPr>
            <a:r>
              <a:rPr lang="en-US" altLang="zh-HK" sz="2000" smtClean="0">
                <a:solidFill>
                  <a:srgbClr val="000099"/>
                </a:solidFill>
                <a:ea typeface="新細明體" charset="-120"/>
              </a:rPr>
              <a:t>9</a:t>
            </a:r>
          </a:p>
        </p:txBody>
      </p:sp>
      <p:sp>
        <p:nvSpPr>
          <p:cNvPr id="12328" name="Oval 40"/>
          <p:cNvSpPr>
            <a:spLocks noChangeArrowheads="1"/>
          </p:cNvSpPr>
          <p:nvPr/>
        </p:nvSpPr>
        <p:spPr bwMode="auto">
          <a:xfrm>
            <a:off x="5364163"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29" name="Rectangle 41"/>
          <p:cNvSpPr>
            <a:spLocks noChangeArrowheads="1"/>
          </p:cNvSpPr>
          <p:nvPr/>
        </p:nvSpPr>
        <p:spPr bwMode="auto">
          <a:xfrm>
            <a:off x="5365499" y="1365242"/>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12330" name="Oval 42"/>
          <p:cNvSpPr>
            <a:spLocks noChangeArrowheads="1"/>
          </p:cNvSpPr>
          <p:nvPr/>
        </p:nvSpPr>
        <p:spPr bwMode="auto">
          <a:xfrm>
            <a:off x="6408738"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1" name="Rectangle 43"/>
          <p:cNvSpPr>
            <a:spLocks noChangeArrowheads="1"/>
          </p:cNvSpPr>
          <p:nvPr/>
        </p:nvSpPr>
        <p:spPr bwMode="auto">
          <a:xfrm>
            <a:off x="6434138" y="1353210"/>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12332" name="Oval 44"/>
          <p:cNvSpPr>
            <a:spLocks noChangeArrowheads="1"/>
          </p:cNvSpPr>
          <p:nvPr/>
        </p:nvSpPr>
        <p:spPr bwMode="auto">
          <a:xfrm>
            <a:off x="7453313"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3" name="Rectangle 45"/>
          <p:cNvSpPr>
            <a:spLocks noChangeArrowheads="1"/>
          </p:cNvSpPr>
          <p:nvPr/>
        </p:nvSpPr>
        <p:spPr bwMode="auto">
          <a:xfrm>
            <a:off x="7454649" y="1377274"/>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12334" name="Oval 46"/>
          <p:cNvSpPr>
            <a:spLocks noChangeArrowheads="1"/>
          </p:cNvSpPr>
          <p:nvPr/>
        </p:nvSpPr>
        <p:spPr bwMode="auto">
          <a:xfrm>
            <a:off x="8497888" y="1407688"/>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5" name="Rectangle 47"/>
          <p:cNvSpPr>
            <a:spLocks noChangeArrowheads="1"/>
          </p:cNvSpPr>
          <p:nvPr/>
        </p:nvSpPr>
        <p:spPr bwMode="auto">
          <a:xfrm>
            <a:off x="8511256" y="1365242"/>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12336" name="Oval 48"/>
          <p:cNvSpPr>
            <a:spLocks noChangeArrowheads="1"/>
          </p:cNvSpPr>
          <p:nvPr/>
        </p:nvSpPr>
        <p:spPr bwMode="auto">
          <a:xfrm>
            <a:off x="5364163"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7" name="Rectangle 49"/>
          <p:cNvSpPr>
            <a:spLocks noChangeArrowheads="1"/>
          </p:cNvSpPr>
          <p:nvPr/>
        </p:nvSpPr>
        <p:spPr bwMode="auto">
          <a:xfrm>
            <a:off x="5377531" y="2175535"/>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12338" name="Oval 50"/>
          <p:cNvSpPr>
            <a:spLocks noChangeArrowheads="1"/>
          </p:cNvSpPr>
          <p:nvPr/>
        </p:nvSpPr>
        <p:spPr bwMode="auto">
          <a:xfrm>
            <a:off x="6408738"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39" name="Rectangle 51"/>
          <p:cNvSpPr>
            <a:spLocks noChangeArrowheads="1"/>
          </p:cNvSpPr>
          <p:nvPr/>
        </p:nvSpPr>
        <p:spPr bwMode="auto">
          <a:xfrm>
            <a:off x="6410074" y="2175535"/>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12340" name="Oval 52"/>
          <p:cNvSpPr>
            <a:spLocks noChangeArrowheads="1"/>
          </p:cNvSpPr>
          <p:nvPr/>
        </p:nvSpPr>
        <p:spPr bwMode="auto">
          <a:xfrm>
            <a:off x="7453313"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1" name="Rectangle 53"/>
          <p:cNvSpPr>
            <a:spLocks noChangeArrowheads="1"/>
          </p:cNvSpPr>
          <p:nvPr/>
        </p:nvSpPr>
        <p:spPr bwMode="auto">
          <a:xfrm>
            <a:off x="7466681" y="21875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12342" name="Oval 54"/>
          <p:cNvSpPr>
            <a:spLocks noChangeArrowheads="1"/>
          </p:cNvSpPr>
          <p:nvPr/>
        </p:nvSpPr>
        <p:spPr bwMode="auto">
          <a:xfrm>
            <a:off x="8497888" y="2230013"/>
            <a:ext cx="285750" cy="277813"/>
          </a:xfrm>
          <a:prstGeom prst="ellipse">
            <a:avLst/>
          </a:prstGeom>
          <a:noFill/>
          <a:ln w="12700">
            <a:solidFill>
              <a:schemeClr val="tx1"/>
            </a:solidFill>
            <a:round/>
            <a:headEnd/>
            <a:tailEnd/>
          </a:ln>
          <a:effectLs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3" name="Rectangle 55"/>
          <p:cNvSpPr>
            <a:spLocks noChangeArrowheads="1"/>
          </p:cNvSpPr>
          <p:nvPr/>
        </p:nvSpPr>
        <p:spPr bwMode="auto">
          <a:xfrm>
            <a:off x="8499224" y="2187567"/>
            <a:ext cx="184150"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12344" name="Line 56"/>
          <p:cNvSpPr>
            <a:spLocks noChangeShapeType="1"/>
          </p:cNvSpPr>
          <p:nvPr/>
        </p:nvSpPr>
        <p:spPr bwMode="auto">
          <a:xfrm>
            <a:off x="4572000" y="1377524"/>
            <a:ext cx="0" cy="1206501"/>
          </a:xfrm>
          <a:prstGeom prst="line">
            <a:avLst/>
          </a:prstGeom>
          <a:noFill/>
          <a:ln w="762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5" name="Line 57"/>
          <p:cNvSpPr>
            <a:spLocks noChangeShapeType="1"/>
          </p:cNvSpPr>
          <p:nvPr/>
        </p:nvSpPr>
        <p:spPr bwMode="auto">
          <a:xfrm>
            <a:off x="5507038" y="1691851"/>
            <a:ext cx="0" cy="531812"/>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6" name="Rectangle 58"/>
          <p:cNvSpPr>
            <a:spLocks noChangeArrowheads="1"/>
          </p:cNvSpPr>
          <p:nvPr/>
        </p:nvSpPr>
        <p:spPr bwMode="auto">
          <a:xfrm>
            <a:off x="5257800" y="1702394"/>
            <a:ext cx="198438" cy="396875"/>
          </a:xfrm>
          <a:prstGeom prst="rect">
            <a:avLst/>
          </a:prstGeom>
          <a:noFill/>
          <a:ln>
            <a:noFill/>
          </a:ln>
          <a:effectLs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grpSp>
        <p:nvGrpSpPr>
          <p:cNvPr id="12349" name="Group 61"/>
          <p:cNvGrpSpPr>
            <a:grpSpLocks/>
          </p:cNvGrpSpPr>
          <p:nvPr/>
        </p:nvGrpSpPr>
        <p:grpSpPr bwMode="auto">
          <a:xfrm>
            <a:off x="8640763" y="1691851"/>
            <a:ext cx="198437" cy="531812"/>
            <a:chOff x="5443" y="1187"/>
            <a:chExt cx="125" cy="335"/>
          </a:xfrm>
          <a:noFill/>
        </p:grpSpPr>
        <p:sp>
          <p:nvSpPr>
            <p:cNvPr id="12347" name="Line 59"/>
            <p:cNvSpPr>
              <a:spLocks noChangeShapeType="1"/>
            </p:cNvSpPr>
            <p:nvPr/>
          </p:nvSpPr>
          <p:spPr bwMode="auto">
            <a:xfrm>
              <a:off x="5443"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48" name="Rectangle 60"/>
            <p:cNvSpPr>
              <a:spLocks noChangeArrowheads="1"/>
            </p:cNvSpPr>
            <p:nvPr/>
          </p:nvSpPr>
          <p:spPr bwMode="auto">
            <a:xfrm>
              <a:off x="5443" y="1187"/>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grpSp>
      <p:grpSp>
        <p:nvGrpSpPr>
          <p:cNvPr id="12352" name="Group 64"/>
          <p:cNvGrpSpPr>
            <a:grpSpLocks/>
          </p:cNvGrpSpPr>
          <p:nvPr/>
        </p:nvGrpSpPr>
        <p:grpSpPr bwMode="auto">
          <a:xfrm>
            <a:off x="6275388" y="1691851"/>
            <a:ext cx="276225" cy="531812"/>
            <a:chOff x="3953" y="1187"/>
            <a:chExt cx="174" cy="335"/>
          </a:xfrm>
          <a:noFill/>
        </p:grpSpPr>
        <p:sp>
          <p:nvSpPr>
            <p:cNvPr id="12350" name="Line 62"/>
            <p:cNvSpPr>
              <a:spLocks noChangeShapeType="1"/>
            </p:cNvSpPr>
            <p:nvPr/>
          </p:nvSpPr>
          <p:spPr bwMode="auto">
            <a:xfrm>
              <a:off x="4127"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1" name="Rectangle 63"/>
            <p:cNvSpPr>
              <a:spLocks noChangeArrowheads="1"/>
            </p:cNvSpPr>
            <p:nvPr/>
          </p:nvSpPr>
          <p:spPr bwMode="auto">
            <a:xfrm>
              <a:off x="3953" y="1248"/>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grpSp>
      <p:grpSp>
        <p:nvGrpSpPr>
          <p:cNvPr id="12356" name="Group 68"/>
          <p:cNvGrpSpPr>
            <a:grpSpLocks/>
          </p:cNvGrpSpPr>
          <p:nvPr/>
        </p:nvGrpSpPr>
        <p:grpSpPr bwMode="auto">
          <a:xfrm>
            <a:off x="7596188" y="1691851"/>
            <a:ext cx="198437" cy="531812"/>
            <a:chOff x="4785" y="1187"/>
            <a:chExt cx="125" cy="335"/>
          </a:xfrm>
          <a:noFill/>
        </p:grpSpPr>
        <p:sp>
          <p:nvSpPr>
            <p:cNvPr id="12354" name="Line 66"/>
            <p:cNvSpPr>
              <a:spLocks noChangeShapeType="1"/>
            </p:cNvSpPr>
            <p:nvPr/>
          </p:nvSpPr>
          <p:spPr bwMode="auto">
            <a:xfrm>
              <a:off x="4785" y="1187"/>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5" name="Rectangle 67"/>
            <p:cNvSpPr>
              <a:spLocks noChangeArrowheads="1"/>
            </p:cNvSpPr>
            <p:nvPr/>
          </p:nvSpPr>
          <p:spPr bwMode="auto">
            <a:xfrm>
              <a:off x="4785" y="1217"/>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grpSp>
      <p:grpSp>
        <p:nvGrpSpPr>
          <p:cNvPr id="12359" name="Group 71"/>
          <p:cNvGrpSpPr>
            <a:grpSpLocks/>
          </p:cNvGrpSpPr>
          <p:nvPr/>
        </p:nvGrpSpPr>
        <p:grpSpPr bwMode="auto">
          <a:xfrm>
            <a:off x="6700838" y="1179088"/>
            <a:ext cx="746125" cy="396875"/>
            <a:chOff x="4221" y="864"/>
            <a:chExt cx="470" cy="250"/>
          </a:xfrm>
          <a:noFill/>
        </p:grpSpPr>
        <p:sp>
          <p:nvSpPr>
            <p:cNvPr id="12357" name="Line 69"/>
            <p:cNvSpPr>
              <a:spLocks noChangeShapeType="1"/>
            </p:cNvSpPr>
            <p:nvPr/>
          </p:nvSpPr>
          <p:spPr bwMode="auto">
            <a:xfrm>
              <a:off x="4221" y="1095"/>
              <a:ext cx="470" cy="0"/>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58" name="Rectangle 70"/>
            <p:cNvSpPr>
              <a:spLocks noChangeArrowheads="1"/>
            </p:cNvSpPr>
            <p:nvPr/>
          </p:nvSpPr>
          <p:spPr bwMode="auto">
            <a:xfrm>
              <a:off x="4377" y="864"/>
              <a:ext cx="282"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10</a:t>
              </a:r>
            </a:p>
          </p:txBody>
        </p:sp>
      </p:grpSp>
      <p:grpSp>
        <p:nvGrpSpPr>
          <p:cNvPr id="12362" name="Group 74"/>
          <p:cNvGrpSpPr>
            <a:grpSpLocks/>
          </p:cNvGrpSpPr>
          <p:nvPr/>
        </p:nvGrpSpPr>
        <p:grpSpPr bwMode="auto">
          <a:xfrm>
            <a:off x="5605463" y="1642638"/>
            <a:ext cx="846137" cy="628650"/>
            <a:chOff x="3531" y="1156"/>
            <a:chExt cx="533" cy="396"/>
          </a:xfrm>
          <a:noFill/>
        </p:grpSpPr>
        <p:sp>
          <p:nvSpPr>
            <p:cNvPr id="12360" name="Line 72"/>
            <p:cNvSpPr>
              <a:spLocks noChangeShapeType="1"/>
            </p:cNvSpPr>
            <p:nvPr/>
          </p:nvSpPr>
          <p:spPr bwMode="auto">
            <a:xfrm flipV="1">
              <a:off x="3531" y="1156"/>
              <a:ext cx="533" cy="396"/>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61" name="Rectangle 73"/>
            <p:cNvSpPr>
              <a:spLocks noChangeArrowheads="1"/>
            </p:cNvSpPr>
            <p:nvPr/>
          </p:nvSpPr>
          <p:spPr bwMode="auto">
            <a:xfrm>
              <a:off x="3625" y="1169"/>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grpSp>
      <p:grpSp>
        <p:nvGrpSpPr>
          <p:cNvPr id="12365" name="Group 77"/>
          <p:cNvGrpSpPr>
            <a:grpSpLocks/>
          </p:cNvGrpSpPr>
          <p:nvPr/>
        </p:nvGrpSpPr>
        <p:grpSpPr bwMode="auto">
          <a:xfrm>
            <a:off x="7745413" y="1179088"/>
            <a:ext cx="746125" cy="396875"/>
            <a:chOff x="4879" y="864"/>
            <a:chExt cx="470" cy="250"/>
          </a:xfrm>
          <a:noFill/>
        </p:grpSpPr>
        <p:sp>
          <p:nvSpPr>
            <p:cNvPr id="12363" name="Line 75"/>
            <p:cNvSpPr>
              <a:spLocks noChangeShapeType="1"/>
            </p:cNvSpPr>
            <p:nvPr/>
          </p:nvSpPr>
          <p:spPr bwMode="auto">
            <a:xfrm>
              <a:off x="4879" y="1095"/>
              <a:ext cx="470" cy="0"/>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2364" name="Rectangle 76"/>
            <p:cNvSpPr>
              <a:spLocks noChangeArrowheads="1"/>
            </p:cNvSpPr>
            <p:nvPr/>
          </p:nvSpPr>
          <p:spPr bwMode="auto">
            <a:xfrm>
              <a:off x="5004" y="864"/>
              <a:ext cx="313"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14</a:t>
              </a:r>
            </a:p>
          </p:txBody>
        </p:sp>
      </p:grpSp>
      <p:sp>
        <p:nvSpPr>
          <p:cNvPr id="80" name="Rectangle 2"/>
          <p:cNvSpPr txBox="1">
            <a:spLocks noChangeArrowheads="1"/>
          </p:cNvSpPr>
          <p:nvPr/>
        </p:nvSpPr>
        <p:spPr bwMode="auto">
          <a:xfrm>
            <a:off x="533400" y="228600"/>
            <a:ext cx="8174038" cy="55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r>
              <a:rPr lang="en-US" altLang="zh-TW" kern="0" dirty="0">
                <a:solidFill>
                  <a:srgbClr val="3333CC"/>
                </a:solidFill>
                <a:latin typeface="Comic Sans MS"/>
              </a:rPr>
              <a:t>More About </a:t>
            </a:r>
            <a:r>
              <a:rPr lang="en-US" altLang="zh-TW" kern="0" dirty="0" err="1" smtClean="0">
                <a:solidFill>
                  <a:srgbClr val="3333CC"/>
                </a:solidFill>
                <a:latin typeface="Comic Sans MS"/>
              </a:rPr>
              <a:t>Kruskal's</a:t>
            </a:r>
            <a:r>
              <a:rPr lang="en-US" altLang="zh-TW" kern="0" dirty="0" smtClean="0">
                <a:solidFill>
                  <a:srgbClr val="3333CC"/>
                </a:solidFill>
                <a:latin typeface="Comic Sans MS"/>
              </a:rPr>
              <a:t> </a:t>
            </a:r>
            <a:r>
              <a:rPr lang="en-US" altLang="zh-TW" kern="0" dirty="0">
                <a:solidFill>
                  <a:srgbClr val="3333CC"/>
                </a:solidFill>
                <a:latin typeface="Comic Sans MS"/>
              </a:rPr>
              <a:t>Algorithm</a:t>
            </a:r>
            <a:endParaRPr lang="en-US" altLang="zh-TW" kern="0" dirty="0" smtClean="0">
              <a:solidFill>
                <a:srgbClr val="3333CC"/>
              </a:solidFill>
              <a:latin typeface="Comic Sans MS"/>
            </a:endParaRPr>
          </a:p>
        </p:txBody>
      </p:sp>
      <p:sp>
        <p:nvSpPr>
          <p:cNvPr id="83" name="Rectangle 3"/>
          <p:cNvSpPr txBox="1">
            <a:spLocks noChangeArrowheads="1"/>
          </p:cNvSpPr>
          <p:nvPr/>
        </p:nvSpPr>
        <p:spPr>
          <a:xfrm>
            <a:off x="427038" y="3105148"/>
            <a:ext cx="8096250" cy="2087479"/>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pPr>
            <a:r>
              <a:rPr lang="en-US" altLang="zh-TW" sz="2400" i="1" kern="0" dirty="0" smtClean="0">
                <a:solidFill>
                  <a:srgbClr val="0000FF"/>
                </a:solidFill>
                <a:latin typeface="Comic Sans MS"/>
              </a:rPr>
              <a:t>Does a new edge (</a:t>
            </a:r>
            <a:r>
              <a:rPr lang="en-US" altLang="zh-TW" sz="2400" i="1" kern="0" dirty="0" err="1" smtClean="0">
                <a:solidFill>
                  <a:srgbClr val="0000FF"/>
                </a:solidFill>
                <a:latin typeface="Comic Sans MS"/>
              </a:rPr>
              <a:t>u,v</a:t>
            </a:r>
            <a:r>
              <a:rPr lang="en-US" altLang="zh-TW" sz="2400" i="1" kern="0" dirty="0" smtClean="0">
                <a:solidFill>
                  <a:srgbClr val="0000FF"/>
                </a:solidFill>
                <a:latin typeface="Comic Sans MS"/>
              </a:rPr>
              <a:t>) added to </a:t>
            </a:r>
            <a:r>
              <a:rPr lang="en-US" altLang="zh-TW" sz="2400" i="1" kern="0" smtClean="0">
                <a:solidFill>
                  <a:srgbClr val="0000FF"/>
                </a:solidFill>
                <a:latin typeface="Comic Sans MS"/>
              </a:rPr>
              <a:t>T form a </a:t>
            </a:r>
            <a:r>
              <a:rPr lang="en-US" altLang="zh-TW" sz="2400" i="1" kern="0" dirty="0" smtClean="0">
                <a:solidFill>
                  <a:srgbClr val="0000FF"/>
                </a:solidFill>
                <a:latin typeface="Comic Sans MS"/>
              </a:rPr>
              <a:t>cycle?</a:t>
            </a:r>
          </a:p>
          <a:p>
            <a:pPr>
              <a:buClr>
                <a:srgbClr val="3333CC"/>
              </a:buClr>
            </a:pPr>
            <a:r>
              <a:rPr lang="en-US" altLang="zh-TW" sz="2400" kern="0" dirty="0" smtClean="0">
                <a:solidFill>
                  <a:srgbClr val="000000"/>
                </a:solidFill>
                <a:latin typeface="Comic Sans MS"/>
              </a:rPr>
              <a:t>Each component of T is a tree.</a:t>
            </a:r>
          </a:p>
          <a:p>
            <a:pPr>
              <a:buClr>
                <a:srgbClr val="3333CC"/>
              </a:buClr>
            </a:pPr>
            <a:r>
              <a:rPr lang="en-US" altLang="zh-TW" sz="2400" kern="0" dirty="0" smtClean="0">
                <a:solidFill>
                  <a:srgbClr val="000000"/>
                </a:solidFill>
                <a:latin typeface="Comic Sans MS"/>
              </a:rPr>
              <a:t>When u and v of an edge (</a:t>
            </a:r>
            <a:r>
              <a:rPr lang="en-US" altLang="zh-TW" sz="2400" kern="0" dirty="0" err="1" smtClean="0">
                <a:solidFill>
                  <a:srgbClr val="000000"/>
                </a:solidFill>
                <a:latin typeface="Comic Sans MS"/>
              </a:rPr>
              <a:t>u,v</a:t>
            </a:r>
            <a:r>
              <a:rPr lang="en-US" altLang="zh-TW" sz="2400" kern="0" dirty="0" smtClean="0">
                <a:solidFill>
                  <a:srgbClr val="000000"/>
                </a:solidFill>
                <a:latin typeface="Comic Sans MS"/>
              </a:rPr>
              <a:t>) in the same component, the edge (</a:t>
            </a:r>
            <a:r>
              <a:rPr lang="en-US" altLang="zh-TW" sz="2400" kern="0" dirty="0" err="1" smtClean="0">
                <a:solidFill>
                  <a:srgbClr val="000000"/>
                </a:solidFill>
                <a:latin typeface="Comic Sans MS"/>
              </a:rPr>
              <a:t>u,v</a:t>
            </a:r>
            <a:r>
              <a:rPr lang="en-US" altLang="zh-TW" sz="2400" kern="0" dirty="0" smtClean="0">
                <a:solidFill>
                  <a:srgbClr val="000000"/>
                </a:solidFill>
                <a:latin typeface="Comic Sans MS"/>
              </a:rPr>
              <a:t>) will create a cycle in T.</a:t>
            </a:r>
          </a:p>
          <a:p>
            <a:pPr>
              <a:buClr>
                <a:srgbClr val="3333CC"/>
              </a:buClr>
            </a:pPr>
            <a:r>
              <a:rPr lang="en-US" altLang="zh-TW" sz="2400" kern="0" dirty="0" smtClean="0">
                <a:solidFill>
                  <a:srgbClr val="000000"/>
                </a:solidFill>
                <a:latin typeface="Comic Sans MS"/>
              </a:rPr>
              <a:t>When u and v of (</a:t>
            </a:r>
            <a:r>
              <a:rPr lang="en-US" altLang="zh-TW" sz="2400" kern="0" dirty="0" err="1" smtClean="0">
                <a:solidFill>
                  <a:srgbClr val="000000"/>
                </a:solidFill>
                <a:latin typeface="Comic Sans MS"/>
              </a:rPr>
              <a:t>u,v</a:t>
            </a:r>
            <a:r>
              <a:rPr lang="en-US" altLang="zh-TW" sz="2400" kern="0" dirty="0" smtClean="0">
                <a:solidFill>
                  <a:srgbClr val="000000"/>
                </a:solidFill>
                <a:latin typeface="Comic Sans MS"/>
              </a:rPr>
              <a:t>) are in different components, the edge (</a:t>
            </a:r>
            <a:r>
              <a:rPr lang="en-US" altLang="zh-TW" sz="2400" kern="0" dirty="0" err="1" smtClean="0">
                <a:solidFill>
                  <a:srgbClr val="000000"/>
                </a:solidFill>
                <a:latin typeface="Comic Sans MS"/>
              </a:rPr>
              <a:t>u,v</a:t>
            </a:r>
            <a:r>
              <a:rPr lang="en-US" altLang="zh-TW" sz="2400" kern="0" dirty="0" smtClean="0">
                <a:solidFill>
                  <a:srgbClr val="000000"/>
                </a:solidFill>
                <a:latin typeface="Comic Sans MS"/>
              </a:rPr>
              <a:t>)  will not create a cycle in T.</a:t>
            </a:r>
          </a:p>
        </p:txBody>
      </p:sp>
      <p:sp>
        <p:nvSpPr>
          <p:cNvPr id="2" name="Footer Placeholder 1"/>
          <p:cNvSpPr>
            <a:spLocks noGrp="1"/>
          </p:cNvSpPr>
          <p:nvPr>
            <p:ph type="ftr" sz="quarter" idx="11"/>
          </p:nvPr>
        </p:nvSpPr>
        <p:spPr>
          <a:xfrm>
            <a:off x="7650831" y="6224337"/>
            <a:ext cx="762000" cy="457200"/>
          </a:xfrm>
        </p:spPr>
        <p:txBody>
          <a:bodyPr/>
          <a:lstStyle/>
          <a:p>
            <a:r>
              <a:rPr lang="en-US" altLang="zh-HK" dirty="0" smtClean="0">
                <a:solidFill>
                  <a:srgbClr val="000000"/>
                </a:solidFill>
              </a:rPr>
              <a:t>Graph</a:t>
            </a:r>
            <a:endParaRPr lang="en-US" altLang="zh-HK" dirty="0">
              <a:solidFill>
                <a:srgbClr val="000000"/>
              </a:solidFill>
            </a:endParaRPr>
          </a:p>
        </p:txBody>
      </p:sp>
      <p:sp>
        <p:nvSpPr>
          <p:cNvPr id="3" name="Slide Number Placeholder 2"/>
          <p:cNvSpPr>
            <a:spLocks noGrp="1"/>
          </p:cNvSpPr>
          <p:nvPr>
            <p:ph type="sldNum" sz="quarter" idx="12"/>
          </p:nvPr>
        </p:nvSpPr>
        <p:spPr>
          <a:xfrm>
            <a:off x="8440739" y="6248400"/>
            <a:ext cx="512888" cy="457200"/>
          </a:xfrm>
        </p:spPr>
        <p:txBody>
          <a:bodyPr/>
          <a:lstStyle/>
          <a:p>
            <a:r>
              <a:rPr lang="en-US" altLang="zh-HK" dirty="0" smtClean="0">
                <a:solidFill>
                  <a:srgbClr val="000000"/>
                </a:solidFill>
              </a:rPr>
              <a:t>6-</a:t>
            </a:r>
            <a:fld id="{07FAA600-E4CE-431E-BD2B-E559C03D1131}" type="slidenum">
              <a:rPr lang="en-US" altLang="zh-HK" smtClean="0">
                <a:solidFill>
                  <a:srgbClr val="000000"/>
                </a:solidFill>
              </a:rPr>
              <a:pPr/>
              <a:t>30</a:t>
            </a:fld>
            <a:endParaRPr lang="en-US" altLang="zh-HK" dirty="0">
              <a:solidFill>
                <a:srgbClr val="000000"/>
              </a:solidFill>
            </a:endParaRPr>
          </a:p>
        </p:txBody>
      </p:sp>
    </p:spTree>
    <p:extLst>
      <p:ext uri="{BB962C8B-B14F-4D97-AF65-F5344CB8AC3E}">
        <p14:creationId xmlns:p14="http://schemas.microsoft.com/office/powerpoint/2010/main" val="1051786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 name="Rectangle 2"/>
          <p:cNvSpPr txBox="1">
            <a:spLocks noChangeArrowheads="1"/>
          </p:cNvSpPr>
          <p:nvPr/>
        </p:nvSpPr>
        <p:spPr bwMode="auto">
          <a:xfrm>
            <a:off x="533400" y="228600"/>
            <a:ext cx="8201526" cy="55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r>
              <a:rPr lang="en-US" altLang="zh-TW" kern="0" dirty="0">
                <a:solidFill>
                  <a:srgbClr val="3333CC"/>
                </a:solidFill>
                <a:latin typeface="Comic Sans MS"/>
              </a:rPr>
              <a:t>More About </a:t>
            </a:r>
            <a:r>
              <a:rPr lang="en-US" altLang="zh-TW" kern="0" dirty="0" err="1" smtClean="0">
                <a:solidFill>
                  <a:srgbClr val="3333CC"/>
                </a:solidFill>
                <a:latin typeface="Comic Sans MS"/>
              </a:rPr>
              <a:t>Kruskal's</a:t>
            </a:r>
            <a:r>
              <a:rPr lang="en-US" altLang="zh-TW" kern="0" dirty="0" smtClean="0">
                <a:solidFill>
                  <a:srgbClr val="3333CC"/>
                </a:solidFill>
                <a:latin typeface="Comic Sans MS"/>
              </a:rPr>
              <a:t> </a:t>
            </a:r>
            <a:r>
              <a:rPr lang="en-US" altLang="zh-TW" kern="0" dirty="0">
                <a:solidFill>
                  <a:srgbClr val="3333CC"/>
                </a:solidFill>
                <a:latin typeface="Comic Sans MS"/>
              </a:rPr>
              <a:t>Algorithm</a:t>
            </a:r>
            <a:endParaRPr lang="en-US" altLang="zh-TW" kern="0" dirty="0" smtClean="0">
              <a:solidFill>
                <a:srgbClr val="3333CC"/>
              </a:solidFill>
              <a:latin typeface="Comic Sans MS"/>
            </a:endParaRPr>
          </a:p>
        </p:txBody>
      </p:sp>
      <p:sp>
        <p:nvSpPr>
          <p:cNvPr id="83" name="Rectangle 3"/>
          <p:cNvSpPr txBox="1">
            <a:spLocks noChangeArrowheads="1"/>
          </p:cNvSpPr>
          <p:nvPr/>
        </p:nvSpPr>
        <p:spPr>
          <a:xfrm>
            <a:off x="458788" y="3237496"/>
            <a:ext cx="8096250" cy="2087479"/>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pPr>
            <a:r>
              <a:rPr lang="en-US" altLang="zh-TW" sz="2400" kern="0" dirty="0" smtClean="0">
                <a:solidFill>
                  <a:srgbClr val="000000"/>
                </a:solidFill>
                <a:latin typeface="Comic Sans MS"/>
              </a:rPr>
              <a:t>Each component of T is maintained by the set of nodes in it.</a:t>
            </a:r>
          </a:p>
          <a:p>
            <a:pPr lvl="1">
              <a:buClr>
                <a:srgbClr val="3333CC"/>
              </a:buClr>
            </a:pPr>
            <a:r>
              <a:rPr lang="en-US" altLang="zh-TW" kern="0" dirty="0" smtClean="0">
                <a:solidFill>
                  <a:srgbClr val="FF0000"/>
                </a:solidFill>
                <a:latin typeface="Comic Sans MS"/>
              </a:rPr>
              <a:t>{1, 2, 3, 4}</a:t>
            </a:r>
            <a:r>
              <a:rPr lang="en-US" altLang="zh-TW" kern="0" dirty="0" smtClean="0">
                <a:solidFill>
                  <a:srgbClr val="000000"/>
                </a:solidFill>
                <a:latin typeface="Comic Sans MS"/>
              </a:rPr>
              <a:t>, {5, 6}, </a:t>
            </a:r>
            <a:r>
              <a:rPr lang="en-US" altLang="zh-TW" kern="0" dirty="0" smtClean="0">
                <a:solidFill>
                  <a:srgbClr val="0000FF"/>
                </a:solidFill>
                <a:latin typeface="Comic Sans MS"/>
              </a:rPr>
              <a:t>{7, 8}</a:t>
            </a:r>
          </a:p>
          <a:p>
            <a:pPr>
              <a:buClr>
                <a:srgbClr val="3333CC"/>
              </a:buClr>
            </a:pPr>
            <a:r>
              <a:rPr lang="en-US" altLang="zh-TW" sz="2400" kern="0" dirty="0" smtClean="0">
                <a:solidFill>
                  <a:srgbClr val="000000"/>
                </a:solidFill>
                <a:latin typeface="Comic Sans MS"/>
              </a:rPr>
              <a:t>Two nodes are in the same component </a:t>
            </a:r>
            <a:r>
              <a:rPr lang="en-US" altLang="zh-TW" sz="2400" kern="0" dirty="0" err="1" smtClean="0">
                <a:solidFill>
                  <a:srgbClr val="000000"/>
                </a:solidFill>
                <a:latin typeface="Comic Sans MS"/>
              </a:rPr>
              <a:t>iff</a:t>
            </a:r>
            <a:r>
              <a:rPr lang="en-US" altLang="zh-TW" sz="2400" kern="0" dirty="0" smtClean="0">
                <a:solidFill>
                  <a:srgbClr val="000000"/>
                </a:solidFill>
                <a:latin typeface="Comic Sans MS"/>
              </a:rPr>
              <a:t> they are in the same set of nodes.</a:t>
            </a:r>
          </a:p>
          <a:p>
            <a:pPr lvl="1">
              <a:buClr>
                <a:srgbClr val="3333CC"/>
              </a:buClr>
            </a:pPr>
            <a:r>
              <a:rPr lang="en-US" altLang="zh-TW" kern="0" dirty="0" smtClean="0">
                <a:solidFill>
                  <a:srgbClr val="000000"/>
                </a:solidFill>
                <a:latin typeface="Comic Sans MS"/>
              </a:rPr>
              <a:t>Do not create an edge (</a:t>
            </a:r>
            <a:r>
              <a:rPr lang="en-US" altLang="zh-TW" kern="0" dirty="0" err="1" smtClean="0">
                <a:solidFill>
                  <a:srgbClr val="000000"/>
                </a:solidFill>
                <a:latin typeface="Comic Sans MS"/>
              </a:rPr>
              <a:t>u,v</a:t>
            </a:r>
            <a:r>
              <a:rPr lang="en-US" altLang="zh-TW" kern="0" dirty="0" smtClean="0">
                <a:solidFill>
                  <a:srgbClr val="000000"/>
                </a:solidFill>
                <a:latin typeface="Comic Sans MS"/>
              </a:rPr>
              <a:t>) in T if u and v are in the same set of nodes!</a:t>
            </a:r>
          </a:p>
          <a:p>
            <a:pPr lvl="1">
              <a:buClr>
                <a:srgbClr val="3333CC"/>
              </a:buClr>
            </a:pPr>
            <a:r>
              <a:rPr lang="en-US" altLang="zh-TW" kern="0" dirty="0" smtClean="0">
                <a:solidFill>
                  <a:srgbClr val="000000"/>
                </a:solidFill>
                <a:latin typeface="Comic Sans MS"/>
              </a:rPr>
              <a:t>Cannot add edge (1, 3) into T.</a:t>
            </a:r>
          </a:p>
        </p:txBody>
      </p:sp>
      <p:grpSp>
        <p:nvGrpSpPr>
          <p:cNvPr id="77" name="Group 33"/>
          <p:cNvGrpSpPr>
            <a:grpSpLocks/>
          </p:cNvGrpSpPr>
          <p:nvPr/>
        </p:nvGrpSpPr>
        <p:grpSpPr bwMode="auto">
          <a:xfrm>
            <a:off x="2286000" y="1238250"/>
            <a:ext cx="3581400" cy="1231900"/>
            <a:chOff x="1440" y="780"/>
            <a:chExt cx="2256" cy="776"/>
          </a:xfrm>
          <a:noFill/>
        </p:grpSpPr>
        <p:sp>
          <p:nvSpPr>
            <p:cNvPr id="78" name="Oval 3"/>
            <p:cNvSpPr>
              <a:spLocks noChangeArrowheads="1"/>
            </p:cNvSpPr>
            <p:nvPr/>
          </p:nvSpPr>
          <p:spPr bwMode="auto">
            <a:xfrm>
              <a:off x="1507"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79" name="Rectangle 4"/>
            <p:cNvSpPr>
              <a:spLocks noChangeArrowheads="1"/>
            </p:cNvSpPr>
            <p:nvPr/>
          </p:nvSpPr>
          <p:spPr bwMode="auto">
            <a:xfrm>
              <a:off x="1515" y="780"/>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81" name="Oval 5"/>
            <p:cNvSpPr>
              <a:spLocks noChangeArrowheads="1"/>
            </p:cNvSpPr>
            <p:nvPr/>
          </p:nvSpPr>
          <p:spPr bwMode="auto">
            <a:xfrm>
              <a:off x="2165"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2" name="Rectangle 6"/>
            <p:cNvSpPr>
              <a:spLocks noChangeArrowheads="1"/>
            </p:cNvSpPr>
            <p:nvPr/>
          </p:nvSpPr>
          <p:spPr bwMode="auto">
            <a:xfrm>
              <a:off x="2173"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84" name="Oval 7"/>
            <p:cNvSpPr>
              <a:spLocks noChangeArrowheads="1"/>
            </p:cNvSpPr>
            <p:nvPr/>
          </p:nvSpPr>
          <p:spPr bwMode="auto">
            <a:xfrm>
              <a:off x="2823"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5" name="Rectangle 8"/>
            <p:cNvSpPr>
              <a:spLocks noChangeArrowheads="1"/>
            </p:cNvSpPr>
            <p:nvPr/>
          </p:nvSpPr>
          <p:spPr bwMode="auto">
            <a:xfrm>
              <a:off x="2823"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86" name="Oval 9"/>
            <p:cNvSpPr>
              <a:spLocks noChangeArrowheads="1"/>
            </p:cNvSpPr>
            <p:nvPr/>
          </p:nvSpPr>
          <p:spPr bwMode="auto">
            <a:xfrm>
              <a:off x="3481"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7" name="Rectangle 10"/>
            <p:cNvSpPr>
              <a:spLocks noChangeArrowheads="1"/>
            </p:cNvSpPr>
            <p:nvPr/>
          </p:nvSpPr>
          <p:spPr bwMode="auto">
            <a:xfrm>
              <a:off x="3481"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88" name="Oval 11"/>
            <p:cNvSpPr>
              <a:spLocks noChangeArrowheads="1"/>
            </p:cNvSpPr>
            <p:nvPr/>
          </p:nvSpPr>
          <p:spPr bwMode="auto">
            <a:xfrm>
              <a:off x="1507"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9" name="Rectangle 12"/>
            <p:cNvSpPr>
              <a:spLocks noChangeArrowheads="1"/>
            </p:cNvSpPr>
            <p:nvPr/>
          </p:nvSpPr>
          <p:spPr bwMode="auto">
            <a:xfrm>
              <a:off x="1515"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90" name="Oval 13"/>
            <p:cNvSpPr>
              <a:spLocks noChangeArrowheads="1"/>
            </p:cNvSpPr>
            <p:nvPr/>
          </p:nvSpPr>
          <p:spPr bwMode="auto">
            <a:xfrm>
              <a:off x="2165"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1" name="Rectangle 14"/>
            <p:cNvSpPr>
              <a:spLocks noChangeArrowheads="1"/>
            </p:cNvSpPr>
            <p:nvPr/>
          </p:nvSpPr>
          <p:spPr bwMode="auto">
            <a:xfrm>
              <a:off x="2165" y="129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92" name="Oval 15"/>
            <p:cNvSpPr>
              <a:spLocks noChangeArrowheads="1"/>
            </p:cNvSpPr>
            <p:nvPr/>
          </p:nvSpPr>
          <p:spPr bwMode="auto">
            <a:xfrm>
              <a:off x="2823"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3" name="Rectangle 16"/>
            <p:cNvSpPr>
              <a:spLocks noChangeArrowheads="1"/>
            </p:cNvSpPr>
            <p:nvPr/>
          </p:nvSpPr>
          <p:spPr bwMode="auto">
            <a:xfrm>
              <a:off x="2831" y="129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94" name="Oval 17"/>
            <p:cNvSpPr>
              <a:spLocks noChangeArrowheads="1"/>
            </p:cNvSpPr>
            <p:nvPr/>
          </p:nvSpPr>
          <p:spPr bwMode="auto">
            <a:xfrm>
              <a:off x="3481"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5" name="Rectangle 18"/>
            <p:cNvSpPr>
              <a:spLocks noChangeArrowheads="1"/>
            </p:cNvSpPr>
            <p:nvPr/>
          </p:nvSpPr>
          <p:spPr bwMode="auto">
            <a:xfrm>
              <a:off x="3481"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96" name="Line 19"/>
            <p:cNvSpPr>
              <a:spLocks noChangeShapeType="1"/>
            </p:cNvSpPr>
            <p:nvPr/>
          </p:nvSpPr>
          <p:spPr bwMode="auto">
            <a:xfrm>
              <a:off x="1597"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7" name="Rectangle 20"/>
            <p:cNvSpPr>
              <a:spLocks noChangeArrowheads="1"/>
            </p:cNvSpPr>
            <p:nvPr/>
          </p:nvSpPr>
          <p:spPr bwMode="auto">
            <a:xfrm>
              <a:off x="1440" y="1046"/>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grpSp>
          <p:nvGrpSpPr>
            <p:cNvPr id="98" name="Group 23"/>
            <p:cNvGrpSpPr>
              <a:grpSpLocks/>
            </p:cNvGrpSpPr>
            <p:nvPr/>
          </p:nvGrpSpPr>
          <p:grpSpPr bwMode="auto">
            <a:xfrm>
              <a:off x="3571" y="995"/>
              <a:ext cx="125" cy="335"/>
              <a:chOff x="3571" y="995"/>
              <a:chExt cx="125" cy="335"/>
            </a:xfrm>
            <a:grpFill/>
          </p:grpSpPr>
          <p:sp>
            <p:nvSpPr>
              <p:cNvPr id="108" name="Line 21"/>
              <p:cNvSpPr>
                <a:spLocks noChangeShapeType="1"/>
              </p:cNvSpPr>
              <p:nvPr/>
            </p:nvSpPr>
            <p:spPr bwMode="auto">
              <a:xfrm>
                <a:off x="3571"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9" name="Rectangle 22"/>
              <p:cNvSpPr>
                <a:spLocks noChangeArrowheads="1"/>
              </p:cNvSpPr>
              <p:nvPr/>
            </p:nvSpPr>
            <p:spPr bwMode="auto">
              <a:xfrm>
                <a:off x="3571" y="995"/>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grpSp>
        <p:grpSp>
          <p:nvGrpSpPr>
            <p:cNvPr id="99" name="Group 26"/>
            <p:cNvGrpSpPr>
              <a:grpSpLocks/>
            </p:cNvGrpSpPr>
            <p:nvPr/>
          </p:nvGrpSpPr>
          <p:grpSpPr bwMode="auto">
            <a:xfrm>
              <a:off x="2081" y="995"/>
              <a:ext cx="174" cy="335"/>
              <a:chOff x="2081" y="995"/>
              <a:chExt cx="174" cy="335"/>
            </a:xfrm>
            <a:grpFill/>
          </p:grpSpPr>
          <p:sp>
            <p:nvSpPr>
              <p:cNvPr id="106" name="Line 24"/>
              <p:cNvSpPr>
                <a:spLocks noChangeShapeType="1"/>
              </p:cNvSpPr>
              <p:nvPr/>
            </p:nvSpPr>
            <p:spPr bwMode="auto">
              <a:xfrm>
                <a:off x="2255"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7" name="Rectangle 25"/>
              <p:cNvSpPr>
                <a:spLocks noChangeArrowheads="1"/>
              </p:cNvSpPr>
              <p:nvPr/>
            </p:nvSpPr>
            <p:spPr bwMode="auto">
              <a:xfrm>
                <a:off x="2081" y="1056"/>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grpSp>
        <p:grpSp>
          <p:nvGrpSpPr>
            <p:cNvPr id="100" name="Group 29"/>
            <p:cNvGrpSpPr>
              <a:grpSpLocks/>
            </p:cNvGrpSpPr>
            <p:nvPr/>
          </p:nvGrpSpPr>
          <p:grpSpPr bwMode="auto">
            <a:xfrm>
              <a:off x="2913" y="995"/>
              <a:ext cx="125" cy="335"/>
              <a:chOff x="2913" y="995"/>
              <a:chExt cx="125" cy="335"/>
            </a:xfrm>
            <a:grpFill/>
          </p:grpSpPr>
          <p:sp>
            <p:nvSpPr>
              <p:cNvPr id="104" name="Line 27"/>
              <p:cNvSpPr>
                <a:spLocks noChangeShapeType="1"/>
              </p:cNvSpPr>
              <p:nvPr/>
            </p:nvSpPr>
            <p:spPr bwMode="auto">
              <a:xfrm>
                <a:off x="2913"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5" name="Rectangle 28"/>
              <p:cNvSpPr>
                <a:spLocks noChangeArrowheads="1"/>
              </p:cNvSpPr>
              <p:nvPr/>
            </p:nvSpPr>
            <p:spPr bwMode="auto">
              <a:xfrm>
                <a:off x="2913" y="1025"/>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grpSp>
        <p:grpSp>
          <p:nvGrpSpPr>
            <p:cNvPr id="101" name="Group 32"/>
            <p:cNvGrpSpPr>
              <a:grpSpLocks/>
            </p:cNvGrpSpPr>
            <p:nvPr/>
          </p:nvGrpSpPr>
          <p:grpSpPr bwMode="auto">
            <a:xfrm>
              <a:off x="1659" y="964"/>
              <a:ext cx="533" cy="396"/>
              <a:chOff x="1659" y="964"/>
              <a:chExt cx="533" cy="396"/>
            </a:xfrm>
            <a:grpFill/>
          </p:grpSpPr>
          <p:sp>
            <p:nvSpPr>
              <p:cNvPr id="102" name="Line 30"/>
              <p:cNvSpPr>
                <a:spLocks noChangeShapeType="1"/>
              </p:cNvSpPr>
              <p:nvPr/>
            </p:nvSpPr>
            <p:spPr bwMode="auto">
              <a:xfrm flipV="1">
                <a:off x="1659" y="964"/>
                <a:ext cx="533" cy="396"/>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3" name="Rectangle 31"/>
              <p:cNvSpPr>
                <a:spLocks noChangeArrowheads="1"/>
              </p:cNvSpPr>
              <p:nvPr/>
            </p:nvSpPr>
            <p:spPr bwMode="auto">
              <a:xfrm>
                <a:off x="1753" y="977"/>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grpSp>
      </p:grpSp>
      <p:sp>
        <p:nvSpPr>
          <p:cNvPr id="110" name="Freeform 35"/>
          <p:cNvSpPr>
            <a:spLocks/>
          </p:cNvSpPr>
          <p:nvPr/>
        </p:nvSpPr>
        <p:spPr bwMode="auto">
          <a:xfrm>
            <a:off x="2032000" y="1074738"/>
            <a:ext cx="1949450" cy="1695450"/>
          </a:xfrm>
          <a:custGeom>
            <a:avLst/>
            <a:gdLst>
              <a:gd name="T0" fmla="*/ 117 w 1228"/>
              <a:gd name="T1" fmla="*/ 22 h 1068"/>
              <a:gd name="T2" fmla="*/ 107 w 1228"/>
              <a:gd name="T3" fmla="*/ 96 h 1068"/>
              <a:gd name="T4" fmla="*/ 96 w 1228"/>
              <a:gd name="T5" fmla="*/ 224 h 1068"/>
              <a:gd name="T6" fmla="*/ 64 w 1228"/>
              <a:gd name="T7" fmla="*/ 352 h 1068"/>
              <a:gd name="T8" fmla="*/ 43 w 1228"/>
              <a:gd name="T9" fmla="*/ 406 h 1068"/>
              <a:gd name="T10" fmla="*/ 11 w 1228"/>
              <a:gd name="T11" fmla="*/ 438 h 1068"/>
              <a:gd name="T12" fmla="*/ 0 w 1228"/>
              <a:gd name="T13" fmla="*/ 534 h 1068"/>
              <a:gd name="T14" fmla="*/ 0 w 1228"/>
              <a:gd name="T15" fmla="*/ 704 h 1068"/>
              <a:gd name="T16" fmla="*/ 0 w 1228"/>
              <a:gd name="T17" fmla="*/ 790 h 1068"/>
              <a:gd name="T18" fmla="*/ 11 w 1228"/>
              <a:gd name="T19" fmla="*/ 886 h 1068"/>
              <a:gd name="T20" fmla="*/ 107 w 1228"/>
              <a:gd name="T21" fmla="*/ 971 h 1068"/>
              <a:gd name="T22" fmla="*/ 277 w 1228"/>
              <a:gd name="T23" fmla="*/ 1024 h 1068"/>
              <a:gd name="T24" fmla="*/ 395 w 1228"/>
              <a:gd name="T25" fmla="*/ 1046 h 1068"/>
              <a:gd name="T26" fmla="*/ 565 w 1228"/>
              <a:gd name="T27" fmla="*/ 1046 h 1068"/>
              <a:gd name="T28" fmla="*/ 715 w 1228"/>
              <a:gd name="T29" fmla="*/ 1046 h 1068"/>
              <a:gd name="T30" fmla="*/ 907 w 1228"/>
              <a:gd name="T31" fmla="*/ 1056 h 1068"/>
              <a:gd name="T32" fmla="*/ 1035 w 1228"/>
              <a:gd name="T33" fmla="*/ 1067 h 1068"/>
              <a:gd name="T34" fmla="*/ 1109 w 1228"/>
              <a:gd name="T35" fmla="*/ 1067 h 1068"/>
              <a:gd name="T36" fmla="*/ 1163 w 1228"/>
              <a:gd name="T37" fmla="*/ 1024 h 1068"/>
              <a:gd name="T38" fmla="*/ 1205 w 1228"/>
              <a:gd name="T39" fmla="*/ 950 h 1068"/>
              <a:gd name="T40" fmla="*/ 1216 w 1228"/>
              <a:gd name="T41" fmla="*/ 864 h 1068"/>
              <a:gd name="T42" fmla="*/ 1227 w 1228"/>
              <a:gd name="T43" fmla="*/ 768 h 1068"/>
              <a:gd name="T44" fmla="*/ 1227 w 1228"/>
              <a:gd name="T45" fmla="*/ 704 h 1068"/>
              <a:gd name="T46" fmla="*/ 1227 w 1228"/>
              <a:gd name="T47" fmla="*/ 640 h 1068"/>
              <a:gd name="T48" fmla="*/ 1227 w 1228"/>
              <a:gd name="T49" fmla="*/ 576 h 1068"/>
              <a:gd name="T50" fmla="*/ 1227 w 1228"/>
              <a:gd name="T51" fmla="*/ 512 h 1068"/>
              <a:gd name="T52" fmla="*/ 1227 w 1228"/>
              <a:gd name="T53" fmla="*/ 438 h 1068"/>
              <a:gd name="T54" fmla="*/ 1227 w 1228"/>
              <a:gd name="T55" fmla="*/ 331 h 1068"/>
              <a:gd name="T56" fmla="*/ 1227 w 1228"/>
              <a:gd name="T57" fmla="*/ 246 h 1068"/>
              <a:gd name="T58" fmla="*/ 1227 w 1228"/>
              <a:gd name="T59" fmla="*/ 182 h 1068"/>
              <a:gd name="T60" fmla="*/ 1205 w 1228"/>
              <a:gd name="T61" fmla="*/ 118 h 1068"/>
              <a:gd name="T62" fmla="*/ 1184 w 1228"/>
              <a:gd name="T63" fmla="*/ 64 h 1068"/>
              <a:gd name="T64" fmla="*/ 1109 w 1228"/>
              <a:gd name="T65" fmla="*/ 43 h 1068"/>
              <a:gd name="T66" fmla="*/ 1045 w 1228"/>
              <a:gd name="T67" fmla="*/ 43 h 1068"/>
              <a:gd name="T68" fmla="*/ 896 w 1228"/>
              <a:gd name="T69" fmla="*/ 22 h 1068"/>
              <a:gd name="T70" fmla="*/ 821 w 1228"/>
              <a:gd name="T71" fmla="*/ 0 h 1068"/>
              <a:gd name="T72" fmla="*/ 672 w 1228"/>
              <a:gd name="T73" fmla="*/ 0 h 1068"/>
              <a:gd name="T74" fmla="*/ 565 w 1228"/>
              <a:gd name="T75" fmla="*/ 0 h 1068"/>
              <a:gd name="T76" fmla="*/ 501 w 1228"/>
              <a:gd name="T77" fmla="*/ 0 h 1068"/>
              <a:gd name="T78" fmla="*/ 437 w 1228"/>
              <a:gd name="T79" fmla="*/ 0 h 1068"/>
              <a:gd name="T80" fmla="*/ 373 w 1228"/>
              <a:gd name="T81" fmla="*/ 0 h 1068"/>
              <a:gd name="T82" fmla="*/ 309 w 1228"/>
              <a:gd name="T83" fmla="*/ 0 h 1068"/>
              <a:gd name="T84" fmla="*/ 245 w 1228"/>
              <a:gd name="T85" fmla="*/ 0 h 1068"/>
              <a:gd name="T86" fmla="*/ 160 w 1228"/>
              <a:gd name="T87" fmla="*/ 43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8" h="1068">
                <a:moveTo>
                  <a:pt x="160" y="43"/>
                </a:moveTo>
                <a:lnTo>
                  <a:pt x="117" y="22"/>
                </a:lnTo>
                <a:lnTo>
                  <a:pt x="107" y="54"/>
                </a:lnTo>
                <a:lnTo>
                  <a:pt x="107" y="96"/>
                </a:lnTo>
                <a:lnTo>
                  <a:pt x="96" y="160"/>
                </a:lnTo>
                <a:lnTo>
                  <a:pt x="96" y="224"/>
                </a:lnTo>
                <a:lnTo>
                  <a:pt x="85" y="288"/>
                </a:lnTo>
                <a:lnTo>
                  <a:pt x="64" y="352"/>
                </a:lnTo>
                <a:lnTo>
                  <a:pt x="53" y="374"/>
                </a:lnTo>
                <a:lnTo>
                  <a:pt x="43" y="406"/>
                </a:lnTo>
                <a:lnTo>
                  <a:pt x="21" y="416"/>
                </a:lnTo>
                <a:lnTo>
                  <a:pt x="11" y="438"/>
                </a:lnTo>
                <a:lnTo>
                  <a:pt x="11" y="502"/>
                </a:lnTo>
                <a:lnTo>
                  <a:pt x="0" y="534"/>
                </a:lnTo>
                <a:lnTo>
                  <a:pt x="0" y="619"/>
                </a:lnTo>
                <a:lnTo>
                  <a:pt x="0" y="704"/>
                </a:lnTo>
                <a:lnTo>
                  <a:pt x="0" y="768"/>
                </a:lnTo>
                <a:lnTo>
                  <a:pt x="0" y="790"/>
                </a:lnTo>
                <a:lnTo>
                  <a:pt x="11" y="822"/>
                </a:lnTo>
                <a:lnTo>
                  <a:pt x="11" y="886"/>
                </a:lnTo>
                <a:lnTo>
                  <a:pt x="43" y="960"/>
                </a:lnTo>
                <a:lnTo>
                  <a:pt x="107" y="971"/>
                </a:lnTo>
                <a:lnTo>
                  <a:pt x="192" y="1014"/>
                </a:lnTo>
                <a:lnTo>
                  <a:pt x="277" y="1024"/>
                </a:lnTo>
                <a:lnTo>
                  <a:pt x="363" y="1046"/>
                </a:lnTo>
                <a:lnTo>
                  <a:pt x="395" y="1046"/>
                </a:lnTo>
                <a:lnTo>
                  <a:pt x="480" y="1046"/>
                </a:lnTo>
                <a:lnTo>
                  <a:pt x="565" y="1046"/>
                </a:lnTo>
                <a:lnTo>
                  <a:pt x="651" y="1046"/>
                </a:lnTo>
                <a:lnTo>
                  <a:pt x="715" y="1046"/>
                </a:lnTo>
                <a:lnTo>
                  <a:pt x="800" y="1046"/>
                </a:lnTo>
                <a:lnTo>
                  <a:pt x="907" y="1056"/>
                </a:lnTo>
                <a:lnTo>
                  <a:pt x="1013" y="1067"/>
                </a:lnTo>
                <a:lnTo>
                  <a:pt x="1035" y="1067"/>
                </a:lnTo>
                <a:lnTo>
                  <a:pt x="1077" y="1067"/>
                </a:lnTo>
                <a:lnTo>
                  <a:pt x="1109" y="1067"/>
                </a:lnTo>
                <a:lnTo>
                  <a:pt x="1131" y="1056"/>
                </a:lnTo>
                <a:lnTo>
                  <a:pt x="1163" y="1024"/>
                </a:lnTo>
                <a:lnTo>
                  <a:pt x="1184" y="992"/>
                </a:lnTo>
                <a:lnTo>
                  <a:pt x="1205" y="950"/>
                </a:lnTo>
                <a:lnTo>
                  <a:pt x="1205" y="928"/>
                </a:lnTo>
                <a:lnTo>
                  <a:pt x="1216" y="864"/>
                </a:lnTo>
                <a:lnTo>
                  <a:pt x="1216" y="800"/>
                </a:lnTo>
                <a:lnTo>
                  <a:pt x="1227" y="768"/>
                </a:lnTo>
                <a:lnTo>
                  <a:pt x="1227" y="726"/>
                </a:lnTo>
                <a:lnTo>
                  <a:pt x="1227" y="704"/>
                </a:lnTo>
                <a:lnTo>
                  <a:pt x="1227" y="672"/>
                </a:lnTo>
                <a:lnTo>
                  <a:pt x="1227" y="640"/>
                </a:lnTo>
                <a:lnTo>
                  <a:pt x="1227" y="598"/>
                </a:lnTo>
                <a:lnTo>
                  <a:pt x="1227" y="576"/>
                </a:lnTo>
                <a:lnTo>
                  <a:pt x="1227" y="534"/>
                </a:lnTo>
                <a:lnTo>
                  <a:pt x="1227" y="512"/>
                </a:lnTo>
                <a:lnTo>
                  <a:pt x="1227" y="480"/>
                </a:lnTo>
                <a:lnTo>
                  <a:pt x="1227" y="438"/>
                </a:lnTo>
                <a:lnTo>
                  <a:pt x="1227" y="416"/>
                </a:lnTo>
                <a:lnTo>
                  <a:pt x="1227" y="331"/>
                </a:lnTo>
                <a:lnTo>
                  <a:pt x="1227" y="288"/>
                </a:lnTo>
                <a:lnTo>
                  <a:pt x="1227" y="246"/>
                </a:lnTo>
                <a:lnTo>
                  <a:pt x="1227" y="224"/>
                </a:lnTo>
                <a:lnTo>
                  <a:pt x="1227" y="182"/>
                </a:lnTo>
                <a:lnTo>
                  <a:pt x="1227" y="160"/>
                </a:lnTo>
                <a:lnTo>
                  <a:pt x="1205" y="118"/>
                </a:lnTo>
                <a:lnTo>
                  <a:pt x="1195" y="96"/>
                </a:lnTo>
                <a:lnTo>
                  <a:pt x="1184" y="64"/>
                </a:lnTo>
                <a:lnTo>
                  <a:pt x="1141" y="54"/>
                </a:lnTo>
                <a:lnTo>
                  <a:pt x="1109" y="43"/>
                </a:lnTo>
                <a:lnTo>
                  <a:pt x="1077" y="43"/>
                </a:lnTo>
                <a:lnTo>
                  <a:pt x="1045" y="43"/>
                </a:lnTo>
                <a:lnTo>
                  <a:pt x="981" y="32"/>
                </a:lnTo>
                <a:lnTo>
                  <a:pt x="896" y="22"/>
                </a:lnTo>
                <a:lnTo>
                  <a:pt x="853" y="11"/>
                </a:lnTo>
                <a:lnTo>
                  <a:pt x="821" y="0"/>
                </a:lnTo>
                <a:lnTo>
                  <a:pt x="736" y="0"/>
                </a:lnTo>
                <a:lnTo>
                  <a:pt x="672" y="0"/>
                </a:lnTo>
                <a:lnTo>
                  <a:pt x="587" y="0"/>
                </a:lnTo>
                <a:lnTo>
                  <a:pt x="565" y="0"/>
                </a:lnTo>
                <a:lnTo>
                  <a:pt x="523" y="0"/>
                </a:lnTo>
                <a:lnTo>
                  <a:pt x="501" y="0"/>
                </a:lnTo>
                <a:lnTo>
                  <a:pt x="459" y="0"/>
                </a:lnTo>
                <a:lnTo>
                  <a:pt x="437" y="0"/>
                </a:lnTo>
                <a:lnTo>
                  <a:pt x="405" y="0"/>
                </a:lnTo>
                <a:lnTo>
                  <a:pt x="373" y="0"/>
                </a:lnTo>
                <a:lnTo>
                  <a:pt x="341" y="0"/>
                </a:lnTo>
                <a:lnTo>
                  <a:pt x="309" y="0"/>
                </a:lnTo>
                <a:lnTo>
                  <a:pt x="277" y="0"/>
                </a:lnTo>
                <a:lnTo>
                  <a:pt x="245" y="0"/>
                </a:lnTo>
                <a:lnTo>
                  <a:pt x="213" y="0"/>
                </a:lnTo>
                <a:lnTo>
                  <a:pt x="160" y="43"/>
                </a:lnTo>
                <a:lnTo>
                  <a:pt x="160" y="43"/>
                </a:lnTo>
              </a:path>
            </a:pathLst>
          </a:custGeom>
          <a:noFill/>
          <a:ln w="50800" cap="rnd" cmpd="sng">
            <a:solidFill>
              <a:schemeClr val="hlink"/>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11" name="Freeform 36"/>
          <p:cNvSpPr>
            <a:spLocks/>
          </p:cNvSpPr>
          <p:nvPr/>
        </p:nvSpPr>
        <p:spPr bwMode="auto">
          <a:xfrm>
            <a:off x="4216400" y="990600"/>
            <a:ext cx="763588" cy="1779588"/>
          </a:xfrm>
          <a:custGeom>
            <a:avLst/>
            <a:gdLst>
              <a:gd name="T0" fmla="*/ 363 w 481"/>
              <a:gd name="T1" fmla="*/ 0 h 1121"/>
              <a:gd name="T2" fmla="*/ 277 w 481"/>
              <a:gd name="T3" fmla="*/ 0 h 1121"/>
              <a:gd name="T4" fmla="*/ 213 w 481"/>
              <a:gd name="T5" fmla="*/ 0 h 1121"/>
              <a:gd name="T6" fmla="*/ 149 w 481"/>
              <a:gd name="T7" fmla="*/ 32 h 1121"/>
              <a:gd name="T8" fmla="*/ 85 w 481"/>
              <a:gd name="T9" fmla="*/ 64 h 1121"/>
              <a:gd name="T10" fmla="*/ 64 w 481"/>
              <a:gd name="T11" fmla="*/ 128 h 1121"/>
              <a:gd name="T12" fmla="*/ 43 w 481"/>
              <a:gd name="T13" fmla="*/ 203 h 1121"/>
              <a:gd name="T14" fmla="*/ 32 w 481"/>
              <a:gd name="T15" fmla="*/ 299 h 1121"/>
              <a:gd name="T16" fmla="*/ 11 w 481"/>
              <a:gd name="T17" fmla="*/ 363 h 1121"/>
              <a:gd name="T18" fmla="*/ 0 w 481"/>
              <a:gd name="T19" fmla="*/ 427 h 1121"/>
              <a:gd name="T20" fmla="*/ 0 w 481"/>
              <a:gd name="T21" fmla="*/ 565 h 1121"/>
              <a:gd name="T22" fmla="*/ 0 w 481"/>
              <a:gd name="T23" fmla="*/ 619 h 1121"/>
              <a:gd name="T24" fmla="*/ 0 w 481"/>
              <a:gd name="T25" fmla="*/ 693 h 1121"/>
              <a:gd name="T26" fmla="*/ 0 w 481"/>
              <a:gd name="T27" fmla="*/ 757 h 1121"/>
              <a:gd name="T28" fmla="*/ 21 w 481"/>
              <a:gd name="T29" fmla="*/ 864 h 1121"/>
              <a:gd name="T30" fmla="*/ 32 w 481"/>
              <a:gd name="T31" fmla="*/ 939 h 1121"/>
              <a:gd name="T32" fmla="*/ 43 w 481"/>
              <a:gd name="T33" fmla="*/ 1003 h 1121"/>
              <a:gd name="T34" fmla="*/ 107 w 481"/>
              <a:gd name="T35" fmla="*/ 1067 h 1121"/>
              <a:gd name="T36" fmla="*/ 192 w 481"/>
              <a:gd name="T37" fmla="*/ 1099 h 1121"/>
              <a:gd name="T38" fmla="*/ 288 w 481"/>
              <a:gd name="T39" fmla="*/ 1109 h 1121"/>
              <a:gd name="T40" fmla="*/ 384 w 481"/>
              <a:gd name="T41" fmla="*/ 1120 h 1121"/>
              <a:gd name="T42" fmla="*/ 416 w 481"/>
              <a:gd name="T43" fmla="*/ 1088 h 1121"/>
              <a:gd name="T44" fmla="*/ 459 w 481"/>
              <a:gd name="T45" fmla="*/ 1035 h 1121"/>
              <a:gd name="T46" fmla="*/ 459 w 481"/>
              <a:gd name="T47" fmla="*/ 928 h 1121"/>
              <a:gd name="T48" fmla="*/ 459 w 481"/>
              <a:gd name="T49" fmla="*/ 811 h 1121"/>
              <a:gd name="T50" fmla="*/ 459 w 481"/>
              <a:gd name="T51" fmla="*/ 725 h 1121"/>
              <a:gd name="T52" fmla="*/ 459 w 481"/>
              <a:gd name="T53" fmla="*/ 597 h 1121"/>
              <a:gd name="T54" fmla="*/ 459 w 481"/>
              <a:gd name="T55" fmla="*/ 533 h 1121"/>
              <a:gd name="T56" fmla="*/ 469 w 481"/>
              <a:gd name="T57" fmla="*/ 469 h 1121"/>
              <a:gd name="T58" fmla="*/ 480 w 481"/>
              <a:gd name="T59" fmla="*/ 405 h 1121"/>
              <a:gd name="T60" fmla="*/ 480 w 481"/>
              <a:gd name="T61" fmla="*/ 341 h 1121"/>
              <a:gd name="T62" fmla="*/ 480 w 481"/>
              <a:gd name="T63" fmla="*/ 277 h 1121"/>
              <a:gd name="T64" fmla="*/ 480 w 481"/>
              <a:gd name="T65" fmla="*/ 213 h 1121"/>
              <a:gd name="T66" fmla="*/ 480 w 481"/>
              <a:gd name="T67" fmla="*/ 149 h 1121"/>
              <a:gd name="T68" fmla="*/ 480 w 481"/>
              <a:gd name="T69" fmla="*/ 85 h 1121"/>
              <a:gd name="T70" fmla="*/ 469 w 481"/>
              <a:gd name="T71" fmla="*/ 21 h 1121"/>
              <a:gd name="T72" fmla="*/ 416 w 481"/>
              <a:gd name="T73" fmla="*/ 0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1121">
                <a:moveTo>
                  <a:pt x="416" y="0"/>
                </a:moveTo>
                <a:lnTo>
                  <a:pt x="363" y="0"/>
                </a:lnTo>
                <a:lnTo>
                  <a:pt x="299" y="0"/>
                </a:lnTo>
                <a:lnTo>
                  <a:pt x="277" y="0"/>
                </a:lnTo>
                <a:lnTo>
                  <a:pt x="235" y="0"/>
                </a:lnTo>
                <a:lnTo>
                  <a:pt x="213" y="0"/>
                </a:lnTo>
                <a:lnTo>
                  <a:pt x="181" y="0"/>
                </a:lnTo>
                <a:lnTo>
                  <a:pt x="149" y="32"/>
                </a:lnTo>
                <a:lnTo>
                  <a:pt x="117" y="43"/>
                </a:lnTo>
                <a:lnTo>
                  <a:pt x="85" y="64"/>
                </a:lnTo>
                <a:lnTo>
                  <a:pt x="64" y="96"/>
                </a:lnTo>
                <a:lnTo>
                  <a:pt x="64" y="128"/>
                </a:lnTo>
                <a:lnTo>
                  <a:pt x="53" y="160"/>
                </a:lnTo>
                <a:lnTo>
                  <a:pt x="43" y="203"/>
                </a:lnTo>
                <a:lnTo>
                  <a:pt x="43" y="267"/>
                </a:lnTo>
                <a:lnTo>
                  <a:pt x="32" y="299"/>
                </a:lnTo>
                <a:lnTo>
                  <a:pt x="21" y="331"/>
                </a:lnTo>
                <a:lnTo>
                  <a:pt x="11" y="363"/>
                </a:lnTo>
                <a:lnTo>
                  <a:pt x="0" y="405"/>
                </a:lnTo>
                <a:lnTo>
                  <a:pt x="0" y="427"/>
                </a:lnTo>
                <a:lnTo>
                  <a:pt x="0" y="491"/>
                </a:lnTo>
                <a:lnTo>
                  <a:pt x="0" y="565"/>
                </a:lnTo>
                <a:lnTo>
                  <a:pt x="0" y="587"/>
                </a:lnTo>
                <a:lnTo>
                  <a:pt x="0" y="619"/>
                </a:lnTo>
                <a:lnTo>
                  <a:pt x="0" y="651"/>
                </a:lnTo>
                <a:lnTo>
                  <a:pt x="0" y="693"/>
                </a:lnTo>
                <a:lnTo>
                  <a:pt x="0" y="715"/>
                </a:lnTo>
                <a:lnTo>
                  <a:pt x="0" y="757"/>
                </a:lnTo>
                <a:lnTo>
                  <a:pt x="11" y="779"/>
                </a:lnTo>
                <a:lnTo>
                  <a:pt x="21" y="864"/>
                </a:lnTo>
                <a:lnTo>
                  <a:pt x="32" y="896"/>
                </a:lnTo>
                <a:lnTo>
                  <a:pt x="32" y="939"/>
                </a:lnTo>
                <a:lnTo>
                  <a:pt x="43" y="981"/>
                </a:lnTo>
                <a:lnTo>
                  <a:pt x="43" y="1003"/>
                </a:lnTo>
                <a:lnTo>
                  <a:pt x="64" y="1035"/>
                </a:lnTo>
                <a:lnTo>
                  <a:pt x="107" y="1067"/>
                </a:lnTo>
                <a:lnTo>
                  <a:pt x="171" y="1077"/>
                </a:lnTo>
                <a:lnTo>
                  <a:pt x="192" y="1099"/>
                </a:lnTo>
                <a:lnTo>
                  <a:pt x="224" y="1099"/>
                </a:lnTo>
                <a:lnTo>
                  <a:pt x="288" y="1109"/>
                </a:lnTo>
                <a:lnTo>
                  <a:pt x="352" y="1120"/>
                </a:lnTo>
                <a:lnTo>
                  <a:pt x="384" y="1120"/>
                </a:lnTo>
                <a:lnTo>
                  <a:pt x="416" y="1120"/>
                </a:lnTo>
                <a:lnTo>
                  <a:pt x="416" y="1088"/>
                </a:lnTo>
                <a:lnTo>
                  <a:pt x="437" y="1056"/>
                </a:lnTo>
                <a:lnTo>
                  <a:pt x="459" y="1035"/>
                </a:lnTo>
                <a:lnTo>
                  <a:pt x="459" y="1013"/>
                </a:lnTo>
                <a:lnTo>
                  <a:pt x="459" y="928"/>
                </a:lnTo>
                <a:lnTo>
                  <a:pt x="459" y="896"/>
                </a:lnTo>
                <a:lnTo>
                  <a:pt x="459" y="811"/>
                </a:lnTo>
                <a:lnTo>
                  <a:pt x="459" y="747"/>
                </a:lnTo>
                <a:lnTo>
                  <a:pt x="459" y="725"/>
                </a:lnTo>
                <a:lnTo>
                  <a:pt x="459" y="661"/>
                </a:lnTo>
                <a:lnTo>
                  <a:pt x="459" y="597"/>
                </a:lnTo>
                <a:lnTo>
                  <a:pt x="459" y="565"/>
                </a:lnTo>
                <a:lnTo>
                  <a:pt x="459" y="533"/>
                </a:lnTo>
                <a:lnTo>
                  <a:pt x="469" y="491"/>
                </a:lnTo>
                <a:lnTo>
                  <a:pt x="469" y="469"/>
                </a:lnTo>
                <a:lnTo>
                  <a:pt x="469" y="437"/>
                </a:lnTo>
                <a:lnTo>
                  <a:pt x="480" y="405"/>
                </a:lnTo>
                <a:lnTo>
                  <a:pt x="480" y="363"/>
                </a:lnTo>
                <a:lnTo>
                  <a:pt x="480" y="341"/>
                </a:lnTo>
                <a:lnTo>
                  <a:pt x="480" y="299"/>
                </a:lnTo>
                <a:lnTo>
                  <a:pt x="480" y="277"/>
                </a:lnTo>
                <a:lnTo>
                  <a:pt x="480" y="235"/>
                </a:lnTo>
                <a:lnTo>
                  <a:pt x="480" y="213"/>
                </a:lnTo>
                <a:lnTo>
                  <a:pt x="480" y="181"/>
                </a:lnTo>
                <a:lnTo>
                  <a:pt x="480" y="149"/>
                </a:lnTo>
                <a:lnTo>
                  <a:pt x="480" y="107"/>
                </a:lnTo>
                <a:lnTo>
                  <a:pt x="480" y="85"/>
                </a:lnTo>
                <a:lnTo>
                  <a:pt x="480" y="53"/>
                </a:lnTo>
                <a:lnTo>
                  <a:pt x="469" y="21"/>
                </a:lnTo>
                <a:lnTo>
                  <a:pt x="416" y="0"/>
                </a:lnTo>
                <a:lnTo>
                  <a:pt x="416" y="0"/>
                </a:lnTo>
              </a:path>
            </a:pathLst>
          </a:custGeom>
          <a:noFill/>
          <a:ln w="50800" cap="rnd" cmpd="sng">
            <a:solidFill>
              <a:schemeClr val="tx1"/>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12" name="Freeform 37"/>
          <p:cNvSpPr>
            <a:spLocks/>
          </p:cNvSpPr>
          <p:nvPr/>
        </p:nvSpPr>
        <p:spPr bwMode="auto">
          <a:xfrm>
            <a:off x="5283200" y="1023938"/>
            <a:ext cx="763588" cy="2084387"/>
          </a:xfrm>
          <a:custGeom>
            <a:avLst/>
            <a:gdLst>
              <a:gd name="T0" fmla="*/ 352 w 481"/>
              <a:gd name="T1" fmla="*/ 0 h 1313"/>
              <a:gd name="T2" fmla="*/ 245 w 481"/>
              <a:gd name="T3" fmla="*/ 0 h 1313"/>
              <a:gd name="T4" fmla="*/ 181 w 481"/>
              <a:gd name="T5" fmla="*/ 0 h 1313"/>
              <a:gd name="T6" fmla="*/ 117 w 481"/>
              <a:gd name="T7" fmla="*/ 11 h 1313"/>
              <a:gd name="T8" fmla="*/ 75 w 481"/>
              <a:gd name="T9" fmla="*/ 75 h 1313"/>
              <a:gd name="T10" fmla="*/ 64 w 481"/>
              <a:gd name="T11" fmla="*/ 139 h 1313"/>
              <a:gd name="T12" fmla="*/ 53 w 481"/>
              <a:gd name="T13" fmla="*/ 203 h 1313"/>
              <a:gd name="T14" fmla="*/ 32 w 481"/>
              <a:gd name="T15" fmla="*/ 278 h 1313"/>
              <a:gd name="T16" fmla="*/ 32 w 481"/>
              <a:gd name="T17" fmla="*/ 374 h 1313"/>
              <a:gd name="T18" fmla="*/ 32 w 481"/>
              <a:gd name="T19" fmla="*/ 438 h 1313"/>
              <a:gd name="T20" fmla="*/ 21 w 481"/>
              <a:gd name="T21" fmla="*/ 502 h 1313"/>
              <a:gd name="T22" fmla="*/ 21 w 481"/>
              <a:gd name="T23" fmla="*/ 566 h 1313"/>
              <a:gd name="T24" fmla="*/ 21 w 481"/>
              <a:gd name="T25" fmla="*/ 630 h 1313"/>
              <a:gd name="T26" fmla="*/ 21 w 481"/>
              <a:gd name="T27" fmla="*/ 694 h 1313"/>
              <a:gd name="T28" fmla="*/ 21 w 481"/>
              <a:gd name="T29" fmla="*/ 758 h 1313"/>
              <a:gd name="T30" fmla="*/ 0 w 481"/>
              <a:gd name="T31" fmla="*/ 822 h 1313"/>
              <a:gd name="T32" fmla="*/ 32 w 481"/>
              <a:gd name="T33" fmla="*/ 1067 h 1313"/>
              <a:gd name="T34" fmla="*/ 43 w 481"/>
              <a:gd name="T35" fmla="*/ 1259 h 1313"/>
              <a:gd name="T36" fmla="*/ 75 w 481"/>
              <a:gd name="T37" fmla="*/ 1312 h 1313"/>
              <a:gd name="T38" fmla="*/ 149 w 481"/>
              <a:gd name="T39" fmla="*/ 1312 h 1313"/>
              <a:gd name="T40" fmla="*/ 203 w 481"/>
              <a:gd name="T41" fmla="*/ 1312 h 1313"/>
              <a:gd name="T42" fmla="*/ 299 w 481"/>
              <a:gd name="T43" fmla="*/ 1291 h 1313"/>
              <a:gd name="T44" fmla="*/ 363 w 481"/>
              <a:gd name="T45" fmla="*/ 1270 h 1313"/>
              <a:gd name="T46" fmla="*/ 416 w 481"/>
              <a:gd name="T47" fmla="*/ 1206 h 1313"/>
              <a:gd name="T48" fmla="*/ 448 w 481"/>
              <a:gd name="T49" fmla="*/ 1099 h 1313"/>
              <a:gd name="T50" fmla="*/ 448 w 481"/>
              <a:gd name="T51" fmla="*/ 950 h 1313"/>
              <a:gd name="T52" fmla="*/ 469 w 481"/>
              <a:gd name="T53" fmla="*/ 800 h 1313"/>
              <a:gd name="T54" fmla="*/ 480 w 481"/>
              <a:gd name="T55" fmla="*/ 651 h 1313"/>
              <a:gd name="T56" fmla="*/ 480 w 481"/>
              <a:gd name="T57" fmla="*/ 587 h 1313"/>
              <a:gd name="T58" fmla="*/ 480 w 481"/>
              <a:gd name="T59" fmla="*/ 491 h 1313"/>
              <a:gd name="T60" fmla="*/ 480 w 481"/>
              <a:gd name="T61" fmla="*/ 384 h 1313"/>
              <a:gd name="T62" fmla="*/ 480 w 481"/>
              <a:gd name="T63" fmla="*/ 320 h 1313"/>
              <a:gd name="T64" fmla="*/ 480 w 481"/>
              <a:gd name="T65" fmla="*/ 256 h 1313"/>
              <a:gd name="T66" fmla="*/ 480 w 481"/>
              <a:gd name="T67" fmla="*/ 192 h 1313"/>
              <a:gd name="T68" fmla="*/ 480 w 481"/>
              <a:gd name="T69" fmla="*/ 118 h 1313"/>
              <a:gd name="T70" fmla="*/ 416 w 481"/>
              <a:gd name="T71" fmla="*/ 27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1" h="1313">
                <a:moveTo>
                  <a:pt x="416" y="27"/>
                </a:moveTo>
                <a:lnTo>
                  <a:pt x="352" y="0"/>
                </a:lnTo>
                <a:lnTo>
                  <a:pt x="267" y="0"/>
                </a:lnTo>
                <a:lnTo>
                  <a:pt x="245" y="0"/>
                </a:lnTo>
                <a:lnTo>
                  <a:pt x="213" y="0"/>
                </a:lnTo>
                <a:lnTo>
                  <a:pt x="181" y="0"/>
                </a:lnTo>
                <a:lnTo>
                  <a:pt x="149" y="0"/>
                </a:lnTo>
                <a:lnTo>
                  <a:pt x="117" y="11"/>
                </a:lnTo>
                <a:lnTo>
                  <a:pt x="96" y="43"/>
                </a:lnTo>
                <a:lnTo>
                  <a:pt x="75" y="75"/>
                </a:lnTo>
                <a:lnTo>
                  <a:pt x="64" y="107"/>
                </a:lnTo>
                <a:lnTo>
                  <a:pt x="64" y="139"/>
                </a:lnTo>
                <a:lnTo>
                  <a:pt x="53" y="171"/>
                </a:lnTo>
                <a:lnTo>
                  <a:pt x="53" y="203"/>
                </a:lnTo>
                <a:lnTo>
                  <a:pt x="53" y="246"/>
                </a:lnTo>
                <a:lnTo>
                  <a:pt x="32" y="278"/>
                </a:lnTo>
                <a:lnTo>
                  <a:pt x="32" y="310"/>
                </a:lnTo>
                <a:lnTo>
                  <a:pt x="32" y="374"/>
                </a:lnTo>
                <a:lnTo>
                  <a:pt x="32" y="416"/>
                </a:lnTo>
                <a:lnTo>
                  <a:pt x="32" y="438"/>
                </a:lnTo>
                <a:lnTo>
                  <a:pt x="21" y="470"/>
                </a:lnTo>
                <a:lnTo>
                  <a:pt x="21" y="502"/>
                </a:lnTo>
                <a:lnTo>
                  <a:pt x="21" y="544"/>
                </a:lnTo>
                <a:lnTo>
                  <a:pt x="21" y="566"/>
                </a:lnTo>
                <a:lnTo>
                  <a:pt x="21" y="598"/>
                </a:lnTo>
                <a:lnTo>
                  <a:pt x="21" y="630"/>
                </a:lnTo>
                <a:lnTo>
                  <a:pt x="21" y="662"/>
                </a:lnTo>
                <a:lnTo>
                  <a:pt x="21" y="694"/>
                </a:lnTo>
                <a:lnTo>
                  <a:pt x="21" y="726"/>
                </a:lnTo>
                <a:lnTo>
                  <a:pt x="21" y="758"/>
                </a:lnTo>
                <a:lnTo>
                  <a:pt x="21" y="790"/>
                </a:lnTo>
                <a:lnTo>
                  <a:pt x="0" y="822"/>
                </a:lnTo>
                <a:lnTo>
                  <a:pt x="21" y="896"/>
                </a:lnTo>
                <a:lnTo>
                  <a:pt x="32" y="1067"/>
                </a:lnTo>
                <a:lnTo>
                  <a:pt x="32" y="1174"/>
                </a:lnTo>
                <a:lnTo>
                  <a:pt x="43" y="1259"/>
                </a:lnTo>
                <a:lnTo>
                  <a:pt x="43" y="1302"/>
                </a:lnTo>
                <a:lnTo>
                  <a:pt x="75" y="1312"/>
                </a:lnTo>
                <a:lnTo>
                  <a:pt x="117" y="1312"/>
                </a:lnTo>
                <a:lnTo>
                  <a:pt x="149" y="1312"/>
                </a:lnTo>
                <a:lnTo>
                  <a:pt x="171" y="1312"/>
                </a:lnTo>
                <a:lnTo>
                  <a:pt x="203" y="1312"/>
                </a:lnTo>
                <a:lnTo>
                  <a:pt x="267" y="1312"/>
                </a:lnTo>
                <a:lnTo>
                  <a:pt x="299" y="1291"/>
                </a:lnTo>
                <a:lnTo>
                  <a:pt x="341" y="1280"/>
                </a:lnTo>
                <a:lnTo>
                  <a:pt x="363" y="1270"/>
                </a:lnTo>
                <a:lnTo>
                  <a:pt x="384" y="1238"/>
                </a:lnTo>
                <a:lnTo>
                  <a:pt x="416" y="1206"/>
                </a:lnTo>
                <a:lnTo>
                  <a:pt x="437" y="1184"/>
                </a:lnTo>
                <a:lnTo>
                  <a:pt x="448" y="1099"/>
                </a:lnTo>
                <a:lnTo>
                  <a:pt x="448" y="1035"/>
                </a:lnTo>
                <a:lnTo>
                  <a:pt x="448" y="950"/>
                </a:lnTo>
                <a:lnTo>
                  <a:pt x="459" y="886"/>
                </a:lnTo>
                <a:lnTo>
                  <a:pt x="469" y="800"/>
                </a:lnTo>
                <a:lnTo>
                  <a:pt x="480" y="736"/>
                </a:lnTo>
                <a:lnTo>
                  <a:pt x="480" y="651"/>
                </a:lnTo>
                <a:lnTo>
                  <a:pt x="480" y="619"/>
                </a:lnTo>
                <a:lnTo>
                  <a:pt x="480" y="587"/>
                </a:lnTo>
                <a:lnTo>
                  <a:pt x="480" y="555"/>
                </a:lnTo>
                <a:lnTo>
                  <a:pt x="480" y="491"/>
                </a:lnTo>
                <a:lnTo>
                  <a:pt x="480" y="427"/>
                </a:lnTo>
                <a:lnTo>
                  <a:pt x="480" y="384"/>
                </a:lnTo>
                <a:lnTo>
                  <a:pt x="480" y="342"/>
                </a:lnTo>
                <a:lnTo>
                  <a:pt x="480" y="320"/>
                </a:lnTo>
                <a:lnTo>
                  <a:pt x="480" y="278"/>
                </a:lnTo>
                <a:lnTo>
                  <a:pt x="480" y="256"/>
                </a:lnTo>
                <a:lnTo>
                  <a:pt x="480" y="214"/>
                </a:lnTo>
                <a:lnTo>
                  <a:pt x="480" y="192"/>
                </a:lnTo>
                <a:lnTo>
                  <a:pt x="480" y="160"/>
                </a:lnTo>
                <a:lnTo>
                  <a:pt x="480" y="118"/>
                </a:lnTo>
                <a:lnTo>
                  <a:pt x="469" y="86"/>
                </a:lnTo>
                <a:lnTo>
                  <a:pt x="416" y="27"/>
                </a:lnTo>
                <a:lnTo>
                  <a:pt x="416" y="27"/>
                </a:lnTo>
              </a:path>
            </a:pathLst>
          </a:custGeom>
          <a:noFill/>
          <a:ln w="50800" cap="rnd" cmpd="sng">
            <a:solidFill>
              <a:schemeClr val="bg1"/>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a:xfrm>
            <a:off x="7712242" y="6260432"/>
            <a:ext cx="617621" cy="457200"/>
          </a:xfrm>
        </p:spPr>
        <p:txBody>
          <a:bodyPr/>
          <a:lstStyle/>
          <a:p>
            <a:r>
              <a:rPr lang="en-US" altLang="zh-HK" dirty="0" smtClean="0">
                <a:solidFill>
                  <a:srgbClr val="000000"/>
                </a:solidFill>
              </a:rPr>
              <a:t>Graph</a:t>
            </a:r>
            <a:endParaRPr lang="en-US" altLang="zh-HK" dirty="0">
              <a:solidFill>
                <a:srgbClr val="000000"/>
              </a:solidFill>
            </a:endParaRPr>
          </a:p>
        </p:txBody>
      </p:sp>
      <p:sp>
        <p:nvSpPr>
          <p:cNvPr id="3" name="Slide Number Placeholder 2"/>
          <p:cNvSpPr>
            <a:spLocks noGrp="1"/>
          </p:cNvSpPr>
          <p:nvPr>
            <p:ph type="sldNum" sz="quarter" idx="12"/>
          </p:nvPr>
        </p:nvSpPr>
        <p:spPr>
          <a:xfrm>
            <a:off x="7700209" y="6260432"/>
            <a:ext cx="1191127" cy="457200"/>
          </a:xfrm>
        </p:spPr>
        <p:txBody>
          <a:bodyPr/>
          <a:lstStyle/>
          <a:p>
            <a:r>
              <a:rPr lang="en-US" altLang="zh-HK" dirty="0" smtClean="0">
                <a:solidFill>
                  <a:srgbClr val="000000"/>
                </a:solidFill>
              </a:rPr>
              <a:t>6-</a:t>
            </a:r>
            <a:fld id="{07FAA600-E4CE-431E-BD2B-E559C03D1131}" type="slidenum">
              <a:rPr lang="en-US" altLang="zh-HK" smtClean="0">
                <a:solidFill>
                  <a:srgbClr val="000000"/>
                </a:solidFill>
              </a:rPr>
              <a:pPr/>
              <a:t>31</a:t>
            </a:fld>
            <a:endParaRPr lang="en-US" altLang="zh-HK" dirty="0">
              <a:solidFill>
                <a:srgbClr val="000000"/>
              </a:solidFill>
            </a:endParaRPr>
          </a:p>
        </p:txBody>
      </p:sp>
    </p:spTree>
    <p:extLst>
      <p:ext uri="{BB962C8B-B14F-4D97-AF65-F5344CB8AC3E}">
        <p14:creationId xmlns:p14="http://schemas.microsoft.com/office/powerpoint/2010/main" val="857600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 name="Rectangle 2"/>
          <p:cNvSpPr txBox="1">
            <a:spLocks noChangeArrowheads="1"/>
          </p:cNvSpPr>
          <p:nvPr/>
        </p:nvSpPr>
        <p:spPr bwMode="auto">
          <a:xfrm>
            <a:off x="533400" y="228600"/>
            <a:ext cx="8153400" cy="55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r>
              <a:rPr lang="en-US" altLang="zh-TW" kern="0" dirty="0" smtClean="0">
                <a:solidFill>
                  <a:srgbClr val="3333CC"/>
                </a:solidFill>
                <a:latin typeface="Comic Sans MS"/>
              </a:rPr>
              <a:t>More About </a:t>
            </a:r>
            <a:r>
              <a:rPr lang="en-US" altLang="zh-TW" kern="0" dirty="0" err="1" smtClean="0">
                <a:solidFill>
                  <a:srgbClr val="3333CC"/>
                </a:solidFill>
                <a:latin typeface="Comic Sans MS"/>
              </a:rPr>
              <a:t>Kruskal's</a:t>
            </a:r>
            <a:r>
              <a:rPr lang="en-US" altLang="zh-TW" kern="0" dirty="0" smtClean="0">
                <a:solidFill>
                  <a:srgbClr val="3333CC"/>
                </a:solidFill>
                <a:latin typeface="Comic Sans MS"/>
              </a:rPr>
              <a:t> Algorithm</a:t>
            </a:r>
            <a:endParaRPr lang="zh-TW" altLang="en-US" kern="0" dirty="0">
              <a:solidFill>
                <a:srgbClr val="3333CC"/>
              </a:solidFill>
              <a:latin typeface="Comic Sans MS"/>
            </a:endParaRPr>
          </a:p>
        </p:txBody>
      </p:sp>
      <p:sp>
        <p:nvSpPr>
          <p:cNvPr id="83" name="Rectangle 3"/>
          <p:cNvSpPr txBox="1">
            <a:spLocks noChangeArrowheads="1"/>
          </p:cNvSpPr>
          <p:nvPr/>
        </p:nvSpPr>
        <p:spPr>
          <a:xfrm>
            <a:off x="458788" y="3369843"/>
            <a:ext cx="8096250" cy="2087479"/>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pPr>
            <a:r>
              <a:rPr lang="en-US" altLang="zh-TW" sz="2400" kern="0" dirty="0">
                <a:solidFill>
                  <a:srgbClr val="000000"/>
                </a:solidFill>
                <a:latin typeface="Comic Sans MS"/>
              </a:rPr>
              <a:t>When u and v of (</a:t>
            </a:r>
            <a:r>
              <a:rPr lang="en-US" altLang="zh-TW" sz="2400" kern="0" dirty="0" err="1">
                <a:solidFill>
                  <a:srgbClr val="000000"/>
                </a:solidFill>
                <a:latin typeface="Comic Sans MS"/>
              </a:rPr>
              <a:t>u,v</a:t>
            </a:r>
            <a:r>
              <a:rPr lang="en-US" altLang="zh-TW" sz="2400" kern="0" dirty="0">
                <a:solidFill>
                  <a:srgbClr val="000000"/>
                </a:solidFill>
                <a:latin typeface="Comic Sans MS"/>
              </a:rPr>
              <a:t>) are in different components, the edge (</a:t>
            </a:r>
            <a:r>
              <a:rPr lang="en-US" altLang="zh-TW" sz="2400" kern="0" dirty="0" err="1">
                <a:solidFill>
                  <a:srgbClr val="000000"/>
                </a:solidFill>
                <a:latin typeface="Comic Sans MS"/>
              </a:rPr>
              <a:t>u,v</a:t>
            </a:r>
            <a:r>
              <a:rPr lang="en-US" altLang="zh-TW" sz="2400" kern="0" dirty="0">
                <a:solidFill>
                  <a:srgbClr val="000000"/>
                </a:solidFill>
                <a:latin typeface="Comic Sans MS"/>
              </a:rPr>
              <a:t>)  will not create a cycle in T</a:t>
            </a:r>
            <a:r>
              <a:rPr lang="en-US" altLang="zh-TW" sz="2400" kern="0" dirty="0" smtClean="0">
                <a:solidFill>
                  <a:srgbClr val="000000"/>
                </a:solidFill>
                <a:latin typeface="Comic Sans MS"/>
              </a:rPr>
              <a:t>.</a:t>
            </a:r>
          </a:p>
          <a:p>
            <a:pPr lvl="1">
              <a:buClr>
                <a:srgbClr val="3333CC"/>
              </a:buClr>
            </a:pPr>
            <a:r>
              <a:rPr lang="en-US" altLang="zh-TW" sz="2000" kern="0" dirty="0">
                <a:solidFill>
                  <a:srgbClr val="000000"/>
                </a:solidFill>
                <a:latin typeface="Comic Sans MS"/>
              </a:rPr>
              <a:t>C</a:t>
            </a:r>
            <a:r>
              <a:rPr lang="en-US" altLang="zh-TW" sz="2000" kern="0" dirty="0" smtClean="0">
                <a:solidFill>
                  <a:srgbClr val="000000"/>
                </a:solidFill>
                <a:latin typeface="Comic Sans MS"/>
              </a:rPr>
              <a:t>reate the edge in T, and</a:t>
            </a:r>
          </a:p>
          <a:p>
            <a:pPr lvl="1">
              <a:buClr>
                <a:srgbClr val="3333CC"/>
              </a:buClr>
            </a:pPr>
            <a:r>
              <a:rPr lang="en-US" altLang="zh-TW" sz="2000" kern="0" dirty="0" smtClean="0">
                <a:solidFill>
                  <a:srgbClr val="000000"/>
                </a:solidFill>
                <a:latin typeface="Comic Sans MS"/>
              </a:rPr>
              <a:t>Union the two corresponding sets into a new set.</a:t>
            </a:r>
            <a:br>
              <a:rPr lang="en-US" altLang="zh-TW" sz="2000" kern="0" dirty="0" smtClean="0">
                <a:solidFill>
                  <a:srgbClr val="000000"/>
                </a:solidFill>
                <a:latin typeface="Comic Sans MS"/>
              </a:rPr>
            </a:br>
            <a:r>
              <a:rPr lang="en-US" altLang="zh-TW" sz="2000" kern="0" dirty="0" smtClean="0">
                <a:solidFill>
                  <a:srgbClr val="000000"/>
                </a:solidFill>
                <a:latin typeface="Comic Sans MS"/>
              </a:rPr>
              <a:t>{</a:t>
            </a:r>
            <a:r>
              <a:rPr lang="en-US" altLang="zh-TW" sz="2000" kern="0" dirty="0" smtClean="0">
                <a:solidFill>
                  <a:srgbClr val="FF0000"/>
                </a:solidFill>
                <a:latin typeface="Comic Sans MS"/>
              </a:rPr>
              <a:t>1, 2, 3, 4</a:t>
            </a:r>
            <a:r>
              <a:rPr lang="en-US" altLang="zh-TW" sz="2000" kern="0" dirty="0" smtClean="0">
                <a:solidFill>
                  <a:srgbClr val="000000"/>
                </a:solidFill>
                <a:latin typeface="Comic Sans MS"/>
              </a:rPr>
              <a:t>} union {</a:t>
            </a:r>
            <a:r>
              <a:rPr lang="en-US" altLang="zh-TW" sz="2000" kern="0" dirty="0" smtClean="0">
                <a:solidFill>
                  <a:srgbClr val="FF0000"/>
                </a:solidFill>
                <a:latin typeface="Comic Sans MS"/>
              </a:rPr>
              <a:t>5, 6</a:t>
            </a:r>
            <a:r>
              <a:rPr lang="en-US" altLang="zh-TW" sz="2000" kern="0" dirty="0" smtClean="0">
                <a:solidFill>
                  <a:srgbClr val="000000"/>
                </a:solidFill>
                <a:latin typeface="Comic Sans MS"/>
              </a:rPr>
              <a:t>} </a:t>
            </a:r>
            <a:r>
              <a:rPr lang="en-US" altLang="zh-TW" sz="2000" kern="0" dirty="0" smtClean="0">
                <a:solidFill>
                  <a:srgbClr val="000000"/>
                </a:solidFill>
                <a:latin typeface="Comic Sans MS"/>
                <a:sym typeface="Wingdings" pitchFamily="2" charset="2"/>
              </a:rPr>
              <a:t> {</a:t>
            </a:r>
            <a:r>
              <a:rPr lang="en-US" altLang="zh-TW" sz="2000" kern="0" dirty="0" smtClean="0">
                <a:solidFill>
                  <a:srgbClr val="FF0000"/>
                </a:solidFill>
                <a:latin typeface="Comic Sans MS"/>
                <a:sym typeface="Wingdings" pitchFamily="2" charset="2"/>
              </a:rPr>
              <a:t>1, 2, 3, 4, 5, 6</a:t>
            </a:r>
            <a:r>
              <a:rPr lang="en-US" altLang="zh-TW" sz="2000" kern="0" dirty="0" smtClean="0">
                <a:solidFill>
                  <a:srgbClr val="000000"/>
                </a:solidFill>
                <a:latin typeface="Comic Sans MS"/>
                <a:sym typeface="Wingdings" pitchFamily="2" charset="2"/>
              </a:rPr>
              <a:t>}</a:t>
            </a:r>
          </a:p>
          <a:p>
            <a:pPr>
              <a:buClr>
                <a:srgbClr val="3333CC"/>
              </a:buClr>
            </a:pPr>
            <a:r>
              <a:rPr lang="en-US" altLang="zh-TW" sz="2400" kern="0" dirty="0" smtClean="0">
                <a:solidFill>
                  <a:srgbClr val="000000"/>
                </a:solidFill>
                <a:latin typeface="Comic Sans MS"/>
                <a:sym typeface="Wingdings" pitchFamily="2" charset="2"/>
              </a:rPr>
              <a:t>Initially, there are n sets, and each set contains one node.</a:t>
            </a:r>
          </a:p>
          <a:p>
            <a:pPr>
              <a:buClr>
                <a:srgbClr val="3333CC"/>
              </a:buClr>
            </a:pPr>
            <a:r>
              <a:rPr lang="en-US" altLang="zh-TW" sz="2400" kern="0" dirty="0" smtClean="0">
                <a:solidFill>
                  <a:srgbClr val="000000"/>
                </a:solidFill>
                <a:latin typeface="Comic Sans MS"/>
                <a:sym typeface="Wingdings" pitchFamily="2" charset="2"/>
              </a:rPr>
              <a:t>Refer to Disjoint Set (Section 5.10 in the textbook)</a:t>
            </a:r>
            <a:endParaRPr lang="en-US" altLang="zh-TW" sz="2400" kern="0" dirty="0">
              <a:solidFill>
                <a:srgbClr val="000000"/>
              </a:solidFill>
              <a:latin typeface="Comic Sans MS"/>
            </a:endParaRPr>
          </a:p>
        </p:txBody>
      </p:sp>
      <p:grpSp>
        <p:nvGrpSpPr>
          <p:cNvPr id="77" name="Group 33"/>
          <p:cNvGrpSpPr>
            <a:grpSpLocks/>
          </p:cNvGrpSpPr>
          <p:nvPr/>
        </p:nvGrpSpPr>
        <p:grpSpPr bwMode="auto">
          <a:xfrm>
            <a:off x="2286000" y="1250950"/>
            <a:ext cx="3581400" cy="1219200"/>
            <a:chOff x="1440" y="788"/>
            <a:chExt cx="2256" cy="768"/>
          </a:xfrm>
          <a:noFill/>
        </p:grpSpPr>
        <p:sp>
          <p:nvSpPr>
            <p:cNvPr id="78" name="Oval 3"/>
            <p:cNvSpPr>
              <a:spLocks noChangeArrowheads="1"/>
            </p:cNvSpPr>
            <p:nvPr/>
          </p:nvSpPr>
          <p:spPr bwMode="auto">
            <a:xfrm>
              <a:off x="1507"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79" name="Rectangle 4"/>
            <p:cNvSpPr>
              <a:spLocks noChangeArrowheads="1"/>
            </p:cNvSpPr>
            <p:nvPr/>
          </p:nvSpPr>
          <p:spPr bwMode="auto">
            <a:xfrm>
              <a:off x="1515"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1</a:t>
              </a:r>
            </a:p>
          </p:txBody>
        </p:sp>
        <p:sp>
          <p:nvSpPr>
            <p:cNvPr id="81" name="Oval 5"/>
            <p:cNvSpPr>
              <a:spLocks noChangeArrowheads="1"/>
            </p:cNvSpPr>
            <p:nvPr/>
          </p:nvSpPr>
          <p:spPr bwMode="auto">
            <a:xfrm>
              <a:off x="2165"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2" name="Rectangle 6"/>
            <p:cNvSpPr>
              <a:spLocks noChangeArrowheads="1"/>
            </p:cNvSpPr>
            <p:nvPr/>
          </p:nvSpPr>
          <p:spPr bwMode="auto">
            <a:xfrm>
              <a:off x="2165"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3</a:t>
              </a:r>
            </a:p>
          </p:txBody>
        </p:sp>
        <p:sp>
          <p:nvSpPr>
            <p:cNvPr id="84" name="Oval 7"/>
            <p:cNvSpPr>
              <a:spLocks noChangeArrowheads="1"/>
            </p:cNvSpPr>
            <p:nvPr/>
          </p:nvSpPr>
          <p:spPr bwMode="auto">
            <a:xfrm>
              <a:off x="2823"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5" name="Rectangle 8"/>
            <p:cNvSpPr>
              <a:spLocks noChangeArrowheads="1"/>
            </p:cNvSpPr>
            <p:nvPr/>
          </p:nvSpPr>
          <p:spPr bwMode="auto">
            <a:xfrm>
              <a:off x="2823" y="79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5</a:t>
              </a:r>
            </a:p>
          </p:txBody>
        </p:sp>
        <p:sp>
          <p:nvSpPr>
            <p:cNvPr id="86" name="Oval 9"/>
            <p:cNvSpPr>
              <a:spLocks noChangeArrowheads="1"/>
            </p:cNvSpPr>
            <p:nvPr/>
          </p:nvSpPr>
          <p:spPr bwMode="auto">
            <a:xfrm>
              <a:off x="3481" y="816"/>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7" name="Rectangle 10"/>
            <p:cNvSpPr>
              <a:spLocks noChangeArrowheads="1"/>
            </p:cNvSpPr>
            <p:nvPr/>
          </p:nvSpPr>
          <p:spPr bwMode="auto">
            <a:xfrm>
              <a:off x="3481" y="788"/>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7</a:t>
              </a:r>
            </a:p>
          </p:txBody>
        </p:sp>
        <p:sp>
          <p:nvSpPr>
            <p:cNvPr id="88" name="Oval 11"/>
            <p:cNvSpPr>
              <a:spLocks noChangeArrowheads="1"/>
            </p:cNvSpPr>
            <p:nvPr/>
          </p:nvSpPr>
          <p:spPr bwMode="auto">
            <a:xfrm>
              <a:off x="1507"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89" name="Rectangle 12"/>
            <p:cNvSpPr>
              <a:spLocks noChangeArrowheads="1"/>
            </p:cNvSpPr>
            <p:nvPr/>
          </p:nvSpPr>
          <p:spPr bwMode="auto">
            <a:xfrm>
              <a:off x="1515"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2</a:t>
              </a:r>
            </a:p>
          </p:txBody>
        </p:sp>
        <p:sp>
          <p:nvSpPr>
            <p:cNvPr id="90" name="Oval 13"/>
            <p:cNvSpPr>
              <a:spLocks noChangeArrowheads="1"/>
            </p:cNvSpPr>
            <p:nvPr/>
          </p:nvSpPr>
          <p:spPr bwMode="auto">
            <a:xfrm>
              <a:off x="2165"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1" name="Rectangle 14"/>
            <p:cNvSpPr>
              <a:spLocks noChangeArrowheads="1"/>
            </p:cNvSpPr>
            <p:nvPr/>
          </p:nvSpPr>
          <p:spPr bwMode="auto">
            <a:xfrm>
              <a:off x="2165"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4</a:t>
              </a:r>
            </a:p>
          </p:txBody>
        </p:sp>
        <p:sp>
          <p:nvSpPr>
            <p:cNvPr id="92" name="Oval 15"/>
            <p:cNvSpPr>
              <a:spLocks noChangeArrowheads="1"/>
            </p:cNvSpPr>
            <p:nvPr/>
          </p:nvSpPr>
          <p:spPr bwMode="auto">
            <a:xfrm>
              <a:off x="2823"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3" name="Rectangle 16"/>
            <p:cNvSpPr>
              <a:spLocks noChangeArrowheads="1"/>
            </p:cNvSpPr>
            <p:nvPr/>
          </p:nvSpPr>
          <p:spPr bwMode="auto">
            <a:xfrm>
              <a:off x="2823"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6</a:t>
              </a:r>
            </a:p>
          </p:txBody>
        </p:sp>
        <p:sp>
          <p:nvSpPr>
            <p:cNvPr id="94" name="Oval 17"/>
            <p:cNvSpPr>
              <a:spLocks noChangeArrowheads="1"/>
            </p:cNvSpPr>
            <p:nvPr/>
          </p:nvSpPr>
          <p:spPr bwMode="auto">
            <a:xfrm>
              <a:off x="3481" y="1334"/>
              <a:ext cx="180" cy="175"/>
            </a:xfrm>
            <a:prstGeom prst="ellips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5" name="Rectangle 18"/>
            <p:cNvSpPr>
              <a:spLocks noChangeArrowheads="1"/>
            </p:cNvSpPr>
            <p:nvPr/>
          </p:nvSpPr>
          <p:spPr bwMode="auto">
            <a:xfrm>
              <a:off x="3489" y="1306"/>
              <a:ext cx="11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FF0033"/>
                  </a:solidFill>
                  <a:ea typeface="新細明體" charset="-120"/>
                </a:rPr>
                <a:t>8</a:t>
              </a:r>
            </a:p>
          </p:txBody>
        </p:sp>
        <p:sp>
          <p:nvSpPr>
            <p:cNvPr id="96" name="Line 19"/>
            <p:cNvSpPr>
              <a:spLocks noChangeShapeType="1"/>
            </p:cNvSpPr>
            <p:nvPr/>
          </p:nvSpPr>
          <p:spPr bwMode="auto">
            <a:xfrm>
              <a:off x="1597"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97" name="Rectangle 20"/>
            <p:cNvSpPr>
              <a:spLocks noChangeArrowheads="1"/>
            </p:cNvSpPr>
            <p:nvPr/>
          </p:nvSpPr>
          <p:spPr bwMode="auto">
            <a:xfrm>
              <a:off x="1440" y="1008"/>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dirty="0" smtClean="0">
                  <a:solidFill>
                    <a:srgbClr val="000099"/>
                  </a:solidFill>
                  <a:ea typeface="新細明體" charset="-120"/>
                </a:rPr>
                <a:t>2</a:t>
              </a:r>
            </a:p>
          </p:txBody>
        </p:sp>
        <p:grpSp>
          <p:nvGrpSpPr>
            <p:cNvPr id="98" name="Group 23"/>
            <p:cNvGrpSpPr>
              <a:grpSpLocks/>
            </p:cNvGrpSpPr>
            <p:nvPr/>
          </p:nvGrpSpPr>
          <p:grpSpPr bwMode="auto">
            <a:xfrm>
              <a:off x="3571" y="995"/>
              <a:ext cx="125" cy="335"/>
              <a:chOff x="3571" y="995"/>
              <a:chExt cx="125" cy="335"/>
            </a:xfrm>
            <a:grpFill/>
          </p:grpSpPr>
          <p:sp>
            <p:nvSpPr>
              <p:cNvPr id="108" name="Line 21"/>
              <p:cNvSpPr>
                <a:spLocks noChangeShapeType="1"/>
              </p:cNvSpPr>
              <p:nvPr/>
            </p:nvSpPr>
            <p:spPr bwMode="auto">
              <a:xfrm>
                <a:off x="3571"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9" name="Rectangle 22"/>
              <p:cNvSpPr>
                <a:spLocks noChangeArrowheads="1"/>
              </p:cNvSpPr>
              <p:nvPr/>
            </p:nvSpPr>
            <p:spPr bwMode="auto">
              <a:xfrm>
                <a:off x="3571" y="995"/>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3</a:t>
                </a:r>
              </a:p>
            </p:txBody>
          </p:sp>
        </p:grpSp>
        <p:grpSp>
          <p:nvGrpSpPr>
            <p:cNvPr id="99" name="Group 26"/>
            <p:cNvGrpSpPr>
              <a:grpSpLocks/>
            </p:cNvGrpSpPr>
            <p:nvPr/>
          </p:nvGrpSpPr>
          <p:grpSpPr bwMode="auto">
            <a:xfrm>
              <a:off x="2081" y="995"/>
              <a:ext cx="174" cy="335"/>
              <a:chOff x="2081" y="995"/>
              <a:chExt cx="174" cy="335"/>
            </a:xfrm>
            <a:grpFill/>
          </p:grpSpPr>
          <p:sp>
            <p:nvSpPr>
              <p:cNvPr id="106" name="Line 24"/>
              <p:cNvSpPr>
                <a:spLocks noChangeShapeType="1"/>
              </p:cNvSpPr>
              <p:nvPr/>
            </p:nvSpPr>
            <p:spPr bwMode="auto">
              <a:xfrm>
                <a:off x="2255"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7" name="Rectangle 25"/>
              <p:cNvSpPr>
                <a:spLocks noChangeArrowheads="1"/>
              </p:cNvSpPr>
              <p:nvPr/>
            </p:nvSpPr>
            <p:spPr bwMode="auto">
              <a:xfrm>
                <a:off x="2081" y="1056"/>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4</a:t>
                </a:r>
              </a:p>
            </p:txBody>
          </p:sp>
        </p:grpSp>
        <p:grpSp>
          <p:nvGrpSpPr>
            <p:cNvPr id="100" name="Group 29"/>
            <p:cNvGrpSpPr>
              <a:grpSpLocks/>
            </p:cNvGrpSpPr>
            <p:nvPr/>
          </p:nvGrpSpPr>
          <p:grpSpPr bwMode="auto">
            <a:xfrm>
              <a:off x="2913" y="995"/>
              <a:ext cx="125" cy="335"/>
              <a:chOff x="2913" y="995"/>
              <a:chExt cx="125" cy="335"/>
            </a:xfrm>
            <a:grpFill/>
          </p:grpSpPr>
          <p:sp>
            <p:nvSpPr>
              <p:cNvPr id="104" name="Line 27"/>
              <p:cNvSpPr>
                <a:spLocks noChangeShapeType="1"/>
              </p:cNvSpPr>
              <p:nvPr/>
            </p:nvSpPr>
            <p:spPr bwMode="auto">
              <a:xfrm>
                <a:off x="2913" y="995"/>
                <a:ext cx="0" cy="335"/>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5" name="Rectangle 28"/>
              <p:cNvSpPr>
                <a:spLocks noChangeArrowheads="1"/>
              </p:cNvSpPr>
              <p:nvPr/>
            </p:nvSpPr>
            <p:spPr bwMode="auto">
              <a:xfrm>
                <a:off x="2913" y="1025"/>
                <a:ext cx="125"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6</a:t>
                </a:r>
              </a:p>
            </p:txBody>
          </p:sp>
        </p:grpSp>
        <p:grpSp>
          <p:nvGrpSpPr>
            <p:cNvPr id="101" name="Group 32"/>
            <p:cNvGrpSpPr>
              <a:grpSpLocks/>
            </p:cNvGrpSpPr>
            <p:nvPr/>
          </p:nvGrpSpPr>
          <p:grpSpPr bwMode="auto">
            <a:xfrm>
              <a:off x="1659" y="964"/>
              <a:ext cx="533" cy="396"/>
              <a:chOff x="1659" y="964"/>
              <a:chExt cx="533" cy="396"/>
            </a:xfrm>
            <a:grpFill/>
          </p:grpSpPr>
          <p:sp>
            <p:nvSpPr>
              <p:cNvPr id="102" name="Line 30"/>
              <p:cNvSpPr>
                <a:spLocks noChangeShapeType="1"/>
              </p:cNvSpPr>
              <p:nvPr/>
            </p:nvSpPr>
            <p:spPr bwMode="auto">
              <a:xfrm flipV="1">
                <a:off x="1659" y="964"/>
                <a:ext cx="533" cy="396"/>
              </a:xfrm>
              <a:prstGeom prst="line">
                <a:avLst/>
              </a:prstGeom>
              <a:grpFill/>
              <a:ln w="508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03" name="Rectangle 31"/>
              <p:cNvSpPr>
                <a:spLocks noChangeArrowheads="1"/>
              </p:cNvSpPr>
              <p:nvPr/>
            </p:nvSpPr>
            <p:spPr bwMode="auto">
              <a:xfrm>
                <a:off x="1753" y="977"/>
                <a:ext cx="126"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HK" sz="2000" smtClean="0">
                    <a:solidFill>
                      <a:srgbClr val="000099"/>
                    </a:solidFill>
                    <a:ea typeface="新細明體" charset="-120"/>
                  </a:rPr>
                  <a:t>7</a:t>
                </a:r>
              </a:p>
            </p:txBody>
          </p:sp>
        </p:grpSp>
      </p:grpSp>
      <p:sp>
        <p:nvSpPr>
          <p:cNvPr id="110" name="Freeform 35"/>
          <p:cNvSpPr>
            <a:spLocks/>
          </p:cNvSpPr>
          <p:nvPr/>
        </p:nvSpPr>
        <p:spPr bwMode="auto">
          <a:xfrm>
            <a:off x="2032000" y="1074738"/>
            <a:ext cx="1949450" cy="1695450"/>
          </a:xfrm>
          <a:custGeom>
            <a:avLst/>
            <a:gdLst>
              <a:gd name="T0" fmla="*/ 117 w 1228"/>
              <a:gd name="T1" fmla="*/ 22 h 1068"/>
              <a:gd name="T2" fmla="*/ 107 w 1228"/>
              <a:gd name="T3" fmla="*/ 96 h 1068"/>
              <a:gd name="T4" fmla="*/ 96 w 1228"/>
              <a:gd name="T5" fmla="*/ 224 h 1068"/>
              <a:gd name="T6" fmla="*/ 64 w 1228"/>
              <a:gd name="T7" fmla="*/ 352 h 1068"/>
              <a:gd name="T8" fmla="*/ 43 w 1228"/>
              <a:gd name="T9" fmla="*/ 406 h 1068"/>
              <a:gd name="T10" fmla="*/ 11 w 1228"/>
              <a:gd name="T11" fmla="*/ 438 h 1068"/>
              <a:gd name="T12" fmla="*/ 0 w 1228"/>
              <a:gd name="T13" fmla="*/ 534 h 1068"/>
              <a:gd name="T14" fmla="*/ 0 w 1228"/>
              <a:gd name="T15" fmla="*/ 704 h 1068"/>
              <a:gd name="T16" fmla="*/ 0 w 1228"/>
              <a:gd name="T17" fmla="*/ 790 h 1068"/>
              <a:gd name="T18" fmla="*/ 11 w 1228"/>
              <a:gd name="T19" fmla="*/ 886 h 1068"/>
              <a:gd name="T20" fmla="*/ 107 w 1228"/>
              <a:gd name="T21" fmla="*/ 971 h 1068"/>
              <a:gd name="T22" fmla="*/ 277 w 1228"/>
              <a:gd name="T23" fmla="*/ 1024 h 1068"/>
              <a:gd name="T24" fmla="*/ 395 w 1228"/>
              <a:gd name="T25" fmla="*/ 1046 h 1068"/>
              <a:gd name="T26" fmla="*/ 565 w 1228"/>
              <a:gd name="T27" fmla="*/ 1046 h 1068"/>
              <a:gd name="T28" fmla="*/ 715 w 1228"/>
              <a:gd name="T29" fmla="*/ 1046 h 1068"/>
              <a:gd name="T30" fmla="*/ 907 w 1228"/>
              <a:gd name="T31" fmla="*/ 1056 h 1068"/>
              <a:gd name="T32" fmla="*/ 1035 w 1228"/>
              <a:gd name="T33" fmla="*/ 1067 h 1068"/>
              <a:gd name="T34" fmla="*/ 1109 w 1228"/>
              <a:gd name="T35" fmla="*/ 1067 h 1068"/>
              <a:gd name="T36" fmla="*/ 1163 w 1228"/>
              <a:gd name="T37" fmla="*/ 1024 h 1068"/>
              <a:gd name="T38" fmla="*/ 1205 w 1228"/>
              <a:gd name="T39" fmla="*/ 950 h 1068"/>
              <a:gd name="T40" fmla="*/ 1216 w 1228"/>
              <a:gd name="T41" fmla="*/ 864 h 1068"/>
              <a:gd name="T42" fmla="*/ 1227 w 1228"/>
              <a:gd name="T43" fmla="*/ 768 h 1068"/>
              <a:gd name="T44" fmla="*/ 1227 w 1228"/>
              <a:gd name="T45" fmla="*/ 704 h 1068"/>
              <a:gd name="T46" fmla="*/ 1227 w 1228"/>
              <a:gd name="T47" fmla="*/ 640 h 1068"/>
              <a:gd name="T48" fmla="*/ 1227 w 1228"/>
              <a:gd name="T49" fmla="*/ 576 h 1068"/>
              <a:gd name="T50" fmla="*/ 1227 w 1228"/>
              <a:gd name="T51" fmla="*/ 512 h 1068"/>
              <a:gd name="T52" fmla="*/ 1227 w 1228"/>
              <a:gd name="T53" fmla="*/ 438 h 1068"/>
              <a:gd name="T54" fmla="*/ 1227 w 1228"/>
              <a:gd name="T55" fmla="*/ 331 h 1068"/>
              <a:gd name="T56" fmla="*/ 1227 w 1228"/>
              <a:gd name="T57" fmla="*/ 246 h 1068"/>
              <a:gd name="T58" fmla="*/ 1227 w 1228"/>
              <a:gd name="T59" fmla="*/ 182 h 1068"/>
              <a:gd name="T60" fmla="*/ 1205 w 1228"/>
              <a:gd name="T61" fmla="*/ 118 h 1068"/>
              <a:gd name="T62" fmla="*/ 1184 w 1228"/>
              <a:gd name="T63" fmla="*/ 64 h 1068"/>
              <a:gd name="T64" fmla="*/ 1109 w 1228"/>
              <a:gd name="T65" fmla="*/ 43 h 1068"/>
              <a:gd name="T66" fmla="*/ 1045 w 1228"/>
              <a:gd name="T67" fmla="*/ 43 h 1068"/>
              <a:gd name="T68" fmla="*/ 896 w 1228"/>
              <a:gd name="T69" fmla="*/ 22 h 1068"/>
              <a:gd name="T70" fmla="*/ 821 w 1228"/>
              <a:gd name="T71" fmla="*/ 0 h 1068"/>
              <a:gd name="T72" fmla="*/ 672 w 1228"/>
              <a:gd name="T73" fmla="*/ 0 h 1068"/>
              <a:gd name="T74" fmla="*/ 565 w 1228"/>
              <a:gd name="T75" fmla="*/ 0 h 1068"/>
              <a:gd name="T76" fmla="*/ 501 w 1228"/>
              <a:gd name="T77" fmla="*/ 0 h 1068"/>
              <a:gd name="T78" fmla="*/ 437 w 1228"/>
              <a:gd name="T79" fmla="*/ 0 h 1068"/>
              <a:gd name="T80" fmla="*/ 373 w 1228"/>
              <a:gd name="T81" fmla="*/ 0 h 1068"/>
              <a:gd name="T82" fmla="*/ 309 w 1228"/>
              <a:gd name="T83" fmla="*/ 0 h 1068"/>
              <a:gd name="T84" fmla="*/ 245 w 1228"/>
              <a:gd name="T85" fmla="*/ 0 h 1068"/>
              <a:gd name="T86" fmla="*/ 160 w 1228"/>
              <a:gd name="T87" fmla="*/ 43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28" h="1068">
                <a:moveTo>
                  <a:pt x="160" y="43"/>
                </a:moveTo>
                <a:lnTo>
                  <a:pt x="117" y="22"/>
                </a:lnTo>
                <a:lnTo>
                  <a:pt x="107" y="54"/>
                </a:lnTo>
                <a:lnTo>
                  <a:pt x="107" y="96"/>
                </a:lnTo>
                <a:lnTo>
                  <a:pt x="96" y="160"/>
                </a:lnTo>
                <a:lnTo>
                  <a:pt x="96" y="224"/>
                </a:lnTo>
                <a:lnTo>
                  <a:pt x="85" y="288"/>
                </a:lnTo>
                <a:lnTo>
                  <a:pt x="64" y="352"/>
                </a:lnTo>
                <a:lnTo>
                  <a:pt x="53" y="374"/>
                </a:lnTo>
                <a:lnTo>
                  <a:pt x="43" y="406"/>
                </a:lnTo>
                <a:lnTo>
                  <a:pt x="21" y="416"/>
                </a:lnTo>
                <a:lnTo>
                  <a:pt x="11" y="438"/>
                </a:lnTo>
                <a:lnTo>
                  <a:pt x="11" y="502"/>
                </a:lnTo>
                <a:lnTo>
                  <a:pt x="0" y="534"/>
                </a:lnTo>
                <a:lnTo>
                  <a:pt x="0" y="619"/>
                </a:lnTo>
                <a:lnTo>
                  <a:pt x="0" y="704"/>
                </a:lnTo>
                <a:lnTo>
                  <a:pt x="0" y="768"/>
                </a:lnTo>
                <a:lnTo>
                  <a:pt x="0" y="790"/>
                </a:lnTo>
                <a:lnTo>
                  <a:pt x="11" y="822"/>
                </a:lnTo>
                <a:lnTo>
                  <a:pt x="11" y="886"/>
                </a:lnTo>
                <a:lnTo>
                  <a:pt x="43" y="960"/>
                </a:lnTo>
                <a:lnTo>
                  <a:pt x="107" y="971"/>
                </a:lnTo>
                <a:lnTo>
                  <a:pt x="192" y="1014"/>
                </a:lnTo>
                <a:lnTo>
                  <a:pt x="277" y="1024"/>
                </a:lnTo>
                <a:lnTo>
                  <a:pt x="363" y="1046"/>
                </a:lnTo>
                <a:lnTo>
                  <a:pt x="395" y="1046"/>
                </a:lnTo>
                <a:lnTo>
                  <a:pt x="480" y="1046"/>
                </a:lnTo>
                <a:lnTo>
                  <a:pt x="565" y="1046"/>
                </a:lnTo>
                <a:lnTo>
                  <a:pt x="651" y="1046"/>
                </a:lnTo>
                <a:lnTo>
                  <a:pt x="715" y="1046"/>
                </a:lnTo>
                <a:lnTo>
                  <a:pt x="800" y="1046"/>
                </a:lnTo>
                <a:lnTo>
                  <a:pt x="907" y="1056"/>
                </a:lnTo>
                <a:lnTo>
                  <a:pt x="1013" y="1067"/>
                </a:lnTo>
                <a:lnTo>
                  <a:pt x="1035" y="1067"/>
                </a:lnTo>
                <a:lnTo>
                  <a:pt x="1077" y="1067"/>
                </a:lnTo>
                <a:lnTo>
                  <a:pt x="1109" y="1067"/>
                </a:lnTo>
                <a:lnTo>
                  <a:pt x="1131" y="1056"/>
                </a:lnTo>
                <a:lnTo>
                  <a:pt x="1163" y="1024"/>
                </a:lnTo>
                <a:lnTo>
                  <a:pt x="1184" y="992"/>
                </a:lnTo>
                <a:lnTo>
                  <a:pt x="1205" y="950"/>
                </a:lnTo>
                <a:lnTo>
                  <a:pt x="1205" y="928"/>
                </a:lnTo>
                <a:lnTo>
                  <a:pt x="1216" y="864"/>
                </a:lnTo>
                <a:lnTo>
                  <a:pt x="1216" y="800"/>
                </a:lnTo>
                <a:lnTo>
                  <a:pt x="1227" y="768"/>
                </a:lnTo>
                <a:lnTo>
                  <a:pt x="1227" y="726"/>
                </a:lnTo>
                <a:lnTo>
                  <a:pt x="1227" y="704"/>
                </a:lnTo>
                <a:lnTo>
                  <a:pt x="1227" y="672"/>
                </a:lnTo>
                <a:lnTo>
                  <a:pt x="1227" y="640"/>
                </a:lnTo>
                <a:lnTo>
                  <a:pt x="1227" y="598"/>
                </a:lnTo>
                <a:lnTo>
                  <a:pt x="1227" y="576"/>
                </a:lnTo>
                <a:lnTo>
                  <a:pt x="1227" y="534"/>
                </a:lnTo>
                <a:lnTo>
                  <a:pt x="1227" y="512"/>
                </a:lnTo>
                <a:lnTo>
                  <a:pt x="1227" y="480"/>
                </a:lnTo>
                <a:lnTo>
                  <a:pt x="1227" y="438"/>
                </a:lnTo>
                <a:lnTo>
                  <a:pt x="1227" y="416"/>
                </a:lnTo>
                <a:lnTo>
                  <a:pt x="1227" y="331"/>
                </a:lnTo>
                <a:lnTo>
                  <a:pt x="1227" y="288"/>
                </a:lnTo>
                <a:lnTo>
                  <a:pt x="1227" y="246"/>
                </a:lnTo>
                <a:lnTo>
                  <a:pt x="1227" y="224"/>
                </a:lnTo>
                <a:lnTo>
                  <a:pt x="1227" y="182"/>
                </a:lnTo>
                <a:lnTo>
                  <a:pt x="1227" y="160"/>
                </a:lnTo>
                <a:lnTo>
                  <a:pt x="1205" y="118"/>
                </a:lnTo>
                <a:lnTo>
                  <a:pt x="1195" y="96"/>
                </a:lnTo>
                <a:lnTo>
                  <a:pt x="1184" y="64"/>
                </a:lnTo>
                <a:lnTo>
                  <a:pt x="1141" y="54"/>
                </a:lnTo>
                <a:lnTo>
                  <a:pt x="1109" y="43"/>
                </a:lnTo>
                <a:lnTo>
                  <a:pt x="1077" y="43"/>
                </a:lnTo>
                <a:lnTo>
                  <a:pt x="1045" y="43"/>
                </a:lnTo>
                <a:lnTo>
                  <a:pt x="981" y="32"/>
                </a:lnTo>
                <a:lnTo>
                  <a:pt x="896" y="22"/>
                </a:lnTo>
                <a:lnTo>
                  <a:pt x="853" y="11"/>
                </a:lnTo>
                <a:lnTo>
                  <a:pt x="821" y="0"/>
                </a:lnTo>
                <a:lnTo>
                  <a:pt x="736" y="0"/>
                </a:lnTo>
                <a:lnTo>
                  <a:pt x="672" y="0"/>
                </a:lnTo>
                <a:lnTo>
                  <a:pt x="587" y="0"/>
                </a:lnTo>
                <a:lnTo>
                  <a:pt x="565" y="0"/>
                </a:lnTo>
                <a:lnTo>
                  <a:pt x="523" y="0"/>
                </a:lnTo>
                <a:lnTo>
                  <a:pt x="501" y="0"/>
                </a:lnTo>
                <a:lnTo>
                  <a:pt x="459" y="0"/>
                </a:lnTo>
                <a:lnTo>
                  <a:pt x="437" y="0"/>
                </a:lnTo>
                <a:lnTo>
                  <a:pt x="405" y="0"/>
                </a:lnTo>
                <a:lnTo>
                  <a:pt x="373" y="0"/>
                </a:lnTo>
                <a:lnTo>
                  <a:pt x="341" y="0"/>
                </a:lnTo>
                <a:lnTo>
                  <a:pt x="309" y="0"/>
                </a:lnTo>
                <a:lnTo>
                  <a:pt x="277" y="0"/>
                </a:lnTo>
                <a:lnTo>
                  <a:pt x="245" y="0"/>
                </a:lnTo>
                <a:lnTo>
                  <a:pt x="213" y="0"/>
                </a:lnTo>
                <a:lnTo>
                  <a:pt x="160" y="43"/>
                </a:lnTo>
                <a:lnTo>
                  <a:pt x="160" y="43"/>
                </a:lnTo>
              </a:path>
            </a:pathLst>
          </a:custGeom>
          <a:noFill/>
          <a:ln w="50800" cap="rnd" cmpd="sng">
            <a:solidFill>
              <a:schemeClr val="hlink"/>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11" name="Freeform 36"/>
          <p:cNvSpPr>
            <a:spLocks/>
          </p:cNvSpPr>
          <p:nvPr/>
        </p:nvSpPr>
        <p:spPr bwMode="auto">
          <a:xfrm>
            <a:off x="4216400" y="990600"/>
            <a:ext cx="763588" cy="1779588"/>
          </a:xfrm>
          <a:custGeom>
            <a:avLst/>
            <a:gdLst>
              <a:gd name="T0" fmla="*/ 363 w 481"/>
              <a:gd name="T1" fmla="*/ 0 h 1121"/>
              <a:gd name="T2" fmla="*/ 277 w 481"/>
              <a:gd name="T3" fmla="*/ 0 h 1121"/>
              <a:gd name="T4" fmla="*/ 213 w 481"/>
              <a:gd name="T5" fmla="*/ 0 h 1121"/>
              <a:gd name="T6" fmla="*/ 149 w 481"/>
              <a:gd name="T7" fmla="*/ 32 h 1121"/>
              <a:gd name="T8" fmla="*/ 85 w 481"/>
              <a:gd name="T9" fmla="*/ 64 h 1121"/>
              <a:gd name="T10" fmla="*/ 64 w 481"/>
              <a:gd name="T11" fmla="*/ 128 h 1121"/>
              <a:gd name="T12" fmla="*/ 43 w 481"/>
              <a:gd name="T13" fmla="*/ 203 h 1121"/>
              <a:gd name="T14" fmla="*/ 32 w 481"/>
              <a:gd name="T15" fmla="*/ 299 h 1121"/>
              <a:gd name="T16" fmla="*/ 11 w 481"/>
              <a:gd name="T17" fmla="*/ 363 h 1121"/>
              <a:gd name="T18" fmla="*/ 0 w 481"/>
              <a:gd name="T19" fmla="*/ 427 h 1121"/>
              <a:gd name="T20" fmla="*/ 0 w 481"/>
              <a:gd name="T21" fmla="*/ 565 h 1121"/>
              <a:gd name="T22" fmla="*/ 0 w 481"/>
              <a:gd name="T23" fmla="*/ 619 h 1121"/>
              <a:gd name="T24" fmla="*/ 0 w 481"/>
              <a:gd name="T25" fmla="*/ 693 h 1121"/>
              <a:gd name="T26" fmla="*/ 0 w 481"/>
              <a:gd name="T27" fmla="*/ 757 h 1121"/>
              <a:gd name="T28" fmla="*/ 21 w 481"/>
              <a:gd name="T29" fmla="*/ 864 h 1121"/>
              <a:gd name="T30" fmla="*/ 32 w 481"/>
              <a:gd name="T31" fmla="*/ 939 h 1121"/>
              <a:gd name="T32" fmla="*/ 43 w 481"/>
              <a:gd name="T33" fmla="*/ 1003 h 1121"/>
              <a:gd name="T34" fmla="*/ 107 w 481"/>
              <a:gd name="T35" fmla="*/ 1067 h 1121"/>
              <a:gd name="T36" fmla="*/ 192 w 481"/>
              <a:gd name="T37" fmla="*/ 1099 h 1121"/>
              <a:gd name="T38" fmla="*/ 288 w 481"/>
              <a:gd name="T39" fmla="*/ 1109 h 1121"/>
              <a:gd name="T40" fmla="*/ 384 w 481"/>
              <a:gd name="T41" fmla="*/ 1120 h 1121"/>
              <a:gd name="T42" fmla="*/ 416 w 481"/>
              <a:gd name="T43" fmla="*/ 1088 h 1121"/>
              <a:gd name="T44" fmla="*/ 459 w 481"/>
              <a:gd name="T45" fmla="*/ 1035 h 1121"/>
              <a:gd name="T46" fmla="*/ 459 w 481"/>
              <a:gd name="T47" fmla="*/ 928 h 1121"/>
              <a:gd name="T48" fmla="*/ 459 w 481"/>
              <a:gd name="T49" fmla="*/ 811 h 1121"/>
              <a:gd name="T50" fmla="*/ 459 w 481"/>
              <a:gd name="T51" fmla="*/ 725 h 1121"/>
              <a:gd name="T52" fmla="*/ 459 w 481"/>
              <a:gd name="T53" fmla="*/ 597 h 1121"/>
              <a:gd name="T54" fmla="*/ 459 w 481"/>
              <a:gd name="T55" fmla="*/ 533 h 1121"/>
              <a:gd name="T56" fmla="*/ 469 w 481"/>
              <a:gd name="T57" fmla="*/ 469 h 1121"/>
              <a:gd name="T58" fmla="*/ 480 w 481"/>
              <a:gd name="T59" fmla="*/ 405 h 1121"/>
              <a:gd name="T60" fmla="*/ 480 w 481"/>
              <a:gd name="T61" fmla="*/ 341 h 1121"/>
              <a:gd name="T62" fmla="*/ 480 w 481"/>
              <a:gd name="T63" fmla="*/ 277 h 1121"/>
              <a:gd name="T64" fmla="*/ 480 w 481"/>
              <a:gd name="T65" fmla="*/ 213 h 1121"/>
              <a:gd name="T66" fmla="*/ 480 w 481"/>
              <a:gd name="T67" fmla="*/ 149 h 1121"/>
              <a:gd name="T68" fmla="*/ 480 w 481"/>
              <a:gd name="T69" fmla="*/ 85 h 1121"/>
              <a:gd name="T70" fmla="*/ 469 w 481"/>
              <a:gd name="T71" fmla="*/ 21 h 1121"/>
              <a:gd name="T72" fmla="*/ 416 w 481"/>
              <a:gd name="T73" fmla="*/ 0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1121">
                <a:moveTo>
                  <a:pt x="416" y="0"/>
                </a:moveTo>
                <a:lnTo>
                  <a:pt x="363" y="0"/>
                </a:lnTo>
                <a:lnTo>
                  <a:pt x="299" y="0"/>
                </a:lnTo>
                <a:lnTo>
                  <a:pt x="277" y="0"/>
                </a:lnTo>
                <a:lnTo>
                  <a:pt x="235" y="0"/>
                </a:lnTo>
                <a:lnTo>
                  <a:pt x="213" y="0"/>
                </a:lnTo>
                <a:lnTo>
                  <a:pt x="181" y="0"/>
                </a:lnTo>
                <a:lnTo>
                  <a:pt x="149" y="32"/>
                </a:lnTo>
                <a:lnTo>
                  <a:pt x="117" y="43"/>
                </a:lnTo>
                <a:lnTo>
                  <a:pt x="85" y="64"/>
                </a:lnTo>
                <a:lnTo>
                  <a:pt x="64" y="96"/>
                </a:lnTo>
                <a:lnTo>
                  <a:pt x="64" y="128"/>
                </a:lnTo>
                <a:lnTo>
                  <a:pt x="53" y="160"/>
                </a:lnTo>
                <a:lnTo>
                  <a:pt x="43" y="203"/>
                </a:lnTo>
                <a:lnTo>
                  <a:pt x="43" y="267"/>
                </a:lnTo>
                <a:lnTo>
                  <a:pt x="32" y="299"/>
                </a:lnTo>
                <a:lnTo>
                  <a:pt x="21" y="331"/>
                </a:lnTo>
                <a:lnTo>
                  <a:pt x="11" y="363"/>
                </a:lnTo>
                <a:lnTo>
                  <a:pt x="0" y="405"/>
                </a:lnTo>
                <a:lnTo>
                  <a:pt x="0" y="427"/>
                </a:lnTo>
                <a:lnTo>
                  <a:pt x="0" y="491"/>
                </a:lnTo>
                <a:lnTo>
                  <a:pt x="0" y="565"/>
                </a:lnTo>
                <a:lnTo>
                  <a:pt x="0" y="587"/>
                </a:lnTo>
                <a:lnTo>
                  <a:pt x="0" y="619"/>
                </a:lnTo>
                <a:lnTo>
                  <a:pt x="0" y="651"/>
                </a:lnTo>
                <a:lnTo>
                  <a:pt x="0" y="693"/>
                </a:lnTo>
                <a:lnTo>
                  <a:pt x="0" y="715"/>
                </a:lnTo>
                <a:lnTo>
                  <a:pt x="0" y="757"/>
                </a:lnTo>
                <a:lnTo>
                  <a:pt x="11" y="779"/>
                </a:lnTo>
                <a:lnTo>
                  <a:pt x="21" y="864"/>
                </a:lnTo>
                <a:lnTo>
                  <a:pt x="32" y="896"/>
                </a:lnTo>
                <a:lnTo>
                  <a:pt x="32" y="939"/>
                </a:lnTo>
                <a:lnTo>
                  <a:pt x="43" y="981"/>
                </a:lnTo>
                <a:lnTo>
                  <a:pt x="43" y="1003"/>
                </a:lnTo>
                <a:lnTo>
                  <a:pt x="64" y="1035"/>
                </a:lnTo>
                <a:lnTo>
                  <a:pt x="107" y="1067"/>
                </a:lnTo>
                <a:lnTo>
                  <a:pt x="171" y="1077"/>
                </a:lnTo>
                <a:lnTo>
                  <a:pt x="192" y="1099"/>
                </a:lnTo>
                <a:lnTo>
                  <a:pt x="224" y="1099"/>
                </a:lnTo>
                <a:lnTo>
                  <a:pt x="288" y="1109"/>
                </a:lnTo>
                <a:lnTo>
                  <a:pt x="352" y="1120"/>
                </a:lnTo>
                <a:lnTo>
                  <a:pt x="384" y="1120"/>
                </a:lnTo>
                <a:lnTo>
                  <a:pt x="416" y="1120"/>
                </a:lnTo>
                <a:lnTo>
                  <a:pt x="416" y="1088"/>
                </a:lnTo>
                <a:lnTo>
                  <a:pt x="437" y="1056"/>
                </a:lnTo>
                <a:lnTo>
                  <a:pt x="459" y="1035"/>
                </a:lnTo>
                <a:lnTo>
                  <a:pt x="459" y="1013"/>
                </a:lnTo>
                <a:lnTo>
                  <a:pt x="459" y="928"/>
                </a:lnTo>
                <a:lnTo>
                  <a:pt x="459" y="896"/>
                </a:lnTo>
                <a:lnTo>
                  <a:pt x="459" y="811"/>
                </a:lnTo>
                <a:lnTo>
                  <a:pt x="459" y="747"/>
                </a:lnTo>
                <a:lnTo>
                  <a:pt x="459" y="725"/>
                </a:lnTo>
                <a:lnTo>
                  <a:pt x="459" y="661"/>
                </a:lnTo>
                <a:lnTo>
                  <a:pt x="459" y="597"/>
                </a:lnTo>
                <a:lnTo>
                  <a:pt x="459" y="565"/>
                </a:lnTo>
                <a:lnTo>
                  <a:pt x="459" y="533"/>
                </a:lnTo>
                <a:lnTo>
                  <a:pt x="469" y="491"/>
                </a:lnTo>
                <a:lnTo>
                  <a:pt x="469" y="469"/>
                </a:lnTo>
                <a:lnTo>
                  <a:pt x="469" y="437"/>
                </a:lnTo>
                <a:lnTo>
                  <a:pt x="480" y="405"/>
                </a:lnTo>
                <a:lnTo>
                  <a:pt x="480" y="363"/>
                </a:lnTo>
                <a:lnTo>
                  <a:pt x="480" y="341"/>
                </a:lnTo>
                <a:lnTo>
                  <a:pt x="480" y="299"/>
                </a:lnTo>
                <a:lnTo>
                  <a:pt x="480" y="277"/>
                </a:lnTo>
                <a:lnTo>
                  <a:pt x="480" y="235"/>
                </a:lnTo>
                <a:lnTo>
                  <a:pt x="480" y="213"/>
                </a:lnTo>
                <a:lnTo>
                  <a:pt x="480" y="181"/>
                </a:lnTo>
                <a:lnTo>
                  <a:pt x="480" y="149"/>
                </a:lnTo>
                <a:lnTo>
                  <a:pt x="480" y="107"/>
                </a:lnTo>
                <a:lnTo>
                  <a:pt x="480" y="85"/>
                </a:lnTo>
                <a:lnTo>
                  <a:pt x="480" y="53"/>
                </a:lnTo>
                <a:lnTo>
                  <a:pt x="469" y="21"/>
                </a:lnTo>
                <a:lnTo>
                  <a:pt x="416" y="0"/>
                </a:lnTo>
                <a:lnTo>
                  <a:pt x="416" y="0"/>
                </a:lnTo>
              </a:path>
            </a:pathLst>
          </a:custGeom>
          <a:noFill/>
          <a:ln w="50800" cap="rnd" cmpd="sng">
            <a:solidFill>
              <a:schemeClr val="tx1"/>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112" name="Freeform 37"/>
          <p:cNvSpPr>
            <a:spLocks/>
          </p:cNvSpPr>
          <p:nvPr/>
        </p:nvSpPr>
        <p:spPr bwMode="auto">
          <a:xfrm>
            <a:off x="5283200" y="1023938"/>
            <a:ext cx="763588" cy="2084387"/>
          </a:xfrm>
          <a:custGeom>
            <a:avLst/>
            <a:gdLst>
              <a:gd name="T0" fmla="*/ 352 w 481"/>
              <a:gd name="T1" fmla="*/ 0 h 1313"/>
              <a:gd name="T2" fmla="*/ 245 w 481"/>
              <a:gd name="T3" fmla="*/ 0 h 1313"/>
              <a:gd name="T4" fmla="*/ 181 w 481"/>
              <a:gd name="T5" fmla="*/ 0 h 1313"/>
              <a:gd name="T6" fmla="*/ 117 w 481"/>
              <a:gd name="T7" fmla="*/ 11 h 1313"/>
              <a:gd name="T8" fmla="*/ 75 w 481"/>
              <a:gd name="T9" fmla="*/ 75 h 1313"/>
              <a:gd name="T10" fmla="*/ 64 w 481"/>
              <a:gd name="T11" fmla="*/ 139 h 1313"/>
              <a:gd name="T12" fmla="*/ 53 w 481"/>
              <a:gd name="T13" fmla="*/ 203 h 1313"/>
              <a:gd name="T14" fmla="*/ 32 w 481"/>
              <a:gd name="T15" fmla="*/ 278 h 1313"/>
              <a:gd name="T16" fmla="*/ 32 w 481"/>
              <a:gd name="T17" fmla="*/ 374 h 1313"/>
              <a:gd name="T18" fmla="*/ 32 w 481"/>
              <a:gd name="T19" fmla="*/ 438 h 1313"/>
              <a:gd name="T20" fmla="*/ 21 w 481"/>
              <a:gd name="T21" fmla="*/ 502 h 1313"/>
              <a:gd name="T22" fmla="*/ 21 w 481"/>
              <a:gd name="T23" fmla="*/ 566 h 1313"/>
              <a:gd name="T24" fmla="*/ 21 w 481"/>
              <a:gd name="T25" fmla="*/ 630 h 1313"/>
              <a:gd name="T26" fmla="*/ 21 w 481"/>
              <a:gd name="T27" fmla="*/ 694 h 1313"/>
              <a:gd name="T28" fmla="*/ 21 w 481"/>
              <a:gd name="T29" fmla="*/ 758 h 1313"/>
              <a:gd name="T30" fmla="*/ 0 w 481"/>
              <a:gd name="T31" fmla="*/ 822 h 1313"/>
              <a:gd name="T32" fmla="*/ 32 w 481"/>
              <a:gd name="T33" fmla="*/ 1067 h 1313"/>
              <a:gd name="T34" fmla="*/ 43 w 481"/>
              <a:gd name="T35" fmla="*/ 1259 h 1313"/>
              <a:gd name="T36" fmla="*/ 75 w 481"/>
              <a:gd name="T37" fmla="*/ 1312 h 1313"/>
              <a:gd name="T38" fmla="*/ 149 w 481"/>
              <a:gd name="T39" fmla="*/ 1312 h 1313"/>
              <a:gd name="T40" fmla="*/ 203 w 481"/>
              <a:gd name="T41" fmla="*/ 1312 h 1313"/>
              <a:gd name="T42" fmla="*/ 299 w 481"/>
              <a:gd name="T43" fmla="*/ 1291 h 1313"/>
              <a:gd name="T44" fmla="*/ 363 w 481"/>
              <a:gd name="T45" fmla="*/ 1270 h 1313"/>
              <a:gd name="T46" fmla="*/ 416 w 481"/>
              <a:gd name="T47" fmla="*/ 1206 h 1313"/>
              <a:gd name="T48" fmla="*/ 448 w 481"/>
              <a:gd name="T49" fmla="*/ 1099 h 1313"/>
              <a:gd name="T50" fmla="*/ 448 w 481"/>
              <a:gd name="T51" fmla="*/ 950 h 1313"/>
              <a:gd name="T52" fmla="*/ 469 w 481"/>
              <a:gd name="T53" fmla="*/ 800 h 1313"/>
              <a:gd name="T54" fmla="*/ 480 w 481"/>
              <a:gd name="T55" fmla="*/ 651 h 1313"/>
              <a:gd name="T56" fmla="*/ 480 w 481"/>
              <a:gd name="T57" fmla="*/ 587 h 1313"/>
              <a:gd name="T58" fmla="*/ 480 w 481"/>
              <a:gd name="T59" fmla="*/ 491 h 1313"/>
              <a:gd name="T60" fmla="*/ 480 w 481"/>
              <a:gd name="T61" fmla="*/ 384 h 1313"/>
              <a:gd name="T62" fmla="*/ 480 w 481"/>
              <a:gd name="T63" fmla="*/ 320 h 1313"/>
              <a:gd name="T64" fmla="*/ 480 w 481"/>
              <a:gd name="T65" fmla="*/ 256 h 1313"/>
              <a:gd name="T66" fmla="*/ 480 w 481"/>
              <a:gd name="T67" fmla="*/ 192 h 1313"/>
              <a:gd name="T68" fmla="*/ 480 w 481"/>
              <a:gd name="T69" fmla="*/ 118 h 1313"/>
              <a:gd name="T70" fmla="*/ 416 w 481"/>
              <a:gd name="T71" fmla="*/ 27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1" h="1313">
                <a:moveTo>
                  <a:pt x="416" y="27"/>
                </a:moveTo>
                <a:lnTo>
                  <a:pt x="352" y="0"/>
                </a:lnTo>
                <a:lnTo>
                  <a:pt x="267" y="0"/>
                </a:lnTo>
                <a:lnTo>
                  <a:pt x="245" y="0"/>
                </a:lnTo>
                <a:lnTo>
                  <a:pt x="213" y="0"/>
                </a:lnTo>
                <a:lnTo>
                  <a:pt x="181" y="0"/>
                </a:lnTo>
                <a:lnTo>
                  <a:pt x="149" y="0"/>
                </a:lnTo>
                <a:lnTo>
                  <a:pt x="117" y="11"/>
                </a:lnTo>
                <a:lnTo>
                  <a:pt x="96" y="43"/>
                </a:lnTo>
                <a:lnTo>
                  <a:pt x="75" y="75"/>
                </a:lnTo>
                <a:lnTo>
                  <a:pt x="64" y="107"/>
                </a:lnTo>
                <a:lnTo>
                  <a:pt x="64" y="139"/>
                </a:lnTo>
                <a:lnTo>
                  <a:pt x="53" y="171"/>
                </a:lnTo>
                <a:lnTo>
                  <a:pt x="53" y="203"/>
                </a:lnTo>
                <a:lnTo>
                  <a:pt x="53" y="246"/>
                </a:lnTo>
                <a:lnTo>
                  <a:pt x="32" y="278"/>
                </a:lnTo>
                <a:lnTo>
                  <a:pt x="32" y="310"/>
                </a:lnTo>
                <a:lnTo>
                  <a:pt x="32" y="374"/>
                </a:lnTo>
                <a:lnTo>
                  <a:pt x="32" y="416"/>
                </a:lnTo>
                <a:lnTo>
                  <a:pt x="32" y="438"/>
                </a:lnTo>
                <a:lnTo>
                  <a:pt x="21" y="470"/>
                </a:lnTo>
                <a:lnTo>
                  <a:pt x="21" y="502"/>
                </a:lnTo>
                <a:lnTo>
                  <a:pt x="21" y="544"/>
                </a:lnTo>
                <a:lnTo>
                  <a:pt x="21" y="566"/>
                </a:lnTo>
                <a:lnTo>
                  <a:pt x="21" y="598"/>
                </a:lnTo>
                <a:lnTo>
                  <a:pt x="21" y="630"/>
                </a:lnTo>
                <a:lnTo>
                  <a:pt x="21" y="662"/>
                </a:lnTo>
                <a:lnTo>
                  <a:pt x="21" y="694"/>
                </a:lnTo>
                <a:lnTo>
                  <a:pt x="21" y="726"/>
                </a:lnTo>
                <a:lnTo>
                  <a:pt x="21" y="758"/>
                </a:lnTo>
                <a:lnTo>
                  <a:pt x="21" y="790"/>
                </a:lnTo>
                <a:lnTo>
                  <a:pt x="0" y="822"/>
                </a:lnTo>
                <a:lnTo>
                  <a:pt x="21" y="896"/>
                </a:lnTo>
                <a:lnTo>
                  <a:pt x="32" y="1067"/>
                </a:lnTo>
                <a:lnTo>
                  <a:pt x="32" y="1174"/>
                </a:lnTo>
                <a:lnTo>
                  <a:pt x="43" y="1259"/>
                </a:lnTo>
                <a:lnTo>
                  <a:pt x="43" y="1302"/>
                </a:lnTo>
                <a:lnTo>
                  <a:pt x="75" y="1312"/>
                </a:lnTo>
                <a:lnTo>
                  <a:pt x="117" y="1312"/>
                </a:lnTo>
                <a:lnTo>
                  <a:pt x="149" y="1312"/>
                </a:lnTo>
                <a:lnTo>
                  <a:pt x="171" y="1312"/>
                </a:lnTo>
                <a:lnTo>
                  <a:pt x="203" y="1312"/>
                </a:lnTo>
                <a:lnTo>
                  <a:pt x="267" y="1312"/>
                </a:lnTo>
                <a:lnTo>
                  <a:pt x="299" y="1291"/>
                </a:lnTo>
                <a:lnTo>
                  <a:pt x="341" y="1280"/>
                </a:lnTo>
                <a:lnTo>
                  <a:pt x="363" y="1270"/>
                </a:lnTo>
                <a:lnTo>
                  <a:pt x="384" y="1238"/>
                </a:lnTo>
                <a:lnTo>
                  <a:pt x="416" y="1206"/>
                </a:lnTo>
                <a:lnTo>
                  <a:pt x="437" y="1184"/>
                </a:lnTo>
                <a:lnTo>
                  <a:pt x="448" y="1099"/>
                </a:lnTo>
                <a:lnTo>
                  <a:pt x="448" y="1035"/>
                </a:lnTo>
                <a:lnTo>
                  <a:pt x="448" y="950"/>
                </a:lnTo>
                <a:lnTo>
                  <a:pt x="459" y="886"/>
                </a:lnTo>
                <a:lnTo>
                  <a:pt x="469" y="800"/>
                </a:lnTo>
                <a:lnTo>
                  <a:pt x="480" y="736"/>
                </a:lnTo>
                <a:lnTo>
                  <a:pt x="480" y="651"/>
                </a:lnTo>
                <a:lnTo>
                  <a:pt x="480" y="619"/>
                </a:lnTo>
                <a:lnTo>
                  <a:pt x="480" y="587"/>
                </a:lnTo>
                <a:lnTo>
                  <a:pt x="480" y="555"/>
                </a:lnTo>
                <a:lnTo>
                  <a:pt x="480" y="491"/>
                </a:lnTo>
                <a:lnTo>
                  <a:pt x="480" y="427"/>
                </a:lnTo>
                <a:lnTo>
                  <a:pt x="480" y="384"/>
                </a:lnTo>
                <a:lnTo>
                  <a:pt x="480" y="342"/>
                </a:lnTo>
                <a:lnTo>
                  <a:pt x="480" y="320"/>
                </a:lnTo>
                <a:lnTo>
                  <a:pt x="480" y="278"/>
                </a:lnTo>
                <a:lnTo>
                  <a:pt x="480" y="256"/>
                </a:lnTo>
                <a:lnTo>
                  <a:pt x="480" y="214"/>
                </a:lnTo>
                <a:lnTo>
                  <a:pt x="480" y="192"/>
                </a:lnTo>
                <a:lnTo>
                  <a:pt x="480" y="160"/>
                </a:lnTo>
                <a:lnTo>
                  <a:pt x="480" y="118"/>
                </a:lnTo>
                <a:lnTo>
                  <a:pt x="469" y="86"/>
                </a:lnTo>
                <a:lnTo>
                  <a:pt x="416" y="27"/>
                </a:lnTo>
                <a:lnTo>
                  <a:pt x="416" y="27"/>
                </a:lnTo>
              </a:path>
            </a:pathLst>
          </a:custGeom>
          <a:noFill/>
          <a:ln w="50800" cap="rnd" cmpd="sng">
            <a:solidFill>
              <a:schemeClr val="bg1"/>
            </a:solidFill>
            <a:prstDash val="solid"/>
            <a:round/>
            <a:headEnd/>
            <a:tailEnd/>
          </a:ln>
          <a:effectLs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38" name="Line 39"/>
          <p:cNvSpPr>
            <a:spLocks noChangeShapeType="1"/>
          </p:cNvSpPr>
          <p:nvPr/>
        </p:nvSpPr>
        <p:spPr bwMode="auto">
          <a:xfrm>
            <a:off x="3733800" y="1447800"/>
            <a:ext cx="762000" cy="0"/>
          </a:xfrm>
          <a:prstGeom prst="line">
            <a:avLst/>
          </a:prstGeom>
          <a:noFill/>
          <a:ln w="50800">
            <a:solidFill>
              <a:srgbClr val="FF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sz="3200" smtClean="0">
              <a:solidFill>
                <a:srgbClr val="FF0033"/>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a:xfrm>
            <a:off x="7689516" y="6284495"/>
            <a:ext cx="736600" cy="457200"/>
          </a:xfrm>
        </p:spPr>
        <p:txBody>
          <a:bodyPr/>
          <a:lstStyle/>
          <a:p>
            <a:r>
              <a:rPr lang="en-US" altLang="zh-HK" dirty="0" smtClean="0">
                <a:solidFill>
                  <a:srgbClr val="000000"/>
                </a:solidFill>
              </a:rPr>
              <a:t>Graph</a:t>
            </a:r>
            <a:endParaRPr lang="en-US" altLang="zh-HK" dirty="0">
              <a:solidFill>
                <a:srgbClr val="000000"/>
              </a:solidFill>
            </a:endParaRPr>
          </a:p>
        </p:txBody>
      </p:sp>
      <p:sp>
        <p:nvSpPr>
          <p:cNvPr id="3" name="Slide Number Placeholder 2"/>
          <p:cNvSpPr>
            <a:spLocks noGrp="1"/>
          </p:cNvSpPr>
          <p:nvPr>
            <p:ph type="sldNum" sz="quarter" idx="12"/>
          </p:nvPr>
        </p:nvSpPr>
        <p:spPr>
          <a:xfrm>
            <a:off x="7106652" y="6296526"/>
            <a:ext cx="1905000" cy="457200"/>
          </a:xfrm>
        </p:spPr>
        <p:txBody>
          <a:bodyPr/>
          <a:lstStyle/>
          <a:p>
            <a:r>
              <a:rPr lang="en-US" altLang="zh-HK" dirty="0" smtClean="0">
                <a:solidFill>
                  <a:srgbClr val="000000"/>
                </a:solidFill>
              </a:rPr>
              <a:t>6-</a:t>
            </a:r>
            <a:fld id="{07FAA600-E4CE-431E-BD2B-E559C03D1131}" type="slidenum">
              <a:rPr lang="en-US" altLang="zh-HK" smtClean="0">
                <a:solidFill>
                  <a:srgbClr val="000000"/>
                </a:solidFill>
              </a:rPr>
              <a:pPr/>
              <a:t>32</a:t>
            </a:fld>
            <a:endParaRPr lang="en-US" altLang="zh-HK" dirty="0">
              <a:solidFill>
                <a:srgbClr val="000000"/>
              </a:solidFill>
            </a:endParaRPr>
          </a:p>
        </p:txBody>
      </p:sp>
    </p:spTree>
    <p:extLst>
      <p:ext uri="{BB962C8B-B14F-4D97-AF65-F5344CB8AC3E}">
        <p14:creationId xmlns:p14="http://schemas.microsoft.com/office/powerpoint/2010/main" val="1685071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3"/>
          <p:cNvSpPr>
            <a:spLocks noGrp="1"/>
          </p:cNvSpPr>
          <p:nvPr>
            <p:ph type="ftr" sz="quarter" idx="11"/>
          </p:nvPr>
        </p:nvSpPr>
        <p:spPr>
          <a:xfrm>
            <a:off x="7052777" y="6236368"/>
            <a:ext cx="1022064" cy="457200"/>
          </a:xfrm>
        </p:spPr>
        <p:txBody>
          <a:bodyPr/>
          <a:lstStyle/>
          <a:p>
            <a:r>
              <a:rPr lang="en-US" altLang="zh-TW" dirty="0" smtClean="0"/>
              <a:t>Graph</a:t>
            </a:r>
            <a:endParaRPr lang="en-US" altLang="zh-TW" dirty="0"/>
          </a:p>
        </p:txBody>
      </p:sp>
      <p:sp>
        <p:nvSpPr>
          <p:cNvPr id="95" name="Slide Number Placeholder 4"/>
          <p:cNvSpPr>
            <a:spLocks noGrp="1"/>
          </p:cNvSpPr>
          <p:nvPr>
            <p:ph type="sldNum" sz="quarter" idx="12"/>
          </p:nvPr>
        </p:nvSpPr>
        <p:spPr/>
        <p:txBody>
          <a:bodyPr/>
          <a:lstStyle/>
          <a:p>
            <a:r>
              <a:rPr lang="en-US" altLang="zh-TW" dirty="0" smtClean="0"/>
              <a:t>6-</a:t>
            </a:r>
            <a:fld id="{B7C291AC-73C7-4987-AC40-27D166D60CA2}" type="slidenum">
              <a:rPr lang="zh-TW" altLang="en-US" smtClean="0"/>
              <a:pPr/>
              <a:t>4</a:t>
            </a:fld>
            <a:endParaRPr lang="en-US" altLang="zh-TW" dirty="0"/>
          </a:p>
        </p:txBody>
      </p:sp>
      <p:sp>
        <p:nvSpPr>
          <p:cNvPr id="479237" name="Oval 5"/>
          <p:cNvSpPr>
            <a:spLocks noChangeArrowheads="1"/>
          </p:cNvSpPr>
          <p:nvPr/>
        </p:nvSpPr>
        <p:spPr bwMode="auto">
          <a:xfrm>
            <a:off x="1247443" y="1183182"/>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A</a:t>
            </a:r>
          </a:p>
        </p:txBody>
      </p:sp>
      <p:sp>
        <p:nvSpPr>
          <p:cNvPr id="479238" name="Oval 6"/>
          <p:cNvSpPr>
            <a:spLocks noChangeArrowheads="1"/>
          </p:cNvSpPr>
          <p:nvPr/>
        </p:nvSpPr>
        <p:spPr bwMode="auto">
          <a:xfrm>
            <a:off x="715337" y="1757857"/>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B</a:t>
            </a:r>
          </a:p>
        </p:txBody>
      </p:sp>
      <p:sp>
        <p:nvSpPr>
          <p:cNvPr id="479239" name="Oval 7"/>
          <p:cNvSpPr>
            <a:spLocks noChangeArrowheads="1"/>
          </p:cNvSpPr>
          <p:nvPr/>
        </p:nvSpPr>
        <p:spPr bwMode="auto">
          <a:xfrm>
            <a:off x="2112297" y="1830882"/>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C</a:t>
            </a:r>
          </a:p>
        </p:txBody>
      </p:sp>
      <p:sp>
        <p:nvSpPr>
          <p:cNvPr id="479240" name="Oval 8"/>
          <p:cNvSpPr>
            <a:spLocks noChangeArrowheads="1"/>
          </p:cNvSpPr>
          <p:nvPr/>
        </p:nvSpPr>
        <p:spPr bwMode="auto">
          <a:xfrm>
            <a:off x="848730"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D</a:t>
            </a:r>
          </a:p>
        </p:txBody>
      </p:sp>
      <p:sp>
        <p:nvSpPr>
          <p:cNvPr id="479241" name="Oval 9"/>
          <p:cNvSpPr>
            <a:spLocks noChangeArrowheads="1"/>
          </p:cNvSpPr>
          <p:nvPr/>
        </p:nvSpPr>
        <p:spPr bwMode="auto">
          <a:xfrm>
            <a:off x="1514228"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E</a:t>
            </a:r>
          </a:p>
        </p:txBody>
      </p:sp>
      <p:sp>
        <p:nvSpPr>
          <p:cNvPr id="479242" name="Oval 10"/>
          <p:cNvSpPr>
            <a:spLocks noChangeArrowheads="1"/>
          </p:cNvSpPr>
          <p:nvPr/>
        </p:nvSpPr>
        <p:spPr bwMode="auto">
          <a:xfrm>
            <a:off x="2511009" y="2623044"/>
            <a:ext cx="398712" cy="431800"/>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F</a:t>
            </a:r>
          </a:p>
        </p:txBody>
      </p:sp>
      <p:sp>
        <p:nvSpPr>
          <p:cNvPr id="479243" name="Line 11"/>
          <p:cNvSpPr>
            <a:spLocks noChangeShapeType="1"/>
          </p:cNvSpPr>
          <p:nvPr/>
        </p:nvSpPr>
        <p:spPr bwMode="auto">
          <a:xfrm flipH="1">
            <a:off x="1048087" y="1541958"/>
            <a:ext cx="266786"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4" name="Line 12"/>
          <p:cNvSpPr>
            <a:spLocks noChangeShapeType="1"/>
          </p:cNvSpPr>
          <p:nvPr/>
        </p:nvSpPr>
        <p:spPr bwMode="auto">
          <a:xfrm>
            <a:off x="1646155" y="1470519"/>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5" name="Line 13"/>
          <p:cNvSpPr>
            <a:spLocks noChangeShapeType="1"/>
          </p:cNvSpPr>
          <p:nvPr/>
        </p:nvSpPr>
        <p:spPr bwMode="auto">
          <a:xfrm>
            <a:off x="916160" y="2191244"/>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6" name="Line 14"/>
          <p:cNvSpPr>
            <a:spLocks noChangeShapeType="1"/>
          </p:cNvSpPr>
          <p:nvPr/>
        </p:nvSpPr>
        <p:spPr bwMode="auto">
          <a:xfrm flipH="1">
            <a:off x="1846977" y="2191244"/>
            <a:ext cx="331283" cy="503238"/>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7" name="Line 15"/>
          <p:cNvSpPr>
            <a:spLocks noChangeShapeType="1"/>
          </p:cNvSpPr>
          <p:nvPr/>
        </p:nvSpPr>
        <p:spPr bwMode="auto">
          <a:xfrm flipH="1">
            <a:off x="1247443" y="2910382"/>
            <a:ext cx="266786"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8" name="Line 16"/>
          <p:cNvSpPr>
            <a:spLocks noChangeShapeType="1"/>
          </p:cNvSpPr>
          <p:nvPr/>
        </p:nvSpPr>
        <p:spPr bwMode="auto">
          <a:xfrm>
            <a:off x="2445045" y="2191244"/>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49" name="Line 17"/>
          <p:cNvSpPr>
            <a:spLocks noChangeShapeType="1"/>
          </p:cNvSpPr>
          <p:nvPr/>
        </p:nvSpPr>
        <p:spPr bwMode="auto">
          <a:xfrm flipH="1" flipV="1">
            <a:off x="1048086" y="2118220"/>
            <a:ext cx="533571" cy="5762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50" name="Text Box 18"/>
          <p:cNvSpPr txBox="1">
            <a:spLocks noChangeArrowheads="1"/>
          </p:cNvSpPr>
          <p:nvPr/>
        </p:nvSpPr>
        <p:spPr bwMode="auto">
          <a:xfrm>
            <a:off x="904128" y="1462756"/>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6</a:t>
            </a:r>
          </a:p>
        </p:txBody>
      </p:sp>
      <p:sp>
        <p:nvSpPr>
          <p:cNvPr id="479258" name="Text Box 26"/>
          <p:cNvSpPr txBox="1">
            <a:spLocks noChangeArrowheads="1"/>
          </p:cNvSpPr>
          <p:nvPr/>
        </p:nvSpPr>
        <p:spPr bwMode="auto">
          <a:xfrm>
            <a:off x="1780589" y="1422391"/>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4</a:t>
            </a:r>
            <a:endParaRPr lang="en-US" altLang="zh-TW" sz="1600" dirty="0">
              <a:latin typeface="Comic Sans MS" pitchFamily="66" charset="0"/>
            </a:endParaRPr>
          </a:p>
        </p:txBody>
      </p:sp>
      <p:sp>
        <p:nvSpPr>
          <p:cNvPr id="479259" name="Text Box 27"/>
          <p:cNvSpPr txBox="1">
            <a:spLocks noChangeArrowheads="1"/>
          </p:cNvSpPr>
          <p:nvPr/>
        </p:nvSpPr>
        <p:spPr bwMode="auto">
          <a:xfrm>
            <a:off x="667209" y="2262683"/>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3</a:t>
            </a:r>
          </a:p>
        </p:txBody>
      </p:sp>
      <p:sp>
        <p:nvSpPr>
          <p:cNvPr id="479260" name="Text Box 28"/>
          <p:cNvSpPr txBox="1">
            <a:spLocks noChangeArrowheads="1"/>
          </p:cNvSpPr>
          <p:nvPr/>
        </p:nvSpPr>
        <p:spPr bwMode="auto">
          <a:xfrm>
            <a:off x="1266744" y="2191244"/>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2</a:t>
            </a:r>
            <a:endParaRPr lang="en-US" altLang="zh-TW" sz="1600" dirty="0">
              <a:latin typeface="Comic Sans MS" pitchFamily="66" charset="0"/>
            </a:endParaRPr>
          </a:p>
        </p:txBody>
      </p:sp>
      <p:sp>
        <p:nvSpPr>
          <p:cNvPr id="479261" name="Text Box 29"/>
          <p:cNvSpPr txBox="1">
            <a:spLocks noChangeArrowheads="1"/>
          </p:cNvSpPr>
          <p:nvPr/>
        </p:nvSpPr>
        <p:spPr bwMode="auto">
          <a:xfrm>
            <a:off x="1779547" y="2191244"/>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a:latin typeface="Comic Sans MS" pitchFamily="66" charset="0"/>
              </a:rPr>
              <a:t>3</a:t>
            </a:r>
          </a:p>
        </p:txBody>
      </p:sp>
      <p:sp>
        <p:nvSpPr>
          <p:cNvPr id="479262" name="Text Box 30"/>
          <p:cNvSpPr txBox="1">
            <a:spLocks noChangeArrowheads="1"/>
          </p:cNvSpPr>
          <p:nvPr/>
        </p:nvSpPr>
        <p:spPr bwMode="auto">
          <a:xfrm>
            <a:off x="1247443" y="2910383"/>
            <a:ext cx="199356"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a:latin typeface="Comic Sans MS" pitchFamily="66" charset="0"/>
              </a:rPr>
              <a:t>1</a:t>
            </a:r>
          </a:p>
        </p:txBody>
      </p:sp>
      <p:sp>
        <p:nvSpPr>
          <p:cNvPr id="479263" name="Text Box 31"/>
          <p:cNvSpPr txBox="1">
            <a:spLocks noChangeArrowheads="1"/>
          </p:cNvSpPr>
          <p:nvPr/>
        </p:nvSpPr>
        <p:spPr bwMode="auto">
          <a:xfrm>
            <a:off x="2506247" y="2203276"/>
            <a:ext cx="199356"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1600" dirty="0" smtClean="0">
                <a:latin typeface="Comic Sans MS" pitchFamily="66" charset="0"/>
              </a:rPr>
              <a:t>6</a:t>
            </a:r>
            <a:endParaRPr lang="en-US" altLang="zh-TW" sz="1600" dirty="0">
              <a:latin typeface="Comic Sans MS" pitchFamily="66" charset="0"/>
            </a:endParaRPr>
          </a:p>
        </p:txBody>
      </p:sp>
      <p:grpSp>
        <p:nvGrpSpPr>
          <p:cNvPr id="479356" name="Group 124"/>
          <p:cNvGrpSpPr>
            <a:grpSpLocks/>
          </p:cNvGrpSpPr>
          <p:nvPr/>
        </p:nvGrpSpPr>
        <p:grpSpPr bwMode="auto">
          <a:xfrm>
            <a:off x="3440361" y="1183183"/>
            <a:ext cx="2194384" cy="1871663"/>
            <a:chOff x="2347" y="845"/>
            <a:chExt cx="1497" cy="1179"/>
          </a:xfrm>
        </p:grpSpPr>
        <p:sp>
          <p:nvSpPr>
            <p:cNvPr id="479264" name="Oval 32"/>
            <p:cNvSpPr>
              <a:spLocks noChangeArrowheads="1"/>
            </p:cNvSpPr>
            <p:nvPr/>
          </p:nvSpPr>
          <p:spPr bwMode="auto">
            <a:xfrm>
              <a:off x="2710" y="845"/>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b="1" dirty="0">
                <a:latin typeface="Comic Sans MS" pitchFamily="66" charset="0"/>
              </a:endParaRPr>
            </a:p>
          </p:txBody>
        </p:sp>
        <p:sp>
          <p:nvSpPr>
            <p:cNvPr id="479265" name="Oval 33"/>
            <p:cNvSpPr>
              <a:spLocks noChangeArrowheads="1"/>
            </p:cNvSpPr>
            <p:nvPr/>
          </p:nvSpPr>
          <p:spPr bwMode="auto">
            <a:xfrm>
              <a:off x="2347" y="1207"/>
              <a:ext cx="272" cy="272"/>
            </a:xfrm>
            <a:prstGeom prst="ellipse">
              <a:avLst/>
            </a:prstGeom>
            <a:noFill/>
            <a:ln w="3175">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6</a:t>
              </a:r>
            </a:p>
          </p:txBody>
        </p:sp>
        <p:sp>
          <p:nvSpPr>
            <p:cNvPr id="479266" name="Oval 34"/>
            <p:cNvSpPr>
              <a:spLocks noChangeArrowheads="1"/>
            </p:cNvSpPr>
            <p:nvPr/>
          </p:nvSpPr>
          <p:spPr bwMode="auto">
            <a:xfrm>
              <a:off x="3300" y="1253"/>
              <a:ext cx="272" cy="272"/>
            </a:xfrm>
            <a:prstGeom prst="ellipse">
              <a:avLst/>
            </a:prstGeom>
            <a:noFill/>
            <a:ln w="3175">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Comic Sans MS" pitchFamily="66" charset="0"/>
                </a:rPr>
                <a:t>4</a:t>
              </a:r>
              <a:endParaRPr lang="en-US" altLang="zh-TW" sz="2000" dirty="0">
                <a:latin typeface="Comic Sans MS" pitchFamily="66" charset="0"/>
              </a:endParaRPr>
            </a:p>
          </p:txBody>
        </p:sp>
        <p:sp>
          <p:nvSpPr>
            <p:cNvPr id="479267" name="Oval 35"/>
            <p:cNvSpPr>
              <a:spLocks noChangeArrowheads="1"/>
            </p:cNvSpPr>
            <p:nvPr/>
          </p:nvSpPr>
          <p:spPr bwMode="auto">
            <a:xfrm>
              <a:off x="2438" y="1752"/>
              <a:ext cx="272" cy="27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68" name="Oval 36"/>
            <p:cNvSpPr>
              <a:spLocks noChangeArrowheads="1"/>
            </p:cNvSpPr>
            <p:nvPr/>
          </p:nvSpPr>
          <p:spPr bwMode="auto">
            <a:xfrm>
              <a:off x="2892" y="1752"/>
              <a:ext cx="272" cy="27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69" name="Oval 37"/>
            <p:cNvSpPr>
              <a:spLocks noChangeArrowheads="1"/>
            </p:cNvSpPr>
            <p:nvPr/>
          </p:nvSpPr>
          <p:spPr bwMode="auto">
            <a:xfrm>
              <a:off x="3572" y="1752"/>
              <a:ext cx="272" cy="27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270" name="Line 38"/>
            <p:cNvSpPr>
              <a:spLocks noChangeShapeType="1"/>
            </p:cNvSpPr>
            <p:nvPr/>
          </p:nvSpPr>
          <p:spPr bwMode="auto">
            <a:xfrm flipH="1">
              <a:off x="2574" y="1071"/>
              <a:ext cx="182" cy="18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1" name="Line 39"/>
            <p:cNvSpPr>
              <a:spLocks noChangeShapeType="1"/>
            </p:cNvSpPr>
            <p:nvPr/>
          </p:nvSpPr>
          <p:spPr bwMode="auto">
            <a:xfrm>
              <a:off x="2982" y="1026"/>
              <a:ext cx="363"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2" name="Line 40"/>
            <p:cNvSpPr>
              <a:spLocks noChangeShapeType="1"/>
            </p:cNvSpPr>
            <p:nvPr/>
          </p:nvSpPr>
          <p:spPr bwMode="auto">
            <a:xfrm>
              <a:off x="2484" y="1480"/>
              <a:ext cx="45"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3" name="Line 41"/>
            <p:cNvSpPr>
              <a:spLocks noChangeShapeType="1"/>
            </p:cNvSpPr>
            <p:nvPr/>
          </p:nvSpPr>
          <p:spPr bwMode="auto">
            <a:xfrm flipH="1">
              <a:off x="3119" y="1480"/>
              <a:ext cx="226" cy="31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4" name="Line 42"/>
            <p:cNvSpPr>
              <a:spLocks noChangeShapeType="1"/>
            </p:cNvSpPr>
            <p:nvPr/>
          </p:nvSpPr>
          <p:spPr bwMode="auto">
            <a:xfrm flipH="1">
              <a:off x="2711" y="1933"/>
              <a:ext cx="182"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5" name="Line 43"/>
            <p:cNvSpPr>
              <a:spLocks noChangeShapeType="1"/>
            </p:cNvSpPr>
            <p:nvPr/>
          </p:nvSpPr>
          <p:spPr bwMode="auto">
            <a:xfrm>
              <a:off x="3527" y="1480"/>
              <a:ext cx="136"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276" name="Line 44"/>
            <p:cNvSpPr>
              <a:spLocks noChangeShapeType="1"/>
            </p:cNvSpPr>
            <p:nvPr/>
          </p:nvSpPr>
          <p:spPr bwMode="auto">
            <a:xfrm flipH="1" flipV="1">
              <a:off x="2574" y="1434"/>
              <a:ext cx="364" cy="3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grpSp>
        <p:nvGrpSpPr>
          <p:cNvPr id="479357" name="Group 125"/>
          <p:cNvGrpSpPr>
            <a:grpSpLocks/>
          </p:cNvGrpSpPr>
          <p:nvPr/>
        </p:nvGrpSpPr>
        <p:grpSpPr bwMode="auto">
          <a:xfrm>
            <a:off x="6100886" y="1183182"/>
            <a:ext cx="2194385" cy="1871662"/>
            <a:chOff x="4162" y="845"/>
            <a:chExt cx="1497" cy="1179"/>
          </a:xfrm>
        </p:grpSpPr>
        <p:sp>
          <p:nvSpPr>
            <p:cNvPr id="479304" name="Oval 72"/>
            <p:cNvSpPr>
              <a:spLocks noChangeArrowheads="1"/>
            </p:cNvSpPr>
            <p:nvPr/>
          </p:nvSpPr>
          <p:spPr bwMode="auto">
            <a:xfrm>
              <a:off x="4525" y="845"/>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05" name="Oval 73"/>
            <p:cNvSpPr>
              <a:spLocks noChangeArrowheads="1"/>
            </p:cNvSpPr>
            <p:nvPr/>
          </p:nvSpPr>
          <p:spPr bwMode="auto">
            <a:xfrm>
              <a:off x="4162" y="1207"/>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6</a:t>
              </a:r>
            </a:p>
          </p:txBody>
        </p:sp>
        <p:sp>
          <p:nvSpPr>
            <p:cNvPr id="479306" name="Oval 74"/>
            <p:cNvSpPr>
              <a:spLocks noChangeArrowheads="1"/>
            </p:cNvSpPr>
            <p:nvPr/>
          </p:nvSpPr>
          <p:spPr bwMode="auto">
            <a:xfrm>
              <a:off x="5115" y="1253"/>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07" name="Oval 75"/>
            <p:cNvSpPr>
              <a:spLocks noChangeArrowheads="1"/>
            </p:cNvSpPr>
            <p:nvPr/>
          </p:nvSpPr>
          <p:spPr bwMode="auto">
            <a:xfrm>
              <a:off x="4253" y="1752"/>
              <a:ext cx="272" cy="272"/>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08" name="Oval 76"/>
            <p:cNvSpPr>
              <a:spLocks noChangeArrowheads="1"/>
            </p:cNvSpPr>
            <p:nvPr/>
          </p:nvSpPr>
          <p:spPr bwMode="auto">
            <a:xfrm>
              <a:off x="4707" y="1752"/>
              <a:ext cx="272" cy="272"/>
            </a:xfrm>
            <a:prstGeom prst="ellipse">
              <a:avLst/>
            </a:prstGeom>
            <a:noFill/>
            <a:ln w="3175">
              <a:solidFill>
                <a:srgbClr val="0000FF"/>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Comic Sans MS" pitchFamily="66" charset="0"/>
                </a:rPr>
                <a:t>7</a:t>
              </a:r>
              <a:endParaRPr lang="en-US" altLang="zh-TW" sz="2000" dirty="0">
                <a:latin typeface="Comic Sans MS" pitchFamily="66" charset="0"/>
              </a:endParaRPr>
            </a:p>
          </p:txBody>
        </p:sp>
        <p:sp>
          <p:nvSpPr>
            <p:cNvPr id="479309" name="Oval 77"/>
            <p:cNvSpPr>
              <a:spLocks noChangeArrowheads="1"/>
            </p:cNvSpPr>
            <p:nvPr/>
          </p:nvSpPr>
          <p:spPr bwMode="auto">
            <a:xfrm>
              <a:off x="5387" y="1752"/>
              <a:ext cx="272" cy="272"/>
            </a:xfrm>
            <a:prstGeom prst="ellipse">
              <a:avLst/>
            </a:prstGeom>
            <a:noFill/>
            <a:ln w="12700">
              <a:solidFill>
                <a:srgbClr val="0000FF"/>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10</a:t>
              </a:r>
            </a:p>
          </p:txBody>
        </p:sp>
        <p:sp>
          <p:nvSpPr>
            <p:cNvPr id="479310" name="Line 78"/>
            <p:cNvSpPr>
              <a:spLocks noChangeShapeType="1"/>
            </p:cNvSpPr>
            <p:nvPr/>
          </p:nvSpPr>
          <p:spPr bwMode="auto">
            <a:xfrm flipH="1">
              <a:off x="4389" y="1071"/>
              <a:ext cx="182" cy="18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1" name="Line 79"/>
            <p:cNvSpPr>
              <a:spLocks noChangeShapeType="1"/>
            </p:cNvSpPr>
            <p:nvPr/>
          </p:nvSpPr>
          <p:spPr bwMode="auto">
            <a:xfrm>
              <a:off x="4797" y="1026"/>
              <a:ext cx="363"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2" name="Line 80"/>
            <p:cNvSpPr>
              <a:spLocks noChangeShapeType="1"/>
            </p:cNvSpPr>
            <p:nvPr/>
          </p:nvSpPr>
          <p:spPr bwMode="auto">
            <a:xfrm>
              <a:off x="4299" y="1480"/>
              <a:ext cx="45"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3" name="Line 81"/>
            <p:cNvSpPr>
              <a:spLocks noChangeShapeType="1"/>
            </p:cNvSpPr>
            <p:nvPr/>
          </p:nvSpPr>
          <p:spPr bwMode="auto">
            <a:xfrm flipH="1">
              <a:off x="4934" y="1480"/>
              <a:ext cx="226" cy="31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4" name="Line 82"/>
            <p:cNvSpPr>
              <a:spLocks noChangeShapeType="1"/>
            </p:cNvSpPr>
            <p:nvPr/>
          </p:nvSpPr>
          <p:spPr bwMode="auto">
            <a:xfrm flipH="1">
              <a:off x="4526" y="1933"/>
              <a:ext cx="182"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5" name="Line 83"/>
            <p:cNvSpPr>
              <a:spLocks noChangeShapeType="1"/>
            </p:cNvSpPr>
            <p:nvPr/>
          </p:nvSpPr>
          <p:spPr bwMode="auto">
            <a:xfrm>
              <a:off x="5342" y="1480"/>
              <a:ext cx="136"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16" name="Line 84"/>
            <p:cNvSpPr>
              <a:spLocks noChangeShapeType="1"/>
            </p:cNvSpPr>
            <p:nvPr/>
          </p:nvSpPr>
          <p:spPr bwMode="auto">
            <a:xfrm flipH="1" flipV="1">
              <a:off x="4389" y="1434"/>
              <a:ext cx="364" cy="3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grpSp>
        <p:nvGrpSpPr>
          <p:cNvPr id="479360" name="Group 128"/>
          <p:cNvGrpSpPr>
            <a:grpSpLocks/>
          </p:cNvGrpSpPr>
          <p:nvPr/>
        </p:nvGrpSpPr>
        <p:grpSpPr bwMode="auto">
          <a:xfrm>
            <a:off x="6832347" y="3424197"/>
            <a:ext cx="2194385" cy="1871663"/>
            <a:chOff x="4162" y="2478"/>
            <a:chExt cx="1497" cy="1179"/>
          </a:xfrm>
        </p:grpSpPr>
        <p:sp>
          <p:nvSpPr>
            <p:cNvPr id="479343" name="Oval 111"/>
            <p:cNvSpPr>
              <a:spLocks noChangeArrowheads="1"/>
            </p:cNvSpPr>
            <p:nvPr/>
          </p:nvSpPr>
          <p:spPr bwMode="auto">
            <a:xfrm>
              <a:off x="4525" y="2478"/>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44" name="Oval 112"/>
            <p:cNvSpPr>
              <a:spLocks noChangeArrowheads="1"/>
            </p:cNvSpPr>
            <p:nvPr/>
          </p:nvSpPr>
          <p:spPr bwMode="auto">
            <a:xfrm>
              <a:off x="4162" y="2840"/>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45" name="Oval 113"/>
            <p:cNvSpPr>
              <a:spLocks noChangeArrowheads="1"/>
            </p:cNvSpPr>
            <p:nvPr/>
          </p:nvSpPr>
          <p:spPr bwMode="auto">
            <a:xfrm>
              <a:off x="5115" y="2886"/>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46" name="Oval 114"/>
            <p:cNvSpPr>
              <a:spLocks noChangeArrowheads="1"/>
            </p:cNvSpPr>
            <p:nvPr/>
          </p:nvSpPr>
          <p:spPr bwMode="auto">
            <a:xfrm>
              <a:off x="4253" y="3385"/>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47" name="Oval 115"/>
            <p:cNvSpPr>
              <a:spLocks noChangeArrowheads="1"/>
            </p:cNvSpPr>
            <p:nvPr/>
          </p:nvSpPr>
          <p:spPr bwMode="auto">
            <a:xfrm>
              <a:off x="4707" y="3385"/>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48" name="Oval 116"/>
            <p:cNvSpPr>
              <a:spLocks noChangeArrowheads="1"/>
            </p:cNvSpPr>
            <p:nvPr/>
          </p:nvSpPr>
          <p:spPr bwMode="auto">
            <a:xfrm>
              <a:off x="5387" y="3385"/>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10</a:t>
              </a:r>
            </a:p>
          </p:txBody>
        </p:sp>
        <p:sp>
          <p:nvSpPr>
            <p:cNvPr id="479349" name="Line 117"/>
            <p:cNvSpPr>
              <a:spLocks noChangeShapeType="1"/>
            </p:cNvSpPr>
            <p:nvPr/>
          </p:nvSpPr>
          <p:spPr bwMode="auto">
            <a:xfrm flipH="1">
              <a:off x="4389" y="2704"/>
              <a:ext cx="182" cy="18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0" name="Line 118"/>
            <p:cNvSpPr>
              <a:spLocks noChangeShapeType="1"/>
            </p:cNvSpPr>
            <p:nvPr/>
          </p:nvSpPr>
          <p:spPr bwMode="auto">
            <a:xfrm>
              <a:off x="4797" y="2659"/>
              <a:ext cx="363"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1" name="Line 119"/>
            <p:cNvSpPr>
              <a:spLocks noChangeShapeType="1"/>
            </p:cNvSpPr>
            <p:nvPr/>
          </p:nvSpPr>
          <p:spPr bwMode="auto">
            <a:xfrm>
              <a:off x="4298" y="3113"/>
              <a:ext cx="45"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2" name="Line 120"/>
            <p:cNvSpPr>
              <a:spLocks noChangeShapeType="1"/>
            </p:cNvSpPr>
            <p:nvPr/>
          </p:nvSpPr>
          <p:spPr bwMode="auto">
            <a:xfrm flipH="1">
              <a:off x="4934" y="3113"/>
              <a:ext cx="226" cy="31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3" name="Line 121"/>
            <p:cNvSpPr>
              <a:spLocks noChangeShapeType="1"/>
            </p:cNvSpPr>
            <p:nvPr/>
          </p:nvSpPr>
          <p:spPr bwMode="auto">
            <a:xfrm flipH="1">
              <a:off x="4526" y="3566"/>
              <a:ext cx="182"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4" name="Line 122"/>
            <p:cNvSpPr>
              <a:spLocks noChangeShapeType="1"/>
            </p:cNvSpPr>
            <p:nvPr/>
          </p:nvSpPr>
          <p:spPr bwMode="auto">
            <a:xfrm>
              <a:off x="5342" y="3113"/>
              <a:ext cx="136"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55" name="Line 123"/>
            <p:cNvSpPr>
              <a:spLocks noChangeShapeType="1"/>
            </p:cNvSpPr>
            <p:nvPr/>
          </p:nvSpPr>
          <p:spPr bwMode="auto">
            <a:xfrm flipH="1" flipV="1">
              <a:off x="4389" y="3067"/>
              <a:ext cx="364" cy="3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sp>
        <p:nvSpPr>
          <p:cNvPr id="96" name="Title 1"/>
          <p:cNvSpPr txBox="1">
            <a:spLocks/>
          </p:cNvSpPr>
          <p:nvPr/>
        </p:nvSpPr>
        <p:spPr bwMode="auto">
          <a:xfrm>
            <a:off x="533400" y="228600"/>
            <a:ext cx="7772400" cy="67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HK" sz="4000" b="0" i="0" u="sng" strike="noStrike" kern="0" cap="none" spc="0" normalizeH="0" baseline="0" noProof="0" dirty="0" smtClean="0">
                <a:ln>
                  <a:noFill/>
                </a:ln>
                <a:solidFill>
                  <a:srgbClr val="3333CC"/>
                </a:solidFill>
                <a:effectLst/>
                <a:uLnTx/>
                <a:uFillTx/>
                <a:latin typeface="Comic Sans MS"/>
                <a:ea typeface="+mj-ea"/>
                <a:cs typeface="+mj-cs"/>
              </a:rPr>
              <a:t>Single Source Shortest Paths</a:t>
            </a:r>
            <a:endParaRPr kumimoji="0" lang="zh-HK" altLang="en-US" sz="4000" b="0" i="0" u="sng" strike="noStrike" kern="0" cap="none" spc="0" normalizeH="0" baseline="0" noProof="0" dirty="0">
              <a:ln>
                <a:noFill/>
              </a:ln>
              <a:solidFill>
                <a:srgbClr val="3333CC"/>
              </a:solidFill>
              <a:effectLst/>
              <a:uLnTx/>
              <a:uFillTx/>
              <a:latin typeface="Comic Sans MS"/>
              <a:ea typeface="+mj-ea"/>
              <a:cs typeface="+mj-cs"/>
            </a:endParaRPr>
          </a:p>
        </p:txBody>
      </p:sp>
      <p:sp>
        <p:nvSpPr>
          <p:cNvPr id="97" name="Content Placeholder 2"/>
          <p:cNvSpPr txBox="1">
            <a:spLocks/>
          </p:cNvSpPr>
          <p:nvPr/>
        </p:nvSpPr>
        <p:spPr bwMode="auto">
          <a:xfrm>
            <a:off x="580987" y="5650767"/>
            <a:ext cx="7984958" cy="66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itchFamily="2" charset="2"/>
              <a:buChar char="q"/>
              <a:tabLst/>
              <a:defRPr/>
            </a:pPr>
            <a:r>
              <a:rPr lang="en-US" altLang="zh-HK" sz="2000" b="1" kern="0" dirty="0" smtClean="0">
                <a:solidFill>
                  <a:srgbClr val="C00000"/>
                </a:solidFill>
                <a:latin typeface="Comic Sans MS"/>
              </a:rPr>
              <a:t>Thick </a:t>
            </a:r>
            <a:r>
              <a:rPr kumimoji="0" lang="en-US" altLang="zh-HK" sz="2000" b="1" u="none" strike="noStrike" kern="0" cap="none" spc="0" normalizeH="0" baseline="0" noProof="0" dirty="0" smtClean="0">
                <a:ln>
                  <a:noFill/>
                </a:ln>
                <a:solidFill>
                  <a:srgbClr val="C00000"/>
                </a:solidFill>
                <a:effectLst/>
                <a:uLnTx/>
                <a:uFillTx/>
                <a:latin typeface="Comic Sans MS"/>
              </a:rPr>
              <a:t>red</a:t>
            </a:r>
            <a:r>
              <a:rPr kumimoji="0" lang="en-US" altLang="zh-HK" sz="2000" b="0" u="none" strike="noStrike" kern="0" cap="none" spc="0" normalizeH="0" baseline="0" noProof="0" dirty="0" smtClean="0">
                <a:ln>
                  <a:noFill/>
                </a:ln>
                <a:solidFill>
                  <a:srgbClr val="000000"/>
                </a:solidFill>
                <a:effectLst/>
                <a:uLnTx/>
                <a:uFillTx/>
                <a:latin typeface="Comic Sans MS"/>
              </a:rPr>
              <a:t> circles are in</a:t>
            </a:r>
            <a:r>
              <a:rPr kumimoji="0" lang="en-US" altLang="zh-HK" sz="2000" b="0" u="none" strike="noStrike" kern="0" cap="none" spc="0" normalizeH="0" noProof="0" dirty="0" smtClean="0">
                <a:ln>
                  <a:noFill/>
                </a:ln>
                <a:solidFill>
                  <a:srgbClr val="000000"/>
                </a:solidFill>
                <a:effectLst/>
                <a:uLnTx/>
                <a:uFillTx/>
                <a:latin typeface="Comic Sans MS"/>
              </a:rPr>
              <a:t> S,  a </a:t>
            </a:r>
            <a:r>
              <a:rPr kumimoji="0" lang="en-US" altLang="zh-HK" sz="2000" b="0" u="none" strike="noStrike" kern="0" cap="none" spc="0" normalizeH="0" noProof="0" dirty="0" smtClean="0">
                <a:ln>
                  <a:noFill/>
                </a:ln>
                <a:solidFill>
                  <a:srgbClr val="FF0000"/>
                </a:solidFill>
                <a:effectLst/>
                <a:uLnTx/>
                <a:uFillTx/>
                <a:latin typeface="Comic Sans MS"/>
              </a:rPr>
              <a:t>red circle</a:t>
            </a:r>
            <a:r>
              <a:rPr kumimoji="0" lang="en-US" altLang="zh-HK" sz="2000" b="0" u="none" strike="noStrike" kern="0" cap="none" spc="0" normalizeH="0" noProof="0" dirty="0" smtClean="0">
                <a:ln>
                  <a:noFill/>
                </a:ln>
                <a:solidFill>
                  <a:srgbClr val="000000"/>
                </a:solidFill>
                <a:effectLst/>
                <a:uLnTx/>
                <a:uFillTx/>
                <a:latin typeface="Comic Sans MS"/>
              </a:rPr>
              <a:t> represents w candidates, and a </a:t>
            </a:r>
            <a:r>
              <a:rPr kumimoji="0" lang="en-US" altLang="zh-HK" sz="2000" b="0" u="none" strike="noStrike" kern="0" cap="none" spc="0" normalizeH="0" noProof="0" dirty="0" smtClean="0">
                <a:ln>
                  <a:noFill/>
                </a:ln>
                <a:solidFill>
                  <a:srgbClr val="0000FF"/>
                </a:solidFill>
                <a:effectLst/>
                <a:uLnTx/>
                <a:uFillTx/>
                <a:latin typeface="Comic Sans MS"/>
              </a:rPr>
              <a:t>blue circle</a:t>
            </a:r>
            <a:r>
              <a:rPr kumimoji="0" lang="en-US" altLang="zh-HK" sz="2000" b="0" u="none" strike="noStrike" kern="0" cap="none" spc="0" normalizeH="0" noProof="0" dirty="0" smtClean="0">
                <a:ln>
                  <a:noFill/>
                </a:ln>
                <a:solidFill>
                  <a:srgbClr val="000000"/>
                </a:solidFill>
                <a:effectLst/>
                <a:uLnTx/>
                <a:uFillTx/>
                <a:latin typeface="Comic Sans MS"/>
              </a:rPr>
              <a:t> represents v.</a:t>
            </a:r>
            <a:endParaRPr kumimoji="0" lang="en-US" altLang="zh-HK" sz="2000" b="0" u="none" strike="noStrike" kern="0" cap="none" spc="0" normalizeH="0" baseline="0" noProof="0" dirty="0">
              <a:ln>
                <a:noFill/>
              </a:ln>
              <a:solidFill>
                <a:srgbClr val="000000"/>
              </a:solidFill>
              <a:effectLst/>
              <a:uLnTx/>
              <a:uFillTx/>
              <a:latin typeface="Comic Sans MS"/>
            </a:endParaRPr>
          </a:p>
        </p:txBody>
      </p:sp>
      <p:grpSp>
        <p:nvGrpSpPr>
          <p:cNvPr id="4" name="Group 3"/>
          <p:cNvGrpSpPr/>
          <p:nvPr/>
        </p:nvGrpSpPr>
        <p:grpSpPr>
          <a:xfrm>
            <a:off x="4622801" y="3423078"/>
            <a:ext cx="2194385" cy="1871663"/>
            <a:chOff x="3441826" y="3353554"/>
            <a:chExt cx="2194385" cy="1871663"/>
          </a:xfrm>
        </p:grpSpPr>
        <p:sp>
          <p:nvSpPr>
            <p:cNvPr id="479330" name="Oval 98"/>
            <p:cNvSpPr>
              <a:spLocks noChangeArrowheads="1"/>
            </p:cNvSpPr>
            <p:nvPr/>
          </p:nvSpPr>
          <p:spPr bwMode="auto">
            <a:xfrm>
              <a:off x="3973931" y="3353554"/>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1" name="Oval 99"/>
            <p:cNvSpPr>
              <a:spLocks noChangeArrowheads="1"/>
            </p:cNvSpPr>
            <p:nvPr/>
          </p:nvSpPr>
          <p:spPr bwMode="auto">
            <a:xfrm>
              <a:off x="3441826" y="3928229"/>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2" name="Oval 100"/>
            <p:cNvSpPr>
              <a:spLocks noChangeArrowheads="1"/>
            </p:cNvSpPr>
            <p:nvPr/>
          </p:nvSpPr>
          <p:spPr bwMode="auto">
            <a:xfrm>
              <a:off x="4838786" y="4001254"/>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3" name="Oval 101"/>
            <p:cNvSpPr>
              <a:spLocks noChangeArrowheads="1"/>
            </p:cNvSpPr>
            <p:nvPr/>
          </p:nvSpPr>
          <p:spPr bwMode="auto">
            <a:xfrm>
              <a:off x="3575219" y="4793417"/>
              <a:ext cx="398713" cy="431800"/>
            </a:xfrm>
            <a:prstGeom prst="ellipse">
              <a:avLst/>
            </a:prstGeom>
            <a:noFill/>
            <a:ln w="12700">
              <a:solidFill>
                <a:srgbClr val="0000FF"/>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8</a:t>
              </a:r>
            </a:p>
          </p:txBody>
        </p:sp>
        <p:sp>
          <p:nvSpPr>
            <p:cNvPr id="479334" name="Oval 102"/>
            <p:cNvSpPr>
              <a:spLocks noChangeArrowheads="1"/>
            </p:cNvSpPr>
            <p:nvPr/>
          </p:nvSpPr>
          <p:spPr bwMode="auto">
            <a:xfrm>
              <a:off x="4240717" y="4793417"/>
              <a:ext cx="398713" cy="431800"/>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35" name="Oval 103"/>
            <p:cNvSpPr>
              <a:spLocks noChangeArrowheads="1"/>
            </p:cNvSpPr>
            <p:nvPr/>
          </p:nvSpPr>
          <p:spPr bwMode="auto">
            <a:xfrm>
              <a:off x="5237498" y="4793417"/>
              <a:ext cx="398713" cy="431800"/>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10</a:t>
              </a:r>
            </a:p>
          </p:txBody>
        </p:sp>
        <p:sp>
          <p:nvSpPr>
            <p:cNvPr id="479336" name="Line 104"/>
            <p:cNvSpPr>
              <a:spLocks noChangeShapeType="1"/>
            </p:cNvSpPr>
            <p:nvPr/>
          </p:nvSpPr>
          <p:spPr bwMode="auto">
            <a:xfrm flipH="1">
              <a:off x="3774575" y="3712329"/>
              <a:ext cx="266786" cy="288925"/>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7" name="Line 105"/>
            <p:cNvSpPr>
              <a:spLocks noChangeShapeType="1"/>
            </p:cNvSpPr>
            <p:nvPr/>
          </p:nvSpPr>
          <p:spPr bwMode="auto">
            <a:xfrm>
              <a:off x="4372644" y="3640892"/>
              <a:ext cx="532105"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8" name="Line 106"/>
            <p:cNvSpPr>
              <a:spLocks noChangeShapeType="1"/>
            </p:cNvSpPr>
            <p:nvPr/>
          </p:nvSpPr>
          <p:spPr bwMode="auto">
            <a:xfrm>
              <a:off x="3642648" y="4361617"/>
              <a:ext cx="65963"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39" name="Line 107"/>
            <p:cNvSpPr>
              <a:spLocks noChangeShapeType="1"/>
            </p:cNvSpPr>
            <p:nvPr/>
          </p:nvSpPr>
          <p:spPr bwMode="auto">
            <a:xfrm flipH="1">
              <a:off x="4573466" y="4361617"/>
              <a:ext cx="331283" cy="503238"/>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0" name="Line 108"/>
            <p:cNvSpPr>
              <a:spLocks noChangeShapeType="1"/>
            </p:cNvSpPr>
            <p:nvPr/>
          </p:nvSpPr>
          <p:spPr bwMode="auto">
            <a:xfrm flipH="1">
              <a:off x="3975397" y="5080754"/>
              <a:ext cx="266786"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1" name="Line 109"/>
            <p:cNvSpPr>
              <a:spLocks noChangeShapeType="1"/>
            </p:cNvSpPr>
            <p:nvPr/>
          </p:nvSpPr>
          <p:spPr bwMode="auto">
            <a:xfrm>
              <a:off x="5171535" y="4361617"/>
              <a:ext cx="199356" cy="43180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42" name="Line 110"/>
            <p:cNvSpPr>
              <a:spLocks noChangeShapeType="1"/>
            </p:cNvSpPr>
            <p:nvPr/>
          </p:nvSpPr>
          <p:spPr bwMode="auto">
            <a:xfrm flipH="1" flipV="1">
              <a:off x="3774575" y="4288592"/>
              <a:ext cx="533571" cy="5762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grpSp>
        <p:nvGrpSpPr>
          <p:cNvPr id="100" name="Group 126"/>
          <p:cNvGrpSpPr>
            <a:grpSpLocks/>
          </p:cNvGrpSpPr>
          <p:nvPr/>
        </p:nvGrpSpPr>
        <p:grpSpPr bwMode="auto">
          <a:xfrm>
            <a:off x="2343169" y="3401809"/>
            <a:ext cx="2194384" cy="1871663"/>
            <a:chOff x="533" y="2478"/>
            <a:chExt cx="1497" cy="1179"/>
          </a:xfrm>
        </p:grpSpPr>
        <p:sp>
          <p:nvSpPr>
            <p:cNvPr id="101" name="Oval 85"/>
            <p:cNvSpPr>
              <a:spLocks noChangeArrowheads="1"/>
            </p:cNvSpPr>
            <p:nvPr/>
          </p:nvSpPr>
          <p:spPr bwMode="auto">
            <a:xfrm>
              <a:off x="896" y="2478"/>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102" name="Oval 86"/>
            <p:cNvSpPr>
              <a:spLocks noChangeArrowheads="1"/>
            </p:cNvSpPr>
            <p:nvPr/>
          </p:nvSpPr>
          <p:spPr bwMode="auto">
            <a:xfrm>
              <a:off x="533" y="2840"/>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103" name="Oval 87"/>
            <p:cNvSpPr>
              <a:spLocks noChangeArrowheads="1"/>
            </p:cNvSpPr>
            <p:nvPr/>
          </p:nvSpPr>
          <p:spPr bwMode="auto">
            <a:xfrm>
              <a:off x="1486" y="2886"/>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104" name="Oval 88"/>
            <p:cNvSpPr>
              <a:spLocks noChangeArrowheads="1"/>
            </p:cNvSpPr>
            <p:nvPr/>
          </p:nvSpPr>
          <p:spPr bwMode="auto">
            <a:xfrm>
              <a:off x="624" y="3385"/>
              <a:ext cx="272" cy="272"/>
            </a:xfrm>
            <a:prstGeom prst="ellipse">
              <a:avLst/>
            </a:prstGeom>
            <a:noFill/>
            <a:ln w="12700">
              <a:solidFill>
                <a:srgbClr val="0000FF"/>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9</a:t>
              </a:r>
            </a:p>
          </p:txBody>
        </p:sp>
        <p:sp>
          <p:nvSpPr>
            <p:cNvPr id="105" name="Oval 89"/>
            <p:cNvSpPr>
              <a:spLocks noChangeArrowheads="1"/>
            </p:cNvSpPr>
            <p:nvPr/>
          </p:nvSpPr>
          <p:spPr bwMode="auto">
            <a:xfrm>
              <a:off x="1078" y="3385"/>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7</a:t>
              </a:r>
            </a:p>
          </p:txBody>
        </p:sp>
        <p:sp>
          <p:nvSpPr>
            <p:cNvPr id="106" name="Oval 90"/>
            <p:cNvSpPr>
              <a:spLocks noChangeArrowheads="1"/>
            </p:cNvSpPr>
            <p:nvPr/>
          </p:nvSpPr>
          <p:spPr bwMode="auto">
            <a:xfrm>
              <a:off x="1758" y="3385"/>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10</a:t>
              </a:r>
            </a:p>
          </p:txBody>
        </p:sp>
        <p:sp>
          <p:nvSpPr>
            <p:cNvPr id="107" name="Line 91"/>
            <p:cNvSpPr>
              <a:spLocks noChangeShapeType="1"/>
            </p:cNvSpPr>
            <p:nvPr/>
          </p:nvSpPr>
          <p:spPr bwMode="auto">
            <a:xfrm flipH="1">
              <a:off x="760" y="2704"/>
              <a:ext cx="182" cy="18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08" name="Line 92"/>
            <p:cNvSpPr>
              <a:spLocks noChangeShapeType="1"/>
            </p:cNvSpPr>
            <p:nvPr/>
          </p:nvSpPr>
          <p:spPr bwMode="auto">
            <a:xfrm>
              <a:off x="1168" y="2659"/>
              <a:ext cx="363"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09" name="Line 93"/>
            <p:cNvSpPr>
              <a:spLocks noChangeShapeType="1"/>
            </p:cNvSpPr>
            <p:nvPr/>
          </p:nvSpPr>
          <p:spPr bwMode="auto">
            <a:xfrm>
              <a:off x="670" y="3113"/>
              <a:ext cx="45"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0" name="Line 94"/>
            <p:cNvSpPr>
              <a:spLocks noChangeShapeType="1"/>
            </p:cNvSpPr>
            <p:nvPr/>
          </p:nvSpPr>
          <p:spPr bwMode="auto">
            <a:xfrm flipH="1">
              <a:off x="1305" y="3113"/>
              <a:ext cx="226" cy="31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1" name="Line 95"/>
            <p:cNvSpPr>
              <a:spLocks noChangeShapeType="1"/>
            </p:cNvSpPr>
            <p:nvPr/>
          </p:nvSpPr>
          <p:spPr bwMode="auto">
            <a:xfrm flipH="1">
              <a:off x="897" y="3566"/>
              <a:ext cx="182"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2" name="Line 96"/>
            <p:cNvSpPr>
              <a:spLocks noChangeShapeType="1"/>
            </p:cNvSpPr>
            <p:nvPr/>
          </p:nvSpPr>
          <p:spPr bwMode="auto">
            <a:xfrm>
              <a:off x="1713" y="3113"/>
              <a:ext cx="136"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113" name="Line 97"/>
            <p:cNvSpPr>
              <a:spLocks noChangeShapeType="1"/>
            </p:cNvSpPr>
            <p:nvPr/>
          </p:nvSpPr>
          <p:spPr bwMode="auto">
            <a:xfrm flipH="1" flipV="1">
              <a:off x="760" y="3067"/>
              <a:ext cx="364" cy="3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grpSp>
        <p:nvGrpSpPr>
          <p:cNvPr id="2" name="Group 1"/>
          <p:cNvGrpSpPr/>
          <p:nvPr/>
        </p:nvGrpSpPr>
        <p:grpSpPr>
          <a:xfrm>
            <a:off x="169552" y="3353554"/>
            <a:ext cx="2194384" cy="1871663"/>
            <a:chOff x="169552" y="3353554"/>
            <a:chExt cx="2194384" cy="1871663"/>
          </a:xfrm>
        </p:grpSpPr>
        <p:grpSp>
          <p:nvGrpSpPr>
            <p:cNvPr id="479358" name="Group 126"/>
            <p:cNvGrpSpPr>
              <a:grpSpLocks/>
            </p:cNvGrpSpPr>
            <p:nvPr/>
          </p:nvGrpSpPr>
          <p:grpSpPr bwMode="auto">
            <a:xfrm>
              <a:off x="169552" y="3353554"/>
              <a:ext cx="2194384" cy="1871663"/>
              <a:chOff x="533" y="2478"/>
              <a:chExt cx="1497" cy="1179"/>
            </a:xfrm>
          </p:grpSpPr>
          <p:sp>
            <p:nvSpPr>
              <p:cNvPr id="479317" name="Oval 85"/>
              <p:cNvSpPr>
                <a:spLocks noChangeArrowheads="1"/>
              </p:cNvSpPr>
              <p:nvPr/>
            </p:nvSpPr>
            <p:spPr bwMode="auto">
              <a:xfrm>
                <a:off x="896" y="2478"/>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18" name="Oval 86"/>
              <p:cNvSpPr>
                <a:spLocks noChangeArrowheads="1"/>
              </p:cNvSpPr>
              <p:nvPr/>
            </p:nvSpPr>
            <p:spPr bwMode="auto">
              <a:xfrm>
                <a:off x="533" y="2840"/>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19" name="Oval 87"/>
              <p:cNvSpPr>
                <a:spLocks noChangeArrowheads="1"/>
              </p:cNvSpPr>
              <p:nvPr/>
            </p:nvSpPr>
            <p:spPr bwMode="auto">
              <a:xfrm>
                <a:off x="1486" y="2886"/>
                <a:ext cx="272" cy="272"/>
              </a:xfrm>
              <a:prstGeom prst="ellipse">
                <a:avLst/>
              </a:prstGeom>
              <a:noFill/>
              <a:ln w="38100">
                <a:solidFill>
                  <a:srgbClr val="C00000"/>
                </a:solidFill>
                <a:round/>
                <a:headEnd/>
                <a:tailEnd type="none" w="sm" len="me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a:latin typeface="Comic Sans MS" pitchFamily="66" charset="0"/>
                </a:endParaRPr>
              </a:p>
            </p:txBody>
          </p:sp>
          <p:sp>
            <p:nvSpPr>
              <p:cNvPr id="479320" name="Oval 88"/>
              <p:cNvSpPr>
                <a:spLocks noChangeArrowheads="1"/>
              </p:cNvSpPr>
              <p:nvPr/>
            </p:nvSpPr>
            <p:spPr bwMode="auto">
              <a:xfrm>
                <a:off x="624" y="3385"/>
                <a:ext cx="272" cy="272"/>
              </a:xfrm>
              <a:prstGeom prst="ellipse">
                <a:avLst/>
              </a:prstGeom>
              <a:noFill/>
              <a:ln w="12700">
                <a:solidFill>
                  <a:schemeClr val="tx1">
                    <a:lumMod val="50000"/>
                    <a:lumOff val="50000"/>
                  </a:schemeClr>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TW" sz="2000" dirty="0">
                  <a:latin typeface="Comic Sans MS" pitchFamily="66" charset="0"/>
                </a:endParaRPr>
              </a:p>
            </p:txBody>
          </p:sp>
          <p:sp>
            <p:nvSpPr>
              <p:cNvPr id="479321" name="Oval 89"/>
              <p:cNvSpPr>
                <a:spLocks noChangeArrowheads="1"/>
              </p:cNvSpPr>
              <p:nvPr/>
            </p:nvSpPr>
            <p:spPr bwMode="auto">
              <a:xfrm>
                <a:off x="1078" y="3385"/>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a:latin typeface="Comic Sans MS" pitchFamily="66" charset="0"/>
                  </a:rPr>
                  <a:t>7</a:t>
                </a:r>
              </a:p>
            </p:txBody>
          </p:sp>
          <p:sp>
            <p:nvSpPr>
              <p:cNvPr id="479322" name="Oval 90"/>
              <p:cNvSpPr>
                <a:spLocks noChangeArrowheads="1"/>
              </p:cNvSpPr>
              <p:nvPr/>
            </p:nvSpPr>
            <p:spPr bwMode="auto">
              <a:xfrm>
                <a:off x="1758" y="3385"/>
                <a:ext cx="272" cy="272"/>
              </a:xfrm>
              <a:prstGeom prst="ellipse">
                <a:avLst/>
              </a:prstGeom>
              <a:noFill/>
              <a:ln w="12700">
                <a:solidFill>
                  <a:srgbClr val="C00000"/>
                </a:solidFill>
                <a:round/>
                <a:headEnd/>
                <a:tailEnd type="none" w="sm" len="me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Comic Sans MS" pitchFamily="66" charset="0"/>
                  </a:rPr>
                  <a:t>10</a:t>
                </a:r>
              </a:p>
            </p:txBody>
          </p:sp>
          <p:sp>
            <p:nvSpPr>
              <p:cNvPr id="479323" name="Line 91"/>
              <p:cNvSpPr>
                <a:spLocks noChangeShapeType="1"/>
              </p:cNvSpPr>
              <p:nvPr/>
            </p:nvSpPr>
            <p:spPr bwMode="auto">
              <a:xfrm flipH="1">
                <a:off x="760" y="2704"/>
                <a:ext cx="182" cy="18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4" name="Line 92"/>
              <p:cNvSpPr>
                <a:spLocks noChangeShapeType="1"/>
              </p:cNvSpPr>
              <p:nvPr/>
            </p:nvSpPr>
            <p:spPr bwMode="auto">
              <a:xfrm>
                <a:off x="1168" y="2659"/>
                <a:ext cx="363"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5" name="Line 93"/>
              <p:cNvSpPr>
                <a:spLocks noChangeShapeType="1"/>
              </p:cNvSpPr>
              <p:nvPr/>
            </p:nvSpPr>
            <p:spPr bwMode="auto">
              <a:xfrm>
                <a:off x="670" y="3113"/>
                <a:ext cx="45"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6" name="Line 94"/>
              <p:cNvSpPr>
                <a:spLocks noChangeShapeType="1"/>
              </p:cNvSpPr>
              <p:nvPr/>
            </p:nvSpPr>
            <p:spPr bwMode="auto">
              <a:xfrm flipH="1">
                <a:off x="1305" y="3113"/>
                <a:ext cx="226" cy="317"/>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7" name="Line 95"/>
              <p:cNvSpPr>
                <a:spLocks noChangeShapeType="1"/>
              </p:cNvSpPr>
              <p:nvPr/>
            </p:nvSpPr>
            <p:spPr bwMode="auto">
              <a:xfrm flipH="1">
                <a:off x="897" y="3566"/>
                <a:ext cx="182" cy="0"/>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8" name="Line 96"/>
              <p:cNvSpPr>
                <a:spLocks noChangeShapeType="1"/>
              </p:cNvSpPr>
              <p:nvPr/>
            </p:nvSpPr>
            <p:spPr bwMode="auto">
              <a:xfrm>
                <a:off x="1713" y="3113"/>
                <a:ext cx="136" cy="272"/>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sp>
            <p:nvSpPr>
              <p:cNvPr id="479329" name="Line 97"/>
              <p:cNvSpPr>
                <a:spLocks noChangeShapeType="1"/>
              </p:cNvSpPr>
              <p:nvPr/>
            </p:nvSpPr>
            <p:spPr bwMode="auto">
              <a:xfrm flipH="1" flipV="1">
                <a:off x="760" y="3067"/>
                <a:ext cx="364" cy="363"/>
              </a:xfrm>
              <a:prstGeom prst="line">
                <a:avLst/>
              </a:prstGeom>
              <a:noFill/>
              <a:ln w="1905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latin typeface="Comic Sans MS" pitchFamily="66" charset="0"/>
                </a:endParaRPr>
              </a:p>
            </p:txBody>
          </p:sp>
        </p:grpSp>
        <p:sp>
          <p:nvSpPr>
            <p:cNvPr id="114" name="Text Box 18"/>
            <p:cNvSpPr txBox="1">
              <a:spLocks noChangeArrowheads="1"/>
            </p:cNvSpPr>
            <p:nvPr/>
          </p:nvSpPr>
          <p:spPr bwMode="auto">
            <a:xfrm>
              <a:off x="236981" y="3982529"/>
              <a:ext cx="19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sz="2000" dirty="0">
                  <a:latin typeface="Comic Sans MS" pitchFamily="66" charset="0"/>
                </a:rPr>
                <a:t>6</a:t>
              </a:r>
            </a:p>
          </p:txBody>
        </p:sp>
      </p:grpSp>
    </p:spTree>
    <p:extLst>
      <p:ext uri="{BB962C8B-B14F-4D97-AF65-F5344CB8AC3E}">
        <p14:creationId xmlns:p14="http://schemas.microsoft.com/office/powerpoint/2010/main" val="450645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79356"/>
                                        </p:tgtEl>
                                        <p:attrNameLst>
                                          <p:attrName>style.visibility</p:attrName>
                                        </p:attrNameLst>
                                      </p:cBhvr>
                                      <p:to>
                                        <p:strVal val="visible"/>
                                      </p:to>
                                    </p:set>
                                    <p:animEffect transition="in" filter="fade">
                                      <p:cBhvr>
                                        <p:cTn id="7" dur="2000"/>
                                        <p:tgtEl>
                                          <p:spTgt spid="479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9357"/>
                                        </p:tgtEl>
                                        <p:attrNameLst>
                                          <p:attrName>style.visibility</p:attrName>
                                        </p:attrNameLst>
                                      </p:cBhvr>
                                      <p:to>
                                        <p:strVal val="visible"/>
                                      </p:to>
                                    </p:set>
                                    <p:animEffect transition="in" filter="fade">
                                      <p:cBhvr>
                                        <p:cTn id="12" dur="2000"/>
                                        <p:tgtEl>
                                          <p:spTgt spid="47935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9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540945"/>
          </a:xfrm>
        </p:spPr>
        <p:txBody>
          <a:bodyPr/>
          <a:lstStyle/>
          <a:p>
            <a:r>
              <a:rPr lang="en-US" altLang="zh-HK" dirty="0" err="1" smtClean="0"/>
              <a:t>Dijkstra’s</a:t>
            </a:r>
            <a:r>
              <a:rPr lang="en-US" altLang="zh-HK" dirty="0" smtClean="0"/>
              <a:t> Algorithm</a:t>
            </a:r>
            <a:endParaRPr lang="zh-HK" altLang="en-US" dirty="0"/>
          </a:p>
        </p:txBody>
      </p:sp>
      <p:sp>
        <p:nvSpPr>
          <p:cNvPr id="3" name="Content Placeholder 2"/>
          <p:cNvSpPr>
            <a:spLocks noGrp="1"/>
          </p:cNvSpPr>
          <p:nvPr>
            <p:ph idx="1"/>
          </p:nvPr>
        </p:nvSpPr>
        <p:spPr>
          <a:xfrm>
            <a:off x="560560" y="1042465"/>
            <a:ext cx="7772400" cy="2144354"/>
          </a:xfrm>
        </p:spPr>
        <p:txBody>
          <a:bodyPr/>
          <a:lstStyle/>
          <a:p>
            <a:r>
              <a:rPr lang="en-US" altLang="zh-HK" sz="2400" dirty="0"/>
              <a:t>Given a weighted </a:t>
            </a:r>
            <a:r>
              <a:rPr lang="en-US" altLang="zh-HK" sz="2400" dirty="0" smtClean="0"/>
              <a:t>graph, </a:t>
            </a:r>
            <a:r>
              <a:rPr lang="en-US" altLang="zh-HK" sz="2400" dirty="0" smtClean="0">
                <a:solidFill>
                  <a:srgbClr val="0000FF"/>
                </a:solidFill>
              </a:rPr>
              <a:t>G = (V, E)</a:t>
            </a:r>
            <a:r>
              <a:rPr lang="en-US" altLang="zh-HK" sz="2400" dirty="0" smtClean="0"/>
              <a:t>, and assume the </a:t>
            </a:r>
            <a:r>
              <a:rPr lang="en-US" altLang="zh-HK" sz="2400" dirty="0"/>
              <a:t>weights are equal to or greater than 0. 	</a:t>
            </a:r>
            <a:endParaRPr lang="en-US" altLang="zh-HK" sz="2400" dirty="0" smtClean="0"/>
          </a:p>
          <a:p>
            <a:r>
              <a:rPr lang="en-US" altLang="zh-HK" sz="2400" dirty="0" smtClean="0"/>
              <a:t>Find </a:t>
            </a:r>
            <a:r>
              <a:rPr lang="en-US" altLang="zh-HK" sz="2400" dirty="0"/>
              <a:t>the </a:t>
            </a:r>
            <a:r>
              <a:rPr lang="en-US" altLang="zh-HK" sz="2400" dirty="0">
                <a:solidFill>
                  <a:srgbClr val="C00000"/>
                </a:solidFill>
              </a:rPr>
              <a:t>shortest paths</a:t>
            </a:r>
            <a:r>
              <a:rPr lang="en-US" altLang="zh-HK" sz="2400" dirty="0"/>
              <a:t> from the </a:t>
            </a:r>
            <a:r>
              <a:rPr lang="en-US" altLang="zh-HK" sz="2400" dirty="0" smtClean="0"/>
              <a:t>source node to </a:t>
            </a:r>
            <a:r>
              <a:rPr lang="en-US" altLang="zh-HK" sz="2400" dirty="0"/>
              <a:t>any other </a:t>
            </a:r>
            <a:r>
              <a:rPr lang="en-US" altLang="zh-HK" sz="2400" dirty="0" smtClean="0"/>
              <a:t>nodes </a:t>
            </a:r>
            <a:r>
              <a:rPr lang="en-US" altLang="zh-HK" sz="2400" dirty="0"/>
              <a:t>in the graph</a:t>
            </a:r>
            <a:r>
              <a:rPr lang="en-US" altLang="zh-HK" sz="2400" dirty="0" smtClean="0"/>
              <a:t>.</a:t>
            </a:r>
            <a:endParaRPr lang="en-US" altLang="zh-HK" sz="2400" dirty="0"/>
          </a:p>
          <a:p>
            <a:r>
              <a:rPr lang="en-US" altLang="zh-HK" sz="2400" dirty="0" smtClean="0">
                <a:solidFill>
                  <a:srgbClr val="C00000"/>
                </a:solidFill>
              </a:rPr>
              <a:t>What is the main idea?</a:t>
            </a:r>
          </a:p>
          <a:p>
            <a:pPr lvl="1"/>
            <a:r>
              <a:rPr lang="en-US" altLang="zh-HK" sz="2000" dirty="0" smtClean="0"/>
              <a:t>Suppose that we select </a:t>
            </a:r>
            <a:r>
              <a:rPr lang="en-US" altLang="zh-HK" sz="2000" dirty="0" smtClean="0">
                <a:solidFill>
                  <a:srgbClr val="0000FF"/>
                </a:solidFill>
              </a:rPr>
              <a:t>w</a:t>
            </a:r>
            <a:r>
              <a:rPr lang="en-US" altLang="zh-HK" sz="2000" dirty="0" smtClean="0"/>
              <a:t> with min distance, what is the shortest path to </a:t>
            </a:r>
            <a:r>
              <a:rPr lang="en-US" altLang="zh-HK" sz="2000" dirty="0" smtClean="0">
                <a:solidFill>
                  <a:srgbClr val="0000FF"/>
                </a:solidFill>
              </a:rPr>
              <a:t>w</a:t>
            </a:r>
            <a:r>
              <a:rPr lang="en-US" altLang="zh-HK" sz="2000" dirty="0" smtClean="0"/>
              <a:t>?</a:t>
            </a:r>
            <a:endParaRPr lang="zh-HK" altLang="en-US" sz="2000" dirty="0"/>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5</a:t>
            </a:fld>
            <a:endParaRPr lang="en-US" altLang="zh-TW" dirty="0">
              <a:solidFill>
                <a:srgbClr val="000000"/>
              </a:solidFill>
            </a:endParaRPr>
          </a:p>
        </p:txBody>
      </p:sp>
      <p:sp>
        <p:nvSpPr>
          <p:cNvPr id="7" name="Oval 9"/>
          <p:cNvSpPr>
            <a:spLocks noChangeArrowheads="1"/>
          </p:cNvSpPr>
          <p:nvPr/>
        </p:nvSpPr>
        <p:spPr bwMode="auto">
          <a:xfrm>
            <a:off x="3793030" y="4612036"/>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8" name="Text Box 10"/>
          <p:cNvSpPr txBox="1">
            <a:spLocks noChangeArrowheads="1"/>
          </p:cNvSpPr>
          <p:nvPr/>
        </p:nvSpPr>
        <p:spPr bwMode="auto">
          <a:xfrm>
            <a:off x="2900362" y="5119484"/>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solidFill>
                  <a:srgbClr val="000000"/>
                </a:solidFill>
                <a:latin typeface="Comic Sans MS"/>
              </a:rPr>
              <a:t>u</a:t>
            </a:r>
            <a:endParaRPr lang="en-US" altLang="zh-TW" sz="2000" dirty="0">
              <a:solidFill>
                <a:srgbClr val="000000"/>
              </a:solidFill>
              <a:latin typeface="Comic Sans MS"/>
            </a:endParaRPr>
          </a:p>
        </p:txBody>
      </p:sp>
      <p:sp>
        <p:nvSpPr>
          <p:cNvPr id="9" name="Oval 12"/>
          <p:cNvSpPr>
            <a:spLocks noChangeArrowheads="1"/>
          </p:cNvSpPr>
          <p:nvPr/>
        </p:nvSpPr>
        <p:spPr bwMode="auto">
          <a:xfrm>
            <a:off x="2896492" y="5177271"/>
            <a:ext cx="321586"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10" name="Text Box 13"/>
          <p:cNvSpPr txBox="1">
            <a:spLocks noChangeArrowheads="1"/>
          </p:cNvSpPr>
          <p:nvPr/>
        </p:nvSpPr>
        <p:spPr bwMode="auto">
          <a:xfrm>
            <a:off x="6265239" y="5754274"/>
            <a:ext cx="417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solidFill>
                  <a:srgbClr val="000000"/>
                </a:solidFill>
                <a:latin typeface="Comic Sans MS"/>
              </a:rPr>
              <a:t>w’</a:t>
            </a:r>
            <a:endParaRPr lang="en-US" altLang="zh-TW" sz="2000" dirty="0">
              <a:solidFill>
                <a:srgbClr val="000000"/>
              </a:solidFill>
              <a:latin typeface="Comic Sans MS"/>
            </a:endParaRPr>
          </a:p>
        </p:txBody>
      </p:sp>
      <p:sp>
        <p:nvSpPr>
          <p:cNvPr id="11" name="Oval 15"/>
          <p:cNvSpPr>
            <a:spLocks noChangeArrowheads="1"/>
          </p:cNvSpPr>
          <p:nvPr/>
        </p:nvSpPr>
        <p:spPr bwMode="auto">
          <a:xfrm>
            <a:off x="3823955" y="5611751"/>
            <a:ext cx="322506" cy="33033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12" name="Text Box 16"/>
          <p:cNvSpPr txBox="1">
            <a:spLocks noChangeArrowheads="1"/>
          </p:cNvSpPr>
          <p:nvPr/>
        </p:nvSpPr>
        <p:spPr bwMode="auto">
          <a:xfrm>
            <a:off x="6294804" y="4542795"/>
            <a:ext cx="359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solidFill>
                  <a:srgbClr val="000000"/>
                </a:solidFill>
                <a:latin typeface="Comic Sans MS"/>
              </a:rPr>
              <a:t>w</a:t>
            </a:r>
            <a:endParaRPr lang="en-US" altLang="zh-TW" sz="2000" dirty="0">
              <a:solidFill>
                <a:srgbClr val="000000"/>
              </a:solidFill>
              <a:latin typeface="Comic Sans MS"/>
            </a:endParaRPr>
          </a:p>
        </p:txBody>
      </p:sp>
      <p:cxnSp>
        <p:nvCxnSpPr>
          <p:cNvPr id="14" name="Straight Arrow Connector 13"/>
          <p:cNvCxnSpPr>
            <a:stCxn id="8" idx="3"/>
            <a:endCxn id="7" idx="3"/>
          </p:cNvCxnSpPr>
          <p:nvPr/>
        </p:nvCxnSpPr>
        <p:spPr bwMode="auto">
          <a:xfrm flipV="1">
            <a:off x="3218078" y="4894450"/>
            <a:ext cx="622171" cy="4250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endCxn id="11" idx="2"/>
          </p:cNvCxnSpPr>
          <p:nvPr/>
        </p:nvCxnSpPr>
        <p:spPr bwMode="auto">
          <a:xfrm>
            <a:off x="3159495" y="5449524"/>
            <a:ext cx="664460" cy="3273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 Box 13"/>
          <p:cNvSpPr txBox="1">
            <a:spLocks noChangeArrowheads="1"/>
          </p:cNvSpPr>
          <p:nvPr/>
        </p:nvSpPr>
        <p:spPr bwMode="auto">
          <a:xfrm>
            <a:off x="2978195" y="3925652"/>
            <a:ext cx="36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S</a:t>
            </a:r>
            <a:endParaRPr lang="en-US" altLang="zh-TW" sz="2000" b="1" dirty="0">
              <a:solidFill>
                <a:srgbClr val="000000"/>
              </a:solidFill>
              <a:latin typeface="Comic Sans MS"/>
            </a:endParaRPr>
          </a:p>
        </p:txBody>
      </p:sp>
      <p:sp>
        <p:nvSpPr>
          <p:cNvPr id="27" name="Oval 9"/>
          <p:cNvSpPr>
            <a:spLocks noChangeArrowheads="1"/>
          </p:cNvSpPr>
          <p:nvPr/>
        </p:nvSpPr>
        <p:spPr bwMode="auto">
          <a:xfrm>
            <a:off x="5366986" y="3994893"/>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28" name="Oval 9"/>
          <p:cNvSpPr>
            <a:spLocks noChangeArrowheads="1"/>
          </p:cNvSpPr>
          <p:nvPr/>
        </p:nvSpPr>
        <p:spPr bwMode="auto">
          <a:xfrm>
            <a:off x="5366986" y="4612036"/>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29" name="Oval 9"/>
          <p:cNvSpPr>
            <a:spLocks noChangeArrowheads="1"/>
          </p:cNvSpPr>
          <p:nvPr/>
        </p:nvSpPr>
        <p:spPr bwMode="auto">
          <a:xfrm>
            <a:off x="5371616" y="5213337"/>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0" name="Oval 9"/>
          <p:cNvSpPr>
            <a:spLocks noChangeArrowheads="1"/>
          </p:cNvSpPr>
          <p:nvPr/>
        </p:nvSpPr>
        <p:spPr bwMode="auto">
          <a:xfrm>
            <a:off x="5378376" y="5781625"/>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1" name="Oval 9"/>
          <p:cNvSpPr>
            <a:spLocks noChangeArrowheads="1"/>
          </p:cNvSpPr>
          <p:nvPr/>
        </p:nvSpPr>
        <p:spPr bwMode="auto">
          <a:xfrm>
            <a:off x="6294804" y="3994810"/>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2" name="Oval 9"/>
          <p:cNvSpPr>
            <a:spLocks noChangeArrowheads="1"/>
          </p:cNvSpPr>
          <p:nvPr/>
        </p:nvSpPr>
        <p:spPr bwMode="auto">
          <a:xfrm>
            <a:off x="6294804" y="4599793"/>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3" name="Oval 9"/>
          <p:cNvSpPr>
            <a:spLocks noChangeArrowheads="1"/>
          </p:cNvSpPr>
          <p:nvPr/>
        </p:nvSpPr>
        <p:spPr bwMode="auto">
          <a:xfrm>
            <a:off x="6294804" y="5182741"/>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4" name="Oval 9"/>
          <p:cNvSpPr>
            <a:spLocks noChangeArrowheads="1"/>
          </p:cNvSpPr>
          <p:nvPr/>
        </p:nvSpPr>
        <p:spPr bwMode="auto">
          <a:xfrm>
            <a:off x="6294469" y="5799468"/>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cxnSp>
        <p:nvCxnSpPr>
          <p:cNvPr id="36" name="Straight Arrow Connector 35"/>
          <p:cNvCxnSpPr>
            <a:stCxn id="27" idx="6"/>
            <a:endCxn id="31" idx="2"/>
          </p:cNvCxnSpPr>
          <p:nvPr/>
        </p:nvCxnSpPr>
        <p:spPr bwMode="auto">
          <a:xfrm flipV="1">
            <a:off x="5689416" y="4160245"/>
            <a:ext cx="605388" cy="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28" idx="6"/>
            <a:endCxn id="32" idx="2"/>
          </p:cNvCxnSpPr>
          <p:nvPr/>
        </p:nvCxnSpPr>
        <p:spPr bwMode="auto">
          <a:xfrm flipV="1">
            <a:off x="5689416" y="4765228"/>
            <a:ext cx="605388" cy="122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29" idx="6"/>
            <a:endCxn id="33" idx="2"/>
          </p:cNvCxnSpPr>
          <p:nvPr/>
        </p:nvCxnSpPr>
        <p:spPr bwMode="auto">
          <a:xfrm flipV="1">
            <a:off x="5694046" y="5348176"/>
            <a:ext cx="600758" cy="305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a:stCxn id="30" idx="6"/>
            <a:endCxn id="34" idx="2"/>
          </p:cNvCxnSpPr>
          <p:nvPr/>
        </p:nvCxnSpPr>
        <p:spPr bwMode="auto">
          <a:xfrm>
            <a:off x="5700806" y="5947060"/>
            <a:ext cx="593663" cy="178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stCxn id="31" idx="6"/>
          </p:cNvCxnSpPr>
          <p:nvPr/>
        </p:nvCxnSpPr>
        <p:spPr bwMode="auto">
          <a:xfrm>
            <a:off x="6617234" y="4160245"/>
            <a:ext cx="419996" cy="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a:stCxn id="32" idx="6"/>
          </p:cNvCxnSpPr>
          <p:nvPr/>
        </p:nvCxnSpPr>
        <p:spPr bwMode="auto">
          <a:xfrm flipV="1">
            <a:off x="6617234" y="4765227"/>
            <a:ext cx="4199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33" idx="6"/>
          </p:cNvCxnSpPr>
          <p:nvPr/>
        </p:nvCxnSpPr>
        <p:spPr bwMode="auto">
          <a:xfrm flipV="1">
            <a:off x="6617234" y="5341114"/>
            <a:ext cx="419996" cy="70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34" idx="6"/>
          </p:cNvCxnSpPr>
          <p:nvPr/>
        </p:nvCxnSpPr>
        <p:spPr bwMode="auto">
          <a:xfrm flipV="1">
            <a:off x="6616899" y="5942084"/>
            <a:ext cx="420331" cy="228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stCxn id="33" idx="0"/>
            <a:endCxn id="32" idx="4"/>
          </p:cNvCxnSpPr>
          <p:nvPr/>
        </p:nvCxnSpPr>
        <p:spPr bwMode="auto">
          <a:xfrm flipV="1">
            <a:off x="6456019" y="4930662"/>
            <a:ext cx="0" cy="2520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Curved Connector 62"/>
          <p:cNvCxnSpPr>
            <a:stCxn id="7" idx="7"/>
          </p:cNvCxnSpPr>
          <p:nvPr/>
        </p:nvCxnSpPr>
        <p:spPr bwMode="auto">
          <a:xfrm rot="16200000" flipH="1">
            <a:off x="4250138" y="4478594"/>
            <a:ext cx="2" cy="363796"/>
          </a:xfrm>
          <a:prstGeom prst="curvedConnector4">
            <a:avLst>
              <a:gd name="adj1" fmla="val -11430000000"/>
              <a:gd name="adj2" fmla="val 56490"/>
            </a:avLst>
          </a:prstGeom>
          <a:solidFill>
            <a:schemeClr val="accent1"/>
          </a:solidFill>
          <a:ln w="19050" cap="flat" cmpd="sng" algn="ctr">
            <a:solidFill>
              <a:schemeClr val="tx1"/>
            </a:solidFill>
            <a:prstDash val="sysDash"/>
            <a:round/>
            <a:headEnd type="none" w="med" len="med"/>
            <a:tailEnd type="arrow"/>
          </a:ln>
          <a:effectLst/>
        </p:spPr>
      </p:cxnSp>
      <p:cxnSp>
        <p:nvCxnSpPr>
          <p:cNvPr id="64" name="Curved Connector 63"/>
          <p:cNvCxnSpPr>
            <a:stCxn id="11" idx="6"/>
          </p:cNvCxnSpPr>
          <p:nvPr/>
        </p:nvCxnSpPr>
        <p:spPr bwMode="auto">
          <a:xfrm>
            <a:off x="4146461" y="5776918"/>
            <a:ext cx="571152" cy="187985"/>
          </a:xfrm>
          <a:prstGeom prst="curvedConnector3">
            <a:avLst>
              <a:gd name="adj1" fmla="val 50000"/>
            </a:avLst>
          </a:prstGeom>
          <a:solidFill>
            <a:schemeClr val="accent1"/>
          </a:solidFill>
          <a:ln w="19050" cap="flat" cmpd="sng" algn="ctr">
            <a:solidFill>
              <a:schemeClr val="tx1"/>
            </a:solidFill>
            <a:prstDash val="sysDash"/>
            <a:round/>
            <a:headEnd type="none" w="med" len="med"/>
            <a:tailEnd type="arrow"/>
          </a:ln>
          <a:effectLst/>
        </p:spPr>
      </p:cxnSp>
      <p:cxnSp>
        <p:nvCxnSpPr>
          <p:cNvPr id="71" name="Straight Arrow Connector 70"/>
          <p:cNvCxnSpPr>
            <a:endCxn id="27" idx="2"/>
          </p:cNvCxnSpPr>
          <p:nvPr/>
        </p:nvCxnSpPr>
        <p:spPr bwMode="auto">
          <a:xfrm flipV="1">
            <a:off x="5009474" y="4160328"/>
            <a:ext cx="357512" cy="10172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a:endCxn id="29" idx="2"/>
          </p:cNvCxnSpPr>
          <p:nvPr/>
        </p:nvCxnSpPr>
        <p:spPr bwMode="auto">
          <a:xfrm>
            <a:off x="5009474" y="5378772"/>
            <a:ext cx="36214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endCxn id="30" idx="2"/>
          </p:cNvCxnSpPr>
          <p:nvPr/>
        </p:nvCxnSpPr>
        <p:spPr bwMode="auto">
          <a:xfrm>
            <a:off x="5009474" y="5945844"/>
            <a:ext cx="368902" cy="12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4" name="Straight Arrow Connector 83"/>
          <p:cNvCxnSpPr>
            <a:endCxn id="28" idx="2"/>
          </p:cNvCxnSpPr>
          <p:nvPr/>
        </p:nvCxnSpPr>
        <p:spPr bwMode="auto">
          <a:xfrm flipV="1">
            <a:off x="5016234" y="4777471"/>
            <a:ext cx="350752" cy="16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2" name="Curved Connector 91"/>
          <p:cNvCxnSpPr>
            <a:stCxn id="34" idx="1"/>
            <a:endCxn id="32" idx="1"/>
          </p:cNvCxnSpPr>
          <p:nvPr/>
        </p:nvCxnSpPr>
        <p:spPr bwMode="auto">
          <a:xfrm rot="5400000" flipH="1" flipV="1">
            <a:off x="5742018" y="5247919"/>
            <a:ext cx="1199675" cy="335"/>
          </a:xfrm>
          <a:prstGeom prst="curvedConnector5">
            <a:avLst>
              <a:gd name="adj1" fmla="val 21117"/>
              <a:gd name="adj2" fmla="val -82234030"/>
              <a:gd name="adj3" fmla="val 119055"/>
            </a:avLst>
          </a:prstGeom>
          <a:solidFill>
            <a:schemeClr val="accent1"/>
          </a:solidFill>
          <a:ln w="19050" cap="flat" cmpd="sng" algn="ctr">
            <a:solidFill>
              <a:schemeClr val="tx1"/>
            </a:solidFill>
            <a:prstDash val="sysDash"/>
            <a:round/>
            <a:headEnd type="none" w="med" len="med"/>
            <a:tailEnd type="arrow"/>
          </a:ln>
          <a:effectLst/>
        </p:spPr>
      </p:cxnSp>
      <p:sp>
        <p:nvSpPr>
          <p:cNvPr id="137" name="Rounded Rectangle 136"/>
          <p:cNvSpPr/>
          <p:nvPr/>
        </p:nvSpPr>
        <p:spPr bwMode="auto">
          <a:xfrm>
            <a:off x="2782102" y="3863696"/>
            <a:ext cx="3141552" cy="2381061"/>
          </a:xfrm>
          <a:prstGeom prst="roundRect">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Tree>
    <p:extLst>
      <p:ext uri="{BB962C8B-B14F-4D97-AF65-F5344CB8AC3E}">
        <p14:creationId xmlns:p14="http://schemas.microsoft.com/office/powerpoint/2010/main" val="1442827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err="1" smtClean="0"/>
              <a:t>Dijkstra’s</a:t>
            </a:r>
            <a:r>
              <a:rPr lang="en-US" altLang="zh-HK" dirty="0" smtClean="0"/>
              <a:t> Algorithm</a:t>
            </a:r>
            <a:endParaRPr lang="zh-HK" altLang="en-US" dirty="0"/>
          </a:p>
        </p:txBody>
      </p:sp>
      <p:sp>
        <p:nvSpPr>
          <p:cNvPr id="3" name="Content Placeholder 2"/>
          <p:cNvSpPr>
            <a:spLocks noGrp="1"/>
          </p:cNvSpPr>
          <p:nvPr>
            <p:ph idx="1"/>
          </p:nvPr>
        </p:nvSpPr>
        <p:spPr>
          <a:xfrm>
            <a:off x="533400" y="1386497"/>
            <a:ext cx="7772400" cy="4648200"/>
          </a:xfrm>
        </p:spPr>
        <p:txBody>
          <a:bodyPr/>
          <a:lstStyle/>
          <a:p>
            <a:r>
              <a:rPr lang="en-US" altLang="zh-HK" sz="2400" i="1" dirty="0" smtClean="0">
                <a:solidFill>
                  <a:srgbClr val="0000FF"/>
                </a:solidFill>
              </a:rPr>
              <a:t>The </a:t>
            </a:r>
            <a:r>
              <a:rPr lang="en-US" altLang="zh-HK" sz="2400" i="1" dirty="0" err="1" smtClean="0">
                <a:solidFill>
                  <a:srgbClr val="0000FF"/>
                </a:solidFill>
              </a:rPr>
              <a:t>Dijkstra’s</a:t>
            </a:r>
            <a:r>
              <a:rPr lang="en-US" altLang="zh-HK" sz="2400" i="1" dirty="0" smtClean="0">
                <a:solidFill>
                  <a:srgbClr val="0000FF"/>
                </a:solidFill>
              </a:rPr>
              <a:t> algorithm we showed tells us the shortest distance from the source node to any other nodes, but does not tell us the shortest path from the source node to any other notes.</a:t>
            </a:r>
            <a:endParaRPr lang="zh-HK" altLang="en-US" sz="2400" i="1" dirty="0">
              <a:solidFill>
                <a:srgbClr val="0000FF"/>
              </a:solidFill>
            </a:endParaRPr>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6</a:t>
            </a:fld>
            <a:endParaRPr lang="en-US" altLang="zh-TW" dirty="0">
              <a:solidFill>
                <a:srgbClr val="000000"/>
              </a:solidFill>
            </a:endParaRPr>
          </a:p>
        </p:txBody>
      </p:sp>
    </p:spTree>
    <p:extLst>
      <p:ext uri="{BB962C8B-B14F-4D97-AF65-F5344CB8AC3E}">
        <p14:creationId xmlns:p14="http://schemas.microsoft.com/office/powerpoint/2010/main" val="3754169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dirty="0" smtClean="0">
                <a:solidFill>
                  <a:srgbClr val="000000"/>
                </a:solidFill>
              </a:rPr>
              <a:t>Graph</a:t>
            </a:r>
            <a:endParaRPr lang="en-US" altLang="zh-TW" dirty="0" smtClean="0">
              <a:solidFill>
                <a:srgbClr val="000000"/>
              </a:solidFill>
              <a:latin typeface="Times New Roman" pitchFamily="18" charset="0"/>
            </a:endParaRPr>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dirty="0" smtClean="0">
                <a:solidFill>
                  <a:srgbClr val="000000"/>
                </a:solidFill>
              </a:rPr>
              <a:t>6-</a:t>
            </a:r>
            <a:fld id="{A671829F-221A-4FAC-A59C-D0677120A812}" type="slidenum">
              <a:rPr lang="en-US" altLang="zh-TW" smtClean="0">
                <a:solidFill>
                  <a:srgbClr val="000000"/>
                </a:solidFill>
              </a:rPr>
              <a:pPr/>
              <a:t>7</a:t>
            </a:fld>
            <a:endParaRPr lang="en-US" altLang="zh-TW" dirty="0" smtClean="0">
              <a:solidFill>
                <a:srgbClr val="000000"/>
              </a:solidFill>
            </a:endParaRPr>
          </a:p>
        </p:txBody>
      </p:sp>
      <p:sp>
        <p:nvSpPr>
          <p:cNvPr id="30724" name="Rectangle 2"/>
          <p:cNvSpPr>
            <a:spLocks noGrp="1" noChangeArrowheads="1"/>
          </p:cNvSpPr>
          <p:nvPr>
            <p:ph type="title"/>
          </p:nvPr>
        </p:nvSpPr>
        <p:spPr/>
        <p:txBody>
          <a:bodyPr/>
          <a:lstStyle/>
          <a:p>
            <a:r>
              <a:rPr lang="en-US" altLang="zh-TW" sz="3600" dirty="0" err="1" smtClean="0">
                <a:ea typeface="新細明體" charset="-120"/>
              </a:rPr>
              <a:t>Dijsktra’s</a:t>
            </a:r>
            <a:r>
              <a:rPr lang="en-US" altLang="zh-TW" sz="3600" dirty="0" smtClean="0">
                <a:ea typeface="新細明體" charset="-120"/>
              </a:rPr>
              <a:t> Algorithm</a:t>
            </a:r>
            <a:endParaRPr lang="en-US" altLang="zh-TW" dirty="0" smtClean="0">
              <a:ea typeface="新細明體" charset="-120"/>
            </a:endParaRPr>
          </a:p>
        </p:txBody>
      </p:sp>
      <p:sp>
        <p:nvSpPr>
          <p:cNvPr id="30725" name="Text Box 3"/>
          <p:cNvSpPr txBox="1">
            <a:spLocks noChangeArrowheads="1"/>
          </p:cNvSpPr>
          <p:nvPr/>
        </p:nvSpPr>
        <p:spPr bwMode="auto">
          <a:xfrm>
            <a:off x="597592" y="1466260"/>
            <a:ext cx="724775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sz="2000" dirty="0">
                <a:solidFill>
                  <a:srgbClr val="000000"/>
                </a:solidFill>
                <a:latin typeface="Arial" charset="0"/>
                <a:ea typeface="新細明體" charset="-120"/>
              </a:rPr>
              <a:t>1  </a:t>
            </a:r>
            <a:r>
              <a:rPr lang="en-US" altLang="zh-TW" sz="2000" b="1" i="1" dirty="0">
                <a:solidFill>
                  <a:srgbClr val="000000"/>
                </a:solidFill>
                <a:latin typeface="Arial" charset="0"/>
                <a:ea typeface="新細明體" charset="-120"/>
              </a:rPr>
              <a:t>Initialization:</a:t>
            </a:r>
            <a:r>
              <a:rPr lang="en-US" altLang="zh-TW" sz="2000" dirty="0">
                <a:solidFill>
                  <a:srgbClr val="000000"/>
                </a:solidFill>
                <a:latin typeface="Arial" charset="0"/>
                <a:ea typeface="新細明體" charset="-120"/>
              </a:rPr>
              <a:t> </a:t>
            </a:r>
          </a:p>
          <a:p>
            <a:r>
              <a:rPr lang="en-US" altLang="zh-TW" sz="2000" dirty="0">
                <a:solidFill>
                  <a:srgbClr val="000000"/>
                </a:solidFill>
                <a:latin typeface="Arial" charset="0"/>
                <a:ea typeface="新細明體" charset="-120"/>
              </a:rPr>
              <a:t>2    </a:t>
            </a:r>
            <a:r>
              <a:rPr lang="en-US" altLang="zh-TW" sz="2000" dirty="0" smtClean="0">
                <a:solidFill>
                  <a:srgbClr val="000000"/>
                </a:solidFill>
                <a:latin typeface="Arial" charset="0"/>
                <a:ea typeface="新細明體" charset="-120"/>
              </a:rPr>
              <a:t>S = </a:t>
            </a:r>
            <a:r>
              <a:rPr lang="en-US" altLang="zh-TW" sz="2000" dirty="0">
                <a:solidFill>
                  <a:srgbClr val="000000"/>
                </a:solidFill>
                <a:latin typeface="Arial" charset="0"/>
                <a:ea typeface="新細明體" charset="-120"/>
              </a:rPr>
              <a:t>{u} </a:t>
            </a:r>
            <a:r>
              <a:rPr lang="en-US" altLang="zh-TW" sz="2000" dirty="0" smtClean="0">
                <a:solidFill>
                  <a:srgbClr val="000000"/>
                </a:solidFill>
                <a:latin typeface="Arial" charset="0"/>
                <a:ea typeface="新細明體" charset="-120"/>
              </a:rPr>
              <a:t>/* u is the source */</a:t>
            </a:r>
            <a:endParaRPr lang="en-US" altLang="zh-TW" sz="2000" dirty="0">
              <a:solidFill>
                <a:srgbClr val="000000"/>
              </a:solidFill>
              <a:latin typeface="Arial" charset="0"/>
              <a:ea typeface="新細明體" charset="-120"/>
            </a:endParaRPr>
          </a:p>
          <a:p>
            <a:r>
              <a:rPr lang="en-US" altLang="zh-TW" sz="2000" dirty="0">
                <a:solidFill>
                  <a:srgbClr val="000000"/>
                </a:solidFill>
                <a:latin typeface="Arial" charset="0"/>
                <a:ea typeface="新細明體" charset="-120"/>
              </a:rPr>
              <a:t>3    for all nodes v </a:t>
            </a:r>
          </a:p>
          <a:p>
            <a:r>
              <a:rPr lang="en-US" altLang="zh-TW" sz="2000" dirty="0">
                <a:solidFill>
                  <a:srgbClr val="000000"/>
                </a:solidFill>
                <a:latin typeface="Arial" charset="0"/>
                <a:ea typeface="新細明體" charset="-120"/>
              </a:rPr>
              <a:t>4      if v adjacent to u </a:t>
            </a:r>
          </a:p>
          <a:p>
            <a:r>
              <a:rPr lang="en-US" altLang="zh-TW" sz="2000" dirty="0">
                <a:solidFill>
                  <a:srgbClr val="000000"/>
                </a:solidFill>
                <a:latin typeface="Arial" charset="0"/>
                <a:ea typeface="新細明體" charset="-120"/>
              </a:rPr>
              <a:t>5          then </a:t>
            </a:r>
            <a:r>
              <a:rPr lang="en-US" altLang="zh-TW" sz="2000" dirty="0" smtClean="0">
                <a:solidFill>
                  <a:srgbClr val="000000"/>
                </a:solidFill>
                <a:latin typeface="Arial" charset="0"/>
                <a:ea typeface="新細明體" charset="-120"/>
              </a:rPr>
              <a:t>d(v</a:t>
            </a:r>
            <a:r>
              <a:rPr lang="en-US" altLang="zh-TW" sz="2000" dirty="0">
                <a:solidFill>
                  <a:srgbClr val="000000"/>
                </a:solidFill>
                <a:latin typeface="Arial" charset="0"/>
                <a:ea typeface="新細明體" charset="-120"/>
              </a:rPr>
              <a:t>) = c(</a:t>
            </a:r>
            <a:r>
              <a:rPr lang="en-US" altLang="zh-TW" sz="2000" dirty="0" err="1">
                <a:solidFill>
                  <a:srgbClr val="000000"/>
                </a:solidFill>
                <a:latin typeface="Arial" charset="0"/>
                <a:ea typeface="新細明體" charset="-120"/>
              </a:rPr>
              <a:t>u,v</a:t>
            </a:r>
            <a:r>
              <a:rPr lang="en-US" altLang="zh-TW" sz="2000" dirty="0" smtClean="0">
                <a:solidFill>
                  <a:srgbClr val="000000"/>
                </a:solidFill>
                <a:latin typeface="Arial" charset="0"/>
                <a:ea typeface="新細明體" charset="-120"/>
              </a:rPr>
              <a:t>); </a:t>
            </a:r>
            <a:r>
              <a:rPr lang="en-US" altLang="zh-TW" sz="2000" b="1" u="sng" dirty="0" smtClean="0">
                <a:solidFill>
                  <a:srgbClr val="0000FF"/>
                </a:solidFill>
                <a:latin typeface="Arial" charset="0"/>
                <a:ea typeface="新細明體" charset="-120"/>
              </a:rPr>
              <a:t>p(v) = u</a:t>
            </a:r>
            <a:r>
              <a:rPr lang="en-US" altLang="zh-TW" sz="2000" u="sng" dirty="0" smtClean="0">
                <a:solidFill>
                  <a:srgbClr val="000000"/>
                </a:solidFill>
                <a:latin typeface="Arial" charset="0"/>
                <a:ea typeface="新細明體" charset="-120"/>
              </a:rPr>
              <a:t>;</a:t>
            </a:r>
            <a:r>
              <a:rPr lang="en-US" altLang="zh-TW" sz="2000" dirty="0" smtClean="0">
                <a:solidFill>
                  <a:srgbClr val="000000"/>
                </a:solidFill>
                <a:latin typeface="Arial" charset="0"/>
                <a:ea typeface="新細明體" charset="-120"/>
              </a:rPr>
              <a:t> </a:t>
            </a:r>
            <a:endParaRPr lang="en-US" altLang="zh-TW" sz="2000" dirty="0">
              <a:solidFill>
                <a:srgbClr val="000000"/>
              </a:solidFill>
              <a:latin typeface="Arial" charset="0"/>
              <a:ea typeface="新細明體" charset="-120"/>
            </a:endParaRPr>
          </a:p>
          <a:p>
            <a:r>
              <a:rPr lang="en-US" altLang="zh-TW" sz="2000" dirty="0">
                <a:solidFill>
                  <a:srgbClr val="000000"/>
                </a:solidFill>
                <a:latin typeface="Arial" charset="0"/>
                <a:ea typeface="新細明體" charset="-120"/>
              </a:rPr>
              <a:t>6      else </a:t>
            </a:r>
            <a:r>
              <a:rPr lang="en-US" altLang="zh-TW" sz="2000" dirty="0" smtClean="0">
                <a:solidFill>
                  <a:srgbClr val="000000"/>
                </a:solidFill>
                <a:latin typeface="Arial" charset="0"/>
                <a:ea typeface="新細明體" charset="-120"/>
              </a:rPr>
              <a:t>d(v</a:t>
            </a:r>
            <a:r>
              <a:rPr lang="en-US" altLang="zh-TW" sz="2000" dirty="0">
                <a:solidFill>
                  <a:srgbClr val="000000"/>
                </a:solidFill>
                <a:latin typeface="Arial" charset="0"/>
                <a:ea typeface="新細明體" charset="-120"/>
              </a:rPr>
              <a:t>) = ∞ </a:t>
            </a:r>
          </a:p>
          <a:p>
            <a:r>
              <a:rPr lang="en-US" altLang="zh-TW" sz="2000" dirty="0">
                <a:solidFill>
                  <a:srgbClr val="000000"/>
                </a:solidFill>
                <a:latin typeface="Arial" charset="0"/>
                <a:ea typeface="新細明體" charset="-120"/>
              </a:rPr>
              <a:t>7 </a:t>
            </a:r>
          </a:p>
          <a:p>
            <a:r>
              <a:rPr lang="en-US" altLang="zh-TW" sz="2000" dirty="0">
                <a:solidFill>
                  <a:srgbClr val="000000"/>
                </a:solidFill>
                <a:latin typeface="Arial" charset="0"/>
                <a:ea typeface="新細明體" charset="-120"/>
              </a:rPr>
              <a:t>8   </a:t>
            </a:r>
            <a:r>
              <a:rPr lang="en-US" altLang="zh-TW" sz="2000" b="1" i="1" dirty="0">
                <a:solidFill>
                  <a:srgbClr val="000000"/>
                </a:solidFill>
                <a:latin typeface="Arial" charset="0"/>
                <a:ea typeface="新細明體" charset="-120"/>
              </a:rPr>
              <a:t>Loop</a:t>
            </a:r>
            <a:r>
              <a:rPr lang="en-US" altLang="zh-TW" sz="2000" i="1" dirty="0">
                <a:solidFill>
                  <a:srgbClr val="000000"/>
                </a:solidFill>
                <a:latin typeface="Arial" charset="0"/>
                <a:ea typeface="新細明體" charset="-120"/>
              </a:rPr>
              <a:t> </a:t>
            </a:r>
            <a:endParaRPr lang="en-US" altLang="zh-TW" sz="2000" dirty="0">
              <a:solidFill>
                <a:srgbClr val="000000"/>
              </a:solidFill>
              <a:latin typeface="Arial" charset="0"/>
              <a:ea typeface="新細明體" charset="-120"/>
            </a:endParaRPr>
          </a:p>
          <a:p>
            <a:r>
              <a:rPr lang="en-US" altLang="zh-TW" sz="2000" dirty="0">
                <a:solidFill>
                  <a:srgbClr val="000000"/>
                </a:solidFill>
                <a:latin typeface="Arial" charset="0"/>
                <a:ea typeface="新細明體" charset="-120"/>
              </a:rPr>
              <a:t>9     </a:t>
            </a:r>
            <a:r>
              <a:rPr lang="en-US" altLang="zh-TW" sz="2000" dirty="0" smtClean="0">
                <a:solidFill>
                  <a:srgbClr val="000000"/>
                </a:solidFill>
                <a:latin typeface="Arial" charset="0"/>
                <a:ea typeface="新細明體" charset="-120"/>
              </a:rPr>
              <a:t>  find </a:t>
            </a:r>
            <a:r>
              <a:rPr lang="en-US" altLang="zh-TW" sz="2000" dirty="0">
                <a:solidFill>
                  <a:srgbClr val="000000"/>
                </a:solidFill>
                <a:latin typeface="Arial" charset="0"/>
                <a:ea typeface="新細明體" charset="-120"/>
              </a:rPr>
              <a:t>w not in </a:t>
            </a:r>
            <a:r>
              <a:rPr lang="en-US" altLang="zh-TW" sz="2000" dirty="0" smtClean="0">
                <a:solidFill>
                  <a:srgbClr val="000000"/>
                </a:solidFill>
                <a:latin typeface="Arial" charset="0"/>
                <a:ea typeface="新細明體" charset="-120"/>
              </a:rPr>
              <a:t>S such </a:t>
            </a:r>
            <a:r>
              <a:rPr lang="en-US" altLang="zh-TW" sz="2000" dirty="0">
                <a:solidFill>
                  <a:srgbClr val="000000"/>
                </a:solidFill>
                <a:latin typeface="Arial" charset="0"/>
                <a:ea typeface="新細明體" charset="-120"/>
              </a:rPr>
              <a:t>that </a:t>
            </a:r>
            <a:r>
              <a:rPr lang="en-US" altLang="zh-TW" sz="2000" dirty="0" smtClean="0">
                <a:solidFill>
                  <a:srgbClr val="000000"/>
                </a:solidFill>
                <a:latin typeface="Arial" charset="0"/>
                <a:ea typeface="新細明體" charset="-120"/>
              </a:rPr>
              <a:t>d(w</a:t>
            </a:r>
            <a:r>
              <a:rPr lang="en-US" altLang="zh-TW" sz="2000" dirty="0">
                <a:solidFill>
                  <a:srgbClr val="000000"/>
                </a:solidFill>
                <a:latin typeface="Arial" charset="0"/>
                <a:ea typeface="新細明體" charset="-120"/>
              </a:rPr>
              <a:t>) is a minimum </a:t>
            </a:r>
          </a:p>
          <a:p>
            <a:r>
              <a:rPr lang="en-US" altLang="zh-TW" sz="2000" dirty="0">
                <a:solidFill>
                  <a:srgbClr val="000000"/>
                </a:solidFill>
                <a:latin typeface="Arial" charset="0"/>
                <a:ea typeface="新細明體" charset="-120"/>
              </a:rPr>
              <a:t>10   </a:t>
            </a:r>
            <a:r>
              <a:rPr lang="en-US" altLang="zh-TW" sz="2000" dirty="0" smtClean="0">
                <a:solidFill>
                  <a:srgbClr val="000000"/>
                </a:solidFill>
                <a:latin typeface="Arial" charset="0"/>
                <a:ea typeface="新細明體" charset="-120"/>
              </a:rPr>
              <a:t>  </a:t>
            </a:r>
            <a:r>
              <a:rPr lang="en-US" altLang="zh-TW" sz="2000" dirty="0">
                <a:solidFill>
                  <a:srgbClr val="000000"/>
                </a:solidFill>
                <a:latin typeface="Arial" charset="0"/>
                <a:ea typeface="新細明體" charset="-120"/>
              </a:rPr>
              <a:t>add w to </a:t>
            </a:r>
            <a:r>
              <a:rPr lang="en-US" altLang="zh-TW" sz="2000" dirty="0" smtClean="0">
                <a:solidFill>
                  <a:srgbClr val="000000"/>
                </a:solidFill>
                <a:latin typeface="Arial" charset="0"/>
                <a:ea typeface="新細明體" charset="-120"/>
              </a:rPr>
              <a:t>S</a:t>
            </a:r>
            <a:endParaRPr lang="en-US" altLang="zh-TW" sz="2000" dirty="0">
              <a:solidFill>
                <a:srgbClr val="000000"/>
              </a:solidFill>
              <a:latin typeface="Arial" charset="0"/>
              <a:ea typeface="新細明體" charset="-120"/>
            </a:endParaRPr>
          </a:p>
          <a:p>
            <a:r>
              <a:rPr lang="en-US" altLang="zh-TW" sz="2000" dirty="0">
                <a:solidFill>
                  <a:srgbClr val="000000"/>
                </a:solidFill>
                <a:latin typeface="Arial" charset="0"/>
                <a:ea typeface="新細明體" charset="-120"/>
              </a:rPr>
              <a:t>11   </a:t>
            </a:r>
            <a:r>
              <a:rPr lang="en-US" altLang="zh-TW" sz="2000" dirty="0" smtClean="0">
                <a:solidFill>
                  <a:srgbClr val="000000"/>
                </a:solidFill>
                <a:latin typeface="Arial" charset="0"/>
                <a:ea typeface="新細明體" charset="-120"/>
              </a:rPr>
              <a:t>  </a:t>
            </a:r>
            <a:r>
              <a:rPr lang="en-US" altLang="zh-TW" sz="2000" dirty="0">
                <a:solidFill>
                  <a:srgbClr val="000000"/>
                </a:solidFill>
                <a:latin typeface="Arial" charset="0"/>
                <a:ea typeface="新細明體" charset="-120"/>
              </a:rPr>
              <a:t>update </a:t>
            </a:r>
            <a:r>
              <a:rPr lang="en-US" altLang="zh-TW" sz="2000" dirty="0" smtClean="0">
                <a:solidFill>
                  <a:srgbClr val="000000"/>
                </a:solidFill>
                <a:latin typeface="Arial" charset="0"/>
                <a:ea typeface="新細明體" charset="-120"/>
              </a:rPr>
              <a:t>d(v</a:t>
            </a:r>
            <a:r>
              <a:rPr lang="en-US" altLang="zh-TW" sz="2000" dirty="0">
                <a:solidFill>
                  <a:srgbClr val="000000"/>
                </a:solidFill>
                <a:latin typeface="Arial" charset="0"/>
                <a:ea typeface="新細明體" charset="-120"/>
              </a:rPr>
              <a:t>) for all v adjacent to w and not in </a:t>
            </a:r>
            <a:r>
              <a:rPr lang="en-US" altLang="zh-TW" sz="2000" dirty="0" smtClean="0">
                <a:solidFill>
                  <a:srgbClr val="000000"/>
                </a:solidFill>
                <a:latin typeface="Arial" charset="0"/>
                <a:ea typeface="新細明體" charset="-120"/>
              </a:rPr>
              <a:t>S: </a:t>
            </a:r>
            <a:endParaRPr lang="en-US" altLang="zh-TW" sz="2000" dirty="0">
              <a:solidFill>
                <a:srgbClr val="000000"/>
              </a:solidFill>
              <a:latin typeface="Arial" charset="0"/>
              <a:ea typeface="新細明體" charset="-120"/>
            </a:endParaRPr>
          </a:p>
          <a:p>
            <a:r>
              <a:rPr lang="en-US" altLang="zh-TW" sz="2000" dirty="0">
                <a:solidFill>
                  <a:srgbClr val="000000"/>
                </a:solidFill>
                <a:latin typeface="Arial" charset="0"/>
                <a:ea typeface="新細明體" charset="-120"/>
              </a:rPr>
              <a:t>12      </a:t>
            </a:r>
            <a:r>
              <a:rPr lang="en-US" altLang="zh-TW" sz="2000" dirty="0" smtClean="0">
                <a:solidFill>
                  <a:srgbClr val="000000"/>
                </a:solidFill>
                <a:latin typeface="Arial" charset="0"/>
                <a:ea typeface="新細明體" charset="-120"/>
              </a:rPr>
              <a:t>   </a:t>
            </a:r>
            <a:r>
              <a:rPr lang="en-US" altLang="zh-TW" sz="2000" dirty="0" smtClean="0">
                <a:solidFill>
                  <a:srgbClr val="FF0000"/>
                </a:solidFill>
                <a:latin typeface="Arial" charset="0"/>
                <a:ea typeface="新細明體" charset="-120"/>
              </a:rPr>
              <a:t>d(v</a:t>
            </a:r>
            <a:r>
              <a:rPr lang="en-US" altLang="zh-TW" sz="2000" dirty="0">
                <a:solidFill>
                  <a:srgbClr val="FF0000"/>
                </a:solidFill>
                <a:latin typeface="Arial" charset="0"/>
                <a:ea typeface="新細明體" charset="-120"/>
              </a:rPr>
              <a:t>) = </a:t>
            </a:r>
            <a:r>
              <a:rPr lang="en-US" altLang="zh-TW" sz="2000" dirty="0" smtClean="0">
                <a:solidFill>
                  <a:srgbClr val="FF0000"/>
                </a:solidFill>
                <a:latin typeface="Arial" charset="0"/>
                <a:ea typeface="新細明體" charset="-120"/>
              </a:rPr>
              <a:t>min(d(v</a:t>
            </a:r>
            <a:r>
              <a:rPr lang="en-US" altLang="zh-TW" sz="2000" dirty="0">
                <a:solidFill>
                  <a:srgbClr val="FF0000"/>
                </a:solidFill>
                <a:latin typeface="Arial" charset="0"/>
                <a:ea typeface="新細明體" charset="-120"/>
              </a:rPr>
              <a:t>), </a:t>
            </a:r>
            <a:r>
              <a:rPr lang="en-US" altLang="zh-TW" sz="2000" dirty="0" smtClean="0">
                <a:solidFill>
                  <a:srgbClr val="FF0000"/>
                </a:solidFill>
                <a:latin typeface="Arial" charset="0"/>
                <a:ea typeface="新細明體" charset="-120"/>
              </a:rPr>
              <a:t>d(w</a:t>
            </a:r>
            <a:r>
              <a:rPr lang="en-US" altLang="zh-TW" sz="2000" dirty="0">
                <a:solidFill>
                  <a:srgbClr val="FF0000"/>
                </a:solidFill>
                <a:latin typeface="Arial" charset="0"/>
                <a:ea typeface="新細明體" charset="-120"/>
              </a:rPr>
              <a:t>) + c(</a:t>
            </a:r>
            <a:r>
              <a:rPr lang="en-US" altLang="zh-TW" sz="2000" dirty="0" err="1">
                <a:solidFill>
                  <a:srgbClr val="FF0000"/>
                </a:solidFill>
                <a:latin typeface="Arial" charset="0"/>
                <a:ea typeface="新細明體" charset="-120"/>
              </a:rPr>
              <a:t>w,v</a:t>
            </a:r>
            <a:r>
              <a:rPr lang="en-US" altLang="zh-TW" sz="2000" dirty="0" smtClean="0">
                <a:solidFill>
                  <a:srgbClr val="FF0000"/>
                </a:solidFill>
                <a:latin typeface="Arial" charset="0"/>
                <a:ea typeface="新細明體" charset="-120"/>
              </a:rPr>
              <a:t>)),  </a:t>
            </a:r>
            <a:r>
              <a:rPr lang="en-US" altLang="zh-TW" sz="2000" b="1" u="sng" dirty="0" smtClean="0">
                <a:solidFill>
                  <a:srgbClr val="FF0000"/>
                </a:solidFill>
                <a:latin typeface="Arial" charset="0"/>
                <a:ea typeface="新細明體" charset="-120"/>
              </a:rPr>
              <a:t>update p(v) if needed</a:t>
            </a:r>
            <a:endParaRPr lang="en-US" altLang="zh-TW" sz="2000" b="1" u="sng" dirty="0">
              <a:solidFill>
                <a:srgbClr val="FF0000"/>
              </a:solidFill>
              <a:latin typeface="Arial" charset="0"/>
              <a:ea typeface="新細明體" charset="-120"/>
            </a:endParaRPr>
          </a:p>
          <a:p>
            <a:r>
              <a:rPr lang="en-US" altLang="zh-TW" sz="2000" dirty="0">
                <a:solidFill>
                  <a:srgbClr val="000000"/>
                </a:solidFill>
                <a:latin typeface="Arial" charset="0"/>
                <a:ea typeface="新細明體" charset="-120"/>
              </a:rPr>
              <a:t>13    </a:t>
            </a:r>
            <a:r>
              <a:rPr lang="en-US" altLang="zh-TW" sz="2000" dirty="0" smtClean="0">
                <a:solidFill>
                  <a:srgbClr val="000000"/>
                </a:solidFill>
                <a:latin typeface="Arial" charset="0"/>
                <a:ea typeface="新細明體" charset="-120"/>
              </a:rPr>
              <a:t>    /* </a:t>
            </a:r>
            <a:r>
              <a:rPr lang="en-US" altLang="zh-TW" sz="2000" dirty="0">
                <a:solidFill>
                  <a:srgbClr val="000000"/>
                </a:solidFill>
                <a:latin typeface="Arial" charset="0"/>
                <a:ea typeface="新細明體" charset="-120"/>
              </a:rPr>
              <a:t>new cost to v is either old cost to v or known </a:t>
            </a:r>
          </a:p>
          <a:p>
            <a:r>
              <a:rPr lang="en-US" altLang="zh-TW" sz="2000" dirty="0">
                <a:solidFill>
                  <a:srgbClr val="000000"/>
                </a:solidFill>
                <a:latin typeface="Arial" charset="0"/>
                <a:ea typeface="新細明體" charset="-120"/>
              </a:rPr>
              <a:t>14    </a:t>
            </a:r>
            <a:r>
              <a:rPr lang="en-US" altLang="zh-TW" sz="2000" dirty="0" smtClean="0">
                <a:solidFill>
                  <a:srgbClr val="000000"/>
                </a:solidFill>
                <a:latin typeface="Arial" charset="0"/>
                <a:ea typeface="新細明體" charset="-120"/>
              </a:rPr>
              <a:t>       </a:t>
            </a:r>
            <a:r>
              <a:rPr lang="en-US" altLang="zh-TW" sz="2000" dirty="0">
                <a:solidFill>
                  <a:srgbClr val="000000"/>
                </a:solidFill>
                <a:latin typeface="Arial" charset="0"/>
                <a:ea typeface="新細明體" charset="-120"/>
              </a:rPr>
              <a:t>shortest path cost to w plus cost from w to v */ </a:t>
            </a:r>
          </a:p>
          <a:p>
            <a:r>
              <a:rPr lang="en-US" altLang="zh-TW" sz="2000" dirty="0">
                <a:solidFill>
                  <a:srgbClr val="000000"/>
                </a:solidFill>
                <a:latin typeface="Arial" charset="0"/>
                <a:ea typeface="新細明體" charset="-120"/>
              </a:rPr>
              <a:t>15  </a:t>
            </a:r>
            <a:r>
              <a:rPr lang="en-US" altLang="zh-TW" sz="2000" b="1" i="1" dirty="0">
                <a:solidFill>
                  <a:srgbClr val="000000"/>
                </a:solidFill>
                <a:latin typeface="Arial" charset="0"/>
                <a:ea typeface="新細明體" charset="-120"/>
              </a:rPr>
              <a:t>until all nodes in S</a:t>
            </a:r>
            <a:endParaRPr lang="en-US" altLang="zh-TW" sz="2000" dirty="0">
              <a:solidFill>
                <a:srgbClr val="000000"/>
              </a:solidFill>
              <a:latin typeface="Arial" charset="0"/>
              <a:ea typeface="新細明體" charset="-120"/>
            </a:endParaRPr>
          </a:p>
        </p:txBody>
      </p:sp>
      <p:sp>
        <p:nvSpPr>
          <p:cNvPr id="30726" name="Freeform 4"/>
          <p:cNvSpPr>
            <a:spLocks/>
          </p:cNvSpPr>
          <p:nvPr/>
        </p:nvSpPr>
        <p:spPr bwMode="auto">
          <a:xfrm>
            <a:off x="78057" y="3467579"/>
            <a:ext cx="800100" cy="2886075"/>
          </a:xfrm>
          <a:custGeom>
            <a:avLst/>
            <a:gdLst>
              <a:gd name="T0" fmla="*/ 2147483647 w 504"/>
              <a:gd name="T1" fmla="*/ 2147483647 h 1818"/>
              <a:gd name="T2" fmla="*/ 2147483647 w 504"/>
              <a:gd name="T3" fmla="*/ 2147483647 h 1818"/>
              <a:gd name="T4" fmla="*/ 2147483647 w 504"/>
              <a:gd name="T5" fmla="*/ 2147483647 h 1818"/>
              <a:gd name="T6" fmla="*/ 2147483647 w 504"/>
              <a:gd name="T7" fmla="*/ 2147483647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7" name="Rectangle 4"/>
          <p:cNvSpPr txBox="1">
            <a:spLocks noChangeArrowheads="1"/>
          </p:cNvSpPr>
          <p:nvPr/>
        </p:nvSpPr>
        <p:spPr>
          <a:xfrm>
            <a:off x="4638907" y="1038801"/>
            <a:ext cx="4360199" cy="2236870"/>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pPr>
            <a:r>
              <a:rPr lang="en-US" altLang="zh-TW" sz="2000" kern="0" dirty="0" smtClean="0">
                <a:solidFill>
                  <a:srgbClr val="3333CC"/>
                </a:solidFill>
                <a:latin typeface="Arial" charset="0"/>
                <a:ea typeface="新細明體" charset="-120"/>
              </a:rPr>
              <a:t>c(</a:t>
            </a:r>
            <a:r>
              <a:rPr lang="en-US" altLang="zh-TW" sz="2000" kern="0" dirty="0" err="1" smtClean="0">
                <a:solidFill>
                  <a:srgbClr val="3333CC"/>
                </a:solidFill>
                <a:latin typeface="Arial" charset="0"/>
                <a:ea typeface="新細明體" charset="-120"/>
              </a:rPr>
              <a:t>x,y</a:t>
            </a:r>
            <a:r>
              <a:rPr lang="en-US" altLang="zh-TW" sz="2000" kern="0" dirty="0" smtClean="0">
                <a:solidFill>
                  <a:srgbClr val="3333CC"/>
                </a:solidFill>
                <a:latin typeface="Arial" charset="0"/>
                <a:ea typeface="新細明體" charset="-120"/>
              </a:rPr>
              <a:t>):</a:t>
            </a:r>
            <a:r>
              <a:rPr lang="en-US" altLang="zh-TW" sz="2000" kern="0" dirty="0" smtClean="0">
                <a:solidFill>
                  <a:srgbClr val="000000"/>
                </a:solidFill>
                <a:ea typeface="新細明體" charset="-120"/>
              </a:rPr>
              <a:t> cost (</a:t>
            </a:r>
            <a:r>
              <a:rPr lang="en-US" altLang="zh-TW" sz="2000" kern="0" dirty="0" smtClean="0">
                <a:solidFill>
                  <a:srgbClr val="C00000"/>
                </a:solidFill>
                <a:ea typeface="新細明體" charset="-120"/>
              </a:rPr>
              <a:t>weight</a:t>
            </a:r>
            <a:r>
              <a:rPr lang="en-US" altLang="zh-TW" sz="2000" kern="0" dirty="0" smtClean="0">
                <a:solidFill>
                  <a:srgbClr val="000000"/>
                </a:solidFill>
                <a:ea typeface="新細明體" charset="-120"/>
              </a:rPr>
              <a:t>) of edge &lt;x, y&gt;; ∞ otherwise</a:t>
            </a:r>
          </a:p>
          <a:p>
            <a:pPr>
              <a:buClr>
                <a:srgbClr val="3333CC"/>
              </a:buClr>
            </a:pPr>
            <a:r>
              <a:rPr lang="en-US" altLang="zh-TW" sz="2000" kern="0" dirty="0" smtClean="0">
                <a:solidFill>
                  <a:srgbClr val="3333CC"/>
                </a:solidFill>
                <a:latin typeface="Arial" charset="0"/>
                <a:ea typeface="新細明體" charset="-120"/>
              </a:rPr>
              <a:t>d(v):</a:t>
            </a:r>
            <a:r>
              <a:rPr lang="en-US" altLang="zh-TW" sz="2000" kern="0" dirty="0" smtClean="0">
                <a:solidFill>
                  <a:srgbClr val="000000"/>
                </a:solidFill>
                <a:ea typeface="新細明體" charset="-120"/>
              </a:rPr>
              <a:t> current </a:t>
            </a:r>
            <a:r>
              <a:rPr lang="en-US" altLang="zh-TW" sz="2000" kern="0" dirty="0" smtClean="0">
                <a:solidFill>
                  <a:srgbClr val="C00000"/>
                </a:solidFill>
                <a:ea typeface="新細明體" charset="-120"/>
              </a:rPr>
              <a:t>distance</a:t>
            </a:r>
            <a:r>
              <a:rPr lang="en-US" altLang="zh-TW" sz="2000" kern="0" dirty="0" smtClean="0">
                <a:solidFill>
                  <a:srgbClr val="000000"/>
                </a:solidFill>
                <a:ea typeface="新細明體" charset="-120"/>
              </a:rPr>
              <a:t> from the source u to v</a:t>
            </a:r>
          </a:p>
          <a:p>
            <a:pPr>
              <a:buClr>
                <a:srgbClr val="3333CC"/>
              </a:buClr>
            </a:pPr>
            <a:r>
              <a:rPr lang="en-US" altLang="zh-TW" sz="2000" b="1" u="sng" kern="0" dirty="0" smtClean="0">
                <a:solidFill>
                  <a:srgbClr val="0000FF"/>
                </a:solidFill>
                <a:ea typeface="新細明體" charset="-120"/>
              </a:rPr>
              <a:t>p(v):</a:t>
            </a:r>
            <a:r>
              <a:rPr lang="en-US" altLang="zh-TW" sz="2000" u="sng" kern="0" dirty="0" smtClean="0">
                <a:solidFill>
                  <a:srgbClr val="000000"/>
                </a:solidFill>
                <a:ea typeface="新細明體" charset="-120"/>
              </a:rPr>
              <a:t> </a:t>
            </a:r>
            <a:r>
              <a:rPr lang="en-US" altLang="zh-TW" sz="2000" u="sng" kern="0" dirty="0" smtClean="0">
                <a:solidFill>
                  <a:srgbClr val="0000FF"/>
                </a:solidFill>
                <a:ea typeface="新細明體" charset="-120"/>
              </a:rPr>
              <a:t>predecessor node along the path from the source to v</a:t>
            </a:r>
          </a:p>
          <a:p>
            <a:pPr>
              <a:buClr>
                <a:srgbClr val="3333CC"/>
              </a:buClr>
            </a:pPr>
            <a:r>
              <a:rPr lang="en-US" altLang="zh-TW" sz="2000" kern="0" dirty="0" smtClean="0">
                <a:solidFill>
                  <a:srgbClr val="3333CC"/>
                </a:solidFill>
                <a:latin typeface="Arial" charset="0"/>
                <a:ea typeface="新細明體" charset="-120"/>
              </a:rPr>
              <a:t>S:</a:t>
            </a:r>
            <a:r>
              <a:rPr lang="en-US" altLang="zh-TW" sz="2000" kern="0" dirty="0" smtClean="0">
                <a:solidFill>
                  <a:srgbClr val="000000"/>
                </a:solidFill>
                <a:ea typeface="新細明體" charset="-120"/>
              </a:rPr>
              <a:t> set of nodes whose least cost path definitively known</a:t>
            </a:r>
          </a:p>
          <a:p>
            <a:pPr>
              <a:buClr>
                <a:srgbClr val="3333CC"/>
              </a:buClr>
            </a:pPr>
            <a:endParaRPr lang="en-US" altLang="zh-TW" sz="2400" kern="0" dirty="0" smtClean="0">
              <a:solidFill>
                <a:srgbClr val="000000"/>
              </a:solidFill>
              <a:ea typeface="新細明體" charset="-120"/>
            </a:endParaRPr>
          </a:p>
        </p:txBody>
      </p:sp>
      <p:sp>
        <p:nvSpPr>
          <p:cNvPr id="2" name="Rectangle 1"/>
          <p:cNvSpPr/>
          <p:nvPr/>
        </p:nvSpPr>
        <p:spPr bwMode="auto">
          <a:xfrm>
            <a:off x="4661209" y="1038801"/>
            <a:ext cx="4360199" cy="2781949"/>
          </a:xfrm>
          <a:prstGeom prst="rect">
            <a:avLst/>
          </a:prstGeom>
          <a:no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HK" altLang="en-US" smtClean="0">
              <a:solidFill>
                <a:srgbClr val="000000"/>
              </a:solidFill>
            </a:endParaRPr>
          </a:p>
        </p:txBody>
      </p:sp>
    </p:spTree>
    <p:extLst>
      <p:ext uri="{BB962C8B-B14F-4D97-AF65-F5344CB8AC3E}">
        <p14:creationId xmlns:p14="http://schemas.microsoft.com/office/powerpoint/2010/main" val="1696089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a:spLocks noGrp="1"/>
          </p:cNvSpPr>
          <p:nvPr>
            <p:ph type="sldNum" sz="quarter" idx="12"/>
          </p:nvPr>
        </p:nvSpPr>
        <p:spPr>
          <a:xfrm>
            <a:off x="6976936" y="627480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zh-TW" dirty="0" smtClean="0">
                <a:solidFill>
                  <a:srgbClr val="000000"/>
                </a:solidFill>
                <a:latin typeface="Times New Roman"/>
              </a:rPr>
              <a:t>6-</a:t>
            </a:r>
            <a:fld id="{399197AC-F798-46B8-96E8-58A39EADD164}" type="slidenum">
              <a:rPr lang="en-US" altLang="zh-TW" smtClean="0">
                <a:solidFill>
                  <a:srgbClr val="000000"/>
                </a:solidFill>
                <a:latin typeface="Times New Roman"/>
              </a:rPr>
              <a:pPr/>
              <a:t>8</a:t>
            </a:fld>
            <a:endParaRPr lang="en-US" altLang="zh-TW" dirty="0" smtClean="0">
              <a:solidFill>
                <a:srgbClr val="000000"/>
              </a:solidFill>
              <a:latin typeface="Times New Roman"/>
            </a:endParaRPr>
          </a:p>
        </p:txBody>
      </p:sp>
      <p:sp>
        <p:nvSpPr>
          <p:cNvPr id="31748" name="Rectangle 2"/>
          <p:cNvSpPr>
            <a:spLocks noGrp="1" noChangeArrowheads="1"/>
          </p:cNvSpPr>
          <p:nvPr>
            <p:ph type="title"/>
          </p:nvPr>
        </p:nvSpPr>
        <p:spPr>
          <a:xfrm>
            <a:off x="685800" y="152400"/>
            <a:ext cx="6953050" cy="706244"/>
          </a:xfrm>
        </p:spPr>
        <p:txBody>
          <a:bodyPr/>
          <a:lstStyle/>
          <a:p>
            <a:r>
              <a:rPr lang="en-US" altLang="zh-TW" sz="3600" u="sng" dirty="0" err="1" smtClean="0">
                <a:latin typeface="Comic Sans MS" pitchFamily="66" charset="0"/>
                <a:ea typeface="新細明體" charset="-120"/>
              </a:rPr>
              <a:t>Dijkstra’s</a:t>
            </a:r>
            <a:r>
              <a:rPr lang="en-US" altLang="zh-TW" sz="3600" u="sng" dirty="0" smtClean="0">
                <a:latin typeface="Comic Sans MS" pitchFamily="66" charset="0"/>
                <a:ea typeface="新細明體" charset="-120"/>
              </a:rPr>
              <a:t> Algorithm: Example</a:t>
            </a:r>
            <a:endParaRPr lang="en-US" altLang="zh-TW" u="sng" dirty="0" smtClean="0">
              <a:latin typeface="Comic Sans MS" pitchFamily="66" charset="0"/>
              <a:ea typeface="新細明體" charset="-120"/>
            </a:endParaRPr>
          </a:p>
        </p:txBody>
      </p:sp>
      <p:sp>
        <p:nvSpPr>
          <p:cNvPr id="31749" name="Text Box 3"/>
          <p:cNvSpPr txBox="1">
            <a:spLocks noChangeArrowheads="1"/>
          </p:cNvSpPr>
          <p:nvPr/>
        </p:nvSpPr>
        <p:spPr bwMode="auto">
          <a:xfrm>
            <a:off x="234096" y="1506538"/>
            <a:ext cx="71205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a:solidFill>
                  <a:srgbClr val="000000"/>
                </a:solidFill>
                <a:latin typeface="Arial" charset="0"/>
                <a:ea typeface="新細明體" charset="-120"/>
              </a:rPr>
              <a:t>Step</a:t>
            </a:r>
          </a:p>
          <a:p>
            <a:pPr algn="r"/>
            <a:r>
              <a:rPr lang="en-US" altLang="zh-TW" sz="2000" dirty="0">
                <a:solidFill>
                  <a:srgbClr val="000000"/>
                </a:solidFill>
                <a:latin typeface="Arial" charset="0"/>
                <a:ea typeface="新細明體" charset="-120"/>
              </a:rPr>
              <a:t>0</a:t>
            </a:r>
          </a:p>
          <a:p>
            <a:pPr algn="r"/>
            <a:r>
              <a:rPr lang="en-US" altLang="zh-TW" sz="2000" dirty="0">
                <a:solidFill>
                  <a:srgbClr val="000000"/>
                </a:solidFill>
                <a:latin typeface="Arial" charset="0"/>
                <a:ea typeface="新細明體" charset="-120"/>
              </a:rPr>
              <a:t>1</a:t>
            </a:r>
          </a:p>
          <a:p>
            <a:pPr algn="r"/>
            <a:r>
              <a:rPr lang="en-US" altLang="zh-TW" sz="2000" dirty="0">
                <a:solidFill>
                  <a:srgbClr val="000000"/>
                </a:solidFill>
                <a:latin typeface="Arial" charset="0"/>
                <a:ea typeface="新細明體" charset="-120"/>
              </a:rPr>
              <a:t>2</a:t>
            </a:r>
          </a:p>
          <a:p>
            <a:pPr algn="r"/>
            <a:r>
              <a:rPr lang="en-US" altLang="zh-TW" sz="2000" dirty="0">
                <a:solidFill>
                  <a:srgbClr val="000000"/>
                </a:solidFill>
                <a:latin typeface="Arial" charset="0"/>
                <a:ea typeface="新細明體" charset="-120"/>
              </a:rPr>
              <a:t>3</a:t>
            </a:r>
          </a:p>
          <a:p>
            <a:pPr algn="r"/>
            <a:r>
              <a:rPr lang="en-US" altLang="zh-TW" sz="2000" dirty="0">
                <a:solidFill>
                  <a:srgbClr val="000000"/>
                </a:solidFill>
                <a:latin typeface="Arial" charset="0"/>
                <a:ea typeface="新細明體" charset="-120"/>
              </a:rPr>
              <a:t>4</a:t>
            </a:r>
          </a:p>
          <a:p>
            <a:pPr algn="r"/>
            <a:r>
              <a:rPr lang="en-US" altLang="zh-TW" sz="2000" dirty="0">
                <a:solidFill>
                  <a:srgbClr val="000000"/>
                </a:solidFill>
                <a:latin typeface="Arial" charset="0"/>
                <a:ea typeface="新細明體" charset="-120"/>
              </a:rPr>
              <a:t>5</a:t>
            </a:r>
          </a:p>
        </p:txBody>
      </p:sp>
      <p:sp>
        <p:nvSpPr>
          <p:cNvPr id="31750" name="Text Box 4"/>
          <p:cNvSpPr txBox="1">
            <a:spLocks noChangeArrowheads="1"/>
          </p:cNvSpPr>
          <p:nvPr/>
        </p:nvSpPr>
        <p:spPr bwMode="auto">
          <a:xfrm>
            <a:off x="1243882" y="1516063"/>
            <a:ext cx="102624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S</a:t>
            </a:r>
            <a:endParaRPr lang="en-US" altLang="zh-TW" sz="2000" dirty="0">
              <a:solidFill>
                <a:srgbClr val="000000"/>
              </a:solidFill>
              <a:latin typeface="Arial" charset="0"/>
              <a:ea typeface="新細明體" charset="-120"/>
              <a:cs typeface="Arial" charset="0"/>
            </a:endParaRPr>
          </a:p>
          <a:p>
            <a:pPr algn="r"/>
            <a:r>
              <a:rPr lang="en-US" altLang="zh-TW" sz="2000" dirty="0">
                <a:solidFill>
                  <a:srgbClr val="000000"/>
                </a:solidFill>
                <a:latin typeface="Arial" charset="0"/>
                <a:ea typeface="新細明體" charset="-120"/>
              </a:rPr>
              <a:t>u</a:t>
            </a:r>
          </a:p>
          <a:p>
            <a:pPr algn="r"/>
            <a:r>
              <a:rPr lang="en-US" altLang="zh-TW" sz="2000" dirty="0" err="1">
                <a:solidFill>
                  <a:srgbClr val="000000"/>
                </a:solidFill>
                <a:latin typeface="Arial" charset="0"/>
                <a:ea typeface="新細明體" charset="-120"/>
              </a:rPr>
              <a:t>ux</a:t>
            </a:r>
            <a:endParaRPr lang="en-US" altLang="zh-TW" sz="2000" dirty="0">
              <a:solidFill>
                <a:srgbClr val="000000"/>
              </a:solidFill>
              <a:latin typeface="Arial" charset="0"/>
              <a:ea typeface="新細明體" charset="-120"/>
            </a:endParaRPr>
          </a:p>
          <a:p>
            <a:pPr algn="r"/>
            <a:r>
              <a:rPr lang="en-US" altLang="zh-TW" sz="2000" dirty="0" err="1">
                <a:solidFill>
                  <a:srgbClr val="000000"/>
                </a:solidFill>
                <a:latin typeface="Arial" charset="0"/>
                <a:ea typeface="新細明體" charset="-120"/>
              </a:rPr>
              <a:t>uxy</a:t>
            </a:r>
            <a:endParaRPr lang="en-US" altLang="zh-TW" sz="2000" dirty="0">
              <a:solidFill>
                <a:srgbClr val="000000"/>
              </a:solidFill>
              <a:latin typeface="Arial" charset="0"/>
              <a:ea typeface="新細明體" charset="-120"/>
            </a:endParaRPr>
          </a:p>
          <a:p>
            <a:pPr algn="r"/>
            <a:r>
              <a:rPr lang="en-US" altLang="zh-TW" sz="2000" dirty="0" err="1">
                <a:solidFill>
                  <a:srgbClr val="000000"/>
                </a:solidFill>
                <a:latin typeface="Arial" charset="0"/>
                <a:ea typeface="新細明體" charset="-120"/>
              </a:rPr>
              <a:t>uxyv</a:t>
            </a:r>
            <a:endParaRPr lang="en-US" altLang="zh-TW" sz="2000" dirty="0">
              <a:solidFill>
                <a:srgbClr val="000000"/>
              </a:solidFill>
              <a:latin typeface="Arial" charset="0"/>
              <a:ea typeface="新細明體" charset="-120"/>
            </a:endParaRPr>
          </a:p>
          <a:p>
            <a:pPr algn="r"/>
            <a:r>
              <a:rPr lang="en-US" altLang="zh-TW" sz="2000" dirty="0" err="1">
                <a:solidFill>
                  <a:srgbClr val="000000"/>
                </a:solidFill>
                <a:latin typeface="Arial" charset="0"/>
                <a:ea typeface="新細明體" charset="-120"/>
              </a:rPr>
              <a:t>uxyvw</a:t>
            </a:r>
            <a:endParaRPr lang="en-US" altLang="zh-TW" sz="2000" dirty="0">
              <a:solidFill>
                <a:srgbClr val="000000"/>
              </a:solidFill>
              <a:latin typeface="Arial" charset="0"/>
              <a:ea typeface="新細明體" charset="-120"/>
            </a:endParaRPr>
          </a:p>
          <a:p>
            <a:pPr algn="r"/>
            <a:r>
              <a:rPr lang="en-US" altLang="zh-TW" sz="2000" dirty="0" err="1">
                <a:solidFill>
                  <a:srgbClr val="000000"/>
                </a:solidFill>
                <a:latin typeface="Arial" charset="0"/>
                <a:ea typeface="新細明體" charset="-120"/>
              </a:rPr>
              <a:t>uxyvwz</a:t>
            </a:r>
            <a:endParaRPr lang="en-US" altLang="zh-TW" sz="2000" dirty="0">
              <a:solidFill>
                <a:srgbClr val="000000"/>
              </a:solidFill>
              <a:latin typeface="Arial" charset="0"/>
              <a:ea typeface="新細明體" charset="-120"/>
            </a:endParaRPr>
          </a:p>
        </p:txBody>
      </p:sp>
      <p:sp>
        <p:nvSpPr>
          <p:cNvPr id="31751" name="Text Box 5"/>
          <p:cNvSpPr txBox="1">
            <a:spLocks noChangeArrowheads="1"/>
          </p:cNvSpPr>
          <p:nvPr/>
        </p:nvSpPr>
        <p:spPr bwMode="auto">
          <a:xfrm>
            <a:off x="2533450" y="1497013"/>
            <a:ext cx="11368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d(v</a:t>
            </a:r>
            <a:r>
              <a:rPr lang="en-US" altLang="zh-TW" sz="2000" dirty="0">
                <a:solidFill>
                  <a:srgbClr val="000000"/>
                </a:solidFill>
                <a:latin typeface="Arial" charset="0"/>
                <a:ea typeface="新細明體" charset="-120"/>
              </a:rPr>
              <a:t>),p(v)</a:t>
            </a:r>
          </a:p>
          <a:p>
            <a:pPr algn="r"/>
            <a:r>
              <a:rPr lang="en-US" altLang="zh-TW" sz="2000" dirty="0">
                <a:solidFill>
                  <a:srgbClr val="000000"/>
                </a:solidFill>
                <a:latin typeface="Arial" charset="0"/>
                <a:ea typeface="新細明體" charset="-120"/>
              </a:rPr>
              <a:t>2,u</a:t>
            </a:r>
          </a:p>
          <a:p>
            <a:pPr algn="r"/>
            <a:r>
              <a:rPr lang="en-US" altLang="zh-TW" sz="2000" dirty="0">
                <a:solidFill>
                  <a:srgbClr val="000000"/>
                </a:solidFill>
                <a:latin typeface="Arial" charset="0"/>
                <a:ea typeface="新細明體" charset="-120"/>
              </a:rPr>
              <a:t>2,u</a:t>
            </a:r>
          </a:p>
          <a:p>
            <a:pPr algn="r"/>
            <a:r>
              <a:rPr lang="en-US" altLang="zh-TW" sz="2000" dirty="0">
                <a:solidFill>
                  <a:srgbClr val="000000"/>
                </a:solidFill>
                <a:latin typeface="Arial" charset="0"/>
                <a:ea typeface="新細明體" charset="-120"/>
              </a:rPr>
              <a:t>2,u</a:t>
            </a:r>
          </a:p>
        </p:txBody>
      </p:sp>
      <p:sp>
        <p:nvSpPr>
          <p:cNvPr id="31752" name="Text Box 6"/>
          <p:cNvSpPr txBox="1">
            <a:spLocks noChangeArrowheads="1"/>
          </p:cNvSpPr>
          <p:nvPr/>
        </p:nvSpPr>
        <p:spPr bwMode="auto">
          <a:xfrm>
            <a:off x="3699147" y="1501775"/>
            <a:ext cx="125226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d(w</a:t>
            </a:r>
            <a:r>
              <a:rPr lang="en-US" altLang="zh-TW" sz="2000" dirty="0">
                <a:solidFill>
                  <a:srgbClr val="000000"/>
                </a:solidFill>
                <a:latin typeface="Arial" charset="0"/>
                <a:ea typeface="新細明體" charset="-120"/>
              </a:rPr>
              <a:t>),p(w)</a:t>
            </a:r>
          </a:p>
          <a:p>
            <a:pPr algn="r"/>
            <a:r>
              <a:rPr lang="en-US" altLang="zh-TW" sz="2000" dirty="0">
                <a:solidFill>
                  <a:srgbClr val="000000"/>
                </a:solidFill>
                <a:latin typeface="Arial" charset="0"/>
                <a:ea typeface="新細明體" charset="-120"/>
              </a:rPr>
              <a:t>5,u</a:t>
            </a:r>
          </a:p>
          <a:p>
            <a:pPr algn="r"/>
            <a:r>
              <a:rPr lang="en-US" altLang="zh-TW" sz="2000" dirty="0">
                <a:solidFill>
                  <a:srgbClr val="000000"/>
                </a:solidFill>
                <a:latin typeface="Arial" charset="0"/>
                <a:ea typeface="新細明體" charset="-120"/>
              </a:rPr>
              <a:t>4,x</a:t>
            </a:r>
          </a:p>
          <a:p>
            <a:pPr algn="r"/>
            <a:r>
              <a:rPr lang="en-US" altLang="zh-TW" sz="2000" dirty="0">
                <a:solidFill>
                  <a:srgbClr val="000000"/>
                </a:solidFill>
                <a:latin typeface="Arial" charset="0"/>
                <a:ea typeface="新細明體" charset="-120"/>
              </a:rPr>
              <a:t>3,y</a:t>
            </a:r>
          </a:p>
          <a:p>
            <a:pPr algn="r"/>
            <a:r>
              <a:rPr lang="en-US" altLang="zh-TW" sz="2000" dirty="0">
                <a:solidFill>
                  <a:srgbClr val="000000"/>
                </a:solidFill>
                <a:latin typeface="Arial" charset="0"/>
                <a:ea typeface="新細明體" charset="-120"/>
              </a:rPr>
              <a:t>3,y</a:t>
            </a:r>
          </a:p>
        </p:txBody>
      </p:sp>
      <p:sp>
        <p:nvSpPr>
          <p:cNvPr id="31753" name="Text Box 7"/>
          <p:cNvSpPr txBox="1">
            <a:spLocks noChangeArrowheads="1"/>
          </p:cNvSpPr>
          <p:nvPr/>
        </p:nvSpPr>
        <p:spPr bwMode="auto">
          <a:xfrm>
            <a:off x="5090913" y="1497013"/>
            <a:ext cx="11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d(x</a:t>
            </a:r>
            <a:r>
              <a:rPr lang="en-US" altLang="zh-TW" sz="2000" dirty="0">
                <a:solidFill>
                  <a:srgbClr val="000000"/>
                </a:solidFill>
                <a:latin typeface="Arial" charset="0"/>
                <a:ea typeface="新細明體" charset="-120"/>
              </a:rPr>
              <a:t>),p(x)</a:t>
            </a:r>
          </a:p>
          <a:p>
            <a:pPr algn="r"/>
            <a:r>
              <a:rPr lang="en-US" altLang="zh-TW" sz="2000" dirty="0">
                <a:solidFill>
                  <a:srgbClr val="000000"/>
                </a:solidFill>
                <a:latin typeface="Arial" charset="0"/>
                <a:ea typeface="新細明體" charset="-120"/>
              </a:rPr>
              <a:t>1,u</a:t>
            </a:r>
          </a:p>
        </p:txBody>
      </p:sp>
      <p:sp>
        <p:nvSpPr>
          <p:cNvPr id="31754" name="Text Box 8"/>
          <p:cNvSpPr txBox="1">
            <a:spLocks noChangeArrowheads="1"/>
          </p:cNvSpPr>
          <p:nvPr/>
        </p:nvSpPr>
        <p:spPr bwMode="auto">
          <a:xfrm>
            <a:off x="6386313" y="1501775"/>
            <a:ext cx="11368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d(y</a:t>
            </a:r>
            <a:r>
              <a:rPr lang="en-US" altLang="zh-TW" sz="2000" dirty="0">
                <a:solidFill>
                  <a:srgbClr val="000000"/>
                </a:solidFill>
                <a:latin typeface="Arial" charset="0"/>
                <a:ea typeface="新細明體" charset="-120"/>
              </a:rPr>
              <a:t>),p(y)</a:t>
            </a:r>
          </a:p>
          <a:p>
            <a:pPr algn="r"/>
            <a:r>
              <a:rPr lang="en-US" altLang="zh-TW" sz="2000" dirty="0">
                <a:solidFill>
                  <a:srgbClr val="000000"/>
                </a:solidFill>
                <a:ea typeface="新細明體" charset="-120"/>
                <a:cs typeface="Arial" charset="0"/>
              </a:rPr>
              <a:t>∞</a:t>
            </a:r>
          </a:p>
          <a:p>
            <a:pPr algn="r"/>
            <a:r>
              <a:rPr lang="en-US" altLang="zh-TW" sz="2000" dirty="0">
                <a:solidFill>
                  <a:srgbClr val="000000"/>
                </a:solidFill>
                <a:latin typeface="Arial" charset="0"/>
                <a:ea typeface="新細明體" charset="-120"/>
              </a:rPr>
              <a:t>2,x</a:t>
            </a:r>
          </a:p>
        </p:txBody>
      </p:sp>
      <p:sp>
        <p:nvSpPr>
          <p:cNvPr id="31755" name="Text Box 9"/>
          <p:cNvSpPr txBox="1">
            <a:spLocks noChangeArrowheads="1"/>
          </p:cNvSpPr>
          <p:nvPr/>
        </p:nvSpPr>
        <p:spPr bwMode="auto">
          <a:xfrm>
            <a:off x="7638850" y="1516063"/>
            <a:ext cx="11368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r"/>
            <a:r>
              <a:rPr lang="en-US" altLang="zh-TW" sz="2000" dirty="0" smtClean="0">
                <a:solidFill>
                  <a:srgbClr val="000000"/>
                </a:solidFill>
                <a:latin typeface="Arial" charset="0"/>
                <a:ea typeface="新細明體" charset="-120"/>
              </a:rPr>
              <a:t>d(z</a:t>
            </a:r>
            <a:r>
              <a:rPr lang="en-US" altLang="zh-TW" sz="2000" dirty="0">
                <a:solidFill>
                  <a:srgbClr val="000000"/>
                </a:solidFill>
                <a:latin typeface="Arial" charset="0"/>
                <a:ea typeface="新細明體" charset="-120"/>
              </a:rPr>
              <a:t>),p(z)</a:t>
            </a:r>
          </a:p>
          <a:p>
            <a:pPr algn="r"/>
            <a:r>
              <a:rPr lang="en-US" altLang="zh-TW" sz="2000" dirty="0">
                <a:solidFill>
                  <a:srgbClr val="000000"/>
                </a:solidFill>
                <a:ea typeface="新細明體" charset="-120"/>
              </a:rPr>
              <a:t>∞ </a:t>
            </a:r>
            <a:endParaRPr lang="en-US" altLang="zh-TW" sz="2000" dirty="0">
              <a:solidFill>
                <a:srgbClr val="000000"/>
              </a:solidFill>
              <a:latin typeface="Arial" charset="0"/>
              <a:ea typeface="新細明體" charset="-120"/>
            </a:endParaRPr>
          </a:p>
          <a:p>
            <a:pPr algn="r"/>
            <a:r>
              <a:rPr lang="en-US" altLang="zh-TW" sz="2000" dirty="0">
                <a:solidFill>
                  <a:srgbClr val="000000"/>
                </a:solidFill>
                <a:ea typeface="新細明體" charset="-120"/>
              </a:rPr>
              <a:t>∞ </a:t>
            </a:r>
            <a:endParaRPr lang="en-US" altLang="zh-TW" sz="2000" dirty="0">
              <a:solidFill>
                <a:srgbClr val="000000"/>
              </a:solidFill>
              <a:latin typeface="Arial" charset="0"/>
              <a:ea typeface="新細明體" charset="-120"/>
            </a:endParaRPr>
          </a:p>
          <a:p>
            <a:pPr algn="r"/>
            <a:r>
              <a:rPr lang="en-US" altLang="zh-TW" sz="2000" dirty="0">
                <a:solidFill>
                  <a:srgbClr val="000000"/>
                </a:solidFill>
                <a:latin typeface="Arial" charset="0"/>
                <a:ea typeface="新細明體" charset="-120"/>
              </a:rPr>
              <a:t>4,y</a:t>
            </a:r>
          </a:p>
          <a:p>
            <a:pPr algn="r"/>
            <a:r>
              <a:rPr lang="en-US" altLang="zh-TW" sz="2000" dirty="0">
                <a:solidFill>
                  <a:srgbClr val="000000"/>
                </a:solidFill>
                <a:latin typeface="Arial" charset="0"/>
                <a:ea typeface="新細明體" charset="-120"/>
              </a:rPr>
              <a:t>4,y</a:t>
            </a:r>
          </a:p>
          <a:p>
            <a:pPr algn="r"/>
            <a:r>
              <a:rPr lang="en-US" altLang="zh-TW" sz="2000" dirty="0">
                <a:solidFill>
                  <a:srgbClr val="000000"/>
                </a:solidFill>
                <a:latin typeface="Arial" charset="0"/>
                <a:ea typeface="新細明體" charset="-120"/>
              </a:rPr>
              <a:t>4,y</a:t>
            </a:r>
          </a:p>
        </p:txBody>
      </p:sp>
      <p:sp>
        <p:nvSpPr>
          <p:cNvPr id="31756" name="Line 10"/>
          <p:cNvSpPr>
            <a:spLocks noChangeShapeType="1"/>
          </p:cNvSpPr>
          <p:nvPr/>
        </p:nvSpPr>
        <p:spPr bwMode="auto">
          <a:xfrm>
            <a:off x="361950" y="1857375"/>
            <a:ext cx="8505825" cy="9525"/>
          </a:xfrm>
          <a:prstGeom prst="line">
            <a:avLst/>
          </a:prstGeom>
          <a:noFill/>
          <a:ln w="28575">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
        <p:nvSpPr>
          <p:cNvPr id="31757" name="Line 11"/>
          <p:cNvSpPr>
            <a:spLocks noChangeShapeType="1"/>
          </p:cNvSpPr>
          <p:nvPr/>
        </p:nvSpPr>
        <p:spPr bwMode="auto">
          <a:xfrm>
            <a:off x="519113" y="2162175"/>
            <a:ext cx="8296275" cy="0"/>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
        <p:nvSpPr>
          <p:cNvPr id="31758" name="Line 12"/>
          <p:cNvSpPr>
            <a:spLocks noChangeShapeType="1"/>
          </p:cNvSpPr>
          <p:nvPr/>
        </p:nvSpPr>
        <p:spPr bwMode="auto">
          <a:xfrm>
            <a:off x="538163" y="2457450"/>
            <a:ext cx="8267700" cy="4763"/>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
        <p:nvSpPr>
          <p:cNvPr id="31759" name="Line 13"/>
          <p:cNvSpPr>
            <a:spLocks noChangeShapeType="1"/>
          </p:cNvSpPr>
          <p:nvPr/>
        </p:nvSpPr>
        <p:spPr bwMode="auto">
          <a:xfrm>
            <a:off x="547688" y="2767013"/>
            <a:ext cx="8253412" cy="9525"/>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
        <p:nvSpPr>
          <p:cNvPr id="31760" name="Line 14"/>
          <p:cNvSpPr>
            <a:spLocks noChangeShapeType="1"/>
          </p:cNvSpPr>
          <p:nvPr/>
        </p:nvSpPr>
        <p:spPr bwMode="auto">
          <a:xfrm>
            <a:off x="557213" y="3105266"/>
            <a:ext cx="8267700" cy="9525"/>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
        <p:nvSpPr>
          <p:cNvPr id="31761" name="Line 15"/>
          <p:cNvSpPr>
            <a:spLocks noChangeShapeType="1"/>
          </p:cNvSpPr>
          <p:nvPr/>
        </p:nvSpPr>
        <p:spPr bwMode="auto">
          <a:xfrm>
            <a:off x="549198" y="3397289"/>
            <a:ext cx="8262938" cy="4762"/>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grpSp>
        <p:nvGrpSpPr>
          <p:cNvPr id="31762" name="Group 16"/>
          <p:cNvGrpSpPr>
            <a:grpSpLocks/>
          </p:cNvGrpSpPr>
          <p:nvPr/>
        </p:nvGrpSpPr>
        <p:grpSpPr bwMode="auto">
          <a:xfrm>
            <a:off x="573740" y="4043363"/>
            <a:ext cx="3571875" cy="2236787"/>
            <a:chOff x="3162" y="1071"/>
            <a:chExt cx="2250" cy="1409"/>
          </a:xfrm>
        </p:grpSpPr>
        <p:sp>
          <p:nvSpPr>
            <p:cNvPr id="31768" name="Freeform 17"/>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HK" altLang="zh-HK">
                <a:solidFill>
                  <a:srgbClr val="000000"/>
                </a:solidFill>
              </a:endParaRPr>
            </a:p>
          </p:txBody>
        </p:sp>
        <p:sp>
          <p:nvSpPr>
            <p:cNvPr id="31769" name="Freeform 18"/>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770" name="Oval 19"/>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71" name="Line 20"/>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72" name="Line 21"/>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73" name="Rectangle 22"/>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74" name="Oval 23"/>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75" name="Oval 24"/>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76" name="Line 25"/>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77" name="Line 26"/>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78" name="Rectangle 27"/>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79" name="Oval 28"/>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80" name="Oval 29"/>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81" name="Line 30"/>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82" name="Line 31"/>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83" name="Rectangle 32"/>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84" name="Oval 33"/>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85" name="Oval 34"/>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86" name="Line 35"/>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87" name="Line 36"/>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88" name="Rectangle 37"/>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89" name="Oval 38"/>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90" name="Oval 39"/>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91" name="Line 40"/>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92" name="Line 41"/>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93" name="Rectangle 42"/>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94" name="Oval 43"/>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95" name="Oval 44"/>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796" name="Line 45"/>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97" name="Line 46"/>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HK" altLang="en-US">
                <a:solidFill>
                  <a:srgbClr val="000000"/>
                </a:solidFill>
              </a:endParaRPr>
            </a:p>
          </p:txBody>
        </p:sp>
        <p:sp>
          <p:nvSpPr>
            <p:cNvPr id="31798" name="Rectangle 47"/>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TW" altLang="zh-TW">
                <a:solidFill>
                  <a:srgbClr val="000000"/>
                </a:solidFill>
                <a:ea typeface="新細明體" charset="-120"/>
              </a:endParaRPr>
            </a:p>
          </p:txBody>
        </p:sp>
        <p:sp>
          <p:nvSpPr>
            <p:cNvPr id="31799" name="Oval 48"/>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p>
              <a:endParaRPr lang="zh-TW" altLang="zh-TW">
                <a:solidFill>
                  <a:srgbClr val="000000"/>
                </a:solidFill>
                <a:ea typeface="新細明體" charset="-120"/>
              </a:endParaRPr>
            </a:p>
          </p:txBody>
        </p:sp>
        <p:sp>
          <p:nvSpPr>
            <p:cNvPr id="31800" name="Freeform 49"/>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1" name="Freeform 50"/>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2" name="Freeform 51"/>
            <p:cNvSpPr>
              <a:spLocks/>
            </p:cNvSpPr>
            <p:nvPr/>
          </p:nvSpPr>
          <p:spPr bwMode="auto">
            <a:xfrm>
              <a:off x="4029" y="1638"/>
              <a:ext cx="504" cy="600"/>
            </a:xfrm>
            <a:custGeom>
              <a:avLst/>
              <a:gdLst>
                <a:gd name="T0" fmla="*/ 0 w 378"/>
                <a:gd name="T1" fmla="*/ 1008655 h 174"/>
                <a:gd name="T2" fmla="*/ 2832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3" name="Freeform 52"/>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4" name="Freeform 53"/>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5" name="Freeform 54"/>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6" name="Freeform 55"/>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7" name="Freeform 56"/>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sp>
          <p:nvSpPr>
            <p:cNvPr id="31808" name="Freeform 57"/>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HK" altLang="zh-HK">
                <a:solidFill>
                  <a:srgbClr val="000000"/>
                </a:solidFill>
              </a:endParaRPr>
            </a:p>
          </p:txBody>
        </p:sp>
        <p:grpSp>
          <p:nvGrpSpPr>
            <p:cNvPr id="31809" name="Group 58"/>
            <p:cNvGrpSpPr>
              <a:grpSpLocks/>
            </p:cNvGrpSpPr>
            <p:nvPr/>
          </p:nvGrpSpPr>
          <p:grpSpPr bwMode="auto">
            <a:xfrm>
              <a:off x="3290" y="1748"/>
              <a:ext cx="199" cy="250"/>
              <a:chOff x="2957" y="2429"/>
              <a:chExt cx="202" cy="250"/>
            </a:xfrm>
          </p:grpSpPr>
          <p:sp>
            <p:nvSpPr>
              <p:cNvPr id="31835" name="Rectangle 5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36" name="Text Box 60"/>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sz="2000">
                    <a:solidFill>
                      <a:srgbClr val="000000"/>
                    </a:solidFill>
                    <a:ea typeface="新細明體" charset="-120"/>
                  </a:rPr>
                  <a:t>u</a:t>
                </a:r>
                <a:endParaRPr lang="en-US" altLang="zh-TW">
                  <a:solidFill>
                    <a:srgbClr val="000000"/>
                  </a:solidFill>
                  <a:latin typeface="Times New Roman" pitchFamily="18" charset="0"/>
                  <a:ea typeface="新細明體" charset="-120"/>
                </a:endParaRPr>
              </a:p>
            </p:txBody>
          </p:sp>
        </p:grpSp>
        <p:grpSp>
          <p:nvGrpSpPr>
            <p:cNvPr id="31810" name="Group 61"/>
            <p:cNvGrpSpPr>
              <a:grpSpLocks/>
            </p:cNvGrpSpPr>
            <p:nvPr/>
          </p:nvGrpSpPr>
          <p:grpSpPr bwMode="auto">
            <a:xfrm>
              <a:off x="4460" y="2132"/>
              <a:ext cx="199" cy="250"/>
              <a:chOff x="2957" y="2429"/>
              <a:chExt cx="202" cy="250"/>
            </a:xfrm>
          </p:grpSpPr>
          <p:sp>
            <p:nvSpPr>
              <p:cNvPr id="31833" name="Rectangle 6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34" name="Text Box 63"/>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sz="2000">
                    <a:solidFill>
                      <a:srgbClr val="000000"/>
                    </a:solidFill>
                    <a:ea typeface="新細明體" charset="-120"/>
                  </a:rPr>
                  <a:t>y</a:t>
                </a:r>
                <a:endParaRPr lang="en-US" altLang="zh-TW">
                  <a:solidFill>
                    <a:srgbClr val="000000"/>
                  </a:solidFill>
                  <a:latin typeface="Times New Roman" pitchFamily="18" charset="0"/>
                  <a:ea typeface="新細明體" charset="-120"/>
                </a:endParaRPr>
              </a:p>
            </p:txBody>
          </p:sp>
        </p:grpSp>
        <p:grpSp>
          <p:nvGrpSpPr>
            <p:cNvPr id="31811" name="Group 64"/>
            <p:cNvGrpSpPr>
              <a:grpSpLocks/>
            </p:cNvGrpSpPr>
            <p:nvPr/>
          </p:nvGrpSpPr>
          <p:grpSpPr bwMode="auto">
            <a:xfrm>
              <a:off x="3764" y="2099"/>
              <a:ext cx="229" cy="288"/>
              <a:chOff x="2943" y="2399"/>
              <a:chExt cx="230" cy="288"/>
            </a:xfrm>
          </p:grpSpPr>
          <p:sp>
            <p:nvSpPr>
              <p:cNvPr id="31831" name="Rectangle 6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32" name="Text Box 66"/>
              <p:cNvSpPr txBox="1">
                <a:spLocks noChangeArrowheads="1"/>
              </p:cNvSpPr>
              <p:nvPr/>
            </p:nvSpPr>
            <p:spPr bwMode="auto">
              <a:xfrm>
                <a:off x="2943" y="2399"/>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x</a:t>
                </a:r>
              </a:p>
            </p:txBody>
          </p:sp>
        </p:grpSp>
        <p:grpSp>
          <p:nvGrpSpPr>
            <p:cNvPr id="31812" name="Group 67"/>
            <p:cNvGrpSpPr>
              <a:grpSpLocks/>
            </p:cNvGrpSpPr>
            <p:nvPr/>
          </p:nvGrpSpPr>
          <p:grpSpPr bwMode="auto">
            <a:xfrm>
              <a:off x="4441" y="1442"/>
              <a:ext cx="225" cy="250"/>
              <a:chOff x="2944" y="2429"/>
              <a:chExt cx="228" cy="250"/>
            </a:xfrm>
          </p:grpSpPr>
          <p:sp>
            <p:nvSpPr>
              <p:cNvPr id="31829" name="Rectangle 6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30" name="Text Box 69"/>
              <p:cNvSpPr txBox="1">
                <a:spLocks noChangeArrowheads="1"/>
              </p:cNvSpPr>
              <p:nvPr/>
            </p:nvSpPr>
            <p:spPr bwMode="auto">
              <a:xfrm>
                <a:off x="2944" y="2429"/>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sz="2000">
                    <a:solidFill>
                      <a:srgbClr val="000000"/>
                    </a:solidFill>
                    <a:ea typeface="新細明體" charset="-120"/>
                  </a:rPr>
                  <a:t>w</a:t>
                </a:r>
                <a:endParaRPr lang="en-US" altLang="zh-TW">
                  <a:solidFill>
                    <a:srgbClr val="000000"/>
                  </a:solidFill>
                  <a:latin typeface="Times New Roman" pitchFamily="18" charset="0"/>
                  <a:ea typeface="新細明體" charset="-120"/>
                </a:endParaRPr>
              </a:p>
            </p:txBody>
          </p:sp>
        </p:grpSp>
        <p:grpSp>
          <p:nvGrpSpPr>
            <p:cNvPr id="31813" name="Group 70"/>
            <p:cNvGrpSpPr>
              <a:grpSpLocks/>
            </p:cNvGrpSpPr>
            <p:nvPr/>
          </p:nvGrpSpPr>
          <p:grpSpPr bwMode="auto">
            <a:xfrm>
              <a:off x="3772" y="1442"/>
              <a:ext cx="194" cy="250"/>
              <a:chOff x="2959" y="2429"/>
              <a:chExt cx="197" cy="250"/>
            </a:xfrm>
          </p:grpSpPr>
          <p:sp>
            <p:nvSpPr>
              <p:cNvPr id="31827" name="Rectangle 7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28" name="Text Box 72"/>
              <p:cNvSpPr txBox="1">
                <a:spLocks noChangeArrowheads="1"/>
              </p:cNvSpPr>
              <p:nvPr/>
            </p:nvSpPr>
            <p:spPr bwMode="auto">
              <a:xfrm>
                <a:off x="2959" y="242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sz="2000">
                    <a:solidFill>
                      <a:srgbClr val="000000"/>
                    </a:solidFill>
                    <a:ea typeface="新細明體" charset="-120"/>
                  </a:rPr>
                  <a:t>v</a:t>
                </a:r>
                <a:endParaRPr lang="en-US" altLang="zh-TW">
                  <a:solidFill>
                    <a:srgbClr val="000000"/>
                  </a:solidFill>
                  <a:latin typeface="Times New Roman" pitchFamily="18" charset="0"/>
                  <a:ea typeface="新細明體" charset="-120"/>
                </a:endParaRPr>
              </a:p>
            </p:txBody>
          </p:sp>
        </p:grpSp>
        <p:grpSp>
          <p:nvGrpSpPr>
            <p:cNvPr id="31814" name="Group 73"/>
            <p:cNvGrpSpPr>
              <a:grpSpLocks/>
            </p:cNvGrpSpPr>
            <p:nvPr/>
          </p:nvGrpSpPr>
          <p:grpSpPr bwMode="auto">
            <a:xfrm>
              <a:off x="5022" y="1760"/>
              <a:ext cx="219" cy="288"/>
              <a:chOff x="2946" y="2399"/>
              <a:chExt cx="221" cy="288"/>
            </a:xfrm>
          </p:grpSpPr>
          <p:sp>
            <p:nvSpPr>
              <p:cNvPr id="31825" name="Rectangle 7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zh-TW">
                  <a:solidFill>
                    <a:srgbClr val="000000"/>
                  </a:solidFill>
                  <a:ea typeface="新細明體" charset="-120"/>
                </a:endParaRPr>
              </a:p>
            </p:txBody>
          </p:sp>
          <p:sp>
            <p:nvSpPr>
              <p:cNvPr id="31826" name="Text Box 75"/>
              <p:cNvSpPr txBox="1">
                <a:spLocks noChangeArrowheads="1"/>
              </p:cNvSpPr>
              <p:nvPr/>
            </p:nvSpPr>
            <p:spPr bwMode="auto">
              <a:xfrm>
                <a:off x="2946" y="239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z</a:t>
                </a:r>
              </a:p>
            </p:txBody>
          </p:sp>
        </p:grpSp>
        <p:sp>
          <p:nvSpPr>
            <p:cNvPr id="31815" name="Text Box 76"/>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2</a:t>
              </a:r>
              <a:endParaRPr lang="en-US" altLang="zh-TW">
                <a:solidFill>
                  <a:srgbClr val="000000"/>
                </a:solidFill>
                <a:latin typeface="Times New Roman" pitchFamily="18" charset="0"/>
                <a:ea typeface="新細明體" charset="-120"/>
              </a:endParaRPr>
            </a:p>
          </p:txBody>
        </p:sp>
        <p:sp>
          <p:nvSpPr>
            <p:cNvPr id="31816" name="Text Box 77"/>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2</a:t>
              </a:r>
              <a:endParaRPr lang="en-US" altLang="zh-TW">
                <a:solidFill>
                  <a:srgbClr val="000000"/>
                </a:solidFill>
                <a:latin typeface="Times New Roman" pitchFamily="18" charset="0"/>
                <a:ea typeface="新細明體" charset="-120"/>
              </a:endParaRPr>
            </a:p>
          </p:txBody>
        </p:sp>
        <p:sp>
          <p:nvSpPr>
            <p:cNvPr id="31817" name="Text Box 78"/>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1</a:t>
              </a:r>
              <a:endParaRPr lang="en-US" altLang="zh-TW">
                <a:solidFill>
                  <a:srgbClr val="000000"/>
                </a:solidFill>
                <a:latin typeface="Times New Roman" pitchFamily="18" charset="0"/>
                <a:ea typeface="新細明體" charset="-120"/>
              </a:endParaRPr>
            </a:p>
          </p:txBody>
        </p:sp>
        <p:sp>
          <p:nvSpPr>
            <p:cNvPr id="31818" name="Text Box 79"/>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3</a:t>
              </a:r>
              <a:endParaRPr lang="en-US" altLang="zh-TW">
                <a:solidFill>
                  <a:srgbClr val="000000"/>
                </a:solidFill>
                <a:latin typeface="Times New Roman" pitchFamily="18" charset="0"/>
                <a:ea typeface="新細明體" charset="-120"/>
              </a:endParaRPr>
            </a:p>
          </p:txBody>
        </p:sp>
        <p:sp>
          <p:nvSpPr>
            <p:cNvPr id="31819" name="Text Box 80"/>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1</a:t>
              </a:r>
              <a:endParaRPr lang="en-US" altLang="zh-TW">
                <a:solidFill>
                  <a:srgbClr val="000000"/>
                </a:solidFill>
                <a:latin typeface="Times New Roman" pitchFamily="18" charset="0"/>
                <a:ea typeface="新細明體" charset="-120"/>
              </a:endParaRPr>
            </a:p>
          </p:txBody>
        </p:sp>
        <p:sp>
          <p:nvSpPr>
            <p:cNvPr id="31820" name="Text Box 81"/>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1</a:t>
              </a:r>
              <a:endParaRPr lang="en-US" altLang="zh-TW">
                <a:solidFill>
                  <a:srgbClr val="000000"/>
                </a:solidFill>
                <a:latin typeface="Times New Roman" pitchFamily="18" charset="0"/>
                <a:ea typeface="新細明體" charset="-120"/>
              </a:endParaRPr>
            </a:p>
          </p:txBody>
        </p:sp>
        <p:sp>
          <p:nvSpPr>
            <p:cNvPr id="31821" name="Text Box 82"/>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a:solidFill>
                    <a:srgbClr val="000000"/>
                  </a:solidFill>
                  <a:ea typeface="新細明體" charset="-120"/>
                </a:rPr>
                <a:t>2</a:t>
              </a:r>
              <a:endParaRPr lang="en-US" altLang="zh-TW">
                <a:solidFill>
                  <a:srgbClr val="000000"/>
                </a:solidFill>
                <a:latin typeface="Times New Roman" pitchFamily="18" charset="0"/>
                <a:ea typeface="新細明體" charset="-120"/>
              </a:endParaRPr>
            </a:p>
          </p:txBody>
        </p:sp>
        <p:sp>
          <p:nvSpPr>
            <p:cNvPr id="31822" name="Text Box 83"/>
            <p:cNvSpPr txBox="1">
              <a:spLocks noChangeArrowheads="1"/>
            </p:cNvSpPr>
            <p:nvPr/>
          </p:nvSpPr>
          <p:spPr bwMode="auto">
            <a:xfrm>
              <a:off x="4865" y="149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dirty="0">
                  <a:solidFill>
                    <a:srgbClr val="000000"/>
                  </a:solidFill>
                  <a:ea typeface="新細明體" charset="-120"/>
                </a:rPr>
                <a:t>5</a:t>
              </a:r>
              <a:endParaRPr lang="en-US" altLang="zh-TW" dirty="0">
                <a:solidFill>
                  <a:srgbClr val="000000"/>
                </a:solidFill>
                <a:latin typeface="Times New Roman" pitchFamily="18" charset="0"/>
                <a:ea typeface="新細明體" charset="-120"/>
              </a:endParaRPr>
            </a:p>
          </p:txBody>
        </p:sp>
        <p:sp>
          <p:nvSpPr>
            <p:cNvPr id="31823" name="Text Box 84"/>
            <p:cNvSpPr txBox="1">
              <a:spLocks noChangeArrowheads="1"/>
            </p:cNvSpPr>
            <p:nvPr/>
          </p:nvSpPr>
          <p:spPr bwMode="auto">
            <a:xfrm>
              <a:off x="4116" y="134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dirty="0">
                  <a:solidFill>
                    <a:srgbClr val="000000"/>
                  </a:solidFill>
                  <a:ea typeface="新細明體" charset="-120"/>
                </a:rPr>
                <a:t>3</a:t>
              </a:r>
              <a:endParaRPr lang="en-US" altLang="zh-TW" dirty="0">
                <a:solidFill>
                  <a:srgbClr val="000000"/>
                </a:solidFill>
                <a:latin typeface="Times New Roman" pitchFamily="18" charset="0"/>
                <a:ea typeface="新細明體" charset="-120"/>
              </a:endParaRPr>
            </a:p>
          </p:txBody>
        </p:sp>
        <p:sp>
          <p:nvSpPr>
            <p:cNvPr id="31824" name="Text Box 85"/>
            <p:cNvSpPr txBox="1">
              <a:spLocks noChangeArrowheads="1"/>
            </p:cNvSpPr>
            <p:nvPr/>
          </p:nvSpPr>
          <p:spPr bwMode="auto">
            <a:xfrm>
              <a:off x="3765" y="107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r>
                <a:rPr lang="en-US" altLang="zh-TW" dirty="0">
                  <a:solidFill>
                    <a:srgbClr val="000000"/>
                  </a:solidFill>
                  <a:ea typeface="新細明體" charset="-120"/>
                </a:rPr>
                <a:t>5</a:t>
              </a:r>
              <a:endParaRPr lang="en-US" altLang="zh-TW" dirty="0">
                <a:solidFill>
                  <a:srgbClr val="000000"/>
                </a:solidFill>
                <a:latin typeface="Times New Roman" pitchFamily="18" charset="0"/>
                <a:ea typeface="新細明體" charset="-120"/>
              </a:endParaRPr>
            </a:p>
          </p:txBody>
        </p:sp>
      </p:grpSp>
      <p:sp>
        <p:nvSpPr>
          <p:cNvPr id="465052" name="Line 156"/>
          <p:cNvSpPr>
            <a:spLocks noChangeShapeType="1"/>
          </p:cNvSpPr>
          <p:nvPr/>
        </p:nvSpPr>
        <p:spPr bwMode="auto">
          <a:xfrm flipH="1">
            <a:off x="2241550" y="2035175"/>
            <a:ext cx="3514725"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HK" altLang="en-US" sz="2000">
              <a:solidFill>
                <a:srgbClr val="000000"/>
              </a:solidFill>
            </a:endParaRPr>
          </a:p>
        </p:txBody>
      </p:sp>
      <p:sp>
        <p:nvSpPr>
          <p:cNvPr id="465053" name="Line 157"/>
          <p:cNvSpPr>
            <a:spLocks noChangeShapeType="1"/>
          </p:cNvSpPr>
          <p:nvPr/>
        </p:nvSpPr>
        <p:spPr bwMode="auto">
          <a:xfrm flipH="1">
            <a:off x="2163763" y="2330450"/>
            <a:ext cx="4894262"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HK" altLang="en-US" sz="2000">
              <a:solidFill>
                <a:srgbClr val="000000"/>
              </a:solidFill>
            </a:endParaRPr>
          </a:p>
        </p:txBody>
      </p:sp>
      <p:sp>
        <p:nvSpPr>
          <p:cNvPr id="465054" name="Line 158"/>
          <p:cNvSpPr>
            <a:spLocks noChangeShapeType="1"/>
          </p:cNvSpPr>
          <p:nvPr/>
        </p:nvSpPr>
        <p:spPr bwMode="auto">
          <a:xfrm flipH="1">
            <a:off x="2227263" y="2692400"/>
            <a:ext cx="914400" cy="257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HK" altLang="en-US" sz="2000">
              <a:solidFill>
                <a:srgbClr val="000000"/>
              </a:solidFill>
            </a:endParaRPr>
          </a:p>
        </p:txBody>
      </p:sp>
      <p:sp>
        <p:nvSpPr>
          <p:cNvPr id="465055" name="Line 159"/>
          <p:cNvSpPr>
            <a:spLocks noChangeShapeType="1"/>
          </p:cNvSpPr>
          <p:nvPr/>
        </p:nvSpPr>
        <p:spPr bwMode="auto">
          <a:xfrm flipH="1">
            <a:off x="2241550" y="2949575"/>
            <a:ext cx="2239963"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HK" altLang="en-US" sz="2000">
              <a:solidFill>
                <a:srgbClr val="000000"/>
              </a:solidFill>
            </a:endParaRPr>
          </a:p>
        </p:txBody>
      </p:sp>
      <p:sp>
        <p:nvSpPr>
          <p:cNvPr id="465056" name="Line 160"/>
          <p:cNvSpPr>
            <a:spLocks noChangeShapeType="1"/>
          </p:cNvSpPr>
          <p:nvPr/>
        </p:nvSpPr>
        <p:spPr bwMode="auto">
          <a:xfrm flipH="1">
            <a:off x="2254250" y="3206750"/>
            <a:ext cx="5975350"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HK" altLang="en-US" sz="2000">
              <a:solidFill>
                <a:srgbClr val="000000"/>
              </a:solidFill>
            </a:endParaRPr>
          </a:p>
        </p:txBody>
      </p:sp>
      <p:sp>
        <p:nvSpPr>
          <p:cNvPr id="2" name="Footer Placeholder 1"/>
          <p:cNvSpPr>
            <a:spLocks noGrp="1"/>
          </p:cNvSpPr>
          <p:nvPr>
            <p:ph type="ftr" sz="quarter" idx="11"/>
          </p:nvPr>
        </p:nvSpPr>
        <p:spPr>
          <a:xfrm>
            <a:off x="7766804" y="6261100"/>
            <a:ext cx="635619" cy="457200"/>
          </a:xfrm>
        </p:spPr>
        <p:txBody>
          <a:bodyPr/>
          <a:lstStyle/>
          <a:p>
            <a:r>
              <a:rPr lang="en-US" altLang="zh-HK" sz="1600" dirty="0" smtClean="0">
                <a:solidFill>
                  <a:srgbClr val="000000"/>
                </a:solidFill>
              </a:rPr>
              <a:t>Graph</a:t>
            </a:r>
            <a:endParaRPr lang="en-US" altLang="zh-HK" sz="1600" dirty="0">
              <a:solidFill>
                <a:srgbClr val="000000"/>
              </a:solidFill>
            </a:endParaRPr>
          </a:p>
        </p:txBody>
      </p:sp>
      <p:sp>
        <p:nvSpPr>
          <p:cNvPr id="94" name="Content Placeholder 2"/>
          <p:cNvSpPr txBox="1">
            <a:spLocks/>
          </p:cNvSpPr>
          <p:nvPr/>
        </p:nvSpPr>
        <p:spPr bwMode="auto">
          <a:xfrm>
            <a:off x="4776923" y="5052228"/>
            <a:ext cx="3998777" cy="86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3333CC"/>
              </a:buClr>
              <a:defRPr/>
            </a:pPr>
            <a:r>
              <a:rPr lang="en-US" altLang="zh-HK" sz="2400" kern="0" dirty="0" err="1" smtClean="0">
                <a:solidFill>
                  <a:srgbClr val="000000"/>
                </a:solidFill>
                <a:latin typeface="Comic Sans MS"/>
              </a:rPr>
              <a:t>Dijkstra’s</a:t>
            </a:r>
            <a:r>
              <a:rPr lang="en-US" altLang="zh-HK" sz="2400" kern="0" dirty="0" smtClean="0">
                <a:solidFill>
                  <a:srgbClr val="000000"/>
                </a:solidFill>
                <a:latin typeface="Comic Sans MS"/>
              </a:rPr>
              <a:t> algorithm works well for </a:t>
            </a:r>
            <a:r>
              <a:rPr lang="en-US" altLang="zh-HK" sz="2400" kern="0" dirty="0" smtClean="0">
                <a:solidFill>
                  <a:srgbClr val="C00000"/>
                </a:solidFill>
                <a:latin typeface="Comic Sans MS"/>
              </a:rPr>
              <a:t>weighted undirected graphs</a:t>
            </a:r>
            <a:r>
              <a:rPr lang="en-US" altLang="zh-HK" sz="2400" kern="0" dirty="0" smtClean="0">
                <a:solidFill>
                  <a:srgbClr val="000000"/>
                </a:solidFill>
                <a:latin typeface="Comic Sans MS"/>
              </a:rPr>
              <a:t>.</a:t>
            </a:r>
            <a:endParaRPr lang="zh-HK" altLang="en-US" sz="2400" i="1" kern="0" dirty="0">
              <a:solidFill>
                <a:srgbClr val="0000FF"/>
              </a:solidFill>
              <a:latin typeface="Comic Sans MS"/>
            </a:endParaRPr>
          </a:p>
        </p:txBody>
      </p:sp>
      <p:sp>
        <p:nvSpPr>
          <p:cNvPr id="95" name="Line 15"/>
          <p:cNvSpPr>
            <a:spLocks noChangeShapeType="1"/>
          </p:cNvSpPr>
          <p:nvPr/>
        </p:nvSpPr>
        <p:spPr bwMode="auto">
          <a:xfrm>
            <a:off x="534333" y="3683501"/>
            <a:ext cx="8262938" cy="4762"/>
          </a:xfrm>
          <a:prstGeom prst="line">
            <a:avLst/>
          </a:prstGeom>
          <a:noFill/>
          <a:ln w="1905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zh-HK" altLang="en-US" sz="2000">
              <a:solidFill>
                <a:srgbClr val="000000"/>
              </a:solidFill>
            </a:endParaRPr>
          </a:p>
        </p:txBody>
      </p:sp>
    </p:spTree>
    <p:extLst>
      <p:ext uri="{BB962C8B-B14F-4D97-AF65-F5344CB8AC3E}">
        <p14:creationId xmlns:p14="http://schemas.microsoft.com/office/powerpoint/2010/main" val="1861445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5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50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50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052" grpId="0" animBg="1"/>
      <p:bldP spid="465053" grpId="0" animBg="1"/>
      <p:bldP spid="465054" grpId="0" animBg="1"/>
      <p:bldP spid="465055" grpId="0" animBg="1"/>
      <p:bldP spid="4650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708102"/>
          </a:xfrm>
        </p:spPr>
        <p:txBody>
          <a:bodyPr/>
          <a:lstStyle/>
          <a:p>
            <a:r>
              <a:rPr lang="en-US" altLang="zh-HK" dirty="0" err="1" smtClean="0"/>
              <a:t>Dijkstra’s</a:t>
            </a:r>
            <a:r>
              <a:rPr lang="en-US" altLang="zh-HK" dirty="0" smtClean="0"/>
              <a:t> Algorithm</a:t>
            </a:r>
            <a:endParaRPr lang="zh-HK" altLang="en-US" dirty="0"/>
          </a:p>
        </p:txBody>
      </p:sp>
      <p:sp>
        <p:nvSpPr>
          <p:cNvPr id="3" name="Content Placeholder 2"/>
          <p:cNvSpPr>
            <a:spLocks noGrp="1"/>
          </p:cNvSpPr>
          <p:nvPr>
            <p:ph idx="1"/>
          </p:nvPr>
        </p:nvSpPr>
        <p:spPr>
          <a:xfrm>
            <a:off x="666792" y="1196934"/>
            <a:ext cx="7772400" cy="1323249"/>
          </a:xfrm>
        </p:spPr>
        <p:txBody>
          <a:bodyPr/>
          <a:lstStyle/>
          <a:p>
            <a:r>
              <a:rPr lang="en-US" altLang="zh-HK" sz="2400" dirty="0"/>
              <a:t>Given a weighted </a:t>
            </a:r>
            <a:r>
              <a:rPr lang="en-US" altLang="zh-HK" sz="2400" dirty="0" smtClean="0"/>
              <a:t>graph </a:t>
            </a:r>
            <a:r>
              <a:rPr lang="en-US" altLang="zh-HK" sz="2400" dirty="0" smtClean="0">
                <a:solidFill>
                  <a:srgbClr val="0000FF"/>
                </a:solidFill>
              </a:rPr>
              <a:t>G = (V, E)</a:t>
            </a:r>
            <a:r>
              <a:rPr lang="en-US" altLang="zh-HK" sz="2400" dirty="0" smtClean="0"/>
              <a:t>, does the </a:t>
            </a:r>
            <a:r>
              <a:rPr lang="en-US" altLang="zh-HK" sz="2400" dirty="0" err="1" smtClean="0"/>
              <a:t>Dijkstra’s</a:t>
            </a:r>
            <a:r>
              <a:rPr lang="en-US" altLang="zh-HK" sz="2400" dirty="0" smtClean="0"/>
              <a:t> algorithm work if there are negative weights associated with edges?</a:t>
            </a:r>
          </a:p>
          <a:p>
            <a:pPr lvl="1"/>
            <a:r>
              <a:rPr lang="en-US" altLang="zh-HK" dirty="0" smtClean="0"/>
              <a:t>Anything wrong, if we allow negative values?</a:t>
            </a:r>
          </a:p>
          <a:p>
            <a:endParaRPr lang="en-US" altLang="zh-HK" sz="2400" dirty="0" smtClean="0"/>
          </a:p>
          <a:p>
            <a:r>
              <a:rPr lang="en-US" altLang="zh-HK" sz="2400" dirty="0" smtClean="0"/>
              <a:t>The answer is:</a:t>
            </a:r>
            <a:r>
              <a:rPr lang="en-US" altLang="zh-HK" sz="2400" dirty="0" smtClean="0">
                <a:solidFill>
                  <a:srgbClr val="C00000"/>
                </a:solidFill>
              </a:rPr>
              <a:t> </a:t>
            </a:r>
            <a:r>
              <a:rPr lang="en-US" altLang="zh-HK" sz="2400" dirty="0" err="1" smtClean="0">
                <a:solidFill>
                  <a:srgbClr val="C00000"/>
                </a:solidFill>
              </a:rPr>
              <a:t>Dijkstra’s</a:t>
            </a:r>
            <a:r>
              <a:rPr lang="en-US" altLang="zh-HK" sz="2400" dirty="0" smtClean="0">
                <a:solidFill>
                  <a:srgbClr val="C00000"/>
                </a:solidFill>
              </a:rPr>
              <a:t> algorithm does not work with negative weights.</a:t>
            </a:r>
            <a:r>
              <a:rPr lang="en-US" altLang="zh-HK" sz="2400" dirty="0"/>
              <a:t>	</a:t>
            </a:r>
            <a:endParaRPr lang="en-US" altLang="zh-HK" sz="2400" dirty="0" smtClean="0"/>
          </a:p>
        </p:txBody>
      </p:sp>
      <p:sp>
        <p:nvSpPr>
          <p:cNvPr id="4" name="Footer Placeholder 3"/>
          <p:cNvSpPr>
            <a:spLocks noGrp="1"/>
          </p:cNvSpPr>
          <p:nvPr>
            <p:ph type="ftr" sz="quarter" idx="11"/>
          </p:nvPr>
        </p:nvSpPr>
        <p:spPr/>
        <p:txBody>
          <a:bodyPr/>
          <a:lstStyle/>
          <a:p>
            <a:pPr>
              <a:defRPr/>
            </a:pPr>
            <a:r>
              <a:rPr lang="en-US" smtClean="0">
                <a:solidFill>
                  <a:srgbClr val="000000"/>
                </a:solidFill>
              </a:rPr>
              <a:t>Graph</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r>
              <a:rPr lang="en-US" altLang="zh-TW" smtClean="0">
                <a:solidFill>
                  <a:srgbClr val="000000"/>
                </a:solidFill>
                <a:cs typeface="Times New Roman" pitchFamily="18" charset="0"/>
              </a:rPr>
              <a:t>6-</a:t>
            </a:r>
            <a:fld id="{D771C658-50B4-4440-9114-F764B39FC6D7}" type="slidenum">
              <a:rPr lang="en-US" altLang="zh-TW" smtClean="0">
                <a:solidFill>
                  <a:srgbClr val="000000"/>
                </a:solidFill>
              </a:rPr>
              <a:pPr>
                <a:defRPr/>
              </a:pPr>
              <a:t>9</a:t>
            </a:fld>
            <a:endParaRPr lang="en-US" altLang="zh-TW" dirty="0">
              <a:solidFill>
                <a:srgbClr val="000000"/>
              </a:solidFill>
            </a:endParaRPr>
          </a:p>
        </p:txBody>
      </p:sp>
      <p:grpSp>
        <p:nvGrpSpPr>
          <p:cNvPr id="34" name="Group 33"/>
          <p:cNvGrpSpPr/>
          <p:nvPr/>
        </p:nvGrpSpPr>
        <p:grpSpPr>
          <a:xfrm>
            <a:off x="4986452" y="5551258"/>
            <a:ext cx="422438" cy="400110"/>
            <a:chOff x="1975623" y="4709158"/>
            <a:chExt cx="422438" cy="400110"/>
          </a:xfrm>
        </p:grpSpPr>
        <p:sp>
          <p:nvSpPr>
            <p:cNvPr id="20" name="Text Box 10"/>
            <p:cNvSpPr txBox="1">
              <a:spLocks noChangeArrowheads="1"/>
            </p:cNvSpPr>
            <p:nvPr/>
          </p:nvSpPr>
          <p:spPr bwMode="auto">
            <a:xfrm>
              <a:off x="1987371" y="4709158"/>
              <a:ext cx="410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M</a:t>
              </a:r>
            </a:p>
          </p:txBody>
        </p:sp>
        <p:sp>
          <p:nvSpPr>
            <p:cNvPr id="17" name="Oval 12"/>
            <p:cNvSpPr>
              <a:spLocks noChangeArrowheads="1"/>
            </p:cNvSpPr>
            <p:nvPr/>
          </p:nvSpPr>
          <p:spPr bwMode="auto">
            <a:xfrm>
              <a:off x="1975623" y="4729163"/>
              <a:ext cx="321586"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grpSp>
      <p:grpSp>
        <p:nvGrpSpPr>
          <p:cNvPr id="36" name="Group 35"/>
          <p:cNvGrpSpPr/>
          <p:nvPr/>
        </p:nvGrpSpPr>
        <p:grpSpPr>
          <a:xfrm>
            <a:off x="959598" y="4813156"/>
            <a:ext cx="3456829" cy="1369741"/>
            <a:chOff x="1975623" y="3917668"/>
            <a:chExt cx="3456829" cy="1369741"/>
          </a:xfrm>
        </p:grpSpPr>
        <p:sp>
          <p:nvSpPr>
            <p:cNvPr id="37" name="Oval 9"/>
            <p:cNvSpPr>
              <a:spLocks noChangeArrowheads="1"/>
            </p:cNvSpPr>
            <p:nvPr/>
          </p:nvSpPr>
          <p:spPr bwMode="auto">
            <a:xfrm>
              <a:off x="3458860" y="4754775"/>
              <a:ext cx="322430"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38" name="Text Box 10"/>
            <p:cNvSpPr txBox="1">
              <a:spLocks noChangeArrowheads="1"/>
            </p:cNvSpPr>
            <p:nvPr/>
          </p:nvSpPr>
          <p:spPr bwMode="auto">
            <a:xfrm>
              <a:off x="1987371" y="4709158"/>
              <a:ext cx="345941" cy="39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B</a:t>
              </a:r>
            </a:p>
          </p:txBody>
        </p:sp>
        <p:sp>
          <p:nvSpPr>
            <p:cNvPr id="39" name="Oval 12"/>
            <p:cNvSpPr>
              <a:spLocks noChangeArrowheads="1"/>
            </p:cNvSpPr>
            <p:nvPr/>
          </p:nvSpPr>
          <p:spPr bwMode="auto">
            <a:xfrm>
              <a:off x="1975623" y="4729163"/>
              <a:ext cx="321586" cy="330869"/>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40" name="Text Box 13"/>
            <p:cNvSpPr txBox="1">
              <a:spLocks noChangeArrowheads="1"/>
            </p:cNvSpPr>
            <p:nvPr/>
          </p:nvSpPr>
          <p:spPr bwMode="auto">
            <a:xfrm>
              <a:off x="3458860" y="4696017"/>
              <a:ext cx="356201" cy="39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E</a:t>
              </a:r>
            </a:p>
          </p:txBody>
        </p:sp>
        <p:sp>
          <p:nvSpPr>
            <p:cNvPr id="41" name="Oval 15"/>
            <p:cNvSpPr>
              <a:spLocks noChangeArrowheads="1"/>
            </p:cNvSpPr>
            <p:nvPr/>
          </p:nvSpPr>
          <p:spPr bwMode="auto">
            <a:xfrm>
              <a:off x="5105857" y="4730751"/>
              <a:ext cx="322506" cy="330333"/>
            </a:xfrm>
            <a:prstGeom prst="ellipse">
              <a:avLst/>
            </a:prstGeom>
            <a:noFill/>
            <a:ln w="12700">
              <a:solidFill>
                <a:srgbClr val="808080"/>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HK" altLang="en-US">
                <a:solidFill>
                  <a:srgbClr val="000000"/>
                </a:solidFill>
                <a:latin typeface="Comic Sans MS"/>
              </a:endParaRPr>
            </a:p>
          </p:txBody>
        </p:sp>
        <p:sp>
          <p:nvSpPr>
            <p:cNvPr id="42" name="Text Box 16"/>
            <p:cNvSpPr txBox="1">
              <a:spLocks noChangeArrowheads="1"/>
            </p:cNvSpPr>
            <p:nvPr/>
          </p:nvSpPr>
          <p:spPr bwMode="auto">
            <a:xfrm>
              <a:off x="5090909" y="4691544"/>
              <a:ext cx="341543" cy="40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a:solidFill>
                    <a:srgbClr val="000000"/>
                  </a:solidFill>
                  <a:latin typeface="Comic Sans MS"/>
                </a:rPr>
                <a:t>K</a:t>
              </a:r>
            </a:p>
          </p:txBody>
        </p:sp>
        <p:sp>
          <p:nvSpPr>
            <p:cNvPr id="43" name="Text Box 13"/>
            <p:cNvSpPr txBox="1">
              <a:spLocks noChangeArrowheads="1"/>
            </p:cNvSpPr>
            <p:nvPr/>
          </p:nvSpPr>
          <p:spPr bwMode="auto">
            <a:xfrm>
              <a:off x="3348459" y="3917668"/>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5</a:t>
              </a:r>
              <a:endParaRPr lang="en-US" altLang="zh-TW" sz="2000" b="1" dirty="0">
                <a:solidFill>
                  <a:srgbClr val="000000"/>
                </a:solidFill>
                <a:latin typeface="Comic Sans MS"/>
              </a:endParaRPr>
            </a:p>
          </p:txBody>
        </p:sp>
        <p:cxnSp>
          <p:nvCxnSpPr>
            <p:cNvPr id="44" name="Straight Arrow Connector 43"/>
            <p:cNvCxnSpPr>
              <a:stCxn id="38" idx="3"/>
              <a:endCxn id="40" idx="1"/>
            </p:cNvCxnSpPr>
            <p:nvPr/>
          </p:nvCxnSpPr>
          <p:spPr bwMode="auto">
            <a:xfrm flipV="1">
              <a:off x="2333312" y="4895917"/>
              <a:ext cx="1125548" cy="131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37" idx="6"/>
              <a:endCxn id="42" idx="1"/>
            </p:cNvCxnSpPr>
            <p:nvPr/>
          </p:nvCxnSpPr>
          <p:spPr bwMode="auto">
            <a:xfrm flipV="1">
              <a:off x="3781290" y="4891694"/>
              <a:ext cx="1309619" cy="285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Curved Connector 45"/>
            <p:cNvCxnSpPr>
              <a:stCxn id="38" idx="0"/>
              <a:endCxn id="42" idx="0"/>
            </p:cNvCxnSpPr>
            <p:nvPr/>
          </p:nvCxnSpPr>
          <p:spPr bwMode="auto">
            <a:xfrm rot="5400000" flipH="1" flipV="1">
              <a:off x="3702204" y="3149682"/>
              <a:ext cx="17614" cy="3101339"/>
            </a:xfrm>
            <a:prstGeom prst="curvedConnector3">
              <a:avLst>
                <a:gd name="adj1" fmla="val 2664006"/>
              </a:avLst>
            </a:prstGeom>
            <a:solidFill>
              <a:schemeClr val="accent1"/>
            </a:solidFill>
            <a:ln w="9525" cap="flat" cmpd="sng" algn="ctr">
              <a:solidFill>
                <a:schemeClr val="tx1"/>
              </a:solidFill>
              <a:prstDash val="solid"/>
              <a:round/>
              <a:headEnd type="none" w="med" len="med"/>
              <a:tailEnd type="arrow"/>
            </a:ln>
            <a:effectLst/>
          </p:spPr>
        </p:cxnSp>
        <p:sp>
          <p:nvSpPr>
            <p:cNvPr id="47" name="Text Box 13"/>
            <p:cNvSpPr txBox="1">
              <a:spLocks noChangeArrowheads="1"/>
            </p:cNvSpPr>
            <p:nvPr/>
          </p:nvSpPr>
          <p:spPr bwMode="auto">
            <a:xfrm>
              <a:off x="4220615" y="4887299"/>
              <a:ext cx="4988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-5</a:t>
              </a:r>
              <a:endParaRPr lang="en-US" altLang="zh-TW" sz="2000" b="1" dirty="0">
                <a:solidFill>
                  <a:srgbClr val="000000"/>
                </a:solidFill>
                <a:latin typeface="Comic Sans MS"/>
              </a:endParaRPr>
            </a:p>
          </p:txBody>
        </p:sp>
        <p:sp>
          <p:nvSpPr>
            <p:cNvPr id="48" name="Text Box 13"/>
            <p:cNvSpPr txBox="1">
              <a:spLocks noChangeArrowheads="1"/>
            </p:cNvSpPr>
            <p:nvPr/>
          </p:nvSpPr>
          <p:spPr bwMode="auto">
            <a:xfrm>
              <a:off x="2725206" y="4881616"/>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7</a:t>
              </a:r>
              <a:endParaRPr lang="en-US" altLang="zh-TW" sz="2000" b="1" dirty="0">
                <a:solidFill>
                  <a:srgbClr val="000000"/>
                </a:solidFill>
                <a:latin typeface="Comic Sans MS"/>
              </a:endParaRPr>
            </a:p>
          </p:txBody>
        </p:sp>
      </p:grpSp>
      <p:cxnSp>
        <p:nvCxnSpPr>
          <p:cNvPr id="35" name="Straight Arrow Connector 34"/>
          <p:cNvCxnSpPr>
            <a:stCxn id="41" idx="6"/>
            <a:endCxn id="20" idx="1"/>
          </p:cNvCxnSpPr>
          <p:nvPr/>
        </p:nvCxnSpPr>
        <p:spPr bwMode="auto">
          <a:xfrm flipV="1">
            <a:off x="4412338" y="5751313"/>
            <a:ext cx="585862" cy="400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 Box 13"/>
          <p:cNvSpPr txBox="1">
            <a:spLocks noChangeArrowheads="1"/>
          </p:cNvSpPr>
          <p:nvPr/>
        </p:nvSpPr>
        <p:spPr bwMode="auto">
          <a:xfrm>
            <a:off x="4455841" y="5815698"/>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808080"/>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smtClean="0">
                <a:solidFill>
                  <a:srgbClr val="000000"/>
                </a:solidFill>
                <a:latin typeface="Comic Sans MS"/>
              </a:rPr>
              <a:t>1</a:t>
            </a:r>
            <a:endParaRPr lang="en-US" altLang="zh-TW" sz="2000" b="1" dirty="0">
              <a:solidFill>
                <a:srgbClr val="000000"/>
              </a:solidFill>
              <a:latin typeface="Comic Sans MS"/>
            </a:endParaRPr>
          </a:p>
        </p:txBody>
      </p:sp>
    </p:spTree>
    <p:extLst>
      <p:ext uri="{BB962C8B-B14F-4D97-AF65-F5344CB8AC3E}">
        <p14:creationId xmlns:p14="http://schemas.microsoft.com/office/powerpoint/2010/main" val="241368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hlink"/>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hlink"/>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21473</TotalTime>
  <Words>3049</Words>
  <Application>Microsoft Office PowerPoint</Application>
  <PresentationFormat>On-screen Show (4:3)</PresentationFormat>
  <Paragraphs>608</Paragraphs>
  <Slides>32</Slides>
  <Notes>0</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2</vt:i4>
      </vt:variant>
      <vt:variant>
        <vt:lpstr>Slide Titles</vt:lpstr>
      </vt:variant>
      <vt:variant>
        <vt:i4>32</vt:i4>
      </vt:variant>
    </vt:vector>
  </HeadingPairs>
  <TitlesOfParts>
    <vt:vector size="50" baseType="lpstr">
      <vt:lpstr>Gill Sans</vt:lpstr>
      <vt:lpstr>Math B</vt:lpstr>
      <vt:lpstr>Monotype Sorts</vt:lpstr>
      <vt:lpstr>新細明體</vt:lpstr>
      <vt:lpstr>新細明體</vt:lpstr>
      <vt:lpstr>Arial</vt:lpstr>
      <vt:lpstr>Cambria Math</vt:lpstr>
      <vt:lpstr>Comic Sans MS</vt:lpstr>
      <vt:lpstr>Courier New</vt:lpstr>
      <vt:lpstr>Times New Roman</vt:lpstr>
      <vt:lpstr>Verdana</vt:lpstr>
      <vt:lpstr>Wingdings</vt:lpstr>
      <vt:lpstr>Default Design</vt:lpstr>
      <vt:lpstr>1_Default Design</vt:lpstr>
      <vt:lpstr>Blank Presentation</vt:lpstr>
      <vt:lpstr>2_Default Design</vt:lpstr>
      <vt:lpstr>Image</vt:lpstr>
      <vt:lpstr>Photo Editor Photo</vt:lpstr>
      <vt:lpstr>CSCI2100E   Graph (Part 2) </vt:lpstr>
      <vt:lpstr>Single Source Shortest Paths</vt:lpstr>
      <vt:lpstr>Dijsktra’s Algorithm</vt:lpstr>
      <vt:lpstr>PowerPoint Presentation</vt:lpstr>
      <vt:lpstr>Dijkstra’s Algorithm</vt:lpstr>
      <vt:lpstr>Dijkstra’s Algorithm</vt:lpstr>
      <vt:lpstr>Dijsktra’s Algorithm</vt:lpstr>
      <vt:lpstr>Dijkstra’s Algorithm: Example</vt:lpstr>
      <vt:lpstr>Dijkstra’s Algorithm</vt:lpstr>
      <vt:lpstr>Single Source Shortest Paths: Bellman-Ford Algorithm</vt:lpstr>
      <vt:lpstr>PowerPoint Presentation</vt:lpstr>
      <vt:lpstr>Single Source Shortest Paths: Bellman-Ford Algorithm</vt:lpstr>
      <vt:lpstr>Single Source Shortest Paths: Bellman-Ford Algorithm</vt:lpstr>
      <vt:lpstr>Revisit the graph with negative weights</vt:lpstr>
      <vt:lpstr>All  Pairs Shortest Paths</vt:lpstr>
      <vt:lpstr>All  Pairs Shortest Paths</vt:lpstr>
      <vt:lpstr>PowerPoint Presentation</vt:lpstr>
      <vt:lpstr>The Floyd–Warshall Algorithm</vt:lpstr>
      <vt:lpstr>PowerPoint Presentation</vt:lpstr>
      <vt:lpstr>Spanning Trees</vt:lpstr>
      <vt:lpstr>Minimum Cost Spanning Tree</vt:lpstr>
      <vt:lpstr>An Example of An Undirected Weighted Graph</vt:lpstr>
      <vt:lpstr>What should we do?</vt:lpstr>
      <vt:lpstr>Prim's Algorithm</vt:lpstr>
      <vt:lpstr>Minimum Cost Spanning Tree: Prim's Algorithm</vt:lpstr>
      <vt:lpstr>Prim’s Algorithm</vt:lpstr>
      <vt:lpstr>Kruskal's Algorithm</vt:lpstr>
      <vt:lpstr>Kruskal's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Edition: Chapter 1</dc:title>
  <dc:creator>Jim Kurose and Keith Ross</dc:creator>
  <cp:lastModifiedBy>Hong Cheng (SYEEM)</cp:lastModifiedBy>
  <cp:revision>610</cp:revision>
  <cp:lastPrinted>2013-02-05T04:38:04Z</cp:lastPrinted>
  <dcterms:created xsi:type="dcterms:W3CDTF">1999-10-08T19:08:27Z</dcterms:created>
  <dcterms:modified xsi:type="dcterms:W3CDTF">2023-04-04T03:06:37Z</dcterms:modified>
</cp:coreProperties>
</file>