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716" r:id="rId2"/>
    <p:sldId id="725" r:id="rId3"/>
    <p:sldId id="728" r:id="rId4"/>
    <p:sldId id="730" r:id="rId5"/>
    <p:sldId id="733" r:id="rId6"/>
    <p:sldId id="734" r:id="rId7"/>
    <p:sldId id="740" r:id="rId8"/>
    <p:sldId id="741" r:id="rId9"/>
    <p:sldId id="767" r:id="rId10"/>
    <p:sldId id="742" r:id="rId11"/>
    <p:sldId id="743" r:id="rId12"/>
    <p:sldId id="769" r:id="rId13"/>
    <p:sldId id="768" r:id="rId14"/>
    <p:sldId id="744" r:id="rId15"/>
    <p:sldId id="745" r:id="rId16"/>
    <p:sldId id="746" r:id="rId17"/>
    <p:sldId id="747" r:id="rId18"/>
    <p:sldId id="748" r:id="rId19"/>
    <p:sldId id="749" r:id="rId20"/>
    <p:sldId id="750" r:id="rId21"/>
    <p:sldId id="751" r:id="rId22"/>
    <p:sldId id="789" r:id="rId23"/>
    <p:sldId id="776" r:id="rId24"/>
    <p:sldId id="790" r:id="rId25"/>
    <p:sldId id="791" r:id="rId26"/>
    <p:sldId id="792" r:id="rId27"/>
    <p:sldId id="793" r:id="rId28"/>
    <p:sldId id="794" r:id="rId29"/>
    <p:sldId id="795" r:id="rId30"/>
    <p:sldId id="796" r:id="rId31"/>
    <p:sldId id="797" r:id="rId32"/>
    <p:sldId id="798" r:id="rId33"/>
    <p:sldId id="799" r:id="rId34"/>
    <p:sldId id="800" r:id="rId35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FF"/>
    <a:srgbClr val="FFFF00"/>
    <a:srgbClr val="DDDDDD"/>
    <a:srgbClr val="FFCCFF"/>
    <a:srgbClr val="9999FF"/>
    <a:srgbClr val="FF33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466" autoAdjust="0"/>
    <p:restoredTop sz="93133" autoAdjust="0"/>
  </p:normalViewPr>
  <p:slideViewPr>
    <p:cSldViewPr snapToGrid="0">
      <p:cViewPr varScale="1">
        <p:scale>
          <a:sx n="167" d="100"/>
          <a:sy n="167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4014" y="-102"/>
      </p:cViewPr>
      <p:guideLst>
        <p:guide orient="horz" pos="3126"/>
        <p:guide pos="21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832"/>
            <a:ext cx="497332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D17C3-4683-4E2B-B0B1-22B126A9858B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96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799" y="6400800"/>
            <a:ext cx="74194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B22FD5D4-5F30-415A-9D69-2523E9D2A7D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63CF384E-035D-411D-9E48-9DFD66FFC9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A5F7BDAF-EDFA-4032-ABE2-DF459DBFEBD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305800" y="6400800"/>
            <a:ext cx="693821" cy="4572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9-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9394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305799" y="6400800"/>
            <a:ext cx="741947" cy="4572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9-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9-</a:t>
            </a:r>
            <a:fld id="{C4794E24-39B1-4A06-9F92-95A7021719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AFB0C535-4FBB-449C-9118-BDFB56F5D88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D7F78198-6253-4FCF-8181-7C6B340C134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54B2DD70-B987-4949-B294-5F782849949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</a:p>
          <a:p>
            <a:pPr>
              <a:defRPr/>
            </a:pP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EA47A3EC-4886-4B35-A2B5-0B3D0A2075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63B6BEC3-C812-4C11-B43A-F2575367CB2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7FC3F1ED-2EBB-4AA0-8AA7-90CBB032977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AVL-Tree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6975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9-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dirty="0" smtClean="0">
                <a:solidFill>
                  <a:srgbClr val="002060"/>
                </a:solidFill>
              </a:rPr>
              <a:t>CSCI2100</a:t>
            </a:r>
            <a:r>
              <a:rPr lang="en-US" altLang="zh-CN" sz="4400" dirty="0" smtClean="0">
                <a:solidFill>
                  <a:srgbClr val="002060"/>
                </a:solidFill>
              </a:rPr>
              <a:t>D</a:t>
            </a:r>
            <a:r>
              <a:rPr lang="en-US" altLang="zh-TW" sz="4400" dirty="0" smtClean="0">
                <a:solidFill>
                  <a:srgbClr val="002060"/>
                </a:solidFill>
              </a:rPr>
              <a:t>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CN" sz="6600" u="none" dirty="0" smtClean="0">
                <a:solidFill>
                  <a:srgbClr val="002060"/>
                </a:solidFill>
              </a:rPr>
              <a:t>AVL Trees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56F0C082-F17D-40CF-AB51-19944CBC019B}" type="slidenum">
              <a:rPr lang="zh-TW" altLang="en-US" smtClean="0"/>
              <a:pPr/>
              <a:t>10</a:t>
            </a:fld>
            <a:endParaRPr lang="en-US" altLang="zh-TW" dirty="0"/>
          </a:p>
        </p:txBody>
      </p:sp>
      <p:sp>
        <p:nvSpPr>
          <p:cNvPr id="433159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17358"/>
          </a:xfrm>
        </p:spPr>
        <p:txBody>
          <a:bodyPr/>
          <a:lstStyle/>
          <a:p>
            <a:r>
              <a:rPr lang="en-US" altLang="zh-TW" dirty="0"/>
              <a:t>AVL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160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1806" y="1114926"/>
                <a:ext cx="7958714" cy="2209800"/>
              </a:xfrm>
              <a:ln/>
              <a:extLst>
                <a:ext uri="{91240B29-F687-4F45-9708-019B960494DF}">
                  <a14:hiddenLine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TW" sz="2400" dirty="0"/>
                  <a:t>Let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Balance Factor </a:t>
                </a:r>
                <a:r>
                  <a:rPr lang="en-US" altLang="zh-TW" sz="2400" dirty="0"/>
                  <a:t>of a node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𝐵𝐹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, </a:t>
                </a:r>
                <a:r>
                  <a:rPr lang="en-US" altLang="zh-TW" sz="2400" dirty="0"/>
                  <a:t>be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  <m:r>
                      <a:rPr lang="en-US" altLang="zh-TW" sz="2400" i="1" dirty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sz="2400" i="1" dirty="0" err="1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TW" sz="2400" dirty="0" err="1"/>
                  <a:t>.</a:t>
                </a:r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For any node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2400" dirty="0"/>
                  <a:t> in an AVL tree,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0" dirty="0" smtClean="0">
                        <a:latin typeface="Cambria Math"/>
                      </a:rPr>
                      <m:t>BF</m:t>
                    </m:r>
                    <m:r>
                      <a:rPr lang="en-US" altLang="zh-TW" sz="24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i="0" dirty="0" smtClean="0">
                        <a:latin typeface="Cambria Math"/>
                      </a:rPr>
                      <m:t>T</m:t>
                    </m:r>
                    <m:r>
                      <a:rPr lang="en-US" altLang="zh-TW" sz="2400" i="0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sz="2400" dirty="0"/>
                  <a:t>must be </a:t>
                </a:r>
                <a:r>
                  <a:rPr lang="en-US" altLang="zh-TW" sz="2400" dirty="0" smtClean="0"/>
                  <a:t>either </a:t>
                </a:r>
                <a:r>
                  <a:rPr lang="en-US" altLang="zh-TW" sz="2400" dirty="0"/>
                  <a:t>-</a:t>
                </a:r>
                <a:r>
                  <a:rPr lang="en-US" altLang="zh-TW" sz="2400" dirty="0" smtClean="0"/>
                  <a:t>1</a:t>
                </a:r>
                <a:r>
                  <a:rPr lang="en-US" altLang="zh-TW" sz="2400" dirty="0"/>
                  <a:t>, 0, or 1</a:t>
                </a:r>
                <a:r>
                  <a:rPr lang="en-US" altLang="zh-TW" sz="2400" dirty="0" smtClean="0"/>
                  <a:t>.</a:t>
                </a:r>
              </a:p>
              <a:p>
                <a:r>
                  <a:rPr lang="en-US" altLang="zh-TW" sz="2400" dirty="0"/>
                  <a:t>Let's consider how to restructure a binary search tree when we insert three keys, 1, 2 and 3, with 6 different insertion orders.</a:t>
                </a:r>
              </a:p>
              <a:p>
                <a:r>
                  <a:rPr lang="en-US" altLang="zh-TW" sz="2400" dirty="0"/>
                  <a:t>The restructure can be done with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rotation operations</a:t>
                </a:r>
                <a:r>
                  <a:rPr lang="en-US" altLang="zh-TW" sz="2400" dirty="0"/>
                  <a:t>.</a:t>
                </a: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433160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806" y="1114926"/>
                <a:ext cx="7958714" cy="2209800"/>
              </a:xfrm>
              <a:blipFill rotWithShape="0">
                <a:blip r:embed="rId2"/>
                <a:stretch>
                  <a:fillRect l="-690" t="-2210" r="-1379" b="-53039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3161" name="Rectangle 9"/>
          <p:cNvSpPr>
            <a:spLocks noChangeArrowheads="1"/>
          </p:cNvSpPr>
          <p:nvPr/>
        </p:nvSpPr>
        <p:spPr bwMode="gray">
          <a:xfrm>
            <a:off x="351805" y="4267200"/>
            <a:ext cx="8232239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Char char="n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3718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1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2214679C-0E90-47B3-A8EC-77068666E65C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u="sng" dirty="0"/>
              <a:t>Insert </a:t>
            </a:r>
            <a:r>
              <a:rPr lang="en-US" altLang="zh-TW" b="0" u="sng" dirty="0" smtClean="0"/>
              <a:t>3, </a:t>
            </a:r>
            <a:r>
              <a:rPr lang="en-US" altLang="zh-TW" b="0" u="sng" dirty="0"/>
              <a:t>2, </a:t>
            </a:r>
            <a:r>
              <a:rPr lang="en-US" altLang="zh-TW" b="0" u="sng" dirty="0" smtClean="0"/>
              <a:t>and 1</a:t>
            </a:r>
            <a:endParaRPr lang="en-US" altLang="zh-TW" dirty="0"/>
          </a:p>
        </p:txBody>
      </p:sp>
      <p:grpSp>
        <p:nvGrpSpPr>
          <p:cNvPr id="451692" name="Group 108"/>
          <p:cNvGrpSpPr>
            <a:grpSpLocks/>
          </p:cNvGrpSpPr>
          <p:nvPr/>
        </p:nvGrpSpPr>
        <p:grpSpPr bwMode="auto">
          <a:xfrm>
            <a:off x="474939" y="2286000"/>
            <a:ext cx="1320734" cy="1066800"/>
            <a:chOff x="768" y="2400"/>
            <a:chExt cx="901" cy="672"/>
          </a:xfrm>
        </p:grpSpPr>
        <p:grpSp>
          <p:nvGrpSpPr>
            <p:cNvPr id="451629" name="Group 45"/>
            <p:cNvGrpSpPr>
              <a:grpSpLocks/>
            </p:cNvGrpSpPr>
            <p:nvPr/>
          </p:nvGrpSpPr>
          <p:grpSpPr bwMode="auto">
            <a:xfrm>
              <a:off x="768" y="2400"/>
              <a:ext cx="901" cy="672"/>
              <a:chOff x="768" y="480"/>
              <a:chExt cx="901" cy="672"/>
            </a:xfrm>
          </p:grpSpPr>
          <p:grpSp>
            <p:nvGrpSpPr>
              <p:cNvPr id="451630" name="Group 46"/>
              <p:cNvGrpSpPr>
                <a:grpSpLocks/>
              </p:cNvGrpSpPr>
              <p:nvPr/>
            </p:nvGrpSpPr>
            <p:grpSpPr bwMode="auto">
              <a:xfrm>
                <a:off x="960" y="864"/>
                <a:ext cx="288" cy="288"/>
                <a:chOff x="960" y="864"/>
                <a:chExt cx="288" cy="288"/>
              </a:xfrm>
            </p:grpSpPr>
            <p:sp>
              <p:nvSpPr>
                <p:cNvPr id="451631" name="Oval 47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3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3</a:t>
                  </a:r>
                </a:p>
              </p:txBody>
            </p:sp>
          </p:grpSp>
          <p:sp>
            <p:nvSpPr>
              <p:cNvPr id="451633" name="Text Box 49"/>
              <p:cNvSpPr txBox="1">
                <a:spLocks noChangeArrowheads="1"/>
              </p:cNvSpPr>
              <p:nvPr/>
            </p:nvSpPr>
            <p:spPr bwMode="auto">
              <a:xfrm>
                <a:off x="768" y="480"/>
                <a:ext cx="9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insert 3</a:t>
                </a:r>
              </a:p>
            </p:txBody>
          </p:sp>
        </p:grpSp>
        <p:sp>
          <p:nvSpPr>
            <p:cNvPr id="451682" name="Text Box 98"/>
            <p:cNvSpPr txBox="1">
              <a:spLocks noChangeArrowheads="1"/>
            </p:cNvSpPr>
            <p:nvPr/>
          </p:nvSpPr>
          <p:spPr bwMode="auto">
            <a:xfrm>
              <a:off x="816" y="268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451693" name="Group 109"/>
          <p:cNvGrpSpPr>
            <a:grpSpLocks/>
          </p:cNvGrpSpPr>
          <p:nvPr/>
        </p:nvGrpSpPr>
        <p:grpSpPr bwMode="auto">
          <a:xfrm>
            <a:off x="1684254" y="2313402"/>
            <a:ext cx="1481976" cy="1689100"/>
            <a:chOff x="1808" y="2440"/>
            <a:chExt cx="1011" cy="1064"/>
          </a:xfrm>
        </p:grpSpPr>
        <p:grpSp>
          <p:nvGrpSpPr>
            <p:cNvPr id="451634" name="Group 50"/>
            <p:cNvGrpSpPr>
              <a:grpSpLocks/>
            </p:cNvGrpSpPr>
            <p:nvPr/>
          </p:nvGrpSpPr>
          <p:grpSpPr bwMode="auto">
            <a:xfrm flipH="1">
              <a:off x="1918" y="2440"/>
              <a:ext cx="901" cy="1064"/>
              <a:chOff x="1777" y="520"/>
              <a:chExt cx="901" cy="1064"/>
            </a:xfrm>
          </p:grpSpPr>
          <p:sp>
            <p:nvSpPr>
              <p:cNvPr id="451635" name="Text Box 51"/>
              <p:cNvSpPr txBox="1">
                <a:spLocks noChangeArrowheads="1"/>
              </p:cNvSpPr>
              <p:nvPr/>
            </p:nvSpPr>
            <p:spPr bwMode="auto">
              <a:xfrm>
                <a:off x="1777" y="520"/>
                <a:ext cx="9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insert 2</a:t>
                </a:r>
              </a:p>
            </p:txBody>
          </p:sp>
          <p:grpSp>
            <p:nvGrpSpPr>
              <p:cNvPr id="451636" name="Group 52"/>
              <p:cNvGrpSpPr>
                <a:grpSpLocks/>
              </p:cNvGrpSpPr>
              <p:nvPr/>
            </p:nvGrpSpPr>
            <p:grpSpPr bwMode="auto">
              <a:xfrm>
                <a:off x="2064" y="864"/>
                <a:ext cx="288" cy="304"/>
                <a:chOff x="960" y="864"/>
                <a:chExt cx="288" cy="304"/>
              </a:xfrm>
            </p:grpSpPr>
            <p:sp>
              <p:nvSpPr>
                <p:cNvPr id="451637" name="Oval 53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3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990" y="880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>
                      <a:latin typeface="+mn-lt"/>
                    </a:rPr>
                    <a:t>3</a:t>
                  </a:r>
                </a:p>
              </p:txBody>
            </p:sp>
          </p:grpSp>
          <p:grpSp>
            <p:nvGrpSpPr>
              <p:cNvPr id="451639" name="Group 55"/>
              <p:cNvGrpSpPr>
                <a:grpSpLocks/>
              </p:cNvGrpSpPr>
              <p:nvPr/>
            </p:nvGrpSpPr>
            <p:grpSpPr bwMode="auto">
              <a:xfrm>
                <a:off x="2352" y="1296"/>
                <a:ext cx="288" cy="288"/>
                <a:chOff x="960" y="864"/>
                <a:chExt cx="288" cy="288"/>
              </a:xfrm>
            </p:grpSpPr>
            <p:sp>
              <p:nvSpPr>
                <p:cNvPr id="451640" name="Oval 56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4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964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>
                      <a:latin typeface="+mn-lt"/>
                    </a:rPr>
                    <a:t>2</a:t>
                  </a:r>
                </a:p>
              </p:txBody>
            </p:sp>
          </p:grpSp>
          <p:sp>
            <p:nvSpPr>
              <p:cNvPr id="451642" name="Line 58"/>
              <p:cNvSpPr>
                <a:spLocks noChangeShapeType="1"/>
              </p:cNvSpPr>
              <p:nvPr/>
            </p:nvSpPr>
            <p:spPr bwMode="auto">
              <a:xfrm>
                <a:off x="2304" y="1104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51684" name="Text Box 100"/>
            <p:cNvSpPr txBox="1">
              <a:spLocks noChangeArrowheads="1"/>
            </p:cNvSpPr>
            <p:nvPr/>
          </p:nvSpPr>
          <p:spPr bwMode="auto">
            <a:xfrm>
              <a:off x="1808" y="3120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  <p:sp>
          <p:nvSpPr>
            <p:cNvPr id="451688" name="Text Box 104"/>
            <p:cNvSpPr txBox="1">
              <a:spLocks noChangeArrowheads="1"/>
            </p:cNvSpPr>
            <p:nvPr/>
          </p:nvSpPr>
          <p:spPr bwMode="auto">
            <a:xfrm>
              <a:off x="2088" y="273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1</a:t>
              </a:r>
            </a:p>
          </p:txBody>
        </p:sp>
      </p:grpSp>
      <p:grpSp>
        <p:nvGrpSpPr>
          <p:cNvPr id="451696" name="Group 112"/>
          <p:cNvGrpSpPr>
            <a:grpSpLocks/>
          </p:cNvGrpSpPr>
          <p:nvPr/>
        </p:nvGrpSpPr>
        <p:grpSpPr bwMode="auto">
          <a:xfrm>
            <a:off x="3270366" y="2312522"/>
            <a:ext cx="2830560" cy="2362200"/>
            <a:chOff x="2784" y="2400"/>
            <a:chExt cx="1931" cy="1488"/>
          </a:xfrm>
        </p:grpSpPr>
        <p:sp>
          <p:nvSpPr>
            <p:cNvPr id="451644" name="Text Box 60"/>
            <p:cNvSpPr txBox="1">
              <a:spLocks noChangeArrowheads="1"/>
            </p:cNvSpPr>
            <p:nvPr/>
          </p:nvSpPr>
          <p:spPr bwMode="auto">
            <a:xfrm flipH="1">
              <a:off x="2833" y="2400"/>
              <a:ext cx="188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insert 1 (</a:t>
              </a:r>
              <a:r>
                <a:rPr lang="en-US" altLang="zh-TW" dirty="0" smtClean="0">
                  <a:solidFill>
                    <a:srgbClr val="C00000"/>
                  </a:solidFill>
                  <a:latin typeface="+mn-lt"/>
                </a:rPr>
                <a:t>LL-Type</a:t>
              </a:r>
              <a:r>
                <a:rPr lang="en-US" altLang="zh-TW" dirty="0">
                  <a:latin typeface="+mn-lt"/>
                </a:rPr>
                <a:t>)</a:t>
              </a:r>
            </a:p>
          </p:txBody>
        </p:sp>
        <p:grpSp>
          <p:nvGrpSpPr>
            <p:cNvPr id="451645" name="Group 61"/>
            <p:cNvGrpSpPr>
              <a:grpSpLocks/>
            </p:cNvGrpSpPr>
            <p:nvPr/>
          </p:nvGrpSpPr>
          <p:grpSpPr bwMode="auto">
            <a:xfrm flipH="1">
              <a:off x="3504" y="2736"/>
              <a:ext cx="288" cy="288"/>
              <a:chOff x="960" y="864"/>
              <a:chExt cx="288" cy="288"/>
            </a:xfrm>
          </p:grpSpPr>
          <p:sp>
            <p:nvSpPr>
              <p:cNvPr id="451646" name="Oval 62"/>
              <p:cNvSpPr>
                <a:spLocks noChangeArrowheads="1"/>
              </p:cNvSpPr>
              <p:nvPr/>
            </p:nvSpPr>
            <p:spPr bwMode="auto">
              <a:xfrm>
                <a:off x="960" y="86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1647" name="Text Box 63"/>
              <p:cNvSpPr txBox="1">
                <a:spLocks noChangeArrowheads="1"/>
              </p:cNvSpPr>
              <p:nvPr/>
            </p:nvSpPr>
            <p:spPr bwMode="auto">
              <a:xfrm>
                <a:off x="960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451648" name="Group 64"/>
            <p:cNvGrpSpPr>
              <a:grpSpLocks/>
            </p:cNvGrpSpPr>
            <p:nvPr/>
          </p:nvGrpSpPr>
          <p:grpSpPr bwMode="auto">
            <a:xfrm flipH="1">
              <a:off x="3216" y="3168"/>
              <a:ext cx="288" cy="288"/>
              <a:chOff x="960" y="864"/>
              <a:chExt cx="288" cy="288"/>
            </a:xfrm>
          </p:grpSpPr>
          <p:sp>
            <p:nvSpPr>
              <p:cNvPr id="451649" name="Oval 65"/>
              <p:cNvSpPr>
                <a:spLocks noChangeArrowheads="1"/>
              </p:cNvSpPr>
              <p:nvPr/>
            </p:nvSpPr>
            <p:spPr bwMode="auto">
              <a:xfrm>
                <a:off x="960" y="86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1650" name="Text Box 66"/>
              <p:cNvSpPr txBox="1">
                <a:spLocks noChangeArrowheads="1"/>
              </p:cNvSpPr>
              <p:nvPr/>
            </p:nvSpPr>
            <p:spPr bwMode="auto">
              <a:xfrm>
                <a:off x="960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2</a:t>
                </a:r>
              </a:p>
            </p:txBody>
          </p:sp>
        </p:grpSp>
        <p:sp>
          <p:nvSpPr>
            <p:cNvPr id="451651" name="Line 67"/>
            <p:cNvSpPr>
              <a:spLocks noChangeShapeType="1"/>
            </p:cNvSpPr>
            <p:nvPr/>
          </p:nvSpPr>
          <p:spPr bwMode="auto">
            <a:xfrm flipH="1">
              <a:off x="3408" y="2976"/>
              <a:ext cx="14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451652" name="Group 68"/>
            <p:cNvGrpSpPr>
              <a:grpSpLocks/>
            </p:cNvGrpSpPr>
            <p:nvPr/>
          </p:nvGrpSpPr>
          <p:grpSpPr bwMode="auto">
            <a:xfrm flipH="1">
              <a:off x="2928" y="3600"/>
              <a:ext cx="288" cy="288"/>
              <a:chOff x="960" y="864"/>
              <a:chExt cx="288" cy="288"/>
            </a:xfrm>
          </p:grpSpPr>
          <p:sp>
            <p:nvSpPr>
              <p:cNvPr id="451653" name="Oval 69"/>
              <p:cNvSpPr>
                <a:spLocks noChangeArrowheads="1"/>
              </p:cNvSpPr>
              <p:nvPr/>
            </p:nvSpPr>
            <p:spPr bwMode="auto">
              <a:xfrm>
                <a:off x="960" y="86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1654" name="Text Box 70"/>
              <p:cNvSpPr txBox="1">
                <a:spLocks noChangeArrowheads="1"/>
              </p:cNvSpPr>
              <p:nvPr/>
            </p:nvSpPr>
            <p:spPr bwMode="auto">
              <a:xfrm>
                <a:off x="960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1</a:t>
                </a:r>
              </a:p>
            </p:txBody>
          </p:sp>
        </p:grpSp>
        <p:sp>
          <p:nvSpPr>
            <p:cNvPr id="451655" name="Line 71"/>
            <p:cNvSpPr>
              <a:spLocks noChangeShapeType="1"/>
            </p:cNvSpPr>
            <p:nvPr/>
          </p:nvSpPr>
          <p:spPr bwMode="auto">
            <a:xfrm flipH="1">
              <a:off x="3120" y="3408"/>
              <a:ext cx="14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51685" name="Text Box 101"/>
            <p:cNvSpPr txBox="1">
              <a:spLocks noChangeArrowheads="1"/>
            </p:cNvSpPr>
            <p:nvPr/>
          </p:nvSpPr>
          <p:spPr bwMode="auto">
            <a:xfrm>
              <a:off x="2784" y="348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  <p:sp>
          <p:nvSpPr>
            <p:cNvPr id="451689" name="Text Box 105"/>
            <p:cNvSpPr txBox="1">
              <a:spLocks noChangeArrowheads="1"/>
            </p:cNvSpPr>
            <p:nvPr/>
          </p:nvSpPr>
          <p:spPr bwMode="auto">
            <a:xfrm>
              <a:off x="3072" y="307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1</a:t>
              </a:r>
            </a:p>
          </p:txBody>
        </p:sp>
        <p:sp>
          <p:nvSpPr>
            <p:cNvPr id="451690" name="Text Box 106"/>
            <p:cNvSpPr txBox="1">
              <a:spLocks noChangeArrowheads="1"/>
            </p:cNvSpPr>
            <p:nvPr/>
          </p:nvSpPr>
          <p:spPr bwMode="auto">
            <a:xfrm>
              <a:off x="3344" y="268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2</a:t>
              </a:r>
            </a:p>
          </p:txBody>
        </p:sp>
      </p:grpSp>
      <p:grpSp>
        <p:nvGrpSpPr>
          <p:cNvPr id="451695" name="Group 111"/>
          <p:cNvGrpSpPr>
            <a:grpSpLocks/>
          </p:cNvGrpSpPr>
          <p:nvPr/>
        </p:nvGrpSpPr>
        <p:grpSpPr bwMode="auto">
          <a:xfrm>
            <a:off x="6097958" y="2314526"/>
            <a:ext cx="2411329" cy="1689100"/>
            <a:chOff x="4576" y="2392"/>
            <a:chExt cx="1645" cy="1064"/>
          </a:xfrm>
        </p:grpSpPr>
        <p:grpSp>
          <p:nvGrpSpPr>
            <p:cNvPr id="451656" name="Group 72"/>
            <p:cNvGrpSpPr>
              <a:grpSpLocks/>
            </p:cNvGrpSpPr>
            <p:nvPr/>
          </p:nvGrpSpPr>
          <p:grpSpPr bwMode="auto">
            <a:xfrm>
              <a:off x="4632" y="2392"/>
              <a:ext cx="1589" cy="1064"/>
              <a:chOff x="4632" y="472"/>
              <a:chExt cx="1589" cy="1064"/>
            </a:xfrm>
          </p:grpSpPr>
          <p:sp>
            <p:nvSpPr>
              <p:cNvPr id="451657" name="Text Box 73"/>
              <p:cNvSpPr txBox="1">
                <a:spLocks noChangeArrowheads="1"/>
              </p:cNvSpPr>
              <p:nvPr/>
            </p:nvSpPr>
            <p:spPr bwMode="auto">
              <a:xfrm>
                <a:off x="4632" y="472"/>
                <a:ext cx="15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After Rotation</a:t>
                </a:r>
              </a:p>
            </p:txBody>
          </p:sp>
          <p:grpSp>
            <p:nvGrpSpPr>
              <p:cNvPr id="451658" name="Group 74"/>
              <p:cNvGrpSpPr>
                <a:grpSpLocks/>
              </p:cNvGrpSpPr>
              <p:nvPr/>
            </p:nvGrpSpPr>
            <p:grpSpPr bwMode="auto">
              <a:xfrm>
                <a:off x="4992" y="816"/>
                <a:ext cx="288" cy="288"/>
                <a:chOff x="960" y="864"/>
                <a:chExt cx="288" cy="288"/>
              </a:xfrm>
            </p:grpSpPr>
            <p:sp>
              <p:nvSpPr>
                <p:cNvPr id="451659" name="Oval 75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6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451661" name="Group 77"/>
              <p:cNvGrpSpPr>
                <a:grpSpLocks/>
              </p:cNvGrpSpPr>
              <p:nvPr/>
            </p:nvGrpSpPr>
            <p:grpSpPr bwMode="auto">
              <a:xfrm>
                <a:off x="5280" y="1248"/>
                <a:ext cx="288" cy="288"/>
                <a:chOff x="960" y="864"/>
                <a:chExt cx="288" cy="288"/>
              </a:xfrm>
            </p:grpSpPr>
            <p:sp>
              <p:nvSpPr>
                <p:cNvPr id="451662" name="Oval 78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6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3</a:t>
                  </a:r>
                </a:p>
              </p:txBody>
            </p:sp>
          </p:grpSp>
          <p:sp>
            <p:nvSpPr>
              <p:cNvPr id="451664" name="Line 80"/>
              <p:cNvSpPr>
                <a:spLocks noChangeShapeType="1"/>
              </p:cNvSpPr>
              <p:nvPr/>
            </p:nvSpPr>
            <p:spPr bwMode="auto">
              <a:xfrm>
                <a:off x="5232" y="105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grpSp>
            <p:nvGrpSpPr>
              <p:cNvPr id="451665" name="Group 81"/>
              <p:cNvGrpSpPr>
                <a:grpSpLocks/>
              </p:cNvGrpSpPr>
              <p:nvPr/>
            </p:nvGrpSpPr>
            <p:grpSpPr bwMode="auto">
              <a:xfrm>
                <a:off x="4704" y="1248"/>
                <a:ext cx="288" cy="288"/>
                <a:chOff x="960" y="864"/>
                <a:chExt cx="288" cy="288"/>
              </a:xfrm>
            </p:grpSpPr>
            <p:sp>
              <p:nvSpPr>
                <p:cNvPr id="451666" name="Oval 82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67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1</a:t>
                  </a:r>
                </a:p>
              </p:txBody>
            </p:sp>
          </p:grpSp>
          <p:sp>
            <p:nvSpPr>
              <p:cNvPr id="451668" name="Line 84"/>
              <p:cNvSpPr>
                <a:spLocks noChangeShapeType="1"/>
              </p:cNvSpPr>
              <p:nvPr/>
            </p:nvSpPr>
            <p:spPr bwMode="auto">
              <a:xfrm flipH="1">
                <a:off x="4896" y="105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51686" name="Text Box 102"/>
            <p:cNvSpPr txBox="1">
              <a:spLocks noChangeArrowheads="1"/>
            </p:cNvSpPr>
            <p:nvPr/>
          </p:nvSpPr>
          <p:spPr bwMode="auto">
            <a:xfrm>
              <a:off x="4576" y="3064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  <p:sp>
          <p:nvSpPr>
            <p:cNvPr id="451687" name="Text Box 103"/>
            <p:cNvSpPr txBox="1">
              <a:spLocks noChangeArrowheads="1"/>
            </p:cNvSpPr>
            <p:nvPr/>
          </p:nvSpPr>
          <p:spPr bwMode="auto">
            <a:xfrm>
              <a:off x="5128" y="3072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  <p:sp>
          <p:nvSpPr>
            <p:cNvPr id="451691" name="Text Box 107"/>
            <p:cNvSpPr txBox="1">
              <a:spLocks noChangeArrowheads="1"/>
            </p:cNvSpPr>
            <p:nvPr/>
          </p:nvSpPr>
          <p:spPr bwMode="auto">
            <a:xfrm>
              <a:off x="4824" y="2672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05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1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EC5CBD8F-6F80-4753-8341-54DF57A4C719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u="sng" dirty="0"/>
              <a:t>Insert 3, 1, </a:t>
            </a:r>
            <a:r>
              <a:rPr lang="en-US" altLang="zh-TW" b="0" u="sng" dirty="0" smtClean="0"/>
              <a:t>and 2</a:t>
            </a:r>
            <a:endParaRPr lang="en-US" altLang="zh-TW" dirty="0"/>
          </a:p>
        </p:txBody>
      </p:sp>
      <p:grpSp>
        <p:nvGrpSpPr>
          <p:cNvPr id="452612" name="Group 4"/>
          <p:cNvGrpSpPr>
            <a:grpSpLocks/>
          </p:cNvGrpSpPr>
          <p:nvPr/>
        </p:nvGrpSpPr>
        <p:grpSpPr bwMode="auto">
          <a:xfrm>
            <a:off x="625187" y="2203592"/>
            <a:ext cx="1320734" cy="1041400"/>
            <a:chOff x="768" y="496"/>
            <a:chExt cx="901" cy="656"/>
          </a:xfrm>
        </p:grpSpPr>
        <p:grpSp>
          <p:nvGrpSpPr>
            <p:cNvPr id="452613" name="Group 5"/>
            <p:cNvGrpSpPr>
              <a:grpSpLocks/>
            </p:cNvGrpSpPr>
            <p:nvPr/>
          </p:nvGrpSpPr>
          <p:grpSpPr bwMode="auto">
            <a:xfrm>
              <a:off x="768" y="496"/>
              <a:ext cx="901" cy="656"/>
              <a:chOff x="768" y="496"/>
              <a:chExt cx="901" cy="656"/>
            </a:xfrm>
          </p:grpSpPr>
          <p:grpSp>
            <p:nvGrpSpPr>
              <p:cNvPr id="452614" name="Group 6"/>
              <p:cNvGrpSpPr>
                <a:grpSpLocks/>
              </p:cNvGrpSpPr>
              <p:nvPr/>
            </p:nvGrpSpPr>
            <p:grpSpPr bwMode="auto">
              <a:xfrm>
                <a:off x="960" y="864"/>
                <a:ext cx="288" cy="288"/>
                <a:chOff x="960" y="864"/>
                <a:chExt cx="288" cy="288"/>
              </a:xfrm>
            </p:grpSpPr>
            <p:sp>
              <p:nvSpPr>
                <p:cNvPr id="452615" name="Oval 7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6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3</a:t>
                  </a:r>
                </a:p>
              </p:txBody>
            </p:sp>
          </p:grpSp>
          <p:sp>
            <p:nvSpPr>
              <p:cNvPr id="452617" name="Text Box 9"/>
              <p:cNvSpPr txBox="1">
                <a:spLocks noChangeArrowheads="1"/>
              </p:cNvSpPr>
              <p:nvPr/>
            </p:nvSpPr>
            <p:spPr bwMode="auto">
              <a:xfrm>
                <a:off x="768" y="496"/>
                <a:ext cx="9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insert 3</a:t>
                </a:r>
              </a:p>
            </p:txBody>
          </p:sp>
        </p:grpSp>
        <p:sp>
          <p:nvSpPr>
            <p:cNvPr id="452618" name="Text Box 10"/>
            <p:cNvSpPr txBox="1">
              <a:spLocks noChangeArrowheads="1"/>
            </p:cNvSpPr>
            <p:nvPr/>
          </p:nvSpPr>
          <p:spPr bwMode="auto">
            <a:xfrm>
              <a:off x="816" y="76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</p:grpSp>
      <p:grpSp>
        <p:nvGrpSpPr>
          <p:cNvPr id="452737" name="Group 129"/>
          <p:cNvGrpSpPr>
            <a:grpSpLocks/>
          </p:cNvGrpSpPr>
          <p:nvPr/>
        </p:nvGrpSpPr>
        <p:grpSpPr bwMode="auto">
          <a:xfrm>
            <a:off x="2075463" y="2213156"/>
            <a:ext cx="1408683" cy="1701800"/>
            <a:chOff x="1824" y="512"/>
            <a:chExt cx="961" cy="1072"/>
          </a:xfrm>
        </p:grpSpPr>
        <p:grpSp>
          <p:nvGrpSpPr>
            <p:cNvPr id="452620" name="Group 12"/>
            <p:cNvGrpSpPr>
              <a:grpSpLocks/>
            </p:cNvGrpSpPr>
            <p:nvPr/>
          </p:nvGrpSpPr>
          <p:grpSpPr bwMode="auto">
            <a:xfrm flipH="1">
              <a:off x="1918" y="512"/>
              <a:ext cx="867" cy="1072"/>
              <a:chOff x="1811" y="512"/>
              <a:chExt cx="867" cy="1072"/>
            </a:xfrm>
          </p:grpSpPr>
          <p:sp>
            <p:nvSpPr>
              <p:cNvPr id="452621" name="Text Box 13"/>
              <p:cNvSpPr txBox="1">
                <a:spLocks noChangeArrowheads="1"/>
              </p:cNvSpPr>
              <p:nvPr/>
            </p:nvSpPr>
            <p:spPr bwMode="auto">
              <a:xfrm>
                <a:off x="1811" y="512"/>
                <a:ext cx="8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insert 1</a:t>
                </a:r>
              </a:p>
            </p:txBody>
          </p:sp>
          <p:grpSp>
            <p:nvGrpSpPr>
              <p:cNvPr id="452622" name="Group 14"/>
              <p:cNvGrpSpPr>
                <a:grpSpLocks/>
              </p:cNvGrpSpPr>
              <p:nvPr/>
            </p:nvGrpSpPr>
            <p:grpSpPr bwMode="auto">
              <a:xfrm>
                <a:off x="2054" y="864"/>
                <a:ext cx="298" cy="288"/>
                <a:chOff x="950" y="864"/>
                <a:chExt cx="298" cy="288"/>
              </a:xfrm>
            </p:grpSpPr>
            <p:sp>
              <p:nvSpPr>
                <p:cNvPr id="452623" name="Oval 15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62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95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>
                      <a:latin typeface="+mn-lt"/>
                    </a:rPr>
                    <a:t>3</a:t>
                  </a:r>
                </a:p>
              </p:txBody>
            </p:sp>
          </p:grpSp>
          <p:grpSp>
            <p:nvGrpSpPr>
              <p:cNvPr id="452625" name="Group 17"/>
              <p:cNvGrpSpPr>
                <a:grpSpLocks/>
              </p:cNvGrpSpPr>
              <p:nvPr/>
            </p:nvGrpSpPr>
            <p:grpSpPr bwMode="auto">
              <a:xfrm>
                <a:off x="2332" y="1296"/>
                <a:ext cx="308" cy="288"/>
                <a:chOff x="940" y="864"/>
                <a:chExt cx="308" cy="288"/>
              </a:xfrm>
            </p:grpSpPr>
            <p:sp>
              <p:nvSpPr>
                <p:cNvPr id="452626" name="Oval 18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62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4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>
                      <a:latin typeface="+mn-lt"/>
                    </a:rPr>
                    <a:t>1</a:t>
                  </a:r>
                </a:p>
              </p:txBody>
            </p:sp>
          </p:grpSp>
          <p:sp>
            <p:nvSpPr>
              <p:cNvPr id="452628" name="Line 20"/>
              <p:cNvSpPr>
                <a:spLocks noChangeShapeType="1"/>
              </p:cNvSpPr>
              <p:nvPr/>
            </p:nvSpPr>
            <p:spPr bwMode="auto">
              <a:xfrm>
                <a:off x="2304" y="1104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52629" name="Text Box 21"/>
            <p:cNvSpPr txBox="1">
              <a:spLocks noChangeArrowheads="1"/>
            </p:cNvSpPr>
            <p:nvPr/>
          </p:nvSpPr>
          <p:spPr bwMode="auto">
            <a:xfrm flipH="1">
              <a:off x="2094" y="81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1</a:t>
              </a:r>
            </a:p>
          </p:txBody>
        </p:sp>
        <p:sp>
          <p:nvSpPr>
            <p:cNvPr id="452630" name="Text Box 22"/>
            <p:cNvSpPr txBox="1">
              <a:spLocks noChangeArrowheads="1"/>
            </p:cNvSpPr>
            <p:nvPr/>
          </p:nvSpPr>
          <p:spPr bwMode="auto">
            <a:xfrm flipH="1">
              <a:off x="1824" y="1170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</p:grpSp>
      <p:grpSp>
        <p:nvGrpSpPr>
          <p:cNvPr id="452738" name="Group 130"/>
          <p:cNvGrpSpPr>
            <a:grpSpLocks/>
          </p:cNvGrpSpPr>
          <p:nvPr/>
        </p:nvGrpSpPr>
        <p:grpSpPr bwMode="auto">
          <a:xfrm>
            <a:off x="3679294" y="2221848"/>
            <a:ext cx="2839353" cy="2286000"/>
            <a:chOff x="2737" y="528"/>
            <a:chExt cx="1937" cy="1440"/>
          </a:xfrm>
        </p:grpSpPr>
        <p:grpSp>
          <p:nvGrpSpPr>
            <p:cNvPr id="452641" name="Group 33"/>
            <p:cNvGrpSpPr>
              <a:grpSpLocks/>
            </p:cNvGrpSpPr>
            <p:nvPr/>
          </p:nvGrpSpPr>
          <p:grpSpPr bwMode="auto">
            <a:xfrm>
              <a:off x="3216" y="1680"/>
              <a:ext cx="288" cy="288"/>
              <a:chOff x="960" y="864"/>
              <a:chExt cx="288" cy="288"/>
            </a:xfrm>
          </p:grpSpPr>
          <p:sp>
            <p:nvSpPr>
              <p:cNvPr id="452642" name="Oval 34"/>
              <p:cNvSpPr>
                <a:spLocks noChangeArrowheads="1"/>
              </p:cNvSpPr>
              <p:nvPr/>
            </p:nvSpPr>
            <p:spPr bwMode="auto">
              <a:xfrm>
                <a:off x="960" y="86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2643" name="Text Box 35"/>
              <p:cNvSpPr txBox="1">
                <a:spLocks noChangeArrowheads="1"/>
              </p:cNvSpPr>
              <p:nvPr/>
            </p:nvSpPr>
            <p:spPr bwMode="auto">
              <a:xfrm>
                <a:off x="960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2</a:t>
                </a:r>
              </a:p>
            </p:txBody>
          </p:sp>
        </p:grpSp>
        <p:sp>
          <p:nvSpPr>
            <p:cNvPr id="452644" name="Line 36"/>
            <p:cNvSpPr>
              <a:spLocks noChangeShapeType="1"/>
            </p:cNvSpPr>
            <p:nvPr/>
          </p:nvSpPr>
          <p:spPr bwMode="auto">
            <a:xfrm>
              <a:off x="3168" y="1488"/>
              <a:ext cx="14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52646" name="Text Box 38"/>
            <p:cNvSpPr txBox="1">
              <a:spLocks noChangeArrowheads="1"/>
            </p:cNvSpPr>
            <p:nvPr/>
          </p:nvSpPr>
          <p:spPr bwMode="auto">
            <a:xfrm>
              <a:off x="3080" y="1584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  <p:sp>
          <p:nvSpPr>
            <p:cNvPr id="452633" name="Text Box 25"/>
            <p:cNvSpPr txBox="1">
              <a:spLocks noChangeArrowheads="1"/>
            </p:cNvSpPr>
            <p:nvPr/>
          </p:nvSpPr>
          <p:spPr bwMode="auto">
            <a:xfrm flipH="1">
              <a:off x="2741" y="528"/>
              <a:ext cx="19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insert 2 (</a:t>
              </a:r>
              <a:r>
                <a:rPr lang="en-US" altLang="zh-TW" dirty="0" smtClean="0">
                  <a:solidFill>
                    <a:srgbClr val="C00000"/>
                  </a:solidFill>
                  <a:latin typeface="+mn-lt"/>
                </a:rPr>
                <a:t>LR-Type</a:t>
              </a:r>
              <a:r>
                <a:rPr lang="en-US" altLang="zh-TW" dirty="0">
                  <a:latin typeface="+mn-lt"/>
                </a:rPr>
                <a:t>)</a:t>
              </a:r>
            </a:p>
          </p:txBody>
        </p:sp>
        <p:grpSp>
          <p:nvGrpSpPr>
            <p:cNvPr id="452634" name="Group 26"/>
            <p:cNvGrpSpPr>
              <a:grpSpLocks/>
            </p:cNvGrpSpPr>
            <p:nvPr/>
          </p:nvGrpSpPr>
          <p:grpSpPr bwMode="auto">
            <a:xfrm flipH="1">
              <a:off x="3216" y="816"/>
              <a:ext cx="288" cy="288"/>
              <a:chOff x="960" y="864"/>
              <a:chExt cx="288" cy="288"/>
            </a:xfrm>
          </p:grpSpPr>
          <p:sp>
            <p:nvSpPr>
              <p:cNvPr id="452635" name="Oval 27"/>
              <p:cNvSpPr>
                <a:spLocks noChangeArrowheads="1"/>
              </p:cNvSpPr>
              <p:nvPr/>
            </p:nvSpPr>
            <p:spPr bwMode="auto">
              <a:xfrm>
                <a:off x="960" y="86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2636" name="Text Box 28"/>
              <p:cNvSpPr txBox="1">
                <a:spLocks noChangeArrowheads="1"/>
              </p:cNvSpPr>
              <p:nvPr/>
            </p:nvSpPr>
            <p:spPr bwMode="auto">
              <a:xfrm>
                <a:off x="960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452637" name="Group 29"/>
            <p:cNvGrpSpPr>
              <a:grpSpLocks/>
            </p:cNvGrpSpPr>
            <p:nvPr/>
          </p:nvGrpSpPr>
          <p:grpSpPr bwMode="auto">
            <a:xfrm flipH="1">
              <a:off x="2928" y="1248"/>
              <a:ext cx="288" cy="288"/>
              <a:chOff x="960" y="864"/>
              <a:chExt cx="288" cy="288"/>
            </a:xfrm>
          </p:grpSpPr>
          <p:sp>
            <p:nvSpPr>
              <p:cNvPr id="452638" name="Oval 30"/>
              <p:cNvSpPr>
                <a:spLocks noChangeArrowheads="1"/>
              </p:cNvSpPr>
              <p:nvPr/>
            </p:nvSpPr>
            <p:spPr bwMode="auto">
              <a:xfrm>
                <a:off x="960" y="86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2639" name="Text Box 31"/>
              <p:cNvSpPr txBox="1">
                <a:spLocks noChangeArrowheads="1"/>
              </p:cNvSpPr>
              <p:nvPr/>
            </p:nvSpPr>
            <p:spPr bwMode="auto">
              <a:xfrm>
                <a:off x="960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1</a:t>
                </a:r>
              </a:p>
            </p:txBody>
          </p:sp>
        </p:grpSp>
        <p:sp>
          <p:nvSpPr>
            <p:cNvPr id="452640" name="Line 32"/>
            <p:cNvSpPr>
              <a:spLocks noChangeShapeType="1"/>
            </p:cNvSpPr>
            <p:nvPr/>
          </p:nvSpPr>
          <p:spPr bwMode="auto">
            <a:xfrm flipH="1">
              <a:off x="3120" y="1056"/>
              <a:ext cx="14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52645" name="Text Box 37"/>
            <p:cNvSpPr txBox="1">
              <a:spLocks noChangeArrowheads="1"/>
            </p:cNvSpPr>
            <p:nvPr/>
          </p:nvSpPr>
          <p:spPr bwMode="auto">
            <a:xfrm flipH="1">
              <a:off x="3062" y="72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2</a:t>
              </a:r>
            </a:p>
          </p:txBody>
        </p:sp>
        <p:sp>
          <p:nvSpPr>
            <p:cNvPr id="452647" name="Text Box 39"/>
            <p:cNvSpPr txBox="1">
              <a:spLocks noChangeArrowheads="1"/>
            </p:cNvSpPr>
            <p:nvPr/>
          </p:nvSpPr>
          <p:spPr bwMode="auto">
            <a:xfrm flipH="1">
              <a:off x="2737" y="1128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-1</a:t>
              </a:r>
            </a:p>
          </p:txBody>
        </p:sp>
      </p:grpSp>
      <p:grpSp>
        <p:nvGrpSpPr>
          <p:cNvPr id="452648" name="Group 40"/>
          <p:cNvGrpSpPr>
            <a:grpSpLocks/>
          </p:cNvGrpSpPr>
          <p:nvPr/>
        </p:nvGrpSpPr>
        <p:grpSpPr bwMode="auto">
          <a:xfrm>
            <a:off x="6455645" y="2243570"/>
            <a:ext cx="2481691" cy="1689100"/>
            <a:chOff x="4600" y="472"/>
            <a:chExt cx="1693" cy="1064"/>
          </a:xfrm>
        </p:grpSpPr>
        <p:grpSp>
          <p:nvGrpSpPr>
            <p:cNvPr id="452649" name="Group 41"/>
            <p:cNvGrpSpPr>
              <a:grpSpLocks/>
            </p:cNvGrpSpPr>
            <p:nvPr/>
          </p:nvGrpSpPr>
          <p:grpSpPr bwMode="auto">
            <a:xfrm>
              <a:off x="4704" y="472"/>
              <a:ext cx="1589" cy="1064"/>
              <a:chOff x="4704" y="472"/>
              <a:chExt cx="1589" cy="1064"/>
            </a:xfrm>
          </p:grpSpPr>
          <p:sp>
            <p:nvSpPr>
              <p:cNvPr id="452650" name="Text Box 42"/>
              <p:cNvSpPr txBox="1">
                <a:spLocks noChangeArrowheads="1"/>
              </p:cNvSpPr>
              <p:nvPr/>
            </p:nvSpPr>
            <p:spPr bwMode="auto">
              <a:xfrm>
                <a:off x="4704" y="472"/>
                <a:ext cx="15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After Rotation</a:t>
                </a:r>
              </a:p>
            </p:txBody>
          </p:sp>
          <p:grpSp>
            <p:nvGrpSpPr>
              <p:cNvPr id="452651" name="Group 43"/>
              <p:cNvGrpSpPr>
                <a:grpSpLocks/>
              </p:cNvGrpSpPr>
              <p:nvPr/>
            </p:nvGrpSpPr>
            <p:grpSpPr bwMode="auto">
              <a:xfrm>
                <a:off x="4992" y="816"/>
                <a:ext cx="288" cy="288"/>
                <a:chOff x="960" y="864"/>
                <a:chExt cx="288" cy="288"/>
              </a:xfrm>
            </p:grpSpPr>
            <p:sp>
              <p:nvSpPr>
                <p:cNvPr id="452652" name="Oval 44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653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452654" name="Group 46"/>
              <p:cNvGrpSpPr>
                <a:grpSpLocks/>
              </p:cNvGrpSpPr>
              <p:nvPr/>
            </p:nvGrpSpPr>
            <p:grpSpPr bwMode="auto">
              <a:xfrm>
                <a:off x="5280" y="1248"/>
                <a:ext cx="288" cy="288"/>
                <a:chOff x="960" y="864"/>
                <a:chExt cx="288" cy="288"/>
              </a:xfrm>
            </p:grpSpPr>
            <p:sp>
              <p:nvSpPr>
                <p:cNvPr id="452655" name="Oval 47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6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3</a:t>
                  </a:r>
                </a:p>
              </p:txBody>
            </p:sp>
          </p:grpSp>
          <p:sp>
            <p:nvSpPr>
              <p:cNvPr id="452657" name="Line 49"/>
              <p:cNvSpPr>
                <a:spLocks noChangeShapeType="1"/>
              </p:cNvSpPr>
              <p:nvPr/>
            </p:nvSpPr>
            <p:spPr bwMode="auto">
              <a:xfrm>
                <a:off x="5232" y="105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grpSp>
            <p:nvGrpSpPr>
              <p:cNvPr id="452658" name="Group 50"/>
              <p:cNvGrpSpPr>
                <a:grpSpLocks/>
              </p:cNvGrpSpPr>
              <p:nvPr/>
            </p:nvGrpSpPr>
            <p:grpSpPr bwMode="auto">
              <a:xfrm>
                <a:off x="4704" y="1248"/>
                <a:ext cx="288" cy="288"/>
                <a:chOff x="960" y="864"/>
                <a:chExt cx="288" cy="288"/>
              </a:xfrm>
            </p:grpSpPr>
            <p:sp>
              <p:nvSpPr>
                <p:cNvPr id="452659" name="Oval 51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66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1</a:t>
                  </a:r>
                </a:p>
              </p:txBody>
            </p:sp>
          </p:grpSp>
          <p:sp>
            <p:nvSpPr>
              <p:cNvPr id="452661" name="Line 53"/>
              <p:cNvSpPr>
                <a:spLocks noChangeShapeType="1"/>
              </p:cNvSpPr>
              <p:nvPr/>
            </p:nvSpPr>
            <p:spPr bwMode="auto">
              <a:xfrm flipH="1">
                <a:off x="4896" y="105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52662" name="Text Box 54"/>
            <p:cNvSpPr txBox="1">
              <a:spLocks noChangeArrowheads="1"/>
            </p:cNvSpPr>
            <p:nvPr/>
          </p:nvSpPr>
          <p:spPr bwMode="auto">
            <a:xfrm>
              <a:off x="4600" y="1120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  <p:sp>
          <p:nvSpPr>
            <p:cNvPr id="452663" name="Text Box 55"/>
            <p:cNvSpPr txBox="1">
              <a:spLocks noChangeArrowheads="1"/>
            </p:cNvSpPr>
            <p:nvPr/>
          </p:nvSpPr>
          <p:spPr bwMode="auto">
            <a:xfrm>
              <a:off x="5152" y="113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  <p:sp>
          <p:nvSpPr>
            <p:cNvPr id="452664" name="Text Box 56"/>
            <p:cNvSpPr txBox="1">
              <a:spLocks noChangeArrowheads="1"/>
            </p:cNvSpPr>
            <p:nvPr/>
          </p:nvSpPr>
          <p:spPr bwMode="auto">
            <a:xfrm>
              <a:off x="4848" y="720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8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Binary Search Trees</a:t>
            </a:r>
            <a:endParaRPr lang="en-US" altLang="zh-TW" dirty="0"/>
          </a:p>
        </p:txBody>
      </p:sp>
      <p:sp>
        <p:nvSpPr>
          <p:cNvPr id="1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2214679C-0E90-47B3-A8EC-77068666E65C}" type="slidenum">
              <a:rPr lang="zh-TW" altLang="en-US" smtClean="0"/>
              <a:pPr/>
              <a:t>13</a:t>
            </a:fld>
            <a:endParaRPr lang="en-US" altLang="zh-TW" dirty="0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u="sng" dirty="0"/>
              <a:t>Insert 1, 2, </a:t>
            </a:r>
            <a:r>
              <a:rPr lang="en-US" altLang="zh-TW" b="0" u="sng" dirty="0" smtClean="0"/>
              <a:t>and 3</a:t>
            </a:r>
            <a:endParaRPr lang="en-US" altLang="zh-TW" dirty="0"/>
          </a:p>
        </p:txBody>
      </p:sp>
      <p:grpSp>
        <p:nvGrpSpPr>
          <p:cNvPr id="451679" name="Group 95"/>
          <p:cNvGrpSpPr>
            <a:grpSpLocks/>
          </p:cNvGrpSpPr>
          <p:nvPr/>
        </p:nvGrpSpPr>
        <p:grpSpPr bwMode="auto">
          <a:xfrm>
            <a:off x="463943" y="2438400"/>
            <a:ext cx="1270895" cy="990600"/>
            <a:chOff x="768" y="528"/>
            <a:chExt cx="867" cy="624"/>
          </a:xfrm>
        </p:grpSpPr>
        <p:grpSp>
          <p:nvGrpSpPr>
            <p:cNvPr id="451609" name="Group 25"/>
            <p:cNvGrpSpPr>
              <a:grpSpLocks/>
            </p:cNvGrpSpPr>
            <p:nvPr/>
          </p:nvGrpSpPr>
          <p:grpSpPr bwMode="auto">
            <a:xfrm>
              <a:off x="768" y="528"/>
              <a:ext cx="867" cy="624"/>
              <a:chOff x="768" y="528"/>
              <a:chExt cx="867" cy="624"/>
            </a:xfrm>
          </p:grpSpPr>
          <p:grpSp>
            <p:nvGrpSpPr>
              <p:cNvPr id="451589" name="Group 5"/>
              <p:cNvGrpSpPr>
                <a:grpSpLocks/>
              </p:cNvGrpSpPr>
              <p:nvPr/>
            </p:nvGrpSpPr>
            <p:grpSpPr bwMode="auto">
              <a:xfrm>
                <a:off x="960" y="864"/>
                <a:ext cx="288" cy="288"/>
                <a:chOff x="960" y="864"/>
                <a:chExt cx="288" cy="288"/>
              </a:xfrm>
            </p:grpSpPr>
            <p:sp>
              <p:nvSpPr>
                <p:cNvPr id="451587" name="Oval 3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58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>
                      <a:latin typeface="+mn-lt"/>
                    </a:rPr>
                    <a:t>1</a:t>
                  </a:r>
                </a:p>
              </p:txBody>
            </p:sp>
          </p:grpSp>
          <p:sp>
            <p:nvSpPr>
              <p:cNvPr id="451590" name="Text Box 6"/>
              <p:cNvSpPr txBox="1">
                <a:spLocks noChangeArrowheads="1"/>
              </p:cNvSpPr>
              <p:nvPr/>
            </p:nvSpPr>
            <p:spPr bwMode="auto">
              <a:xfrm>
                <a:off x="768" y="528"/>
                <a:ext cx="8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insert 1</a:t>
                </a:r>
              </a:p>
            </p:txBody>
          </p:sp>
        </p:grpSp>
        <p:sp>
          <p:nvSpPr>
            <p:cNvPr id="451669" name="Text Box 85"/>
            <p:cNvSpPr txBox="1">
              <a:spLocks noChangeArrowheads="1"/>
            </p:cNvSpPr>
            <p:nvPr/>
          </p:nvSpPr>
          <p:spPr bwMode="auto">
            <a:xfrm>
              <a:off x="816" y="76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</p:grpSp>
      <p:grpSp>
        <p:nvGrpSpPr>
          <p:cNvPr id="451680" name="Group 96"/>
          <p:cNvGrpSpPr>
            <a:grpSpLocks/>
          </p:cNvGrpSpPr>
          <p:nvPr/>
        </p:nvGrpSpPr>
        <p:grpSpPr bwMode="auto">
          <a:xfrm>
            <a:off x="1984403" y="2441072"/>
            <a:ext cx="1320735" cy="1663700"/>
            <a:chOff x="1776" y="536"/>
            <a:chExt cx="901" cy="1048"/>
          </a:xfrm>
        </p:grpSpPr>
        <p:grpSp>
          <p:nvGrpSpPr>
            <p:cNvPr id="451608" name="Group 24"/>
            <p:cNvGrpSpPr>
              <a:grpSpLocks/>
            </p:cNvGrpSpPr>
            <p:nvPr/>
          </p:nvGrpSpPr>
          <p:grpSpPr bwMode="auto">
            <a:xfrm>
              <a:off x="1776" y="536"/>
              <a:ext cx="901" cy="1048"/>
              <a:chOff x="1776" y="536"/>
              <a:chExt cx="901" cy="1048"/>
            </a:xfrm>
          </p:grpSpPr>
          <p:sp>
            <p:nvSpPr>
              <p:cNvPr id="451591" name="Text Box 7"/>
              <p:cNvSpPr txBox="1">
                <a:spLocks noChangeArrowheads="1"/>
              </p:cNvSpPr>
              <p:nvPr/>
            </p:nvSpPr>
            <p:spPr bwMode="auto">
              <a:xfrm>
                <a:off x="1776" y="536"/>
                <a:ext cx="9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insert 2</a:t>
                </a:r>
              </a:p>
            </p:txBody>
          </p:sp>
          <p:grpSp>
            <p:nvGrpSpPr>
              <p:cNvPr id="451592" name="Group 8"/>
              <p:cNvGrpSpPr>
                <a:grpSpLocks/>
              </p:cNvGrpSpPr>
              <p:nvPr/>
            </p:nvGrpSpPr>
            <p:grpSpPr bwMode="auto">
              <a:xfrm>
                <a:off x="2064" y="864"/>
                <a:ext cx="288" cy="288"/>
                <a:chOff x="960" y="864"/>
                <a:chExt cx="288" cy="288"/>
              </a:xfrm>
            </p:grpSpPr>
            <p:sp>
              <p:nvSpPr>
                <p:cNvPr id="451593" name="Oval 9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59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1</a:t>
                  </a:r>
                </a:p>
              </p:txBody>
            </p:sp>
          </p:grpSp>
          <p:grpSp>
            <p:nvGrpSpPr>
              <p:cNvPr id="451595" name="Group 11"/>
              <p:cNvGrpSpPr>
                <a:grpSpLocks/>
              </p:cNvGrpSpPr>
              <p:nvPr/>
            </p:nvGrpSpPr>
            <p:grpSpPr bwMode="auto">
              <a:xfrm>
                <a:off x="2352" y="1296"/>
                <a:ext cx="288" cy="288"/>
                <a:chOff x="960" y="864"/>
                <a:chExt cx="288" cy="288"/>
              </a:xfrm>
            </p:grpSpPr>
            <p:sp>
              <p:nvSpPr>
                <p:cNvPr id="451596" name="Oval 12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5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2</a:t>
                  </a:r>
                </a:p>
              </p:txBody>
            </p:sp>
          </p:grpSp>
          <p:sp>
            <p:nvSpPr>
              <p:cNvPr id="451599" name="Line 15"/>
              <p:cNvSpPr>
                <a:spLocks noChangeShapeType="1"/>
              </p:cNvSpPr>
              <p:nvPr/>
            </p:nvSpPr>
            <p:spPr bwMode="auto">
              <a:xfrm>
                <a:off x="2304" y="1104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51670" name="Text Box 86"/>
            <p:cNvSpPr txBox="1">
              <a:spLocks noChangeArrowheads="1"/>
            </p:cNvSpPr>
            <p:nvPr/>
          </p:nvSpPr>
          <p:spPr bwMode="auto">
            <a:xfrm>
              <a:off x="1856" y="816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-1</a:t>
              </a:r>
            </a:p>
          </p:txBody>
        </p:sp>
        <p:sp>
          <p:nvSpPr>
            <p:cNvPr id="451672" name="Text Box 88"/>
            <p:cNvSpPr txBox="1">
              <a:spLocks noChangeArrowheads="1"/>
            </p:cNvSpPr>
            <p:nvPr/>
          </p:nvSpPr>
          <p:spPr bwMode="auto">
            <a:xfrm>
              <a:off x="2184" y="124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</p:grpSp>
      <p:grpSp>
        <p:nvGrpSpPr>
          <p:cNvPr id="451681" name="Group 97"/>
          <p:cNvGrpSpPr>
            <a:grpSpLocks/>
          </p:cNvGrpSpPr>
          <p:nvPr/>
        </p:nvGrpSpPr>
        <p:grpSpPr bwMode="auto">
          <a:xfrm>
            <a:off x="3485801" y="2472822"/>
            <a:ext cx="2856950" cy="2349500"/>
            <a:chOff x="2928" y="488"/>
            <a:chExt cx="1949" cy="1480"/>
          </a:xfrm>
        </p:grpSpPr>
        <p:grpSp>
          <p:nvGrpSpPr>
            <p:cNvPr id="451627" name="Group 43"/>
            <p:cNvGrpSpPr>
              <a:grpSpLocks/>
            </p:cNvGrpSpPr>
            <p:nvPr/>
          </p:nvGrpSpPr>
          <p:grpSpPr bwMode="auto">
            <a:xfrm>
              <a:off x="2928" y="488"/>
              <a:ext cx="1949" cy="1480"/>
              <a:chOff x="2928" y="488"/>
              <a:chExt cx="1949" cy="1480"/>
            </a:xfrm>
          </p:grpSpPr>
          <p:sp>
            <p:nvSpPr>
              <p:cNvPr id="451600" name="Text Box 16"/>
              <p:cNvSpPr txBox="1">
                <a:spLocks noChangeArrowheads="1"/>
              </p:cNvSpPr>
              <p:nvPr/>
            </p:nvSpPr>
            <p:spPr bwMode="auto">
              <a:xfrm>
                <a:off x="2928" y="488"/>
                <a:ext cx="194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insert 3 (</a:t>
                </a:r>
                <a:r>
                  <a:rPr lang="en-US" altLang="zh-TW" dirty="0" smtClean="0">
                    <a:solidFill>
                      <a:srgbClr val="C00000"/>
                    </a:solidFill>
                    <a:latin typeface="+mn-lt"/>
                  </a:rPr>
                  <a:t>RR-Type</a:t>
                </a:r>
                <a:r>
                  <a:rPr lang="en-US" altLang="zh-TW" dirty="0">
                    <a:latin typeface="+mn-lt"/>
                  </a:rPr>
                  <a:t>)</a:t>
                </a:r>
              </a:p>
            </p:txBody>
          </p:sp>
          <p:grpSp>
            <p:nvGrpSpPr>
              <p:cNvPr id="451601" name="Group 17"/>
              <p:cNvGrpSpPr>
                <a:grpSpLocks/>
              </p:cNvGrpSpPr>
              <p:nvPr/>
            </p:nvGrpSpPr>
            <p:grpSpPr bwMode="auto">
              <a:xfrm>
                <a:off x="3216" y="816"/>
                <a:ext cx="288" cy="288"/>
                <a:chOff x="960" y="864"/>
                <a:chExt cx="288" cy="288"/>
              </a:xfrm>
            </p:grpSpPr>
            <p:sp>
              <p:nvSpPr>
                <p:cNvPr id="451602" name="Oval 18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1</a:t>
                  </a:r>
                </a:p>
              </p:txBody>
            </p:sp>
          </p:grpSp>
          <p:grpSp>
            <p:nvGrpSpPr>
              <p:cNvPr id="451604" name="Group 20"/>
              <p:cNvGrpSpPr>
                <a:grpSpLocks/>
              </p:cNvGrpSpPr>
              <p:nvPr/>
            </p:nvGrpSpPr>
            <p:grpSpPr bwMode="auto">
              <a:xfrm>
                <a:off x="3504" y="1248"/>
                <a:ext cx="288" cy="288"/>
                <a:chOff x="960" y="864"/>
                <a:chExt cx="288" cy="288"/>
              </a:xfrm>
            </p:grpSpPr>
            <p:sp>
              <p:nvSpPr>
                <p:cNvPr id="451605" name="Oval 21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2</a:t>
                  </a:r>
                </a:p>
              </p:txBody>
            </p:sp>
          </p:grpSp>
          <p:sp>
            <p:nvSpPr>
              <p:cNvPr id="451607" name="Line 23"/>
              <p:cNvSpPr>
                <a:spLocks noChangeShapeType="1"/>
              </p:cNvSpPr>
              <p:nvPr/>
            </p:nvSpPr>
            <p:spPr bwMode="auto">
              <a:xfrm>
                <a:off x="3456" y="105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grpSp>
            <p:nvGrpSpPr>
              <p:cNvPr id="451610" name="Group 26"/>
              <p:cNvGrpSpPr>
                <a:grpSpLocks/>
              </p:cNvGrpSpPr>
              <p:nvPr/>
            </p:nvGrpSpPr>
            <p:grpSpPr bwMode="auto">
              <a:xfrm>
                <a:off x="3792" y="1680"/>
                <a:ext cx="288" cy="288"/>
                <a:chOff x="960" y="864"/>
                <a:chExt cx="288" cy="288"/>
              </a:xfrm>
            </p:grpSpPr>
            <p:sp>
              <p:nvSpPr>
                <p:cNvPr id="451611" name="Oval 27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1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3</a:t>
                  </a:r>
                </a:p>
              </p:txBody>
            </p:sp>
          </p:grpSp>
          <p:sp>
            <p:nvSpPr>
              <p:cNvPr id="451613" name="Line 29"/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51671" name="Text Box 87"/>
            <p:cNvSpPr txBox="1">
              <a:spLocks noChangeArrowheads="1"/>
            </p:cNvSpPr>
            <p:nvPr/>
          </p:nvSpPr>
          <p:spPr bwMode="auto">
            <a:xfrm>
              <a:off x="2992" y="72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-2</a:t>
              </a:r>
            </a:p>
          </p:txBody>
        </p:sp>
        <p:sp>
          <p:nvSpPr>
            <p:cNvPr id="451673" name="Text Box 89"/>
            <p:cNvSpPr txBox="1">
              <a:spLocks noChangeArrowheads="1"/>
            </p:cNvSpPr>
            <p:nvPr/>
          </p:nvSpPr>
          <p:spPr bwMode="auto">
            <a:xfrm>
              <a:off x="3648" y="1584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  <p:sp>
          <p:nvSpPr>
            <p:cNvPr id="451677" name="Text Box 93"/>
            <p:cNvSpPr txBox="1">
              <a:spLocks noChangeArrowheads="1"/>
            </p:cNvSpPr>
            <p:nvPr/>
          </p:nvSpPr>
          <p:spPr bwMode="auto">
            <a:xfrm>
              <a:off x="3288" y="1200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-1</a:t>
              </a:r>
            </a:p>
          </p:txBody>
        </p:sp>
      </p:grpSp>
      <p:grpSp>
        <p:nvGrpSpPr>
          <p:cNvPr id="451683" name="Group 99"/>
          <p:cNvGrpSpPr>
            <a:grpSpLocks/>
          </p:cNvGrpSpPr>
          <p:nvPr/>
        </p:nvGrpSpPr>
        <p:grpSpPr bwMode="auto">
          <a:xfrm>
            <a:off x="6355948" y="2489200"/>
            <a:ext cx="2340967" cy="1651000"/>
            <a:chOff x="4568" y="496"/>
            <a:chExt cx="1597" cy="1040"/>
          </a:xfrm>
        </p:grpSpPr>
        <p:grpSp>
          <p:nvGrpSpPr>
            <p:cNvPr id="451626" name="Group 42"/>
            <p:cNvGrpSpPr>
              <a:grpSpLocks/>
            </p:cNvGrpSpPr>
            <p:nvPr/>
          </p:nvGrpSpPr>
          <p:grpSpPr bwMode="auto">
            <a:xfrm>
              <a:off x="4576" y="496"/>
              <a:ext cx="1589" cy="1040"/>
              <a:chOff x="4576" y="496"/>
              <a:chExt cx="1589" cy="1040"/>
            </a:xfrm>
          </p:grpSpPr>
          <p:sp>
            <p:nvSpPr>
              <p:cNvPr id="451614" name="Text Box 30"/>
              <p:cNvSpPr txBox="1">
                <a:spLocks noChangeArrowheads="1"/>
              </p:cNvSpPr>
              <p:nvPr/>
            </p:nvSpPr>
            <p:spPr bwMode="auto">
              <a:xfrm>
                <a:off x="4576" y="496"/>
                <a:ext cx="15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After Rotation</a:t>
                </a:r>
              </a:p>
            </p:txBody>
          </p:sp>
          <p:grpSp>
            <p:nvGrpSpPr>
              <p:cNvPr id="451615" name="Group 31"/>
              <p:cNvGrpSpPr>
                <a:grpSpLocks/>
              </p:cNvGrpSpPr>
              <p:nvPr/>
            </p:nvGrpSpPr>
            <p:grpSpPr bwMode="auto">
              <a:xfrm>
                <a:off x="4992" y="816"/>
                <a:ext cx="288" cy="288"/>
                <a:chOff x="960" y="864"/>
                <a:chExt cx="288" cy="288"/>
              </a:xfrm>
            </p:grpSpPr>
            <p:sp>
              <p:nvSpPr>
                <p:cNvPr id="451616" name="Oval 32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1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451618" name="Group 34"/>
              <p:cNvGrpSpPr>
                <a:grpSpLocks/>
              </p:cNvGrpSpPr>
              <p:nvPr/>
            </p:nvGrpSpPr>
            <p:grpSpPr bwMode="auto">
              <a:xfrm>
                <a:off x="5280" y="1248"/>
                <a:ext cx="288" cy="288"/>
                <a:chOff x="960" y="864"/>
                <a:chExt cx="288" cy="288"/>
              </a:xfrm>
            </p:grpSpPr>
            <p:sp>
              <p:nvSpPr>
                <p:cNvPr id="451619" name="Oval 35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2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3</a:t>
                  </a:r>
                </a:p>
              </p:txBody>
            </p:sp>
          </p:grpSp>
          <p:sp>
            <p:nvSpPr>
              <p:cNvPr id="451621" name="Line 37"/>
              <p:cNvSpPr>
                <a:spLocks noChangeShapeType="1"/>
              </p:cNvSpPr>
              <p:nvPr/>
            </p:nvSpPr>
            <p:spPr bwMode="auto">
              <a:xfrm>
                <a:off x="5232" y="105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grpSp>
            <p:nvGrpSpPr>
              <p:cNvPr id="451622" name="Group 38"/>
              <p:cNvGrpSpPr>
                <a:grpSpLocks/>
              </p:cNvGrpSpPr>
              <p:nvPr/>
            </p:nvGrpSpPr>
            <p:grpSpPr bwMode="auto">
              <a:xfrm>
                <a:off x="4704" y="1248"/>
                <a:ext cx="288" cy="288"/>
                <a:chOff x="960" y="864"/>
                <a:chExt cx="288" cy="288"/>
              </a:xfrm>
            </p:grpSpPr>
            <p:sp>
              <p:nvSpPr>
                <p:cNvPr id="451623" name="Oval 39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162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1</a:t>
                  </a:r>
                </a:p>
              </p:txBody>
            </p:sp>
          </p:grpSp>
          <p:sp>
            <p:nvSpPr>
              <p:cNvPr id="451625" name="Line 41"/>
              <p:cNvSpPr>
                <a:spLocks noChangeShapeType="1"/>
              </p:cNvSpPr>
              <p:nvPr/>
            </p:nvSpPr>
            <p:spPr bwMode="auto">
              <a:xfrm flipH="1">
                <a:off x="4896" y="105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51674" name="Text Box 90"/>
            <p:cNvSpPr txBox="1">
              <a:spLocks noChangeArrowheads="1"/>
            </p:cNvSpPr>
            <p:nvPr/>
          </p:nvSpPr>
          <p:spPr bwMode="auto">
            <a:xfrm>
              <a:off x="4568" y="1152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  <p:sp>
          <p:nvSpPr>
            <p:cNvPr id="451675" name="Text Box 91"/>
            <p:cNvSpPr txBox="1">
              <a:spLocks noChangeArrowheads="1"/>
            </p:cNvSpPr>
            <p:nvPr/>
          </p:nvSpPr>
          <p:spPr bwMode="auto">
            <a:xfrm>
              <a:off x="5128" y="1152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  <p:sp>
          <p:nvSpPr>
            <p:cNvPr id="451678" name="Text Box 94"/>
            <p:cNvSpPr txBox="1">
              <a:spLocks noChangeArrowheads="1"/>
            </p:cNvSpPr>
            <p:nvPr/>
          </p:nvSpPr>
          <p:spPr bwMode="auto">
            <a:xfrm>
              <a:off x="4848" y="73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9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1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EC5CBD8F-6F80-4753-8341-54DF57A4C719}" type="slidenum">
              <a:rPr lang="zh-TW" altLang="en-US" smtClean="0"/>
              <a:pPr/>
              <a:t>14</a:t>
            </a:fld>
            <a:endParaRPr lang="en-US" altLang="zh-TW" dirty="0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u="sng" dirty="0"/>
              <a:t>Insert </a:t>
            </a:r>
            <a:r>
              <a:rPr lang="en-US" altLang="zh-TW" b="0" u="sng" dirty="0" smtClean="0"/>
              <a:t>1, 3, and 2</a:t>
            </a:r>
            <a:endParaRPr lang="en-US" altLang="zh-TW" dirty="0"/>
          </a:p>
        </p:txBody>
      </p:sp>
      <p:grpSp>
        <p:nvGrpSpPr>
          <p:cNvPr id="452665" name="Group 57"/>
          <p:cNvGrpSpPr>
            <a:grpSpLocks/>
          </p:cNvGrpSpPr>
          <p:nvPr/>
        </p:nvGrpSpPr>
        <p:grpSpPr bwMode="auto">
          <a:xfrm>
            <a:off x="723399" y="2654300"/>
            <a:ext cx="1270895" cy="1079500"/>
            <a:chOff x="768" y="2392"/>
            <a:chExt cx="867" cy="680"/>
          </a:xfrm>
        </p:grpSpPr>
        <p:grpSp>
          <p:nvGrpSpPr>
            <p:cNvPr id="452666" name="Group 58"/>
            <p:cNvGrpSpPr>
              <a:grpSpLocks/>
            </p:cNvGrpSpPr>
            <p:nvPr/>
          </p:nvGrpSpPr>
          <p:grpSpPr bwMode="auto">
            <a:xfrm>
              <a:off x="768" y="2392"/>
              <a:ext cx="867" cy="680"/>
              <a:chOff x="768" y="472"/>
              <a:chExt cx="867" cy="680"/>
            </a:xfrm>
          </p:grpSpPr>
          <p:grpSp>
            <p:nvGrpSpPr>
              <p:cNvPr id="452667" name="Group 59"/>
              <p:cNvGrpSpPr>
                <a:grpSpLocks/>
              </p:cNvGrpSpPr>
              <p:nvPr/>
            </p:nvGrpSpPr>
            <p:grpSpPr bwMode="auto">
              <a:xfrm>
                <a:off x="960" y="864"/>
                <a:ext cx="288" cy="288"/>
                <a:chOff x="960" y="864"/>
                <a:chExt cx="288" cy="288"/>
              </a:xfrm>
            </p:grpSpPr>
            <p:sp>
              <p:nvSpPr>
                <p:cNvPr id="452668" name="Oval 60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66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1</a:t>
                  </a:r>
                </a:p>
              </p:txBody>
            </p:sp>
          </p:grpSp>
          <p:sp>
            <p:nvSpPr>
              <p:cNvPr id="452670" name="Text Box 62"/>
              <p:cNvSpPr txBox="1">
                <a:spLocks noChangeArrowheads="1"/>
              </p:cNvSpPr>
              <p:nvPr/>
            </p:nvSpPr>
            <p:spPr bwMode="auto">
              <a:xfrm>
                <a:off x="768" y="472"/>
                <a:ext cx="8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insert 1</a:t>
                </a:r>
              </a:p>
            </p:txBody>
          </p:sp>
        </p:grpSp>
        <p:sp>
          <p:nvSpPr>
            <p:cNvPr id="452671" name="Text Box 63"/>
            <p:cNvSpPr txBox="1">
              <a:spLocks noChangeArrowheads="1"/>
            </p:cNvSpPr>
            <p:nvPr/>
          </p:nvSpPr>
          <p:spPr bwMode="auto">
            <a:xfrm>
              <a:off x="816" y="268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</p:grpSp>
      <p:grpSp>
        <p:nvGrpSpPr>
          <p:cNvPr id="452739" name="Group 131"/>
          <p:cNvGrpSpPr>
            <a:grpSpLocks/>
          </p:cNvGrpSpPr>
          <p:nvPr/>
        </p:nvGrpSpPr>
        <p:grpSpPr bwMode="auto">
          <a:xfrm>
            <a:off x="1989898" y="2654300"/>
            <a:ext cx="1320735" cy="1765300"/>
            <a:chOff x="1632" y="2392"/>
            <a:chExt cx="901" cy="1112"/>
          </a:xfrm>
        </p:grpSpPr>
        <p:grpSp>
          <p:nvGrpSpPr>
            <p:cNvPr id="452673" name="Group 65"/>
            <p:cNvGrpSpPr>
              <a:grpSpLocks/>
            </p:cNvGrpSpPr>
            <p:nvPr/>
          </p:nvGrpSpPr>
          <p:grpSpPr bwMode="auto">
            <a:xfrm>
              <a:off x="1632" y="2392"/>
              <a:ext cx="901" cy="1112"/>
              <a:chOff x="1776" y="472"/>
              <a:chExt cx="901" cy="1112"/>
            </a:xfrm>
          </p:grpSpPr>
          <p:sp>
            <p:nvSpPr>
              <p:cNvPr id="452674" name="Text Box 66"/>
              <p:cNvSpPr txBox="1">
                <a:spLocks noChangeArrowheads="1"/>
              </p:cNvSpPr>
              <p:nvPr/>
            </p:nvSpPr>
            <p:spPr bwMode="auto">
              <a:xfrm>
                <a:off x="1776" y="472"/>
                <a:ext cx="90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insert 3</a:t>
                </a:r>
              </a:p>
            </p:txBody>
          </p:sp>
          <p:grpSp>
            <p:nvGrpSpPr>
              <p:cNvPr id="452675" name="Group 67"/>
              <p:cNvGrpSpPr>
                <a:grpSpLocks/>
              </p:cNvGrpSpPr>
              <p:nvPr/>
            </p:nvGrpSpPr>
            <p:grpSpPr bwMode="auto">
              <a:xfrm>
                <a:off x="2064" y="864"/>
                <a:ext cx="288" cy="288"/>
                <a:chOff x="960" y="864"/>
                <a:chExt cx="288" cy="288"/>
              </a:xfrm>
            </p:grpSpPr>
            <p:sp>
              <p:nvSpPr>
                <p:cNvPr id="452676" name="Oval 68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677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1</a:t>
                  </a:r>
                </a:p>
              </p:txBody>
            </p:sp>
          </p:grpSp>
          <p:grpSp>
            <p:nvGrpSpPr>
              <p:cNvPr id="452678" name="Group 70"/>
              <p:cNvGrpSpPr>
                <a:grpSpLocks/>
              </p:cNvGrpSpPr>
              <p:nvPr/>
            </p:nvGrpSpPr>
            <p:grpSpPr bwMode="auto">
              <a:xfrm>
                <a:off x="2352" y="1296"/>
                <a:ext cx="288" cy="288"/>
                <a:chOff x="960" y="864"/>
                <a:chExt cx="288" cy="288"/>
              </a:xfrm>
            </p:grpSpPr>
            <p:sp>
              <p:nvSpPr>
                <p:cNvPr id="452679" name="Oval 71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68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3</a:t>
                  </a:r>
                </a:p>
              </p:txBody>
            </p:sp>
          </p:grpSp>
          <p:sp>
            <p:nvSpPr>
              <p:cNvPr id="452681" name="Line 73"/>
              <p:cNvSpPr>
                <a:spLocks noChangeShapeType="1"/>
              </p:cNvSpPr>
              <p:nvPr/>
            </p:nvSpPr>
            <p:spPr bwMode="auto">
              <a:xfrm>
                <a:off x="2304" y="1104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52682" name="Text Box 74"/>
            <p:cNvSpPr txBox="1">
              <a:spLocks noChangeArrowheads="1"/>
            </p:cNvSpPr>
            <p:nvPr/>
          </p:nvSpPr>
          <p:spPr bwMode="auto">
            <a:xfrm flipH="1">
              <a:off x="2064" y="3120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  <p:sp>
          <p:nvSpPr>
            <p:cNvPr id="452683" name="Text Box 75"/>
            <p:cNvSpPr txBox="1">
              <a:spLocks noChangeArrowheads="1"/>
            </p:cNvSpPr>
            <p:nvPr/>
          </p:nvSpPr>
          <p:spPr bwMode="auto">
            <a:xfrm flipH="1">
              <a:off x="1729" y="2688"/>
              <a:ext cx="2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-1</a:t>
              </a:r>
            </a:p>
          </p:txBody>
        </p:sp>
      </p:grpSp>
      <p:grpSp>
        <p:nvGrpSpPr>
          <p:cNvPr id="452701" name="Group 93"/>
          <p:cNvGrpSpPr>
            <a:grpSpLocks/>
          </p:cNvGrpSpPr>
          <p:nvPr/>
        </p:nvGrpSpPr>
        <p:grpSpPr bwMode="auto">
          <a:xfrm>
            <a:off x="6352279" y="2667000"/>
            <a:ext cx="2469964" cy="1676400"/>
            <a:chOff x="4608" y="2400"/>
            <a:chExt cx="1685" cy="1056"/>
          </a:xfrm>
        </p:grpSpPr>
        <p:grpSp>
          <p:nvGrpSpPr>
            <p:cNvPr id="452702" name="Group 94"/>
            <p:cNvGrpSpPr>
              <a:grpSpLocks/>
            </p:cNvGrpSpPr>
            <p:nvPr/>
          </p:nvGrpSpPr>
          <p:grpSpPr bwMode="auto">
            <a:xfrm>
              <a:off x="4704" y="2400"/>
              <a:ext cx="1589" cy="1056"/>
              <a:chOff x="4704" y="480"/>
              <a:chExt cx="1589" cy="1056"/>
            </a:xfrm>
          </p:grpSpPr>
          <p:sp>
            <p:nvSpPr>
              <p:cNvPr id="452703" name="Text Box 95"/>
              <p:cNvSpPr txBox="1">
                <a:spLocks noChangeArrowheads="1"/>
              </p:cNvSpPr>
              <p:nvPr/>
            </p:nvSpPr>
            <p:spPr bwMode="auto">
              <a:xfrm>
                <a:off x="4704" y="480"/>
                <a:ext cx="15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+mn-lt"/>
                  </a:rPr>
                  <a:t>After Rotation</a:t>
                </a:r>
              </a:p>
            </p:txBody>
          </p:sp>
          <p:grpSp>
            <p:nvGrpSpPr>
              <p:cNvPr id="452704" name="Group 96"/>
              <p:cNvGrpSpPr>
                <a:grpSpLocks/>
              </p:cNvGrpSpPr>
              <p:nvPr/>
            </p:nvGrpSpPr>
            <p:grpSpPr bwMode="auto">
              <a:xfrm>
                <a:off x="4992" y="816"/>
                <a:ext cx="288" cy="288"/>
                <a:chOff x="960" y="864"/>
                <a:chExt cx="288" cy="288"/>
              </a:xfrm>
            </p:grpSpPr>
            <p:sp>
              <p:nvSpPr>
                <p:cNvPr id="452705" name="Oval 97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70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452707" name="Group 99"/>
              <p:cNvGrpSpPr>
                <a:grpSpLocks/>
              </p:cNvGrpSpPr>
              <p:nvPr/>
            </p:nvGrpSpPr>
            <p:grpSpPr bwMode="auto">
              <a:xfrm>
                <a:off x="5280" y="1248"/>
                <a:ext cx="288" cy="288"/>
                <a:chOff x="960" y="864"/>
                <a:chExt cx="288" cy="288"/>
              </a:xfrm>
            </p:grpSpPr>
            <p:sp>
              <p:nvSpPr>
                <p:cNvPr id="452708" name="Oval 100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709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3</a:t>
                  </a:r>
                </a:p>
              </p:txBody>
            </p:sp>
          </p:grpSp>
          <p:sp>
            <p:nvSpPr>
              <p:cNvPr id="452710" name="Line 102"/>
              <p:cNvSpPr>
                <a:spLocks noChangeShapeType="1"/>
              </p:cNvSpPr>
              <p:nvPr/>
            </p:nvSpPr>
            <p:spPr bwMode="auto">
              <a:xfrm>
                <a:off x="5232" y="105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  <p:grpSp>
            <p:nvGrpSpPr>
              <p:cNvPr id="452711" name="Group 103"/>
              <p:cNvGrpSpPr>
                <a:grpSpLocks/>
              </p:cNvGrpSpPr>
              <p:nvPr/>
            </p:nvGrpSpPr>
            <p:grpSpPr bwMode="auto">
              <a:xfrm>
                <a:off x="4704" y="1248"/>
                <a:ext cx="288" cy="288"/>
                <a:chOff x="960" y="864"/>
                <a:chExt cx="288" cy="288"/>
              </a:xfrm>
            </p:grpSpPr>
            <p:sp>
              <p:nvSpPr>
                <p:cNvPr id="452712" name="Oval 104"/>
                <p:cNvSpPr>
                  <a:spLocks noChangeArrowheads="1"/>
                </p:cNvSpPr>
                <p:nvPr/>
              </p:nvSpPr>
              <p:spPr bwMode="auto">
                <a:xfrm>
                  <a:off x="960" y="86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271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960" y="864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>
                      <a:latin typeface="+mn-lt"/>
                    </a:rPr>
                    <a:t>1</a:t>
                  </a:r>
                </a:p>
              </p:txBody>
            </p:sp>
          </p:grpSp>
          <p:sp>
            <p:nvSpPr>
              <p:cNvPr id="452714" name="Line 106"/>
              <p:cNvSpPr>
                <a:spLocks noChangeShapeType="1"/>
              </p:cNvSpPr>
              <p:nvPr/>
            </p:nvSpPr>
            <p:spPr bwMode="auto">
              <a:xfrm flipH="1">
                <a:off x="4896" y="1056"/>
                <a:ext cx="14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>
                  <a:latin typeface="+mn-lt"/>
                </a:endParaRPr>
              </a:p>
            </p:txBody>
          </p:sp>
        </p:grpSp>
        <p:sp>
          <p:nvSpPr>
            <p:cNvPr id="452715" name="Text Box 107"/>
            <p:cNvSpPr txBox="1">
              <a:spLocks noChangeArrowheads="1"/>
            </p:cNvSpPr>
            <p:nvPr/>
          </p:nvSpPr>
          <p:spPr bwMode="auto">
            <a:xfrm>
              <a:off x="4608" y="305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  <p:sp>
          <p:nvSpPr>
            <p:cNvPr id="452716" name="Text Box 108"/>
            <p:cNvSpPr txBox="1">
              <a:spLocks noChangeArrowheads="1"/>
            </p:cNvSpPr>
            <p:nvPr/>
          </p:nvSpPr>
          <p:spPr bwMode="auto">
            <a:xfrm>
              <a:off x="5168" y="3056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latin typeface="+mn-lt"/>
                </a:rPr>
                <a:t>0</a:t>
              </a:r>
            </a:p>
          </p:txBody>
        </p:sp>
        <p:sp>
          <p:nvSpPr>
            <p:cNvPr id="452717" name="Text Box 109"/>
            <p:cNvSpPr txBox="1">
              <a:spLocks noChangeArrowheads="1"/>
            </p:cNvSpPr>
            <p:nvPr/>
          </p:nvSpPr>
          <p:spPr bwMode="auto">
            <a:xfrm>
              <a:off x="4848" y="2688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</p:grpSp>
      <p:grpSp>
        <p:nvGrpSpPr>
          <p:cNvPr id="452740" name="Group 132"/>
          <p:cNvGrpSpPr>
            <a:grpSpLocks/>
          </p:cNvGrpSpPr>
          <p:nvPr/>
        </p:nvGrpSpPr>
        <p:grpSpPr bwMode="auto">
          <a:xfrm>
            <a:off x="3582546" y="2671008"/>
            <a:ext cx="2833497" cy="2286000"/>
            <a:chOff x="3072" y="2448"/>
            <a:chExt cx="1933" cy="1440"/>
          </a:xfrm>
        </p:grpSpPr>
        <p:sp>
          <p:nvSpPr>
            <p:cNvPr id="452722" name="Oval 114"/>
            <p:cNvSpPr>
              <a:spLocks noChangeArrowheads="1"/>
            </p:cNvSpPr>
            <p:nvPr/>
          </p:nvSpPr>
          <p:spPr bwMode="auto">
            <a:xfrm flipH="1">
              <a:off x="3360" y="3600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52723" name="Text Box 115"/>
            <p:cNvSpPr txBox="1">
              <a:spLocks noChangeArrowheads="1"/>
            </p:cNvSpPr>
            <p:nvPr/>
          </p:nvSpPr>
          <p:spPr bwMode="auto">
            <a:xfrm flipH="1">
              <a:off x="3408" y="360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>
                  <a:latin typeface="+mn-lt"/>
                </a:rPr>
                <a:t>2</a:t>
              </a:r>
            </a:p>
          </p:txBody>
        </p:sp>
        <p:sp>
          <p:nvSpPr>
            <p:cNvPr id="452724" name="Line 116"/>
            <p:cNvSpPr>
              <a:spLocks noChangeShapeType="1"/>
            </p:cNvSpPr>
            <p:nvPr/>
          </p:nvSpPr>
          <p:spPr bwMode="auto">
            <a:xfrm flipH="1">
              <a:off x="3552" y="3408"/>
              <a:ext cx="14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52725" name="Text Box 117"/>
            <p:cNvSpPr txBox="1">
              <a:spLocks noChangeArrowheads="1"/>
            </p:cNvSpPr>
            <p:nvPr/>
          </p:nvSpPr>
          <p:spPr bwMode="auto">
            <a:xfrm flipH="1">
              <a:off x="3216" y="3552"/>
              <a:ext cx="2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0</a:t>
              </a:r>
            </a:p>
          </p:txBody>
        </p:sp>
        <p:sp>
          <p:nvSpPr>
            <p:cNvPr id="452727" name="Text Box 119"/>
            <p:cNvSpPr txBox="1">
              <a:spLocks noChangeArrowheads="1"/>
            </p:cNvSpPr>
            <p:nvPr/>
          </p:nvSpPr>
          <p:spPr bwMode="auto">
            <a:xfrm>
              <a:off x="3072" y="2448"/>
              <a:ext cx="19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>
                  <a:latin typeface="+mn-lt"/>
                </a:rPr>
                <a:t>insert 2 (</a:t>
              </a:r>
              <a:r>
                <a:rPr lang="en-US" altLang="zh-TW" dirty="0" smtClean="0">
                  <a:solidFill>
                    <a:srgbClr val="C00000"/>
                  </a:solidFill>
                  <a:latin typeface="+mn-lt"/>
                </a:rPr>
                <a:t>RL-Type</a:t>
              </a:r>
              <a:r>
                <a:rPr lang="en-US" altLang="zh-TW" dirty="0">
                  <a:latin typeface="+mn-lt"/>
                </a:rPr>
                <a:t>)</a:t>
              </a:r>
            </a:p>
          </p:txBody>
        </p:sp>
        <p:grpSp>
          <p:nvGrpSpPr>
            <p:cNvPr id="452728" name="Group 120"/>
            <p:cNvGrpSpPr>
              <a:grpSpLocks/>
            </p:cNvGrpSpPr>
            <p:nvPr/>
          </p:nvGrpSpPr>
          <p:grpSpPr bwMode="auto">
            <a:xfrm>
              <a:off x="3360" y="2736"/>
              <a:ext cx="288" cy="288"/>
              <a:chOff x="960" y="864"/>
              <a:chExt cx="288" cy="288"/>
            </a:xfrm>
          </p:grpSpPr>
          <p:sp>
            <p:nvSpPr>
              <p:cNvPr id="452729" name="Oval 121"/>
              <p:cNvSpPr>
                <a:spLocks noChangeArrowheads="1"/>
              </p:cNvSpPr>
              <p:nvPr/>
            </p:nvSpPr>
            <p:spPr bwMode="auto">
              <a:xfrm>
                <a:off x="960" y="86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2730" name="Text Box 122"/>
              <p:cNvSpPr txBox="1">
                <a:spLocks noChangeArrowheads="1"/>
              </p:cNvSpPr>
              <p:nvPr/>
            </p:nvSpPr>
            <p:spPr bwMode="auto">
              <a:xfrm>
                <a:off x="960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1</a:t>
                </a:r>
              </a:p>
            </p:txBody>
          </p:sp>
        </p:grpSp>
        <p:grpSp>
          <p:nvGrpSpPr>
            <p:cNvPr id="452731" name="Group 123"/>
            <p:cNvGrpSpPr>
              <a:grpSpLocks/>
            </p:cNvGrpSpPr>
            <p:nvPr/>
          </p:nvGrpSpPr>
          <p:grpSpPr bwMode="auto">
            <a:xfrm>
              <a:off x="3648" y="3168"/>
              <a:ext cx="288" cy="288"/>
              <a:chOff x="960" y="864"/>
              <a:chExt cx="288" cy="288"/>
            </a:xfrm>
          </p:grpSpPr>
          <p:sp>
            <p:nvSpPr>
              <p:cNvPr id="452732" name="Oval 124"/>
              <p:cNvSpPr>
                <a:spLocks noChangeArrowheads="1"/>
              </p:cNvSpPr>
              <p:nvPr/>
            </p:nvSpPr>
            <p:spPr bwMode="auto">
              <a:xfrm>
                <a:off x="960" y="86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452733" name="Text Box 125"/>
              <p:cNvSpPr txBox="1">
                <a:spLocks noChangeArrowheads="1"/>
              </p:cNvSpPr>
              <p:nvPr/>
            </p:nvSpPr>
            <p:spPr bwMode="auto">
              <a:xfrm>
                <a:off x="960" y="86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>
                    <a:latin typeface="+mn-lt"/>
                  </a:rPr>
                  <a:t>3</a:t>
                </a:r>
              </a:p>
            </p:txBody>
          </p:sp>
        </p:grpSp>
        <p:sp>
          <p:nvSpPr>
            <p:cNvPr id="452734" name="Line 126"/>
            <p:cNvSpPr>
              <a:spLocks noChangeShapeType="1"/>
            </p:cNvSpPr>
            <p:nvPr/>
          </p:nvSpPr>
          <p:spPr bwMode="auto">
            <a:xfrm>
              <a:off x="3600" y="2976"/>
              <a:ext cx="14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452735" name="Text Box 127"/>
            <p:cNvSpPr txBox="1">
              <a:spLocks noChangeArrowheads="1"/>
            </p:cNvSpPr>
            <p:nvPr/>
          </p:nvSpPr>
          <p:spPr bwMode="auto">
            <a:xfrm>
              <a:off x="3168" y="2688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-2</a:t>
              </a:r>
            </a:p>
          </p:txBody>
        </p:sp>
        <p:sp>
          <p:nvSpPr>
            <p:cNvPr id="452736" name="Text Box 128"/>
            <p:cNvSpPr txBox="1">
              <a:spLocks noChangeArrowheads="1"/>
            </p:cNvSpPr>
            <p:nvPr/>
          </p:nvSpPr>
          <p:spPr bwMode="auto">
            <a:xfrm>
              <a:off x="3504" y="312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84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A0F870A3-89BE-41D6-88DD-64ECBB6D8EB3}" type="slidenum">
              <a:rPr lang="zh-TW" altLang="en-US" smtClean="0"/>
              <a:pPr/>
              <a:t>15</a:t>
            </a:fld>
            <a:endParaRPr lang="en-US" altLang="zh-TW" dirty="0"/>
          </a:p>
        </p:txBody>
      </p:sp>
      <p:sp>
        <p:nvSpPr>
          <p:cNvPr id="4341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13558" cy="505326"/>
          </a:xfrm>
        </p:spPr>
        <p:txBody>
          <a:bodyPr/>
          <a:lstStyle/>
          <a:p>
            <a:r>
              <a:rPr lang="en-US" altLang="zh-TW" dirty="0"/>
              <a:t>AVL Trees: Four Rotation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4181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0474" y="1073675"/>
                <a:ext cx="8698831" cy="464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TW" sz="2400" dirty="0" smtClean="0"/>
                  <a:t>Consider the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nearest ancestor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TW" sz="2400" dirty="0"/>
                  <a:t>, of the inserted node,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After insertion, if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𝐵𝐹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𝐴</m:t>
                    </m:r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 is either -1, 0, or 1. Nothing needs to be done further.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400" dirty="0"/>
                  <a:t>Otherwise, consider </a:t>
                </a:r>
                <a:r>
                  <a:rPr lang="en-US" altLang="zh-TW" sz="2400" dirty="0" smtClean="0"/>
                  <a:t>4 </a:t>
                </a:r>
                <a:r>
                  <a:rPr lang="en-US" altLang="zh-TW" sz="2400" dirty="0"/>
                  <a:t>rotation types when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𝐵𝐹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𝐴</m:t>
                    </m:r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is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altLang="zh-TW" sz="2400" b="0" i="1" dirty="0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US" altLang="zh-TW" sz="2400" dirty="0" smtClean="0"/>
                  <a:t>.</a:t>
                </a:r>
                <a:endParaRPr lang="en-US" altLang="zh-TW" sz="2400" dirty="0"/>
              </a:p>
              <a:p>
                <a:pPr lvl="1">
                  <a:lnSpc>
                    <a:spcPct val="80000"/>
                  </a:lnSpc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LL-type</a:t>
                </a:r>
                <a:r>
                  <a:rPr lang="en-US" altLang="zh-TW" dirty="0"/>
                  <a:t>: a new node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zh-TW" dirty="0"/>
                  <a:t> is inserted in the left </a:t>
                </a:r>
                <a:r>
                  <a:rPr lang="en-US" altLang="zh-TW" dirty="0" err="1"/>
                  <a:t>subtree</a:t>
                </a:r>
                <a:r>
                  <a:rPr lang="en-US" altLang="zh-TW" dirty="0"/>
                  <a:t> of the left </a:t>
                </a:r>
                <a:r>
                  <a:rPr lang="en-US" altLang="zh-TW" dirty="0" err="1"/>
                  <a:t>subtree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TW" dirty="0"/>
                  <a:t>. (Insert 3, 2, </a:t>
                </a:r>
                <a:r>
                  <a:rPr lang="en-US" altLang="zh-TW" dirty="0" smtClean="0"/>
                  <a:t>1.)</a:t>
                </a:r>
                <a:endParaRPr lang="en-US" altLang="zh-TW" dirty="0"/>
              </a:p>
              <a:p>
                <a:pPr lvl="1">
                  <a:lnSpc>
                    <a:spcPct val="80000"/>
                  </a:lnSpc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LR-type</a:t>
                </a:r>
                <a:r>
                  <a:rPr lang="en-US" altLang="zh-TW" dirty="0"/>
                  <a:t>: a new node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zh-TW" dirty="0"/>
                  <a:t> is inserted in the right </a:t>
                </a:r>
                <a:r>
                  <a:rPr lang="en-US" altLang="zh-TW" dirty="0" err="1"/>
                  <a:t>subtree</a:t>
                </a:r>
                <a:r>
                  <a:rPr lang="en-US" altLang="zh-TW" dirty="0"/>
                  <a:t> of the left </a:t>
                </a:r>
                <a:r>
                  <a:rPr lang="en-US" altLang="zh-TW" dirty="0" err="1"/>
                  <a:t>subtree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TW" dirty="0"/>
                  <a:t>. (Insert 3, 1, </a:t>
                </a:r>
                <a:r>
                  <a:rPr lang="en-US" altLang="zh-TW" dirty="0" smtClean="0"/>
                  <a:t>2.)</a:t>
                </a:r>
                <a:endParaRPr lang="en-US" altLang="zh-TW" dirty="0"/>
              </a:p>
              <a:p>
                <a:pPr lvl="1">
                  <a:lnSpc>
                    <a:spcPct val="80000"/>
                  </a:lnSpc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RR-type</a:t>
                </a:r>
                <a:r>
                  <a:rPr lang="en-US" altLang="zh-TW" dirty="0"/>
                  <a:t>: a new node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zh-TW" dirty="0"/>
                  <a:t> is inserted in the right </a:t>
                </a:r>
                <a:r>
                  <a:rPr lang="en-US" altLang="zh-TW" dirty="0" err="1"/>
                  <a:t>subtree</a:t>
                </a:r>
                <a:r>
                  <a:rPr lang="en-US" altLang="zh-TW" dirty="0"/>
                  <a:t> of the right </a:t>
                </a:r>
                <a:r>
                  <a:rPr lang="en-US" altLang="zh-TW" dirty="0" err="1"/>
                  <a:t>subtree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TW" dirty="0"/>
                  <a:t>. (Insert 1, 2, </a:t>
                </a:r>
                <a:r>
                  <a:rPr lang="en-US" altLang="zh-TW" dirty="0" smtClean="0"/>
                  <a:t>3.)</a:t>
                </a:r>
                <a:endParaRPr lang="en-US" altLang="zh-TW" dirty="0"/>
              </a:p>
              <a:p>
                <a:pPr lvl="1">
                  <a:lnSpc>
                    <a:spcPct val="80000"/>
                  </a:lnSpc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RL-type</a:t>
                </a:r>
                <a:r>
                  <a:rPr lang="en-US" altLang="zh-TW" dirty="0"/>
                  <a:t>: a new node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altLang="zh-TW" dirty="0"/>
                  <a:t> is inserted in the left </a:t>
                </a:r>
                <a:r>
                  <a:rPr lang="en-US" altLang="zh-TW" dirty="0" err="1"/>
                  <a:t>subtree</a:t>
                </a:r>
                <a:r>
                  <a:rPr lang="en-US" altLang="zh-TW" dirty="0"/>
                  <a:t> of the right </a:t>
                </a:r>
                <a:r>
                  <a:rPr lang="en-US" altLang="zh-TW" dirty="0" err="1"/>
                  <a:t>subtree</a:t>
                </a:r>
                <a:r>
                  <a:rPr lang="en-US" altLang="zh-TW" dirty="0"/>
                  <a:t>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TW" dirty="0"/>
                  <a:t>. (Insert 1, 3, </a:t>
                </a:r>
                <a:r>
                  <a:rPr lang="en-US" altLang="zh-TW" dirty="0" smtClean="0"/>
                  <a:t>2.)</a:t>
                </a:r>
                <a:endParaRPr lang="en-US" altLang="zh-TW" dirty="0"/>
              </a:p>
              <a:p>
                <a:pPr>
                  <a:lnSpc>
                    <a:spcPct val="90000"/>
                  </a:lnSpc>
                </a:pPr>
                <a:r>
                  <a:rPr lang="en-US" altLang="zh-TW" sz="2400" i="1" dirty="0">
                    <a:solidFill>
                      <a:srgbClr val="C00000"/>
                    </a:solidFill>
                  </a:rPr>
                  <a:t>Rotation Operations</a:t>
                </a:r>
                <a:endParaRPr lang="en-US" altLang="zh-TW" sz="2400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Single rotations</a:t>
                </a:r>
                <a:r>
                  <a:rPr lang="en-US" altLang="zh-TW" dirty="0"/>
                  <a:t>: Left-rotation and Right-rotation.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dirty="0">
                    <a:solidFill>
                      <a:srgbClr val="C00000"/>
                    </a:solidFill>
                  </a:rPr>
                  <a:t>Double rotations</a:t>
                </a:r>
                <a:r>
                  <a:rPr lang="en-US" altLang="zh-TW" dirty="0"/>
                  <a:t>: Left-right rotation and Right-left rotation.</a:t>
                </a:r>
              </a:p>
            </p:txBody>
          </p:sp>
        </mc:Choice>
        <mc:Fallback xmlns="">
          <p:sp>
            <p:nvSpPr>
              <p:cNvPr id="43418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0474" y="1073675"/>
                <a:ext cx="8698831" cy="4648200"/>
              </a:xfrm>
              <a:blipFill rotWithShape="1">
                <a:blip r:embed="rId2"/>
                <a:stretch>
                  <a:fillRect l="-1121" t="-1835" b="-2385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4" name="Rectangle 4"/>
          <p:cNvSpPr>
            <a:spLocks noGrp="1" noChangeArrowheads="1"/>
          </p:cNvSpPr>
          <p:nvPr>
            <p:ph type="title"/>
          </p:nvPr>
        </p:nvSpPr>
        <p:spPr>
          <a:xfrm>
            <a:off x="288758" y="228600"/>
            <a:ext cx="8554453" cy="553453"/>
          </a:xfrm>
        </p:spPr>
        <p:txBody>
          <a:bodyPr/>
          <a:lstStyle/>
          <a:p>
            <a:r>
              <a:rPr lang="en-US" altLang="zh-TW" sz="3200" dirty="0" smtClean="0"/>
              <a:t>LL-type </a:t>
            </a:r>
            <a:r>
              <a:rPr lang="en-US" altLang="zh-TW" sz="3200" dirty="0"/>
              <a:t>(Single Right Rotation</a:t>
            </a:r>
            <a:r>
              <a:rPr lang="en-US" altLang="zh-TW" sz="3600" dirty="0"/>
              <a:t>)</a:t>
            </a:r>
          </a:p>
        </p:txBody>
      </p:sp>
      <p:graphicFrame>
        <p:nvGraphicFramePr>
          <p:cNvPr id="435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20341"/>
              </p:ext>
            </p:extLst>
          </p:nvPr>
        </p:nvGraphicFramePr>
        <p:xfrm>
          <a:off x="991281" y="1099067"/>
          <a:ext cx="6180042" cy="572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Photo Editor Photo" r:id="rId3" imgW="7287642" imgH="6230220" progId="MSPhotoEd.3">
                  <p:embed/>
                </p:oleObj>
              </mc:Choice>
              <mc:Fallback>
                <p:oleObj name="Photo Editor Photo" r:id="rId3" imgW="7287642" imgH="623022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281" y="1099067"/>
                        <a:ext cx="6180042" cy="572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98" name="Text Box 98"/>
          <p:cNvSpPr txBox="1">
            <a:spLocks noChangeArrowheads="1"/>
          </p:cNvSpPr>
          <p:nvPr/>
        </p:nvSpPr>
        <p:spPr bwMode="auto">
          <a:xfrm>
            <a:off x="2516993" y="1191137"/>
            <a:ext cx="120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/>
              <a:t>Pivot point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10-</a:t>
            </a:r>
            <a:fld id="{54B2DD70-B987-4949-B294-5F782849949B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397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1806" y="228600"/>
            <a:ext cx="8395152" cy="601579"/>
          </a:xfrm>
        </p:spPr>
        <p:txBody>
          <a:bodyPr/>
          <a:lstStyle/>
          <a:p>
            <a:r>
              <a:rPr lang="en-US" altLang="zh-TW" sz="3200" dirty="0" smtClean="0"/>
              <a:t>RR-type </a:t>
            </a:r>
            <a:r>
              <a:rPr lang="en-US" altLang="zh-TW" sz="3200" dirty="0"/>
              <a:t>(Single Left Rotation)</a:t>
            </a:r>
          </a:p>
        </p:txBody>
      </p:sp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1014372" y="914401"/>
          <a:ext cx="5885406" cy="574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Photo Editor Photo" r:id="rId3" imgW="6373115" imgH="5742857" progId="MSPhotoEd.3">
                  <p:embed/>
                </p:oleObj>
              </mc:Choice>
              <mc:Fallback>
                <p:oleObj name="Photo Editor Photo" r:id="rId3" imgW="6373115" imgH="57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372" y="914401"/>
                        <a:ext cx="5885406" cy="574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7299" name="Text Box 51"/>
          <p:cNvSpPr txBox="1">
            <a:spLocks noChangeArrowheads="1"/>
          </p:cNvSpPr>
          <p:nvPr/>
        </p:nvSpPr>
        <p:spPr bwMode="auto">
          <a:xfrm>
            <a:off x="3707146" y="981076"/>
            <a:ext cx="120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/>
              <a:t>Pivot point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10-</a:t>
            </a:r>
            <a:fld id="{54B2DD70-B987-4949-B294-5F782849949B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76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349B099E-999F-45AF-94EC-6DB2FE11545A}" type="slidenum">
              <a:rPr lang="zh-TW" altLang="en-US" smtClean="0"/>
              <a:pPr/>
              <a:t>18</a:t>
            </a:fld>
            <a:endParaRPr lang="en-US" altLang="zh-TW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title"/>
          </p:nvPr>
        </p:nvSpPr>
        <p:spPr>
          <a:xfrm>
            <a:off x="216569" y="234616"/>
            <a:ext cx="8530389" cy="495300"/>
          </a:xfrm>
        </p:spPr>
        <p:txBody>
          <a:bodyPr/>
          <a:lstStyle/>
          <a:p>
            <a:r>
              <a:rPr lang="en-US" altLang="zh-TW" sz="3200" dirty="0" smtClean="0"/>
              <a:t>LR-type </a:t>
            </a:r>
            <a:r>
              <a:rPr lang="en-US" altLang="zh-TW" sz="3200" dirty="0"/>
              <a:t>(Left-Right Double Rotation)</a:t>
            </a:r>
          </a:p>
        </p:txBody>
      </p:sp>
      <p:graphicFrame>
        <p:nvGraphicFramePr>
          <p:cNvPr id="438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586413"/>
              </p:ext>
            </p:extLst>
          </p:nvPr>
        </p:nvGraphicFramePr>
        <p:xfrm>
          <a:off x="1161088" y="762000"/>
          <a:ext cx="5275611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Photo Editor Photo" r:id="rId3" imgW="5353797" imgH="5495238" progId="MSPhotoEd.3">
                  <p:embed/>
                </p:oleObj>
              </mc:Choice>
              <mc:Fallback>
                <p:oleObj name="Photo Editor Photo" r:id="rId3" imgW="5353797" imgH="54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088" y="762000"/>
                        <a:ext cx="5275611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8309" name="Text Box 37"/>
          <p:cNvSpPr txBox="1">
            <a:spLocks noChangeArrowheads="1"/>
          </p:cNvSpPr>
          <p:nvPr/>
        </p:nvSpPr>
        <p:spPr bwMode="auto">
          <a:xfrm>
            <a:off x="1082356" y="790072"/>
            <a:ext cx="120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/>
              <a:t>Pivot point</a:t>
            </a:r>
          </a:p>
        </p:txBody>
      </p:sp>
    </p:spTree>
    <p:extLst>
      <p:ext uri="{BB962C8B-B14F-4D97-AF65-F5344CB8AC3E}">
        <p14:creationId xmlns:p14="http://schemas.microsoft.com/office/powerpoint/2010/main" val="99491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5BD0DD7B-74BB-44AA-B443-F6B6E6146E36}" type="slidenum">
              <a:rPr lang="zh-TW" altLang="en-US" smtClean="0"/>
              <a:pPr/>
              <a:t>19</a:t>
            </a:fld>
            <a:endParaRPr lang="en-US" altLang="zh-TW" dirty="0"/>
          </a:p>
        </p:txBody>
      </p:sp>
      <p:sp>
        <p:nvSpPr>
          <p:cNvPr id="439302" name="Rectangle 6"/>
          <p:cNvSpPr>
            <a:spLocks noGrp="1" noChangeArrowheads="1"/>
          </p:cNvSpPr>
          <p:nvPr>
            <p:ph type="title"/>
          </p:nvPr>
        </p:nvSpPr>
        <p:spPr>
          <a:xfrm>
            <a:off x="476183" y="144379"/>
            <a:ext cx="7772400" cy="838200"/>
          </a:xfrm>
        </p:spPr>
        <p:txBody>
          <a:bodyPr/>
          <a:lstStyle/>
          <a:p>
            <a:r>
              <a:rPr lang="en-US" altLang="zh-TW" dirty="0"/>
              <a:t>AVL Trees: </a:t>
            </a:r>
            <a:r>
              <a:rPr lang="en-US" altLang="zh-TW" dirty="0" smtClean="0"/>
              <a:t>Insertion</a:t>
            </a:r>
            <a:endParaRPr lang="en-US" altLang="zh-TW" dirty="0"/>
          </a:p>
        </p:txBody>
      </p:sp>
      <p:sp>
        <p:nvSpPr>
          <p:cNvPr id="4393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047" y="1271337"/>
            <a:ext cx="8443322" cy="1371600"/>
          </a:xfrm>
        </p:spPr>
        <p:txBody>
          <a:bodyPr/>
          <a:lstStyle/>
          <a:p>
            <a:r>
              <a:rPr lang="en-US" altLang="zh-TW" sz="2400" dirty="0"/>
              <a:t>Consider how to insert 40, 20, 60, 10, 50, 45, 30, 55, 70 and 52 into a binary tree in order.</a:t>
            </a:r>
          </a:p>
          <a:p>
            <a:r>
              <a:rPr lang="en-US" altLang="zh-TW" sz="2400" dirty="0"/>
              <a:t>Note: RL-type is the mirror case of LR-type.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pSp>
        <p:nvGrpSpPr>
          <p:cNvPr id="439315" name="Group 19"/>
          <p:cNvGrpSpPr>
            <a:grpSpLocks/>
          </p:cNvGrpSpPr>
          <p:nvPr/>
        </p:nvGrpSpPr>
        <p:grpSpPr bwMode="auto">
          <a:xfrm>
            <a:off x="606130" y="3113088"/>
            <a:ext cx="1250374" cy="914400"/>
            <a:chOff x="480" y="1536"/>
            <a:chExt cx="853" cy="576"/>
          </a:xfrm>
        </p:grpSpPr>
        <p:grpSp>
          <p:nvGrpSpPr>
            <p:cNvPr id="439311" name="Group 15"/>
            <p:cNvGrpSpPr>
              <a:grpSpLocks/>
            </p:cNvGrpSpPr>
            <p:nvPr/>
          </p:nvGrpSpPr>
          <p:grpSpPr bwMode="auto">
            <a:xfrm>
              <a:off x="672" y="1824"/>
              <a:ext cx="336" cy="288"/>
              <a:chOff x="672" y="1824"/>
              <a:chExt cx="336" cy="288"/>
            </a:xfrm>
          </p:grpSpPr>
          <p:sp>
            <p:nvSpPr>
              <p:cNvPr id="439307" name="Oval 11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9308" name="Text Box 12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40</a:t>
                </a:r>
              </a:p>
            </p:txBody>
          </p:sp>
        </p:grpSp>
        <p:sp>
          <p:nvSpPr>
            <p:cNvPr id="439309" name="Text Box 13"/>
            <p:cNvSpPr txBox="1">
              <a:spLocks noChangeArrowheads="1"/>
            </p:cNvSpPr>
            <p:nvPr/>
          </p:nvSpPr>
          <p:spPr bwMode="auto">
            <a:xfrm>
              <a:off x="480" y="1536"/>
              <a:ext cx="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insert 40</a:t>
              </a:r>
            </a:p>
          </p:txBody>
        </p:sp>
        <p:sp>
          <p:nvSpPr>
            <p:cNvPr id="439310" name="Text Box 14"/>
            <p:cNvSpPr txBox="1">
              <a:spLocks noChangeArrowheads="1"/>
            </p:cNvSpPr>
            <p:nvPr/>
          </p:nvSpPr>
          <p:spPr bwMode="auto">
            <a:xfrm>
              <a:off x="528" y="172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grpSp>
        <p:nvGrpSpPr>
          <p:cNvPr id="439328" name="Group 32"/>
          <p:cNvGrpSpPr>
            <a:grpSpLocks/>
          </p:cNvGrpSpPr>
          <p:nvPr/>
        </p:nvGrpSpPr>
        <p:grpSpPr bwMode="auto">
          <a:xfrm>
            <a:off x="1942990" y="3113088"/>
            <a:ext cx="1461457" cy="1524000"/>
            <a:chOff x="1392" y="1536"/>
            <a:chExt cx="997" cy="960"/>
          </a:xfrm>
        </p:grpSpPr>
        <p:grpSp>
          <p:nvGrpSpPr>
            <p:cNvPr id="439317" name="Group 21"/>
            <p:cNvGrpSpPr>
              <a:grpSpLocks/>
            </p:cNvGrpSpPr>
            <p:nvPr/>
          </p:nvGrpSpPr>
          <p:grpSpPr bwMode="auto">
            <a:xfrm>
              <a:off x="1728" y="1824"/>
              <a:ext cx="336" cy="288"/>
              <a:chOff x="672" y="1824"/>
              <a:chExt cx="336" cy="288"/>
            </a:xfrm>
          </p:grpSpPr>
          <p:sp>
            <p:nvSpPr>
              <p:cNvPr id="439318" name="Oval 22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9319" name="Text Box 23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40</a:t>
                </a:r>
              </a:p>
            </p:txBody>
          </p:sp>
        </p:grpSp>
        <p:sp>
          <p:nvSpPr>
            <p:cNvPr id="439320" name="Text Box 24"/>
            <p:cNvSpPr txBox="1">
              <a:spLocks noChangeArrowheads="1"/>
            </p:cNvSpPr>
            <p:nvPr/>
          </p:nvSpPr>
          <p:spPr bwMode="auto">
            <a:xfrm>
              <a:off x="1536" y="1536"/>
              <a:ext cx="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insert 20</a:t>
              </a:r>
            </a:p>
          </p:txBody>
        </p:sp>
        <p:sp>
          <p:nvSpPr>
            <p:cNvPr id="439321" name="Text Box 25"/>
            <p:cNvSpPr txBox="1">
              <a:spLocks noChangeArrowheads="1"/>
            </p:cNvSpPr>
            <p:nvPr/>
          </p:nvSpPr>
          <p:spPr bwMode="auto">
            <a:xfrm>
              <a:off x="1584" y="172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1</a:t>
              </a:r>
            </a:p>
          </p:txBody>
        </p:sp>
        <p:grpSp>
          <p:nvGrpSpPr>
            <p:cNvPr id="439322" name="Group 26"/>
            <p:cNvGrpSpPr>
              <a:grpSpLocks/>
            </p:cNvGrpSpPr>
            <p:nvPr/>
          </p:nvGrpSpPr>
          <p:grpSpPr bwMode="auto">
            <a:xfrm>
              <a:off x="1488" y="2208"/>
              <a:ext cx="336" cy="288"/>
              <a:chOff x="672" y="1824"/>
              <a:chExt cx="336" cy="288"/>
            </a:xfrm>
          </p:grpSpPr>
          <p:sp>
            <p:nvSpPr>
              <p:cNvPr id="439323" name="Oval 27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9324" name="Text Box 28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20</a:t>
                </a:r>
              </a:p>
            </p:txBody>
          </p:sp>
        </p:grpSp>
        <p:sp>
          <p:nvSpPr>
            <p:cNvPr id="439325" name="Line 29"/>
            <p:cNvSpPr>
              <a:spLocks noChangeShapeType="1"/>
            </p:cNvSpPr>
            <p:nvPr/>
          </p:nvSpPr>
          <p:spPr bwMode="auto">
            <a:xfrm flipH="1">
              <a:off x="1680" y="20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9327" name="Text Box 31"/>
            <p:cNvSpPr txBox="1">
              <a:spLocks noChangeArrowheads="1"/>
            </p:cNvSpPr>
            <p:nvPr/>
          </p:nvSpPr>
          <p:spPr bwMode="auto">
            <a:xfrm>
              <a:off x="1392" y="211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grpSp>
        <p:nvGrpSpPr>
          <p:cNvPr id="439436" name="Group 140"/>
          <p:cNvGrpSpPr>
            <a:grpSpLocks/>
          </p:cNvGrpSpPr>
          <p:nvPr/>
        </p:nvGrpSpPr>
        <p:grpSpPr bwMode="auto">
          <a:xfrm>
            <a:off x="3561293" y="3113088"/>
            <a:ext cx="1461457" cy="1524000"/>
            <a:chOff x="2496" y="1536"/>
            <a:chExt cx="997" cy="960"/>
          </a:xfrm>
        </p:grpSpPr>
        <p:grpSp>
          <p:nvGrpSpPr>
            <p:cNvPr id="439329" name="Group 33"/>
            <p:cNvGrpSpPr>
              <a:grpSpLocks/>
            </p:cNvGrpSpPr>
            <p:nvPr/>
          </p:nvGrpSpPr>
          <p:grpSpPr bwMode="auto">
            <a:xfrm>
              <a:off x="2496" y="1536"/>
              <a:ext cx="997" cy="960"/>
              <a:chOff x="1392" y="1536"/>
              <a:chExt cx="997" cy="960"/>
            </a:xfrm>
          </p:grpSpPr>
          <p:grpSp>
            <p:nvGrpSpPr>
              <p:cNvPr id="439330" name="Group 34"/>
              <p:cNvGrpSpPr>
                <a:grpSpLocks/>
              </p:cNvGrpSpPr>
              <p:nvPr/>
            </p:nvGrpSpPr>
            <p:grpSpPr bwMode="auto">
              <a:xfrm>
                <a:off x="1728" y="1824"/>
                <a:ext cx="336" cy="288"/>
                <a:chOff x="672" y="1824"/>
                <a:chExt cx="336" cy="288"/>
              </a:xfrm>
            </p:grpSpPr>
            <p:sp>
              <p:nvSpPr>
                <p:cNvPr id="439331" name="Oval 35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393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40</a:t>
                  </a:r>
                </a:p>
              </p:txBody>
            </p:sp>
          </p:grpSp>
          <p:sp>
            <p:nvSpPr>
              <p:cNvPr id="439333" name="Text Box 37"/>
              <p:cNvSpPr txBox="1">
                <a:spLocks noChangeArrowheads="1"/>
              </p:cNvSpPr>
              <p:nvPr/>
            </p:nvSpPr>
            <p:spPr bwMode="auto">
              <a:xfrm>
                <a:off x="1536" y="1536"/>
                <a:ext cx="8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insert 60</a:t>
                </a:r>
              </a:p>
            </p:txBody>
          </p:sp>
          <p:sp>
            <p:nvSpPr>
              <p:cNvPr id="439334" name="Text Box 38"/>
              <p:cNvSpPr txBox="1">
                <a:spLocks noChangeArrowheads="1"/>
              </p:cNvSpPr>
              <p:nvPr/>
            </p:nvSpPr>
            <p:spPr bwMode="auto">
              <a:xfrm>
                <a:off x="1584" y="1728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grpSp>
            <p:nvGrpSpPr>
              <p:cNvPr id="439335" name="Group 39"/>
              <p:cNvGrpSpPr>
                <a:grpSpLocks/>
              </p:cNvGrpSpPr>
              <p:nvPr/>
            </p:nvGrpSpPr>
            <p:grpSpPr bwMode="auto">
              <a:xfrm>
                <a:off x="1488" y="2208"/>
                <a:ext cx="336" cy="288"/>
                <a:chOff x="672" y="1824"/>
                <a:chExt cx="336" cy="288"/>
              </a:xfrm>
            </p:grpSpPr>
            <p:sp>
              <p:nvSpPr>
                <p:cNvPr id="439336" name="Oval 40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3933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20</a:t>
                  </a:r>
                </a:p>
              </p:txBody>
            </p:sp>
          </p:grpSp>
          <p:sp>
            <p:nvSpPr>
              <p:cNvPr id="439338" name="Line 42"/>
              <p:cNvSpPr>
                <a:spLocks noChangeShapeType="1"/>
              </p:cNvSpPr>
              <p:nvPr/>
            </p:nvSpPr>
            <p:spPr bwMode="auto">
              <a:xfrm flipH="1">
                <a:off x="1680" y="20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9339" name="Text Box 43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</p:grpSp>
        <p:grpSp>
          <p:nvGrpSpPr>
            <p:cNvPr id="439340" name="Group 44"/>
            <p:cNvGrpSpPr>
              <a:grpSpLocks/>
            </p:cNvGrpSpPr>
            <p:nvPr/>
          </p:nvGrpSpPr>
          <p:grpSpPr bwMode="auto">
            <a:xfrm>
              <a:off x="3072" y="2208"/>
              <a:ext cx="336" cy="288"/>
              <a:chOff x="672" y="1824"/>
              <a:chExt cx="336" cy="288"/>
            </a:xfrm>
          </p:grpSpPr>
          <p:sp>
            <p:nvSpPr>
              <p:cNvPr id="439341" name="Oval 45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9342" name="Text Box 46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60</a:t>
                </a:r>
              </a:p>
            </p:txBody>
          </p:sp>
        </p:grpSp>
        <p:sp>
          <p:nvSpPr>
            <p:cNvPr id="439343" name="Text Box 47"/>
            <p:cNvSpPr txBox="1">
              <a:spLocks noChangeArrowheads="1"/>
            </p:cNvSpPr>
            <p:nvPr/>
          </p:nvSpPr>
          <p:spPr bwMode="auto">
            <a:xfrm>
              <a:off x="2976" y="211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39344" name="Line 48"/>
            <p:cNvSpPr>
              <a:spLocks noChangeShapeType="1"/>
            </p:cNvSpPr>
            <p:nvPr/>
          </p:nvSpPr>
          <p:spPr bwMode="auto">
            <a:xfrm>
              <a:off x="3072" y="20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39378" name="Group 82"/>
          <p:cNvGrpSpPr>
            <a:grpSpLocks/>
          </p:cNvGrpSpPr>
          <p:nvPr/>
        </p:nvGrpSpPr>
        <p:grpSpPr bwMode="auto">
          <a:xfrm>
            <a:off x="5038874" y="3113088"/>
            <a:ext cx="1813262" cy="2133600"/>
            <a:chOff x="3504" y="1536"/>
            <a:chExt cx="1237" cy="1344"/>
          </a:xfrm>
        </p:grpSpPr>
        <p:grpSp>
          <p:nvGrpSpPr>
            <p:cNvPr id="439345" name="Group 49"/>
            <p:cNvGrpSpPr>
              <a:grpSpLocks/>
            </p:cNvGrpSpPr>
            <p:nvPr/>
          </p:nvGrpSpPr>
          <p:grpSpPr bwMode="auto">
            <a:xfrm>
              <a:off x="3744" y="1536"/>
              <a:ext cx="997" cy="960"/>
              <a:chOff x="1392" y="1536"/>
              <a:chExt cx="997" cy="960"/>
            </a:xfrm>
          </p:grpSpPr>
          <p:grpSp>
            <p:nvGrpSpPr>
              <p:cNvPr id="439346" name="Group 50"/>
              <p:cNvGrpSpPr>
                <a:grpSpLocks/>
              </p:cNvGrpSpPr>
              <p:nvPr/>
            </p:nvGrpSpPr>
            <p:grpSpPr bwMode="auto">
              <a:xfrm>
                <a:off x="1728" y="1824"/>
                <a:ext cx="336" cy="288"/>
                <a:chOff x="672" y="1824"/>
                <a:chExt cx="336" cy="288"/>
              </a:xfrm>
            </p:grpSpPr>
            <p:sp>
              <p:nvSpPr>
                <p:cNvPr id="439347" name="Oval 51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3934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40</a:t>
                  </a:r>
                </a:p>
              </p:txBody>
            </p:sp>
          </p:grpSp>
          <p:sp>
            <p:nvSpPr>
              <p:cNvPr id="439349" name="Text Box 53"/>
              <p:cNvSpPr txBox="1">
                <a:spLocks noChangeArrowheads="1"/>
              </p:cNvSpPr>
              <p:nvPr/>
            </p:nvSpPr>
            <p:spPr bwMode="auto">
              <a:xfrm>
                <a:off x="1536" y="1536"/>
                <a:ext cx="8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insert 10</a:t>
                </a:r>
              </a:p>
            </p:txBody>
          </p:sp>
          <p:sp>
            <p:nvSpPr>
              <p:cNvPr id="439350" name="Text Box 54"/>
              <p:cNvSpPr txBox="1">
                <a:spLocks noChangeArrowheads="1"/>
              </p:cNvSpPr>
              <p:nvPr/>
            </p:nvSpPr>
            <p:spPr bwMode="auto">
              <a:xfrm>
                <a:off x="1584" y="1728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1</a:t>
                </a:r>
              </a:p>
            </p:txBody>
          </p:sp>
          <p:grpSp>
            <p:nvGrpSpPr>
              <p:cNvPr id="439351" name="Group 55"/>
              <p:cNvGrpSpPr>
                <a:grpSpLocks/>
              </p:cNvGrpSpPr>
              <p:nvPr/>
            </p:nvGrpSpPr>
            <p:grpSpPr bwMode="auto">
              <a:xfrm>
                <a:off x="1488" y="2208"/>
                <a:ext cx="336" cy="288"/>
                <a:chOff x="672" y="1824"/>
                <a:chExt cx="336" cy="288"/>
              </a:xfrm>
            </p:grpSpPr>
            <p:sp>
              <p:nvSpPr>
                <p:cNvPr id="439352" name="Oval 56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39353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20</a:t>
                  </a:r>
                </a:p>
              </p:txBody>
            </p:sp>
          </p:grpSp>
          <p:sp>
            <p:nvSpPr>
              <p:cNvPr id="439354" name="Line 58"/>
              <p:cNvSpPr>
                <a:spLocks noChangeShapeType="1"/>
              </p:cNvSpPr>
              <p:nvPr/>
            </p:nvSpPr>
            <p:spPr bwMode="auto">
              <a:xfrm flipH="1">
                <a:off x="1680" y="20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9355" name="Text Box 59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1</a:t>
                </a:r>
              </a:p>
            </p:txBody>
          </p:sp>
        </p:grpSp>
        <p:grpSp>
          <p:nvGrpSpPr>
            <p:cNvPr id="439371" name="Group 75"/>
            <p:cNvGrpSpPr>
              <a:grpSpLocks/>
            </p:cNvGrpSpPr>
            <p:nvPr/>
          </p:nvGrpSpPr>
          <p:grpSpPr bwMode="auto">
            <a:xfrm>
              <a:off x="4224" y="2064"/>
              <a:ext cx="432" cy="432"/>
              <a:chOff x="4224" y="2064"/>
              <a:chExt cx="432" cy="432"/>
            </a:xfrm>
          </p:grpSpPr>
          <p:grpSp>
            <p:nvGrpSpPr>
              <p:cNvPr id="439356" name="Group 60"/>
              <p:cNvGrpSpPr>
                <a:grpSpLocks/>
              </p:cNvGrpSpPr>
              <p:nvPr/>
            </p:nvGrpSpPr>
            <p:grpSpPr bwMode="auto">
              <a:xfrm>
                <a:off x="4320" y="2208"/>
                <a:ext cx="336" cy="288"/>
                <a:chOff x="672" y="1824"/>
                <a:chExt cx="336" cy="288"/>
              </a:xfrm>
            </p:grpSpPr>
            <p:sp>
              <p:nvSpPr>
                <p:cNvPr id="439357" name="Oval 61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3935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60</a:t>
                  </a:r>
                </a:p>
              </p:txBody>
            </p:sp>
          </p:grpSp>
          <p:sp>
            <p:nvSpPr>
              <p:cNvPr id="439359" name="Text Box 63"/>
              <p:cNvSpPr txBox="1">
                <a:spLocks noChangeArrowheads="1"/>
              </p:cNvSpPr>
              <p:nvPr/>
            </p:nvSpPr>
            <p:spPr bwMode="auto">
              <a:xfrm>
                <a:off x="4224" y="211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39360" name="Line 64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439373" name="Group 77"/>
            <p:cNvGrpSpPr>
              <a:grpSpLocks/>
            </p:cNvGrpSpPr>
            <p:nvPr/>
          </p:nvGrpSpPr>
          <p:grpSpPr bwMode="auto">
            <a:xfrm flipH="1">
              <a:off x="3552" y="2592"/>
              <a:ext cx="336" cy="288"/>
              <a:chOff x="672" y="1824"/>
              <a:chExt cx="336" cy="288"/>
            </a:xfrm>
          </p:grpSpPr>
          <p:sp>
            <p:nvSpPr>
              <p:cNvPr id="439374" name="Oval 78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9375" name="Text Box 79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439376" name="Text Box 80"/>
            <p:cNvSpPr txBox="1">
              <a:spLocks noChangeArrowheads="1"/>
            </p:cNvSpPr>
            <p:nvPr/>
          </p:nvSpPr>
          <p:spPr bwMode="auto">
            <a:xfrm flipH="1">
              <a:off x="350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39377" name="Line 81"/>
            <p:cNvSpPr>
              <a:spLocks noChangeShapeType="1"/>
            </p:cNvSpPr>
            <p:nvPr/>
          </p:nvSpPr>
          <p:spPr bwMode="auto">
            <a:xfrm flipH="1">
              <a:off x="3792" y="244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39407" name="Group 111"/>
          <p:cNvGrpSpPr>
            <a:grpSpLocks/>
          </p:cNvGrpSpPr>
          <p:nvPr/>
        </p:nvGrpSpPr>
        <p:grpSpPr bwMode="auto">
          <a:xfrm>
            <a:off x="7079344" y="3113088"/>
            <a:ext cx="1813262" cy="2133600"/>
            <a:chOff x="4896" y="1536"/>
            <a:chExt cx="1237" cy="1344"/>
          </a:xfrm>
        </p:grpSpPr>
        <p:grpSp>
          <p:nvGrpSpPr>
            <p:cNvPr id="439380" name="Group 84"/>
            <p:cNvGrpSpPr>
              <a:grpSpLocks/>
            </p:cNvGrpSpPr>
            <p:nvPr/>
          </p:nvGrpSpPr>
          <p:grpSpPr bwMode="auto">
            <a:xfrm>
              <a:off x="5136" y="1536"/>
              <a:ext cx="997" cy="960"/>
              <a:chOff x="1392" y="1536"/>
              <a:chExt cx="997" cy="960"/>
            </a:xfrm>
          </p:grpSpPr>
          <p:grpSp>
            <p:nvGrpSpPr>
              <p:cNvPr id="439381" name="Group 85"/>
              <p:cNvGrpSpPr>
                <a:grpSpLocks/>
              </p:cNvGrpSpPr>
              <p:nvPr/>
            </p:nvGrpSpPr>
            <p:grpSpPr bwMode="auto">
              <a:xfrm>
                <a:off x="1728" y="1824"/>
                <a:ext cx="336" cy="288"/>
                <a:chOff x="672" y="1824"/>
                <a:chExt cx="336" cy="288"/>
              </a:xfrm>
            </p:grpSpPr>
            <p:sp>
              <p:nvSpPr>
                <p:cNvPr id="439382" name="Oval 86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39383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40</a:t>
                  </a:r>
                </a:p>
              </p:txBody>
            </p:sp>
          </p:grpSp>
          <p:sp>
            <p:nvSpPr>
              <p:cNvPr id="439384" name="Text Box 88"/>
              <p:cNvSpPr txBox="1">
                <a:spLocks noChangeArrowheads="1"/>
              </p:cNvSpPr>
              <p:nvPr/>
            </p:nvSpPr>
            <p:spPr bwMode="auto">
              <a:xfrm>
                <a:off x="1536" y="1536"/>
                <a:ext cx="8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insert 50</a:t>
                </a:r>
              </a:p>
            </p:txBody>
          </p:sp>
          <p:sp>
            <p:nvSpPr>
              <p:cNvPr id="439385" name="Text Box 89"/>
              <p:cNvSpPr txBox="1">
                <a:spLocks noChangeArrowheads="1"/>
              </p:cNvSpPr>
              <p:nvPr/>
            </p:nvSpPr>
            <p:spPr bwMode="auto">
              <a:xfrm>
                <a:off x="1584" y="1728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grpSp>
            <p:nvGrpSpPr>
              <p:cNvPr id="439386" name="Group 90"/>
              <p:cNvGrpSpPr>
                <a:grpSpLocks/>
              </p:cNvGrpSpPr>
              <p:nvPr/>
            </p:nvGrpSpPr>
            <p:grpSpPr bwMode="auto">
              <a:xfrm>
                <a:off x="1488" y="2208"/>
                <a:ext cx="336" cy="288"/>
                <a:chOff x="672" y="1824"/>
                <a:chExt cx="336" cy="288"/>
              </a:xfrm>
            </p:grpSpPr>
            <p:sp>
              <p:nvSpPr>
                <p:cNvPr id="439387" name="Oval 91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39388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20</a:t>
                  </a:r>
                </a:p>
              </p:txBody>
            </p:sp>
          </p:grpSp>
          <p:sp>
            <p:nvSpPr>
              <p:cNvPr id="439389" name="Line 93"/>
              <p:cNvSpPr>
                <a:spLocks noChangeShapeType="1"/>
              </p:cNvSpPr>
              <p:nvPr/>
            </p:nvSpPr>
            <p:spPr bwMode="auto">
              <a:xfrm flipH="1">
                <a:off x="1680" y="20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9390" name="Text Box 94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1</a:t>
                </a:r>
              </a:p>
            </p:txBody>
          </p:sp>
        </p:grpSp>
        <p:grpSp>
          <p:nvGrpSpPr>
            <p:cNvPr id="439391" name="Group 95"/>
            <p:cNvGrpSpPr>
              <a:grpSpLocks/>
            </p:cNvGrpSpPr>
            <p:nvPr/>
          </p:nvGrpSpPr>
          <p:grpSpPr bwMode="auto">
            <a:xfrm>
              <a:off x="5616" y="2064"/>
              <a:ext cx="432" cy="432"/>
              <a:chOff x="4224" y="2064"/>
              <a:chExt cx="432" cy="432"/>
            </a:xfrm>
          </p:grpSpPr>
          <p:grpSp>
            <p:nvGrpSpPr>
              <p:cNvPr id="439392" name="Group 96"/>
              <p:cNvGrpSpPr>
                <a:grpSpLocks/>
              </p:cNvGrpSpPr>
              <p:nvPr/>
            </p:nvGrpSpPr>
            <p:grpSpPr bwMode="auto">
              <a:xfrm>
                <a:off x="4320" y="2208"/>
                <a:ext cx="336" cy="288"/>
                <a:chOff x="672" y="1824"/>
                <a:chExt cx="336" cy="288"/>
              </a:xfrm>
            </p:grpSpPr>
            <p:sp>
              <p:nvSpPr>
                <p:cNvPr id="439393" name="Oval 97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3939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60</a:t>
                  </a:r>
                </a:p>
              </p:txBody>
            </p:sp>
          </p:grpSp>
          <p:sp>
            <p:nvSpPr>
              <p:cNvPr id="439395" name="Text Box 99"/>
              <p:cNvSpPr txBox="1">
                <a:spLocks noChangeArrowheads="1"/>
              </p:cNvSpPr>
              <p:nvPr/>
            </p:nvSpPr>
            <p:spPr bwMode="auto">
              <a:xfrm>
                <a:off x="4224" y="211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1</a:t>
                </a:r>
              </a:p>
            </p:txBody>
          </p:sp>
          <p:sp>
            <p:nvSpPr>
              <p:cNvPr id="439396" name="Line 100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439397" name="Group 101"/>
            <p:cNvGrpSpPr>
              <a:grpSpLocks/>
            </p:cNvGrpSpPr>
            <p:nvPr/>
          </p:nvGrpSpPr>
          <p:grpSpPr bwMode="auto">
            <a:xfrm flipH="1">
              <a:off x="4944" y="2592"/>
              <a:ext cx="336" cy="288"/>
              <a:chOff x="672" y="1824"/>
              <a:chExt cx="336" cy="288"/>
            </a:xfrm>
          </p:grpSpPr>
          <p:sp>
            <p:nvSpPr>
              <p:cNvPr id="439398" name="Oval 102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9399" name="Text Box 103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439400" name="Text Box 104"/>
            <p:cNvSpPr txBox="1">
              <a:spLocks noChangeArrowheads="1"/>
            </p:cNvSpPr>
            <p:nvPr/>
          </p:nvSpPr>
          <p:spPr bwMode="auto">
            <a:xfrm flipH="1">
              <a:off x="4896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39401" name="Line 105"/>
            <p:cNvSpPr>
              <a:spLocks noChangeShapeType="1"/>
            </p:cNvSpPr>
            <p:nvPr/>
          </p:nvSpPr>
          <p:spPr bwMode="auto">
            <a:xfrm flipH="1">
              <a:off x="5184" y="244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39402" name="Group 106"/>
            <p:cNvGrpSpPr>
              <a:grpSpLocks/>
            </p:cNvGrpSpPr>
            <p:nvPr/>
          </p:nvGrpSpPr>
          <p:grpSpPr bwMode="auto">
            <a:xfrm flipH="1">
              <a:off x="5424" y="2592"/>
              <a:ext cx="336" cy="288"/>
              <a:chOff x="672" y="1824"/>
              <a:chExt cx="336" cy="288"/>
            </a:xfrm>
          </p:grpSpPr>
          <p:sp>
            <p:nvSpPr>
              <p:cNvPr id="439403" name="Oval 107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9404" name="Text Box 108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50</a:t>
                </a:r>
              </a:p>
            </p:txBody>
          </p:sp>
        </p:grpSp>
        <p:sp>
          <p:nvSpPr>
            <p:cNvPr id="439405" name="Text Box 109"/>
            <p:cNvSpPr txBox="1">
              <a:spLocks noChangeArrowheads="1"/>
            </p:cNvSpPr>
            <p:nvPr/>
          </p:nvSpPr>
          <p:spPr bwMode="auto">
            <a:xfrm flipH="1">
              <a:off x="5376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39406" name="Line 110"/>
            <p:cNvSpPr>
              <a:spLocks noChangeShapeType="1"/>
            </p:cNvSpPr>
            <p:nvPr/>
          </p:nvSpPr>
          <p:spPr bwMode="auto">
            <a:xfrm flipH="1">
              <a:off x="5664" y="244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9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AVL Trees</a:t>
            </a:r>
            <a:endParaRPr lang="en-US" altLang="zh-TW" dirty="0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B617F007-661B-42AC-BEB8-CAAA82D04673}" type="slidenum">
              <a:rPr lang="zh-TW" altLang="en-US" smtClean="0"/>
              <a:pPr/>
              <a:t>2</a:t>
            </a:fld>
            <a:endParaRPr lang="en-US" altLang="zh-TW" dirty="0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406493" cy="613611"/>
          </a:xfrm>
        </p:spPr>
        <p:txBody>
          <a:bodyPr/>
          <a:lstStyle/>
          <a:p>
            <a:r>
              <a:rPr lang="en-US" altLang="zh-CN" dirty="0" smtClean="0"/>
              <a:t>Review: </a:t>
            </a:r>
            <a:r>
              <a:rPr lang="en-US" altLang="zh-TW" dirty="0" smtClean="0"/>
              <a:t>Binary </a:t>
            </a:r>
            <a:r>
              <a:rPr lang="en-US" altLang="zh-TW" dirty="0"/>
              <a:t>Search </a:t>
            </a:r>
            <a:r>
              <a:rPr lang="en-US" altLang="zh-TW" dirty="0" smtClean="0"/>
              <a:t>Tree (BST)</a:t>
            </a:r>
            <a:endParaRPr lang="en-US" altLang="zh-TW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165" y="1179095"/>
            <a:ext cx="8443322" cy="2851484"/>
          </a:xfrm>
        </p:spPr>
        <p:txBody>
          <a:bodyPr/>
          <a:lstStyle/>
          <a:p>
            <a:r>
              <a:rPr lang="en-US" altLang="zh-TW" sz="2400" dirty="0"/>
              <a:t>A </a:t>
            </a:r>
            <a:r>
              <a:rPr lang="en-US" altLang="zh-TW" sz="2400" dirty="0">
                <a:solidFill>
                  <a:srgbClr val="C00000"/>
                </a:solidFill>
              </a:rPr>
              <a:t>binary search tree</a:t>
            </a:r>
            <a:r>
              <a:rPr lang="en-US" altLang="zh-TW" sz="2400" dirty="0"/>
              <a:t> is a binary tree which satisfies the following properties. </a:t>
            </a:r>
          </a:p>
          <a:p>
            <a:pPr lvl="1"/>
            <a:r>
              <a:rPr lang="en-US" altLang="zh-TW" dirty="0"/>
              <a:t>Every element has a </a:t>
            </a:r>
            <a:r>
              <a:rPr lang="en-US" altLang="zh-TW" dirty="0">
                <a:solidFill>
                  <a:srgbClr val="C00000"/>
                </a:solidFill>
              </a:rPr>
              <a:t>unique key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All keys in a nonempty </a:t>
            </a:r>
            <a:r>
              <a:rPr lang="en-US" altLang="zh-TW" dirty="0">
                <a:solidFill>
                  <a:srgbClr val="C00000"/>
                </a:solidFill>
              </a:rPr>
              <a:t>left </a:t>
            </a:r>
            <a:r>
              <a:rPr lang="en-US" altLang="zh-TW" dirty="0" err="1">
                <a:solidFill>
                  <a:srgbClr val="C00000"/>
                </a:solidFill>
              </a:rPr>
              <a:t>subtree</a:t>
            </a:r>
            <a:r>
              <a:rPr lang="en-US" altLang="zh-TW" dirty="0">
                <a:solidFill>
                  <a:srgbClr val="C00000"/>
                </a:solidFill>
              </a:rPr>
              <a:t> must be smaller</a:t>
            </a:r>
            <a:r>
              <a:rPr lang="en-US" altLang="zh-TW" dirty="0"/>
              <a:t> than the key in the root of the </a:t>
            </a:r>
            <a:r>
              <a:rPr lang="en-US" altLang="zh-TW" dirty="0" err="1"/>
              <a:t>subtree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All keys in a nonempty </a:t>
            </a:r>
            <a:r>
              <a:rPr lang="en-US" altLang="zh-TW" dirty="0">
                <a:solidFill>
                  <a:srgbClr val="C00000"/>
                </a:solidFill>
              </a:rPr>
              <a:t>right </a:t>
            </a:r>
            <a:r>
              <a:rPr lang="en-US" altLang="zh-TW" dirty="0" err="1">
                <a:solidFill>
                  <a:srgbClr val="C00000"/>
                </a:solidFill>
              </a:rPr>
              <a:t>subtree</a:t>
            </a:r>
            <a:r>
              <a:rPr lang="en-US" altLang="zh-TW" dirty="0">
                <a:solidFill>
                  <a:srgbClr val="C00000"/>
                </a:solidFill>
              </a:rPr>
              <a:t> must be larger</a:t>
            </a:r>
            <a:r>
              <a:rPr lang="en-US" altLang="zh-TW" dirty="0"/>
              <a:t> than the key in the root of the </a:t>
            </a:r>
            <a:r>
              <a:rPr lang="en-US" altLang="zh-TW" dirty="0" err="1"/>
              <a:t>subtree</a:t>
            </a:r>
            <a:r>
              <a:rPr lang="en-US" altLang="zh-TW" dirty="0"/>
              <a:t>.</a:t>
            </a:r>
          </a:p>
        </p:txBody>
      </p:sp>
      <p:grpSp>
        <p:nvGrpSpPr>
          <p:cNvPr id="431110" name="Group 6"/>
          <p:cNvGrpSpPr>
            <a:grpSpLocks/>
          </p:cNvGrpSpPr>
          <p:nvPr/>
        </p:nvGrpSpPr>
        <p:grpSpPr bwMode="auto">
          <a:xfrm>
            <a:off x="1955449" y="4268968"/>
            <a:ext cx="492527" cy="471488"/>
            <a:chOff x="1334" y="2439"/>
            <a:chExt cx="336" cy="297"/>
          </a:xfrm>
        </p:grpSpPr>
        <p:sp>
          <p:nvSpPr>
            <p:cNvPr id="431108" name="Oval 4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09" name="Text Box 5"/>
            <p:cNvSpPr txBox="1">
              <a:spLocks noChangeArrowheads="1"/>
            </p:cNvSpPr>
            <p:nvPr/>
          </p:nvSpPr>
          <p:spPr bwMode="auto">
            <a:xfrm>
              <a:off x="1334" y="2439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30</a:t>
              </a:r>
            </a:p>
          </p:txBody>
        </p:sp>
      </p:grpSp>
      <p:grpSp>
        <p:nvGrpSpPr>
          <p:cNvPr id="431111" name="Group 7"/>
          <p:cNvGrpSpPr>
            <a:grpSpLocks/>
          </p:cNvGrpSpPr>
          <p:nvPr/>
        </p:nvGrpSpPr>
        <p:grpSpPr bwMode="auto">
          <a:xfrm>
            <a:off x="1562604" y="4969061"/>
            <a:ext cx="422167" cy="466726"/>
            <a:chOff x="1344" y="2448"/>
            <a:chExt cx="288" cy="294"/>
          </a:xfrm>
        </p:grpSpPr>
        <p:sp>
          <p:nvSpPr>
            <p:cNvPr id="431112" name="Oval 8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13" name="Text Box 9"/>
            <p:cNvSpPr txBox="1">
              <a:spLocks noChangeArrowheads="1"/>
            </p:cNvSpPr>
            <p:nvPr/>
          </p:nvSpPr>
          <p:spPr bwMode="auto">
            <a:xfrm>
              <a:off x="1382" y="2451"/>
              <a:ext cx="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5</a:t>
              </a:r>
            </a:p>
          </p:txBody>
        </p:sp>
      </p:grpSp>
      <p:grpSp>
        <p:nvGrpSpPr>
          <p:cNvPr id="431114" name="Group 10"/>
          <p:cNvGrpSpPr>
            <a:grpSpLocks/>
          </p:cNvGrpSpPr>
          <p:nvPr/>
        </p:nvGrpSpPr>
        <p:grpSpPr bwMode="auto">
          <a:xfrm>
            <a:off x="2313118" y="4964294"/>
            <a:ext cx="492527" cy="461963"/>
            <a:chOff x="1328" y="2445"/>
            <a:chExt cx="336" cy="291"/>
          </a:xfrm>
        </p:grpSpPr>
        <p:sp>
          <p:nvSpPr>
            <p:cNvPr id="431115" name="Oval 11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16" name="Text Box 12"/>
            <p:cNvSpPr txBox="1">
              <a:spLocks noChangeArrowheads="1"/>
            </p:cNvSpPr>
            <p:nvPr/>
          </p:nvSpPr>
          <p:spPr bwMode="auto">
            <a:xfrm>
              <a:off x="1328" y="2445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40</a:t>
              </a:r>
            </a:p>
          </p:txBody>
        </p:sp>
      </p:grpSp>
      <p:grpSp>
        <p:nvGrpSpPr>
          <p:cNvPr id="431117" name="Group 13"/>
          <p:cNvGrpSpPr>
            <a:grpSpLocks/>
          </p:cNvGrpSpPr>
          <p:nvPr/>
        </p:nvGrpSpPr>
        <p:grpSpPr bwMode="auto">
          <a:xfrm>
            <a:off x="1210798" y="5650094"/>
            <a:ext cx="422167" cy="461963"/>
            <a:chOff x="1344" y="2445"/>
            <a:chExt cx="288" cy="291"/>
          </a:xfrm>
        </p:grpSpPr>
        <p:sp>
          <p:nvSpPr>
            <p:cNvPr id="431118" name="Oval 14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19" name="Text Box 15"/>
            <p:cNvSpPr txBox="1">
              <a:spLocks noChangeArrowheads="1"/>
            </p:cNvSpPr>
            <p:nvPr/>
          </p:nvSpPr>
          <p:spPr bwMode="auto">
            <a:xfrm>
              <a:off x="1376" y="2445"/>
              <a:ext cx="2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2</a:t>
              </a:r>
            </a:p>
          </p:txBody>
        </p:sp>
      </p:grpSp>
      <p:sp>
        <p:nvSpPr>
          <p:cNvPr id="431120" name="Line 16"/>
          <p:cNvSpPr>
            <a:spLocks noChangeShapeType="1"/>
          </p:cNvSpPr>
          <p:nvPr/>
        </p:nvSpPr>
        <p:spPr bwMode="auto">
          <a:xfrm flipH="1">
            <a:off x="1886553" y="4664258"/>
            <a:ext cx="153913" cy="3476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 flipH="1">
            <a:off x="1539150" y="5408674"/>
            <a:ext cx="140722" cy="30479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2321913" y="4673048"/>
            <a:ext cx="140721" cy="30480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431123" name="Group 19"/>
          <p:cNvGrpSpPr>
            <a:grpSpLocks/>
          </p:cNvGrpSpPr>
          <p:nvPr/>
        </p:nvGrpSpPr>
        <p:grpSpPr bwMode="auto">
          <a:xfrm>
            <a:off x="4207002" y="4278493"/>
            <a:ext cx="492527" cy="461963"/>
            <a:chOff x="1334" y="2445"/>
            <a:chExt cx="336" cy="291"/>
          </a:xfrm>
        </p:grpSpPr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25" name="Text Box 21"/>
            <p:cNvSpPr txBox="1">
              <a:spLocks noChangeArrowheads="1"/>
            </p:cNvSpPr>
            <p:nvPr/>
          </p:nvSpPr>
          <p:spPr bwMode="auto">
            <a:xfrm>
              <a:off x="1334" y="2445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20</a:t>
              </a:r>
            </a:p>
          </p:txBody>
        </p:sp>
      </p:grpSp>
      <p:grpSp>
        <p:nvGrpSpPr>
          <p:cNvPr id="431126" name="Group 22"/>
          <p:cNvGrpSpPr>
            <a:grpSpLocks/>
          </p:cNvGrpSpPr>
          <p:nvPr/>
        </p:nvGrpSpPr>
        <p:grpSpPr bwMode="auto">
          <a:xfrm>
            <a:off x="3814154" y="4969056"/>
            <a:ext cx="809152" cy="1181101"/>
            <a:chOff x="1344" y="2448"/>
            <a:chExt cx="552" cy="744"/>
          </a:xfrm>
        </p:grpSpPr>
        <p:sp>
          <p:nvSpPr>
            <p:cNvPr id="431127" name="Oval 23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28" name="Text Box 24"/>
            <p:cNvSpPr txBox="1">
              <a:spLocks noChangeArrowheads="1"/>
            </p:cNvSpPr>
            <p:nvPr/>
          </p:nvSpPr>
          <p:spPr bwMode="auto">
            <a:xfrm>
              <a:off x="1560" y="2901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15</a:t>
              </a:r>
            </a:p>
          </p:txBody>
        </p:sp>
      </p:grpSp>
      <p:grpSp>
        <p:nvGrpSpPr>
          <p:cNvPr id="431129" name="Group 25"/>
          <p:cNvGrpSpPr>
            <a:grpSpLocks/>
          </p:cNvGrpSpPr>
          <p:nvPr/>
        </p:nvGrpSpPr>
        <p:grpSpPr bwMode="auto">
          <a:xfrm>
            <a:off x="4588125" y="4969057"/>
            <a:ext cx="817947" cy="1150939"/>
            <a:chOff x="1344" y="2448"/>
            <a:chExt cx="558" cy="725"/>
          </a:xfrm>
        </p:grpSpPr>
        <p:sp>
          <p:nvSpPr>
            <p:cNvPr id="431130" name="Oval 26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31" name="Text Box 27"/>
            <p:cNvSpPr txBox="1">
              <a:spLocks noChangeArrowheads="1"/>
            </p:cNvSpPr>
            <p:nvPr/>
          </p:nvSpPr>
          <p:spPr bwMode="auto">
            <a:xfrm>
              <a:off x="1566" y="2882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25</a:t>
              </a:r>
            </a:p>
          </p:txBody>
        </p:sp>
      </p:grpSp>
      <p:grpSp>
        <p:nvGrpSpPr>
          <p:cNvPr id="431132" name="Group 28"/>
          <p:cNvGrpSpPr>
            <a:grpSpLocks/>
          </p:cNvGrpSpPr>
          <p:nvPr/>
        </p:nvGrpSpPr>
        <p:grpSpPr bwMode="auto">
          <a:xfrm>
            <a:off x="3462349" y="4956355"/>
            <a:ext cx="785698" cy="1155701"/>
            <a:chOff x="1344" y="2008"/>
            <a:chExt cx="536" cy="728"/>
          </a:xfrm>
        </p:grpSpPr>
        <p:sp>
          <p:nvSpPr>
            <p:cNvPr id="431133" name="Oval 29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34" name="Text Box 30"/>
            <p:cNvSpPr txBox="1">
              <a:spLocks noChangeArrowheads="1"/>
            </p:cNvSpPr>
            <p:nvPr/>
          </p:nvSpPr>
          <p:spPr bwMode="auto">
            <a:xfrm>
              <a:off x="1544" y="200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12</a:t>
              </a:r>
            </a:p>
          </p:txBody>
        </p:sp>
      </p:grpSp>
      <p:sp>
        <p:nvSpPr>
          <p:cNvPr id="431135" name="Line 31"/>
          <p:cNvSpPr>
            <a:spLocks noChangeShapeType="1"/>
          </p:cNvSpPr>
          <p:nvPr/>
        </p:nvSpPr>
        <p:spPr bwMode="auto">
          <a:xfrm flipH="1">
            <a:off x="4151299" y="4673048"/>
            <a:ext cx="140722" cy="33887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1136" name="Line 32"/>
          <p:cNvSpPr>
            <a:spLocks noChangeShapeType="1"/>
          </p:cNvSpPr>
          <p:nvPr/>
        </p:nvSpPr>
        <p:spPr bwMode="auto">
          <a:xfrm flipH="1">
            <a:off x="3814153" y="5399882"/>
            <a:ext cx="126064" cy="28904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31137" name="Line 33"/>
          <p:cNvSpPr>
            <a:spLocks noChangeShapeType="1"/>
          </p:cNvSpPr>
          <p:nvPr/>
        </p:nvSpPr>
        <p:spPr bwMode="auto">
          <a:xfrm>
            <a:off x="4573466" y="4673048"/>
            <a:ext cx="140722" cy="30480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431138" name="Group 34"/>
          <p:cNvGrpSpPr>
            <a:grpSpLocks/>
          </p:cNvGrpSpPr>
          <p:nvPr/>
        </p:nvGrpSpPr>
        <p:grpSpPr bwMode="auto">
          <a:xfrm>
            <a:off x="3462348" y="5624694"/>
            <a:ext cx="1125776" cy="487363"/>
            <a:chOff x="864" y="2429"/>
            <a:chExt cx="768" cy="307"/>
          </a:xfrm>
        </p:grpSpPr>
        <p:sp>
          <p:nvSpPr>
            <p:cNvPr id="431139" name="Oval 35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40" name="Text Box 36"/>
            <p:cNvSpPr txBox="1">
              <a:spLocks noChangeArrowheads="1"/>
            </p:cNvSpPr>
            <p:nvPr/>
          </p:nvSpPr>
          <p:spPr bwMode="auto">
            <a:xfrm>
              <a:off x="864" y="2429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10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>
            <a:off x="4151299" y="5399882"/>
            <a:ext cx="140723" cy="28904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431142" name="Group 38"/>
          <p:cNvGrpSpPr>
            <a:grpSpLocks/>
          </p:cNvGrpSpPr>
          <p:nvPr/>
        </p:nvGrpSpPr>
        <p:grpSpPr bwMode="auto">
          <a:xfrm>
            <a:off x="4564671" y="4969059"/>
            <a:ext cx="797425" cy="1143002"/>
            <a:chOff x="1088" y="2016"/>
            <a:chExt cx="544" cy="720"/>
          </a:xfrm>
        </p:grpSpPr>
        <p:sp>
          <p:nvSpPr>
            <p:cNvPr id="431143" name="Oval 39"/>
            <p:cNvSpPr>
              <a:spLocks noChangeArrowheads="1"/>
            </p:cNvSpPr>
            <p:nvPr/>
          </p:nvSpPr>
          <p:spPr bwMode="auto">
            <a:xfrm>
              <a:off x="1344" y="2448"/>
              <a:ext cx="288" cy="28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1144" name="Text Box 40"/>
            <p:cNvSpPr txBox="1">
              <a:spLocks noChangeArrowheads="1"/>
            </p:cNvSpPr>
            <p:nvPr/>
          </p:nvSpPr>
          <p:spPr bwMode="auto">
            <a:xfrm>
              <a:off x="1088" y="201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22</a:t>
              </a:r>
            </a:p>
          </p:txBody>
        </p:sp>
      </p:grpSp>
      <p:sp>
        <p:nvSpPr>
          <p:cNvPr id="431145" name="Line 41"/>
          <p:cNvSpPr>
            <a:spLocks noChangeShapeType="1"/>
          </p:cNvSpPr>
          <p:nvPr/>
        </p:nvSpPr>
        <p:spPr bwMode="auto">
          <a:xfrm>
            <a:off x="4925270" y="5399882"/>
            <a:ext cx="140723" cy="289048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grpSp>
        <p:nvGrpSpPr>
          <p:cNvPr id="69" name="Group 68"/>
          <p:cNvGrpSpPr/>
          <p:nvPr/>
        </p:nvGrpSpPr>
        <p:grpSpPr>
          <a:xfrm>
            <a:off x="5937986" y="4360491"/>
            <a:ext cx="1987698" cy="1852619"/>
            <a:chOff x="3421304" y="4278493"/>
            <a:chExt cx="1987698" cy="1852619"/>
          </a:xfrm>
        </p:grpSpPr>
        <p:grpSp>
          <p:nvGrpSpPr>
            <p:cNvPr id="70" name="Group 19"/>
            <p:cNvGrpSpPr>
              <a:grpSpLocks/>
            </p:cNvGrpSpPr>
            <p:nvPr/>
          </p:nvGrpSpPr>
          <p:grpSpPr bwMode="auto">
            <a:xfrm>
              <a:off x="4207002" y="4278493"/>
              <a:ext cx="492527" cy="461963"/>
              <a:chOff x="1334" y="2445"/>
              <a:chExt cx="336" cy="291"/>
            </a:xfrm>
          </p:grpSpPr>
          <p:sp>
            <p:nvSpPr>
              <p:cNvPr id="91" name="Oval 20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2" name="Text Box 21"/>
              <p:cNvSpPr txBox="1">
                <a:spLocks noChangeArrowheads="1"/>
              </p:cNvSpPr>
              <p:nvPr/>
            </p:nvSpPr>
            <p:spPr bwMode="auto">
              <a:xfrm>
                <a:off x="1334" y="2445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/>
                  <a:t>20</a:t>
                </a:r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781904" y="4964294"/>
              <a:ext cx="492527" cy="461963"/>
              <a:chOff x="1322" y="2445"/>
              <a:chExt cx="336" cy="291"/>
            </a:xfrm>
          </p:grpSpPr>
          <p:sp>
            <p:nvSpPr>
              <p:cNvPr id="89" name="Oval 23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0" name="Text Box 24"/>
              <p:cNvSpPr txBox="1">
                <a:spLocks noChangeArrowheads="1"/>
              </p:cNvSpPr>
              <p:nvPr/>
            </p:nvSpPr>
            <p:spPr bwMode="auto">
              <a:xfrm>
                <a:off x="1322" y="2445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/>
                  <a:t>15</a:t>
                </a:r>
              </a:p>
            </p:txBody>
          </p:sp>
        </p:grpSp>
        <p:grpSp>
          <p:nvGrpSpPr>
            <p:cNvPr id="72" name="Group 25"/>
            <p:cNvGrpSpPr>
              <a:grpSpLocks/>
            </p:cNvGrpSpPr>
            <p:nvPr/>
          </p:nvGrpSpPr>
          <p:grpSpPr bwMode="auto">
            <a:xfrm>
              <a:off x="4564670" y="4964294"/>
              <a:ext cx="492527" cy="461963"/>
              <a:chOff x="1328" y="2445"/>
              <a:chExt cx="336" cy="291"/>
            </a:xfrm>
          </p:grpSpPr>
          <p:sp>
            <p:nvSpPr>
              <p:cNvPr id="87" name="Oval 26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1328" y="2445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/>
                  <a:t>25</a:t>
                </a:r>
              </a:p>
            </p:txBody>
          </p:sp>
        </p:grpSp>
        <p:grpSp>
          <p:nvGrpSpPr>
            <p:cNvPr id="73" name="Group 28"/>
            <p:cNvGrpSpPr>
              <a:grpSpLocks/>
            </p:cNvGrpSpPr>
            <p:nvPr/>
          </p:nvGrpSpPr>
          <p:grpSpPr bwMode="auto">
            <a:xfrm>
              <a:off x="3421304" y="5654861"/>
              <a:ext cx="492527" cy="466726"/>
              <a:chOff x="1316" y="2448"/>
              <a:chExt cx="336" cy="294"/>
            </a:xfrm>
          </p:grpSpPr>
          <p:sp>
            <p:nvSpPr>
              <p:cNvPr id="85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6" name="Text Box 30"/>
              <p:cNvSpPr txBox="1">
                <a:spLocks noChangeArrowheads="1"/>
              </p:cNvSpPr>
              <p:nvPr/>
            </p:nvSpPr>
            <p:spPr bwMode="auto">
              <a:xfrm>
                <a:off x="1316" y="2451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/>
                  <a:t>12</a:t>
                </a:r>
              </a:p>
            </p:txBody>
          </p:sp>
        </p:grpSp>
        <p:sp>
          <p:nvSpPr>
            <p:cNvPr id="74" name="Line 31"/>
            <p:cNvSpPr>
              <a:spLocks noChangeShapeType="1"/>
            </p:cNvSpPr>
            <p:nvPr/>
          </p:nvSpPr>
          <p:spPr bwMode="auto">
            <a:xfrm flipH="1">
              <a:off x="4151299" y="4673048"/>
              <a:ext cx="140722" cy="338873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 flipH="1">
              <a:off x="3814153" y="5399882"/>
              <a:ext cx="126064" cy="28904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6" name="Line 33"/>
            <p:cNvSpPr>
              <a:spLocks noChangeShapeType="1"/>
            </p:cNvSpPr>
            <p:nvPr/>
          </p:nvSpPr>
          <p:spPr bwMode="auto">
            <a:xfrm>
              <a:off x="4573466" y="4673048"/>
              <a:ext cx="140722" cy="30480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77" name="Group 34"/>
            <p:cNvGrpSpPr>
              <a:grpSpLocks/>
            </p:cNvGrpSpPr>
            <p:nvPr/>
          </p:nvGrpSpPr>
          <p:grpSpPr bwMode="auto">
            <a:xfrm>
              <a:off x="4133709" y="5654861"/>
              <a:ext cx="492527" cy="466726"/>
              <a:chOff x="1322" y="2448"/>
              <a:chExt cx="336" cy="294"/>
            </a:xfrm>
          </p:grpSpPr>
          <p:sp>
            <p:nvSpPr>
              <p:cNvPr id="83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4" name="Text Box 36"/>
              <p:cNvSpPr txBox="1">
                <a:spLocks noChangeArrowheads="1"/>
              </p:cNvSpPr>
              <p:nvPr/>
            </p:nvSpPr>
            <p:spPr bwMode="auto">
              <a:xfrm>
                <a:off x="1322" y="2451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/>
                  <a:t>10</a:t>
                </a:r>
              </a:p>
            </p:txBody>
          </p:sp>
        </p:grp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4151299" y="5399882"/>
              <a:ext cx="140723" cy="28904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79" name="Group 38"/>
            <p:cNvGrpSpPr>
              <a:grpSpLocks/>
            </p:cNvGrpSpPr>
            <p:nvPr/>
          </p:nvGrpSpPr>
          <p:grpSpPr bwMode="auto">
            <a:xfrm>
              <a:off x="4916475" y="5654861"/>
              <a:ext cx="492527" cy="476251"/>
              <a:chOff x="1328" y="2448"/>
              <a:chExt cx="336" cy="300"/>
            </a:xfrm>
          </p:grpSpPr>
          <p:sp>
            <p:nvSpPr>
              <p:cNvPr id="81" name="Oval 3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2" name="Text Box 40"/>
              <p:cNvSpPr txBox="1">
                <a:spLocks noChangeArrowheads="1"/>
              </p:cNvSpPr>
              <p:nvPr/>
            </p:nvSpPr>
            <p:spPr bwMode="auto">
              <a:xfrm>
                <a:off x="1328" y="2457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/>
                  <a:t>22</a:t>
                </a:r>
              </a:p>
            </p:txBody>
          </p:sp>
        </p:grp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4925270" y="5399882"/>
              <a:ext cx="140723" cy="28904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93" name="Multiply 92"/>
          <p:cNvSpPr/>
          <p:nvPr/>
        </p:nvSpPr>
        <p:spPr bwMode="auto">
          <a:xfrm>
            <a:off x="7878777" y="5664597"/>
            <a:ext cx="661480" cy="601723"/>
          </a:xfrm>
          <a:prstGeom prst="mathMultiply">
            <a:avLst/>
          </a:prstGeom>
          <a:solidFill>
            <a:srgbClr val="FF0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2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0A6BF699-EAE8-4292-9F5A-9A50D29CB7DE}" type="slidenum">
              <a:rPr lang="zh-TW" altLang="en-US" smtClean="0"/>
              <a:pPr/>
              <a:t>20</a:t>
            </a:fld>
            <a:endParaRPr lang="en-US" altLang="zh-TW" dirty="0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050643" cy="805543"/>
          </a:xfrm>
        </p:spPr>
        <p:txBody>
          <a:bodyPr/>
          <a:lstStyle/>
          <a:p>
            <a:r>
              <a:rPr lang="en-US" altLang="zh-TW" dirty="0" smtClean="0"/>
              <a:t>Insert </a:t>
            </a:r>
            <a:r>
              <a:rPr lang="en-US" altLang="zh-TW" dirty="0" smtClean="0"/>
              <a:t>45</a:t>
            </a:r>
            <a:r>
              <a:rPr lang="en-US" altLang="zh-TW" dirty="0"/>
              <a:t>, 30, 55, </a:t>
            </a:r>
            <a:r>
              <a:rPr lang="en-US" altLang="zh-TW" dirty="0" smtClean="0"/>
              <a:t>and 70</a:t>
            </a:r>
            <a:endParaRPr lang="en-US" altLang="zh-TW" dirty="0"/>
          </a:p>
        </p:txBody>
      </p:sp>
      <p:grpSp>
        <p:nvGrpSpPr>
          <p:cNvPr id="454659" name="Group 3"/>
          <p:cNvGrpSpPr>
            <a:grpSpLocks/>
          </p:cNvGrpSpPr>
          <p:nvPr/>
        </p:nvGrpSpPr>
        <p:grpSpPr bwMode="auto">
          <a:xfrm>
            <a:off x="422181" y="1219200"/>
            <a:ext cx="1978911" cy="2133600"/>
            <a:chOff x="4896" y="1536"/>
            <a:chExt cx="1350" cy="1344"/>
          </a:xfrm>
        </p:grpSpPr>
        <p:grpSp>
          <p:nvGrpSpPr>
            <p:cNvPr id="454660" name="Group 4"/>
            <p:cNvGrpSpPr>
              <a:grpSpLocks/>
            </p:cNvGrpSpPr>
            <p:nvPr/>
          </p:nvGrpSpPr>
          <p:grpSpPr bwMode="auto">
            <a:xfrm>
              <a:off x="4896" y="1536"/>
              <a:ext cx="1350" cy="960"/>
              <a:chOff x="1152" y="1536"/>
              <a:chExt cx="1350" cy="960"/>
            </a:xfrm>
          </p:grpSpPr>
          <p:grpSp>
            <p:nvGrpSpPr>
              <p:cNvPr id="454661" name="Group 5"/>
              <p:cNvGrpSpPr>
                <a:grpSpLocks/>
              </p:cNvGrpSpPr>
              <p:nvPr/>
            </p:nvGrpSpPr>
            <p:grpSpPr bwMode="auto">
              <a:xfrm>
                <a:off x="1728" y="1824"/>
                <a:ext cx="336" cy="288"/>
                <a:chOff x="672" y="1824"/>
                <a:chExt cx="336" cy="288"/>
              </a:xfrm>
            </p:grpSpPr>
            <p:sp>
              <p:nvSpPr>
                <p:cNvPr id="454662" name="Oval 6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466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40</a:t>
                  </a:r>
                </a:p>
              </p:txBody>
            </p:sp>
          </p:grpSp>
          <p:sp>
            <p:nvSpPr>
              <p:cNvPr id="454664" name="Text Box 8"/>
              <p:cNvSpPr txBox="1">
                <a:spLocks noChangeArrowheads="1"/>
              </p:cNvSpPr>
              <p:nvPr/>
            </p:nvSpPr>
            <p:spPr bwMode="auto">
              <a:xfrm>
                <a:off x="1152" y="1536"/>
                <a:ext cx="135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After insert </a:t>
                </a:r>
                <a:r>
                  <a:rPr lang="en-US" altLang="zh-TW" dirty="0"/>
                  <a:t>50</a:t>
                </a:r>
              </a:p>
            </p:txBody>
          </p:sp>
          <p:sp>
            <p:nvSpPr>
              <p:cNvPr id="454665" name="Text Box 9"/>
              <p:cNvSpPr txBox="1">
                <a:spLocks noChangeArrowheads="1"/>
              </p:cNvSpPr>
              <p:nvPr/>
            </p:nvSpPr>
            <p:spPr bwMode="auto">
              <a:xfrm>
                <a:off x="1584" y="1728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grpSp>
            <p:nvGrpSpPr>
              <p:cNvPr id="454666" name="Group 10"/>
              <p:cNvGrpSpPr>
                <a:grpSpLocks/>
              </p:cNvGrpSpPr>
              <p:nvPr/>
            </p:nvGrpSpPr>
            <p:grpSpPr bwMode="auto">
              <a:xfrm>
                <a:off x="1488" y="2208"/>
                <a:ext cx="336" cy="288"/>
                <a:chOff x="672" y="1824"/>
                <a:chExt cx="336" cy="288"/>
              </a:xfrm>
            </p:grpSpPr>
            <p:sp>
              <p:nvSpPr>
                <p:cNvPr id="454667" name="Oval 11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466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20</a:t>
                  </a:r>
                </a:p>
              </p:txBody>
            </p:sp>
          </p:grpSp>
          <p:sp>
            <p:nvSpPr>
              <p:cNvPr id="454669" name="Line 13"/>
              <p:cNvSpPr>
                <a:spLocks noChangeShapeType="1"/>
              </p:cNvSpPr>
              <p:nvPr/>
            </p:nvSpPr>
            <p:spPr bwMode="auto">
              <a:xfrm flipH="1">
                <a:off x="1680" y="20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4670" name="Text Box 14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1</a:t>
                </a:r>
              </a:p>
            </p:txBody>
          </p:sp>
        </p:grpSp>
        <p:grpSp>
          <p:nvGrpSpPr>
            <p:cNvPr id="454671" name="Group 15"/>
            <p:cNvGrpSpPr>
              <a:grpSpLocks/>
            </p:cNvGrpSpPr>
            <p:nvPr/>
          </p:nvGrpSpPr>
          <p:grpSpPr bwMode="auto">
            <a:xfrm>
              <a:off x="5616" y="2064"/>
              <a:ext cx="432" cy="432"/>
              <a:chOff x="4224" y="2064"/>
              <a:chExt cx="432" cy="432"/>
            </a:xfrm>
          </p:grpSpPr>
          <p:grpSp>
            <p:nvGrpSpPr>
              <p:cNvPr id="454672" name="Group 16"/>
              <p:cNvGrpSpPr>
                <a:grpSpLocks/>
              </p:cNvGrpSpPr>
              <p:nvPr/>
            </p:nvGrpSpPr>
            <p:grpSpPr bwMode="auto">
              <a:xfrm>
                <a:off x="4320" y="2208"/>
                <a:ext cx="336" cy="288"/>
                <a:chOff x="672" y="1824"/>
                <a:chExt cx="336" cy="288"/>
              </a:xfrm>
            </p:grpSpPr>
            <p:sp>
              <p:nvSpPr>
                <p:cNvPr id="454673" name="Oval 17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60</a:t>
                  </a:r>
                </a:p>
              </p:txBody>
            </p:sp>
          </p:grpSp>
          <p:sp>
            <p:nvSpPr>
              <p:cNvPr id="454675" name="Text Box 19"/>
              <p:cNvSpPr txBox="1">
                <a:spLocks noChangeArrowheads="1"/>
              </p:cNvSpPr>
              <p:nvPr/>
            </p:nvSpPr>
            <p:spPr bwMode="auto">
              <a:xfrm>
                <a:off x="4224" y="211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1</a:t>
                </a:r>
              </a:p>
            </p:txBody>
          </p:sp>
          <p:sp>
            <p:nvSpPr>
              <p:cNvPr id="454676" name="Line 20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454677" name="Group 21"/>
            <p:cNvGrpSpPr>
              <a:grpSpLocks/>
            </p:cNvGrpSpPr>
            <p:nvPr/>
          </p:nvGrpSpPr>
          <p:grpSpPr bwMode="auto">
            <a:xfrm flipH="1">
              <a:off x="4944" y="2592"/>
              <a:ext cx="336" cy="288"/>
              <a:chOff x="672" y="1824"/>
              <a:chExt cx="336" cy="288"/>
            </a:xfrm>
          </p:grpSpPr>
          <p:sp>
            <p:nvSpPr>
              <p:cNvPr id="454678" name="Oval 22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679" name="Text Box 23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454680" name="Text Box 24"/>
            <p:cNvSpPr txBox="1">
              <a:spLocks noChangeArrowheads="1"/>
            </p:cNvSpPr>
            <p:nvPr/>
          </p:nvSpPr>
          <p:spPr bwMode="auto">
            <a:xfrm flipH="1">
              <a:off x="4896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681" name="Line 25"/>
            <p:cNvSpPr>
              <a:spLocks noChangeShapeType="1"/>
            </p:cNvSpPr>
            <p:nvPr/>
          </p:nvSpPr>
          <p:spPr bwMode="auto">
            <a:xfrm flipH="1">
              <a:off x="5184" y="244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682" name="Group 26"/>
            <p:cNvGrpSpPr>
              <a:grpSpLocks/>
            </p:cNvGrpSpPr>
            <p:nvPr/>
          </p:nvGrpSpPr>
          <p:grpSpPr bwMode="auto">
            <a:xfrm flipH="1">
              <a:off x="5424" y="2592"/>
              <a:ext cx="336" cy="288"/>
              <a:chOff x="672" y="1824"/>
              <a:chExt cx="336" cy="288"/>
            </a:xfrm>
          </p:grpSpPr>
          <p:sp>
            <p:nvSpPr>
              <p:cNvPr id="454683" name="Oval 27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684" name="Text Box 28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454685" name="Text Box 29"/>
            <p:cNvSpPr txBox="1">
              <a:spLocks noChangeArrowheads="1"/>
            </p:cNvSpPr>
            <p:nvPr/>
          </p:nvSpPr>
          <p:spPr bwMode="auto">
            <a:xfrm flipH="1">
              <a:off x="5376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686" name="Line 30"/>
            <p:cNvSpPr>
              <a:spLocks noChangeShapeType="1"/>
            </p:cNvSpPr>
            <p:nvPr/>
          </p:nvSpPr>
          <p:spPr bwMode="auto">
            <a:xfrm flipH="1">
              <a:off x="5664" y="244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54724" name="Group 68"/>
          <p:cNvGrpSpPr>
            <a:grpSpLocks/>
          </p:cNvGrpSpPr>
          <p:nvPr/>
        </p:nvGrpSpPr>
        <p:grpSpPr bwMode="auto">
          <a:xfrm>
            <a:off x="2291029" y="1219200"/>
            <a:ext cx="1813262" cy="2743200"/>
            <a:chOff x="1440" y="768"/>
            <a:chExt cx="1237" cy="1728"/>
          </a:xfrm>
        </p:grpSpPr>
        <p:grpSp>
          <p:nvGrpSpPr>
            <p:cNvPr id="454692" name="Group 36"/>
            <p:cNvGrpSpPr>
              <a:grpSpLocks/>
            </p:cNvGrpSpPr>
            <p:nvPr/>
          </p:nvGrpSpPr>
          <p:grpSpPr bwMode="auto">
            <a:xfrm>
              <a:off x="1680" y="768"/>
              <a:ext cx="997" cy="960"/>
              <a:chOff x="1392" y="1536"/>
              <a:chExt cx="997" cy="960"/>
            </a:xfrm>
          </p:grpSpPr>
          <p:grpSp>
            <p:nvGrpSpPr>
              <p:cNvPr id="454693" name="Group 37"/>
              <p:cNvGrpSpPr>
                <a:grpSpLocks/>
              </p:cNvGrpSpPr>
              <p:nvPr/>
            </p:nvGrpSpPr>
            <p:grpSpPr bwMode="auto">
              <a:xfrm>
                <a:off x="1728" y="1824"/>
                <a:ext cx="336" cy="288"/>
                <a:chOff x="672" y="1824"/>
                <a:chExt cx="336" cy="288"/>
              </a:xfrm>
            </p:grpSpPr>
            <p:sp>
              <p:nvSpPr>
                <p:cNvPr id="454694" name="Oval 38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469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40</a:t>
                  </a:r>
                </a:p>
              </p:txBody>
            </p:sp>
          </p:grpSp>
          <p:sp>
            <p:nvSpPr>
              <p:cNvPr id="454696" name="Text Box 40"/>
              <p:cNvSpPr txBox="1">
                <a:spLocks noChangeArrowheads="1"/>
              </p:cNvSpPr>
              <p:nvPr/>
            </p:nvSpPr>
            <p:spPr bwMode="auto">
              <a:xfrm>
                <a:off x="1536" y="1536"/>
                <a:ext cx="8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/>
                  <a:t>insert 45</a:t>
                </a:r>
              </a:p>
            </p:txBody>
          </p:sp>
          <p:sp>
            <p:nvSpPr>
              <p:cNvPr id="454697" name="Text Box 41"/>
              <p:cNvSpPr txBox="1">
                <a:spLocks noChangeArrowheads="1"/>
              </p:cNvSpPr>
              <p:nvPr/>
            </p:nvSpPr>
            <p:spPr bwMode="auto">
              <a:xfrm>
                <a:off x="1584" y="1728"/>
                <a:ext cx="2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-1</a:t>
                </a:r>
              </a:p>
            </p:txBody>
          </p:sp>
          <p:grpSp>
            <p:nvGrpSpPr>
              <p:cNvPr id="454698" name="Group 42"/>
              <p:cNvGrpSpPr>
                <a:grpSpLocks/>
              </p:cNvGrpSpPr>
              <p:nvPr/>
            </p:nvGrpSpPr>
            <p:grpSpPr bwMode="auto">
              <a:xfrm>
                <a:off x="1488" y="2208"/>
                <a:ext cx="336" cy="288"/>
                <a:chOff x="672" y="1824"/>
                <a:chExt cx="336" cy="288"/>
              </a:xfrm>
            </p:grpSpPr>
            <p:sp>
              <p:nvSpPr>
                <p:cNvPr id="454699" name="Oval 43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470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20</a:t>
                  </a:r>
                </a:p>
              </p:txBody>
            </p:sp>
          </p:grpSp>
          <p:sp>
            <p:nvSpPr>
              <p:cNvPr id="454701" name="Line 45"/>
              <p:cNvSpPr>
                <a:spLocks noChangeShapeType="1"/>
              </p:cNvSpPr>
              <p:nvPr/>
            </p:nvSpPr>
            <p:spPr bwMode="auto">
              <a:xfrm flipH="1">
                <a:off x="1680" y="20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4702" name="Text Box 46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1</a:t>
                </a:r>
              </a:p>
            </p:txBody>
          </p:sp>
        </p:grpSp>
        <p:grpSp>
          <p:nvGrpSpPr>
            <p:cNvPr id="454703" name="Group 47"/>
            <p:cNvGrpSpPr>
              <a:grpSpLocks/>
            </p:cNvGrpSpPr>
            <p:nvPr/>
          </p:nvGrpSpPr>
          <p:grpSpPr bwMode="auto">
            <a:xfrm>
              <a:off x="2160" y="1296"/>
              <a:ext cx="432" cy="432"/>
              <a:chOff x="4224" y="2064"/>
              <a:chExt cx="432" cy="432"/>
            </a:xfrm>
          </p:grpSpPr>
          <p:grpSp>
            <p:nvGrpSpPr>
              <p:cNvPr id="454704" name="Group 48"/>
              <p:cNvGrpSpPr>
                <a:grpSpLocks/>
              </p:cNvGrpSpPr>
              <p:nvPr/>
            </p:nvGrpSpPr>
            <p:grpSpPr bwMode="auto">
              <a:xfrm>
                <a:off x="4320" y="2208"/>
                <a:ext cx="336" cy="288"/>
                <a:chOff x="672" y="1824"/>
                <a:chExt cx="336" cy="288"/>
              </a:xfrm>
            </p:grpSpPr>
            <p:sp>
              <p:nvSpPr>
                <p:cNvPr id="454705" name="Oval 49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470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60</a:t>
                  </a:r>
                </a:p>
              </p:txBody>
            </p:sp>
          </p:grp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4224" y="211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2</a:t>
                </a:r>
              </a:p>
            </p:txBody>
          </p:sp>
          <p:sp>
            <p:nvSpPr>
              <p:cNvPr id="454708" name="Line 52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grpSp>
          <p:nvGrpSpPr>
            <p:cNvPr id="454709" name="Group 53"/>
            <p:cNvGrpSpPr>
              <a:grpSpLocks/>
            </p:cNvGrpSpPr>
            <p:nvPr/>
          </p:nvGrpSpPr>
          <p:grpSpPr bwMode="auto">
            <a:xfrm flipH="1">
              <a:off x="1488" y="1824"/>
              <a:ext cx="336" cy="288"/>
              <a:chOff x="672" y="1824"/>
              <a:chExt cx="336" cy="288"/>
            </a:xfrm>
          </p:grpSpPr>
          <p:sp>
            <p:nvSpPr>
              <p:cNvPr id="454710" name="Oval 5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11" name="Text Box 5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454712" name="Text Box 56"/>
            <p:cNvSpPr txBox="1">
              <a:spLocks noChangeArrowheads="1"/>
            </p:cNvSpPr>
            <p:nvPr/>
          </p:nvSpPr>
          <p:spPr bwMode="auto">
            <a:xfrm flipH="1">
              <a:off x="1440" y="172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713" name="Line 57"/>
            <p:cNvSpPr>
              <a:spLocks noChangeShapeType="1"/>
            </p:cNvSpPr>
            <p:nvPr/>
          </p:nvSpPr>
          <p:spPr bwMode="auto">
            <a:xfrm flipH="1">
              <a:off x="1728" y="168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714" name="Group 58"/>
            <p:cNvGrpSpPr>
              <a:grpSpLocks/>
            </p:cNvGrpSpPr>
            <p:nvPr/>
          </p:nvGrpSpPr>
          <p:grpSpPr bwMode="auto">
            <a:xfrm flipH="1">
              <a:off x="1968" y="1824"/>
              <a:ext cx="336" cy="288"/>
              <a:chOff x="672" y="1824"/>
              <a:chExt cx="336" cy="288"/>
            </a:xfrm>
          </p:grpSpPr>
          <p:sp>
            <p:nvSpPr>
              <p:cNvPr id="454715" name="Oval 5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16" name="Text Box 60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50</a:t>
                </a:r>
              </a:p>
            </p:txBody>
          </p:sp>
        </p:grpSp>
        <p:sp>
          <p:nvSpPr>
            <p:cNvPr id="454717" name="Text Box 61"/>
            <p:cNvSpPr txBox="1">
              <a:spLocks noChangeArrowheads="1"/>
            </p:cNvSpPr>
            <p:nvPr/>
          </p:nvSpPr>
          <p:spPr bwMode="auto">
            <a:xfrm flipH="1">
              <a:off x="1920" y="172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1</a:t>
              </a:r>
            </a:p>
          </p:txBody>
        </p:sp>
        <p:sp>
          <p:nvSpPr>
            <p:cNvPr id="454718" name="Line 62"/>
            <p:cNvSpPr>
              <a:spLocks noChangeShapeType="1"/>
            </p:cNvSpPr>
            <p:nvPr/>
          </p:nvSpPr>
          <p:spPr bwMode="auto">
            <a:xfrm flipH="1">
              <a:off x="2208" y="168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719" name="Group 63"/>
            <p:cNvGrpSpPr>
              <a:grpSpLocks/>
            </p:cNvGrpSpPr>
            <p:nvPr/>
          </p:nvGrpSpPr>
          <p:grpSpPr bwMode="auto">
            <a:xfrm flipH="1">
              <a:off x="1728" y="2208"/>
              <a:ext cx="336" cy="288"/>
              <a:chOff x="672" y="1824"/>
              <a:chExt cx="336" cy="288"/>
            </a:xfrm>
          </p:grpSpPr>
          <p:sp>
            <p:nvSpPr>
              <p:cNvPr id="454720" name="Oval 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21" name="Text Box 6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45</a:t>
                </a:r>
              </a:p>
            </p:txBody>
          </p:sp>
        </p:grpSp>
        <p:sp>
          <p:nvSpPr>
            <p:cNvPr id="454722" name="Text Box 66"/>
            <p:cNvSpPr txBox="1">
              <a:spLocks noChangeArrowheads="1"/>
            </p:cNvSpPr>
            <p:nvPr/>
          </p:nvSpPr>
          <p:spPr bwMode="auto">
            <a:xfrm flipH="1">
              <a:off x="1680" y="211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723" name="Line 67"/>
            <p:cNvSpPr>
              <a:spLocks noChangeShapeType="1"/>
            </p:cNvSpPr>
            <p:nvPr/>
          </p:nvSpPr>
          <p:spPr bwMode="auto">
            <a:xfrm flipH="1">
              <a:off x="1968" y="20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54793" name="Group 137"/>
          <p:cNvGrpSpPr>
            <a:grpSpLocks/>
          </p:cNvGrpSpPr>
          <p:nvPr/>
        </p:nvGrpSpPr>
        <p:grpSpPr bwMode="auto">
          <a:xfrm>
            <a:off x="492527" y="3962400"/>
            <a:ext cx="2392274" cy="2133600"/>
            <a:chOff x="336" y="2496"/>
            <a:chExt cx="1632" cy="1344"/>
          </a:xfrm>
        </p:grpSpPr>
        <p:grpSp>
          <p:nvGrpSpPr>
            <p:cNvPr id="454687" name="Group 31"/>
            <p:cNvGrpSpPr>
              <a:grpSpLocks/>
            </p:cNvGrpSpPr>
            <p:nvPr/>
          </p:nvGrpSpPr>
          <p:grpSpPr bwMode="auto">
            <a:xfrm>
              <a:off x="816" y="3552"/>
              <a:ext cx="336" cy="288"/>
              <a:chOff x="672" y="1824"/>
              <a:chExt cx="336" cy="288"/>
            </a:xfrm>
          </p:grpSpPr>
          <p:sp>
            <p:nvSpPr>
              <p:cNvPr id="454688" name="Oval 32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689" name="Text Box 33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30</a:t>
                </a:r>
              </a:p>
            </p:txBody>
          </p:sp>
        </p:grpSp>
        <p:sp>
          <p:nvSpPr>
            <p:cNvPr id="454690" name="Text Box 34"/>
            <p:cNvSpPr txBox="1">
              <a:spLocks noChangeArrowheads="1"/>
            </p:cNvSpPr>
            <p:nvPr/>
          </p:nvSpPr>
          <p:spPr bwMode="auto">
            <a:xfrm>
              <a:off x="720" y="345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454761" name="Group 105"/>
            <p:cNvGrpSpPr>
              <a:grpSpLocks/>
            </p:cNvGrpSpPr>
            <p:nvPr/>
          </p:nvGrpSpPr>
          <p:grpSpPr bwMode="auto">
            <a:xfrm>
              <a:off x="912" y="2784"/>
              <a:ext cx="336" cy="288"/>
              <a:chOff x="672" y="1824"/>
              <a:chExt cx="336" cy="288"/>
            </a:xfrm>
          </p:grpSpPr>
          <p:sp>
            <p:nvSpPr>
              <p:cNvPr id="454762" name="Oval 10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63" name="Text Box 107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40</a:t>
                </a:r>
              </a:p>
            </p:txBody>
          </p:sp>
        </p:grpSp>
        <p:sp>
          <p:nvSpPr>
            <p:cNvPr id="454764" name="Text Box 108"/>
            <p:cNvSpPr txBox="1">
              <a:spLocks noChangeArrowheads="1"/>
            </p:cNvSpPr>
            <p:nvPr/>
          </p:nvSpPr>
          <p:spPr bwMode="auto">
            <a:xfrm>
              <a:off x="720" y="2496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Insert 30</a:t>
              </a:r>
            </a:p>
          </p:txBody>
        </p:sp>
        <p:sp>
          <p:nvSpPr>
            <p:cNvPr id="454765" name="Text Box 109"/>
            <p:cNvSpPr txBox="1">
              <a:spLocks noChangeArrowheads="1"/>
            </p:cNvSpPr>
            <p:nvPr/>
          </p:nvSpPr>
          <p:spPr bwMode="auto">
            <a:xfrm>
              <a:off x="768" y="268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454766" name="Group 110"/>
            <p:cNvGrpSpPr>
              <a:grpSpLocks/>
            </p:cNvGrpSpPr>
            <p:nvPr/>
          </p:nvGrpSpPr>
          <p:grpSpPr bwMode="auto">
            <a:xfrm>
              <a:off x="672" y="3168"/>
              <a:ext cx="336" cy="288"/>
              <a:chOff x="672" y="1824"/>
              <a:chExt cx="336" cy="288"/>
            </a:xfrm>
          </p:grpSpPr>
          <p:sp>
            <p:nvSpPr>
              <p:cNvPr id="454767" name="Oval 111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20</a:t>
                </a:r>
              </a:p>
            </p:txBody>
          </p:sp>
        </p:grpSp>
        <p:sp>
          <p:nvSpPr>
            <p:cNvPr id="454769" name="Line 113"/>
            <p:cNvSpPr>
              <a:spLocks noChangeShapeType="1"/>
            </p:cNvSpPr>
            <p:nvPr/>
          </p:nvSpPr>
          <p:spPr bwMode="auto">
            <a:xfrm flipH="1">
              <a:off x="864" y="302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4770" name="Text Box 114"/>
            <p:cNvSpPr txBox="1">
              <a:spLocks noChangeArrowheads="1"/>
            </p:cNvSpPr>
            <p:nvPr/>
          </p:nvSpPr>
          <p:spPr bwMode="auto">
            <a:xfrm>
              <a:off x="576" y="307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454772" name="Group 116"/>
            <p:cNvGrpSpPr>
              <a:grpSpLocks/>
            </p:cNvGrpSpPr>
            <p:nvPr/>
          </p:nvGrpSpPr>
          <p:grpSpPr bwMode="auto">
            <a:xfrm>
              <a:off x="1440" y="3168"/>
              <a:ext cx="336" cy="288"/>
              <a:chOff x="672" y="1824"/>
              <a:chExt cx="336" cy="288"/>
            </a:xfrm>
          </p:grpSpPr>
          <p:sp>
            <p:nvSpPr>
              <p:cNvPr id="454773" name="Oval 117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74" name="Text Box 118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50</a:t>
                </a:r>
              </a:p>
            </p:txBody>
          </p:sp>
        </p:grpSp>
        <p:sp>
          <p:nvSpPr>
            <p:cNvPr id="454775" name="Text Box 119"/>
            <p:cNvSpPr txBox="1">
              <a:spLocks noChangeArrowheads="1"/>
            </p:cNvSpPr>
            <p:nvPr/>
          </p:nvSpPr>
          <p:spPr bwMode="auto">
            <a:xfrm>
              <a:off x="1296" y="312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776" name="Line 120"/>
            <p:cNvSpPr>
              <a:spLocks noChangeShapeType="1"/>
            </p:cNvSpPr>
            <p:nvPr/>
          </p:nvSpPr>
          <p:spPr bwMode="auto">
            <a:xfrm>
              <a:off x="1152" y="3024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777" name="Group 121"/>
            <p:cNvGrpSpPr>
              <a:grpSpLocks/>
            </p:cNvGrpSpPr>
            <p:nvPr/>
          </p:nvGrpSpPr>
          <p:grpSpPr bwMode="auto">
            <a:xfrm flipH="1">
              <a:off x="384" y="3552"/>
              <a:ext cx="336" cy="288"/>
              <a:chOff x="672" y="1824"/>
              <a:chExt cx="336" cy="288"/>
            </a:xfrm>
          </p:grpSpPr>
          <p:sp>
            <p:nvSpPr>
              <p:cNvPr id="454778" name="Oval 122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79" name="Text Box 123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454780" name="Text Box 124"/>
            <p:cNvSpPr txBox="1">
              <a:spLocks noChangeArrowheads="1"/>
            </p:cNvSpPr>
            <p:nvPr/>
          </p:nvSpPr>
          <p:spPr bwMode="auto">
            <a:xfrm flipH="1">
              <a:off x="336" y="345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781" name="Line 125"/>
            <p:cNvSpPr>
              <a:spLocks noChangeShapeType="1"/>
            </p:cNvSpPr>
            <p:nvPr/>
          </p:nvSpPr>
          <p:spPr bwMode="auto">
            <a:xfrm flipH="1">
              <a:off x="624" y="340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782" name="Group 126"/>
            <p:cNvGrpSpPr>
              <a:grpSpLocks/>
            </p:cNvGrpSpPr>
            <p:nvPr/>
          </p:nvGrpSpPr>
          <p:grpSpPr bwMode="auto">
            <a:xfrm flipH="1">
              <a:off x="1152" y="3552"/>
              <a:ext cx="336" cy="288"/>
              <a:chOff x="672" y="1824"/>
              <a:chExt cx="336" cy="288"/>
            </a:xfrm>
          </p:grpSpPr>
          <p:sp>
            <p:nvSpPr>
              <p:cNvPr id="454783" name="Oval 127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84" name="Text Box 128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45</a:t>
                </a:r>
              </a:p>
            </p:txBody>
          </p:sp>
        </p:grpSp>
        <p:sp>
          <p:nvSpPr>
            <p:cNvPr id="454785" name="Text Box 129"/>
            <p:cNvSpPr txBox="1">
              <a:spLocks noChangeArrowheads="1"/>
            </p:cNvSpPr>
            <p:nvPr/>
          </p:nvSpPr>
          <p:spPr bwMode="auto">
            <a:xfrm flipH="1">
              <a:off x="1056" y="345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786" name="Line 130"/>
            <p:cNvSpPr>
              <a:spLocks noChangeShapeType="1"/>
            </p:cNvSpPr>
            <p:nvPr/>
          </p:nvSpPr>
          <p:spPr bwMode="auto">
            <a:xfrm flipH="1">
              <a:off x="1392" y="340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787" name="Group 131"/>
            <p:cNvGrpSpPr>
              <a:grpSpLocks/>
            </p:cNvGrpSpPr>
            <p:nvPr/>
          </p:nvGrpSpPr>
          <p:grpSpPr bwMode="auto">
            <a:xfrm flipH="1">
              <a:off x="1632" y="3552"/>
              <a:ext cx="336" cy="288"/>
              <a:chOff x="672" y="1824"/>
              <a:chExt cx="336" cy="288"/>
            </a:xfrm>
          </p:grpSpPr>
          <p:sp>
            <p:nvSpPr>
              <p:cNvPr id="454788" name="Oval 132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89" name="Text Box 133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60</a:t>
                </a:r>
              </a:p>
            </p:txBody>
          </p:sp>
        </p:grpSp>
        <p:sp>
          <p:nvSpPr>
            <p:cNvPr id="454790" name="Text Box 134"/>
            <p:cNvSpPr txBox="1">
              <a:spLocks noChangeArrowheads="1"/>
            </p:cNvSpPr>
            <p:nvPr/>
          </p:nvSpPr>
          <p:spPr bwMode="auto">
            <a:xfrm flipH="1">
              <a:off x="1584" y="345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791" name="Line 135"/>
            <p:cNvSpPr>
              <a:spLocks noChangeShapeType="1"/>
            </p:cNvSpPr>
            <p:nvPr/>
          </p:nvSpPr>
          <p:spPr bwMode="auto">
            <a:xfrm flipH="1" flipV="1">
              <a:off x="1680" y="3408"/>
              <a:ext cx="88" cy="16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>
              <a:off x="864" y="3456"/>
              <a:ext cx="48" cy="11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54835" name="Group 179"/>
          <p:cNvGrpSpPr>
            <a:grpSpLocks/>
          </p:cNvGrpSpPr>
          <p:nvPr/>
        </p:nvGrpSpPr>
        <p:grpSpPr bwMode="auto">
          <a:xfrm>
            <a:off x="3518051" y="3581400"/>
            <a:ext cx="2392274" cy="2743200"/>
            <a:chOff x="2640" y="2256"/>
            <a:chExt cx="1632" cy="1728"/>
          </a:xfrm>
        </p:grpSpPr>
        <p:grpSp>
          <p:nvGrpSpPr>
            <p:cNvPr id="454795" name="Group 139"/>
            <p:cNvGrpSpPr>
              <a:grpSpLocks/>
            </p:cNvGrpSpPr>
            <p:nvPr/>
          </p:nvGrpSpPr>
          <p:grpSpPr bwMode="auto">
            <a:xfrm>
              <a:off x="3120" y="3312"/>
              <a:ext cx="336" cy="288"/>
              <a:chOff x="672" y="1824"/>
              <a:chExt cx="336" cy="288"/>
            </a:xfrm>
          </p:grpSpPr>
          <p:sp>
            <p:nvSpPr>
              <p:cNvPr id="454796" name="Oval 14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797" name="Text Box 14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30</a:t>
                </a:r>
              </a:p>
            </p:txBody>
          </p:sp>
        </p:grpSp>
        <p:sp>
          <p:nvSpPr>
            <p:cNvPr id="454798" name="Text Box 142"/>
            <p:cNvSpPr txBox="1">
              <a:spLocks noChangeArrowheads="1"/>
            </p:cNvSpPr>
            <p:nvPr/>
          </p:nvSpPr>
          <p:spPr bwMode="auto">
            <a:xfrm>
              <a:off x="3024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454799" name="Group 143"/>
            <p:cNvGrpSpPr>
              <a:grpSpLocks/>
            </p:cNvGrpSpPr>
            <p:nvPr/>
          </p:nvGrpSpPr>
          <p:grpSpPr bwMode="auto">
            <a:xfrm>
              <a:off x="3216" y="2544"/>
              <a:ext cx="336" cy="288"/>
              <a:chOff x="672" y="1824"/>
              <a:chExt cx="336" cy="288"/>
            </a:xfrm>
          </p:grpSpPr>
          <p:sp>
            <p:nvSpPr>
              <p:cNvPr id="454800" name="Oval 14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01" name="Text Box 14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40</a:t>
                </a:r>
              </a:p>
            </p:txBody>
          </p:sp>
        </p:grpSp>
        <p:sp>
          <p:nvSpPr>
            <p:cNvPr id="454802" name="Text Box 146"/>
            <p:cNvSpPr txBox="1">
              <a:spLocks noChangeArrowheads="1"/>
            </p:cNvSpPr>
            <p:nvPr/>
          </p:nvSpPr>
          <p:spPr bwMode="auto">
            <a:xfrm>
              <a:off x="3024" y="2256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Insert 55</a:t>
              </a:r>
            </a:p>
          </p:txBody>
        </p:sp>
        <p:sp>
          <p:nvSpPr>
            <p:cNvPr id="454803" name="Text Box 147"/>
            <p:cNvSpPr txBox="1">
              <a:spLocks noChangeArrowheads="1"/>
            </p:cNvSpPr>
            <p:nvPr/>
          </p:nvSpPr>
          <p:spPr bwMode="auto">
            <a:xfrm>
              <a:off x="3072" y="2448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-1</a:t>
              </a:r>
            </a:p>
          </p:txBody>
        </p:sp>
        <p:grpSp>
          <p:nvGrpSpPr>
            <p:cNvPr id="454804" name="Group 148"/>
            <p:cNvGrpSpPr>
              <a:grpSpLocks/>
            </p:cNvGrpSpPr>
            <p:nvPr/>
          </p:nvGrpSpPr>
          <p:grpSpPr bwMode="auto">
            <a:xfrm>
              <a:off x="2976" y="2928"/>
              <a:ext cx="336" cy="288"/>
              <a:chOff x="672" y="1824"/>
              <a:chExt cx="336" cy="288"/>
            </a:xfrm>
          </p:grpSpPr>
          <p:sp>
            <p:nvSpPr>
              <p:cNvPr id="454805" name="Oval 14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06" name="Text Box 150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20</a:t>
                </a:r>
              </a:p>
            </p:txBody>
          </p:sp>
        </p:grpSp>
        <p:sp>
          <p:nvSpPr>
            <p:cNvPr id="454807" name="Line 151"/>
            <p:cNvSpPr>
              <a:spLocks noChangeShapeType="1"/>
            </p:cNvSpPr>
            <p:nvPr/>
          </p:nvSpPr>
          <p:spPr bwMode="auto">
            <a:xfrm flipH="1">
              <a:off x="316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4808" name="Text Box 152"/>
            <p:cNvSpPr txBox="1">
              <a:spLocks noChangeArrowheads="1"/>
            </p:cNvSpPr>
            <p:nvPr/>
          </p:nvSpPr>
          <p:spPr bwMode="auto">
            <a:xfrm>
              <a:off x="2880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454809" name="Group 153"/>
            <p:cNvGrpSpPr>
              <a:grpSpLocks/>
            </p:cNvGrpSpPr>
            <p:nvPr/>
          </p:nvGrpSpPr>
          <p:grpSpPr bwMode="auto">
            <a:xfrm>
              <a:off x="3744" y="2928"/>
              <a:ext cx="336" cy="288"/>
              <a:chOff x="672" y="1824"/>
              <a:chExt cx="336" cy="288"/>
            </a:xfrm>
          </p:grpSpPr>
          <p:sp>
            <p:nvSpPr>
              <p:cNvPr id="454810" name="Oval 15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11" name="Text Box 15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50</a:t>
                </a:r>
              </a:p>
            </p:txBody>
          </p:sp>
        </p:grpSp>
        <p:sp>
          <p:nvSpPr>
            <p:cNvPr id="454812" name="Text Box 156"/>
            <p:cNvSpPr txBox="1">
              <a:spLocks noChangeArrowheads="1"/>
            </p:cNvSpPr>
            <p:nvPr/>
          </p:nvSpPr>
          <p:spPr bwMode="auto">
            <a:xfrm>
              <a:off x="3552" y="2880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-1</a:t>
              </a:r>
            </a:p>
          </p:txBody>
        </p:sp>
        <p:sp>
          <p:nvSpPr>
            <p:cNvPr id="454813" name="Line 157"/>
            <p:cNvSpPr>
              <a:spLocks noChangeShapeType="1"/>
            </p:cNvSpPr>
            <p:nvPr/>
          </p:nvSpPr>
          <p:spPr bwMode="auto">
            <a:xfrm>
              <a:off x="3456" y="2784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814" name="Group 158"/>
            <p:cNvGrpSpPr>
              <a:grpSpLocks/>
            </p:cNvGrpSpPr>
            <p:nvPr/>
          </p:nvGrpSpPr>
          <p:grpSpPr bwMode="auto">
            <a:xfrm flipH="1">
              <a:off x="2688" y="3312"/>
              <a:ext cx="336" cy="288"/>
              <a:chOff x="672" y="1824"/>
              <a:chExt cx="336" cy="288"/>
            </a:xfrm>
          </p:grpSpPr>
          <p:sp>
            <p:nvSpPr>
              <p:cNvPr id="454815" name="Oval 15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16" name="Text Box 160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454817" name="Text Box 161"/>
            <p:cNvSpPr txBox="1">
              <a:spLocks noChangeArrowheads="1"/>
            </p:cNvSpPr>
            <p:nvPr/>
          </p:nvSpPr>
          <p:spPr bwMode="auto">
            <a:xfrm flipH="1">
              <a:off x="2640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818" name="Line 162"/>
            <p:cNvSpPr>
              <a:spLocks noChangeShapeType="1"/>
            </p:cNvSpPr>
            <p:nvPr/>
          </p:nvSpPr>
          <p:spPr bwMode="auto">
            <a:xfrm flipH="1">
              <a:off x="2928" y="316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819" name="Group 163"/>
            <p:cNvGrpSpPr>
              <a:grpSpLocks/>
            </p:cNvGrpSpPr>
            <p:nvPr/>
          </p:nvGrpSpPr>
          <p:grpSpPr bwMode="auto">
            <a:xfrm flipH="1">
              <a:off x="3456" y="3312"/>
              <a:ext cx="336" cy="288"/>
              <a:chOff x="672" y="1824"/>
              <a:chExt cx="336" cy="288"/>
            </a:xfrm>
          </p:grpSpPr>
          <p:sp>
            <p:nvSpPr>
              <p:cNvPr id="454820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21" name="Text Box 16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45</a:t>
                </a:r>
              </a:p>
            </p:txBody>
          </p:sp>
        </p:grpSp>
        <p:sp>
          <p:nvSpPr>
            <p:cNvPr id="454822" name="Text Box 166"/>
            <p:cNvSpPr txBox="1">
              <a:spLocks noChangeArrowheads="1"/>
            </p:cNvSpPr>
            <p:nvPr/>
          </p:nvSpPr>
          <p:spPr bwMode="auto">
            <a:xfrm flipH="1">
              <a:off x="3360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823" name="Line 167"/>
            <p:cNvSpPr>
              <a:spLocks noChangeShapeType="1"/>
            </p:cNvSpPr>
            <p:nvPr/>
          </p:nvSpPr>
          <p:spPr bwMode="auto">
            <a:xfrm flipH="1">
              <a:off x="3696" y="316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824" name="Group 168"/>
            <p:cNvGrpSpPr>
              <a:grpSpLocks/>
            </p:cNvGrpSpPr>
            <p:nvPr/>
          </p:nvGrpSpPr>
          <p:grpSpPr bwMode="auto">
            <a:xfrm flipH="1">
              <a:off x="3936" y="3312"/>
              <a:ext cx="336" cy="288"/>
              <a:chOff x="672" y="1824"/>
              <a:chExt cx="336" cy="288"/>
            </a:xfrm>
          </p:grpSpPr>
          <p:sp>
            <p:nvSpPr>
              <p:cNvPr id="454825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26" name="Text Box 170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60</a:t>
                </a:r>
              </a:p>
            </p:txBody>
          </p:sp>
        </p:grpSp>
        <p:sp>
          <p:nvSpPr>
            <p:cNvPr id="454827" name="Text Box 171"/>
            <p:cNvSpPr txBox="1">
              <a:spLocks noChangeArrowheads="1"/>
            </p:cNvSpPr>
            <p:nvPr/>
          </p:nvSpPr>
          <p:spPr bwMode="auto">
            <a:xfrm flipH="1">
              <a:off x="3888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1</a:t>
              </a:r>
            </a:p>
          </p:txBody>
        </p:sp>
        <p:sp>
          <p:nvSpPr>
            <p:cNvPr id="454828" name="Line 172"/>
            <p:cNvSpPr>
              <a:spLocks noChangeShapeType="1"/>
            </p:cNvSpPr>
            <p:nvPr/>
          </p:nvSpPr>
          <p:spPr bwMode="auto">
            <a:xfrm flipH="1" flipV="1">
              <a:off x="3984" y="3168"/>
              <a:ext cx="96" cy="16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4829" name="Line 173"/>
            <p:cNvSpPr>
              <a:spLocks noChangeShapeType="1"/>
            </p:cNvSpPr>
            <p:nvPr/>
          </p:nvSpPr>
          <p:spPr bwMode="auto">
            <a:xfrm>
              <a:off x="3168" y="3216"/>
              <a:ext cx="61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830" name="Group 174"/>
            <p:cNvGrpSpPr>
              <a:grpSpLocks/>
            </p:cNvGrpSpPr>
            <p:nvPr/>
          </p:nvGrpSpPr>
          <p:grpSpPr bwMode="auto">
            <a:xfrm flipH="1">
              <a:off x="3648" y="3696"/>
              <a:ext cx="336" cy="288"/>
              <a:chOff x="672" y="1824"/>
              <a:chExt cx="336" cy="288"/>
            </a:xfrm>
          </p:grpSpPr>
          <p:sp>
            <p:nvSpPr>
              <p:cNvPr id="454831" name="Oval 175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32" name="Text Box 176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55</a:t>
                </a:r>
              </a:p>
            </p:txBody>
          </p:sp>
        </p:grpSp>
        <p:sp>
          <p:nvSpPr>
            <p:cNvPr id="454833" name="Text Box 177"/>
            <p:cNvSpPr txBox="1">
              <a:spLocks noChangeArrowheads="1"/>
            </p:cNvSpPr>
            <p:nvPr/>
          </p:nvSpPr>
          <p:spPr bwMode="auto">
            <a:xfrm flipH="1">
              <a:off x="3600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834" name="Line 178"/>
            <p:cNvSpPr>
              <a:spLocks noChangeShapeType="1"/>
            </p:cNvSpPr>
            <p:nvPr/>
          </p:nvSpPr>
          <p:spPr bwMode="auto">
            <a:xfrm flipV="1">
              <a:off x="3936" y="3552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54882" name="Group 226"/>
          <p:cNvGrpSpPr>
            <a:grpSpLocks/>
          </p:cNvGrpSpPr>
          <p:nvPr/>
        </p:nvGrpSpPr>
        <p:grpSpPr bwMode="auto">
          <a:xfrm>
            <a:off x="6121408" y="3581400"/>
            <a:ext cx="2673718" cy="2743200"/>
            <a:chOff x="4176" y="2256"/>
            <a:chExt cx="1824" cy="1728"/>
          </a:xfrm>
        </p:grpSpPr>
        <p:grpSp>
          <p:nvGrpSpPr>
            <p:cNvPr id="454837" name="Group 181"/>
            <p:cNvGrpSpPr>
              <a:grpSpLocks/>
            </p:cNvGrpSpPr>
            <p:nvPr/>
          </p:nvGrpSpPr>
          <p:grpSpPr bwMode="auto">
            <a:xfrm>
              <a:off x="4656" y="3312"/>
              <a:ext cx="336" cy="288"/>
              <a:chOff x="672" y="1824"/>
              <a:chExt cx="336" cy="288"/>
            </a:xfrm>
          </p:grpSpPr>
          <p:sp>
            <p:nvSpPr>
              <p:cNvPr id="454838" name="Oval 182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39" name="Text Box 183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30</a:t>
                </a:r>
              </a:p>
            </p:txBody>
          </p:sp>
        </p:grpSp>
        <p:sp>
          <p:nvSpPr>
            <p:cNvPr id="454840" name="Text Box 184"/>
            <p:cNvSpPr txBox="1">
              <a:spLocks noChangeArrowheads="1"/>
            </p:cNvSpPr>
            <p:nvPr/>
          </p:nvSpPr>
          <p:spPr bwMode="auto">
            <a:xfrm>
              <a:off x="4560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454841" name="Group 185"/>
            <p:cNvGrpSpPr>
              <a:grpSpLocks/>
            </p:cNvGrpSpPr>
            <p:nvPr/>
          </p:nvGrpSpPr>
          <p:grpSpPr bwMode="auto">
            <a:xfrm>
              <a:off x="4752" y="2544"/>
              <a:ext cx="336" cy="288"/>
              <a:chOff x="672" y="1824"/>
              <a:chExt cx="336" cy="288"/>
            </a:xfrm>
          </p:grpSpPr>
          <p:sp>
            <p:nvSpPr>
              <p:cNvPr id="454842" name="Oval 18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43" name="Text Box 187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40</a:t>
                </a:r>
              </a:p>
            </p:txBody>
          </p:sp>
        </p:grpSp>
        <p:sp>
          <p:nvSpPr>
            <p:cNvPr id="454844" name="Text Box 188"/>
            <p:cNvSpPr txBox="1">
              <a:spLocks noChangeArrowheads="1"/>
            </p:cNvSpPr>
            <p:nvPr/>
          </p:nvSpPr>
          <p:spPr bwMode="auto">
            <a:xfrm>
              <a:off x="4560" y="2256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/>
                <a:t>Insert 70</a:t>
              </a:r>
            </a:p>
          </p:txBody>
        </p:sp>
        <p:sp>
          <p:nvSpPr>
            <p:cNvPr id="454845" name="Text Box 189"/>
            <p:cNvSpPr txBox="1">
              <a:spLocks noChangeArrowheads="1"/>
            </p:cNvSpPr>
            <p:nvPr/>
          </p:nvSpPr>
          <p:spPr bwMode="auto">
            <a:xfrm>
              <a:off x="4608" y="2448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-1</a:t>
              </a:r>
            </a:p>
          </p:txBody>
        </p:sp>
        <p:grpSp>
          <p:nvGrpSpPr>
            <p:cNvPr id="454846" name="Group 190"/>
            <p:cNvGrpSpPr>
              <a:grpSpLocks/>
            </p:cNvGrpSpPr>
            <p:nvPr/>
          </p:nvGrpSpPr>
          <p:grpSpPr bwMode="auto">
            <a:xfrm>
              <a:off x="4512" y="2928"/>
              <a:ext cx="336" cy="288"/>
              <a:chOff x="672" y="1824"/>
              <a:chExt cx="336" cy="288"/>
            </a:xfrm>
          </p:grpSpPr>
          <p:sp>
            <p:nvSpPr>
              <p:cNvPr id="454847" name="Oval 191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48" name="Text Box 192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20</a:t>
                </a:r>
              </a:p>
            </p:txBody>
          </p:sp>
        </p:grpSp>
        <p:sp>
          <p:nvSpPr>
            <p:cNvPr id="454849" name="Line 193"/>
            <p:cNvSpPr>
              <a:spLocks noChangeShapeType="1"/>
            </p:cNvSpPr>
            <p:nvPr/>
          </p:nvSpPr>
          <p:spPr bwMode="auto">
            <a:xfrm flipH="1">
              <a:off x="4704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4850" name="Text Box 194"/>
            <p:cNvSpPr txBox="1">
              <a:spLocks noChangeArrowheads="1"/>
            </p:cNvSpPr>
            <p:nvPr/>
          </p:nvSpPr>
          <p:spPr bwMode="auto">
            <a:xfrm>
              <a:off x="4416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454851" name="Group 195"/>
            <p:cNvGrpSpPr>
              <a:grpSpLocks/>
            </p:cNvGrpSpPr>
            <p:nvPr/>
          </p:nvGrpSpPr>
          <p:grpSpPr bwMode="auto">
            <a:xfrm>
              <a:off x="5280" y="2928"/>
              <a:ext cx="336" cy="288"/>
              <a:chOff x="672" y="1824"/>
              <a:chExt cx="336" cy="288"/>
            </a:xfrm>
          </p:grpSpPr>
          <p:sp>
            <p:nvSpPr>
              <p:cNvPr id="454852" name="Oval 19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53" name="Text Box 197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50</a:t>
                </a:r>
              </a:p>
            </p:txBody>
          </p:sp>
        </p:grpSp>
        <p:sp>
          <p:nvSpPr>
            <p:cNvPr id="454854" name="Text Box 198"/>
            <p:cNvSpPr txBox="1">
              <a:spLocks noChangeArrowheads="1"/>
            </p:cNvSpPr>
            <p:nvPr/>
          </p:nvSpPr>
          <p:spPr bwMode="auto">
            <a:xfrm>
              <a:off x="5088" y="2880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-1</a:t>
              </a:r>
            </a:p>
          </p:txBody>
        </p:sp>
        <p:sp>
          <p:nvSpPr>
            <p:cNvPr id="454855" name="Line 199"/>
            <p:cNvSpPr>
              <a:spLocks noChangeShapeType="1"/>
            </p:cNvSpPr>
            <p:nvPr/>
          </p:nvSpPr>
          <p:spPr bwMode="auto">
            <a:xfrm>
              <a:off x="4992" y="2784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856" name="Group 200"/>
            <p:cNvGrpSpPr>
              <a:grpSpLocks/>
            </p:cNvGrpSpPr>
            <p:nvPr/>
          </p:nvGrpSpPr>
          <p:grpSpPr bwMode="auto">
            <a:xfrm flipH="1">
              <a:off x="4224" y="3312"/>
              <a:ext cx="336" cy="288"/>
              <a:chOff x="672" y="1824"/>
              <a:chExt cx="336" cy="288"/>
            </a:xfrm>
          </p:grpSpPr>
          <p:sp>
            <p:nvSpPr>
              <p:cNvPr id="454857" name="Oval 201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58" name="Text Box 202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454859" name="Text Box 203"/>
            <p:cNvSpPr txBox="1">
              <a:spLocks noChangeArrowheads="1"/>
            </p:cNvSpPr>
            <p:nvPr/>
          </p:nvSpPr>
          <p:spPr bwMode="auto">
            <a:xfrm flipH="1">
              <a:off x="4176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860" name="Line 204"/>
            <p:cNvSpPr>
              <a:spLocks noChangeShapeType="1"/>
            </p:cNvSpPr>
            <p:nvPr/>
          </p:nvSpPr>
          <p:spPr bwMode="auto">
            <a:xfrm flipH="1">
              <a:off x="4464" y="316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861" name="Group 205"/>
            <p:cNvGrpSpPr>
              <a:grpSpLocks/>
            </p:cNvGrpSpPr>
            <p:nvPr/>
          </p:nvGrpSpPr>
          <p:grpSpPr bwMode="auto">
            <a:xfrm flipH="1">
              <a:off x="4992" y="3312"/>
              <a:ext cx="336" cy="288"/>
              <a:chOff x="672" y="1824"/>
              <a:chExt cx="336" cy="288"/>
            </a:xfrm>
          </p:grpSpPr>
          <p:sp>
            <p:nvSpPr>
              <p:cNvPr id="454862" name="Oval 20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63" name="Text Box 207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45</a:t>
                </a:r>
              </a:p>
            </p:txBody>
          </p:sp>
        </p:grpSp>
        <p:sp>
          <p:nvSpPr>
            <p:cNvPr id="454864" name="Text Box 208"/>
            <p:cNvSpPr txBox="1">
              <a:spLocks noChangeArrowheads="1"/>
            </p:cNvSpPr>
            <p:nvPr/>
          </p:nvSpPr>
          <p:spPr bwMode="auto">
            <a:xfrm flipH="1">
              <a:off x="4896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865" name="Line 209"/>
            <p:cNvSpPr>
              <a:spLocks noChangeShapeType="1"/>
            </p:cNvSpPr>
            <p:nvPr/>
          </p:nvSpPr>
          <p:spPr bwMode="auto">
            <a:xfrm flipH="1">
              <a:off x="5232" y="316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866" name="Group 210"/>
            <p:cNvGrpSpPr>
              <a:grpSpLocks/>
            </p:cNvGrpSpPr>
            <p:nvPr/>
          </p:nvGrpSpPr>
          <p:grpSpPr bwMode="auto">
            <a:xfrm flipH="1">
              <a:off x="5472" y="3312"/>
              <a:ext cx="336" cy="288"/>
              <a:chOff x="672" y="1824"/>
              <a:chExt cx="336" cy="288"/>
            </a:xfrm>
          </p:grpSpPr>
          <p:sp>
            <p:nvSpPr>
              <p:cNvPr id="454867" name="Oval 211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68" name="Text Box 212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60</a:t>
                </a:r>
              </a:p>
            </p:txBody>
          </p:sp>
        </p:grpSp>
        <p:sp>
          <p:nvSpPr>
            <p:cNvPr id="454869" name="Text Box 213"/>
            <p:cNvSpPr txBox="1">
              <a:spLocks noChangeArrowheads="1"/>
            </p:cNvSpPr>
            <p:nvPr/>
          </p:nvSpPr>
          <p:spPr bwMode="auto">
            <a:xfrm flipH="1">
              <a:off x="5424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870" name="Line 214"/>
            <p:cNvSpPr>
              <a:spLocks noChangeShapeType="1"/>
            </p:cNvSpPr>
            <p:nvPr/>
          </p:nvSpPr>
          <p:spPr bwMode="auto">
            <a:xfrm flipH="1" flipV="1">
              <a:off x="5535" y="3168"/>
              <a:ext cx="81" cy="16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4871" name="Line 215"/>
            <p:cNvSpPr>
              <a:spLocks noChangeShapeType="1"/>
            </p:cNvSpPr>
            <p:nvPr/>
          </p:nvSpPr>
          <p:spPr bwMode="auto">
            <a:xfrm>
              <a:off x="4704" y="3216"/>
              <a:ext cx="61" cy="11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872" name="Group 216"/>
            <p:cNvGrpSpPr>
              <a:grpSpLocks/>
            </p:cNvGrpSpPr>
            <p:nvPr/>
          </p:nvGrpSpPr>
          <p:grpSpPr bwMode="auto">
            <a:xfrm flipH="1">
              <a:off x="5184" y="3696"/>
              <a:ext cx="336" cy="288"/>
              <a:chOff x="672" y="1824"/>
              <a:chExt cx="336" cy="288"/>
            </a:xfrm>
          </p:grpSpPr>
          <p:sp>
            <p:nvSpPr>
              <p:cNvPr id="454873" name="Oval 217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74" name="Text Box 218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55</a:t>
                </a:r>
              </a:p>
            </p:txBody>
          </p:sp>
        </p:grpSp>
        <p:sp>
          <p:nvSpPr>
            <p:cNvPr id="454875" name="Text Box 219"/>
            <p:cNvSpPr txBox="1">
              <a:spLocks noChangeArrowheads="1"/>
            </p:cNvSpPr>
            <p:nvPr/>
          </p:nvSpPr>
          <p:spPr bwMode="auto">
            <a:xfrm flipH="1">
              <a:off x="5136" y="360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876" name="Line 220"/>
            <p:cNvSpPr>
              <a:spLocks noChangeShapeType="1"/>
            </p:cNvSpPr>
            <p:nvPr/>
          </p:nvSpPr>
          <p:spPr bwMode="auto">
            <a:xfrm flipV="1">
              <a:off x="5472" y="3552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4877" name="Group 221"/>
            <p:cNvGrpSpPr>
              <a:grpSpLocks/>
            </p:cNvGrpSpPr>
            <p:nvPr/>
          </p:nvGrpSpPr>
          <p:grpSpPr bwMode="auto">
            <a:xfrm flipH="1">
              <a:off x="5664" y="3696"/>
              <a:ext cx="336" cy="288"/>
              <a:chOff x="672" y="1824"/>
              <a:chExt cx="336" cy="288"/>
            </a:xfrm>
          </p:grpSpPr>
          <p:sp>
            <p:nvSpPr>
              <p:cNvPr id="454878" name="Oval 222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4879" name="Text Box 223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70</a:t>
                </a:r>
              </a:p>
            </p:txBody>
          </p:sp>
        </p:grpSp>
        <p:sp>
          <p:nvSpPr>
            <p:cNvPr id="454880" name="Text Box 224"/>
            <p:cNvSpPr txBox="1">
              <a:spLocks noChangeArrowheads="1"/>
            </p:cNvSpPr>
            <p:nvPr/>
          </p:nvSpPr>
          <p:spPr bwMode="auto">
            <a:xfrm flipH="1">
              <a:off x="5616" y="355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454881" name="Line 225"/>
            <p:cNvSpPr>
              <a:spLocks noChangeShapeType="1"/>
            </p:cNvSpPr>
            <p:nvPr/>
          </p:nvSpPr>
          <p:spPr bwMode="auto">
            <a:xfrm flipH="1" flipV="1">
              <a:off x="5760" y="3552"/>
              <a:ext cx="6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54886" name="Group 230"/>
          <p:cNvGrpSpPr>
            <a:grpSpLocks/>
          </p:cNvGrpSpPr>
          <p:nvPr/>
        </p:nvGrpSpPr>
        <p:grpSpPr bwMode="auto">
          <a:xfrm>
            <a:off x="4437542" y="1287980"/>
            <a:ext cx="3469684" cy="2133600"/>
            <a:chOff x="2336" y="768"/>
            <a:chExt cx="2367" cy="1344"/>
          </a:xfrm>
        </p:grpSpPr>
        <p:grpSp>
          <p:nvGrpSpPr>
            <p:cNvPr id="454758" name="Group 102"/>
            <p:cNvGrpSpPr>
              <a:grpSpLocks/>
            </p:cNvGrpSpPr>
            <p:nvPr/>
          </p:nvGrpSpPr>
          <p:grpSpPr bwMode="auto">
            <a:xfrm>
              <a:off x="2976" y="768"/>
              <a:ext cx="1727" cy="1344"/>
              <a:chOff x="2976" y="768"/>
              <a:chExt cx="1727" cy="1344"/>
            </a:xfrm>
          </p:grpSpPr>
          <p:grpSp>
            <p:nvGrpSpPr>
              <p:cNvPr id="454726" name="Group 70"/>
              <p:cNvGrpSpPr>
                <a:grpSpLocks/>
              </p:cNvGrpSpPr>
              <p:nvPr/>
            </p:nvGrpSpPr>
            <p:grpSpPr bwMode="auto">
              <a:xfrm>
                <a:off x="3216" y="768"/>
                <a:ext cx="1487" cy="960"/>
                <a:chOff x="1392" y="1536"/>
                <a:chExt cx="1487" cy="960"/>
              </a:xfrm>
            </p:grpSpPr>
            <p:grpSp>
              <p:nvGrpSpPr>
                <p:cNvPr id="454727" name="Group 71"/>
                <p:cNvGrpSpPr>
                  <a:grpSpLocks/>
                </p:cNvGrpSpPr>
                <p:nvPr/>
              </p:nvGrpSpPr>
              <p:grpSpPr bwMode="auto">
                <a:xfrm>
                  <a:off x="1728" y="1824"/>
                  <a:ext cx="336" cy="288"/>
                  <a:chOff x="672" y="1824"/>
                  <a:chExt cx="336" cy="288"/>
                </a:xfrm>
              </p:grpSpPr>
              <p:sp>
                <p:nvSpPr>
                  <p:cNvPr id="454728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82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/>
                  </a:p>
                </p:txBody>
              </p:sp>
              <p:sp>
                <p:nvSpPr>
                  <p:cNvPr id="454729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" y="182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zh-TW" altLang="en-US"/>
                      <a:t>40</a:t>
                    </a:r>
                  </a:p>
                </p:txBody>
              </p:sp>
            </p:grpSp>
            <p:sp>
              <p:nvSpPr>
                <p:cNvPr id="45473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536" y="1536"/>
                  <a:ext cx="1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/>
                    <a:t>After Rotation</a:t>
                  </a:r>
                </a:p>
              </p:txBody>
            </p:sp>
            <p:sp>
              <p:nvSpPr>
                <p:cNvPr id="45473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584" y="1728"/>
                  <a:ext cx="20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800"/>
                    <a:t>0</a:t>
                  </a:r>
                </a:p>
              </p:txBody>
            </p:sp>
            <p:grpSp>
              <p:nvGrpSpPr>
                <p:cNvPr id="454732" name="Group 76"/>
                <p:cNvGrpSpPr>
                  <a:grpSpLocks/>
                </p:cNvGrpSpPr>
                <p:nvPr/>
              </p:nvGrpSpPr>
              <p:grpSpPr bwMode="auto">
                <a:xfrm>
                  <a:off x="1488" y="2208"/>
                  <a:ext cx="336" cy="288"/>
                  <a:chOff x="672" y="1824"/>
                  <a:chExt cx="336" cy="288"/>
                </a:xfrm>
              </p:grpSpPr>
              <p:sp>
                <p:nvSpPr>
                  <p:cNvPr id="454733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82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/>
                  </a:p>
                </p:txBody>
              </p:sp>
              <p:sp>
                <p:nvSpPr>
                  <p:cNvPr id="454734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" y="182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zh-TW" altLang="en-US"/>
                      <a:t>20</a:t>
                    </a:r>
                  </a:p>
                </p:txBody>
              </p:sp>
            </p:grpSp>
            <p:sp>
              <p:nvSpPr>
                <p:cNvPr id="454735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1680" y="2064"/>
                  <a:ext cx="96" cy="14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  <p:sp>
              <p:nvSpPr>
                <p:cNvPr id="454736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392" y="2112"/>
                  <a:ext cx="20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800"/>
                    <a:t>1</a:t>
                  </a:r>
                </a:p>
              </p:txBody>
            </p:sp>
          </p:grpSp>
          <p:grpSp>
            <p:nvGrpSpPr>
              <p:cNvPr id="454737" name="Group 81"/>
              <p:cNvGrpSpPr>
                <a:grpSpLocks/>
              </p:cNvGrpSpPr>
              <p:nvPr/>
            </p:nvGrpSpPr>
            <p:grpSpPr bwMode="auto">
              <a:xfrm>
                <a:off x="3696" y="1296"/>
                <a:ext cx="408" cy="432"/>
                <a:chOff x="4224" y="2064"/>
                <a:chExt cx="408" cy="432"/>
              </a:xfrm>
            </p:grpSpPr>
            <p:grpSp>
              <p:nvGrpSpPr>
                <p:cNvPr id="454738" name="Group 82"/>
                <p:cNvGrpSpPr>
                  <a:grpSpLocks/>
                </p:cNvGrpSpPr>
                <p:nvPr/>
              </p:nvGrpSpPr>
              <p:grpSpPr bwMode="auto">
                <a:xfrm>
                  <a:off x="4296" y="2208"/>
                  <a:ext cx="336" cy="288"/>
                  <a:chOff x="648" y="1824"/>
                  <a:chExt cx="336" cy="288"/>
                </a:xfrm>
              </p:grpSpPr>
              <p:sp>
                <p:nvSpPr>
                  <p:cNvPr id="454739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1824"/>
                    <a:ext cx="288" cy="288"/>
                  </a:xfrm>
                  <a:prstGeom prst="ellipse">
                    <a:avLst/>
                  </a:prstGeom>
                  <a:noFill/>
                  <a:ln w="12700">
                    <a:solidFill>
                      <a:srgbClr val="80808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HK" altLang="en-US"/>
                  </a:p>
                </p:txBody>
              </p:sp>
              <p:sp>
                <p:nvSpPr>
                  <p:cNvPr id="454740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8" y="1824"/>
                    <a:ext cx="33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rgbClr val="808080"/>
                        </a:solidFill>
                        <a:miter lim="800000"/>
                        <a:headEnd/>
                        <a:tailEnd type="none" w="sm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zh-TW" altLang="en-US" dirty="0"/>
                      <a:t>50</a:t>
                    </a:r>
                  </a:p>
                </p:txBody>
              </p:sp>
            </p:grpSp>
            <p:sp>
              <p:nvSpPr>
                <p:cNvPr id="45474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224" y="2112"/>
                  <a:ext cx="205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1800"/>
                    <a:t>0</a:t>
                  </a:r>
                </a:p>
              </p:txBody>
            </p:sp>
            <p:sp>
              <p:nvSpPr>
                <p:cNvPr id="454742" name="Line 86"/>
                <p:cNvSpPr>
                  <a:spLocks noChangeShapeType="1"/>
                </p:cNvSpPr>
                <p:nvPr/>
              </p:nvSpPr>
              <p:spPr bwMode="auto">
                <a:xfrm>
                  <a:off x="4320" y="2064"/>
                  <a:ext cx="96" cy="144"/>
                </a:xfrm>
                <a:prstGeom prst="lin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HK" altLang="en-US"/>
                </a:p>
              </p:txBody>
            </p:sp>
          </p:grpSp>
          <p:grpSp>
            <p:nvGrpSpPr>
              <p:cNvPr id="454743" name="Group 87"/>
              <p:cNvGrpSpPr>
                <a:grpSpLocks/>
              </p:cNvGrpSpPr>
              <p:nvPr/>
            </p:nvGrpSpPr>
            <p:grpSpPr bwMode="auto">
              <a:xfrm flipH="1">
                <a:off x="3024" y="1824"/>
                <a:ext cx="336" cy="288"/>
                <a:chOff x="672" y="1824"/>
                <a:chExt cx="336" cy="288"/>
              </a:xfrm>
            </p:grpSpPr>
            <p:sp>
              <p:nvSpPr>
                <p:cNvPr id="454744" name="Oval 88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4745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10</a:t>
                  </a:r>
                </a:p>
              </p:txBody>
            </p:sp>
          </p:grpSp>
          <p:sp>
            <p:nvSpPr>
              <p:cNvPr id="454746" name="Text Box 90"/>
              <p:cNvSpPr txBox="1">
                <a:spLocks noChangeArrowheads="1"/>
              </p:cNvSpPr>
              <p:nvPr/>
            </p:nvSpPr>
            <p:spPr bwMode="auto">
              <a:xfrm flipH="1">
                <a:off x="2976" y="1728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54747" name="Line 91"/>
              <p:cNvSpPr>
                <a:spLocks noChangeShapeType="1"/>
              </p:cNvSpPr>
              <p:nvPr/>
            </p:nvSpPr>
            <p:spPr bwMode="auto">
              <a:xfrm flipH="1">
                <a:off x="3264" y="1680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4748" name="Group 92"/>
              <p:cNvGrpSpPr>
                <a:grpSpLocks/>
              </p:cNvGrpSpPr>
              <p:nvPr/>
            </p:nvGrpSpPr>
            <p:grpSpPr bwMode="auto">
              <a:xfrm flipH="1">
                <a:off x="3528" y="1824"/>
                <a:ext cx="336" cy="288"/>
                <a:chOff x="648" y="1824"/>
                <a:chExt cx="336" cy="288"/>
              </a:xfrm>
            </p:grpSpPr>
            <p:sp>
              <p:nvSpPr>
                <p:cNvPr id="454749" name="Oval 93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4750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648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45</a:t>
                  </a:r>
                </a:p>
              </p:txBody>
            </p:sp>
          </p:grpSp>
          <p:sp>
            <p:nvSpPr>
              <p:cNvPr id="454751" name="Text Box 95"/>
              <p:cNvSpPr txBox="1">
                <a:spLocks noChangeArrowheads="1"/>
              </p:cNvSpPr>
              <p:nvPr/>
            </p:nvSpPr>
            <p:spPr bwMode="auto">
              <a:xfrm flipH="1">
                <a:off x="3456" y="1728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54752" name="Line 96"/>
              <p:cNvSpPr>
                <a:spLocks noChangeShapeType="1"/>
              </p:cNvSpPr>
              <p:nvPr/>
            </p:nvSpPr>
            <p:spPr bwMode="auto">
              <a:xfrm flipH="1">
                <a:off x="3744" y="1680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4753" name="Group 97"/>
              <p:cNvGrpSpPr>
                <a:grpSpLocks/>
              </p:cNvGrpSpPr>
              <p:nvPr/>
            </p:nvGrpSpPr>
            <p:grpSpPr bwMode="auto">
              <a:xfrm flipH="1">
                <a:off x="4008" y="1824"/>
                <a:ext cx="336" cy="288"/>
                <a:chOff x="648" y="1824"/>
                <a:chExt cx="336" cy="288"/>
              </a:xfrm>
            </p:grpSpPr>
            <p:sp>
              <p:nvSpPr>
                <p:cNvPr id="454754" name="Oval 98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475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648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60</a:t>
                  </a:r>
                </a:p>
              </p:txBody>
            </p:sp>
          </p:grpSp>
          <p:sp>
            <p:nvSpPr>
              <p:cNvPr id="454756" name="Text Box 100"/>
              <p:cNvSpPr txBox="1">
                <a:spLocks noChangeArrowheads="1"/>
              </p:cNvSpPr>
              <p:nvPr/>
            </p:nvSpPr>
            <p:spPr bwMode="auto">
              <a:xfrm flipH="1">
                <a:off x="3936" y="1728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54757" name="Line 101"/>
              <p:cNvSpPr>
                <a:spLocks noChangeShapeType="1"/>
              </p:cNvSpPr>
              <p:nvPr/>
            </p:nvSpPr>
            <p:spPr bwMode="auto">
              <a:xfrm flipH="1" flipV="1">
                <a:off x="4032" y="1680"/>
                <a:ext cx="96" cy="16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454883" name="AutoShape 227"/>
            <p:cNvSpPr>
              <a:spLocks noChangeArrowheads="1"/>
            </p:cNvSpPr>
            <p:nvPr/>
          </p:nvSpPr>
          <p:spPr bwMode="auto">
            <a:xfrm>
              <a:off x="2398" y="1392"/>
              <a:ext cx="770" cy="192"/>
            </a:xfrm>
            <a:prstGeom prst="rightArrow">
              <a:avLst>
                <a:gd name="adj1" fmla="val 50000"/>
                <a:gd name="adj2" fmla="val 56250"/>
              </a:avLst>
            </a:prstGeom>
            <a:noFill/>
            <a:ln w="12700">
              <a:solidFill>
                <a:srgbClr val="7030A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54884" name="Text Box 228"/>
            <p:cNvSpPr txBox="1">
              <a:spLocks noChangeArrowheads="1"/>
            </p:cNvSpPr>
            <p:nvPr/>
          </p:nvSpPr>
          <p:spPr bwMode="auto">
            <a:xfrm>
              <a:off x="2336" y="1008"/>
              <a:ext cx="81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>
                  <a:solidFill>
                    <a:srgbClr val="C00000"/>
                  </a:solidFill>
                </a:rPr>
                <a:t>LL-Type</a:t>
              </a:r>
              <a:endParaRPr lang="en-US" altLang="zh-TW" sz="1800" dirty="0">
                <a:solidFill>
                  <a:srgbClr val="C00000"/>
                </a:solidFill>
              </a:endParaRPr>
            </a:p>
            <a:p>
              <a:r>
                <a:rPr lang="en-US" altLang="zh-TW" sz="1800" dirty="0">
                  <a:solidFill>
                    <a:srgbClr val="C00000"/>
                  </a:solidFill>
                </a:rPr>
                <a:t>R Rotation</a:t>
              </a:r>
            </a:p>
          </p:txBody>
        </p:sp>
      </p:grpSp>
      <p:sp>
        <p:nvSpPr>
          <p:cNvPr id="454887" name="Text Box 231"/>
          <p:cNvSpPr txBox="1">
            <a:spLocks noChangeArrowheads="1"/>
          </p:cNvSpPr>
          <p:nvPr/>
        </p:nvSpPr>
        <p:spPr bwMode="auto">
          <a:xfrm>
            <a:off x="7061551" y="2373868"/>
            <a:ext cx="120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/>
              <a:t>Pivot point</a:t>
            </a:r>
          </a:p>
        </p:txBody>
      </p:sp>
    </p:spTree>
    <p:extLst>
      <p:ext uri="{BB962C8B-B14F-4D97-AF65-F5344CB8AC3E}">
        <p14:creationId xmlns:p14="http://schemas.microsoft.com/office/powerpoint/2010/main" val="18176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8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2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D220F2EB-C972-4F7B-B242-BC9908A63168}" type="slidenum">
              <a:rPr lang="zh-TW" altLang="en-US" smtClean="0"/>
              <a:pPr/>
              <a:t>21</a:t>
            </a:fld>
            <a:endParaRPr lang="en-US" altLang="zh-TW" dirty="0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0200" y="185057"/>
            <a:ext cx="7772400" cy="805543"/>
          </a:xfrm>
        </p:spPr>
        <p:txBody>
          <a:bodyPr/>
          <a:lstStyle/>
          <a:p>
            <a:r>
              <a:rPr lang="en-US" altLang="zh-TW" dirty="0"/>
              <a:t>I</a:t>
            </a:r>
            <a:r>
              <a:rPr lang="en-US" altLang="zh-TW" dirty="0" smtClean="0"/>
              <a:t>nsert </a:t>
            </a:r>
            <a:r>
              <a:rPr lang="en-US" altLang="zh-TW" dirty="0"/>
              <a:t>52</a:t>
            </a:r>
          </a:p>
        </p:txBody>
      </p:sp>
      <p:grpSp>
        <p:nvGrpSpPr>
          <p:cNvPr id="455683" name="Group 3"/>
          <p:cNvGrpSpPr>
            <a:grpSpLocks/>
          </p:cNvGrpSpPr>
          <p:nvPr/>
        </p:nvGrpSpPr>
        <p:grpSpPr bwMode="auto">
          <a:xfrm>
            <a:off x="246264" y="990600"/>
            <a:ext cx="2708898" cy="2743200"/>
            <a:chOff x="4152" y="2256"/>
            <a:chExt cx="1848" cy="1728"/>
          </a:xfrm>
        </p:grpSpPr>
        <p:grpSp>
          <p:nvGrpSpPr>
            <p:cNvPr id="455684" name="Group 4"/>
            <p:cNvGrpSpPr>
              <a:grpSpLocks/>
            </p:cNvGrpSpPr>
            <p:nvPr/>
          </p:nvGrpSpPr>
          <p:grpSpPr bwMode="auto">
            <a:xfrm>
              <a:off x="4656" y="3312"/>
              <a:ext cx="336" cy="288"/>
              <a:chOff x="672" y="1824"/>
              <a:chExt cx="336" cy="288"/>
            </a:xfrm>
          </p:grpSpPr>
          <p:sp>
            <p:nvSpPr>
              <p:cNvPr id="455685" name="Oval 5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686" name="Text Box 6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30</a:t>
                </a:r>
              </a:p>
            </p:txBody>
          </p:sp>
        </p:grpSp>
        <p:sp>
          <p:nvSpPr>
            <p:cNvPr id="455687" name="Text Box 7"/>
            <p:cNvSpPr txBox="1">
              <a:spLocks noChangeArrowheads="1"/>
            </p:cNvSpPr>
            <p:nvPr/>
          </p:nvSpPr>
          <p:spPr bwMode="auto">
            <a:xfrm>
              <a:off x="4548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grpSp>
          <p:nvGrpSpPr>
            <p:cNvPr id="455688" name="Group 8"/>
            <p:cNvGrpSpPr>
              <a:grpSpLocks/>
            </p:cNvGrpSpPr>
            <p:nvPr/>
          </p:nvGrpSpPr>
          <p:grpSpPr bwMode="auto">
            <a:xfrm>
              <a:off x="4752" y="2544"/>
              <a:ext cx="336" cy="288"/>
              <a:chOff x="672" y="1824"/>
              <a:chExt cx="336" cy="288"/>
            </a:xfrm>
          </p:grpSpPr>
          <p:sp>
            <p:nvSpPr>
              <p:cNvPr id="455689" name="Oval 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690" name="Text Box 10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40</a:t>
                </a:r>
              </a:p>
            </p:txBody>
          </p:sp>
        </p:grpSp>
        <p:sp>
          <p:nvSpPr>
            <p:cNvPr id="455691" name="Text Box 11"/>
            <p:cNvSpPr txBox="1">
              <a:spLocks noChangeArrowheads="1"/>
            </p:cNvSpPr>
            <p:nvPr/>
          </p:nvSpPr>
          <p:spPr bwMode="auto">
            <a:xfrm>
              <a:off x="4560" y="2256"/>
              <a:ext cx="13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 smtClean="0"/>
                <a:t>After </a:t>
              </a:r>
              <a:r>
                <a:rPr lang="en-US" altLang="zh-TW" dirty="0"/>
                <a:t>i</a:t>
              </a:r>
              <a:r>
                <a:rPr lang="en-US" altLang="zh-TW" dirty="0" smtClean="0"/>
                <a:t>nsert </a:t>
              </a:r>
              <a:r>
                <a:rPr lang="en-US" altLang="zh-TW" dirty="0"/>
                <a:t>70</a:t>
              </a:r>
            </a:p>
          </p:txBody>
        </p:sp>
        <p:sp>
          <p:nvSpPr>
            <p:cNvPr id="455692" name="Text Box 12"/>
            <p:cNvSpPr txBox="1">
              <a:spLocks noChangeArrowheads="1"/>
            </p:cNvSpPr>
            <p:nvPr/>
          </p:nvSpPr>
          <p:spPr bwMode="auto">
            <a:xfrm>
              <a:off x="4608" y="2448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-1</a:t>
              </a:r>
            </a:p>
          </p:txBody>
        </p:sp>
        <p:grpSp>
          <p:nvGrpSpPr>
            <p:cNvPr id="455693" name="Group 13"/>
            <p:cNvGrpSpPr>
              <a:grpSpLocks/>
            </p:cNvGrpSpPr>
            <p:nvPr/>
          </p:nvGrpSpPr>
          <p:grpSpPr bwMode="auto">
            <a:xfrm>
              <a:off x="4512" y="2928"/>
              <a:ext cx="336" cy="288"/>
              <a:chOff x="672" y="1824"/>
              <a:chExt cx="336" cy="288"/>
            </a:xfrm>
          </p:grpSpPr>
          <p:sp>
            <p:nvSpPr>
              <p:cNvPr id="455694" name="Oval 1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695" name="Text Box 1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20</a:t>
                </a:r>
              </a:p>
            </p:txBody>
          </p:sp>
        </p:grpSp>
        <p:sp>
          <p:nvSpPr>
            <p:cNvPr id="455696" name="Line 16"/>
            <p:cNvSpPr>
              <a:spLocks noChangeShapeType="1"/>
            </p:cNvSpPr>
            <p:nvPr/>
          </p:nvSpPr>
          <p:spPr bwMode="auto">
            <a:xfrm flipH="1">
              <a:off x="4704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5697" name="Text Box 17"/>
            <p:cNvSpPr txBox="1">
              <a:spLocks noChangeArrowheads="1"/>
            </p:cNvSpPr>
            <p:nvPr/>
          </p:nvSpPr>
          <p:spPr bwMode="auto">
            <a:xfrm>
              <a:off x="4398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grpSp>
          <p:nvGrpSpPr>
            <p:cNvPr id="455698" name="Group 18"/>
            <p:cNvGrpSpPr>
              <a:grpSpLocks/>
            </p:cNvGrpSpPr>
            <p:nvPr/>
          </p:nvGrpSpPr>
          <p:grpSpPr bwMode="auto">
            <a:xfrm>
              <a:off x="5280" y="2928"/>
              <a:ext cx="336" cy="288"/>
              <a:chOff x="672" y="1824"/>
              <a:chExt cx="336" cy="288"/>
            </a:xfrm>
          </p:grpSpPr>
          <p:sp>
            <p:nvSpPr>
              <p:cNvPr id="455699" name="Oval 1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00" name="Text Box 20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50</a:t>
                </a:r>
              </a:p>
            </p:txBody>
          </p:sp>
        </p:grpSp>
        <p:sp>
          <p:nvSpPr>
            <p:cNvPr id="455701" name="Text Box 21"/>
            <p:cNvSpPr txBox="1">
              <a:spLocks noChangeArrowheads="1"/>
            </p:cNvSpPr>
            <p:nvPr/>
          </p:nvSpPr>
          <p:spPr bwMode="auto">
            <a:xfrm>
              <a:off x="5088" y="2880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-1</a:t>
              </a:r>
            </a:p>
          </p:txBody>
        </p:sp>
        <p:sp>
          <p:nvSpPr>
            <p:cNvPr id="455702" name="Line 22"/>
            <p:cNvSpPr>
              <a:spLocks noChangeShapeType="1"/>
            </p:cNvSpPr>
            <p:nvPr/>
          </p:nvSpPr>
          <p:spPr bwMode="auto">
            <a:xfrm>
              <a:off x="4992" y="2784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03" name="Group 23"/>
            <p:cNvGrpSpPr>
              <a:grpSpLocks/>
            </p:cNvGrpSpPr>
            <p:nvPr/>
          </p:nvGrpSpPr>
          <p:grpSpPr bwMode="auto">
            <a:xfrm flipH="1">
              <a:off x="4224" y="3312"/>
              <a:ext cx="336" cy="288"/>
              <a:chOff x="672" y="1824"/>
              <a:chExt cx="336" cy="288"/>
            </a:xfrm>
          </p:grpSpPr>
          <p:sp>
            <p:nvSpPr>
              <p:cNvPr id="455704" name="Oval 2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05" name="Text Box 2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455706" name="Text Box 26"/>
            <p:cNvSpPr txBox="1">
              <a:spLocks noChangeArrowheads="1"/>
            </p:cNvSpPr>
            <p:nvPr/>
          </p:nvSpPr>
          <p:spPr bwMode="auto">
            <a:xfrm flipH="1">
              <a:off x="4152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sp>
          <p:nvSpPr>
            <p:cNvPr id="455707" name="Line 27"/>
            <p:cNvSpPr>
              <a:spLocks noChangeShapeType="1"/>
            </p:cNvSpPr>
            <p:nvPr/>
          </p:nvSpPr>
          <p:spPr bwMode="auto">
            <a:xfrm flipH="1">
              <a:off x="4464" y="316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08" name="Group 28"/>
            <p:cNvGrpSpPr>
              <a:grpSpLocks/>
            </p:cNvGrpSpPr>
            <p:nvPr/>
          </p:nvGrpSpPr>
          <p:grpSpPr bwMode="auto">
            <a:xfrm flipH="1">
              <a:off x="4992" y="3312"/>
              <a:ext cx="336" cy="288"/>
              <a:chOff x="672" y="1824"/>
              <a:chExt cx="336" cy="288"/>
            </a:xfrm>
          </p:grpSpPr>
          <p:sp>
            <p:nvSpPr>
              <p:cNvPr id="455709" name="Oval 2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10" name="Text Box 30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45</a:t>
                </a:r>
              </a:p>
            </p:txBody>
          </p:sp>
        </p:grpSp>
        <p:sp>
          <p:nvSpPr>
            <p:cNvPr id="455711" name="Text Box 31"/>
            <p:cNvSpPr txBox="1">
              <a:spLocks noChangeArrowheads="1"/>
            </p:cNvSpPr>
            <p:nvPr/>
          </p:nvSpPr>
          <p:spPr bwMode="auto">
            <a:xfrm flipH="1">
              <a:off x="4920" y="32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sp>
          <p:nvSpPr>
            <p:cNvPr id="455712" name="Line 32"/>
            <p:cNvSpPr>
              <a:spLocks noChangeShapeType="1"/>
            </p:cNvSpPr>
            <p:nvPr/>
          </p:nvSpPr>
          <p:spPr bwMode="auto">
            <a:xfrm flipH="1">
              <a:off x="5232" y="316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13" name="Group 33"/>
            <p:cNvGrpSpPr>
              <a:grpSpLocks/>
            </p:cNvGrpSpPr>
            <p:nvPr/>
          </p:nvGrpSpPr>
          <p:grpSpPr bwMode="auto">
            <a:xfrm flipH="1">
              <a:off x="5472" y="3312"/>
              <a:ext cx="336" cy="288"/>
              <a:chOff x="672" y="1824"/>
              <a:chExt cx="336" cy="288"/>
            </a:xfrm>
          </p:grpSpPr>
          <p:sp>
            <p:nvSpPr>
              <p:cNvPr id="455714" name="Oval 3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15" name="Text Box 3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60</a:t>
                </a:r>
              </a:p>
            </p:txBody>
          </p:sp>
        </p:grpSp>
        <p:sp>
          <p:nvSpPr>
            <p:cNvPr id="455716" name="Text Box 36"/>
            <p:cNvSpPr txBox="1">
              <a:spLocks noChangeArrowheads="1"/>
            </p:cNvSpPr>
            <p:nvPr/>
          </p:nvSpPr>
          <p:spPr bwMode="auto">
            <a:xfrm flipH="1">
              <a:off x="5406" y="3211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sp>
          <p:nvSpPr>
            <p:cNvPr id="455717" name="Line 37"/>
            <p:cNvSpPr>
              <a:spLocks noChangeShapeType="1"/>
            </p:cNvSpPr>
            <p:nvPr/>
          </p:nvSpPr>
          <p:spPr bwMode="auto">
            <a:xfrm flipH="1" flipV="1">
              <a:off x="5520" y="3168"/>
              <a:ext cx="96" cy="16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5718" name="Line 38"/>
            <p:cNvSpPr>
              <a:spLocks noChangeShapeType="1"/>
            </p:cNvSpPr>
            <p:nvPr/>
          </p:nvSpPr>
          <p:spPr bwMode="auto">
            <a:xfrm>
              <a:off x="4704" y="3216"/>
              <a:ext cx="61" cy="11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19" name="Group 39"/>
            <p:cNvGrpSpPr>
              <a:grpSpLocks/>
            </p:cNvGrpSpPr>
            <p:nvPr/>
          </p:nvGrpSpPr>
          <p:grpSpPr bwMode="auto">
            <a:xfrm flipH="1">
              <a:off x="5184" y="3696"/>
              <a:ext cx="336" cy="288"/>
              <a:chOff x="672" y="1824"/>
              <a:chExt cx="336" cy="288"/>
            </a:xfrm>
          </p:grpSpPr>
          <p:sp>
            <p:nvSpPr>
              <p:cNvPr id="455720" name="Oval 4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21" name="Text Box 4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55</a:t>
                </a:r>
              </a:p>
            </p:txBody>
          </p:sp>
        </p:grpSp>
        <p:sp>
          <p:nvSpPr>
            <p:cNvPr id="455722" name="Text Box 42"/>
            <p:cNvSpPr txBox="1">
              <a:spLocks noChangeArrowheads="1"/>
            </p:cNvSpPr>
            <p:nvPr/>
          </p:nvSpPr>
          <p:spPr bwMode="auto">
            <a:xfrm flipH="1">
              <a:off x="5130" y="3575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sp>
          <p:nvSpPr>
            <p:cNvPr id="455723" name="Line 43"/>
            <p:cNvSpPr>
              <a:spLocks noChangeShapeType="1"/>
            </p:cNvSpPr>
            <p:nvPr/>
          </p:nvSpPr>
          <p:spPr bwMode="auto">
            <a:xfrm flipV="1">
              <a:off x="5472" y="3552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24" name="Group 44"/>
            <p:cNvGrpSpPr>
              <a:grpSpLocks/>
            </p:cNvGrpSpPr>
            <p:nvPr/>
          </p:nvGrpSpPr>
          <p:grpSpPr bwMode="auto">
            <a:xfrm flipH="1">
              <a:off x="5664" y="3696"/>
              <a:ext cx="336" cy="288"/>
              <a:chOff x="672" y="1824"/>
              <a:chExt cx="336" cy="288"/>
            </a:xfrm>
          </p:grpSpPr>
          <p:sp>
            <p:nvSpPr>
              <p:cNvPr id="455725" name="Oval 45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26" name="Text Box 46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70</a:t>
                </a:r>
              </a:p>
            </p:txBody>
          </p:sp>
        </p:grpSp>
        <p:sp>
          <p:nvSpPr>
            <p:cNvPr id="455727" name="Text Box 47"/>
            <p:cNvSpPr txBox="1">
              <a:spLocks noChangeArrowheads="1"/>
            </p:cNvSpPr>
            <p:nvPr/>
          </p:nvSpPr>
          <p:spPr bwMode="auto">
            <a:xfrm flipH="1">
              <a:off x="5616" y="357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sp>
          <p:nvSpPr>
            <p:cNvPr id="455728" name="Line 48"/>
            <p:cNvSpPr>
              <a:spLocks noChangeShapeType="1"/>
            </p:cNvSpPr>
            <p:nvPr/>
          </p:nvSpPr>
          <p:spPr bwMode="auto">
            <a:xfrm flipH="1" flipV="1">
              <a:off x="5760" y="3552"/>
              <a:ext cx="72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55780" name="Group 100"/>
          <p:cNvGrpSpPr>
            <a:grpSpLocks/>
          </p:cNvGrpSpPr>
          <p:nvPr/>
        </p:nvGrpSpPr>
        <p:grpSpPr bwMode="auto">
          <a:xfrm>
            <a:off x="2937573" y="838200"/>
            <a:ext cx="2708898" cy="3352800"/>
            <a:chOff x="2724" y="720"/>
            <a:chExt cx="1848" cy="2112"/>
          </a:xfrm>
        </p:grpSpPr>
        <p:grpSp>
          <p:nvGrpSpPr>
            <p:cNvPr id="455730" name="Group 50"/>
            <p:cNvGrpSpPr>
              <a:grpSpLocks/>
            </p:cNvGrpSpPr>
            <p:nvPr/>
          </p:nvGrpSpPr>
          <p:grpSpPr bwMode="auto">
            <a:xfrm>
              <a:off x="3216" y="1776"/>
              <a:ext cx="336" cy="288"/>
              <a:chOff x="672" y="1824"/>
              <a:chExt cx="336" cy="288"/>
            </a:xfrm>
          </p:grpSpPr>
          <p:sp>
            <p:nvSpPr>
              <p:cNvPr id="455731" name="Oval 51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32" name="Text Box 52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30</a:t>
                </a:r>
              </a:p>
            </p:txBody>
          </p:sp>
        </p:grpSp>
        <p:sp>
          <p:nvSpPr>
            <p:cNvPr id="455733" name="Text Box 53"/>
            <p:cNvSpPr txBox="1">
              <a:spLocks noChangeArrowheads="1"/>
            </p:cNvSpPr>
            <p:nvPr/>
          </p:nvSpPr>
          <p:spPr bwMode="auto">
            <a:xfrm>
              <a:off x="3102" y="1675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grpSp>
          <p:nvGrpSpPr>
            <p:cNvPr id="455734" name="Group 54"/>
            <p:cNvGrpSpPr>
              <a:grpSpLocks/>
            </p:cNvGrpSpPr>
            <p:nvPr/>
          </p:nvGrpSpPr>
          <p:grpSpPr bwMode="auto">
            <a:xfrm>
              <a:off x="3312" y="1008"/>
              <a:ext cx="336" cy="288"/>
              <a:chOff x="672" y="1824"/>
              <a:chExt cx="336" cy="288"/>
            </a:xfrm>
          </p:grpSpPr>
          <p:sp>
            <p:nvSpPr>
              <p:cNvPr id="455735" name="Oval 55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36" name="Text Box 56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40</a:t>
                </a:r>
              </a:p>
            </p:txBody>
          </p:sp>
        </p:grpSp>
        <p:sp>
          <p:nvSpPr>
            <p:cNvPr id="455737" name="Text Box 57"/>
            <p:cNvSpPr txBox="1">
              <a:spLocks noChangeArrowheads="1"/>
            </p:cNvSpPr>
            <p:nvPr/>
          </p:nvSpPr>
          <p:spPr bwMode="auto">
            <a:xfrm>
              <a:off x="3120" y="720"/>
              <a:ext cx="8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Insert 52</a:t>
              </a:r>
            </a:p>
          </p:txBody>
        </p:sp>
        <p:sp>
          <p:nvSpPr>
            <p:cNvPr id="455738" name="Text Box 58"/>
            <p:cNvSpPr txBox="1">
              <a:spLocks noChangeArrowheads="1"/>
            </p:cNvSpPr>
            <p:nvPr/>
          </p:nvSpPr>
          <p:spPr bwMode="auto">
            <a:xfrm>
              <a:off x="3168" y="91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-2</a:t>
              </a:r>
            </a:p>
          </p:txBody>
        </p:sp>
        <p:grpSp>
          <p:nvGrpSpPr>
            <p:cNvPr id="455739" name="Group 59"/>
            <p:cNvGrpSpPr>
              <a:grpSpLocks/>
            </p:cNvGrpSpPr>
            <p:nvPr/>
          </p:nvGrpSpPr>
          <p:grpSpPr bwMode="auto">
            <a:xfrm>
              <a:off x="3072" y="1392"/>
              <a:ext cx="336" cy="288"/>
              <a:chOff x="672" y="1824"/>
              <a:chExt cx="336" cy="288"/>
            </a:xfrm>
          </p:grpSpPr>
          <p:sp>
            <p:nvSpPr>
              <p:cNvPr id="455740" name="Oval 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41" name="Text Box 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20</a:t>
                </a:r>
              </a:p>
            </p:txBody>
          </p:sp>
        </p:grpSp>
        <p:sp>
          <p:nvSpPr>
            <p:cNvPr id="455742" name="Line 62"/>
            <p:cNvSpPr>
              <a:spLocks noChangeShapeType="1"/>
            </p:cNvSpPr>
            <p:nvPr/>
          </p:nvSpPr>
          <p:spPr bwMode="auto">
            <a:xfrm flipH="1">
              <a:off x="3264" y="1248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5743" name="Text Box 63"/>
            <p:cNvSpPr txBox="1">
              <a:spLocks noChangeArrowheads="1"/>
            </p:cNvSpPr>
            <p:nvPr/>
          </p:nvSpPr>
          <p:spPr bwMode="auto">
            <a:xfrm>
              <a:off x="2958" y="1291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grpSp>
          <p:nvGrpSpPr>
            <p:cNvPr id="455744" name="Group 64"/>
            <p:cNvGrpSpPr>
              <a:grpSpLocks/>
            </p:cNvGrpSpPr>
            <p:nvPr/>
          </p:nvGrpSpPr>
          <p:grpSpPr bwMode="auto">
            <a:xfrm>
              <a:off x="3816" y="1392"/>
              <a:ext cx="336" cy="288"/>
              <a:chOff x="648" y="1824"/>
              <a:chExt cx="336" cy="288"/>
            </a:xfrm>
          </p:grpSpPr>
          <p:sp>
            <p:nvSpPr>
              <p:cNvPr id="455745" name="Oval 65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46" name="Text Box 66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455747" name="Text Box 67"/>
            <p:cNvSpPr txBox="1">
              <a:spLocks noChangeArrowheads="1"/>
            </p:cNvSpPr>
            <p:nvPr/>
          </p:nvSpPr>
          <p:spPr bwMode="auto">
            <a:xfrm>
              <a:off x="3648" y="134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-2</a:t>
              </a:r>
            </a:p>
          </p:txBody>
        </p:sp>
        <p:sp>
          <p:nvSpPr>
            <p:cNvPr id="455748" name="Line 68"/>
            <p:cNvSpPr>
              <a:spLocks noChangeShapeType="1"/>
            </p:cNvSpPr>
            <p:nvPr/>
          </p:nvSpPr>
          <p:spPr bwMode="auto">
            <a:xfrm>
              <a:off x="3552" y="1248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49" name="Group 69"/>
            <p:cNvGrpSpPr>
              <a:grpSpLocks/>
            </p:cNvGrpSpPr>
            <p:nvPr/>
          </p:nvGrpSpPr>
          <p:grpSpPr bwMode="auto">
            <a:xfrm flipH="1">
              <a:off x="2784" y="1776"/>
              <a:ext cx="336" cy="288"/>
              <a:chOff x="672" y="1824"/>
              <a:chExt cx="336" cy="288"/>
            </a:xfrm>
          </p:grpSpPr>
          <p:sp>
            <p:nvSpPr>
              <p:cNvPr id="455750" name="Oval 7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51" name="Text Box 7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455752" name="Text Box 72"/>
            <p:cNvSpPr txBox="1">
              <a:spLocks noChangeArrowheads="1"/>
            </p:cNvSpPr>
            <p:nvPr/>
          </p:nvSpPr>
          <p:spPr bwMode="auto">
            <a:xfrm flipH="1">
              <a:off x="2724" y="1675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sp>
          <p:nvSpPr>
            <p:cNvPr id="455753" name="Line 73"/>
            <p:cNvSpPr>
              <a:spLocks noChangeShapeType="1"/>
            </p:cNvSpPr>
            <p:nvPr/>
          </p:nvSpPr>
          <p:spPr bwMode="auto">
            <a:xfrm flipH="1">
              <a:off x="3024" y="1632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54" name="Group 74"/>
            <p:cNvGrpSpPr>
              <a:grpSpLocks/>
            </p:cNvGrpSpPr>
            <p:nvPr/>
          </p:nvGrpSpPr>
          <p:grpSpPr bwMode="auto">
            <a:xfrm flipH="1">
              <a:off x="3576" y="1776"/>
              <a:ext cx="336" cy="288"/>
              <a:chOff x="648" y="1824"/>
              <a:chExt cx="336" cy="288"/>
            </a:xfrm>
          </p:grpSpPr>
          <p:sp>
            <p:nvSpPr>
              <p:cNvPr id="455755" name="Oval 75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56" name="Text Box 76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sp>
          <p:nvSpPr>
            <p:cNvPr id="455757" name="Text Box 77"/>
            <p:cNvSpPr txBox="1">
              <a:spLocks noChangeArrowheads="1"/>
            </p:cNvSpPr>
            <p:nvPr/>
          </p:nvSpPr>
          <p:spPr bwMode="auto">
            <a:xfrm flipH="1">
              <a:off x="3480" y="168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sp>
          <p:nvSpPr>
            <p:cNvPr id="455758" name="Line 78"/>
            <p:cNvSpPr>
              <a:spLocks noChangeShapeType="1"/>
            </p:cNvSpPr>
            <p:nvPr/>
          </p:nvSpPr>
          <p:spPr bwMode="auto">
            <a:xfrm flipH="1">
              <a:off x="3792" y="1632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59" name="Group 79"/>
            <p:cNvGrpSpPr>
              <a:grpSpLocks/>
            </p:cNvGrpSpPr>
            <p:nvPr/>
          </p:nvGrpSpPr>
          <p:grpSpPr bwMode="auto">
            <a:xfrm flipH="1">
              <a:off x="4050" y="1776"/>
              <a:ext cx="336" cy="288"/>
              <a:chOff x="654" y="1824"/>
              <a:chExt cx="336" cy="288"/>
            </a:xfrm>
          </p:grpSpPr>
          <p:sp>
            <p:nvSpPr>
              <p:cNvPr id="455760" name="Oval 8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61" name="Text Box 8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60</a:t>
                </a:r>
              </a:p>
            </p:txBody>
          </p:sp>
        </p:grpSp>
        <p:sp>
          <p:nvSpPr>
            <p:cNvPr id="455762" name="Text Box 82"/>
            <p:cNvSpPr txBox="1">
              <a:spLocks noChangeArrowheads="1"/>
            </p:cNvSpPr>
            <p:nvPr/>
          </p:nvSpPr>
          <p:spPr bwMode="auto">
            <a:xfrm flipH="1">
              <a:off x="3984" y="168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1</a:t>
              </a:r>
            </a:p>
          </p:txBody>
        </p:sp>
        <p:sp>
          <p:nvSpPr>
            <p:cNvPr id="455763" name="Line 83"/>
            <p:cNvSpPr>
              <a:spLocks noChangeShapeType="1"/>
            </p:cNvSpPr>
            <p:nvPr/>
          </p:nvSpPr>
          <p:spPr bwMode="auto">
            <a:xfrm flipH="1" flipV="1">
              <a:off x="4080" y="1632"/>
              <a:ext cx="96" cy="16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55764" name="Line 84"/>
            <p:cNvSpPr>
              <a:spLocks noChangeShapeType="1"/>
            </p:cNvSpPr>
            <p:nvPr/>
          </p:nvSpPr>
          <p:spPr bwMode="auto">
            <a:xfrm>
              <a:off x="3264" y="1680"/>
              <a:ext cx="61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65" name="Group 85"/>
            <p:cNvGrpSpPr>
              <a:grpSpLocks/>
            </p:cNvGrpSpPr>
            <p:nvPr/>
          </p:nvGrpSpPr>
          <p:grpSpPr bwMode="auto">
            <a:xfrm flipH="1">
              <a:off x="3768" y="2160"/>
              <a:ext cx="336" cy="288"/>
              <a:chOff x="648" y="1824"/>
              <a:chExt cx="336" cy="288"/>
            </a:xfrm>
          </p:grpSpPr>
          <p:sp>
            <p:nvSpPr>
              <p:cNvPr id="455766" name="Oval 8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67" name="Text Box 87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55</a:t>
                </a:r>
              </a:p>
            </p:txBody>
          </p:sp>
        </p:grpSp>
        <p:sp>
          <p:nvSpPr>
            <p:cNvPr id="455768" name="Text Box 88"/>
            <p:cNvSpPr txBox="1">
              <a:spLocks noChangeArrowheads="1"/>
            </p:cNvSpPr>
            <p:nvPr/>
          </p:nvSpPr>
          <p:spPr bwMode="auto">
            <a:xfrm flipH="1">
              <a:off x="3678" y="205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1</a:t>
              </a:r>
            </a:p>
          </p:txBody>
        </p:sp>
        <p:sp>
          <p:nvSpPr>
            <p:cNvPr id="455769" name="Line 89"/>
            <p:cNvSpPr>
              <a:spLocks noChangeShapeType="1"/>
            </p:cNvSpPr>
            <p:nvPr/>
          </p:nvSpPr>
          <p:spPr bwMode="auto">
            <a:xfrm flipV="1">
              <a:off x="4032" y="2016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70" name="Group 90"/>
            <p:cNvGrpSpPr>
              <a:grpSpLocks/>
            </p:cNvGrpSpPr>
            <p:nvPr/>
          </p:nvGrpSpPr>
          <p:grpSpPr bwMode="auto">
            <a:xfrm flipH="1">
              <a:off x="4236" y="2160"/>
              <a:ext cx="336" cy="288"/>
              <a:chOff x="660" y="1824"/>
              <a:chExt cx="336" cy="288"/>
            </a:xfrm>
          </p:grpSpPr>
          <p:sp>
            <p:nvSpPr>
              <p:cNvPr id="455771" name="Oval 91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72" name="Text Box 92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70</a:t>
                </a:r>
              </a:p>
            </p:txBody>
          </p:sp>
        </p:grpSp>
        <p:sp>
          <p:nvSpPr>
            <p:cNvPr id="455773" name="Text Box 93"/>
            <p:cNvSpPr txBox="1">
              <a:spLocks noChangeArrowheads="1"/>
            </p:cNvSpPr>
            <p:nvPr/>
          </p:nvSpPr>
          <p:spPr bwMode="auto">
            <a:xfrm flipH="1">
              <a:off x="4170" y="203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sp>
          <p:nvSpPr>
            <p:cNvPr id="455774" name="Line 94"/>
            <p:cNvSpPr>
              <a:spLocks noChangeShapeType="1"/>
            </p:cNvSpPr>
            <p:nvPr/>
          </p:nvSpPr>
          <p:spPr bwMode="auto">
            <a:xfrm flipH="1" flipV="1">
              <a:off x="4320" y="2016"/>
              <a:ext cx="72" cy="165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455775" name="Group 95"/>
            <p:cNvGrpSpPr>
              <a:grpSpLocks/>
            </p:cNvGrpSpPr>
            <p:nvPr/>
          </p:nvGrpSpPr>
          <p:grpSpPr bwMode="auto">
            <a:xfrm flipH="1">
              <a:off x="3468" y="2544"/>
              <a:ext cx="336" cy="288"/>
              <a:chOff x="660" y="1824"/>
              <a:chExt cx="336" cy="288"/>
            </a:xfrm>
          </p:grpSpPr>
          <p:sp>
            <p:nvSpPr>
              <p:cNvPr id="455776" name="Oval 9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5777" name="Text Box 97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455778" name="Text Box 98"/>
            <p:cNvSpPr txBox="1">
              <a:spLocks noChangeArrowheads="1"/>
            </p:cNvSpPr>
            <p:nvPr/>
          </p:nvSpPr>
          <p:spPr bwMode="auto">
            <a:xfrm flipH="1">
              <a:off x="3402" y="242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sp>
          <p:nvSpPr>
            <p:cNvPr id="455779" name="Line 99"/>
            <p:cNvSpPr>
              <a:spLocks noChangeShapeType="1"/>
            </p:cNvSpPr>
            <p:nvPr/>
          </p:nvSpPr>
          <p:spPr bwMode="auto">
            <a:xfrm flipV="1">
              <a:off x="3744" y="2400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55893" name="Group 213"/>
          <p:cNvGrpSpPr>
            <a:grpSpLocks/>
          </p:cNvGrpSpPr>
          <p:nvPr/>
        </p:nvGrpSpPr>
        <p:grpSpPr bwMode="auto">
          <a:xfrm>
            <a:off x="5277076" y="838200"/>
            <a:ext cx="3729134" cy="3505200"/>
            <a:chOff x="3600" y="528"/>
            <a:chExt cx="2544" cy="2208"/>
          </a:xfrm>
        </p:grpSpPr>
        <p:sp>
          <p:nvSpPr>
            <p:cNvPr id="455789" name="Text Box 109"/>
            <p:cNvSpPr txBox="1">
              <a:spLocks noChangeArrowheads="1"/>
            </p:cNvSpPr>
            <p:nvPr/>
          </p:nvSpPr>
          <p:spPr bwMode="auto">
            <a:xfrm>
              <a:off x="4416" y="528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/>
            </a:p>
          </p:txBody>
        </p:sp>
        <p:grpSp>
          <p:nvGrpSpPr>
            <p:cNvPr id="455833" name="Group 153"/>
            <p:cNvGrpSpPr>
              <a:grpSpLocks/>
            </p:cNvGrpSpPr>
            <p:nvPr/>
          </p:nvGrpSpPr>
          <p:grpSpPr bwMode="auto">
            <a:xfrm>
              <a:off x="4068" y="768"/>
              <a:ext cx="2076" cy="1968"/>
              <a:chOff x="4020" y="720"/>
              <a:chExt cx="2076" cy="1968"/>
            </a:xfrm>
          </p:grpSpPr>
          <p:grpSp>
            <p:nvGrpSpPr>
              <p:cNvPr id="455782" name="Group 102"/>
              <p:cNvGrpSpPr>
                <a:grpSpLocks/>
              </p:cNvGrpSpPr>
              <p:nvPr/>
            </p:nvGrpSpPr>
            <p:grpSpPr bwMode="auto">
              <a:xfrm>
                <a:off x="4512" y="1584"/>
                <a:ext cx="336" cy="288"/>
                <a:chOff x="672" y="1824"/>
                <a:chExt cx="336" cy="288"/>
              </a:xfrm>
            </p:grpSpPr>
            <p:sp>
              <p:nvSpPr>
                <p:cNvPr id="455783" name="Oval 103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78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30</a:t>
                  </a:r>
                </a:p>
              </p:txBody>
            </p:sp>
          </p:grpSp>
          <p:sp>
            <p:nvSpPr>
              <p:cNvPr id="455785" name="Text Box 105"/>
              <p:cNvSpPr txBox="1">
                <a:spLocks noChangeArrowheads="1"/>
              </p:cNvSpPr>
              <p:nvPr/>
            </p:nvSpPr>
            <p:spPr bwMode="auto">
              <a:xfrm>
                <a:off x="4398" y="1483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/>
                  <a:t>0</a:t>
                </a:r>
              </a:p>
            </p:txBody>
          </p:sp>
          <p:grpSp>
            <p:nvGrpSpPr>
              <p:cNvPr id="455786" name="Group 106"/>
              <p:cNvGrpSpPr>
                <a:grpSpLocks/>
              </p:cNvGrpSpPr>
              <p:nvPr/>
            </p:nvGrpSpPr>
            <p:grpSpPr bwMode="auto">
              <a:xfrm>
                <a:off x="4608" y="816"/>
                <a:ext cx="336" cy="288"/>
                <a:chOff x="672" y="1824"/>
                <a:chExt cx="336" cy="288"/>
              </a:xfrm>
            </p:grpSpPr>
            <p:sp>
              <p:nvSpPr>
                <p:cNvPr id="455787" name="Oval 107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78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40</a:t>
                  </a:r>
                </a:p>
              </p:txBody>
            </p:sp>
          </p:grpSp>
          <p:sp>
            <p:nvSpPr>
              <p:cNvPr id="455790" name="Text Box 110"/>
              <p:cNvSpPr txBox="1">
                <a:spLocks noChangeArrowheads="1"/>
              </p:cNvSpPr>
              <p:nvPr/>
            </p:nvSpPr>
            <p:spPr bwMode="auto">
              <a:xfrm>
                <a:off x="4464" y="720"/>
                <a:ext cx="2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-2</a:t>
                </a:r>
              </a:p>
            </p:txBody>
          </p:sp>
          <p:grpSp>
            <p:nvGrpSpPr>
              <p:cNvPr id="455791" name="Group 111"/>
              <p:cNvGrpSpPr>
                <a:grpSpLocks/>
              </p:cNvGrpSpPr>
              <p:nvPr/>
            </p:nvGrpSpPr>
            <p:grpSpPr bwMode="auto">
              <a:xfrm>
                <a:off x="4368" y="1200"/>
                <a:ext cx="336" cy="288"/>
                <a:chOff x="672" y="1824"/>
                <a:chExt cx="336" cy="288"/>
              </a:xfrm>
            </p:grpSpPr>
            <p:sp>
              <p:nvSpPr>
                <p:cNvPr id="455792" name="Oval 112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793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20</a:t>
                  </a:r>
                </a:p>
              </p:txBody>
            </p:sp>
          </p:grpSp>
          <p:sp>
            <p:nvSpPr>
              <p:cNvPr id="455794" name="Line 114"/>
              <p:cNvSpPr>
                <a:spLocks noChangeShapeType="1"/>
              </p:cNvSpPr>
              <p:nvPr/>
            </p:nvSpPr>
            <p:spPr bwMode="auto">
              <a:xfrm flipH="1">
                <a:off x="4560" y="1056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5795" name="Text Box 115"/>
              <p:cNvSpPr txBox="1">
                <a:spLocks noChangeArrowheads="1"/>
              </p:cNvSpPr>
              <p:nvPr/>
            </p:nvSpPr>
            <p:spPr bwMode="auto">
              <a:xfrm>
                <a:off x="4272" y="1104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grpSp>
            <p:nvGrpSpPr>
              <p:cNvPr id="455796" name="Group 116"/>
              <p:cNvGrpSpPr>
                <a:grpSpLocks/>
              </p:cNvGrpSpPr>
              <p:nvPr/>
            </p:nvGrpSpPr>
            <p:grpSpPr bwMode="auto">
              <a:xfrm>
                <a:off x="5112" y="1200"/>
                <a:ext cx="336" cy="288"/>
                <a:chOff x="648" y="1824"/>
                <a:chExt cx="336" cy="288"/>
              </a:xfrm>
            </p:grpSpPr>
            <p:sp>
              <p:nvSpPr>
                <p:cNvPr id="455797" name="Oval 117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79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648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50</a:t>
                  </a:r>
                </a:p>
              </p:txBody>
            </p:sp>
          </p:grpSp>
          <p:sp>
            <p:nvSpPr>
              <p:cNvPr id="455799" name="Text Box 119"/>
              <p:cNvSpPr txBox="1">
                <a:spLocks noChangeArrowheads="1"/>
              </p:cNvSpPr>
              <p:nvPr/>
            </p:nvSpPr>
            <p:spPr bwMode="auto">
              <a:xfrm>
                <a:off x="4944" y="1152"/>
                <a:ext cx="2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-2</a:t>
                </a:r>
              </a:p>
            </p:txBody>
          </p:sp>
          <p:sp>
            <p:nvSpPr>
              <p:cNvPr id="455800" name="Line 120"/>
              <p:cNvSpPr>
                <a:spLocks noChangeShapeType="1"/>
              </p:cNvSpPr>
              <p:nvPr/>
            </p:nvSpPr>
            <p:spPr bwMode="auto">
              <a:xfrm>
                <a:off x="4848" y="1056"/>
                <a:ext cx="336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5801" name="Group 121"/>
              <p:cNvGrpSpPr>
                <a:grpSpLocks/>
              </p:cNvGrpSpPr>
              <p:nvPr/>
            </p:nvGrpSpPr>
            <p:grpSpPr bwMode="auto">
              <a:xfrm flipH="1">
                <a:off x="4080" y="1584"/>
                <a:ext cx="336" cy="288"/>
                <a:chOff x="672" y="1824"/>
                <a:chExt cx="336" cy="288"/>
              </a:xfrm>
            </p:grpSpPr>
            <p:sp>
              <p:nvSpPr>
                <p:cNvPr id="455802" name="Oval 122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0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10</a:t>
                  </a:r>
                </a:p>
              </p:txBody>
            </p:sp>
          </p:grpSp>
          <p:sp>
            <p:nvSpPr>
              <p:cNvPr id="455804" name="Text Box 124"/>
              <p:cNvSpPr txBox="1">
                <a:spLocks noChangeArrowheads="1"/>
              </p:cNvSpPr>
              <p:nvPr/>
            </p:nvSpPr>
            <p:spPr bwMode="auto">
              <a:xfrm flipH="1">
                <a:off x="4020" y="1478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/>
                  <a:t>0</a:t>
                </a:r>
              </a:p>
            </p:txBody>
          </p:sp>
          <p:sp>
            <p:nvSpPr>
              <p:cNvPr id="455805" name="Line 125"/>
              <p:cNvSpPr>
                <a:spLocks noChangeShapeType="1"/>
              </p:cNvSpPr>
              <p:nvPr/>
            </p:nvSpPr>
            <p:spPr bwMode="auto">
              <a:xfrm flipH="1">
                <a:off x="4320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5806" name="Group 126"/>
              <p:cNvGrpSpPr>
                <a:grpSpLocks/>
              </p:cNvGrpSpPr>
              <p:nvPr/>
            </p:nvGrpSpPr>
            <p:grpSpPr bwMode="auto">
              <a:xfrm flipH="1">
                <a:off x="4872" y="1584"/>
                <a:ext cx="336" cy="288"/>
                <a:chOff x="648" y="1824"/>
                <a:chExt cx="336" cy="288"/>
              </a:xfrm>
            </p:grpSpPr>
            <p:sp>
              <p:nvSpPr>
                <p:cNvPr id="455807" name="Oval 127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08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648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45</a:t>
                  </a:r>
                </a:p>
              </p:txBody>
            </p:sp>
          </p:grpSp>
          <p:sp>
            <p:nvSpPr>
              <p:cNvPr id="455809" name="Text Box 129"/>
              <p:cNvSpPr txBox="1">
                <a:spLocks noChangeArrowheads="1"/>
              </p:cNvSpPr>
              <p:nvPr/>
            </p:nvSpPr>
            <p:spPr bwMode="auto">
              <a:xfrm flipH="1">
                <a:off x="4782" y="1483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/>
                  <a:t>0</a:t>
                </a:r>
              </a:p>
            </p:txBody>
          </p:sp>
          <p:sp>
            <p:nvSpPr>
              <p:cNvPr id="455810" name="Line 130"/>
              <p:cNvSpPr>
                <a:spLocks noChangeShapeType="1"/>
              </p:cNvSpPr>
              <p:nvPr/>
            </p:nvSpPr>
            <p:spPr bwMode="auto">
              <a:xfrm flipH="1">
                <a:off x="5088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5811" name="Group 131"/>
              <p:cNvGrpSpPr>
                <a:grpSpLocks/>
              </p:cNvGrpSpPr>
              <p:nvPr/>
            </p:nvGrpSpPr>
            <p:grpSpPr bwMode="auto">
              <a:xfrm flipH="1">
                <a:off x="5586" y="2016"/>
                <a:ext cx="336" cy="288"/>
                <a:chOff x="654" y="1824"/>
                <a:chExt cx="336" cy="288"/>
              </a:xfrm>
            </p:grpSpPr>
            <p:sp>
              <p:nvSpPr>
                <p:cNvPr id="455812" name="Oval 132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13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654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60</a:t>
                  </a:r>
                </a:p>
              </p:txBody>
            </p:sp>
          </p:grpSp>
          <p:sp>
            <p:nvSpPr>
              <p:cNvPr id="455814" name="Text Box 134"/>
              <p:cNvSpPr txBox="1">
                <a:spLocks noChangeArrowheads="1"/>
              </p:cNvSpPr>
              <p:nvPr/>
            </p:nvSpPr>
            <p:spPr bwMode="auto">
              <a:xfrm flipH="1">
                <a:off x="5239" y="1498"/>
                <a:ext cx="2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/>
                  <a:t>-1</a:t>
                </a:r>
              </a:p>
            </p:txBody>
          </p:sp>
          <p:sp>
            <p:nvSpPr>
              <p:cNvPr id="455815" name="Line 135"/>
              <p:cNvSpPr>
                <a:spLocks noChangeShapeType="1"/>
              </p:cNvSpPr>
              <p:nvPr/>
            </p:nvSpPr>
            <p:spPr bwMode="auto">
              <a:xfrm flipH="1" flipV="1">
                <a:off x="5376" y="1440"/>
                <a:ext cx="96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5816" name="Line 136"/>
              <p:cNvSpPr>
                <a:spLocks noChangeShapeType="1"/>
              </p:cNvSpPr>
              <p:nvPr/>
            </p:nvSpPr>
            <p:spPr bwMode="auto">
              <a:xfrm>
                <a:off x="4560" y="1488"/>
                <a:ext cx="49" cy="1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5817" name="Group 137"/>
              <p:cNvGrpSpPr>
                <a:grpSpLocks/>
              </p:cNvGrpSpPr>
              <p:nvPr/>
            </p:nvGrpSpPr>
            <p:grpSpPr bwMode="auto">
              <a:xfrm flipH="1">
                <a:off x="5346" y="1632"/>
                <a:ext cx="336" cy="288"/>
                <a:chOff x="654" y="1824"/>
                <a:chExt cx="336" cy="288"/>
              </a:xfrm>
            </p:grpSpPr>
            <p:sp>
              <p:nvSpPr>
                <p:cNvPr id="455818" name="Oval 138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19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654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55</a:t>
                  </a:r>
                </a:p>
              </p:txBody>
            </p:sp>
          </p:grpSp>
          <p:sp>
            <p:nvSpPr>
              <p:cNvPr id="455820" name="Text Box 140"/>
              <p:cNvSpPr txBox="1">
                <a:spLocks noChangeArrowheads="1"/>
              </p:cNvSpPr>
              <p:nvPr/>
            </p:nvSpPr>
            <p:spPr bwMode="auto">
              <a:xfrm flipH="1">
                <a:off x="5443" y="1935"/>
                <a:ext cx="2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/>
                  <a:t>-1</a:t>
                </a:r>
              </a:p>
            </p:txBody>
          </p:sp>
          <p:grpSp>
            <p:nvGrpSpPr>
              <p:cNvPr id="455822" name="Group 142"/>
              <p:cNvGrpSpPr>
                <a:grpSpLocks/>
              </p:cNvGrpSpPr>
              <p:nvPr/>
            </p:nvGrpSpPr>
            <p:grpSpPr bwMode="auto">
              <a:xfrm flipH="1">
                <a:off x="5760" y="2400"/>
                <a:ext cx="336" cy="288"/>
                <a:chOff x="672" y="1824"/>
                <a:chExt cx="336" cy="288"/>
              </a:xfrm>
            </p:grpSpPr>
            <p:sp>
              <p:nvSpPr>
                <p:cNvPr id="455823" name="Oval 143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24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70</a:t>
                  </a:r>
                </a:p>
              </p:txBody>
            </p:sp>
          </p:grpSp>
          <p:sp>
            <p:nvSpPr>
              <p:cNvPr id="455825" name="Text Box 145"/>
              <p:cNvSpPr txBox="1">
                <a:spLocks noChangeArrowheads="1"/>
              </p:cNvSpPr>
              <p:nvPr/>
            </p:nvSpPr>
            <p:spPr bwMode="auto">
              <a:xfrm flipH="1">
                <a:off x="5712" y="2256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55826" name="Line 146"/>
              <p:cNvSpPr>
                <a:spLocks noChangeShapeType="1"/>
              </p:cNvSpPr>
              <p:nvPr/>
            </p:nvSpPr>
            <p:spPr bwMode="auto">
              <a:xfrm flipH="1" flipV="1">
                <a:off x="5856" y="2256"/>
                <a:ext cx="72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5827" name="Group 147"/>
              <p:cNvGrpSpPr>
                <a:grpSpLocks/>
              </p:cNvGrpSpPr>
              <p:nvPr/>
            </p:nvGrpSpPr>
            <p:grpSpPr bwMode="auto">
              <a:xfrm flipH="1">
                <a:off x="5058" y="2016"/>
                <a:ext cx="336" cy="288"/>
                <a:chOff x="654" y="1824"/>
                <a:chExt cx="336" cy="288"/>
              </a:xfrm>
            </p:grpSpPr>
            <p:sp>
              <p:nvSpPr>
                <p:cNvPr id="455828" name="Oval 148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29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654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52</a:t>
                  </a:r>
                </a:p>
              </p:txBody>
            </p:sp>
          </p:grpSp>
          <p:sp>
            <p:nvSpPr>
              <p:cNvPr id="455830" name="Text Box 150"/>
              <p:cNvSpPr txBox="1">
                <a:spLocks noChangeArrowheads="1"/>
              </p:cNvSpPr>
              <p:nvPr/>
            </p:nvSpPr>
            <p:spPr bwMode="auto">
              <a:xfrm flipH="1">
                <a:off x="4944" y="1920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55831" name="Line 151"/>
              <p:cNvSpPr>
                <a:spLocks noChangeShapeType="1"/>
              </p:cNvSpPr>
              <p:nvPr/>
            </p:nvSpPr>
            <p:spPr bwMode="auto">
              <a:xfrm flipV="1">
                <a:off x="5328" y="1872"/>
                <a:ext cx="96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5832" name="Line 152"/>
              <p:cNvSpPr>
                <a:spLocks noChangeShapeType="1"/>
              </p:cNvSpPr>
              <p:nvPr/>
            </p:nvSpPr>
            <p:spPr bwMode="auto">
              <a:xfrm>
                <a:off x="5568" y="1920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455887" name="AutoShape 207"/>
            <p:cNvSpPr>
              <a:spLocks noChangeArrowheads="1"/>
            </p:cNvSpPr>
            <p:nvPr/>
          </p:nvSpPr>
          <p:spPr bwMode="auto">
            <a:xfrm>
              <a:off x="3696" y="1200"/>
              <a:ext cx="576" cy="192"/>
            </a:xfrm>
            <a:prstGeom prst="rightArrow">
              <a:avLst>
                <a:gd name="adj1" fmla="val 50000"/>
                <a:gd name="adj2" fmla="val 56250"/>
              </a:avLst>
            </a:prstGeom>
            <a:noFill/>
            <a:ln w="12700">
              <a:solidFill>
                <a:srgbClr val="7030A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55888" name="Text Box 208"/>
            <p:cNvSpPr txBox="1">
              <a:spLocks noChangeArrowheads="1"/>
            </p:cNvSpPr>
            <p:nvPr/>
          </p:nvSpPr>
          <p:spPr bwMode="auto">
            <a:xfrm>
              <a:off x="3600" y="768"/>
              <a:ext cx="69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>
                  <a:solidFill>
                    <a:srgbClr val="C00000"/>
                  </a:solidFill>
                </a:rPr>
                <a:t>RL-Type</a:t>
              </a:r>
              <a:endParaRPr lang="en-US" altLang="zh-TW" sz="1800" dirty="0">
                <a:solidFill>
                  <a:srgbClr val="C00000"/>
                </a:solidFill>
              </a:endParaRPr>
            </a:p>
          </p:txBody>
        </p:sp>
        <p:sp>
          <p:nvSpPr>
            <p:cNvPr id="455889" name="Text Box 209"/>
            <p:cNvSpPr txBox="1">
              <a:spLocks noChangeArrowheads="1"/>
            </p:cNvSpPr>
            <p:nvPr/>
          </p:nvSpPr>
          <p:spPr bwMode="auto">
            <a:xfrm>
              <a:off x="3600" y="1008"/>
              <a:ext cx="8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>
                  <a:solidFill>
                    <a:srgbClr val="C00000"/>
                  </a:solidFill>
                </a:rPr>
                <a:t>R Rotation</a:t>
              </a:r>
            </a:p>
          </p:txBody>
        </p:sp>
      </p:grpSp>
      <p:grpSp>
        <p:nvGrpSpPr>
          <p:cNvPr id="455892" name="Group 212"/>
          <p:cNvGrpSpPr>
            <a:grpSpLocks/>
          </p:cNvGrpSpPr>
          <p:nvPr/>
        </p:nvGrpSpPr>
        <p:grpSpPr bwMode="auto">
          <a:xfrm>
            <a:off x="4995632" y="3657600"/>
            <a:ext cx="3280582" cy="2590800"/>
            <a:chOff x="3408" y="2304"/>
            <a:chExt cx="2238" cy="1632"/>
          </a:xfrm>
        </p:grpSpPr>
        <p:grpSp>
          <p:nvGrpSpPr>
            <p:cNvPr id="455886" name="Group 206"/>
            <p:cNvGrpSpPr>
              <a:grpSpLocks/>
            </p:cNvGrpSpPr>
            <p:nvPr/>
          </p:nvGrpSpPr>
          <p:grpSpPr bwMode="auto">
            <a:xfrm>
              <a:off x="3408" y="2352"/>
              <a:ext cx="1890" cy="1584"/>
              <a:chOff x="3552" y="2064"/>
              <a:chExt cx="1890" cy="1584"/>
            </a:xfrm>
          </p:grpSpPr>
          <p:grpSp>
            <p:nvGrpSpPr>
              <p:cNvPr id="455835" name="Group 155"/>
              <p:cNvGrpSpPr>
                <a:grpSpLocks/>
              </p:cNvGrpSpPr>
              <p:nvPr/>
            </p:nvGrpSpPr>
            <p:grpSpPr bwMode="auto">
              <a:xfrm>
                <a:off x="4014" y="2928"/>
                <a:ext cx="336" cy="288"/>
                <a:chOff x="654" y="1824"/>
                <a:chExt cx="336" cy="288"/>
              </a:xfrm>
            </p:grpSpPr>
            <p:sp>
              <p:nvSpPr>
                <p:cNvPr id="455836" name="Oval 156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37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654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30</a:t>
                  </a:r>
                </a:p>
              </p:txBody>
            </p:sp>
          </p:grpSp>
          <p:sp>
            <p:nvSpPr>
              <p:cNvPr id="455838" name="Text Box 158"/>
              <p:cNvSpPr txBox="1">
                <a:spLocks noChangeArrowheads="1"/>
              </p:cNvSpPr>
              <p:nvPr/>
            </p:nvSpPr>
            <p:spPr bwMode="auto">
              <a:xfrm>
                <a:off x="3936" y="283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grpSp>
            <p:nvGrpSpPr>
              <p:cNvPr id="455839" name="Group 159"/>
              <p:cNvGrpSpPr>
                <a:grpSpLocks/>
              </p:cNvGrpSpPr>
              <p:nvPr/>
            </p:nvGrpSpPr>
            <p:grpSpPr bwMode="auto">
              <a:xfrm>
                <a:off x="4128" y="2160"/>
                <a:ext cx="336" cy="288"/>
                <a:chOff x="672" y="1824"/>
                <a:chExt cx="336" cy="288"/>
              </a:xfrm>
            </p:grpSpPr>
            <p:sp>
              <p:nvSpPr>
                <p:cNvPr id="455840" name="Oval 160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41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40</a:t>
                  </a:r>
                </a:p>
              </p:txBody>
            </p:sp>
          </p:grpSp>
          <p:sp>
            <p:nvSpPr>
              <p:cNvPr id="455842" name="Text Box 162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2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-1</a:t>
                </a:r>
              </a:p>
            </p:txBody>
          </p:sp>
          <p:grpSp>
            <p:nvGrpSpPr>
              <p:cNvPr id="455843" name="Group 163"/>
              <p:cNvGrpSpPr>
                <a:grpSpLocks/>
              </p:cNvGrpSpPr>
              <p:nvPr/>
            </p:nvGrpSpPr>
            <p:grpSpPr bwMode="auto">
              <a:xfrm>
                <a:off x="3870" y="2544"/>
                <a:ext cx="336" cy="288"/>
                <a:chOff x="654" y="1824"/>
                <a:chExt cx="336" cy="288"/>
              </a:xfrm>
            </p:grpSpPr>
            <p:sp>
              <p:nvSpPr>
                <p:cNvPr id="455844" name="Oval 164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45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654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20</a:t>
                  </a:r>
                </a:p>
              </p:txBody>
            </p:sp>
          </p:grpSp>
          <p:sp>
            <p:nvSpPr>
              <p:cNvPr id="455846" name="Line 166"/>
              <p:cNvSpPr>
                <a:spLocks noChangeShapeType="1"/>
              </p:cNvSpPr>
              <p:nvPr/>
            </p:nvSpPr>
            <p:spPr bwMode="auto">
              <a:xfrm flipH="1">
                <a:off x="4080" y="2400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5847" name="Text Box 167"/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grpSp>
            <p:nvGrpSpPr>
              <p:cNvPr id="455848" name="Group 168"/>
              <p:cNvGrpSpPr>
                <a:grpSpLocks/>
              </p:cNvGrpSpPr>
              <p:nvPr/>
            </p:nvGrpSpPr>
            <p:grpSpPr bwMode="auto">
              <a:xfrm>
                <a:off x="4632" y="2544"/>
                <a:ext cx="336" cy="288"/>
                <a:chOff x="648" y="1824"/>
                <a:chExt cx="336" cy="288"/>
              </a:xfrm>
            </p:grpSpPr>
            <p:sp>
              <p:nvSpPr>
                <p:cNvPr id="455849" name="Oval 169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50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648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55</a:t>
                  </a:r>
                </a:p>
              </p:txBody>
            </p:sp>
          </p:grpSp>
          <p:sp>
            <p:nvSpPr>
              <p:cNvPr id="455851" name="Text Box 171"/>
              <p:cNvSpPr txBox="1">
                <a:spLocks noChangeArrowheads="1"/>
              </p:cNvSpPr>
              <p:nvPr/>
            </p:nvSpPr>
            <p:spPr bwMode="auto">
              <a:xfrm>
                <a:off x="4464" y="2496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55852" name="Line 172"/>
              <p:cNvSpPr>
                <a:spLocks noChangeShapeType="1"/>
              </p:cNvSpPr>
              <p:nvPr/>
            </p:nvSpPr>
            <p:spPr bwMode="auto">
              <a:xfrm>
                <a:off x="4368" y="2400"/>
                <a:ext cx="336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5853" name="Group 173"/>
              <p:cNvGrpSpPr>
                <a:grpSpLocks/>
              </p:cNvGrpSpPr>
              <p:nvPr/>
            </p:nvGrpSpPr>
            <p:grpSpPr bwMode="auto">
              <a:xfrm flipH="1">
                <a:off x="3600" y="2928"/>
                <a:ext cx="336" cy="288"/>
                <a:chOff x="672" y="1824"/>
                <a:chExt cx="336" cy="288"/>
              </a:xfrm>
            </p:grpSpPr>
            <p:sp>
              <p:nvSpPr>
                <p:cNvPr id="455854" name="Oval 174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55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672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/>
                    <a:t>10</a:t>
                  </a:r>
                </a:p>
              </p:txBody>
            </p:sp>
          </p:grpSp>
          <p:sp>
            <p:nvSpPr>
              <p:cNvPr id="455856" name="Text Box 176"/>
              <p:cNvSpPr txBox="1">
                <a:spLocks noChangeArrowheads="1"/>
              </p:cNvSpPr>
              <p:nvPr/>
            </p:nvSpPr>
            <p:spPr bwMode="auto">
              <a:xfrm flipH="1">
                <a:off x="3552" y="283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55857" name="Line 177"/>
              <p:cNvSpPr>
                <a:spLocks noChangeShapeType="1"/>
              </p:cNvSpPr>
              <p:nvPr/>
            </p:nvSpPr>
            <p:spPr bwMode="auto">
              <a:xfrm flipH="1">
                <a:off x="3840" y="278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5858" name="Group 178"/>
              <p:cNvGrpSpPr>
                <a:grpSpLocks/>
              </p:cNvGrpSpPr>
              <p:nvPr/>
            </p:nvGrpSpPr>
            <p:grpSpPr bwMode="auto">
              <a:xfrm flipH="1">
                <a:off x="4386" y="2928"/>
                <a:ext cx="336" cy="288"/>
                <a:chOff x="654" y="1824"/>
                <a:chExt cx="336" cy="288"/>
              </a:xfrm>
            </p:grpSpPr>
            <p:sp>
              <p:nvSpPr>
                <p:cNvPr id="455859" name="Oval 179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60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654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50</a:t>
                  </a:r>
                </a:p>
              </p:txBody>
            </p:sp>
          </p:grpSp>
          <p:sp>
            <p:nvSpPr>
              <p:cNvPr id="455861" name="Text Box 181"/>
              <p:cNvSpPr txBox="1">
                <a:spLocks noChangeArrowheads="1"/>
              </p:cNvSpPr>
              <p:nvPr/>
            </p:nvSpPr>
            <p:spPr bwMode="auto">
              <a:xfrm flipH="1">
                <a:off x="4272" y="283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55862" name="Line 182"/>
              <p:cNvSpPr>
                <a:spLocks noChangeShapeType="1"/>
              </p:cNvSpPr>
              <p:nvPr/>
            </p:nvSpPr>
            <p:spPr bwMode="auto">
              <a:xfrm flipH="1">
                <a:off x="4608" y="278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5863" name="Group 183"/>
              <p:cNvGrpSpPr>
                <a:grpSpLocks/>
              </p:cNvGrpSpPr>
              <p:nvPr/>
            </p:nvGrpSpPr>
            <p:grpSpPr bwMode="auto">
              <a:xfrm flipH="1">
                <a:off x="5106" y="3360"/>
                <a:ext cx="336" cy="288"/>
                <a:chOff x="654" y="1824"/>
                <a:chExt cx="336" cy="288"/>
              </a:xfrm>
            </p:grpSpPr>
            <p:sp>
              <p:nvSpPr>
                <p:cNvPr id="455864" name="Oval 184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65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654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70</a:t>
                  </a:r>
                </a:p>
              </p:txBody>
            </p:sp>
          </p:grpSp>
          <p:sp>
            <p:nvSpPr>
              <p:cNvPr id="455866" name="Text Box 186"/>
              <p:cNvSpPr txBox="1">
                <a:spLocks noChangeArrowheads="1"/>
              </p:cNvSpPr>
              <p:nvPr/>
            </p:nvSpPr>
            <p:spPr bwMode="auto">
              <a:xfrm flipH="1">
                <a:off x="4765" y="2832"/>
                <a:ext cx="25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/>
                  <a:t>-1</a:t>
                </a:r>
              </a:p>
            </p:txBody>
          </p:sp>
          <p:sp>
            <p:nvSpPr>
              <p:cNvPr id="455867" name="Line 187"/>
              <p:cNvSpPr>
                <a:spLocks noChangeShapeType="1"/>
              </p:cNvSpPr>
              <p:nvPr/>
            </p:nvSpPr>
            <p:spPr bwMode="auto">
              <a:xfrm flipH="1" flipV="1">
                <a:off x="4896" y="2784"/>
                <a:ext cx="96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5868" name="Line 188"/>
              <p:cNvSpPr>
                <a:spLocks noChangeShapeType="1"/>
              </p:cNvSpPr>
              <p:nvPr/>
            </p:nvSpPr>
            <p:spPr bwMode="auto">
              <a:xfrm>
                <a:off x="4080" y="2832"/>
                <a:ext cx="48" cy="9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grpSp>
            <p:nvGrpSpPr>
              <p:cNvPr id="455869" name="Group 189"/>
              <p:cNvGrpSpPr>
                <a:grpSpLocks/>
              </p:cNvGrpSpPr>
              <p:nvPr/>
            </p:nvGrpSpPr>
            <p:grpSpPr bwMode="auto">
              <a:xfrm flipH="1">
                <a:off x="4866" y="2976"/>
                <a:ext cx="336" cy="288"/>
                <a:chOff x="654" y="1824"/>
                <a:chExt cx="336" cy="288"/>
              </a:xfrm>
            </p:grpSpPr>
            <p:sp>
              <p:nvSpPr>
                <p:cNvPr id="455870" name="Oval 190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71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654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60</a:t>
                  </a:r>
                </a:p>
              </p:txBody>
            </p:sp>
          </p:grpSp>
          <p:sp>
            <p:nvSpPr>
              <p:cNvPr id="455872" name="Text Box 192"/>
              <p:cNvSpPr txBox="1">
                <a:spLocks noChangeArrowheads="1"/>
              </p:cNvSpPr>
              <p:nvPr/>
            </p:nvSpPr>
            <p:spPr bwMode="auto">
              <a:xfrm flipH="1">
                <a:off x="4993" y="3264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grpSp>
            <p:nvGrpSpPr>
              <p:cNvPr id="455873" name="Group 193"/>
              <p:cNvGrpSpPr>
                <a:grpSpLocks/>
              </p:cNvGrpSpPr>
              <p:nvPr/>
            </p:nvGrpSpPr>
            <p:grpSpPr bwMode="auto">
              <a:xfrm flipH="1">
                <a:off x="4044" y="3360"/>
                <a:ext cx="336" cy="288"/>
                <a:chOff x="660" y="1824"/>
                <a:chExt cx="336" cy="288"/>
              </a:xfrm>
            </p:grpSpPr>
            <p:sp>
              <p:nvSpPr>
                <p:cNvPr id="455874" name="Oval 194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75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660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45</a:t>
                  </a:r>
                </a:p>
              </p:txBody>
            </p:sp>
          </p:grpSp>
          <p:grpSp>
            <p:nvGrpSpPr>
              <p:cNvPr id="455878" name="Group 198"/>
              <p:cNvGrpSpPr>
                <a:grpSpLocks/>
              </p:cNvGrpSpPr>
              <p:nvPr/>
            </p:nvGrpSpPr>
            <p:grpSpPr bwMode="auto">
              <a:xfrm flipH="1">
                <a:off x="4578" y="3360"/>
                <a:ext cx="336" cy="288"/>
                <a:chOff x="654" y="1824"/>
                <a:chExt cx="336" cy="288"/>
              </a:xfrm>
            </p:grpSpPr>
            <p:sp>
              <p:nvSpPr>
                <p:cNvPr id="455879" name="Oval 199"/>
                <p:cNvSpPr>
                  <a:spLocks noChangeArrowheads="1"/>
                </p:cNvSpPr>
                <p:nvPr/>
              </p:nvSpPr>
              <p:spPr bwMode="auto">
                <a:xfrm>
                  <a:off x="672" y="1824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45588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654" y="1824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zh-TW" altLang="en-US" dirty="0"/>
                    <a:t>52</a:t>
                  </a:r>
                </a:p>
              </p:txBody>
            </p:sp>
          </p:grpSp>
          <p:sp>
            <p:nvSpPr>
              <p:cNvPr id="455881" name="Text Box 201"/>
              <p:cNvSpPr txBox="1">
                <a:spLocks noChangeArrowheads="1"/>
              </p:cNvSpPr>
              <p:nvPr/>
            </p:nvSpPr>
            <p:spPr bwMode="auto">
              <a:xfrm flipH="1">
                <a:off x="4464" y="3264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  <p:sp>
            <p:nvSpPr>
              <p:cNvPr id="455882" name="Line 202"/>
              <p:cNvSpPr>
                <a:spLocks noChangeShapeType="1"/>
              </p:cNvSpPr>
              <p:nvPr/>
            </p:nvSpPr>
            <p:spPr bwMode="auto">
              <a:xfrm flipH="1" flipV="1">
                <a:off x="4623" y="3216"/>
                <a:ext cx="81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5883" name="Line 203"/>
              <p:cNvSpPr>
                <a:spLocks noChangeShapeType="1"/>
              </p:cNvSpPr>
              <p:nvPr/>
            </p:nvSpPr>
            <p:spPr bwMode="auto">
              <a:xfrm>
                <a:off x="5088" y="3264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5884" name="Line 204"/>
              <p:cNvSpPr>
                <a:spLocks noChangeShapeType="1"/>
              </p:cNvSpPr>
              <p:nvPr/>
            </p:nvSpPr>
            <p:spPr bwMode="auto">
              <a:xfrm flipH="1">
                <a:off x="4296" y="3168"/>
                <a:ext cx="168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55885" name="Text Box 205"/>
              <p:cNvSpPr txBox="1">
                <a:spLocks noChangeArrowheads="1"/>
              </p:cNvSpPr>
              <p:nvPr/>
            </p:nvSpPr>
            <p:spPr bwMode="auto">
              <a:xfrm flipH="1">
                <a:off x="3936" y="3264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0</a:t>
                </a:r>
              </a:p>
            </p:txBody>
          </p:sp>
        </p:grpSp>
        <p:sp>
          <p:nvSpPr>
            <p:cNvPr id="455890" name="AutoShape 210"/>
            <p:cNvSpPr>
              <a:spLocks noChangeArrowheads="1"/>
            </p:cNvSpPr>
            <p:nvPr/>
          </p:nvSpPr>
          <p:spPr bwMode="auto">
            <a:xfrm>
              <a:off x="4608" y="2304"/>
              <a:ext cx="192" cy="432"/>
            </a:xfrm>
            <a:prstGeom prst="downArrow">
              <a:avLst>
                <a:gd name="adj1" fmla="val 50000"/>
                <a:gd name="adj2" fmla="val 56250"/>
              </a:avLst>
            </a:prstGeom>
            <a:noFill/>
            <a:ln w="12700">
              <a:solidFill>
                <a:srgbClr val="7030A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55891" name="Text Box 211"/>
            <p:cNvSpPr txBox="1">
              <a:spLocks noChangeArrowheads="1"/>
            </p:cNvSpPr>
            <p:nvPr/>
          </p:nvSpPr>
          <p:spPr bwMode="auto">
            <a:xfrm>
              <a:off x="4848" y="2448"/>
              <a:ext cx="7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>
                  <a:solidFill>
                    <a:srgbClr val="C00000"/>
                  </a:solidFill>
                </a:rPr>
                <a:t>L Rotation</a:t>
              </a:r>
            </a:p>
          </p:txBody>
        </p:sp>
      </p:grpSp>
      <p:sp>
        <p:nvSpPr>
          <p:cNvPr id="455895" name="Text Box 215"/>
          <p:cNvSpPr txBox="1">
            <a:spLocks noChangeArrowheads="1"/>
          </p:cNvSpPr>
          <p:nvPr/>
        </p:nvSpPr>
        <p:spPr bwMode="auto">
          <a:xfrm>
            <a:off x="7739712" y="1672026"/>
            <a:ext cx="1204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/>
              <a:t>Pivot point</a:t>
            </a:r>
          </a:p>
        </p:txBody>
      </p:sp>
    </p:spTree>
    <p:extLst>
      <p:ext uri="{BB962C8B-B14F-4D97-AF65-F5344CB8AC3E}">
        <p14:creationId xmlns:p14="http://schemas.microsoft.com/office/powerpoint/2010/main" val="115054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8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of Insertion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10-</a:t>
            </a:r>
            <a:fld id="{54B2DD70-B987-4949-B294-5F782849949B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458686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Only </a:t>
            </a:r>
            <a:r>
              <a:rPr lang="en-US" dirty="0"/>
              <a:t>the nodes along the path from the insertion path (from the root to the newly added leaf) can become imbalanced. </a:t>
            </a:r>
            <a:endParaRPr lang="en-US" dirty="0" smtClean="0"/>
          </a:p>
          <a:p>
            <a:r>
              <a:rPr lang="en-US" dirty="0" smtClean="0"/>
              <a:t>It suffices to </a:t>
            </a:r>
            <a:r>
              <a:rPr lang="en-US" dirty="0"/>
              <a:t>remedy only the </a:t>
            </a:r>
            <a:r>
              <a:rPr lang="en-US" dirty="0">
                <a:solidFill>
                  <a:srgbClr val="FF0000"/>
                </a:solidFill>
              </a:rPr>
              <a:t>lowest imbalanced node</a:t>
            </a:r>
            <a:r>
              <a:rPr lang="en-US" dirty="0"/>
              <a:t>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23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4E1CD2E1-BE21-49CD-A04D-B192532632FE}" type="slidenum">
              <a:rPr lang="zh-TW" altLang="en-US" smtClean="0"/>
              <a:pPr/>
              <a:t>23</a:t>
            </a:fld>
            <a:endParaRPr lang="en-US" altLang="zh-TW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AVL Tree: Deletion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Deletion works in similar manner as insertion. </a:t>
            </a:r>
          </a:p>
          <a:p>
            <a:r>
              <a:rPr lang="en-US" altLang="zh-TW"/>
              <a:t>After deletion of a node, we may have an unbalanced tree. We must rotate to restructure the tree.</a:t>
            </a:r>
          </a:p>
        </p:txBody>
      </p:sp>
    </p:spTree>
    <p:extLst>
      <p:ext uri="{BB962C8B-B14F-4D97-AF65-F5344CB8AC3E}">
        <p14:creationId xmlns:p14="http://schemas.microsoft.com/office/powerpoint/2010/main" val="37822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Deletion of a leaf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node to be deleted is a leaf node, simply remove 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  <p:grpSp>
        <p:nvGrpSpPr>
          <p:cNvPr id="7" name="Group 206"/>
          <p:cNvGrpSpPr>
            <a:grpSpLocks/>
          </p:cNvGrpSpPr>
          <p:nvPr/>
        </p:nvGrpSpPr>
        <p:grpSpPr bwMode="auto">
          <a:xfrm>
            <a:off x="864504" y="3096986"/>
            <a:ext cx="2770465" cy="2514600"/>
            <a:chOff x="3552" y="2064"/>
            <a:chExt cx="1890" cy="1584"/>
          </a:xfrm>
        </p:grpSpPr>
        <p:grpSp>
          <p:nvGrpSpPr>
            <p:cNvPr id="10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57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8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30</a:t>
                </a:r>
              </a:p>
            </p:txBody>
          </p:sp>
        </p:grpSp>
        <p:sp>
          <p:nvSpPr>
            <p:cNvPr id="11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12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55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6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13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-1</a:t>
              </a:r>
            </a:p>
          </p:txBody>
        </p: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53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4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20</a:t>
                </a:r>
              </a:p>
            </p:txBody>
          </p:sp>
        </p:grpSp>
        <p:sp>
          <p:nvSpPr>
            <p:cNvPr id="15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6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17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51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2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55</a:t>
                </a:r>
              </a:p>
            </p:txBody>
          </p:sp>
        </p:grpSp>
        <p:sp>
          <p:nvSpPr>
            <p:cNvPr id="18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9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0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49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0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21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3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47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8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24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25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6" name="Group 183"/>
            <p:cNvGrpSpPr>
              <a:grpSpLocks/>
            </p:cNvGrpSpPr>
            <p:nvPr/>
          </p:nvGrpSpPr>
          <p:grpSpPr bwMode="auto">
            <a:xfrm flipH="1">
              <a:off x="5106" y="3360"/>
              <a:ext cx="336" cy="288"/>
              <a:chOff x="654" y="1824"/>
              <a:chExt cx="336" cy="288"/>
            </a:xfrm>
          </p:grpSpPr>
          <p:sp>
            <p:nvSpPr>
              <p:cNvPr id="45" name="Oval 18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6" name="Text Box 18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70</a:t>
                </a:r>
              </a:p>
            </p:txBody>
          </p:sp>
        </p:grpSp>
        <p:sp>
          <p:nvSpPr>
            <p:cNvPr id="27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sp>
          <p:nvSpPr>
            <p:cNvPr id="28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30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43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4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60</a:t>
                </a:r>
              </a:p>
            </p:txBody>
          </p:sp>
        </p:grp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 flipH="1">
              <a:off x="4993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32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41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2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33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39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0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52</a:t>
                </a:r>
              </a:p>
            </p:txBody>
          </p:sp>
        </p:grpSp>
        <p:sp>
          <p:nvSpPr>
            <p:cNvPr id="34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35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" name="Line 203"/>
            <p:cNvSpPr>
              <a:spLocks noChangeShapeType="1"/>
            </p:cNvSpPr>
            <p:nvPr/>
          </p:nvSpPr>
          <p:spPr bwMode="auto">
            <a:xfrm>
              <a:off x="5088" y="32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grpSp>
        <p:nvGrpSpPr>
          <p:cNvPr id="59" name="Group 206"/>
          <p:cNvGrpSpPr>
            <a:grpSpLocks/>
          </p:cNvGrpSpPr>
          <p:nvPr/>
        </p:nvGrpSpPr>
        <p:grpSpPr bwMode="auto">
          <a:xfrm>
            <a:off x="5352140" y="3107878"/>
            <a:ext cx="2770465" cy="2514600"/>
            <a:chOff x="3552" y="2064"/>
            <a:chExt cx="1890" cy="1584"/>
          </a:xfrm>
        </p:grpSpPr>
        <p:grpSp>
          <p:nvGrpSpPr>
            <p:cNvPr id="60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107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8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30</a:t>
                </a:r>
              </a:p>
            </p:txBody>
          </p:sp>
        </p:grpSp>
        <p:sp>
          <p:nvSpPr>
            <p:cNvPr id="61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62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105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6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63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-1</a:t>
              </a:r>
            </a:p>
          </p:txBody>
        </p:sp>
        <p:grpSp>
          <p:nvGrpSpPr>
            <p:cNvPr id="64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103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4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20</a:t>
                </a:r>
              </a:p>
            </p:txBody>
          </p:sp>
        </p:grpSp>
        <p:sp>
          <p:nvSpPr>
            <p:cNvPr id="65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6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67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101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2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55</a:t>
                </a:r>
              </a:p>
            </p:txBody>
          </p:sp>
        </p:grpSp>
        <p:sp>
          <p:nvSpPr>
            <p:cNvPr id="68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69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70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99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0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71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72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73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97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8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74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sp>
          <p:nvSpPr>
            <p:cNvPr id="75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76" name="Group 183"/>
            <p:cNvGrpSpPr>
              <a:grpSpLocks/>
            </p:cNvGrpSpPr>
            <p:nvPr/>
          </p:nvGrpSpPr>
          <p:grpSpPr bwMode="auto">
            <a:xfrm flipH="1">
              <a:off x="5106" y="3360"/>
              <a:ext cx="336" cy="288"/>
              <a:chOff x="654" y="1824"/>
              <a:chExt cx="336" cy="288"/>
            </a:xfrm>
          </p:grpSpPr>
          <p:sp>
            <p:nvSpPr>
              <p:cNvPr id="95" name="Oval 18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6" name="Text Box 18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70</a:t>
                </a:r>
              </a:p>
            </p:txBody>
          </p:sp>
        </p:grpSp>
        <p:sp>
          <p:nvSpPr>
            <p:cNvPr id="77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sp>
          <p:nvSpPr>
            <p:cNvPr id="78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9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80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93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4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60</a:t>
                </a:r>
              </a:p>
            </p:txBody>
          </p:sp>
        </p:grpSp>
        <p:sp>
          <p:nvSpPr>
            <p:cNvPr id="81" name="Text Box 192"/>
            <p:cNvSpPr txBox="1">
              <a:spLocks noChangeArrowheads="1"/>
            </p:cNvSpPr>
            <p:nvPr/>
          </p:nvSpPr>
          <p:spPr bwMode="auto">
            <a:xfrm flipH="1">
              <a:off x="4993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82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91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2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sp>
          <p:nvSpPr>
            <p:cNvPr id="86" name="Line 203"/>
            <p:cNvSpPr>
              <a:spLocks noChangeShapeType="1"/>
            </p:cNvSpPr>
            <p:nvPr/>
          </p:nvSpPr>
          <p:spPr bwMode="auto">
            <a:xfrm>
              <a:off x="5088" y="32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7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8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sp>
        <p:nvSpPr>
          <p:cNvPr id="109" name="AutoShape 207"/>
          <p:cNvSpPr>
            <a:spLocks noChangeArrowheads="1"/>
          </p:cNvSpPr>
          <p:nvPr/>
        </p:nvSpPr>
        <p:spPr bwMode="auto">
          <a:xfrm>
            <a:off x="3842090" y="4555678"/>
            <a:ext cx="844332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rgbClr val="7030A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226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</a:t>
            </a:r>
            <a:r>
              <a:rPr lang="en-US" dirty="0"/>
              <a:t>of a </a:t>
            </a:r>
            <a:r>
              <a:rPr lang="en-US" dirty="0" smtClean="0"/>
              <a:t>non-leaf </a:t>
            </a:r>
            <a:r>
              <a:rPr lang="en-US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2: The node to be deleted (denoted as u) has a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Find the smallest node (denoted as v) in the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r>
              <a:rPr lang="en-US" dirty="0" smtClean="0"/>
              <a:t>Copy the key in v to node u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Case 2.1: </a:t>
            </a:r>
            <a:r>
              <a:rPr lang="en-US" dirty="0" smtClean="0"/>
              <a:t>if v is a leaf node, remove v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Case </a:t>
            </a:r>
            <a:r>
              <a:rPr lang="en-US" dirty="0" smtClean="0">
                <a:solidFill>
                  <a:srgbClr val="FF0000"/>
                </a:solidFill>
              </a:rPr>
              <a:t>2.2: </a:t>
            </a:r>
            <a:r>
              <a:rPr lang="en-US" dirty="0"/>
              <a:t>Otherwise, it must hold that v has a </a:t>
            </a:r>
            <a:r>
              <a:rPr lang="en-US" dirty="0">
                <a:solidFill>
                  <a:srgbClr val="FF0000"/>
                </a:solidFill>
              </a:rPr>
              <a:t>right child w, which is a leaf</a:t>
            </a:r>
            <a:r>
              <a:rPr lang="en-US" dirty="0"/>
              <a:t> (why?), but not left child. Set the key of v to that of w, and remove w from 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39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of a non-leaf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/>
              <a:t>3: </a:t>
            </a:r>
            <a:r>
              <a:rPr lang="en-US" dirty="0" smtClean="0"/>
              <a:t>If </a:t>
            </a:r>
            <a:r>
              <a:rPr lang="en-US" dirty="0"/>
              <a:t>u has no right </a:t>
            </a:r>
            <a:r>
              <a:rPr lang="en-US" dirty="0" err="1" smtClean="0"/>
              <a:t>subtree</a:t>
            </a:r>
            <a:endParaRPr lang="en-US" dirty="0" smtClean="0"/>
          </a:p>
          <a:p>
            <a:pPr lvl="1"/>
            <a:r>
              <a:rPr lang="en-US" dirty="0"/>
              <a:t>It must hold that </a:t>
            </a:r>
            <a:r>
              <a:rPr lang="en-US" dirty="0">
                <a:solidFill>
                  <a:srgbClr val="FF0000"/>
                </a:solidFill>
              </a:rPr>
              <a:t>u has a left child v, which is a leaf</a:t>
            </a:r>
            <a:r>
              <a:rPr lang="en-US" dirty="0"/>
              <a:t>. (why?) </a:t>
            </a:r>
            <a:endParaRPr lang="en-US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the key of u to that of v, and remove v from 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77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2.1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node 60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  <p:grpSp>
        <p:nvGrpSpPr>
          <p:cNvPr id="6" name="Group 206"/>
          <p:cNvGrpSpPr>
            <a:grpSpLocks/>
          </p:cNvGrpSpPr>
          <p:nvPr/>
        </p:nvGrpSpPr>
        <p:grpSpPr bwMode="auto">
          <a:xfrm>
            <a:off x="864504" y="3096986"/>
            <a:ext cx="2770465" cy="2514600"/>
            <a:chOff x="3552" y="2064"/>
            <a:chExt cx="1890" cy="1584"/>
          </a:xfrm>
        </p:grpSpPr>
        <p:grpSp>
          <p:nvGrpSpPr>
            <p:cNvPr id="7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54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5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30</a:t>
                </a:r>
              </a:p>
            </p:txBody>
          </p:sp>
        </p:grpSp>
        <p:sp>
          <p:nvSpPr>
            <p:cNvPr id="8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9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52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3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10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grpSp>
          <p:nvGrpSpPr>
            <p:cNvPr id="11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50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1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20</a:t>
                </a:r>
              </a:p>
            </p:txBody>
          </p:sp>
        </p:grpSp>
        <p:sp>
          <p:nvSpPr>
            <p:cNvPr id="12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14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48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9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55</a:t>
                </a:r>
              </a:p>
            </p:txBody>
          </p:sp>
        </p:grpSp>
        <p:sp>
          <p:nvSpPr>
            <p:cNvPr id="15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6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7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46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7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18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0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44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21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22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3" name="Group 183"/>
            <p:cNvGrpSpPr>
              <a:grpSpLocks/>
            </p:cNvGrpSpPr>
            <p:nvPr/>
          </p:nvGrpSpPr>
          <p:grpSpPr bwMode="auto">
            <a:xfrm flipH="1">
              <a:off x="5106" y="3360"/>
              <a:ext cx="336" cy="288"/>
              <a:chOff x="654" y="1824"/>
              <a:chExt cx="336" cy="288"/>
            </a:xfrm>
          </p:grpSpPr>
          <p:sp>
            <p:nvSpPr>
              <p:cNvPr id="42" name="Oval 18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" name="Text Box 18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70</a:t>
                </a:r>
              </a:p>
            </p:txBody>
          </p:sp>
        </p:grpSp>
        <p:sp>
          <p:nvSpPr>
            <p:cNvPr id="24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sp>
          <p:nvSpPr>
            <p:cNvPr id="25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7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40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60</a:t>
                </a:r>
              </a:p>
            </p:txBody>
          </p:sp>
        </p:grpSp>
        <p:sp>
          <p:nvSpPr>
            <p:cNvPr id="28" name="Text Box 192"/>
            <p:cNvSpPr txBox="1">
              <a:spLocks noChangeArrowheads="1"/>
            </p:cNvSpPr>
            <p:nvPr/>
          </p:nvSpPr>
          <p:spPr bwMode="auto">
            <a:xfrm flipH="1">
              <a:off x="4993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29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38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30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36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7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31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>
              <a:off x="5088" y="32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sp>
        <p:nvSpPr>
          <p:cNvPr id="56" name="AutoShape 207"/>
          <p:cNvSpPr>
            <a:spLocks noChangeArrowheads="1"/>
          </p:cNvSpPr>
          <p:nvPr/>
        </p:nvSpPr>
        <p:spPr bwMode="auto">
          <a:xfrm>
            <a:off x="3842090" y="4555678"/>
            <a:ext cx="844332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rgbClr val="7030A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57" name="Group 206"/>
          <p:cNvGrpSpPr>
            <a:grpSpLocks/>
          </p:cNvGrpSpPr>
          <p:nvPr/>
        </p:nvGrpSpPr>
        <p:grpSpPr bwMode="auto">
          <a:xfrm>
            <a:off x="5188854" y="3075222"/>
            <a:ext cx="2418660" cy="2514600"/>
            <a:chOff x="3552" y="2064"/>
            <a:chExt cx="1650" cy="1584"/>
          </a:xfrm>
        </p:grpSpPr>
        <p:grpSp>
          <p:nvGrpSpPr>
            <p:cNvPr id="58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105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6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30</a:t>
                </a:r>
              </a:p>
            </p:txBody>
          </p:sp>
        </p:grpSp>
        <p:sp>
          <p:nvSpPr>
            <p:cNvPr id="59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60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103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4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61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grpSp>
          <p:nvGrpSpPr>
            <p:cNvPr id="62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101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2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20</a:t>
                </a:r>
              </a:p>
            </p:txBody>
          </p:sp>
        </p:grpSp>
        <p:sp>
          <p:nvSpPr>
            <p:cNvPr id="63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4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65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99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0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 smtClean="0"/>
                  <a:t>55</a:t>
                </a:r>
                <a:endParaRPr lang="zh-TW" altLang="en-US" dirty="0"/>
              </a:p>
            </p:txBody>
          </p:sp>
        </p:grpSp>
        <p:sp>
          <p:nvSpPr>
            <p:cNvPr id="66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sp>
          <p:nvSpPr>
            <p:cNvPr id="67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68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97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8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69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70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71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95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6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72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73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5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sp>
          <p:nvSpPr>
            <p:cNvPr id="76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7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78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91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2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</a:rPr>
                  <a:t>7</a:t>
                </a:r>
                <a:r>
                  <a:rPr lang="zh-TW" altLang="en-US" dirty="0" smtClean="0">
                    <a:solidFill>
                      <a:schemeClr val="tx2"/>
                    </a:solidFill>
                  </a:rPr>
                  <a:t>0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80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89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0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81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87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8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82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83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5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6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0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2.2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node 55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  <p:grpSp>
        <p:nvGrpSpPr>
          <p:cNvPr id="6" name="Group 206"/>
          <p:cNvGrpSpPr>
            <a:grpSpLocks/>
          </p:cNvGrpSpPr>
          <p:nvPr/>
        </p:nvGrpSpPr>
        <p:grpSpPr bwMode="auto">
          <a:xfrm>
            <a:off x="864504" y="3096986"/>
            <a:ext cx="2770465" cy="2514600"/>
            <a:chOff x="3552" y="2064"/>
            <a:chExt cx="1890" cy="1584"/>
          </a:xfrm>
        </p:grpSpPr>
        <p:grpSp>
          <p:nvGrpSpPr>
            <p:cNvPr id="7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54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5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30</a:t>
                </a:r>
              </a:p>
            </p:txBody>
          </p:sp>
        </p:grpSp>
        <p:sp>
          <p:nvSpPr>
            <p:cNvPr id="8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9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52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3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10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grpSp>
          <p:nvGrpSpPr>
            <p:cNvPr id="11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50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1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20</a:t>
                </a:r>
              </a:p>
            </p:txBody>
          </p:sp>
        </p:grpSp>
        <p:sp>
          <p:nvSpPr>
            <p:cNvPr id="12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14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48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9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55</a:t>
                </a:r>
              </a:p>
            </p:txBody>
          </p:sp>
        </p:grpSp>
        <p:sp>
          <p:nvSpPr>
            <p:cNvPr id="15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6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7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46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7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18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0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44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21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22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3" name="Group 183"/>
            <p:cNvGrpSpPr>
              <a:grpSpLocks/>
            </p:cNvGrpSpPr>
            <p:nvPr/>
          </p:nvGrpSpPr>
          <p:grpSpPr bwMode="auto">
            <a:xfrm flipH="1">
              <a:off x="5106" y="3360"/>
              <a:ext cx="336" cy="288"/>
              <a:chOff x="654" y="1824"/>
              <a:chExt cx="336" cy="288"/>
            </a:xfrm>
          </p:grpSpPr>
          <p:sp>
            <p:nvSpPr>
              <p:cNvPr id="42" name="Oval 18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" name="Text Box 18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70</a:t>
                </a:r>
              </a:p>
            </p:txBody>
          </p:sp>
        </p:grpSp>
        <p:sp>
          <p:nvSpPr>
            <p:cNvPr id="24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sp>
          <p:nvSpPr>
            <p:cNvPr id="25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6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7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40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</p:grpSp>
        <p:sp>
          <p:nvSpPr>
            <p:cNvPr id="28" name="Text Box 192"/>
            <p:cNvSpPr txBox="1">
              <a:spLocks noChangeArrowheads="1"/>
            </p:cNvSpPr>
            <p:nvPr/>
          </p:nvSpPr>
          <p:spPr bwMode="auto">
            <a:xfrm flipH="1">
              <a:off x="4993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29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38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30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36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7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31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>
              <a:off x="5088" y="32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sp>
        <p:nvSpPr>
          <p:cNvPr id="56" name="AutoShape 207"/>
          <p:cNvSpPr>
            <a:spLocks noChangeArrowheads="1"/>
          </p:cNvSpPr>
          <p:nvPr/>
        </p:nvSpPr>
        <p:spPr bwMode="auto">
          <a:xfrm>
            <a:off x="3842090" y="4555678"/>
            <a:ext cx="844332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rgbClr val="7030A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57" name="Group 206"/>
          <p:cNvGrpSpPr>
            <a:grpSpLocks/>
          </p:cNvGrpSpPr>
          <p:nvPr/>
        </p:nvGrpSpPr>
        <p:grpSpPr bwMode="auto">
          <a:xfrm>
            <a:off x="5188854" y="3075222"/>
            <a:ext cx="2418660" cy="2514600"/>
            <a:chOff x="3552" y="2064"/>
            <a:chExt cx="1650" cy="1584"/>
          </a:xfrm>
        </p:grpSpPr>
        <p:grpSp>
          <p:nvGrpSpPr>
            <p:cNvPr id="58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105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6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30</a:t>
                </a:r>
              </a:p>
            </p:txBody>
          </p:sp>
        </p:grpSp>
        <p:sp>
          <p:nvSpPr>
            <p:cNvPr id="59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60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103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4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61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grpSp>
          <p:nvGrpSpPr>
            <p:cNvPr id="62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101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2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20</a:t>
                </a:r>
              </a:p>
            </p:txBody>
          </p:sp>
        </p:grpSp>
        <p:sp>
          <p:nvSpPr>
            <p:cNvPr id="63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4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65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99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0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60</a:t>
                </a:r>
                <a:endParaRPr lang="zh-TW" altLang="en-US" dirty="0"/>
              </a:p>
            </p:txBody>
          </p:sp>
        </p:grpSp>
        <p:sp>
          <p:nvSpPr>
            <p:cNvPr id="66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sp>
          <p:nvSpPr>
            <p:cNvPr id="67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68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97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8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69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70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71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95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6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72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73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5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sp>
          <p:nvSpPr>
            <p:cNvPr id="76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7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78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91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2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</a:rPr>
                  <a:t>7</a:t>
                </a:r>
                <a:r>
                  <a:rPr lang="zh-TW" altLang="en-US" dirty="0" smtClean="0">
                    <a:solidFill>
                      <a:schemeClr val="tx2"/>
                    </a:solidFill>
                  </a:rPr>
                  <a:t>0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80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89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90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81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87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88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82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83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5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6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8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node 20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  <p:grpSp>
        <p:nvGrpSpPr>
          <p:cNvPr id="6" name="Group 206"/>
          <p:cNvGrpSpPr>
            <a:grpSpLocks/>
          </p:cNvGrpSpPr>
          <p:nvPr/>
        </p:nvGrpSpPr>
        <p:grpSpPr bwMode="auto">
          <a:xfrm>
            <a:off x="864504" y="3096986"/>
            <a:ext cx="2770465" cy="2514600"/>
            <a:chOff x="3552" y="2064"/>
            <a:chExt cx="1890" cy="1584"/>
          </a:xfrm>
        </p:grpSpPr>
        <p:grpSp>
          <p:nvGrpSpPr>
            <p:cNvPr id="9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52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3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10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grpSp>
          <p:nvGrpSpPr>
            <p:cNvPr id="11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50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1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</p:grpSp>
        <p:sp>
          <p:nvSpPr>
            <p:cNvPr id="12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grpSp>
          <p:nvGrpSpPr>
            <p:cNvPr id="14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48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9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chemeClr val="tx2"/>
                    </a:solidFill>
                  </a:rPr>
                  <a:t>55</a:t>
                </a:r>
              </a:p>
            </p:txBody>
          </p:sp>
        </p:grpSp>
        <p:sp>
          <p:nvSpPr>
            <p:cNvPr id="15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6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7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46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7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18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0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44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21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22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3" name="Group 183"/>
            <p:cNvGrpSpPr>
              <a:grpSpLocks/>
            </p:cNvGrpSpPr>
            <p:nvPr/>
          </p:nvGrpSpPr>
          <p:grpSpPr bwMode="auto">
            <a:xfrm flipH="1">
              <a:off x="5106" y="3360"/>
              <a:ext cx="336" cy="288"/>
              <a:chOff x="654" y="1824"/>
              <a:chExt cx="336" cy="288"/>
            </a:xfrm>
          </p:grpSpPr>
          <p:sp>
            <p:nvSpPr>
              <p:cNvPr id="42" name="Oval 18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" name="Text Box 18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70</a:t>
                </a:r>
              </a:p>
            </p:txBody>
          </p:sp>
        </p:grpSp>
        <p:sp>
          <p:nvSpPr>
            <p:cNvPr id="24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sp>
          <p:nvSpPr>
            <p:cNvPr id="25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7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40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</p:grpSp>
        <p:sp>
          <p:nvSpPr>
            <p:cNvPr id="28" name="Text Box 192"/>
            <p:cNvSpPr txBox="1">
              <a:spLocks noChangeArrowheads="1"/>
            </p:cNvSpPr>
            <p:nvPr/>
          </p:nvSpPr>
          <p:spPr bwMode="auto">
            <a:xfrm flipH="1">
              <a:off x="4993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29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38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30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36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7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31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>
              <a:off x="5088" y="32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sp>
        <p:nvSpPr>
          <p:cNvPr id="56" name="AutoShape 207"/>
          <p:cNvSpPr>
            <a:spLocks noChangeArrowheads="1"/>
          </p:cNvSpPr>
          <p:nvPr/>
        </p:nvSpPr>
        <p:spPr bwMode="auto">
          <a:xfrm>
            <a:off x="3842090" y="4555678"/>
            <a:ext cx="844332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rgbClr val="7030A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107" name="Group 206"/>
          <p:cNvGrpSpPr>
            <a:grpSpLocks/>
          </p:cNvGrpSpPr>
          <p:nvPr/>
        </p:nvGrpSpPr>
        <p:grpSpPr bwMode="auto">
          <a:xfrm>
            <a:off x="5614138" y="3039842"/>
            <a:ext cx="2418660" cy="2514600"/>
            <a:chOff x="3792" y="2064"/>
            <a:chExt cx="1650" cy="1584"/>
          </a:xfrm>
        </p:grpSpPr>
        <p:grpSp>
          <p:nvGrpSpPr>
            <p:cNvPr id="108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150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51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109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 smtClean="0"/>
                <a:t>-</a:t>
              </a:r>
              <a:r>
                <a:rPr lang="en-US" altLang="zh-TW" sz="1800" dirty="0" smtClean="0"/>
                <a:t>2</a:t>
              </a:r>
              <a:endParaRPr lang="zh-TW" altLang="en-US" sz="1800" dirty="0"/>
            </a:p>
          </p:txBody>
        </p:sp>
        <p:grpSp>
          <p:nvGrpSpPr>
            <p:cNvPr id="110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148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9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1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111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2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113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146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7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chemeClr val="tx2"/>
                    </a:solidFill>
                  </a:rPr>
                  <a:t>55</a:t>
                </a:r>
              </a:p>
            </p:txBody>
          </p:sp>
        </p:grpSp>
        <p:sp>
          <p:nvSpPr>
            <p:cNvPr id="114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15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19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142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3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120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21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22" name="Group 183"/>
            <p:cNvGrpSpPr>
              <a:grpSpLocks/>
            </p:cNvGrpSpPr>
            <p:nvPr/>
          </p:nvGrpSpPr>
          <p:grpSpPr bwMode="auto">
            <a:xfrm flipH="1">
              <a:off x="5106" y="3360"/>
              <a:ext cx="336" cy="288"/>
              <a:chOff x="654" y="1824"/>
              <a:chExt cx="336" cy="288"/>
            </a:xfrm>
          </p:grpSpPr>
          <p:sp>
            <p:nvSpPr>
              <p:cNvPr id="140" name="Oval 18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1" name="Text Box 18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70</a:t>
                </a:r>
              </a:p>
            </p:txBody>
          </p:sp>
        </p:grpSp>
        <p:sp>
          <p:nvSpPr>
            <p:cNvPr id="123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sp>
          <p:nvSpPr>
            <p:cNvPr id="124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25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138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39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</p:grpSp>
        <p:sp>
          <p:nvSpPr>
            <p:cNvPr id="126" name="Text Box 192"/>
            <p:cNvSpPr txBox="1">
              <a:spLocks noChangeArrowheads="1"/>
            </p:cNvSpPr>
            <p:nvPr/>
          </p:nvSpPr>
          <p:spPr bwMode="auto">
            <a:xfrm flipH="1">
              <a:off x="4993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127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136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37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128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134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35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129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30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1" name="Line 203"/>
            <p:cNvSpPr>
              <a:spLocks noChangeShapeType="1"/>
            </p:cNvSpPr>
            <p:nvPr/>
          </p:nvSpPr>
          <p:spPr bwMode="auto">
            <a:xfrm>
              <a:off x="5088" y="32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2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3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3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2036E0BE-C51B-4436-85B8-43BBBDCA8323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37674"/>
          </a:xfrm>
        </p:spPr>
        <p:txBody>
          <a:bodyPr/>
          <a:lstStyle/>
          <a:p>
            <a:r>
              <a:rPr lang="en-US" altLang="zh-TW" dirty="0"/>
              <a:t>Insertion into </a:t>
            </a:r>
            <a:r>
              <a:rPr lang="en-US" altLang="zh-TW" dirty="0" smtClean="0"/>
              <a:t>a BST</a:t>
            </a:r>
            <a:endParaRPr lang="en-US" altLang="zh-TW" dirty="0"/>
          </a:p>
        </p:txBody>
      </p:sp>
      <p:sp>
        <p:nvSpPr>
          <p:cNvPr id="4259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1804" y="1141751"/>
            <a:ext cx="8443322" cy="2971800"/>
          </a:xfrm>
        </p:spPr>
        <p:txBody>
          <a:bodyPr/>
          <a:lstStyle/>
          <a:p>
            <a:r>
              <a:rPr lang="en-US" altLang="zh-TW" sz="2400" dirty="0" smtClean="0"/>
              <a:t>Verify </a:t>
            </a:r>
            <a:r>
              <a:rPr lang="en-US" altLang="zh-TW" sz="2400" dirty="0"/>
              <a:t>that the key is different from those of existing elements in the binary search tree.</a:t>
            </a:r>
          </a:p>
          <a:p>
            <a:r>
              <a:rPr lang="en-US" altLang="zh-TW" sz="2400" dirty="0"/>
              <a:t>If the search is unsuccessful, then we insert the element at the </a:t>
            </a:r>
            <a:r>
              <a:rPr lang="en-US" altLang="zh-TW" sz="2400" dirty="0">
                <a:solidFill>
                  <a:srgbClr val="C00000"/>
                </a:solidFill>
              </a:rPr>
              <a:t>point</a:t>
            </a:r>
            <a:r>
              <a:rPr lang="en-US" altLang="zh-TW" sz="2400" dirty="0"/>
              <a:t> the search terminated. Suppose the so-called point is a node in the binary search tree. Then, key can be inserted in either its left child node or its right child node depending on the key.</a:t>
            </a:r>
          </a:p>
        </p:txBody>
      </p:sp>
      <p:grpSp>
        <p:nvGrpSpPr>
          <p:cNvPr id="426065" name="Group 81"/>
          <p:cNvGrpSpPr>
            <a:grpSpLocks/>
          </p:cNvGrpSpPr>
          <p:nvPr/>
        </p:nvGrpSpPr>
        <p:grpSpPr bwMode="auto">
          <a:xfrm>
            <a:off x="3729133" y="4070688"/>
            <a:ext cx="1975971" cy="2263775"/>
            <a:chOff x="2544" y="2496"/>
            <a:chExt cx="1348" cy="1426"/>
          </a:xfrm>
        </p:grpSpPr>
        <p:grpSp>
          <p:nvGrpSpPr>
            <p:cNvPr id="426039" name="Group 55"/>
            <p:cNvGrpSpPr>
              <a:grpSpLocks/>
            </p:cNvGrpSpPr>
            <p:nvPr/>
          </p:nvGrpSpPr>
          <p:grpSpPr bwMode="auto">
            <a:xfrm>
              <a:off x="2544" y="2496"/>
              <a:ext cx="1348" cy="1152"/>
              <a:chOff x="1296" y="2496"/>
              <a:chExt cx="1348" cy="1152"/>
            </a:xfrm>
          </p:grpSpPr>
          <p:grpSp>
            <p:nvGrpSpPr>
              <p:cNvPr id="425991" name="Group 7"/>
              <p:cNvGrpSpPr>
                <a:grpSpLocks/>
              </p:cNvGrpSpPr>
              <p:nvPr/>
            </p:nvGrpSpPr>
            <p:grpSpPr bwMode="auto">
              <a:xfrm>
                <a:off x="1814" y="2496"/>
                <a:ext cx="340" cy="288"/>
                <a:chOff x="1334" y="2448"/>
                <a:chExt cx="340" cy="288"/>
              </a:xfrm>
            </p:grpSpPr>
            <p:sp>
              <p:nvSpPr>
                <p:cNvPr id="425992" name="Oval 8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59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30</a:t>
                  </a:r>
                </a:p>
              </p:txBody>
            </p:sp>
          </p:grpSp>
          <p:grpSp>
            <p:nvGrpSpPr>
              <p:cNvPr id="425994" name="Group 10"/>
              <p:cNvGrpSpPr>
                <a:grpSpLocks/>
              </p:cNvGrpSpPr>
              <p:nvPr/>
            </p:nvGrpSpPr>
            <p:grpSpPr bwMode="auto">
              <a:xfrm>
                <a:off x="1536" y="2928"/>
                <a:ext cx="298" cy="288"/>
                <a:chOff x="1334" y="2448"/>
                <a:chExt cx="298" cy="288"/>
              </a:xfrm>
            </p:grpSpPr>
            <p:sp>
              <p:nvSpPr>
                <p:cNvPr id="425995" name="Oval 11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59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23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425997" name="Group 13"/>
              <p:cNvGrpSpPr>
                <a:grpSpLocks/>
              </p:cNvGrpSpPr>
              <p:nvPr/>
            </p:nvGrpSpPr>
            <p:grpSpPr bwMode="auto">
              <a:xfrm>
                <a:off x="2064" y="2928"/>
                <a:ext cx="340" cy="288"/>
                <a:chOff x="1334" y="2448"/>
                <a:chExt cx="340" cy="288"/>
              </a:xfrm>
            </p:grpSpPr>
            <p:sp>
              <p:nvSpPr>
                <p:cNvPr id="425998" name="Oval 14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59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grpSp>
            <p:nvGrpSpPr>
              <p:cNvPr id="426000" name="Group 16"/>
              <p:cNvGrpSpPr>
                <a:grpSpLocks/>
              </p:cNvGrpSpPr>
              <p:nvPr/>
            </p:nvGrpSpPr>
            <p:grpSpPr bwMode="auto">
              <a:xfrm>
                <a:off x="1296" y="3360"/>
                <a:ext cx="298" cy="288"/>
                <a:chOff x="1334" y="2448"/>
                <a:chExt cx="298" cy="288"/>
              </a:xfrm>
            </p:grpSpPr>
            <p:sp>
              <p:nvSpPr>
                <p:cNvPr id="426001" name="Oval 17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23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</a:t>
                  </a:r>
                </a:p>
              </p:txBody>
            </p:sp>
          </p:grpSp>
          <p:sp>
            <p:nvSpPr>
              <p:cNvPr id="426003" name="Line 19"/>
              <p:cNvSpPr>
                <a:spLocks noChangeShapeType="1"/>
              </p:cNvSpPr>
              <p:nvPr/>
            </p:nvSpPr>
            <p:spPr bwMode="auto">
              <a:xfrm flipH="1">
                <a:off x="1770" y="2763"/>
                <a:ext cx="96" cy="20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  <p:sp>
            <p:nvSpPr>
              <p:cNvPr id="426004" name="Line 20"/>
              <p:cNvSpPr>
                <a:spLocks noChangeShapeType="1"/>
              </p:cNvSpPr>
              <p:nvPr/>
            </p:nvSpPr>
            <p:spPr bwMode="auto">
              <a:xfrm flipH="1">
                <a:off x="1529" y="3207"/>
                <a:ext cx="103" cy="18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  <p:sp>
            <p:nvSpPr>
              <p:cNvPr id="426005" name="Line 21"/>
              <p:cNvSpPr>
                <a:spLocks noChangeShapeType="1"/>
              </p:cNvSpPr>
              <p:nvPr/>
            </p:nvSpPr>
            <p:spPr bwMode="auto">
              <a:xfrm>
                <a:off x="2064" y="2742"/>
                <a:ext cx="96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  <p:grpSp>
            <p:nvGrpSpPr>
              <p:cNvPr id="426010" name="Group 26"/>
              <p:cNvGrpSpPr>
                <a:grpSpLocks/>
              </p:cNvGrpSpPr>
              <p:nvPr/>
            </p:nvGrpSpPr>
            <p:grpSpPr bwMode="auto">
              <a:xfrm>
                <a:off x="2304" y="3360"/>
                <a:ext cx="340" cy="288"/>
                <a:chOff x="1334" y="2448"/>
                <a:chExt cx="340" cy="288"/>
              </a:xfrm>
            </p:grpSpPr>
            <p:sp>
              <p:nvSpPr>
                <p:cNvPr id="426011" name="Oval 27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1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80</a:t>
                  </a:r>
                </a:p>
              </p:txBody>
            </p:sp>
          </p:grpSp>
          <p:sp>
            <p:nvSpPr>
              <p:cNvPr id="426013" name="Line 29"/>
              <p:cNvSpPr>
                <a:spLocks noChangeShapeType="1"/>
              </p:cNvSpPr>
              <p:nvPr/>
            </p:nvSpPr>
            <p:spPr bwMode="auto">
              <a:xfrm>
                <a:off x="2309" y="3195"/>
                <a:ext cx="95" cy="165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</p:grpSp>
        <p:sp>
          <p:nvSpPr>
            <p:cNvPr id="426040" name="Text Box 56"/>
            <p:cNvSpPr txBox="1">
              <a:spLocks noChangeArrowheads="1"/>
            </p:cNvSpPr>
            <p:nvPr/>
          </p:nvSpPr>
          <p:spPr bwMode="auto">
            <a:xfrm>
              <a:off x="2576" y="3670"/>
              <a:ext cx="9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Insert 80</a:t>
              </a:r>
            </a:p>
          </p:txBody>
        </p:sp>
      </p:grpSp>
      <p:grpSp>
        <p:nvGrpSpPr>
          <p:cNvPr id="426066" name="Group 82"/>
          <p:cNvGrpSpPr>
            <a:grpSpLocks/>
          </p:cNvGrpSpPr>
          <p:nvPr/>
        </p:nvGrpSpPr>
        <p:grpSpPr bwMode="auto">
          <a:xfrm>
            <a:off x="6543574" y="4070688"/>
            <a:ext cx="1975971" cy="2251075"/>
            <a:chOff x="4464" y="2496"/>
            <a:chExt cx="1348" cy="1418"/>
          </a:xfrm>
        </p:grpSpPr>
        <p:grpSp>
          <p:nvGrpSpPr>
            <p:cNvPr id="426038" name="Group 54"/>
            <p:cNvGrpSpPr>
              <a:grpSpLocks/>
            </p:cNvGrpSpPr>
            <p:nvPr/>
          </p:nvGrpSpPr>
          <p:grpSpPr bwMode="auto">
            <a:xfrm>
              <a:off x="4464" y="2496"/>
              <a:ext cx="1348" cy="1152"/>
              <a:chOff x="3408" y="2496"/>
              <a:chExt cx="1348" cy="1152"/>
            </a:xfrm>
          </p:grpSpPr>
          <p:grpSp>
            <p:nvGrpSpPr>
              <p:cNvPr id="426015" name="Group 31"/>
              <p:cNvGrpSpPr>
                <a:grpSpLocks/>
              </p:cNvGrpSpPr>
              <p:nvPr/>
            </p:nvGrpSpPr>
            <p:grpSpPr bwMode="auto">
              <a:xfrm>
                <a:off x="3926" y="2496"/>
                <a:ext cx="340" cy="288"/>
                <a:chOff x="1334" y="2448"/>
                <a:chExt cx="340" cy="288"/>
              </a:xfrm>
            </p:grpSpPr>
            <p:sp>
              <p:nvSpPr>
                <p:cNvPr id="426016" name="Oval 32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1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30</a:t>
                  </a:r>
                </a:p>
              </p:txBody>
            </p:sp>
          </p:grpSp>
          <p:grpSp>
            <p:nvGrpSpPr>
              <p:cNvPr id="426018" name="Group 34"/>
              <p:cNvGrpSpPr>
                <a:grpSpLocks/>
              </p:cNvGrpSpPr>
              <p:nvPr/>
            </p:nvGrpSpPr>
            <p:grpSpPr bwMode="auto">
              <a:xfrm>
                <a:off x="3648" y="2928"/>
                <a:ext cx="298" cy="288"/>
                <a:chOff x="1334" y="2448"/>
                <a:chExt cx="298" cy="288"/>
              </a:xfrm>
            </p:grpSpPr>
            <p:sp>
              <p:nvSpPr>
                <p:cNvPr id="426019" name="Oval 35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2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23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426021" name="Group 37"/>
              <p:cNvGrpSpPr>
                <a:grpSpLocks/>
              </p:cNvGrpSpPr>
              <p:nvPr/>
            </p:nvGrpSpPr>
            <p:grpSpPr bwMode="auto">
              <a:xfrm>
                <a:off x="4176" y="2928"/>
                <a:ext cx="340" cy="288"/>
                <a:chOff x="1334" y="2448"/>
                <a:chExt cx="340" cy="288"/>
              </a:xfrm>
            </p:grpSpPr>
            <p:sp>
              <p:nvSpPr>
                <p:cNvPr id="426022" name="Oval 38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grpSp>
            <p:nvGrpSpPr>
              <p:cNvPr id="426024" name="Group 40"/>
              <p:cNvGrpSpPr>
                <a:grpSpLocks/>
              </p:cNvGrpSpPr>
              <p:nvPr/>
            </p:nvGrpSpPr>
            <p:grpSpPr bwMode="auto">
              <a:xfrm>
                <a:off x="3408" y="3360"/>
                <a:ext cx="298" cy="288"/>
                <a:chOff x="1334" y="2448"/>
                <a:chExt cx="298" cy="288"/>
              </a:xfrm>
            </p:grpSpPr>
            <p:sp>
              <p:nvSpPr>
                <p:cNvPr id="426025" name="Oval 41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2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23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</a:t>
                  </a:r>
                </a:p>
              </p:txBody>
            </p:sp>
          </p:grpSp>
          <p:sp>
            <p:nvSpPr>
              <p:cNvPr id="426027" name="Line 43"/>
              <p:cNvSpPr>
                <a:spLocks noChangeShapeType="1"/>
              </p:cNvSpPr>
              <p:nvPr/>
            </p:nvSpPr>
            <p:spPr bwMode="auto">
              <a:xfrm flipH="1">
                <a:off x="3888" y="2736"/>
                <a:ext cx="96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  <p:sp>
            <p:nvSpPr>
              <p:cNvPr id="426028" name="Line 44"/>
              <p:cNvSpPr>
                <a:spLocks noChangeShapeType="1"/>
              </p:cNvSpPr>
              <p:nvPr/>
            </p:nvSpPr>
            <p:spPr bwMode="auto">
              <a:xfrm flipH="1">
                <a:off x="3648" y="3168"/>
                <a:ext cx="96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  <p:sp>
            <p:nvSpPr>
              <p:cNvPr id="426029" name="Line 45"/>
              <p:cNvSpPr>
                <a:spLocks noChangeShapeType="1"/>
              </p:cNvSpPr>
              <p:nvPr/>
            </p:nvSpPr>
            <p:spPr bwMode="auto">
              <a:xfrm>
                <a:off x="4176" y="2742"/>
                <a:ext cx="90" cy="20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  <p:grpSp>
            <p:nvGrpSpPr>
              <p:cNvPr id="426030" name="Group 46"/>
              <p:cNvGrpSpPr>
                <a:grpSpLocks/>
              </p:cNvGrpSpPr>
              <p:nvPr/>
            </p:nvGrpSpPr>
            <p:grpSpPr bwMode="auto">
              <a:xfrm>
                <a:off x="3888" y="3360"/>
                <a:ext cx="340" cy="288"/>
                <a:chOff x="1334" y="2448"/>
                <a:chExt cx="340" cy="288"/>
              </a:xfrm>
            </p:grpSpPr>
            <p:sp>
              <p:nvSpPr>
                <p:cNvPr id="426031" name="Oval 47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3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35</a:t>
                  </a:r>
                </a:p>
              </p:txBody>
            </p:sp>
          </p:grpSp>
          <p:sp>
            <p:nvSpPr>
              <p:cNvPr id="426033" name="Line 49"/>
              <p:cNvSpPr>
                <a:spLocks noChangeShapeType="1"/>
              </p:cNvSpPr>
              <p:nvPr/>
            </p:nvSpPr>
            <p:spPr bwMode="auto">
              <a:xfrm flipH="1">
                <a:off x="4096" y="3168"/>
                <a:ext cx="128" cy="213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  <p:grpSp>
            <p:nvGrpSpPr>
              <p:cNvPr id="426034" name="Group 50"/>
              <p:cNvGrpSpPr>
                <a:grpSpLocks/>
              </p:cNvGrpSpPr>
              <p:nvPr/>
            </p:nvGrpSpPr>
            <p:grpSpPr bwMode="auto">
              <a:xfrm>
                <a:off x="4416" y="3360"/>
                <a:ext cx="340" cy="288"/>
                <a:chOff x="1334" y="2448"/>
                <a:chExt cx="340" cy="288"/>
              </a:xfrm>
            </p:grpSpPr>
            <p:sp>
              <p:nvSpPr>
                <p:cNvPr id="426035" name="Oval 51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3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80</a:t>
                  </a:r>
                </a:p>
              </p:txBody>
            </p:sp>
          </p:grpSp>
          <p:sp>
            <p:nvSpPr>
              <p:cNvPr id="426037" name="Line 53"/>
              <p:cNvSpPr>
                <a:spLocks noChangeShapeType="1"/>
              </p:cNvSpPr>
              <p:nvPr/>
            </p:nvSpPr>
            <p:spPr bwMode="auto">
              <a:xfrm>
                <a:off x="4426" y="3189"/>
                <a:ext cx="90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</p:grpSp>
        <p:sp>
          <p:nvSpPr>
            <p:cNvPr id="426041" name="Text Box 57"/>
            <p:cNvSpPr txBox="1">
              <a:spLocks noChangeArrowheads="1"/>
            </p:cNvSpPr>
            <p:nvPr/>
          </p:nvSpPr>
          <p:spPr bwMode="auto">
            <a:xfrm>
              <a:off x="4464" y="3662"/>
              <a:ext cx="92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Insert 35</a:t>
              </a:r>
            </a:p>
          </p:txBody>
        </p:sp>
      </p:grpSp>
      <p:grpSp>
        <p:nvGrpSpPr>
          <p:cNvPr id="426068" name="Group 84"/>
          <p:cNvGrpSpPr>
            <a:grpSpLocks/>
          </p:cNvGrpSpPr>
          <p:nvPr/>
        </p:nvGrpSpPr>
        <p:grpSpPr bwMode="auto">
          <a:xfrm>
            <a:off x="1055415" y="4146888"/>
            <a:ext cx="1800065" cy="2200275"/>
            <a:chOff x="720" y="2544"/>
            <a:chExt cx="1228" cy="1386"/>
          </a:xfrm>
        </p:grpSpPr>
        <p:grpSp>
          <p:nvGrpSpPr>
            <p:cNvPr id="426067" name="Group 83"/>
            <p:cNvGrpSpPr>
              <a:grpSpLocks/>
            </p:cNvGrpSpPr>
            <p:nvPr/>
          </p:nvGrpSpPr>
          <p:grpSpPr bwMode="auto">
            <a:xfrm>
              <a:off x="720" y="2544"/>
              <a:ext cx="1108" cy="1152"/>
              <a:chOff x="720" y="2544"/>
              <a:chExt cx="1108" cy="1152"/>
            </a:xfrm>
          </p:grpSpPr>
          <p:grpSp>
            <p:nvGrpSpPr>
              <p:cNvPr id="426043" name="Group 59"/>
              <p:cNvGrpSpPr>
                <a:grpSpLocks/>
              </p:cNvGrpSpPr>
              <p:nvPr/>
            </p:nvGrpSpPr>
            <p:grpSpPr bwMode="auto">
              <a:xfrm>
                <a:off x="1238" y="2544"/>
                <a:ext cx="340" cy="288"/>
                <a:chOff x="1334" y="2448"/>
                <a:chExt cx="340" cy="288"/>
              </a:xfrm>
            </p:grpSpPr>
            <p:sp>
              <p:nvSpPr>
                <p:cNvPr id="426044" name="Oval 60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4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30</a:t>
                  </a:r>
                </a:p>
              </p:txBody>
            </p:sp>
          </p:grpSp>
          <p:grpSp>
            <p:nvGrpSpPr>
              <p:cNvPr id="426046" name="Group 62"/>
              <p:cNvGrpSpPr>
                <a:grpSpLocks/>
              </p:cNvGrpSpPr>
              <p:nvPr/>
            </p:nvGrpSpPr>
            <p:grpSpPr bwMode="auto">
              <a:xfrm>
                <a:off x="960" y="2976"/>
                <a:ext cx="298" cy="288"/>
                <a:chOff x="1334" y="2448"/>
                <a:chExt cx="298" cy="288"/>
              </a:xfrm>
            </p:grpSpPr>
            <p:sp>
              <p:nvSpPr>
                <p:cNvPr id="426047" name="Oval 63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4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23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5</a:t>
                  </a:r>
                </a:p>
              </p:txBody>
            </p:sp>
          </p:grpSp>
          <p:grpSp>
            <p:nvGrpSpPr>
              <p:cNvPr id="426049" name="Group 65"/>
              <p:cNvGrpSpPr>
                <a:grpSpLocks/>
              </p:cNvGrpSpPr>
              <p:nvPr/>
            </p:nvGrpSpPr>
            <p:grpSpPr bwMode="auto">
              <a:xfrm>
                <a:off x="1488" y="2976"/>
                <a:ext cx="340" cy="288"/>
                <a:chOff x="1334" y="2448"/>
                <a:chExt cx="340" cy="288"/>
              </a:xfrm>
            </p:grpSpPr>
            <p:sp>
              <p:nvSpPr>
                <p:cNvPr id="426050" name="Oval 66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5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grpSp>
            <p:nvGrpSpPr>
              <p:cNvPr id="426052" name="Group 68"/>
              <p:cNvGrpSpPr>
                <a:grpSpLocks/>
              </p:cNvGrpSpPr>
              <p:nvPr/>
            </p:nvGrpSpPr>
            <p:grpSpPr bwMode="auto">
              <a:xfrm>
                <a:off x="720" y="3408"/>
                <a:ext cx="298" cy="288"/>
                <a:chOff x="1334" y="2448"/>
                <a:chExt cx="298" cy="288"/>
              </a:xfrm>
            </p:grpSpPr>
            <p:sp>
              <p:nvSpPr>
                <p:cNvPr id="426053" name="Oval 69"/>
                <p:cNvSpPr>
                  <a:spLocks noChangeArrowheads="1"/>
                </p:cNvSpPr>
                <p:nvPr/>
              </p:nvSpPr>
              <p:spPr bwMode="auto">
                <a:xfrm>
                  <a:off x="1344" y="2448"/>
                  <a:ext cx="288" cy="288"/>
                </a:xfrm>
                <a:prstGeom prst="ellipse">
                  <a:avLst/>
                </a:prstGeom>
                <a:noFill/>
                <a:ln w="12700">
                  <a:solidFill>
                    <a:srgbClr val="80808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 sz="2000">
                    <a:latin typeface="+mn-lt"/>
                  </a:endParaRPr>
                </a:p>
              </p:txBody>
            </p:sp>
            <p:sp>
              <p:nvSpPr>
                <p:cNvPr id="42605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334" y="2475"/>
                  <a:ext cx="233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</a:t>
                  </a:r>
                </a:p>
              </p:txBody>
            </p:sp>
          </p:grpSp>
          <p:sp>
            <p:nvSpPr>
              <p:cNvPr id="426055" name="Line 71"/>
              <p:cNvSpPr>
                <a:spLocks noChangeShapeType="1"/>
              </p:cNvSpPr>
              <p:nvPr/>
            </p:nvSpPr>
            <p:spPr bwMode="auto">
              <a:xfrm flipH="1">
                <a:off x="1193" y="2784"/>
                <a:ext cx="103" cy="2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  <p:sp>
            <p:nvSpPr>
              <p:cNvPr id="426056" name="Line 72"/>
              <p:cNvSpPr>
                <a:spLocks noChangeShapeType="1"/>
              </p:cNvSpPr>
              <p:nvPr/>
            </p:nvSpPr>
            <p:spPr bwMode="auto">
              <a:xfrm flipH="1">
                <a:off x="960" y="3255"/>
                <a:ext cx="96" cy="20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  <p:sp>
            <p:nvSpPr>
              <p:cNvPr id="426057" name="Line 73"/>
              <p:cNvSpPr>
                <a:spLocks noChangeShapeType="1"/>
              </p:cNvSpPr>
              <p:nvPr/>
            </p:nvSpPr>
            <p:spPr bwMode="auto">
              <a:xfrm>
                <a:off x="1498" y="2784"/>
                <a:ext cx="86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 sz="2000">
                  <a:latin typeface="+mn-lt"/>
                </a:endParaRPr>
              </a:p>
            </p:txBody>
          </p:sp>
        </p:grpSp>
        <p:sp>
          <p:nvSpPr>
            <p:cNvPr id="426062" name="Text Box 78"/>
            <p:cNvSpPr txBox="1">
              <a:spLocks noChangeArrowheads="1"/>
            </p:cNvSpPr>
            <p:nvPr/>
          </p:nvSpPr>
          <p:spPr bwMode="auto">
            <a:xfrm>
              <a:off x="728" y="3678"/>
              <a:ext cx="12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Original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0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Imbalance after a 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nodes along the deletion path may become imbalanced.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fix each of them in </a:t>
            </a:r>
            <a:r>
              <a:rPr lang="en-US" dirty="0">
                <a:solidFill>
                  <a:srgbClr val="FF0000"/>
                </a:solidFill>
              </a:rPr>
              <a:t>the bottom-up order</a:t>
            </a:r>
            <a:r>
              <a:rPr lang="en-US" dirty="0"/>
              <a:t> in exactly the same way as described for insertions, namely, using either a rotation or double rotation.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an insertion, we may need to remedy more than one imbalanced node.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75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2554"/>
            <a:ext cx="7772400" cy="4648200"/>
          </a:xfrm>
        </p:spPr>
        <p:txBody>
          <a:bodyPr/>
          <a:lstStyle/>
          <a:p>
            <a:r>
              <a:rPr lang="en-US" dirty="0" smtClean="0"/>
              <a:t>Delete node 20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55055" y="6294668"/>
            <a:ext cx="2895600" cy="457200"/>
          </a:xfrm>
        </p:spPr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799" y="6294668"/>
            <a:ext cx="741947" cy="457200"/>
          </a:xfrm>
        </p:spPr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  <p:grpSp>
        <p:nvGrpSpPr>
          <p:cNvPr id="6" name="Group 206"/>
          <p:cNvGrpSpPr>
            <a:grpSpLocks/>
          </p:cNvGrpSpPr>
          <p:nvPr/>
        </p:nvGrpSpPr>
        <p:grpSpPr bwMode="auto">
          <a:xfrm>
            <a:off x="281574" y="2990854"/>
            <a:ext cx="2770465" cy="2514600"/>
            <a:chOff x="3552" y="2064"/>
            <a:chExt cx="1890" cy="1584"/>
          </a:xfrm>
        </p:grpSpPr>
        <p:grpSp>
          <p:nvGrpSpPr>
            <p:cNvPr id="9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52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3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10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grpSp>
          <p:nvGrpSpPr>
            <p:cNvPr id="11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50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1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</p:grpSp>
        <p:sp>
          <p:nvSpPr>
            <p:cNvPr id="12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grpSp>
          <p:nvGrpSpPr>
            <p:cNvPr id="14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48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9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chemeClr val="tx2"/>
                    </a:solidFill>
                  </a:rPr>
                  <a:t>55</a:t>
                </a:r>
              </a:p>
            </p:txBody>
          </p:sp>
        </p:grpSp>
        <p:sp>
          <p:nvSpPr>
            <p:cNvPr id="15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6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7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46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7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18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9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0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44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5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21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22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3" name="Group 183"/>
            <p:cNvGrpSpPr>
              <a:grpSpLocks/>
            </p:cNvGrpSpPr>
            <p:nvPr/>
          </p:nvGrpSpPr>
          <p:grpSpPr bwMode="auto">
            <a:xfrm flipH="1">
              <a:off x="5106" y="3360"/>
              <a:ext cx="336" cy="288"/>
              <a:chOff x="654" y="1824"/>
              <a:chExt cx="336" cy="288"/>
            </a:xfrm>
          </p:grpSpPr>
          <p:sp>
            <p:nvSpPr>
              <p:cNvPr id="42" name="Oval 18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" name="Text Box 18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70</a:t>
                </a:r>
              </a:p>
            </p:txBody>
          </p:sp>
        </p:grpSp>
        <p:sp>
          <p:nvSpPr>
            <p:cNvPr id="24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sp>
          <p:nvSpPr>
            <p:cNvPr id="25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7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40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1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</p:grpSp>
        <p:sp>
          <p:nvSpPr>
            <p:cNvPr id="28" name="Text Box 192"/>
            <p:cNvSpPr txBox="1">
              <a:spLocks noChangeArrowheads="1"/>
            </p:cNvSpPr>
            <p:nvPr/>
          </p:nvSpPr>
          <p:spPr bwMode="auto">
            <a:xfrm flipH="1">
              <a:off x="4993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29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38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9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30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36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7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31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>
              <a:off x="5088" y="32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5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sp>
        <p:nvSpPr>
          <p:cNvPr id="56" name="AutoShape 207"/>
          <p:cNvSpPr>
            <a:spLocks noChangeArrowheads="1"/>
          </p:cNvSpPr>
          <p:nvPr/>
        </p:nvSpPr>
        <p:spPr bwMode="auto">
          <a:xfrm>
            <a:off x="2711862" y="3790954"/>
            <a:ext cx="844332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rgbClr val="7030A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107" name="Group 206"/>
          <p:cNvGrpSpPr>
            <a:grpSpLocks/>
          </p:cNvGrpSpPr>
          <p:nvPr/>
        </p:nvGrpSpPr>
        <p:grpSpPr bwMode="auto">
          <a:xfrm>
            <a:off x="3597084" y="2952754"/>
            <a:ext cx="2418660" cy="2514600"/>
            <a:chOff x="3792" y="2064"/>
            <a:chExt cx="1650" cy="1584"/>
          </a:xfrm>
        </p:grpSpPr>
        <p:grpSp>
          <p:nvGrpSpPr>
            <p:cNvPr id="108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150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51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40</a:t>
                </a:r>
              </a:p>
            </p:txBody>
          </p:sp>
        </p:grpSp>
        <p:sp>
          <p:nvSpPr>
            <p:cNvPr id="109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 smtClean="0"/>
                <a:t>-</a:t>
              </a:r>
              <a:r>
                <a:rPr lang="en-US" altLang="zh-TW" sz="1800" dirty="0" smtClean="0"/>
                <a:t>2</a:t>
              </a:r>
              <a:endParaRPr lang="zh-TW" altLang="en-US" sz="1800" dirty="0"/>
            </a:p>
          </p:txBody>
        </p:sp>
        <p:grpSp>
          <p:nvGrpSpPr>
            <p:cNvPr id="110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148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9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1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111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2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113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146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7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chemeClr val="tx2"/>
                    </a:solidFill>
                  </a:rPr>
                  <a:t>55</a:t>
                </a:r>
              </a:p>
            </p:txBody>
          </p:sp>
        </p:grpSp>
        <p:sp>
          <p:nvSpPr>
            <p:cNvPr id="114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15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19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142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3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120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21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22" name="Group 183"/>
            <p:cNvGrpSpPr>
              <a:grpSpLocks/>
            </p:cNvGrpSpPr>
            <p:nvPr/>
          </p:nvGrpSpPr>
          <p:grpSpPr bwMode="auto">
            <a:xfrm flipH="1">
              <a:off x="5106" y="3360"/>
              <a:ext cx="336" cy="288"/>
              <a:chOff x="654" y="1824"/>
              <a:chExt cx="336" cy="288"/>
            </a:xfrm>
          </p:grpSpPr>
          <p:sp>
            <p:nvSpPr>
              <p:cNvPr id="140" name="Oval 18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41" name="Text Box 18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70</a:t>
                </a:r>
              </a:p>
            </p:txBody>
          </p:sp>
        </p:grpSp>
        <p:sp>
          <p:nvSpPr>
            <p:cNvPr id="123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-1</a:t>
              </a:r>
            </a:p>
          </p:txBody>
        </p:sp>
        <p:sp>
          <p:nvSpPr>
            <p:cNvPr id="124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25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138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39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>
                    <a:solidFill>
                      <a:schemeClr val="tx2"/>
                    </a:solidFill>
                  </a:rPr>
                  <a:t>60</a:t>
                </a:r>
              </a:p>
            </p:txBody>
          </p:sp>
        </p:grpSp>
        <p:sp>
          <p:nvSpPr>
            <p:cNvPr id="126" name="Text Box 192"/>
            <p:cNvSpPr txBox="1">
              <a:spLocks noChangeArrowheads="1"/>
            </p:cNvSpPr>
            <p:nvPr/>
          </p:nvSpPr>
          <p:spPr bwMode="auto">
            <a:xfrm flipH="1">
              <a:off x="4993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grpSp>
          <p:nvGrpSpPr>
            <p:cNvPr id="127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136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37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128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134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35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129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30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1" name="Line 203"/>
            <p:cNvSpPr>
              <a:spLocks noChangeShapeType="1"/>
            </p:cNvSpPr>
            <p:nvPr/>
          </p:nvSpPr>
          <p:spPr bwMode="auto">
            <a:xfrm>
              <a:off x="5088" y="326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2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3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grpSp>
        <p:nvGrpSpPr>
          <p:cNvPr id="92" name="Group 206"/>
          <p:cNvGrpSpPr>
            <a:grpSpLocks/>
          </p:cNvGrpSpPr>
          <p:nvPr/>
        </p:nvGrpSpPr>
        <p:grpSpPr bwMode="auto">
          <a:xfrm>
            <a:off x="6151901" y="2947210"/>
            <a:ext cx="2418660" cy="2514600"/>
            <a:chOff x="3552" y="2064"/>
            <a:chExt cx="1650" cy="1584"/>
          </a:xfrm>
        </p:grpSpPr>
        <p:grpSp>
          <p:nvGrpSpPr>
            <p:cNvPr id="93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175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6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55</a:t>
                </a:r>
                <a:endParaRPr lang="zh-TW" altLang="en-US" dirty="0"/>
              </a:p>
            </p:txBody>
          </p:sp>
        </p:grpSp>
        <p:sp>
          <p:nvSpPr>
            <p:cNvPr id="94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 smtClean="0"/>
                <a:t>1</a:t>
              </a:r>
              <a:endParaRPr lang="zh-TW" altLang="en-US" sz="1800" dirty="0"/>
            </a:p>
          </p:txBody>
        </p:sp>
        <p:grpSp>
          <p:nvGrpSpPr>
            <p:cNvPr id="95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173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4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</a:rPr>
                  <a:t>4</a:t>
                </a:r>
                <a:r>
                  <a:rPr lang="zh-TW" altLang="en-US" dirty="0" smtClean="0">
                    <a:solidFill>
                      <a:schemeClr val="tx2"/>
                    </a:solidFill>
                  </a:rPr>
                  <a:t>0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6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7" name="Text Box 167"/>
            <p:cNvSpPr txBox="1">
              <a:spLocks noChangeArrowheads="1"/>
            </p:cNvSpPr>
            <p:nvPr/>
          </p:nvSpPr>
          <p:spPr bwMode="auto">
            <a:xfrm>
              <a:off x="3768" y="2418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grpSp>
          <p:nvGrpSpPr>
            <p:cNvPr id="98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171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2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tx2"/>
                    </a:solidFill>
                  </a:rPr>
                  <a:t>60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9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sp>
          <p:nvSpPr>
            <p:cNvPr id="100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01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169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0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102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03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04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167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8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50</a:t>
                </a:r>
              </a:p>
            </p:txBody>
          </p:sp>
        </p:grpSp>
        <p:sp>
          <p:nvSpPr>
            <p:cNvPr id="105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17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sp>
          <p:nvSpPr>
            <p:cNvPr id="118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44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163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4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>
                    <a:solidFill>
                      <a:schemeClr val="tx2"/>
                    </a:solidFill>
                  </a:rPr>
                  <a:t>7</a:t>
                </a:r>
                <a:r>
                  <a:rPr lang="zh-TW" altLang="en-US" dirty="0" smtClean="0">
                    <a:solidFill>
                      <a:schemeClr val="tx2"/>
                    </a:solidFill>
                  </a:rPr>
                  <a:t>0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52" name="Group 193"/>
            <p:cNvGrpSpPr>
              <a:grpSpLocks/>
            </p:cNvGrpSpPr>
            <p:nvPr/>
          </p:nvGrpSpPr>
          <p:grpSpPr bwMode="auto">
            <a:xfrm flipH="1">
              <a:off x="4044" y="3360"/>
              <a:ext cx="336" cy="288"/>
              <a:chOff x="660" y="1824"/>
              <a:chExt cx="336" cy="288"/>
            </a:xfrm>
          </p:grpSpPr>
          <p:sp>
            <p:nvSpPr>
              <p:cNvPr id="161" name="Oval 19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2" name="Text Box 195"/>
              <p:cNvSpPr txBox="1">
                <a:spLocks noChangeArrowheads="1"/>
              </p:cNvSpPr>
              <p:nvPr/>
            </p:nvSpPr>
            <p:spPr bwMode="auto">
              <a:xfrm>
                <a:off x="660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45</a:t>
                </a:r>
              </a:p>
            </p:txBody>
          </p:sp>
        </p:grpSp>
        <p:grpSp>
          <p:nvGrpSpPr>
            <p:cNvPr id="153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159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0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 dirty="0"/>
                  <a:t>52</a:t>
                </a:r>
              </a:p>
            </p:txBody>
          </p:sp>
        </p:grpSp>
        <p:sp>
          <p:nvSpPr>
            <p:cNvPr id="154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155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7" name="Line 204"/>
            <p:cNvSpPr>
              <a:spLocks noChangeShapeType="1"/>
            </p:cNvSpPr>
            <p:nvPr/>
          </p:nvSpPr>
          <p:spPr bwMode="auto">
            <a:xfrm flipH="1">
              <a:off x="4296" y="3168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8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sp>
        <p:nvSpPr>
          <p:cNvPr id="177" name="Line 172"/>
          <p:cNvSpPr>
            <a:spLocks noChangeShapeType="1"/>
          </p:cNvSpPr>
          <p:nvPr/>
        </p:nvSpPr>
        <p:spPr bwMode="auto">
          <a:xfrm>
            <a:off x="7031617" y="4030438"/>
            <a:ext cx="492527" cy="3048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8" name="AutoShape 207"/>
          <p:cNvSpPr>
            <a:spLocks noChangeArrowheads="1"/>
          </p:cNvSpPr>
          <p:nvPr/>
        </p:nvSpPr>
        <p:spPr bwMode="auto">
          <a:xfrm>
            <a:off x="5502140" y="3518702"/>
            <a:ext cx="844332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rgbClr val="7030A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79" name="Text Box 162"/>
          <p:cNvSpPr txBox="1">
            <a:spLocks noChangeArrowheads="1"/>
          </p:cNvSpPr>
          <p:nvPr/>
        </p:nvSpPr>
        <p:spPr bwMode="auto">
          <a:xfrm>
            <a:off x="5270555" y="3175798"/>
            <a:ext cx="15504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Single rotation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322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53876"/>
            <a:ext cx="7772400" cy="4648200"/>
          </a:xfrm>
        </p:spPr>
        <p:txBody>
          <a:bodyPr/>
          <a:lstStyle/>
          <a:p>
            <a:r>
              <a:rPr lang="en-US" dirty="0" smtClean="0"/>
              <a:t>Delete 40                                   </a:t>
            </a:r>
          </a:p>
          <a:p>
            <a:r>
              <a:rPr lang="en-US" dirty="0" smtClean="0"/>
              <a:t>This rotation balances 73, but 30 is imbalanced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  <p:grpSp>
        <p:nvGrpSpPr>
          <p:cNvPr id="7" name="Group 206"/>
          <p:cNvGrpSpPr>
            <a:grpSpLocks/>
          </p:cNvGrpSpPr>
          <p:nvPr/>
        </p:nvGrpSpPr>
        <p:grpSpPr bwMode="auto">
          <a:xfrm>
            <a:off x="927" y="2362201"/>
            <a:ext cx="2569643" cy="2519363"/>
            <a:chOff x="3449" y="2064"/>
            <a:chExt cx="1753" cy="1587"/>
          </a:xfrm>
        </p:grpSpPr>
        <p:grpSp>
          <p:nvGrpSpPr>
            <p:cNvPr id="10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57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8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11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grpSp>
          <p:nvGrpSpPr>
            <p:cNvPr id="12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55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6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3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13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 smtClean="0"/>
                <a:t>1</a:t>
              </a:r>
              <a:endParaRPr lang="zh-TW" altLang="en-US" sz="1800" dirty="0"/>
            </a:p>
          </p:txBody>
        </p: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53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4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15</a:t>
                </a:r>
                <a:endParaRPr lang="zh-TW" altLang="en-US" dirty="0"/>
              </a:p>
            </p:txBody>
          </p:sp>
        </p:grpSp>
        <p:sp>
          <p:nvSpPr>
            <p:cNvPr id="15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6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grpSp>
          <p:nvGrpSpPr>
            <p:cNvPr id="17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51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2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40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/>
                <a:t>1</a:t>
              </a:r>
              <a:endParaRPr lang="zh-TW" altLang="en-US" sz="1800" dirty="0"/>
            </a:p>
          </p:txBody>
        </p:sp>
        <p:sp>
          <p:nvSpPr>
            <p:cNvPr id="19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0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49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0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21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3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47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8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5</a:t>
                </a:r>
                <a:endParaRPr lang="zh-TW" altLang="en-US" dirty="0"/>
              </a:p>
            </p:txBody>
          </p:sp>
        </p:grpSp>
        <p:sp>
          <p:nvSpPr>
            <p:cNvPr id="24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sp>
          <p:nvSpPr>
            <p:cNvPr id="25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6" name="Group 183"/>
            <p:cNvGrpSpPr>
              <a:grpSpLocks/>
            </p:cNvGrpSpPr>
            <p:nvPr/>
          </p:nvGrpSpPr>
          <p:grpSpPr bwMode="auto">
            <a:xfrm flipH="1">
              <a:off x="3507" y="3363"/>
              <a:ext cx="336" cy="288"/>
              <a:chOff x="2253" y="1827"/>
              <a:chExt cx="336" cy="288"/>
            </a:xfrm>
          </p:grpSpPr>
          <p:sp>
            <p:nvSpPr>
              <p:cNvPr id="45" name="Oval 184"/>
              <p:cNvSpPr>
                <a:spLocks noChangeArrowheads="1"/>
              </p:cNvSpPr>
              <p:nvPr/>
            </p:nvSpPr>
            <p:spPr bwMode="auto">
              <a:xfrm>
                <a:off x="2298" y="1827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6" name="Text Box 185"/>
              <p:cNvSpPr txBox="1">
                <a:spLocks noChangeArrowheads="1"/>
              </p:cNvSpPr>
              <p:nvPr/>
            </p:nvSpPr>
            <p:spPr bwMode="auto">
              <a:xfrm>
                <a:off x="2253" y="182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 3</a:t>
                </a:r>
                <a:endParaRPr lang="zh-TW" altLang="en-US" dirty="0"/>
              </a:p>
            </p:txBody>
          </p:sp>
        </p:grpSp>
        <p:sp>
          <p:nvSpPr>
            <p:cNvPr id="27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/>
                <a:t>0</a:t>
              </a:r>
              <a:endParaRPr lang="zh-TW" altLang="en-US" sz="1800" dirty="0"/>
            </a:p>
          </p:txBody>
        </p:sp>
        <p:sp>
          <p:nvSpPr>
            <p:cNvPr id="28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30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43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4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73</a:t>
                </a:r>
                <a:endParaRPr lang="zh-TW" altLang="en-US" dirty="0"/>
              </a:p>
            </p:txBody>
          </p:sp>
        </p:grp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 flipH="1">
              <a:off x="3449" y="3147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grpSp>
          <p:nvGrpSpPr>
            <p:cNvPr id="32" name="Group 193"/>
            <p:cNvGrpSpPr>
              <a:grpSpLocks/>
            </p:cNvGrpSpPr>
            <p:nvPr/>
          </p:nvGrpSpPr>
          <p:grpSpPr bwMode="auto">
            <a:xfrm flipH="1">
              <a:off x="4191" y="3360"/>
              <a:ext cx="336" cy="291"/>
              <a:chOff x="513" y="1824"/>
              <a:chExt cx="336" cy="291"/>
            </a:xfrm>
          </p:grpSpPr>
          <p:sp>
            <p:nvSpPr>
              <p:cNvPr id="41" name="Oval 194"/>
              <p:cNvSpPr>
                <a:spLocks noChangeArrowheads="1"/>
              </p:cNvSpPr>
              <p:nvPr/>
            </p:nvSpPr>
            <p:spPr bwMode="auto">
              <a:xfrm>
                <a:off x="546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2" name="Text Box 195"/>
              <p:cNvSpPr txBox="1">
                <a:spLocks noChangeArrowheads="1"/>
              </p:cNvSpPr>
              <p:nvPr/>
            </p:nvSpPr>
            <p:spPr bwMode="auto">
              <a:xfrm>
                <a:off x="513" y="182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zh-TW" altLang="en-US" dirty="0" smtClean="0"/>
                  <a:t>5</a:t>
                </a:r>
                <a:endParaRPr lang="zh-TW" altLang="en-US" dirty="0"/>
              </a:p>
            </p:txBody>
          </p:sp>
        </p:grpSp>
        <p:grpSp>
          <p:nvGrpSpPr>
            <p:cNvPr id="33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39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0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36</a:t>
                </a:r>
                <a:endParaRPr lang="zh-TW" altLang="en-US" dirty="0"/>
              </a:p>
            </p:txBody>
          </p:sp>
        </p:grpSp>
        <p:sp>
          <p:nvSpPr>
            <p:cNvPr id="34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35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" name="Line 203"/>
            <p:cNvSpPr>
              <a:spLocks noChangeShapeType="1"/>
            </p:cNvSpPr>
            <p:nvPr/>
          </p:nvSpPr>
          <p:spPr bwMode="auto">
            <a:xfrm flipH="1">
              <a:off x="3600" y="3192"/>
              <a:ext cx="174" cy="18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" name="Line 204"/>
            <p:cNvSpPr>
              <a:spLocks noChangeShapeType="1"/>
            </p:cNvSpPr>
            <p:nvPr/>
          </p:nvSpPr>
          <p:spPr bwMode="auto">
            <a:xfrm flipH="1">
              <a:off x="3948" y="3216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sp>
        <p:nvSpPr>
          <p:cNvPr id="59" name="Line 202"/>
          <p:cNvSpPr>
            <a:spLocks noChangeShapeType="1"/>
          </p:cNvSpPr>
          <p:nvPr/>
        </p:nvSpPr>
        <p:spPr bwMode="auto">
          <a:xfrm flipH="1" flipV="1">
            <a:off x="1158953" y="4191001"/>
            <a:ext cx="118734" cy="228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0" name="Line 202"/>
          <p:cNvSpPr>
            <a:spLocks noChangeShapeType="1"/>
          </p:cNvSpPr>
          <p:nvPr/>
        </p:nvSpPr>
        <p:spPr bwMode="auto">
          <a:xfrm flipH="1" flipV="1">
            <a:off x="1412800" y="4881564"/>
            <a:ext cx="118734" cy="228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1" name="Text Box 195"/>
          <p:cNvSpPr txBox="1">
            <a:spLocks noChangeArrowheads="1"/>
          </p:cNvSpPr>
          <p:nvPr/>
        </p:nvSpPr>
        <p:spPr bwMode="auto">
          <a:xfrm flipH="1">
            <a:off x="1419325" y="5096309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 smtClean="0"/>
              <a:t>27</a:t>
            </a:r>
            <a:endParaRPr lang="zh-TW" altLang="en-US" dirty="0"/>
          </a:p>
        </p:txBody>
      </p:sp>
      <p:sp>
        <p:nvSpPr>
          <p:cNvPr id="64" name="Oval 194"/>
          <p:cNvSpPr>
            <a:spLocks noChangeArrowheads="1"/>
          </p:cNvSpPr>
          <p:nvPr/>
        </p:nvSpPr>
        <p:spPr bwMode="auto">
          <a:xfrm flipH="1">
            <a:off x="1428405" y="5064414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" name="Text Box 195"/>
          <p:cNvSpPr txBox="1">
            <a:spLocks noChangeArrowheads="1"/>
          </p:cNvSpPr>
          <p:nvPr/>
        </p:nvSpPr>
        <p:spPr bwMode="auto">
          <a:xfrm flipH="1">
            <a:off x="545281" y="4538664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66" name="Oval 194"/>
          <p:cNvSpPr>
            <a:spLocks noChangeArrowheads="1"/>
          </p:cNvSpPr>
          <p:nvPr/>
        </p:nvSpPr>
        <p:spPr bwMode="auto">
          <a:xfrm flipH="1">
            <a:off x="554361" y="4506769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7" name="Text Box 192"/>
          <p:cNvSpPr txBox="1">
            <a:spLocks noChangeArrowheads="1"/>
          </p:cNvSpPr>
          <p:nvPr/>
        </p:nvSpPr>
        <p:spPr bwMode="auto">
          <a:xfrm flipH="1">
            <a:off x="1161885" y="5064414"/>
            <a:ext cx="300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dirty="0"/>
              <a:t>0</a:t>
            </a:r>
          </a:p>
        </p:txBody>
      </p:sp>
      <p:sp>
        <p:nvSpPr>
          <p:cNvPr id="68" name="Text Box 192"/>
          <p:cNvSpPr txBox="1">
            <a:spLocks noChangeArrowheads="1"/>
          </p:cNvSpPr>
          <p:nvPr/>
        </p:nvSpPr>
        <p:spPr bwMode="auto">
          <a:xfrm flipH="1">
            <a:off x="940823" y="4220009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-1</a:t>
            </a:r>
            <a:endParaRPr lang="zh-TW" altLang="en-US" sz="1800" dirty="0"/>
          </a:p>
        </p:txBody>
      </p:sp>
      <p:sp>
        <p:nvSpPr>
          <p:cNvPr id="69" name="AutoShape 207"/>
          <p:cNvSpPr>
            <a:spLocks noChangeArrowheads="1"/>
          </p:cNvSpPr>
          <p:nvPr/>
        </p:nvSpPr>
        <p:spPr bwMode="auto">
          <a:xfrm>
            <a:off x="2746152" y="3790954"/>
            <a:ext cx="844332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rgbClr val="7030A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70" name="Group 206"/>
          <p:cNvGrpSpPr>
            <a:grpSpLocks/>
          </p:cNvGrpSpPr>
          <p:nvPr/>
        </p:nvGrpSpPr>
        <p:grpSpPr bwMode="auto">
          <a:xfrm>
            <a:off x="3398517" y="2389906"/>
            <a:ext cx="2226633" cy="2519363"/>
            <a:chOff x="3449" y="2064"/>
            <a:chExt cx="1519" cy="1587"/>
          </a:xfrm>
        </p:grpSpPr>
        <p:grpSp>
          <p:nvGrpSpPr>
            <p:cNvPr id="71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118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19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72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grpSp>
          <p:nvGrpSpPr>
            <p:cNvPr id="73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116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17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3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74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 smtClean="0"/>
                <a:t>1</a:t>
              </a:r>
              <a:endParaRPr lang="zh-TW" altLang="en-US" sz="1800" dirty="0"/>
            </a:p>
          </p:txBody>
        </p:sp>
        <p:grpSp>
          <p:nvGrpSpPr>
            <p:cNvPr id="75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114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15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15</a:t>
                </a:r>
                <a:endParaRPr lang="zh-TW" altLang="en-US" dirty="0"/>
              </a:p>
            </p:txBody>
          </p:sp>
        </p:grpSp>
        <p:sp>
          <p:nvSpPr>
            <p:cNvPr id="76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77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grpSp>
          <p:nvGrpSpPr>
            <p:cNvPr id="78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112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13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tx2"/>
                    </a:solidFill>
                  </a:rPr>
                  <a:t>73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9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/>
                <a:t>2</a:t>
              </a:r>
              <a:endParaRPr lang="zh-TW" altLang="en-US" sz="1800" dirty="0"/>
            </a:p>
          </p:txBody>
        </p:sp>
        <p:sp>
          <p:nvSpPr>
            <p:cNvPr id="80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81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110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11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82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sp>
          <p:nvSpPr>
            <p:cNvPr id="83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84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108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9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5</a:t>
                </a:r>
                <a:endParaRPr lang="zh-TW" altLang="en-US" dirty="0"/>
              </a:p>
            </p:txBody>
          </p:sp>
        </p:grpSp>
        <p:sp>
          <p:nvSpPr>
            <p:cNvPr id="85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sp>
          <p:nvSpPr>
            <p:cNvPr id="86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87" name="Group 183"/>
            <p:cNvGrpSpPr>
              <a:grpSpLocks/>
            </p:cNvGrpSpPr>
            <p:nvPr/>
          </p:nvGrpSpPr>
          <p:grpSpPr bwMode="auto">
            <a:xfrm flipH="1">
              <a:off x="3507" y="3363"/>
              <a:ext cx="336" cy="288"/>
              <a:chOff x="2253" y="1827"/>
              <a:chExt cx="336" cy="288"/>
            </a:xfrm>
          </p:grpSpPr>
          <p:sp>
            <p:nvSpPr>
              <p:cNvPr id="106" name="Oval 184"/>
              <p:cNvSpPr>
                <a:spLocks noChangeArrowheads="1"/>
              </p:cNvSpPr>
              <p:nvPr/>
            </p:nvSpPr>
            <p:spPr bwMode="auto">
              <a:xfrm>
                <a:off x="2298" y="1827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7" name="Text Box 185"/>
              <p:cNvSpPr txBox="1">
                <a:spLocks noChangeArrowheads="1"/>
              </p:cNvSpPr>
              <p:nvPr/>
            </p:nvSpPr>
            <p:spPr bwMode="auto">
              <a:xfrm>
                <a:off x="2253" y="182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 3</a:t>
                </a:r>
                <a:endParaRPr lang="zh-TW" altLang="en-US" dirty="0"/>
              </a:p>
            </p:txBody>
          </p:sp>
        </p:grpSp>
        <p:sp>
          <p:nvSpPr>
            <p:cNvPr id="90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2" name="Text Box 192"/>
            <p:cNvSpPr txBox="1">
              <a:spLocks noChangeArrowheads="1"/>
            </p:cNvSpPr>
            <p:nvPr/>
          </p:nvSpPr>
          <p:spPr bwMode="auto">
            <a:xfrm flipH="1">
              <a:off x="3449" y="3147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grpSp>
          <p:nvGrpSpPr>
            <p:cNvPr id="93" name="Group 193"/>
            <p:cNvGrpSpPr>
              <a:grpSpLocks/>
            </p:cNvGrpSpPr>
            <p:nvPr/>
          </p:nvGrpSpPr>
          <p:grpSpPr bwMode="auto">
            <a:xfrm flipH="1">
              <a:off x="4191" y="3360"/>
              <a:ext cx="336" cy="291"/>
              <a:chOff x="513" y="1824"/>
              <a:chExt cx="336" cy="291"/>
            </a:xfrm>
          </p:grpSpPr>
          <p:sp>
            <p:nvSpPr>
              <p:cNvPr id="102" name="Oval 194"/>
              <p:cNvSpPr>
                <a:spLocks noChangeArrowheads="1"/>
              </p:cNvSpPr>
              <p:nvPr/>
            </p:nvSpPr>
            <p:spPr bwMode="auto">
              <a:xfrm>
                <a:off x="546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3" name="Text Box 195"/>
              <p:cNvSpPr txBox="1">
                <a:spLocks noChangeArrowheads="1"/>
              </p:cNvSpPr>
              <p:nvPr/>
            </p:nvSpPr>
            <p:spPr bwMode="auto">
              <a:xfrm>
                <a:off x="513" y="182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zh-TW" altLang="en-US" dirty="0" smtClean="0"/>
                  <a:t>5</a:t>
                </a:r>
                <a:endParaRPr lang="zh-TW" altLang="en-US" dirty="0"/>
              </a:p>
            </p:txBody>
          </p:sp>
        </p:grpSp>
        <p:grpSp>
          <p:nvGrpSpPr>
            <p:cNvPr id="94" name="Group 198"/>
            <p:cNvGrpSpPr>
              <a:grpSpLocks/>
            </p:cNvGrpSpPr>
            <p:nvPr/>
          </p:nvGrpSpPr>
          <p:grpSpPr bwMode="auto">
            <a:xfrm flipH="1">
              <a:off x="4578" y="3360"/>
              <a:ext cx="336" cy="288"/>
              <a:chOff x="654" y="1824"/>
              <a:chExt cx="336" cy="288"/>
            </a:xfrm>
          </p:grpSpPr>
          <p:sp>
            <p:nvSpPr>
              <p:cNvPr id="100" name="Oval 19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01" name="Text Box 20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36</a:t>
                </a:r>
                <a:endParaRPr lang="zh-TW" altLang="en-US" dirty="0"/>
              </a:p>
            </p:txBody>
          </p:sp>
        </p:grpSp>
        <p:sp>
          <p:nvSpPr>
            <p:cNvPr id="95" name="Text Box 201"/>
            <p:cNvSpPr txBox="1">
              <a:spLocks noChangeArrowheads="1"/>
            </p:cNvSpPr>
            <p:nvPr/>
          </p:nvSpPr>
          <p:spPr bwMode="auto">
            <a:xfrm flipH="1">
              <a:off x="4464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  <p:sp>
          <p:nvSpPr>
            <p:cNvPr id="96" name="Line 202"/>
            <p:cNvSpPr>
              <a:spLocks noChangeShapeType="1"/>
            </p:cNvSpPr>
            <p:nvPr/>
          </p:nvSpPr>
          <p:spPr bwMode="auto">
            <a:xfrm flipH="1" flipV="1">
              <a:off x="4623" y="3216"/>
              <a:ext cx="81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7" name="Line 203"/>
            <p:cNvSpPr>
              <a:spLocks noChangeShapeType="1"/>
            </p:cNvSpPr>
            <p:nvPr/>
          </p:nvSpPr>
          <p:spPr bwMode="auto">
            <a:xfrm flipH="1">
              <a:off x="3600" y="3192"/>
              <a:ext cx="174" cy="18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8" name="Line 204"/>
            <p:cNvSpPr>
              <a:spLocks noChangeShapeType="1"/>
            </p:cNvSpPr>
            <p:nvPr/>
          </p:nvSpPr>
          <p:spPr bwMode="auto">
            <a:xfrm flipH="1">
              <a:off x="3948" y="3216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99" name="Text Box 205"/>
            <p:cNvSpPr txBox="1">
              <a:spLocks noChangeArrowheads="1"/>
            </p:cNvSpPr>
            <p:nvPr/>
          </p:nvSpPr>
          <p:spPr bwMode="auto">
            <a:xfrm flipH="1">
              <a:off x="3776" y="32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</p:grpSp>
      <p:sp>
        <p:nvSpPr>
          <p:cNvPr id="120" name="Line 202"/>
          <p:cNvSpPr>
            <a:spLocks noChangeShapeType="1"/>
          </p:cNvSpPr>
          <p:nvPr/>
        </p:nvSpPr>
        <p:spPr bwMode="auto">
          <a:xfrm flipH="1" flipV="1">
            <a:off x="4527968" y="4218706"/>
            <a:ext cx="118734" cy="228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1" name="Line 202"/>
          <p:cNvSpPr>
            <a:spLocks noChangeShapeType="1"/>
          </p:cNvSpPr>
          <p:nvPr/>
        </p:nvSpPr>
        <p:spPr bwMode="auto">
          <a:xfrm flipH="1" flipV="1">
            <a:off x="4810390" y="4909269"/>
            <a:ext cx="118734" cy="228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22" name="Text Box 195"/>
          <p:cNvSpPr txBox="1">
            <a:spLocks noChangeArrowheads="1"/>
          </p:cNvSpPr>
          <p:nvPr/>
        </p:nvSpPr>
        <p:spPr bwMode="auto">
          <a:xfrm flipH="1">
            <a:off x="4816915" y="5124014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 smtClean="0"/>
              <a:t>27</a:t>
            </a:r>
            <a:endParaRPr lang="zh-TW" altLang="en-US" dirty="0"/>
          </a:p>
        </p:txBody>
      </p:sp>
      <p:sp>
        <p:nvSpPr>
          <p:cNvPr id="123" name="Oval 194"/>
          <p:cNvSpPr>
            <a:spLocks noChangeArrowheads="1"/>
          </p:cNvSpPr>
          <p:nvPr/>
        </p:nvSpPr>
        <p:spPr bwMode="auto">
          <a:xfrm flipH="1">
            <a:off x="4820280" y="5092119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24" name="Text Box 195"/>
          <p:cNvSpPr txBox="1">
            <a:spLocks noChangeArrowheads="1"/>
          </p:cNvSpPr>
          <p:nvPr/>
        </p:nvSpPr>
        <p:spPr bwMode="auto">
          <a:xfrm flipH="1">
            <a:off x="3897151" y="4566369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25" name="Oval 194"/>
          <p:cNvSpPr>
            <a:spLocks noChangeArrowheads="1"/>
          </p:cNvSpPr>
          <p:nvPr/>
        </p:nvSpPr>
        <p:spPr bwMode="auto">
          <a:xfrm flipH="1">
            <a:off x="3906231" y="4534474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26" name="Text Box 192"/>
          <p:cNvSpPr txBox="1">
            <a:spLocks noChangeArrowheads="1"/>
          </p:cNvSpPr>
          <p:nvPr/>
        </p:nvSpPr>
        <p:spPr bwMode="auto">
          <a:xfrm flipH="1">
            <a:off x="4582335" y="4989249"/>
            <a:ext cx="300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dirty="0"/>
              <a:t>0</a:t>
            </a:r>
          </a:p>
        </p:txBody>
      </p:sp>
      <p:sp>
        <p:nvSpPr>
          <p:cNvPr id="127" name="Text Box 192"/>
          <p:cNvSpPr txBox="1">
            <a:spLocks noChangeArrowheads="1"/>
          </p:cNvSpPr>
          <p:nvPr/>
        </p:nvSpPr>
        <p:spPr bwMode="auto">
          <a:xfrm flipH="1">
            <a:off x="4258403" y="4247714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-1</a:t>
            </a:r>
            <a:endParaRPr lang="zh-TW" altLang="en-US" sz="1800" dirty="0"/>
          </a:p>
        </p:txBody>
      </p:sp>
      <p:grpSp>
        <p:nvGrpSpPr>
          <p:cNvPr id="128" name="Group 206"/>
          <p:cNvGrpSpPr>
            <a:grpSpLocks/>
          </p:cNvGrpSpPr>
          <p:nvPr/>
        </p:nvGrpSpPr>
        <p:grpSpPr bwMode="auto">
          <a:xfrm>
            <a:off x="6459762" y="2389906"/>
            <a:ext cx="2569643" cy="2519363"/>
            <a:chOff x="3449" y="2064"/>
            <a:chExt cx="1753" cy="1587"/>
          </a:xfrm>
        </p:grpSpPr>
        <p:grpSp>
          <p:nvGrpSpPr>
            <p:cNvPr id="129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176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7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grpSp>
          <p:nvGrpSpPr>
            <p:cNvPr id="131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174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5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3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132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2</a:t>
              </a:r>
              <a:endParaRPr lang="zh-TW" altLang="en-US" sz="1800" dirty="0"/>
            </a:p>
          </p:txBody>
        </p:sp>
        <p:grpSp>
          <p:nvGrpSpPr>
            <p:cNvPr id="133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172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3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15</a:t>
                </a:r>
                <a:endParaRPr lang="zh-TW" altLang="en-US" dirty="0"/>
              </a:p>
            </p:txBody>
          </p:sp>
        </p:grpSp>
        <p:sp>
          <p:nvSpPr>
            <p:cNvPr id="134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5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grpSp>
          <p:nvGrpSpPr>
            <p:cNvPr id="136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170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1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tx2"/>
                    </a:solidFill>
                  </a:rPr>
                  <a:t>36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37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sp>
          <p:nvSpPr>
            <p:cNvPr id="138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39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168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9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140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sp>
          <p:nvSpPr>
            <p:cNvPr id="141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42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166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7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5</a:t>
                </a:r>
                <a:endParaRPr lang="zh-TW" altLang="en-US" dirty="0"/>
              </a:p>
            </p:txBody>
          </p:sp>
        </p:grpSp>
        <p:sp>
          <p:nvSpPr>
            <p:cNvPr id="143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sp>
          <p:nvSpPr>
            <p:cNvPr id="144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45" name="Group 183"/>
            <p:cNvGrpSpPr>
              <a:grpSpLocks/>
            </p:cNvGrpSpPr>
            <p:nvPr/>
          </p:nvGrpSpPr>
          <p:grpSpPr bwMode="auto">
            <a:xfrm flipH="1">
              <a:off x="3507" y="3363"/>
              <a:ext cx="336" cy="288"/>
              <a:chOff x="2253" y="1827"/>
              <a:chExt cx="336" cy="288"/>
            </a:xfrm>
          </p:grpSpPr>
          <p:sp>
            <p:nvSpPr>
              <p:cNvPr id="164" name="Oval 184"/>
              <p:cNvSpPr>
                <a:spLocks noChangeArrowheads="1"/>
              </p:cNvSpPr>
              <p:nvPr/>
            </p:nvSpPr>
            <p:spPr bwMode="auto">
              <a:xfrm>
                <a:off x="2298" y="1827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5" name="Text Box 185"/>
              <p:cNvSpPr txBox="1">
                <a:spLocks noChangeArrowheads="1"/>
              </p:cNvSpPr>
              <p:nvPr/>
            </p:nvSpPr>
            <p:spPr bwMode="auto">
              <a:xfrm>
                <a:off x="2253" y="182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 3</a:t>
                </a:r>
                <a:endParaRPr lang="zh-TW" altLang="en-US" dirty="0"/>
              </a:p>
            </p:txBody>
          </p:sp>
        </p:grpSp>
        <p:sp>
          <p:nvSpPr>
            <p:cNvPr id="146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/>
                <a:t>0</a:t>
              </a:r>
              <a:endParaRPr lang="zh-TW" altLang="en-US" sz="1800" dirty="0"/>
            </a:p>
          </p:txBody>
        </p:sp>
        <p:sp>
          <p:nvSpPr>
            <p:cNvPr id="147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48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49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162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3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73</a:t>
                </a:r>
                <a:endParaRPr lang="zh-TW" altLang="en-US" dirty="0"/>
              </a:p>
            </p:txBody>
          </p:sp>
        </p:grpSp>
        <p:sp>
          <p:nvSpPr>
            <p:cNvPr id="150" name="Text Box 192"/>
            <p:cNvSpPr txBox="1">
              <a:spLocks noChangeArrowheads="1"/>
            </p:cNvSpPr>
            <p:nvPr/>
          </p:nvSpPr>
          <p:spPr bwMode="auto">
            <a:xfrm flipH="1">
              <a:off x="3449" y="3147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grpSp>
          <p:nvGrpSpPr>
            <p:cNvPr id="151" name="Group 193"/>
            <p:cNvGrpSpPr>
              <a:grpSpLocks/>
            </p:cNvGrpSpPr>
            <p:nvPr/>
          </p:nvGrpSpPr>
          <p:grpSpPr bwMode="auto">
            <a:xfrm flipH="1">
              <a:off x="4191" y="3360"/>
              <a:ext cx="336" cy="291"/>
              <a:chOff x="513" y="1824"/>
              <a:chExt cx="336" cy="291"/>
            </a:xfrm>
          </p:grpSpPr>
          <p:sp>
            <p:nvSpPr>
              <p:cNvPr id="160" name="Oval 194"/>
              <p:cNvSpPr>
                <a:spLocks noChangeArrowheads="1"/>
              </p:cNvSpPr>
              <p:nvPr/>
            </p:nvSpPr>
            <p:spPr bwMode="auto">
              <a:xfrm>
                <a:off x="546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1" name="Text Box 195"/>
              <p:cNvSpPr txBox="1">
                <a:spLocks noChangeArrowheads="1"/>
              </p:cNvSpPr>
              <p:nvPr/>
            </p:nvSpPr>
            <p:spPr bwMode="auto">
              <a:xfrm>
                <a:off x="513" y="182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zh-TW" altLang="en-US" dirty="0" smtClean="0"/>
                  <a:t>5</a:t>
                </a:r>
                <a:endParaRPr lang="zh-TW" altLang="en-US" dirty="0"/>
              </a:p>
            </p:txBody>
          </p:sp>
        </p:grpSp>
        <p:sp>
          <p:nvSpPr>
            <p:cNvPr id="155" name="Line 203"/>
            <p:cNvSpPr>
              <a:spLocks noChangeShapeType="1"/>
            </p:cNvSpPr>
            <p:nvPr/>
          </p:nvSpPr>
          <p:spPr bwMode="auto">
            <a:xfrm flipH="1">
              <a:off x="3600" y="3192"/>
              <a:ext cx="174" cy="18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6" name="Line 204"/>
            <p:cNvSpPr>
              <a:spLocks noChangeShapeType="1"/>
            </p:cNvSpPr>
            <p:nvPr/>
          </p:nvSpPr>
          <p:spPr bwMode="auto">
            <a:xfrm flipH="1">
              <a:off x="3948" y="3216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7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sp>
        <p:nvSpPr>
          <p:cNvPr id="178" name="Line 202"/>
          <p:cNvSpPr>
            <a:spLocks noChangeShapeType="1"/>
          </p:cNvSpPr>
          <p:nvPr/>
        </p:nvSpPr>
        <p:spPr bwMode="auto">
          <a:xfrm flipH="1" flipV="1">
            <a:off x="7617788" y="4218706"/>
            <a:ext cx="118734" cy="228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9" name="Line 202"/>
          <p:cNvSpPr>
            <a:spLocks noChangeShapeType="1"/>
          </p:cNvSpPr>
          <p:nvPr/>
        </p:nvSpPr>
        <p:spPr bwMode="auto">
          <a:xfrm flipH="1" flipV="1">
            <a:off x="7871635" y="4909269"/>
            <a:ext cx="118734" cy="228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0" name="Text Box 195"/>
          <p:cNvSpPr txBox="1">
            <a:spLocks noChangeArrowheads="1"/>
          </p:cNvSpPr>
          <p:nvPr/>
        </p:nvSpPr>
        <p:spPr bwMode="auto">
          <a:xfrm flipH="1">
            <a:off x="7878160" y="5124014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 smtClean="0"/>
              <a:t>27</a:t>
            </a:r>
            <a:endParaRPr lang="zh-TW" altLang="en-US" dirty="0"/>
          </a:p>
        </p:txBody>
      </p:sp>
      <p:sp>
        <p:nvSpPr>
          <p:cNvPr id="181" name="Oval 194"/>
          <p:cNvSpPr>
            <a:spLocks noChangeArrowheads="1"/>
          </p:cNvSpPr>
          <p:nvPr/>
        </p:nvSpPr>
        <p:spPr bwMode="auto">
          <a:xfrm flipH="1">
            <a:off x="7887240" y="5092119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82" name="Text Box 195"/>
          <p:cNvSpPr txBox="1">
            <a:spLocks noChangeArrowheads="1"/>
          </p:cNvSpPr>
          <p:nvPr/>
        </p:nvSpPr>
        <p:spPr bwMode="auto">
          <a:xfrm flipH="1">
            <a:off x="7004116" y="4566369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183" name="Oval 194"/>
          <p:cNvSpPr>
            <a:spLocks noChangeArrowheads="1"/>
          </p:cNvSpPr>
          <p:nvPr/>
        </p:nvSpPr>
        <p:spPr bwMode="auto">
          <a:xfrm flipH="1">
            <a:off x="7013196" y="4534474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84" name="Text Box 192"/>
          <p:cNvSpPr txBox="1">
            <a:spLocks noChangeArrowheads="1"/>
          </p:cNvSpPr>
          <p:nvPr/>
        </p:nvSpPr>
        <p:spPr bwMode="auto">
          <a:xfrm flipH="1">
            <a:off x="7620720" y="5092119"/>
            <a:ext cx="300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dirty="0"/>
              <a:t>0</a:t>
            </a:r>
          </a:p>
        </p:txBody>
      </p:sp>
      <p:sp>
        <p:nvSpPr>
          <p:cNvPr id="185" name="Text Box 192"/>
          <p:cNvSpPr txBox="1">
            <a:spLocks noChangeArrowheads="1"/>
          </p:cNvSpPr>
          <p:nvPr/>
        </p:nvSpPr>
        <p:spPr bwMode="auto">
          <a:xfrm flipH="1">
            <a:off x="7399658" y="4247714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-1</a:t>
            </a:r>
            <a:endParaRPr lang="zh-TW" altLang="en-US" sz="1800" dirty="0"/>
          </a:p>
        </p:txBody>
      </p:sp>
      <p:sp>
        <p:nvSpPr>
          <p:cNvPr id="186" name="AutoShape 207"/>
          <p:cNvSpPr>
            <a:spLocks noChangeArrowheads="1"/>
          </p:cNvSpPr>
          <p:nvPr/>
        </p:nvSpPr>
        <p:spPr bwMode="auto">
          <a:xfrm>
            <a:off x="5572212" y="3832514"/>
            <a:ext cx="844332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rgbClr val="7030A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87" name="Text Box 161"/>
          <p:cNvSpPr txBox="1">
            <a:spLocks noChangeArrowheads="1"/>
          </p:cNvSpPr>
          <p:nvPr/>
        </p:nvSpPr>
        <p:spPr bwMode="auto">
          <a:xfrm>
            <a:off x="2557052" y="3276601"/>
            <a:ext cx="1363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deletion</a:t>
            </a:r>
            <a:endParaRPr lang="zh-TW" altLang="en-US" dirty="0"/>
          </a:p>
        </p:txBody>
      </p:sp>
      <p:sp>
        <p:nvSpPr>
          <p:cNvPr id="188" name="Text Box 161"/>
          <p:cNvSpPr txBox="1">
            <a:spLocks noChangeArrowheads="1"/>
          </p:cNvSpPr>
          <p:nvPr/>
        </p:nvSpPr>
        <p:spPr bwMode="auto">
          <a:xfrm>
            <a:off x="5544807" y="3273885"/>
            <a:ext cx="13639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rotation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3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311"/>
            <a:ext cx="7772400" cy="4648200"/>
          </a:xfrm>
        </p:spPr>
        <p:txBody>
          <a:bodyPr/>
          <a:lstStyle/>
          <a:p>
            <a:r>
              <a:rPr lang="en-US" dirty="0" smtClean="0"/>
              <a:t>Balance node 30</a:t>
            </a:r>
          </a:p>
          <a:p>
            <a:r>
              <a:rPr lang="en-US" dirty="0" smtClean="0"/>
              <a:t>So this deletion requires fixing two imbalanced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  <p:grpSp>
        <p:nvGrpSpPr>
          <p:cNvPr id="7" name="Group 206"/>
          <p:cNvGrpSpPr>
            <a:grpSpLocks/>
          </p:cNvGrpSpPr>
          <p:nvPr/>
        </p:nvGrpSpPr>
        <p:grpSpPr bwMode="auto">
          <a:xfrm>
            <a:off x="189522" y="2362201"/>
            <a:ext cx="2569643" cy="2519363"/>
            <a:chOff x="3449" y="2064"/>
            <a:chExt cx="1753" cy="1587"/>
          </a:xfrm>
        </p:grpSpPr>
        <p:grpSp>
          <p:nvGrpSpPr>
            <p:cNvPr id="10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57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8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11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grpSp>
          <p:nvGrpSpPr>
            <p:cNvPr id="12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55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6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3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13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/>
                <a:t>2</a:t>
              </a:r>
              <a:endParaRPr lang="zh-TW" altLang="en-US" sz="1800" dirty="0"/>
            </a:p>
          </p:txBody>
        </p:sp>
        <p:grpSp>
          <p:nvGrpSpPr>
            <p:cNvPr id="14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53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4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15</a:t>
                </a:r>
                <a:endParaRPr lang="zh-TW" altLang="en-US" dirty="0"/>
              </a:p>
            </p:txBody>
          </p:sp>
        </p:grpSp>
        <p:sp>
          <p:nvSpPr>
            <p:cNvPr id="15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6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grpSp>
          <p:nvGrpSpPr>
            <p:cNvPr id="17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51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2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tx2"/>
                    </a:solidFill>
                  </a:rPr>
                  <a:t>36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8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sp>
          <p:nvSpPr>
            <p:cNvPr id="19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0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49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50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21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3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47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8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5</a:t>
                </a:r>
                <a:endParaRPr lang="zh-TW" altLang="en-US" dirty="0"/>
              </a:p>
            </p:txBody>
          </p:sp>
        </p:grpSp>
        <p:sp>
          <p:nvSpPr>
            <p:cNvPr id="24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sp>
          <p:nvSpPr>
            <p:cNvPr id="25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26" name="Group 183"/>
            <p:cNvGrpSpPr>
              <a:grpSpLocks/>
            </p:cNvGrpSpPr>
            <p:nvPr/>
          </p:nvGrpSpPr>
          <p:grpSpPr bwMode="auto">
            <a:xfrm flipH="1">
              <a:off x="3507" y="3363"/>
              <a:ext cx="336" cy="288"/>
              <a:chOff x="2253" y="1827"/>
              <a:chExt cx="336" cy="288"/>
            </a:xfrm>
          </p:grpSpPr>
          <p:sp>
            <p:nvSpPr>
              <p:cNvPr id="45" name="Oval 184"/>
              <p:cNvSpPr>
                <a:spLocks noChangeArrowheads="1"/>
              </p:cNvSpPr>
              <p:nvPr/>
            </p:nvSpPr>
            <p:spPr bwMode="auto">
              <a:xfrm>
                <a:off x="2298" y="1827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6" name="Text Box 185"/>
              <p:cNvSpPr txBox="1">
                <a:spLocks noChangeArrowheads="1"/>
              </p:cNvSpPr>
              <p:nvPr/>
            </p:nvSpPr>
            <p:spPr bwMode="auto">
              <a:xfrm>
                <a:off x="2253" y="182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 3</a:t>
                </a:r>
                <a:endParaRPr lang="zh-TW" altLang="en-US" dirty="0"/>
              </a:p>
            </p:txBody>
          </p:sp>
        </p:grpSp>
        <p:sp>
          <p:nvSpPr>
            <p:cNvPr id="27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/>
                <a:t>0</a:t>
              </a:r>
              <a:endParaRPr lang="zh-TW" altLang="en-US" sz="1800" dirty="0"/>
            </a:p>
          </p:txBody>
        </p:sp>
        <p:sp>
          <p:nvSpPr>
            <p:cNvPr id="28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30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43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4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73</a:t>
                </a:r>
                <a:endParaRPr lang="zh-TW" altLang="en-US" dirty="0"/>
              </a:p>
            </p:txBody>
          </p:sp>
        </p:grpSp>
        <p:sp>
          <p:nvSpPr>
            <p:cNvPr id="31" name="Text Box 192"/>
            <p:cNvSpPr txBox="1">
              <a:spLocks noChangeArrowheads="1"/>
            </p:cNvSpPr>
            <p:nvPr/>
          </p:nvSpPr>
          <p:spPr bwMode="auto">
            <a:xfrm flipH="1">
              <a:off x="3449" y="3147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grpSp>
          <p:nvGrpSpPr>
            <p:cNvPr id="32" name="Group 193"/>
            <p:cNvGrpSpPr>
              <a:grpSpLocks/>
            </p:cNvGrpSpPr>
            <p:nvPr/>
          </p:nvGrpSpPr>
          <p:grpSpPr bwMode="auto">
            <a:xfrm flipH="1">
              <a:off x="4191" y="3360"/>
              <a:ext cx="336" cy="291"/>
              <a:chOff x="513" y="1824"/>
              <a:chExt cx="336" cy="291"/>
            </a:xfrm>
          </p:grpSpPr>
          <p:sp>
            <p:nvSpPr>
              <p:cNvPr id="41" name="Oval 194"/>
              <p:cNvSpPr>
                <a:spLocks noChangeArrowheads="1"/>
              </p:cNvSpPr>
              <p:nvPr/>
            </p:nvSpPr>
            <p:spPr bwMode="auto">
              <a:xfrm>
                <a:off x="546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2" name="Text Box 195"/>
              <p:cNvSpPr txBox="1">
                <a:spLocks noChangeArrowheads="1"/>
              </p:cNvSpPr>
              <p:nvPr/>
            </p:nvSpPr>
            <p:spPr bwMode="auto">
              <a:xfrm>
                <a:off x="513" y="182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zh-TW" altLang="en-US" dirty="0" smtClean="0"/>
                  <a:t>5</a:t>
                </a:r>
                <a:endParaRPr lang="zh-TW" altLang="en-US" dirty="0"/>
              </a:p>
            </p:txBody>
          </p:sp>
        </p:grpSp>
        <p:sp>
          <p:nvSpPr>
            <p:cNvPr id="36" name="Line 203"/>
            <p:cNvSpPr>
              <a:spLocks noChangeShapeType="1"/>
            </p:cNvSpPr>
            <p:nvPr/>
          </p:nvSpPr>
          <p:spPr bwMode="auto">
            <a:xfrm flipH="1">
              <a:off x="3600" y="3192"/>
              <a:ext cx="174" cy="18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" name="Line 204"/>
            <p:cNvSpPr>
              <a:spLocks noChangeShapeType="1"/>
            </p:cNvSpPr>
            <p:nvPr/>
          </p:nvSpPr>
          <p:spPr bwMode="auto">
            <a:xfrm flipH="1">
              <a:off x="3948" y="3216"/>
              <a:ext cx="168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" name="Text Box 205"/>
            <p:cNvSpPr txBox="1">
              <a:spLocks noChangeArrowheads="1"/>
            </p:cNvSpPr>
            <p:nvPr/>
          </p:nvSpPr>
          <p:spPr bwMode="auto">
            <a:xfrm flipH="1">
              <a:off x="3936" y="32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/>
                <a:t>0</a:t>
              </a:r>
            </a:p>
          </p:txBody>
        </p:sp>
      </p:grpSp>
      <p:sp>
        <p:nvSpPr>
          <p:cNvPr id="59" name="Line 202"/>
          <p:cNvSpPr>
            <a:spLocks noChangeShapeType="1"/>
          </p:cNvSpPr>
          <p:nvPr/>
        </p:nvSpPr>
        <p:spPr bwMode="auto">
          <a:xfrm flipH="1" flipV="1">
            <a:off x="1347548" y="4191001"/>
            <a:ext cx="118734" cy="228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0" name="Line 202"/>
          <p:cNvSpPr>
            <a:spLocks noChangeShapeType="1"/>
          </p:cNvSpPr>
          <p:nvPr/>
        </p:nvSpPr>
        <p:spPr bwMode="auto">
          <a:xfrm flipH="1" flipV="1">
            <a:off x="1601395" y="4881564"/>
            <a:ext cx="118734" cy="228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61" name="Text Box 195"/>
          <p:cNvSpPr txBox="1">
            <a:spLocks noChangeArrowheads="1"/>
          </p:cNvSpPr>
          <p:nvPr/>
        </p:nvSpPr>
        <p:spPr bwMode="auto">
          <a:xfrm flipH="1">
            <a:off x="1607920" y="5096309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 smtClean="0"/>
              <a:t>27</a:t>
            </a:r>
            <a:endParaRPr lang="zh-TW" altLang="en-US" dirty="0"/>
          </a:p>
        </p:txBody>
      </p:sp>
      <p:sp>
        <p:nvSpPr>
          <p:cNvPr id="64" name="Oval 194"/>
          <p:cNvSpPr>
            <a:spLocks noChangeArrowheads="1"/>
          </p:cNvSpPr>
          <p:nvPr/>
        </p:nvSpPr>
        <p:spPr bwMode="auto">
          <a:xfrm flipH="1">
            <a:off x="1617000" y="5064414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5" name="Text Box 195"/>
          <p:cNvSpPr txBox="1">
            <a:spLocks noChangeArrowheads="1"/>
          </p:cNvSpPr>
          <p:nvPr/>
        </p:nvSpPr>
        <p:spPr bwMode="auto">
          <a:xfrm flipH="1">
            <a:off x="733876" y="4538664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66" name="Oval 194"/>
          <p:cNvSpPr>
            <a:spLocks noChangeArrowheads="1"/>
          </p:cNvSpPr>
          <p:nvPr/>
        </p:nvSpPr>
        <p:spPr bwMode="auto">
          <a:xfrm flipH="1">
            <a:off x="742956" y="4506769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67" name="Text Box 192"/>
          <p:cNvSpPr txBox="1">
            <a:spLocks noChangeArrowheads="1"/>
          </p:cNvSpPr>
          <p:nvPr/>
        </p:nvSpPr>
        <p:spPr bwMode="auto">
          <a:xfrm flipH="1">
            <a:off x="1350480" y="5064414"/>
            <a:ext cx="300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dirty="0"/>
              <a:t>0</a:t>
            </a:r>
          </a:p>
        </p:txBody>
      </p:sp>
      <p:sp>
        <p:nvSpPr>
          <p:cNvPr id="68" name="Text Box 192"/>
          <p:cNvSpPr txBox="1">
            <a:spLocks noChangeArrowheads="1"/>
          </p:cNvSpPr>
          <p:nvPr/>
        </p:nvSpPr>
        <p:spPr bwMode="auto">
          <a:xfrm flipH="1">
            <a:off x="1129418" y="4220009"/>
            <a:ext cx="3770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/>
              <a:t>-1</a:t>
            </a:r>
            <a:endParaRPr lang="zh-TW" altLang="en-US" sz="1800" dirty="0"/>
          </a:p>
        </p:txBody>
      </p:sp>
      <p:sp>
        <p:nvSpPr>
          <p:cNvPr id="69" name="AutoShape 207"/>
          <p:cNvSpPr>
            <a:spLocks noChangeArrowheads="1"/>
          </p:cNvSpPr>
          <p:nvPr/>
        </p:nvSpPr>
        <p:spPr bwMode="auto">
          <a:xfrm>
            <a:off x="3009041" y="3790954"/>
            <a:ext cx="2225585" cy="304800"/>
          </a:xfrm>
          <a:prstGeom prst="rightArrow">
            <a:avLst>
              <a:gd name="adj1" fmla="val 50000"/>
              <a:gd name="adj2" fmla="val 56250"/>
            </a:avLst>
          </a:prstGeom>
          <a:noFill/>
          <a:ln w="12700">
            <a:solidFill>
              <a:srgbClr val="7030A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grpSp>
        <p:nvGrpSpPr>
          <p:cNvPr id="128" name="Group 206"/>
          <p:cNvGrpSpPr>
            <a:grpSpLocks/>
          </p:cNvGrpSpPr>
          <p:nvPr/>
        </p:nvGrpSpPr>
        <p:grpSpPr bwMode="auto">
          <a:xfrm>
            <a:off x="5149607" y="2389906"/>
            <a:ext cx="3132531" cy="2519363"/>
            <a:chOff x="3449" y="2064"/>
            <a:chExt cx="2137" cy="1587"/>
          </a:xfrm>
        </p:grpSpPr>
        <p:grpSp>
          <p:nvGrpSpPr>
            <p:cNvPr id="129" name="Group 155"/>
            <p:cNvGrpSpPr>
              <a:grpSpLocks/>
            </p:cNvGrpSpPr>
            <p:nvPr/>
          </p:nvGrpSpPr>
          <p:grpSpPr bwMode="auto">
            <a:xfrm>
              <a:off x="4014" y="2928"/>
              <a:ext cx="336" cy="288"/>
              <a:chOff x="654" y="1824"/>
              <a:chExt cx="336" cy="288"/>
            </a:xfrm>
          </p:grpSpPr>
          <p:sp>
            <p:nvSpPr>
              <p:cNvPr id="176" name="Oval 156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7" name="Text Box 157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17</a:t>
                </a:r>
                <a:endParaRPr lang="zh-TW" altLang="en-US" dirty="0"/>
              </a:p>
            </p:txBody>
          </p:sp>
        </p:grpSp>
        <p:sp>
          <p:nvSpPr>
            <p:cNvPr id="130" name="Text Box 158"/>
            <p:cNvSpPr txBox="1">
              <a:spLocks noChangeArrowheads="1"/>
            </p:cNvSpPr>
            <p:nvPr/>
          </p:nvSpPr>
          <p:spPr bwMode="auto">
            <a:xfrm>
              <a:off x="3936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grpSp>
          <p:nvGrpSpPr>
            <p:cNvPr id="131" name="Group 159"/>
            <p:cNvGrpSpPr>
              <a:grpSpLocks/>
            </p:cNvGrpSpPr>
            <p:nvPr/>
          </p:nvGrpSpPr>
          <p:grpSpPr bwMode="auto">
            <a:xfrm>
              <a:off x="4128" y="2160"/>
              <a:ext cx="336" cy="288"/>
              <a:chOff x="672" y="1824"/>
              <a:chExt cx="336" cy="288"/>
            </a:xfrm>
          </p:grpSpPr>
          <p:sp>
            <p:nvSpPr>
              <p:cNvPr id="174" name="Oval 16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5" name="Text Box 161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2</a:t>
                </a:r>
                <a:r>
                  <a:rPr lang="zh-TW" altLang="en-US" dirty="0" smtClean="0"/>
                  <a:t>0</a:t>
                </a:r>
                <a:endParaRPr lang="zh-TW" altLang="en-US" dirty="0"/>
              </a:p>
            </p:txBody>
          </p:sp>
        </p:grpSp>
        <p:sp>
          <p:nvSpPr>
            <p:cNvPr id="132" name="Text Box 162"/>
            <p:cNvSpPr txBox="1">
              <a:spLocks noChangeArrowheads="1"/>
            </p:cNvSpPr>
            <p:nvPr/>
          </p:nvSpPr>
          <p:spPr bwMode="auto">
            <a:xfrm>
              <a:off x="3984" y="206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grpSp>
          <p:nvGrpSpPr>
            <p:cNvPr id="133" name="Group 163"/>
            <p:cNvGrpSpPr>
              <a:grpSpLocks/>
            </p:cNvGrpSpPr>
            <p:nvPr/>
          </p:nvGrpSpPr>
          <p:grpSpPr bwMode="auto">
            <a:xfrm>
              <a:off x="3870" y="2544"/>
              <a:ext cx="336" cy="288"/>
              <a:chOff x="654" y="1824"/>
              <a:chExt cx="336" cy="288"/>
            </a:xfrm>
          </p:grpSpPr>
          <p:sp>
            <p:nvSpPr>
              <p:cNvPr id="172" name="Oval 16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3" name="Text Box 165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15</a:t>
                </a:r>
                <a:endParaRPr lang="zh-TW" altLang="en-US" dirty="0"/>
              </a:p>
            </p:txBody>
          </p:sp>
        </p:grpSp>
        <p:sp>
          <p:nvSpPr>
            <p:cNvPr id="134" name="Line 166"/>
            <p:cNvSpPr>
              <a:spLocks noChangeShapeType="1"/>
            </p:cNvSpPr>
            <p:nvPr/>
          </p:nvSpPr>
          <p:spPr bwMode="auto">
            <a:xfrm flipH="1">
              <a:off x="4080" y="2400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5" name="Text Box 167"/>
            <p:cNvSpPr txBox="1">
              <a:spLocks noChangeArrowheads="1"/>
            </p:cNvSpPr>
            <p:nvPr/>
          </p:nvSpPr>
          <p:spPr bwMode="auto">
            <a:xfrm>
              <a:off x="3792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grpSp>
          <p:nvGrpSpPr>
            <p:cNvPr id="136" name="Group 168"/>
            <p:cNvGrpSpPr>
              <a:grpSpLocks/>
            </p:cNvGrpSpPr>
            <p:nvPr/>
          </p:nvGrpSpPr>
          <p:grpSpPr bwMode="auto">
            <a:xfrm>
              <a:off x="4632" y="2544"/>
              <a:ext cx="336" cy="288"/>
              <a:chOff x="648" y="1824"/>
              <a:chExt cx="336" cy="288"/>
            </a:xfrm>
          </p:grpSpPr>
          <p:sp>
            <p:nvSpPr>
              <p:cNvPr id="170" name="Oval 16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71" name="Text Box 170"/>
              <p:cNvSpPr txBox="1">
                <a:spLocks noChangeArrowheads="1"/>
              </p:cNvSpPr>
              <p:nvPr/>
            </p:nvSpPr>
            <p:spPr bwMode="auto">
              <a:xfrm>
                <a:off x="648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>
                    <a:solidFill>
                      <a:schemeClr val="tx2"/>
                    </a:solidFill>
                  </a:rPr>
                  <a:t>30</a:t>
                </a:r>
                <a:endParaRPr lang="zh-TW" alt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37" name="Text Box 171"/>
            <p:cNvSpPr txBox="1">
              <a:spLocks noChangeArrowheads="1"/>
            </p:cNvSpPr>
            <p:nvPr/>
          </p:nvSpPr>
          <p:spPr bwMode="auto">
            <a:xfrm>
              <a:off x="4464" y="249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0</a:t>
              </a:r>
              <a:endParaRPr lang="zh-TW" altLang="en-US" sz="1800" dirty="0"/>
            </a:p>
          </p:txBody>
        </p:sp>
        <p:sp>
          <p:nvSpPr>
            <p:cNvPr id="138" name="Line 172"/>
            <p:cNvSpPr>
              <a:spLocks noChangeShapeType="1"/>
            </p:cNvSpPr>
            <p:nvPr/>
          </p:nvSpPr>
          <p:spPr bwMode="auto">
            <a:xfrm>
              <a:off x="4368" y="2400"/>
              <a:ext cx="33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39" name="Group 173"/>
            <p:cNvGrpSpPr>
              <a:grpSpLocks/>
            </p:cNvGrpSpPr>
            <p:nvPr/>
          </p:nvGrpSpPr>
          <p:grpSpPr bwMode="auto">
            <a:xfrm flipH="1">
              <a:off x="3600" y="2928"/>
              <a:ext cx="336" cy="288"/>
              <a:chOff x="672" y="1824"/>
              <a:chExt cx="336" cy="288"/>
            </a:xfrm>
          </p:grpSpPr>
          <p:sp>
            <p:nvSpPr>
              <p:cNvPr id="168" name="Oval 174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9" name="Text Box 175"/>
              <p:cNvSpPr txBox="1">
                <a:spLocks noChangeArrowheads="1"/>
              </p:cNvSpPr>
              <p:nvPr/>
            </p:nvSpPr>
            <p:spPr bwMode="auto">
              <a:xfrm>
                <a:off x="672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TW" altLang="en-US"/>
                  <a:t>10</a:t>
                </a:r>
              </a:p>
            </p:txBody>
          </p:sp>
        </p:grpSp>
        <p:sp>
          <p:nvSpPr>
            <p:cNvPr id="140" name="Text Box 176"/>
            <p:cNvSpPr txBox="1">
              <a:spLocks noChangeArrowheads="1"/>
            </p:cNvSpPr>
            <p:nvPr/>
          </p:nvSpPr>
          <p:spPr bwMode="auto">
            <a:xfrm flipH="1">
              <a:off x="3552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1</a:t>
              </a:r>
              <a:endParaRPr lang="zh-TW" altLang="en-US" sz="1800" dirty="0"/>
            </a:p>
          </p:txBody>
        </p:sp>
        <p:sp>
          <p:nvSpPr>
            <p:cNvPr id="141" name="Line 177"/>
            <p:cNvSpPr>
              <a:spLocks noChangeShapeType="1"/>
            </p:cNvSpPr>
            <p:nvPr/>
          </p:nvSpPr>
          <p:spPr bwMode="auto">
            <a:xfrm flipH="1">
              <a:off x="3840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42" name="Group 178"/>
            <p:cNvGrpSpPr>
              <a:grpSpLocks/>
            </p:cNvGrpSpPr>
            <p:nvPr/>
          </p:nvGrpSpPr>
          <p:grpSpPr bwMode="auto">
            <a:xfrm flipH="1">
              <a:off x="4386" y="2928"/>
              <a:ext cx="336" cy="288"/>
              <a:chOff x="654" y="1824"/>
              <a:chExt cx="336" cy="288"/>
            </a:xfrm>
          </p:grpSpPr>
          <p:sp>
            <p:nvSpPr>
              <p:cNvPr id="166" name="Oval 179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7" name="Text Box 180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/>
                  <a:t>2</a:t>
                </a:r>
                <a:r>
                  <a:rPr lang="zh-TW" altLang="en-US" dirty="0" smtClean="0"/>
                  <a:t>5</a:t>
                </a:r>
                <a:endParaRPr lang="zh-TW" altLang="en-US" dirty="0"/>
              </a:p>
            </p:txBody>
          </p:sp>
        </p:grpSp>
        <p:sp>
          <p:nvSpPr>
            <p:cNvPr id="143" name="Text Box 181"/>
            <p:cNvSpPr txBox="1">
              <a:spLocks noChangeArrowheads="1"/>
            </p:cNvSpPr>
            <p:nvPr/>
          </p:nvSpPr>
          <p:spPr bwMode="auto">
            <a:xfrm flipH="1">
              <a:off x="4272" y="2832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 smtClean="0"/>
                <a:t>-1</a:t>
              </a:r>
              <a:endParaRPr lang="zh-TW" altLang="en-US" sz="1800" dirty="0"/>
            </a:p>
          </p:txBody>
        </p:sp>
        <p:sp>
          <p:nvSpPr>
            <p:cNvPr id="144" name="Line 182"/>
            <p:cNvSpPr>
              <a:spLocks noChangeShapeType="1"/>
            </p:cNvSpPr>
            <p:nvPr/>
          </p:nvSpPr>
          <p:spPr bwMode="auto">
            <a:xfrm flipH="1">
              <a:off x="4608" y="2784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45" name="Group 183"/>
            <p:cNvGrpSpPr>
              <a:grpSpLocks/>
            </p:cNvGrpSpPr>
            <p:nvPr/>
          </p:nvGrpSpPr>
          <p:grpSpPr bwMode="auto">
            <a:xfrm flipH="1">
              <a:off x="3507" y="3363"/>
              <a:ext cx="336" cy="288"/>
              <a:chOff x="2253" y="1827"/>
              <a:chExt cx="336" cy="288"/>
            </a:xfrm>
          </p:grpSpPr>
          <p:sp>
            <p:nvSpPr>
              <p:cNvPr id="164" name="Oval 184"/>
              <p:cNvSpPr>
                <a:spLocks noChangeArrowheads="1"/>
              </p:cNvSpPr>
              <p:nvPr/>
            </p:nvSpPr>
            <p:spPr bwMode="auto">
              <a:xfrm>
                <a:off x="2298" y="1827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5" name="Text Box 185"/>
              <p:cNvSpPr txBox="1">
                <a:spLocks noChangeArrowheads="1"/>
              </p:cNvSpPr>
              <p:nvPr/>
            </p:nvSpPr>
            <p:spPr bwMode="auto">
              <a:xfrm>
                <a:off x="2253" y="182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 3</a:t>
                </a:r>
                <a:endParaRPr lang="zh-TW" altLang="en-US" dirty="0"/>
              </a:p>
            </p:txBody>
          </p:sp>
        </p:grpSp>
        <p:sp>
          <p:nvSpPr>
            <p:cNvPr id="146" name="Text Box 186"/>
            <p:cNvSpPr txBox="1">
              <a:spLocks noChangeArrowheads="1"/>
            </p:cNvSpPr>
            <p:nvPr/>
          </p:nvSpPr>
          <p:spPr bwMode="auto">
            <a:xfrm flipH="1">
              <a:off x="4765" y="283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800" dirty="0"/>
                <a:t>0</a:t>
              </a:r>
              <a:endParaRPr lang="zh-TW" altLang="en-US" sz="1800" dirty="0"/>
            </a:p>
          </p:txBody>
        </p:sp>
        <p:sp>
          <p:nvSpPr>
            <p:cNvPr id="147" name="Line 187"/>
            <p:cNvSpPr>
              <a:spLocks noChangeShapeType="1"/>
            </p:cNvSpPr>
            <p:nvPr/>
          </p:nvSpPr>
          <p:spPr bwMode="auto">
            <a:xfrm flipH="1" flipV="1">
              <a:off x="4896" y="2784"/>
              <a:ext cx="96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48" name="Line 188"/>
            <p:cNvSpPr>
              <a:spLocks noChangeShapeType="1"/>
            </p:cNvSpPr>
            <p:nvPr/>
          </p:nvSpPr>
          <p:spPr bwMode="auto">
            <a:xfrm>
              <a:off x="4080" y="2832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grpSp>
          <p:nvGrpSpPr>
            <p:cNvPr id="149" name="Group 189"/>
            <p:cNvGrpSpPr>
              <a:grpSpLocks/>
            </p:cNvGrpSpPr>
            <p:nvPr/>
          </p:nvGrpSpPr>
          <p:grpSpPr bwMode="auto">
            <a:xfrm flipH="1">
              <a:off x="4866" y="2976"/>
              <a:ext cx="336" cy="288"/>
              <a:chOff x="654" y="1824"/>
              <a:chExt cx="336" cy="288"/>
            </a:xfrm>
          </p:grpSpPr>
          <p:sp>
            <p:nvSpPr>
              <p:cNvPr id="162" name="Oval 190"/>
              <p:cNvSpPr>
                <a:spLocks noChangeArrowheads="1"/>
              </p:cNvSpPr>
              <p:nvPr/>
            </p:nvSpPr>
            <p:spPr bwMode="auto">
              <a:xfrm>
                <a:off x="672" y="182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3" name="Text Box 191"/>
              <p:cNvSpPr txBox="1">
                <a:spLocks noChangeArrowheads="1"/>
              </p:cNvSpPr>
              <p:nvPr/>
            </p:nvSpPr>
            <p:spPr bwMode="auto">
              <a:xfrm>
                <a:off x="654" y="18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36</a:t>
                </a:r>
                <a:endParaRPr lang="zh-TW" altLang="en-US" dirty="0"/>
              </a:p>
            </p:txBody>
          </p:sp>
        </p:grpSp>
        <p:sp>
          <p:nvSpPr>
            <p:cNvPr id="150" name="Text Box 192"/>
            <p:cNvSpPr txBox="1">
              <a:spLocks noChangeArrowheads="1"/>
            </p:cNvSpPr>
            <p:nvPr/>
          </p:nvSpPr>
          <p:spPr bwMode="auto">
            <a:xfrm flipH="1">
              <a:off x="3449" y="3147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/>
                <a:t>0</a:t>
              </a:r>
            </a:p>
          </p:txBody>
        </p:sp>
        <p:grpSp>
          <p:nvGrpSpPr>
            <p:cNvPr id="151" name="Group 193"/>
            <p:cNvGrpSpPr>
              <a:grpSpLocks/>
            </p:cNvGrpSpPr>
            <p:nvPr/>
          </p:nvGrpSpPr>
          <p:grpSpPr bwMode="auto">
            <a:xfrm flipH="1">
              <a:off x="5250" y="3320"/>
              <a:ext cx="336" cy="291"/>
              <a:chOff x="-546" y="1784"/>
              <a:chExt cx="336" cy="291"/>
            </a:xfrm>
          </p:grpSpPr>
          <p:sp>
            <p:nvSpPr>
              <p:cNvPr id="160" name="Oval 194"/>
              <p:cNvSpPr>
                <a:spLocks noChangeArrowheads="1"/>
              </p:cNvSpPr>
              <p:nvPr/>
            </p:nvSpPr>
            <p:spPr bwMode="auto">
              <a:xfrm>
                <a:off x="-522" y="1784"/>
                <a:ext cx="288" cy="28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161" name="Text Box 195"/>
              <p:cNvSpPr txBox="1">
                <a:spLocks noChangeArrowheads="1"/>
              </p:cNvSpPr>
              <p:nvPr/>
            </p:nvSpPr>
            <p:spPr bwMode="auto">
              <a:xfrm>
                <a:off x="-546" y="1787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TW" dirty="0" smtClean="0"/>
                  <a:t>73</a:t>
                </a:r>
                <a:endParaRPr lang="zh-TW" altLang="en-US" dirty="0"/>
              </a:p>
            </p:txBody>
          </p:sp>
        </p:grpSp>
        <p:sp>
          <p:nvSpPr>
            <p:cNvPr id="155" name="Line 203"/>
            <p:cNvSpPr>
              <a:spLocks noChangeShapeType="1"/>
            </p:cNvSpPr>
            <p:nvPr/>
          </p:nvSpPr>
          <p:spPr bwMode="auto">
            <a:xfrm flipH="1">
              <a:off x="3600" y="3192"/>
              <a:ext cx="174" cy="18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6" name="Line 204"/>
            <p:cNvSpPr>
              <a:spLocks noChangeShapeType="1"/>
            </p:cNvSpPr>
            <p:nvPr/>
          </p:nvSpPr>
          <p:spPr bwMode="auto">
            <a:xfrm flipH="1">
              <a:off x="4992" y="3216"/>
              <a:ext cx="97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178" name="Line 202"/>
          <p:cNvSpPr>
            <a:spLocks noChangeShapeType="1"/>
          </p:cNvSpPr>
          <p:nvPr/>
        </p:nvSpPr>
        <p:spPr bwMode="auto">
          <a:xfrm flipH="1" flipV="1">
            <a:off x="7610187" y="4218706"/>
            <a:ext cx="425687" cy="1651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79" name="Line 202"/>
          <p:cNvSpPr>
            <a:spLocks noChangeShapeType="1"/>
          </p:cNvSpPr>
          <p:nvPr/>
        </p:nvSpPr>
        <p:spPr bwMode="auto">
          <a:xfrm flipH="1" flipV="1">
            <a:off x="6864833" y="4216325"/>
            <a:ext cx="118734" cy="2286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180" name="Text Box 195"/>
          <p:cNvSpPr txBox="1">
            <a:spLocks noChangeArrowheads="1"/>
          </p:cNvSpPr>
          <p:nvPr/>
        </p:nvSpPr>
        <p:spPr bwMode="auto">
          <a:xfrm flipH="1">
            <a:off x="6805149" y="4476889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 smtClean="0"/>
              <a:t>27</a:t>
            </a:r>
            <a:endParaRPr lang="zh-TW" altLang="en-US" dirty="0"/>
          </a:p>
        </p:txBody>
      </p:sp>
      <p:sp>
        <p:nvSpPr>
          <p:cNvPr id="181" name="Oval 194"/>
          <p:cNvSpPr>
            <a:spLocks noChangeArrowheads="1"/>
          </p:cNvSpPr>
          <p:nvPr/>
        </p:nvSpPr>
        <p:spPr bwMode="auto">
          <a:xfrm flipH="1">
            <a:off x="6840330" y="4440934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82" name="Text Box 195"/>
          <p:cNvSpPr txBox="1">
            <a:spLocks noChangeArrowheads="1"/>
          </p:cNvSpPr>
          <p:nvPr/>
        </p:nvSpPr>
        <p:spPr bwMode="auto">
          <a:xfrm flipH="1">
            <a:off x="7297676" y="4455555"/>
            <a:ext cx="49252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dirty="0" smtClean="0"/>
              <a:t>35</a:t>
            </a:r>
            <a:endParaRPr lang="zh-TW" altLang="en-US" dirty="0"/>
          </a:p>
        </p:txBody>
      </p:sp>
      <p:sp>
        <p:nvSpPr>
          <p:cNvPr id="183" name="Oval 194"/>
          <p:cNvSpPr>
            <a:spLocks noChangeArrowheads="1"/>
          </p:cNvSpPr>
          <p:nvPr/>
        </p:nvSpPr>
        <p:spPr bwMode="auto">
          <a:xfrm flipH="1">
            <a:off x="7306756" y="4423660"/>
            <a:ext cx="422166" cy="457200"/>
          </a:xfrm>
          <a:prstGeom prst="ellipse">
            <a:avLst/>
          </a:prstGeom>
          <a:noFill/>
          <a:ln w="12700">
            <a:solidFill>
              <a:srgbClr val="80808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/>
          </a:p>
        </p:txBody>
      </p:sp>
      <p:sp>
        <p:nvSpPr>
          <p:cNvPr id="184" name="Text Box 192"/>
          <p:cNvSpPr txBox="1">
            <a:spLocks noChangeArrowheads="1"/>
          </p:cNvSpPr>
          <p:nvPr/>
        </p:nvSpPr>
        <p:spPr bwMode="auto">
          <a:xfrm flipH="1">
            <a:off x="6656940" y="4371659"/>
            <a:ext cx="300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1800" dirty="0"/>
              <a:t>0</a:t>
            </a:r>
          </a:p>
        </p:txBody>
      </p:sp>
      <p:sp>
        <p:nvSpPr>
          <p:cNvPr id="187" name="Text Box 161"/>
          <p:cNvSpPr txBox="1">
            <a:spLocks noChangeArrowheads="1"/>
          </p:cNvSpPr>
          <p:nvPr/>
        </p:nvSpPr>
        <p:spPr bwMode="auto">
          <a:xfrm>
            <a:off x="2694211" y="2665096"/>
            <a:ext cx="29669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dirty="0" smtClean="0"/>
              <a:t>Double rotation (</a:t>
            </a:r>
            <a:r>
              <a:rPr lang="en-US" altLang="zh-TW" dirty="0"/>
              <a:t>l</a:t>
            </a:r>
            <a:r>
              <a:rPr lang="en-US" altLang="zh-TW" dirty="0" smtClean="0"/>
              <a:t>eft-right rotation) to balance 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91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Trees: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 AVL Tree with n keys</a:t>
            </a:r>
          </a:p>
          <a:p>
            <a:r>
              <a:rPr lang="en-US" dirty="0" smtClean="0"/>
              <a:t>Space consumption: O(n)</a:t>
            </a:r>
          </a:p>
          <a:p>
            <a:r>
              <a:rPr lang="en-US" dirty="0" smtClean="0"/>
              <a:t>Time complexity:</a:t>
            </a:r>
          </a:p>
          <a:p>
            <a:pPr lvl="1"/>
            <a:r>
              <a:rPr lang="en-US" dirty="0" smtClean="0"/>
              <a:t>Search for a key: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Insertion: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Deletion: 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10-</a:t>
            </a:r>
            <a:fld id="{D771C658-50B4-4440-9114-F764B39FC6D7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6550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7547F5D6-F5AC-4C90-8FAB-417B73424643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</a:t>
            </a:r>
            <a:r>
              <a:rPr lang="en-US" altLang="zh-TW" dirty="0" smtClean="0"/>
              <a:t>into a BST</a:t>
            </a:r>
            <a:endParaRPr lang="en-US" altLang="zh-TW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05" y="2077453"/>
            <a:ext cx="8443322" cy="1066800"/>
          </a:xfrm>
        </p:spPr>
        <p:txBody>
          <a:bodyPr/>
          <a:lstStyle/>
          <a:p>
            <a:r>
              <a:rPr lang="en-US" altLang="zh-TW" dirty="0"/>
              <a:t>Consider how to insert 40, 20, 60, 10, 50, 45, 30, 55, 70 and 52 into a binary </a:t>
            </a:r>
            <a:r>
              <a:rPr lang="en-US" altLang="zh-TW" dirty="0" smtClean="0"/>
              <a:t>search tree </a:t>
            </a:r>
            <a:r>
              <a:rPr lang="en-US" altLang="zh-TW" dirty="0"/>
              <a:t>in order.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69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735B8E46-F1A6-48B4-8AD9-9DCAE3C91F95}" type="slidenum">
              <a:rPr lang="zh-TW" altLang="en-US" smtClean="0"/>
              <a:pPr/>
              <a:t>5</a:t>
            </a:fld>
            <a:endParaRPr lang="en-US" altLang="zh-TW" dirty="0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25642"/>
          </a:xfrm>
        </p:spPr>
        <p:txBody>
          <a:bodyPr/>
          <a:lstStyle/>
          <a:p>
            <a:r>
              <a:rPr lang="en-US" altLang="zh-TW" dirty="0"/>
              <a:t>Deletion from </a:t>
            </a:r>
            <a:r>
              <a:rPr lang="en-US" altLang="zh-TW" dirty="0" smtClean="0"/>
              <a:t>a BST</a:t>
            </a:r>
            <a:endParaRPr lang="en-US" altLang="zh-TW" dirty="0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4853" y="1302276"/>
            <a:ext cx="8819147" cy="4648200"/>
          </a:xfrm>
        </p:spPr>
        <p:txBody>
          <a:bodyPr/>
          <a:lstStyle/>
          <a:p>
            <a:r>
              <a:rPr lang="en-US" altLang="zh-TW" sz="2400" dirty="0"/>
              <a:t>The properties of binary search trees:</a:t>
            </a:r>
          </a:p>
          <a:p>
            <a:pPr lvl="1"/>
            <a:r>
              <a:rPr lang="en-US" altLang="zh-TW" dirty="0"/>
              <a:t>Where is the </a:t>
            </a:r>
            <a:r>
              <a:rPr lang="en-US" altLang="zh-TW" dirty="0" smtClean="0"/>
              <a:t>min/max </a:t>
            </a:r>
            <a:r>
              <a:rPr lang="en-US" altLang="zh-TW" dirty="0"/>
              <a:t>element kept in a tree/</a:t>
            </a:r>
            <a:r>
              <a:rPr lang="en-US" altLang="zh-TW" dirty="0" err="1"/>
              <a:t>subtree</a:t>
            </a:r>
            <a:r>
              <a:rPr lang="en-US" altLang="zh-TW" dirty="0"/>
              <a:t>? Leftmost/Rightmost node? </a:t>
            </a:r>
          </a:p>
          <a:p>
            <a:r>
              <a:rPr lang="en-US" altLang="zh-TW" sz="2400" dirty="0"/>
              <a:t>Delete an element from a binary search </a:t>
            </a:r>
            <a:r>
              <a:rPr lang="en-US" altLang="zh-TW" sz="2400" dirty="0" smtClean="0"/>
              <a:t>tree in </a:t>
            </a:r>
            <a:r>
              <a:rPr lang="en-US" altLang="zh-TW" sz="2400" dirty="0" smtClean="0">
                <a:solidFill>
                  <a:srgbClr val="C00000"/>
                </a:solidFill>
              </a:rPr>
              <a:t>3 </a:t>
            </a:r>
            <a:r>
              <a:rPr lang="en-US" altLang="zh-TW" sz="2400" dirty="0">
                <a:solidFill>
                  <a:srgbClr val="C00000"/>
                </a:solidFill>
              </a:rPr>
              <a:t>cases</a:t>
            </a:r>
            <a:r>
              <a:rPr lang="en-US" altLang="zh-TW" sz="2400" dirty="0"/>
              <a:t>:</a:t>
            </a:r>
          </a:p>
          <a:p>
            <a:pPr lvl="1"/>
            <a:r>
              <a:rPr lang="en-US" altLang="zh-TW" dirty="0"/>
              <a:t>delete a leaf node.</a:t>
            </a:r>
          </a:p>
          <a:p>
            <a:pPr lvl="1"/>
            <a:r>
              <a:rPr lang="en-US" altLang="zh-TW" dirty="0"/>
              <a:t>delete a non-leaf node with one child.</a:t>
            </a:r>
          </a:p>
          <a:p>
            <a:pPr lvl="2"/>
            <a:r>
              <a:rPr lang="en-US" altLang="zh-TW" sz="2400" dirty="0"/>
              <a:t>Put the single child in the place of the deleted node.</a:t>
            </a:r>
          </a:p>
          <a:p>
            <a:pPr lvl="1"/>
            <a:r>
              <a:rPr lang="en-US" altLang="zh-TW" dirty="0"/>
              <a:t>delete a non-leaf node with two children.</a:t>
            </a:r>
          </a:p>
          <a:p>
            <a:pPr lvl="2"/>
            <a:r>
              <a:rPr lang="en-US" altLang="zh-TW" sz="2400" dirty="0"/>
              <a:t>Find the smallest element from its right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, or</a:t>
            </a:r>
          </a:p>
          <a:p>
            <a:pPr lvl="2"/>
            <a:r>
              <a:rPr lang="en-US" altLang="zh-TW" sz="2400" dirty="0"/>
              <a:t>Find the largest element from its left </a:t>
            </a:r>
            <a:r>
              <a:rPr lang="en-US" altLang="zh-TW" sz="2400" dirty="0" err="1"/>
              <a:t>subtree</a:t>
            </a:r>
            <a:r>
              <a:rPr lang="en-US" altLang="zh-TW" sz="2400" dirty="0"/>
              <a:t>.</a:t>
            </a:r>
          </a:p>
          <a:p>
            <a:pPr lvl="2"/>
            <a:r>
              <a:rPr lang="en-US" altLang="zh-TW" sz="2400" dirty="0"/>
              <a:t>Put the chosen node in the place of the deleted node.</a:t>
            </a:r>
          </a:p>
        </p:txBody>
      </p:sp>
    </p:spTree>
    <p:extLst>
      <p:ext uri="{BB962C8B-B14F-4D97-AF65-F5344CB8AC3E}">
        <p14:creationId xmlns:p14="http://schemas.microsoft.com/office/powerpoint/2010/main" val="3543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FFD71BDB-84B6-4266-84AC-AA4BB91FA3F3}" type="slidenum">
              <a:rPr lang="zh-TW" altLang="en-US" smtClean="0"/>
              <a:pPr/>
              <a:t>6</a:t>
            </a:fld>
            <a:endParaRPr lang="en-US" altLang="zh-TW" dirty="0"/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Deletion from </a:t>
            </a:r>
            <a:r>
              <a:rPr lang="en-US" altLang="zh-TW" dirty="0" smtClean="0"/>
              <a:t>a BST</a:t>
            </a:r>
            <a:endParaRPr lang="en-US" altLang="zh-TW" dirty="0"/>
          </a:p>
        </p:txBody>
      </p:sp>
      <p:sp>
        <p:nvSpPr>
          <p:cNvPr id="428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1805" y="974560"/>
            <a:ext cx="8443322" cy="5334000"/>
          </a:xfrm>
        </p:spPr>
        <p:txBody>
          <a:bodyPr/>
          <a:lstStyle/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r>
              <a:rPr lang="en-US" altLang="zh-TW" sz="2400" dirty="0"/>
              <a:t>Delete 10 from the above tree.</a:t>
            </a:r>
          </a:p>
          <a:p>
            <a:r>
              <a:rPr lang="en-US" altLang="zh-TW" sz="2400" dirty="0"/>
              <a:t>Delete 55 from the above tree.</a:t>
            </a:r>
          </a:p>
          <a:p>
            <a:r>
              <a:rPr lang="en-US" altLang="zh-TW" sz="2400" dirty="0"/>
              <a:t>Delete 60 from the above tree.</a:t>
            </a:r>
          </a:p>
        </p:txBody>
      </p:sp>
      <p:graphicFrame>
        <p:nvGraphicFramePr>
          <p:cNvPr id="428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570088"/>
              </p:ext>
            </p:extLst>
          </p:nvPr>
        </p:nvGraphicFramePr>
        <p:xfrm>
          <a:off x="2153653" y="1207167"/>
          <a:ext cx="2990343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Photo Editor Photo" r:id="rId4" imgW="3238952" imgH="3696216" progId="MSPhotoEd.3">
                  <p:embed/>
                </p:oleObj>
              </mc:Choice>
              <mc:Fallback>
                <p:oleObj name="Photo Editor Photo" r:id="rId4" imgW="3238952" imgH="369621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653" y="1207167"/>
                        <a:ext cx="2990343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08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7D8510A7-210F-4DA6-B73F-6CA9B73E0555}" type="slidenum">
              <a:rPr lang="zh-TW" altLang="en-US" smtClean="0"/>
              <a:pPr/>
              <a:t>7</a:t>
            </a:fld>
            <a:endParaRPr lang="en-US" altLang="zh-TW" dirty="0"/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81263"/>
          </a:xfrm>
        </p:spPr>
        <p:txBody>
          <a:bodyPr/>
          <a:lstStyle/>
          <a:p>
            <a:r>
              <a:rPr lang="en-US" altLang="zh-TW" dirty="0" smtClean="0"/>
              <a:t>From BST to AVL </a:t>
            </a:r>
            <a:r>
              <a:rPr lang="en-US" altLang="zh-TW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133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1805" y="838200"/>
                <a:ext cx="8443322" cy="2362200"/>
              </a:xfrm>
            </p:spPr>
            <p:txBody>
              <a:bodyPr/>
              <a:lstStyle/>
              <a:p>
                <a:r>
                  <a:rPr lang="en-US" altLang="zh-TW" sz="2400" dirty="0">
                    <a:solidFill>
                      <a:srgbClr val="C00000"/>
                    </a:solidFill>
                  </a:rPr>
                  <a:t>Binary Search Trees:</a:t>
                </a:r>
              </a:p>
              <a:p>
                <a:pPr lvl="1"/>
                <a:r>
                  <a:rPr lang="en-US" altLang="zh-TW" dirty="0"/>
                  <a:t>Even though the </a:t>
                </a:r>
                <a:r>
                  <a:rPr lang="en-US" altLang="zh-TW" i="1" dirty="0"/>
                  <a:t>properties</a:t>
                </a:r>
                <a:r>
                  <a:rPr lang="en-US" altLang="zh-TW" dirty="0"/>
                  <a:t> of binary search trees help us to reduce the number of nodes to search. But it doesn't mean it can always be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𝑂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/>
                      </a:rPr>
                      <m:t>log</m:t>
                    </m:r>
                    <m:r>
                      <a:rPr lang="en-US" altLang="zh-TW" i="1" dirty="0" smtClean="0">
                        <a:latin typeface="Cambria Math"/>
                      </a:rPr>
                      <m:t>⁡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Why? It depends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on </a:t>
                </a:r>
                <a:r>
                  <a:rPr lang="en-US" altLang="zh-TW" i="1" dirty="0">
                    <a:solidFill>
                      <a:srgbClr val="0000FF"/>
                    </a:solidFill>
                  </a:rPr>
                  <a:t>insertion </a:t>
                </a:r>
                <a:r>
                  <a:rPr lang="en-US" altLang="zh-TW" i="1" dirty="0" smtClean="0">
                    <a:solidFill>
                      <a:srgbClr val="0000FF"/>
                    </a:solidFill>
                  </a:rPr>
                  <a:t>order</a:t>
                </a:r>
                <a:r>
                  <a:rPr lang="en-US" altLang="zh-TW" dirty="0" smtClean="0"/>
                  <a:t>.</a:t>
                </a:r>
              </a:p>
              <a:p>
                <a:pPr lvl="1"/>
                <a:r>
                  <a:rPr lang="en-US" altLang="zh-TW" sz="2000" dirty="0" smtClean="0"/>
                  <a:t>To </a:t>
                </a:r>
                <a:r>
                  <a:rPr lang="en-US" altLang="zh-TW" sz="2000" dirty="0"/>
                  <a:t>insert 10, 20, 30, 40, 50, 60, </a:t>
                </a:r>
                <a:r>
                  <a:rPr lang="en-US" altLang="zh-TW" sz="2000" dirty="0" smtClean="0"/>
                  <a:t>70.</a:t>
                </a:r>
              </a:p>
              <a:p>
                <a:pPr lvl="1"/>
                <a:r>
                  <a:rPr lang="en-US" altLang="zh-TW" sz="2000" dirty="0" smtClean="0"/>
                  <a:t>To insert </a:t>
                </a:r>
                <a:r>
                  <a:rPr lang="en-US" altLang="zh-TW" sz="2000" dirty="0"/>
                  <a:t>40, </a:t>
                </a:r>
                <a:r>
                  <a:rPr lang="en-US" altLang="zh-TW" sz="2000" dirty="0" smtClean="0"/>
                  <a:t>20, 10, 30, 60, 50, 70.</a:t>
                </a:r>
              </a:p>
              <a:p>
                <a:r>
                  <a:rPr lang="en-US" altLang="zh-TW" sz="2200" dirty="0" smtClean="0">
                    <a:solidFill>
                      <a:srgbClr val="C00000"/>
                    </a:solidFill>
                  </a:rPr>
                  <a:t>AVL (</a:t>
                </a:r>
                <a:r>
                  <a:rPr lang="en-US" altLang="zh-TW" sz="2200" dirty="0" err="1" smtClean="0">
                    <a:solidFill>
                      <a:srgbClr val="C00000"/>
                    </a:solidFill>
                  </a:rPr>
                  <a:t>Adelson-Veskii</a:t>
                </a:r>
                <a:r>
                  <a:rPr lang="en-US" altLang="zh-TW" sz="2200" dirty="0" smtClean="0">
                    <a:solidFill>
                      <a:srgbClr val="C00000"/>
                    </a:solidFill>
                  </a:rPr>
                  <a:t> &amp; Landis) Trees</a:t>
                </a:r>
              </a:p>
              <a:p>
                <a:pPr lvl="1"/>
                <a:r>
                  <a:rPr lang="en-US" altLang="zh-TW" dirty="0"/>
                  <a:t>Like </a:t>
                </a:r>
                <a:r>
                  <a:rPr lang="en-US" altLang="zh-TW" dirty="0" smtClean="0"/>
                  <a:t>BST, </a:t>
                </a:r>
                <a:r>
                  <a:rPr lang="en-US" altLang="zh-TW" dirty="0"/>
                  <a:t>AVL trees </a:t>
                </a:r>
                <a:r>
                  <a:rPr lang="en-US" altLang="zh-TW" dirty="0" smtClean="0"/>
                  <a:t>search </a:t>
                </a:r>
                <a:r>
                  <a:rPr lang="en-US" altLang="zh-TW" dirty="0"/>
                  <a:t>a single key value. </a:t>
                </a:r>
              </a:p>
              <a:p>
                <a:pPr lvl="1"/>
                <a:r>
                  <a:rPr lang="en-US" altLang="zh-TW" smtClean="0"/>
                  <a:t>In addition, AVL </a:t>
                </a:r>
                <a:r>
                  <a:rPr lang="en-US" altLang="zh-TW" dirty="0"/>
                  <a:t>Trees try to minimize the search time by maintaining the binary search tree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as complete as possible</a:t>
                </a:r>
                <a:r>
                  <a:rPr lang="en-US" altLang="zh-TW" dirty="0"/>
                  <a:t>. </a:t>
                </a:r>
                <a:endParaRPr lang="en-US" altLang="zh-TW" dirty="0" smtClean="0"/>
              </a:p>
              <a:p>
                <a:pPr lvl="2"/>
                <a:r>
                  <a:rPr lang="en-US" altLang="zh-TW" sz="2400" dirty="0" smtClean="0">
                    <a:solidFill>
                      <a:srgbClr val="C00000"/>
                    </a:solidFill>
                  </a:rPr>
                  <a:t>To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reduce the height of a binary search tree</a:t>
                </a:r>
                <a:r>
                  <a:rPr lang="en-US" altLang="zh-TW" sz="2400" dirty="0" smtClean="0">
                    <a:solidFill>
                      <a:srgbClr val="C00000"/>
                    </a:solidFill>
                  </a:rPr>
                  <a:t>.</a:t>
                </a:r>
                <a:endParaRPr lang="en-US" altLang="zh-TW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2133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805" y="838200"/>
                <a:ext cx="8443322" cy="2362200"/>
              </a:xfrm>
              <a:blipFill rotWithShape="1">
                <a:blip r:embed="rId2"/>
                <a:stretch>
                  <a:fillRect l="-650" t="-2067" b="-12687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2179" name="Group 51"/>
          <p:cNvGrpSpPr>
            <a:grpSpLocks/>
          </p:cNvGrpSpPr>
          <p:nvPr/>
        </p:nvGrpSpPr>
        <p:grpSpPr bwMode="auto">
          <a:xfrm>
            <a:off x="5790792" y="2514601"/>
            <a:ext cx="1681335" cy="1300163"/>
            <a:chOff x="3792" y="1584"/>
            <a:chExt cx="1147" cy="819"/>
          </a:xfrm>
        </p:grpSpPr>
        <p:grpSp>
          <p:nvGrpSpPr>
            <p:cNvPr id="432136" name="Group 8"/>
            <p:cNvGrpSpPr>
              <a:grpSpLocks/>
            </p:cNvGrpSpPr>
            <p:nvPr/>
          </p:nvGrpSpPr>
          <p:grpSpPr bwMode="auto">
            <a:xfrm>
              <a:off x="4176" y="1584"/>
              <a:ext cx="283" cy="243"/>
              <a:chOff x="4224" y="1581"/>
              <a:chExt cx="283" cy="243"/>
            </a:xfrm>
          </p:grpSpPr>
          <p:sp>
            <p:nvSpPr>
              <p:cNvPr id="432134" name="Oval 6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35" name="Text Box 7"/>
              <p:cNvSpPr txBox="1">
                <a:spLocks noChangeArrowheads="1"/>
              </p:cNvSpPr>
              <p:nvPr/>
            </p:nvSpPr>
            <p:spPr bwMode="auto">
              <a:xfrm>
                <a:off x="422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40</a:t>
                </a:r>
              </a:p>
            </p:txBody>
          </p:sp>
        </p:grpSp>
        <p:grpSp>
          <p:nvGrpSpPr>
            <p:cNvPr id="432137" name="Group 9"/>
            <p:cNvGrpSpPr>
              <a:grpSpLocks/>
            </p:cNvGrpSpPr>
            <p:nvPr/>
          </p:nvGrpSpPr>
          <p:grpSpPr bwMode="auto">
            <a:xfrm>
              <a:off x="3936" y="1872"/>
              <a:ext cx="283" cy="243"/>
              <a:chOff x="4224" y="1581"/>
              <a:chExt cx="283" cy="243"/>
            </a:xfrm>
          </p:grpSpPr>
          <p:sp>
            <p:nvSpPr>
              <p:cNvPr id="432138" name="Oval 10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39" name="Text Box 11"/>
              <p:cNvSpPr txBox="1">
                <a:spLocks noChangeArrowheads="1"/>
              </p:cNvSpPr>
              <p:nvPr/>
            </p:nvSpPr>
            <p:spPr bwMode="auto">
              <a:xfrm>
                <a:off x="422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20</a:t>
                </a:r>
              </a:p>
            </p:txBody>
          </p:sp>
        </p:grpSp>
        <p:grpSp>
          <p:nvGrpSpPr>
            <p:cNvPr id="432140" name="Group 12"/>
            <p:cNvGrpSpPr>
              <a:grpSpLocks/>
            </p:cNvGrpSpPr>
            <p:nvPr/>
          </p:nvGrpSpPr>
          <p:grpSpPr bwMode="auto">
            <a:xfrm>
              <a:off x="4464" y="1872"/>
              <a:ext cx="283" cy="243"/>
              <a:chOff x="4224" y="1581"/>
              <a:chExt cx="283" cy="243"/>
            </a:xfrm>
          </p:grpSpPr>
          <p:sp>
            <p:nvSpPr>
              <p:cNvPr id="432141" name="Oval 13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42" name="Text Box 14"/>
              <p:cNvSpPr txBox="1">
                <a:spLocks noChangeArrowheads="1"/>
              </p:cNvSpPr>
              <p:nvPr/>
            </p:nvSpPr>
            <p:spPr bwMode="auto">
              <a:xfrm>
                <a:off x="422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60</a:t>
                </a:r>
              </a:p>
            </p:txBody>
          </p:sp>
        </p:grpSp>
        <p:grpSp>
          <p:nvGrpSpPr>
            <p:cNvPr id="432143" name="Group 15"/>
            <p:cNvGrpSpPr>
              <a:grpSpLocks/>
            </p:cNvGrpSpPr>
            <p:nvPr/>
          </p:nvGrpSpPr>
          <p:grpSpPr bwMode="auto">
            <a:xfrm>
              <a:off x="3792" y="2160"/>
              <a:ext cx="283" cy="243"/>
              <a:chOff x="4224" y="1581"/>
              <a:chExt cx="283" cy="243"/>
            </a:xfrm>
          </p:grpSpPr>
          <p:sp>
            <p:nvSpPr>
              <p:cNvPr id="432144" name="Oval 16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45" name="Text Box 17"/>
              <p:cNvSpPr txBox="1">
                <a:spLocks noChangeArrowheads="1"/>
              </p:cNvSpPr>
              <p:nvPr/>
            </p:nvSpPr>
            <p:spPr bwMode="auto">
              <a:xfrm>
                <a:off x="422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10</a:t>
                </a:r>
              </a:p>
            </p:txBody>
          </p:sp>
        </p:grpSp>
        <p:grpSp>
          <p:nvGrpSpPr>
            <p:cNvPr id="432146" name="Group 18"/>
            <p:cNvGrpSpPr>
              <a:grpSpLocks/>
            </p:cNvGrpSpPr>
            <p:nvPr/>
          </p:nvGrpSpPr>
          <p:grpSpPr bwMode="auto">
            <a:xfrm>
              <a:off x="4080" y="2160"/>
              <a:ext cx="283" cy="243"/>
              <a:chOff x="4224" y="1581"/>
              <a:chExt cx="283" cy="243"/>
            </a:xfrm>
          </p:grpSpPr>
          <p:sp>
            <p:nvSpPr>
              <p:cNvPr id="432147" name="Oval 19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48" name="Text Box 20"/>
              <p:cNvSpPr txBox="1">
                <a:spLocks noChangeArrowheads="1"/>
              </p:cNvSpPr>
              <p:nvPr/>
            </p:nvSpPr>
            <p:spPr bwMode="auto">
              <a:xfrm>
                <a:off x="422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30</a:t>
                </a:r>
              </a:p>
            </p:txBody>
          </p:sp>
        </p:grpSp>
        <p:grpSp>
          <p:nvGrpSpPr>
            <p:cNvPr id="432149" name="Group 21"/>
            <p:cNvGrpSpPr>
              <a:grpSpLocks/>
            </p:cNvGrpSpPr>
            <p:nvPr/>
          </p:nvGrpSpPr>
          <p:grpSpPr bwMode="auto">
            <a:xfrm>
              <a:off x="4368" y="2160"/>
              <a:ext cx="283" cy="243"/>
              <a:chOff x="4224" y="1581"/>
              <a:chExt cx="283" cy="243"/>
            </a:xfrm>
          </p:grpSpPr>
          <p:sp>
            <p:nvSpPr>
              <p:cNvPr id="432150" name="Oval 22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51" name="Text Box 23"/>
              <p:cNvSpPr txBox="1">
                <a:spLocks noChangeArrowheads="1"/>
              </p:cNvSpPr>
              <p:nvPr/>
            </p:nvSpPr>
            <p:spPr bwMode="auto">
              <a:xfrm>
                <a:off x="422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50</a:t>
                </a:r>
              </a:p>
            </p:txBody>
          </p:sp>
        </p:grpSp>
        <p:grpSp>
          <p:nvGrpSpPr>
            <p:cNvPr id="432152" name="Group 24"/>
            <p:cNvGrpSpPr>
              <a:grpSpLocks/>
            </p:cNvGrpSpPr>
            <p:nvPr/>
          </p:nvGrpSpPr>
          <p:grpSpPr bwMode="auto">
            <a:xfrm>
              <a:off x="4656" y="2160"/>
              <a:ext cx="283" cy="243"/>
              <a:chOff x="4224" y="1581"/>
              <a:chExt cx="283" cy="243"/>
            </a:xfrm>
          </p:grpSpPr>
          <p:sp>
            <p:nvSpPr>
              <p:cNvPr id="432153" name="Oval 25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54" name="Text Box 26"/>
              <p:cNvSpPr txBox="1">
                <a:spLocks noChangeArrowheads="1"/>
              </p:cNvSpPr>
              <p:nvPr/>
            </p:nvSpPr>
            <p:spPr bwMode="auto">
              <a:xfrm>
                <a:off x="422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70</a:t>
                </a:r>
              </a:p>
            </p:txBody>
          </p:sp>
        </p:grpSp>
        <p:sp>
          <p:nvSpPr>
            <p:cNvPr id="432155" name="Line 27"/>
            <p:cNvSpPr>
              <a:spLocks noChangeShapeType="1"/>
            </p:cNvSpPr>
            <p:nvPr/>
          </p:nvSpPr>
          <p:spPr bwMode="auto">
            <a:xfrm flipH="1">
              <a:off x="3888" y="2064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6" name="Line 28"/>
            <p:cNvSpPr>
              <a:spLocks noChangeShapeType="1"/>
            </p:cNvSpPr>
            <p:nvPr/>
          </p:nvSpPr>
          <p:spPr bwMode="auto">
            <a:xfrm>
              <a:off x="4170" y="2064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7" name="Line 29"/>
            <p:cNvSpPr>
              <a:spLocks noChangeShapeType="1"/>
            </p:cNvSpPr>
            <p:nvPr/>
          </p:nvSpPr>
          <p:spPr bwMode="auto">
            <a:xfrm flipH="1">
              <a:off x="4434" y="2074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8" name="Line 30"/>
            <p:cNvSpPr>
              <a:spLocks noChangeShapeType="1"/>
            </p:cNvSpPr>
            <p:nvPr/>
          </p:nvSpPr>
          <p:spPr bwMode="auto">
            <a:xfrm>
              <a:off x="4692" y="2064"/>
              <a:ext cx="48" cy="9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9" name="Line 31"/>
            <p:cNvSpPr>
              <a:spLocks noChangeShapeType="1"/>
            </p:cNvSpPr>
            <p:nvPr/>
          </p:nvSpPr>
          <p:spPr bwMode="auto">
            <a:xfrm flipH="1">
              <a:off x="4098" y="1756"/>
              <a:ext cx="96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60" name="Line 32"/>
            <p:cNvSpPr>
              <a:spLocks noChangeShapeType="1"/>
            </p:cNvSpPr>
            <p:nvPr/>
          </p:nvSpPr>
          <p:spPr bwMode="auto">
            <a:xfrm>
              <a:off x="4404" y="1746"/>
              <a:ext cx="144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32178" name="Group 50"/>
          <p:cNvGrpSpPr>
            <a:grpSpLocks/>
          </p:cNvGrpSpPr>
          <p:nvPr/>
        </p:nvGrpSpPr>
        <p:grpSpPr bwMode="auto">
          <a:xfrm>
            <a:off x="7484648" y="2514601"/>
            <a:ext cx="1514227" cy="1757363"/>
            <a:chOff x="5106" y="1584"/>
            <a:chExt cx="1033" cy="1107"/>
          </a:xfrm>
        </p:grpSpPr>
        <p:grpSp>
          <p:nvGrpSpPr>
            <p:cNvPr id="432161" name="Group 33"/>
            <p:cNvGrpSpPr>
              <a:grpSpLocks/>
            </p:cNvGrpSpPr>
            <p:nvPr/>
          </p:nvGrpSpPr>
          <p:grpSpPr bwMode="auto">
            <a:xfrm>
              <a:off x="5106" y="1584"/>
              <a:ext cx="283" cy="243"/>
              <a:chOff x="4194" y="1581"/>
              <a:chExt cx="283" cy="243"/>
            </a:xfrm>
          </p:grpSpPr>
          <p:sp>
            <p:nvSpPr>
              <p:cNvPr id="432162" name="Oval 34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63" name="Text Box 35"/>
              <p:cNvSpPr txBox="1">
                <a:spLocks noChangeArrowheads="1"/>
              </p:cNvSpPr>
              <p:nvPr/>
            </p:nvSpPr>
            <p:spPr bwMode="auto">
              <a:xfrm>
                <a:off x="419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 dirty="0"/>
                  <a:t>10</a:t>
                </a:r>
              </a:p>
            </p:txBody>
          </p:sp>
        </p:grpSp>
        <p:grpSp>
          <p:nvGrpSpPr>
            <p:cNvPr id="432164" name="Group 36"/>
            <p:cNvGrpSpPr>
              <a:grpSpLocks/>
            </p:cNvGrpSpPr>
            <p:nvPr/>
          </p:nvGrpSpPr>
          <p:grpSpPr bwMode="auto">
            <a:xfrm>
              <a:off x="5424" y="1872"/>
              <a:ext cx="283" cy="243"/>
              <a:chOff x="4224" y="1581"/>
              <a:chExt cx="283" cy="243"/>
            </a:xfrm>
          </p:grpSpPr>
          <p:sp>
            <p:nvSpPr>
              <p:cNvPr id="432165" name="Oval 37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66" name="Text Box 38"/>
              <p:cNvSpPr txBox="1">
                <a:spLocks noChangeArrowheads="1"/>
              </p:cNvSpPr>
              <p:nvPr/>
            </p:nvSpPr>
            <p:spPr bwMode="auto">
              <a:xfrm>
                <a:off x="422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20</a:t>
                </a:r>
              </a:p>
            </p:txBody>
          </p:sp>
        </p:grpSp>
        <p:grpSp>
          <p:nvGrpSpPr>
            <p:cNvPr id="432170" name="Group 42"/>
            <p:cNvGrpSpPr>
              <a:grpSpLocks/>
            </p:cNvGrpSpPr>
            <p:nvPr/>
          </p:nvGrpSpPr>
          <p:grpSpPr bwMode="auto">
            <a:xfrm>
              <a:off x="5856" y="2448"/>
              <a:ext cx="283" cy="243"/>
              <a:chOff x="4224" y="1581"/>
              <a:chExt cx="283" cy="243"/>
            </a:xfrm>
          </p:grpSpPr>
          <p:sp>
            <p:nvSpPr>
              <p:cNvPr id="432171" name="Oval 43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2172" name="Text Box 44"/>
              <p:cNvSpPr txBox="1">
                <a:spLocks noChangeArrowheads="1"/>
              </p:cNvSpPr>
              <p:nvPr/>
            </p:nvSpPr>
            <p:spPr bwMode="auto">
              <a:xfrm>
                <a:off x="4224" y="1581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1800"/>
                  <a:t>70</a:t>
                </a:r>
              </a:p>
            </p:txBody>
          </p:sp>
        </p:grpSp>
        <p:sp>
          <p:nvSpPr>
            <p:cNvPr id="432175" name="Line 47"/>
            <p:cNvSpPr>
              <a:spLocks noChangeShapeType="1"/>
            </p:cNvSpPr>
            <p:nvPr/>
          </p:nvSpPr>
          <p:spPr bwMode="auto">
            <a:xfrm>
              <a:off x="5622" y="2079"/>
              <a:ext cx="85" cy="9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76" name="Line 48"/>
            <p:cNvSpPr>
              <a:spLocks noChangeShapeType="1"/>
            </p:cNvSpPr>
            <p:nvPr/>
          </p:nvSpPr>
          <p:spPr bwMode="auto">
            <a:xfrm>
              <a:off x="5358" y="1746"/>
              <a:ext cx="144" cy="14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77" name="Line 49"/>
            <p:cNvSpPr>
              <a:spLocks noChangeShapeType="1"/>
            </p:cNvSpPr>
            <p:nvPr/>
          </p:nvSpPr>
          <p:spPr bwMode="auto">
            <a:xfrm>
              <a:off x="5712" y="2208"/>
              <a:ext cx="192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prstDash val="sysDot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66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BBC00B49-D304-47BC-8F0C-33EF5233E59C}" type="slidenum">
              <a:rPr lang="zh-TW" altLang="en-US" smtClean="0"/>
              <a:pPr/>
              <a:t>8</a:t>
            </a:fld>
            <a:endParaRPr lang="en-US" altLang="zh-TW" dirty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81263"/>
          </a:xfrm>
        </p:spPr>
        <p:txBody>
          <a:bodyPr/>
          <a:lstStyle/>
          <a:p>
            <a:r>
              <a:rPr lang="en-US" altLang="zh-TW" dirty="0"/>
              <a:t>AVL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5167" y="1049613"/>
                <a:ext cx="8410073" cy="4648200"/>
              </a:xfrm>
            </p:spPr>
            <p:txBody>
              <a:bodyPr/>
              <a:lstStyle/>
              <a:p>
                <a:r>
                  <a:rPr lang="en-US" altLang="zh-TW" sz="2400" dirty="0"/>
                  <a:t>Definition: </a:t>
                </a:r>
              </a:p>
              <a:p>
                <a:pPr lvl="1"/>
                <a:r>
                  <a:rPr lang="en-US" altLang="zh-TW" sz="2200" dirty="0"/>
                  <a:t>An empty binary search tree is height balanced. </a:t>
                </a:r>
              </a:p>
              <a:p>
                <a:pPr lvl="1"/>
                <a:r>
                  <a:rPr lang="en-US" altLang="zh-TW" sz="22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2200" dirty="0"/>
                  <a:t> is a nonempty binary search tree with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sz="2200" i="1" baseline="-25000" dirty="0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sz="2200" i="1" baseline="-25000" dirty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TW" sz="2200" dirty="0"/>
                  <a:t> as its  left and right </a:t>
                </a:r>
                <a:r>
                  <a:rPr lang="en-US" altLang="zh-TW" sz="2200" dirty="0" err="1"/>
                  <a:t>subtrees</a:t>
                </a:r>
                <a:r>
                  <a:rPr lang="en-US" altLang="zh-TW" sz="2200" dirty="0"/>
                  <a:t>, then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2200" dirty="0"/>
                  <a:t> is </a:t>
                </a:r>
                <a:r>
                  <a:rPr lang="en-US" altLang="zh-TW" sz="2200" dirty="0">
                    <a:solidFill>
                      <a:srgbClr val="C00000"/>
                    </a:solidFill>
                  </a:rPr>
                  <a:t>height balanced </a:t>
                </a:r>
                <a:r>
                  <a:rPr lang="en-US" altLang="zh-TW" sz="2200" dirty="0" err="1"/>
                  <a:t>iff</a:t>
                </a:r>
                <a:r>
                  <a:rPr lang="en-US" altLang="zh-TW" sz="2200" dirty="0"/>
                  <a:t> </a:t>
                </a:r>
              </a:p>
              <a:p>
                <a:pPr lvl="2"/>
                <a:r>
                  <a:rPr lang="en-US" altLang="zh-TW" sz="2200" dirty="0"/>
                  <a:t>(1)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sz="2200" i="1" baseline="-25000" dirty="0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sz="2200" i="1" baseline="-25000" dirty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TW" sz="2200" dirty="0"/>
                  <a:t> are height balanced, and </a:t>
                </a:r>
              </a:p>
              <a:p>
                <a:pPr lvl="2"/>
                <a:r>
                  <a:rPr lang="en-US" altLang="zh-TW" sz="2200" dirty="0"/>
                  <a:t>(2)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|</m:t>
                    </m:r>
                    <m:r>
                      <a:rPr lang="en-US" altLang="zh-TW" sz="2200" i="1" dirty="0" err="1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2200" i="1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  <m:r>
                      <a:rPr lang="en-US" altLang="zh-TW" sz="2200" i="1" dirty="0">
                        <a:solidFill>
                          <a:srgbClr val="0000FF"/>
                        </a:solidFill>
                        <a:latin typeface="Cambria Math"/>
                      </a:rPr>
                      <m:t> − </m:t>
                    </m:r>
                    <m:r>
                      <a:rPr lang="en-US" altLang="zh-TW" sz="2200" i="1" dirty="0" err="1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2200" i="1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  <m:r>
                      <a:rPr lang="en-US" altLang="zh-TW" sz="2200" i="1" dirty="0">
                        <a:solidFill>
                          <a:srgbClr val="0000FF"/>
                        </a:solidFill>
                        <a:latin typeface="Cambria Math"/>
                      </a:rPr>
                      <m:t>| </m:t>
                    </m:r>
                    <m:r>
                      <a:rPr lang="en-US" altLang="zh-TW" sz="22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2200" i="1" dirty="0">
                        <a:solidFill>
                          <a:srgbClr val="0000FF"/>
                        </a:solidFill>
                        <a:latin typeface="Cambria Math"/>
                      </a:rPr>
                      <m:t>1 </m:t>
                    </m:r>
                  </m:oMath>
                </a14:m>
                <a:r>
                  <a:rPr lang="en-US" altLang="zh-TW" sz="220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2200" i="1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sz="22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i="0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m:rPr>
                        <m:sty m:val="p"/>
                      </m:rPr>
                      <a:rPr lang="en-US" altLang="zh-TW" sz="2200" i="0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R</m:t>
                    </m:r>
                  </m:oMath>
                </a14:m>
                <a:r>
                  <a:rPr lang="en-US" altLang="zh-TW" sz="2200" dirty="0"/>
                  <a:t> are the heights of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/>
                      </a:rPr>
                      <m:t>𝑇</m:t>
                    </m:r>
                    <m:r>
                      <a:rPr lang="en-US" altLang="zh-TW" sz="2200" i="1" baseline="-25000" dirty="0">
                        <a:latin typeface="Cambria Math"/>
                      </a:rPr>
                      <m:t>𝐿</m:t>
                    </m:r>
                  </m:oMath>
                </a14:m>
                <a:r>
                  <a:rPr lang="en-US" altLang="zh-TW" sz="22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200" i="1" dirty="0" smtClean="0">
                        <a:latin typeface="Cambria Math"/>
                      </a:rPr>
                      <m:t>𝑇</m:t>
                    </m:r>
                    <m:r>
                      <a:rPr lang="en-US" altLang="zh-TW" sz="2200" i="1" baseline="-25000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TW" sz="2200" dirty="0"/>
                  <a:t>, respectively. </a:t>
                </a:r>
              </a:p>
              <a:p>
                <a:r>
                  <a:rPr lang="en-US" altLang="zh-TW" sz="2400" dirty="0"/>
                  <a:t>The </a:t>
                </a:r>
                <a:r>
                  <a:rPr lang="en-US" altLang="zh-TW" sz="2400" dirty="0" smtClean="0"/>
                  <a:t>main idea </a:t>
                </a:r>
                <a:r>
                  <a:rPr lang="en-US" altLang="zh-TW" sz="2400" dirty="0"/>
                  <a:t>is: </a:t>
                </a:r>
                <a:endParaRPr lang="en-US" altLang="zh-TW" sz="2400" dirty="0" smtClean="0"/>
              </a:p>
              <a:p>
                <a:pPr lvl="1"/>
                <a:r>
                  <a:rPr lang="en-US" altLang="zh-TW" sz="2200" dirty="0" smtClean="0"/>
                  <a:t>When </a:t>
                </a:r>
                <a:r>
                  <a:rPr lang="en-US" altLang="zh-TW" sz="2200" dirty="0"/>
                  <a:t>inserting/deleting a key into/from an AVL tree, do insertion/deletion as to a binary search tree. </a:t>
                </a:r>
                <a:endParaRPr lang="en-US" altLang="zh-TW" sz="2200" dirty="0" smtClean="0"/>
              </a:p>
              <a:p>
                <a:pPr lvl="1"/>
                <a:r>
                  <a:rPr lang="en-US" altLang="zh-TW" sz="2200" dirty="0" smtClean="0"/>
                  <a:t>After </a:t>
                </a:r>
                <a:r>
                  <a:rPr lang="en-US" altLang="zh-TW" sz="2200" dirty="0"/>
                  <a:t>insertion/deletion, if the resulting binary search tree is not height balanced, </a:t>
                </a:r>
                <a:r>
                  <a:rPr lang="en-US" altLang="zh-TW" sz="2200" dirty="0">
                    <a:solidFill>
                      <a:srgbClr val="C00000"/>
                    </a:solidFill>
                  </a:rPr>
                  <a:t>restructure</a:t>
                </a:r>
                <a:r>
                  <a:rPr lang="en-US" altLang="zh-TW" sz="2200" dirty="0"/>
                  <a:t> the binary search tree.</a:t>
                </a:r>
              </a:p>
              <a:p>
                <a:endParaRPr lang="en-US" altLang="zh-TW" sz="2400" dirty="0"/>
              </a:p>
            </p:txBody>
          </p:sp>
        </mc:Choice>
        <mc:Fallback xmlns="">
          <p:sp>
            <p:nvSpPr>
              <p:cNvPr id="4505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5167" y="1049613"/>
                <a:ext cx="8410073" cy="4648200"/>
              </a:xfrm>
              <a:blipFill rotWithShape="0">
                <a:blip r:embed="rId2"/>
                <a:stretch>
                  <a:fillRect l="-652" t="-1048" r="-1304" b="-9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1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/>
              <a:t>AVL Trees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10-</a:t>
            </a:r>
            <a:fld id="{56F0C082-F17D-40CF-AB51-19944CBC019B}" type="slidenum">
              <a:rPr lang="zh-TW" altLang="en-US" smtClean="0"/>
              <a:pPr/>
              <a:t>9</a:t>
            </a:fld>
            <a:endParaRPr lang="en-US" altLang="zh-TW" dirty="0"/>
          </a:p>
        </p:txBody>
      </p:sp>
      <p:sp>
        <p:nvSpPr>
          <p:cNvPr id="433159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17358"/>
          </a:xfrm>
        </p:spPr>
        <p:txBody>
          <a:bodyPr/>
          <a:lstStyle/>
          <a:p>
            <a:r>
              <a:rPr lang="en-US" altLang="zh-TW" dirty="0"/>
              <a:t>AVL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160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1805" y="1114926"/>
                <a:ext cx="8063912" cy="2209800"/>
              </a:xfrm>
              <a:ln/>
              <a:extLst>
                <a:ext uri="{91240B29-F687-4F45-9708-019B960494DF}">
                  <a14:hiddenLine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zh-TW" sz="2400" dirty="0"/>
                  <a:t>Let </a:t>
                </a:r>
                <a:r>
                  <a:rPr lang="en-US" altLang="zh-TW" sz="2400" dirty="0">
                    <a:solidFill>
                      <a:srgbClr val="C00000"/>
                    </a:solidFill>
                  </a:rPr>
                  <a:t>Balance Factor </a:t>
                </a:r>
                <a:r>
                  <a:rPr lang="en-US" altLang="zh-TW" sz="2400" dirty="0"/>
                  <a:t>of a node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𝐵𝐹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, </a:t>
                </a:r>
                <a:r>
                  <a:rPr lang="en-US" altLang="zh-TW" sz="2400" dirty="0"/>
                  <a:t>be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𝐿</m:t>
                    </m:r>
                    <m:r>
                      <a:rPr lang="en-US" altLang="zh-TW" sz="2400" i="1" dirty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r>
                      <a:rPr lang="en-US" altLang="zh-TW" sz="2400" i="1" dirty="0" err="1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 err="1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altLang="zh-TW" sz="2400" dirty="0" err="1"/>
                  <a:t>.</a:t>
                </a:r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For any node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TW" sz="2400" dirty="0"/>
                  <a:t> in an AVL tree,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0" dirty="0" smtClean="0">
                        <a:latin typeface="Cambria Math"/>
                      </a:rPr>
                      <m:t>BF</m:t>
                    </m:r>
                    <m:r>
                      <a:rPr lang="en-US" altLang="zh-TW" sz="2400" i="0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i="0" dirty="0" smtClean="0">
                        <a:latin typeface="Cambria Math"/>
                      </a:rPr>
                      <m:t>T</m:t>
                    </m:r>
                    <m:r>
                      <a:rPr lang="en-US" altLang="zh-TW" sz="2400" i="0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sz="2400" dirty="0"/>
                  <a:t>must be </a:t>
                </a:r>
                <a:r>
                  <a:rPr lang="en-US" altLang="zh-TW" sz="2400" dirty="0" smtClean="0"/>
                  <a:t>either </a:t>
                </a:r>
                <a:r>
                  <a:rPr lang="en-US" altLang="zh-TW" sz="2400" dirty="0"/>
                  <a:t>-</a:t>
                </a:r>
                <a:r>
                  <a:rPr lang="en-US" altLang="zh-TW" sz="2400" dirty="0" smtClean="0"/>
                  <a:t>1</a:t>
                </a:r>
                <a:r>
                  <a:rPr lang="en-US" altLang="zh-TW" sz="2400" dirty="0"/>
                  <a:t>, 0, or 1.</a:t>
                </a:r>
              </a:p>
            </p:txBody>
          </p:sp>
        </mc:Choice>
        <mc:Fallback xmlns="">
          <p:sp>
            <p:nvSpPr>
              <p:cNvPr id="433160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805" y="1114926"/>
                <a:ext cx="8063912" cy="2209800"/>
              </a:xfrm>
              <a:blipFill rotWithShape="0">
                <a:blip r:embed="rId3"/>
                <a:stretch>
                  <a:fillRect l="-680" t="-2210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3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31172"/>
              </p:ext>
            </p:extLst>
          </p:nvPr>
        </p:nvGraphicFramePr>
        <p:xfrm>
          <a:off x="2525501" y="2518611"/>
          <a:ext cx="326006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" name="Photo Editor Photo" r:id="rId4" imgW="2905531" imgH="3134162" progId="MSPhotoEd.3">
                  <p:embed/>
                </p:oleObj>
              </mc:Choice>
              <mc:Fallback>
                <p:oleObj name="Photo Editor Photo" r:id="rId4" imgW="2905531" imgH="313416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501" y="2518611"/>
                        <a:ext cx="326006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5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23407</TotalTime>
  <Words>2270</Words>
  <Application>Microsoft Office PowerPoint</Application>
  <PresentationFormat>On-screen Show (4:3)</PresentationFormat>
  <Paragraphs>852</Paragraphs>
  <Slides>34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Default Design</vt:lpstr>
      <vt:lpstr>Photo Editor Photo</vt:lpstr>
      <vt:lpstr>CSCI2100D   AVL Trees </vt:lpstr>
      <vt:lpstr>Review: Binary Search Tree (BST)</vt:lpstr>
      <vt:lpstr>Insertion into a BST</vt:lpstr>
      <vt:lpstr>Insertion into a BST</vt:lpstr>
      <vt:lpstr>Deletion from a BST</vt:lpstr>
      <vt:lpstr>Deletion from a BST</vt:lpstr>
      <vt:lpstr>From BST to AVL Trees</vt:lpstr>
      <vt:lpstr>AVL Trees</vt:lpstr>
      <vt:lpstr>AVL Trees</vt:lpstr>
      <vt:lpstr>AVL Trees</vt:lpstr>
      <vt:lpstr>Insert 3, 2, and 1</vt:lpstr>
      <vt:lpstr>Insert 3, 1, and 2</vt:lpstr>
      <vt:lpstr>Insert 1, 2, and 3</vt:lpstr>
      <vt:lpstr>Insert 1, 3, and 2</vt:lpstr>
      <vt:lpstr>AVL Trees: Four Rotation Types</vt:lpstr>
      <vt:lpstr>LL-type (Single Right Rotation)</vt:lpstr>
      <vt:lpstr>RR-type (Single Left Rotation)</vt:lpstr>
      <vt:lpstr>LR-type (Left-Right Double Rotation)</vt:lpstr>
      <vt:lpstr>AVL Trees: Insertion</vt:lpstr>
      <vt:lpstr>Insert 45, 30, 55, and 70</vt:lpstr>
      <vt:lpstr>Insert 52</vt:lpstr>
      <vt:lpstr>Summary of Insertion</vt:lpstr>
      <vt:lpstr>AVL Tree: Deletion</vt:lpstr>
      <vt:lpstr>Case 1: Deletion of a leaf node</vt:lpstr>
      <vt:lpstr>Deletion of a non-leaf node</vt:lpstr>
      <vt:lpstr>Deletion of a non-leaf node</vt:lpstr>
      <vt:lpstr>Case 2.1 Example</vt:lpstr>
      <vt:lpstr>Case 2.2 Example</vt:lpstr>
      <vt:lpstr>Case 3 Example</vt:lpstr>
      <vt:lpstr>Imbalance after a deletion</vt:lpstr>
      <vt:lpstr>RR Type</vt:lpstr>
      <vt:lpstr>LR Type</vt:lpstr>
      <vt:lpstr>LR Type</vt:lpstr>
      <vt:lpstr>AVL Trees: Complexity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SEEM</cp:lastModifiedBy>
  <cp:revision>853</cp:revision>
  <cp:lastPrinted>2013-02-05T04:38:04Z</cp:lastPrinted>
  <dcterms:created xsi:type="dcterms:W3CDTF">1999-10-08T19:08:27Z</dcterms:created>
  <dcterms:modified xsi:type="dcterms:W3CDTF">2019-04-15T01:13:05Z</dcterms:modified>
</cp:coreProperties>
</file>