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1.jpeg" ContentType="image/jpeg"/>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39"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40" name="PlaceHolder 3"/>
          <p:cNvSpPr>
            <a:spLocks noGrp="1"/>
          </p:cNvSpPr>
          <p:nvPr>
            <p:ph type="hdr"/>
          </p:nvPr>
        </p:nvSpPr>
        <p:spPr>
          <a:xfrm>
            <a:off x="0" y="0"/>
            <a:ext cx="3372840" cy="502560"/>
          </a:xfrm>
          <a:prstGeom prst="rect">
            <a:avLst/>
          </a:prstGeom>
        </p:spPr>
        <p:txBody>
          <a:bodyPr lIns="0" rIns="0" tIns="0" bIns="0"/>
          <a:p>
            <a:r>
              <a:rPr b="0" lang="en-US" sz="1400" spc="-1" strike="noStrike">
                <a:solidFill>
                  <a:srgbClr val="303d22"/>
                </a:solidFill>
                <a:latin typeface="Arial"/>
              </a:rPr>
              <a:t>&lt;header&gt;</a:t>
            </a:r>
            <a:endParaRPr b="0" lang="en-US" sz="1400" spc="-1" strike="noStrike">
              <a:solidFill>
                <a:srgbClr val="303d22"/>
              </a:solidFill>
              <a:latin typeface="Arial"/>
            </a:endParaRPr>
          </a:p>
        </p:txBody>
      </p:sp>
      <p:sp>
        <p:nvSpPr>
          <p:cNvPr id="41"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303d22"/>
                </a:solidFill>
                <a:latin typeface="Arial"/>
              </a:rPr>
              <a:t>&lt;date/time&gt;</a:t>
            </a:r>
            <a:endParaRPr b="0" lang="en-US" sz="1400" spc="-1" strike="noStrike">
              <a:solidFill>
                <a:srgbClr val="303d22"/>
              </a:solidFill>
              <a:latin typeface="Arial"/>
            </a:endParaRPr>
          </a:p>
        </p:txBody>
      </p:sp>
      <p:sp>
        <p:nvSpPr>
          <p:cNvPr id="42"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303d22"/>
                </a:solidFill>
                <a:latin typeface="Arial"/>
              </a:rPr>
              <a:t>&lt;footer&gt;</a:t>
            </a:r>
            <a:endParaRPr b="0" lang="en-US" sz="1400" spc="-1" strike="noStrike">
              <a:solidFill>
                <a:srgbClr val="303d22"/>
              </a:solidFill>
              <a:latin typeface="Arial"/>
            </a:endParaRPr>
          </a:p>
        </p:txBody>
      </p:sp>
      <p:sp>
        <p:nvSpPr>
          <p:cNvPr id="43" name="PlaceHolder 6"/>
          <p:cNvSpPr>
            <a:spLocks noGrp="1"/>
          </p:cNvSpPr>
          <p:nvPr>
            <p:ph type="sldNum"/>
          </p:nvPr>
        </p:nvSpPr>
        <p:spPr>
          <a:xfrm>
            <a:off x="4399200" y="9555480"/>
            <a:ext cx="3372840" cy="502560"/>
          </a:xfrm>
          <a:prstGeom prst="rect">
            <a:avLst/>
          </a:prstGeom>
        </p:spPr>
        <p:txBody>
          <a:bodyPr lIns="0" rIns="0" tIns="0" bIns="0" anchor="b"/>
          <a:p>
            <a:pPr algn="r"/>
            <a:fld id="{59DF3023-7FB2-4901-B4A2-9D55AA9DD9E4}" type="slidenum">
              <a:rPr b="0" lang="en-US" sz="1400" spc="-1" strike="noStrike">
                <a:solidFill>
                  <a:srgbClr val="303d22"/>
                </a:solidFill>
                <a:latin typeface="Arial"/>
              </a:rPr>
              <a:t>&lt;number&gt;</a:t>
            </a:fld>
            <a:endParaRPr b="0" lang="en-US" sz="1400" spc="-1" strike="noStrike">
              <a:solidFill>
                <a:srgbClr val="303d22"/>
              </a:solidFill>
              <a:latin typeface="Arial"/>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sldImg"/>
          </p:nvPr>
        </p:nvSpPr>
        <p:spPr>
          <a:xfrm>
            <a:off x="1587960" y="1005840"/>
            <a:ext cx="4596480" cy="3447360"/>
          </a:xfrm>
          <a:prstGeom prst="rect">
            <a:avLst/>
          </a:prstGeom>
        </p:spPr>
      </p:sp>
      <p:sp>
        <p:nvSpPr>
          <p:cNvPr id="48" name="PlaceHolder 2"/>
          <p:cNvSpPr>
            <a:spLocks noGrp="1"/>
          </p:cNvSpPr>
          <p:nvPr>
            <p:ph type="body"/>
          </p:nvPr>
        </p:nvSpPr>
        <p:spPr>
          <a:xfrm>
            <a:off x="1185120" y="4787640"/>
            <a:ext cx="5407560" cy="7366680"/>
          </a:xfrm>
          <a:prstGeom prst="rect">
            <a:avLst/>
          </a:prstGeom>
        </p:spPr>
        <p:txBody>
          <a:bodyPr lIns="0" rIns="0" tIns="0" bIns="0"/>
          <a:p>
            <a:r>
              <a:rPr b="0" lang="en-US" sz="2000" spc="-1" strike="noStrike">
                <a:latin typeface="Arial"/>
              </a:rPr>
              <a:t>a,b) Diagram and resistance changes of sandpaper abrasion and tape‐peeling. c,d) The SEM and EDS images of the ionic circuit before and after abrasion. e,f) The intensities of elements fluorine and phosphorus before (e) and after (f) sandpaper abrasion. g) Electrical stability of the ionic circuits under conditions of different humidities. h,i) Resistance changes of the ionic circuit under the erosion of water by oscillating and stirring.</a:t>
            </a:r>
            <a:endParaRPr b="0" lang="en-US" sz="2000" spc="-1" strike="noStrike">
              <a:latin typeface="Arial"/>
            </a:endParaRPr>
          </a:p>
          <a:p>
            <a:r>
              <a:rPr b="0" lang="en-US" sz="2000" spc="-1" strike="noStrike">
                <a:latin typeface="Arial"/>
              </a:rPr>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 </a:t>
            </a: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144000" cy="6858000"/>
          </a:xfrm>
          <a:prstGeom prst="rect">
            <a:avLst/>
          </a:prstGeom>
          <a:solidFill>
            <a:srgbClr val="0054a6"/>
          </a:solidFill>
          <a:ln>
            <a:noFill/>
          </a:ln>
        </p:spPr>
        <p:style>
          <a:lnRef idx="0"/>
          <a:fillRef idx="0"/>
          <a:effectRef idx="0"/>
          <a:fontRef idx="minor"/>
        </p:style>
      </p:sp>
      <p:sp>
        <p:nvSpPr>
          <p:cNvPr id="1" name="CustomShape 2"/>
          <p:cNvSpPr/>
          <p:nvPr/>
        </p:nvSpPr>
        <p:spPr>
          <a:xfrm>
            <a:off x="0" y="0"/>
            <a:ext cx="144000" cy="1198440"/>
          </a:xfrm>
          <a:prstGeom prst="rect">
            <a:avLst/>
          </a:prstGeom>
          <a:solidFill>
            <a:srgbClr val="ffce34"/>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1260000" y="152280"/>
            <a:ext cx="7200000" cy="451800"/>
          </a:xfrm>
          <a:prstGeom prst="rect">
            <a:avLst/>
          </a:prstGeom>
          <a:noFill/>
          <a:ln>
            <a:noFill/>
          </a:ln>
        </p:spPr>
        <p:txBody>
          <a:bodyPr lIns="90000" rIns="90000" tIns="46800" bIns="46800"/>
          <a:p>
            <a:r>
              <a:rPr b="0" lang="en-US" sz="1100" spc="-1" strike="noStrike">
                <a:solidFill>
                  <a:srgbClr val="000000"/>
                </a:solidFill>
                <a:latin typeface="Arial"/>
              </a:rPr>
              <a:t>Direct Ionic Ink Writing on and Penetrating into Elastomer for Patternable, Waterproof, and Wear‐Resistant Ionic Circuits</a:t>
            </a:r>
            <a:endParaRPr b="0" lang="en-US" sz="1100" spc="-1" strike="noStrike">
              <a:solidFill>
                <a:srgbClr val="000000"/>
              </a:solidFill>
              <a:latin typeface="Arial"/>
            </a:endParaRPr>
          </a:p>
        </p:txBody>
      </p:sp>
      <p:sp>
        <p:nvSpPr>
          <p:cNvPr id="45" name="TextShape 2"/>
          <p:cNvSpPr txBox="1"/>
          <p:nvPr/>
        </p:nvSpPr>
        <p:spPr>
          <a:xfrm>
            <a:off x="360000" y="5940000"/>
            <a:ext cx="8640000" cy="451800"/>
          </a:xfrm>
          <a:prstGeom prst="rect">
            <a:avLst/>
          </a:prstGeom>
          <a:noFill/>
          <a:ln>
            <a:noFill/>
          </a:ln>
        </p:spPr>
        <p:txBody>
          <a:bodyPr lIns="90000" rIns="90000" tIns="45000" bIns="45000"/>
          <a:p>
            <a:r>
              <a:rPr b="1" lang="en-US" sz="800" spc="-1" strike="noStrike">
                <a:solidFill>
                  <a:srgbClr val="0054a6"/>
                </a:solidFill>
                <a:latin typeface="Arial"/>
              </a:rPr>
              <a:t>Adv Funct Materials, First published: 27 September 2024, DOI: (10.1002/adfm.202413434) </a:t>
            </a:r>
            <a:endParaRPr b="0" lang="en-US" sz="800" spc="-1" strike="noStrike">
              <a:solidFill>
                <a:srgbClr val="000000"/>
              </a:solidFill>
              <a:latin typeface="Arial"/>
            </a:endParaRPr>
          </a:p>
        </p:txBody>
      </p:sp>
      <p:pic>
        <p:nvPicPr>
          <p:cNvPr id="46" name="Main graphic" descr=""/>
          <p:cNvPicPr/>
          <p:nvPr/>
        </p:nvPicPr>
        <p:blipFill>
          <a:blip r:embed="rId1"/>
          <a:stretch/>
        </p:blipFill>
        <p:spPr>
          <a:xfrm>
            <a:off x="2854440" y="762120"/>
            <a:ext cx="3485880" cy="3809880"/>
          </a:xfrm>
          <a:prstGeom prst="rect">
            <a:avLst/>
          </a:prstGeom>
          <a:ln>
            <a:noFill/>
          </a:ln>
        </p:spPr>
      </p:pic>
    </p:spTree>
  </p:cSld>
  <p:transition>
    <p:wipe dir="r"/>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LibreOffice_project/dc89aa7a9eabfd848af146d5086077aeed2ae4a5</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revision>0</cp:revision>
  <dc:subject/>
  <dc:title/>
</cp:coreProperties>
</file>