
<file path=[Content_Types].xml><?xml version="1.0" encoding="utf-8"?>
<Types xmlns="http://schemas.openxmlformats.org/package/2006/content-types">
  <Override PartName="/_rels/.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media/image1.jpeg" ContentType="image/jpeg"/>
  <Override PartName="/ppt/slides/_rels/slide1.xml.rels" ContentType="application/vnd.openxmlformats-package.relationships+xml"/>
  <Override PartName="/ppt/slides/slide1.xml" ContentType="application/vnd.openxmlformats-officedocument.presentationml.slid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slideMasters/_rels/slideMaster1.xml.rels" ContentType="application/vnd.openxmlformats-package.relationships+xml"/>
  <Override PartName="/ppt/slideMasters/slideMaster1.xml" ContentType="application/vnd.openxmlformats-officedocument.presentationml.slideMaster+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sldImg"/>
          </p:nvPr>
        </p:nvSpPr>
        <p:spPr>
          <a:xfrm>
            <a:off x="533520" y="764280"/>
            <a:ext cx="6704640" cy="3771360"/>
          </a:xfrm>
          <a:prstGeom prst="rect">
            <a:avLst/>
          </a:prstGeom>
        </p:spPr>
        <p:txBody>
          <a:bodyPr lIns="0" rIns="0" tIns="0" bIns="0" anchor="ctr"/>
          <a:p>
            <a:pPr algn="ctr"/>
            <a:r>
              <a:rPr b="0" lang="en-US" sz="4400" spc="-1" strike="noStrike">
                <a:latin typeface="Arial"/>
              </a:rPr>
              <a:t>Click to move the slide</a:t>
            </a:r>
            <a:endParaRPr b="0" lang="en-US" sz="4400" spc="-1" strike="noStrike">
              <a:latin typeface="Arial"/>
            </a:endParaRPr>
          </a:p>
        </p:txBody>
      </p:sp>
      <p:sp>
        <p:nvSpPr>
          <p:cNvPr id="39" name="PlaceHolder 2"/>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40" name="PlaceHolder 3"/>
          <p:cNvSpPr>
            <a:spLocks noGrp="1"/>
          </p:cNvSpPr>
          <p:nvPr>
            <p:ph type="hdr"/>
          </p:nvPr>
        </p:nvSpPr>
        <p:spPr>
          <a:xfrm>
            <a:off x="0" y="0"/>
            <a:ext cx="3372840" cy="502560"/>
          </a:xfrm>
          <a:prstGeom prst="rect">
            <a:avLst/>
          </a:prstGeom>
        </p:spPr>
        <p:txBody>
          <a:bodyPr lIns="0" rIns="0" tIns="0" bIns="0"/>
          <a:p>
            <a:r>
              <a:rPr b="0" lang="en-US" sz="1400" spc="-1" strike="noStrike">
                <a:solidFill>
                  <a:srgbClr val="303d22"/>
                </a:solidFill>
                <a:latin typeface="Arial"/>
              </a:rPr>
              <a:t>&lt;header&gt;</a:t>
            </a:r>
            <a:endParaRPr b="0" lang="en-US" sz="1400" spc="-1" strike="noStrike">
              <a:solidFill>
                <a:srgbClr val="303d22"/>
              </a:solidFill>
              <a:latin typeface="Arial"/>
            </a:endParaRPr>
          </a:p>
        </p:txBody>
      </p:sp>
      <p:sp>
        <p:nvSpPr>
          <p:cNvPr id="41" name="PlaceHolder 4"/>
          <p:cNvSpPr>
            <a:spLocks noGrp="1"/>
          </p:cNvSpPr>
          <p:nvPr>
            <p:ph type="dt"/>
          </p:nvPr>
        </p:nvSpPr>
        <p:spPr>
          <a:xfrm>
            <a:off x="4399200" y="0"/>
            <a:ext cx="3372840" cy="502560"/>
          </a:xfrm>
          <a:prstGeom prst="rect">
            <a:avLst/>
          </a:prstGeom>
        </p:spPr>
        <p:txBody>
          <a:bodyPr lIns="0" rIns="0" tIns="0" bIns="0"/>
          <a:p>
            <a:pPr algn="r"/>
            <a:r>
              <a:rPr b="0" lang="en-US" sz="1400" spc="-1" strike="noStrike">
                <a:solidFill>
                  <a:srgbClr val="303d22"/>
                </a:solidFill>
                <a:latin typeface="Arial"/>
              </a:rPr>
              <a:t>&lt;date/time&gt;</a:t>
            </a:r>
            <a:endParaRPr b="0" lang="en-US" sz="1400" spc="-1" strike="noStrike">
              <a:solidFill>
                <a:srgbClr val="303d22"/>
              </a:solidFill>
              <a:latin typeface="Arial"/>
            </a:endParaRPr>
          </a:p>
        </p:txBody>
      </p:sp>
      <p:sp>
        <p:nvSpPr>
          <p:cNvPr id="42" name="PlaceHolder 5"/>
          <p:cNvSpPr>
            <a:spLocks noGrp="1"/>
          </p:cNvSpPr>
          <p:nvPr>
            <p:ph type="ftr"/>
          </p:nvPr>
        </p:nvSpPr>
        <p:spPr>
          <a:xfrm>
            <a:off x="0" y="9555480"/>
            <a:ext cx="3372840" cy="502560"/>
          </a:xfrm>
          <a:prstGeom prst="rect">
            <a:avLst/>
          </a:prstGeom>
        </p:spPr>
        <p:txBody>
          <a:bodyPr lIns="0" rIns="0" tIns="0" bIns="0" anchor="b"/>
          <a:p>
            <a:r>
              <a:rPr b="0" lang="en-US" sz="1400" spc="-1" strike="noStrike">
                <a:solidFill>
                  <a:srgbClr val="303d22"/>
                </a:solidFill>
                <a:latin typeface="Arial"/>
              </a:rPr>
              <a:t>&lt;footer&gt;</a:t>
            </a:r>
            <a:endParaRPr b="0" lang="en-US" sz="1400" spc="-1" strike="noStrike">
              <a:solidFill>
                <a:srgbClr val="303d22"/>
              </a:solidFill>
              <a:latin typeface="Arial"/>
            </a:endParaRPr>
          </a:p>
        </p:txBody>
      </p:sp>
      <p:sp>
        <p:nvSpPr>
          <p:cNvPr id="43" name="PlaceHolder 6"/>
          <p:cNvSpPr>
            <a:spLocks noGrp="1"/>
          </p:cNvSpPr>
          <p:nvPr>
            <p:ph type="sldNum"/>
          </p:nvPr>
        </p:nvSpPr>
        <p:spPr>
          <a:xfrm>
            <a:off x="4399200" y="9555480"/>
            <a:ext cx="3372840" cy="502560"/>
          </a:xfrm>
          <a:prstGeom prst="rect">
            <a:avLst/>
          </a:prstGeom>
        </p:spPr>
        <p:txBody>
          <a:bodyPr lIns="0" rIns="0" tIns="0" bIns="0" anchor="b"/>
          <a:p>
            <a:pPr algn="r"/>
            <a:fld id="{FD5557A0-7FC1-4B96-BE7B-635AB0D1D197}" type="slidenum">
              <a:rPr b="0" lang="en-US" sz="1400" spc="-1" strike="noStrike">
                <a:solidFill>
                  <a:srgbClr val="303d22"/>
                </a:solidFill>
                <a:latin typeface="Arial"/>
              </a:rPr>
              <a:t>&lt;number&gt;</a:t>
            </a:fld>
            <a:endParaRPr b="0" lang="en-US" sz="1400" spc="-1" strike="noStrike">
              <a:solidFill>
                <a:srgbClr val="303d22"/>
              </a:solidFill>
              <a:latin typeface="Arial"/>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PlaceHolder 1"/>
          <p:cNvSpPr>
            <a:spLocks noGrp="1"/>
          </p:cNvSpPr>
          <p:nvPr>
            <p:ph type="sldImg"/>
          </p:nvPr>
        </p:nvSpPr>
        <p:spPr>
          <a:xfrm>
            <a:off x="1587960" y="1005840"/>
            <a:ext cx="4596480" cy="3447360"/>
          </a:xfrm>
          <a:prstGeom prst="rect">
            <a:avLst/>
          </a:prstGeom>
        </p:spPr>
      </p:sp>
      <p:sp>
        <p:nvSpPr>
          <p:cNvPr id="48" name="PlaceHolder 2"/>
          <p:cNvSpPr>
            <a:spLocks noGrp="1"/>
          </p:cNvSpPr>
          <p:nvPr>
            <p:ph type="body"/>
          </p:nvPr>
        </p:nvSpPr>
        <p:spPr>
          <a:xfrm>
            <a:off x="1185120" y="4787640"/>
            <a:ext cx="5407560" cy="8216640"/>
          </a:xfrm>
          <a:prstGeom prst="rect">
            <a:avLst/>
          </a:prstGeom>
        </p:spPr>
        <p:txBody>
          <a:bodyPr lIns="0" rIns="0" tIns="0" bIns="0"/>
          <a:p>
            <a:r>
              <a:rPr b="0" lang="en-US" sz="2000" spc="-1" strike="noStrike">
                <a:latin typeface="Arial"/>
              </a:rPr>
              <a:t>a,b) Schematic diagrams of the test method (a) and the ionic network with electrodes (b). c) Temperatures, pressures, and pressing shapes on the ionic network. d) Schematic diagram illustrating the procedure of electrical signal recognition at different temperatures, pressures, and pressing shapes, including signal input, model training, and prediction. e–g) Confusion matrix of classification results at different temperatures, pressures, and pressing shapes. h–j) The ROC curves and AUC areas of predictions of temperatures, pressures, and pressing shapes, respectively.</a:t>
            </a:r>
            <a:endParaRPr b="0" lang="en-US" sz="2000" spc="-1" strike="noStrike">
              <a:latin typeface="Arial"/>
            </a:endParaRPr>
          </a:p>
          <a:p>
            <a:r>
              <a:rPr b="0" lang="en-US" sz="2000" spc="-1" strike="noStrike">
                <a:latin typeface="Arial"/>
              </a:rPr>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 </a:t>
            </a:r>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0"/>
            <a:ext cx="144000" cy="6858000"/>
          </a:xfrm>
          <a:prstGeom prst="rect">
            <a:avLst/>
          </a:prstGeom>
          <a:solidFill>
            <a:srgbClr val="0054a6"/>
          </a:solidFill>
          <a:ln>
            <a:noFill/>
          </a:ln>
        </p:spPr>
        <p:style>
          <a:lnRef idx="0"/>
          <a:fillRef idx="0"/>
          <a:effectRef idx="0"/>
          <a:fontRef idx="minor"/>
        </p:style>
      </p:sp>
      <p:sp>
        <p:nvSpPr>
          <p:cNvPr id="1" name="CustomShape 2"/>
          <p:cNvSpPr/>
          <p:nvPr/>
        </p:nvSpPr>
        <p:spPr>
          <a:xfrm>
            <a:off x="0" y="0"/>
            <a:ext cx="144000" cy="1198440"/>
          </a:xfrm>
          <a:prstGeom prst="rect">
            <a:avLst/>
          </a:prstGeom>
          <a:solidFill>
            <a:srgbClr val="ffce34"/>
          </a:solidFill>
          <a:ln>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Relationship Id="rId3"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TextShape 1"/>
          <p:cNvSpPr txBox="1"/>
          <p:nvPr/>
        </p:nvSpPr>
        <p:spPr>
          <a:xfrm>
            <a:off x="1260000" y="152280"/>
            <a:ext cx="7200000" cy="451800"/>
          </a:xfrm>
          <a:prstGeom prst="rect">
            <a:avLst/>
          </a:prstGeom>
          <a:noFill/>
          <a:ln>
            <a:noFill/>
          </a:ln>
        </p:spPr>
        <p:txBody>
          <a:bodyPr lIns="90000" rIns="90000" tIns="46800" bIns="46800"/>
          <a:p>
            <a:r>
              <a:rPr b="0" lang="en-US" sz="1100" spc="-1" strike="noStrike">
                <a:solidFill>
                  <a:srgbClr val="000000"/>
                </a:solidFill>
                <a:latin typeface="Arial"/>
              </a:rPr>
              <a:t>Direct Ionic Ink Writing on and Penetrating into Elastomer for Patternable, Waterproof, and Wear‐Resistant Ionic Circuits</a:t>
            </a:r>
            <a:endParaRPr b="0" lang="en-US" sz="1100" spc="-1" strike="noStrike">
              <a:solidFill>
                <a:srgbClr val="000000"/>
              </a:solidFill>
              <a:latin typeface="Arial"/>
            </a:endParaRPr>
          </a:p>
        </p:txBody>
      </p:sp>
      <p:sp>
        <p:nvSpPr>
          <p:cNvPr id="45" name="TextShape 2"/>
          <p:cNvSpPr txBox="1"/>
          <p:nvPr/>
        </p:nvSpPr>
        <p:spPr>
          <a:xfrm>
            <a:off x="360000" y="5940000"/>
            <a:ext cx="8640000" cy="451800"/>
          </a:xfrm>
          <a:prstGeom prst="rect">
            <a:avLst/>
          </a:prstGeom>
          <a:noFill/>
          <a:ln>
            <a:noFill/>
          </a:ln>
        </p:spPr>
        <p:txBody>
          <a:bodyPr lIns="90000" rIns="90000" tIns="45000" bIns="45000"/>
          <a:p>
            <a:r>
              <a:rPr b="1" lang="en-US" sz="800" spc="-1" strike="noStrike">
                <a:solidFill>
                  <a:srgbClr val="0054a6"/>
                </a:solidFill>
                <a:latin typeface="Arial"/>
              </a:rPr>
              <a:t>Adv Funct Materials, First published: 27 September 2024, DOI: (10.1002/adfm.202413434) </a:t>
            </a:r>
            <a:endParaRPr b="0" lang="en-US" sz="800" spc="-1" strike="noStrike">
              <a:solidFill>
                <a:srgbClr val="000000"/>
              </a:solidFill>
              <a:latin typeface="Arial"/>
            </a:endParaRPr>
          </a:p>
        </p:txBody>
      </p:sp>
      <p:pic>
        <p:nvPicPr>
          <p:cNvPr id="46" name="Main graphic" descr=""/>
          <p:cNvPicPr/>
          <p:nvPr/>
        </p:nvPicPr>
        <p:blipFill>
          <a:blip r:embed="rId1"/>
          <a:stretch/>
        </p:blipFill>
        <p:spPr>
          <a:xfrm>
            <a:off x="3034440" y="762120"/>
            <a:ext cx="3125880" cy="3809880"/>
          </a:xfrm>
          <a:prstGeom prst="rect">
            <a:avLst/>
          </a:prstGeom>
          <a:ln>
            <a:noFill/>
          </a:ln>
        </p:spPr>
      </p:pic>
    </p:spTree>
  </p:cSld>
  <p:transition>
    <p:wipe dir="r"/>
  </p:transition>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LibreOffice/6.0.7.3$Linux_X86_64 LibreOffice_project/dc89aa7a9eabfd848af146d5086077aeed2ae4a5</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cp:revision>0</cp:revision>
  <dc:subject/>
  <dc:title/>
</cp:coreProperties>
</file>