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9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20" r:id="rId17"/>
    <p:sldId id="331" r:id="rId18"/>
    <p:sldId id="325" r:id="rId19"/>
    <p:sldId id="322" r:id="rId20"/>
    <p:sldId id="323" r:id="rId21"/>
    <p:sldId id="324" r:id="rId22"/>
    <p:sldId id="329" r:id="rId23"/>
    <p:sldId id="330" r:id="rId24"/>
    <p:sldId id="33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新細明體" panose="02020500000000000000" pitchFamily="18" charset="-12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536" autoAdjust="0"/>
  </p:normalViewPr>
  <p:slideViewPr>
    <p:cSldViewPr>
      <p:cViewPr varScale="1">
        <p:scale>
          <a:sx n="100" d="100"/>
          <a:sy n="100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3EA5-FF0C-47B1-A467-2A311A0CCD6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AD312-46C8-4B4A-AEE9-E85086224F9E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81B21-A19C-4BB0-8F35-86E15ADB3E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8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650B-E034-4DD9-B835-FE8557AE39A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65100"/>
            <a:ext cx="2057400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5100"/>
            <a:ext cx="6024563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1747-38F8-4579-A797-667D0C45037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51E2ED-8B28-4ACF-A72B-422E4AF78AE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97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523E-F8E0-4563-B015-A6333791CF1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C42DF-5953-4D81-A56E-02D11B83DE3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7E8E6-F44B-40C5-8743-92A236E46AA2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4AD22-AD0D-4C4F-B130-8BA46B2195F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8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EA137-6595-4C0B-8AEC-7A9A4A814402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1258D-DB4B-4973-AAA6-A425F351D076}" type="slidenum">
              <a:rPr lang="zh-TW" altLang="en-US" smtClean="0">
                <a:solidFill>
                  <a:srgbClr val="000000"/>
                </a:solidFill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165100"/>
            <a:ext cx="822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9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v9NEXX1VHc#t=33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arthur_benjamin_the_magic_of_fibonacci_numb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/>
              <a:t>Recursion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FCF8-7126-46EC-8185-333A37D49F74}" type="slidenum">
              <a:rPr lang="zh-TW" altLang="en-US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7784" name="Text Box 8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auto">
          <a:xfrm flipH="1" flipV="1">
            <a:off x="4994275" y="2622550"/>
            <a:ext cx="692150" cy="1843088"/>
          </a:xfrm>
          <a:prstGeom prst="curvedRightArrow">
            <a:avLst>
              <a:gd name="adj1" fmla="val 21771"/>
              <a:gd name="adj2" fmla="val 750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5570538" y="4098925"/>
            <a:ext cx="22780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 * f(0)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1 * 1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4466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1528-8959-4955-AADC-30D8CAD5E384}" type="slidenum">
              <a:rPr lang="zh-TW" altLang="en-US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 flipH="1" flipV="1">
            <a:off x="4994275" y="1123950"/>
            <a:ext cx="692150" cy="1843088"/>
          </a:xfrm>
          <a:prstGeom prst="curvedRightArrow">
            <a:avLst>
              <a:gd name="adj1" fmla="val 21771"/>
              <a:gd name="adj2" fmla="val 750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8808" name="Text Box 8"/>
          <p:cNvSpPr txBox="1">
            <a:spLocks noChangeArrowheads="1"/>
          </p:cNvSpPr>
          <p:nvPr/>
        </p:nvSpPr>
        <p:spPr bwMode="auto">
          <a:xfrm>
            <a:off x="5570538" y="2554288"/>
            <a:ext cx="17139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 </a:t>
            </a:r>
            <a:endParaRPr kumimoji="1" lang="en-US" altLang="zh-TW" sz="2400" dirty="0" smtClean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 * f(1)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2 *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8794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EE1-A43E-4CDC-9C94-AE72A6D7C282}" type="slidenum">
              <a:rPr lang="zh-TW" altLang="en-US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262563" y="1077913"/>
            <a:ext cx="15440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</a:t>
            </a:r>
            <a:endParaRPr kumimoji="1" lang="en-US" altLang="zh-TW" sz="2400" b="1" dirty="0" smtClean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 * f(2)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3 * 2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6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28194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Finally, 6 is returned to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4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4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important </a:t>
            </a:r>
            <a:r>
              <a:rPr lang="en-US" dirty="0" smtClean="0"/>
              <a:t>components </a:t>
            </a:r>
            <a:r>
              <a:rPr lang="en-US" dirty="0"/>
              <a:t>of </a:t>
            </a:r>
            <a:r>
              <a:rPr lang="en-US" dirty="0" smtClean="0"/>
              <a:t>a recursive </a:t>
            </a:r>
            <a:r>
              <a:rPr lang="en-US" dirty="0"/>
              <a:t>function is the </a:t>
            </a:r>
            <a:r>
              <a:rPr lang="en-US" b="1" dirty="0">
                <a:solidFill>
                  <a:srgbClr val="FF0000"/>
                </a:solidFill>
              </a:rPr>
              <a:t>termination </a:t>
            </a:r>
            <a:r>
              <a:rPr lang="en-US" b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 recursion cannot terminate, the computer will eventually run out of "stack space" in the memory and generate a runtime error called </a:t>
            </a:r>
            <a:r>
              <a:rPr lang="en-US" b="1" u="sng" dirty="0" smtClean="0"/>
              <a:t>stack overflow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experience the error by removing the if statement in the above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98" y="6400800"/>
            <a:ext cx="783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 recursion and stack: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://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www.youtube.com/watch?v=Mv9NEXX1VHc#t=337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7772400" cy="13665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kumimoji="1" lang="en-US" altLang="zh-TW" b="1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if (n == 0) return 1;  </a:t>
            </a:r>
            <a:r>
              <a:rPr kumimoji="1"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// Termination condition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u="sng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88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Exercise: </a:t>
            </a:r>
            <a:r>
              <a:rPr lang="en-US" altLang="zh-TW" sz="4000" dirty="0">
                <a:ea typeface="新細明體" pitchFamily="18" charset="-120"/>
              </a:rPr>
              <a:t>What's the output?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265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"Before: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Before calling print()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print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x –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"After: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After calling print()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65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0" y="4483100"/>
            <a:ext cx="3644900" cy="1760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After: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After: 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7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Fibonacci Number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number introduction video: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dirty="0" smtClean="0"/>
              <a:t>Fibonacci number is a sequence of number:</a:t>
            </a:r>
          </a:p>
          <a:p>
            <a:pPr lvl="1"/>
            <a:r>
              <a:rPr lang="en-US" dirty="0" smtClean="0"/>
              <a:t>The n-</a:t>
            </a:r>
            <a:r>
              <a:rPr lang="en-US" dirty="0" err="1" smtClean="0"/>
              <a:t>th</a:t>
            </a:r>
            <a:r>
              <a:rPr lang="en-US" dirty="0" smtClean="0"/>
              <a:t> number in the sequence </a:t>
            </a:r>
            <a:r>
              <a:rPr lang="en-US" b="1" dirty="0" smtClean="0">
                <a:solidFill>
                  <a:srgbClr val="C00000"/>
                </a:solidFill>
              </a:rPr>
              <a:t>depends on the previous two numbers</a:t>
            </a:r>
            <a:r>
              <a:rPr lang="en-US" dirty="0" smtClean="0"/>
              <a:t> in the same sequence.</a:t>
            </a:r>
          </a:p>
          <a:p>
            <a:pPr lvl="1"/>
            <a:r>
              <a:rPr lang="en-US" dirty="0" smtClean="0"/>
              <a:t>e.g., </a:t>
            </a:r>
            <a:r>
              <a:rPr lang="en-US" altLang="zh-TW" dirty="0">
                <a:ea typeface="新細明體" pitchFamily="18" charset="-120"/>
              </a:rPr>
              <a:t>0, 1, 1, 2, 3, 5, 8, 13, 21, 34, 55, 89, 144, 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026012"/>
            <a:ext cx="3810000" cy="1925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t"/>
          <a:lstStyle/>
          <a:p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n-</a:t>
            </a:r>
            <a:r>
              <a:rPr lang="en-US" b="1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Fibonacci number: f(n)</a:t>
            </a:r>
          </a:p>
          <a:p>
            <a:endParaRPr lang="en-US" b="1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n is 0:  return 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n is 1:  return 1;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n is &gt; 1: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f(n-1) + f(n-2);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0200" y="5217651"/>
            <a:ext cx="3429000" cy="74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leave the implementation to you as an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9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Example: Finding the largest number in an array of N integers </a:t>
            </a:r>
            <a:r>
              <a:rPr lang="en-US" altLang="zh-TW" sz="28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338" y="1066800"/>
            <a:ext cx="8932985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 A[0…M] = the sub-array containing elements A[0], A[1], …, A[M]</a:t>
            </a:r>
          </a:p>
          <a:p>
            <a:endParaRPr lang="en-US" sz="1400" dirty="0" smtClean="0"/>
          </a:p>
          <a:p>
            <a:r>
              <a:rPr lang="en-US" dirty="0" smtClean="0"/>
              <a:t>We can define a recursive function to find the largest  element in an array A</a:t>
            </a:r>
            <a:r>
              <a:rPr lang="en-US" dirty="0"/>
              <a:t> </a:t>
            </a:r>
            <a:r>
              <a:rPr lang="en-US" dirty="0" smtClean="0"/>
              <a:t>(with N elements) as</a:t>
            </a:r>
            <a:endParaRPr lang="en-US" dirty="0"/>
          </a:p>
          <a:p>
            <a:pPr lvl="1"/>
            <a:r>
              <a:rPr lang="en-US" dirty="0" smtClean="0"/>
              <a:t>largest(A[0…N-1]) = max( largest(A[0…N-2]), A[N-1] )</a:t>
            </a:r>
          </a:p>
          <a:p>
            <a:pPr lvl="1"/>
            <a:r>
              <a:rPr lang="en-US" dirty="0" smtClean="0"/>
              <a:t>largest(A[0…0]) = A[0]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702771"/>
              </p:ext>
            </p:extLst>
          </p:nvPr>
        </p:nvGraphicFramePr>
        <p:xfrm>
          <a:off x="1749064" y="4292489"/>
          <a:ext cx="5726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701539"/>
              </p:ext>
            </p:extLst>
          </p:nvPr>
        </p:nvGraphicFramePr>
        <p:xfrm>
          <a:off x="1749064" y="3911489"/>
          <a:ext cx="572611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 rot="16200000">
            <a:off x="4092214" y="2368439"/>
            <a:ext cx="419100" cy="510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46361" y="5102636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number in A[0…8] is </a:t>
            </a:r>
            <a:r>
              <a:rPr lang="en-US" dirty="0" smtClean="0">
                <a:solidFill>
                  <a:srgbClr val="C00000"/>
                </a:solidFill>
              </a:rPr>
              <a:t>55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1244" y="5287302"/>
            <a:ext cx="989820" cy="276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25864" y="4711588"/>
            <a:ext cx="533400" cy="85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6154" y="5577351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max(</a:t>
            </a:r>
            <a:r>
              <a:rPr lang="en-US" dirty="0" smtClean="0">
                <a:solidFill>
                  <a:srgbClr val="C00000"/>
                </a:solidFill>
              </a:rPr>
              <a:t>55</a:t>
            </a:r>
            <a:r>
              <a:rPr lang="en-US" dirty="0" smtClean="0"/>
              <a:t>, 81) </a:t>
            </a:r>
            <a:r>
              <a:rPr lang="en-US" dirty="0" smtClean="0">
                <a:sym typeface="Wingdings" panose="05000000000000000000" pitchFamily="2" charset="2"/>
              </a:rPr>
              <a:t> 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58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D88A-F383-4191-8E68-3323F7947B0F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Example: Finding the largest number in an array of N </a:t>
            </a:r>
            <a:r>
              <a:rPr lang="en-US" altLang="zh-TW" sz="2800" dirty="0" smtClean="0">
                <a:ea typeface="新細明體" pitchFamily="18" charset="-120"/>
              </a:rPr>
              <a:t>integers </a:t>
            </a:r>
            <a:r>
              <a:rPr lang="en-US" altLang="zh-TW" sz="2800" b="1" dirty="0" smtClean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2800" b="1" dirty="0">
              <a:solidFill>
                <a:srgbClr val="C00000"/>
              </a:solidFill>
              <a:ea typeface="新細明體" pitchFamily="18" charset="-120"/>
            </a:endParaRP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461963" y="990600"/>
            <a:ext cx="8682036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 is the # of elements to be processed</a:t>
            </a: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largest(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a[], 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</a:t>
            </a:r>
            <a:endParaRPr lang="en-US" altLang="zh-TW" sz="18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(N == 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Find the largest </a:t>
            </a:r>
            <a:r>
              <a:rPr lang="en-US" altLang="zh-TW" sz="18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 A[0...N-2] (first </a:t>
            </a: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N-1 </a:t>
            </a:r>
            <a:r>
              <a:rPr lang="en-US" altLang="zh-TW" sz="18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elements)</a:t>
            </a:r>
            <a:endParaRPr lang="en-US" altLang="zh-TW" sz="18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largest(a, N-1);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Compare the last element to </a:t>
            </a:r>
            <a:r>
              <a:rPr lang="en-US" altLang="zh-TW" sz="18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the largest element in A[0...N-2]</a:t>
            </a:r>
            <a:endParaRPr lang="en-US" altLang="zh-TW" sz="18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(a[N-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&gt;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a[N-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10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00F-9383-4BC5-AD80-F57E0D40A8A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98018" name="Line 2"/>
          <p:cNvSpPr>
            <a:spLocks noChangeShapeType="1"/>
          </p:cNvSpPr>
          <p:nvPr/>
        </p:nvSpPr>
        <p:spPr bwMode="auto">
          <a:xfrm>
            <a:off x="4580731" y="4178300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19" name="Line 3"/>
          <p:cNvSpPr>
            <a:spLocks noChangeShapeType="1"/>
          </p:cNvSpPr>
          <p:nvPr/>
        </p:nvSpPr>
        <p:spPr bwMode="auto">
          <a:xfrm>
            <a:off x="2047081" y="1414462"/>
            <a:ext cx="0" cy="1497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Example: Tower of </a:t>
            </a:r>
            <a:r>
              <a:rPr lang="en-US" altLang="zh-TW" sz="4000" dirty="0" smtClean="0">
                <a:ea typeface="新細明體" pitchFamily="18" charset="-120"/>
              </a:rPr>
              <a:t>Hanoi </a:t>
            </a:r>
            <a:r>
              <a:rPr lang="en-US" altLang="zh-TW" sz="40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1547018" y="2259012"/>
            <a:ext cx="998538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2" name="AutoShape 6"/>
          <p:cNvSpPr>
            <a:spLocks noChangeArrowheads="1"/>
          </p:cNvSpPr>
          <p:nvPr/>
        </p:nvSpPr>
        <p:spPr bwMode="auto">
          <a:xfrm>
            <a:off x="1701006" y="2028825"/>
            <a:ext cx="652462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3" name="AutoShape 7"/>
          <p:cNvSpPr>
            <a:spLocks noChangeArrowheads="1"/>
          </p:cNvSpPr>
          <p:nvPr/>
        </p:nvSpPr>
        <p:spPr bwMode="auto">
          <a:xfrm>
            <a:off x="1393031" y="2489200"/>
            <a:ext cx="1268412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AutoShape 8"/>
          <p:cNvSpPr>
            <a:spLocks noChangeArrowheads="1"/>
          </p:cNvSpPr>
          <p:nvPr/>
        </p:nvSpPr>
        <p:spPr bwMode="auto">
          <a:xfrm>
            <a:off x="1278731" y="2719387"/>
            <a:ext cx="1535112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>
            <a:off x="4580731" y="1374775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>
            <a:off x="7231856" y="1374775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1893093" y="29114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8028" name="Text Box 12"/>
          <p:cNvSpPr txBox="1">
            <a:spLocks noChangeArrowheads="1"/>
          </p:cNvSpPr>
          <p:nvPr/>
        </p:nvSpPr>
        <p:spPr bwMode="auto">
          <a:xfrm>
            <a:off x="4426743" y="29114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7039768" y="291147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2047081" y="4217987"/>
            <a:ext cx="0" cy="1497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31" name="AutoShape 15"/>
          <p:cNvSpPr>
            <a:spLocks noChangeArrowheads="1"/>
          </p:cNvSpPr>
          <p:nvPr/>
        </p:nvSpPr>
        <p:spPr bwMode="auto">
          <a:xfrm>
            <a:off x="4120356" y="5024437"/>
            <a:ext cx="998537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AutoShape 16"/>
          <p:cNvSpPr>
            <a:spLocks noChangeArrowheads="1"/>
          </p:cNvSpPr>
          <p:nvPr/>
        </p:nvSpPr>
        <p:spPr bwMode="auto">
          <a:xfrm>
            <a:off x="4274343" y="4794250"/>
            <a:ext cx="652463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AutoShape 17"/>
          <p:cNvSpPr>
            <a:spLocks noChangeArrowheads="1"/>
          </p:cNvSpPr>
          <p:nvPr/>
        </p:nvSpPr>
        <p:spPr bwMode="auto">
          <a:xfrm>
            <a:off x="3966368" y="5254625"/>
            <a:ext cx="1268413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AutoShape 18"/>
          <p:cNvSpPr>
            <a:spLocks noChangeArrowheads="1"/>
          </p:cNvSpPr>
          <p:nvPr/>
        </p:nvSpPr>
        <p:spPr bwMode="auto">
          <a:xfrm>
            <a:off x="3852068" y="5484812"/>
            <a:ext cx="1535113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Line 19"/>
          <p:cNvSpPr>
            <a:spLocks noChangeShapeType="1"/>
          </p:cNvSpPr>
          <p:nvPr/>
        </p:nvSpPr>
        <p:spPr bwMode="auto">
          <a:xfrm>
            <a:off x="7231856" y="4178300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1893093" y="57150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4426743" y="57150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8038" name="Text Box 22"/>
          <p:cNvSpPr txBox="1">
            <a:spLocks noChangeArrowheads="1"/>
          </p:cNvSpPr>
          <p:nvPr/>
        </p:nvSpPr>
        <p:spPr bwMode="auto">
          <a:xfrm>
            <a:off x="7039768" y="571500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8039" name="AutoShape 23"/>
          <p:cNvSpPr>
            <a:spLocks noChangeArrowheads="1"/>
          </p:cNvSpPr>
          <p:nvPr/>
        </p:nvSpPr>
        <p:spPr bwMode="auto">
          <a:xfrm>
            <a:off x="4312443" y="3448050"/>
            <a:ext cx="538163" cy="3460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Rectangle 24"/>
          <p:cNvSpPr>
            <a:spLocks noChangeArrowheads="1"/>
          </p:cNvSpPr>
          <p:nvPr/>
        </p:nvSpPr>
        <p:spPr bwMode="auto">
          <a:xfrm>
            <a:off x="894556" y="1066800"/>
            <a:ext cx="7412037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Rectangle 25"/>
          <p:cNvSpPr>
            <a:spLocks noChangeArrowheads="1"/>
          </p:cNvSpPr>
          <p:nvPr/>
        </p:nvSpPr>
        <p:spPr bwMode="auto">
          <a:xfrm>
            <a:off x="894556" y="3870325"/>
            <a:ext cx="7412037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6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2C6-EBD4-4333-A88C-2F46E2A2818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99042" name="Line 2"/>
          <p:cNvSpPr>
            <a:spLocks noChangeShapeType="1"/>
          </p:cNvSpPr>
          <p:nvPr/>
        </p:nvSpPr>
        <p:spPr bwMode="auto">
          <a:xfrm>
            <a:off x="1998663" y="1893888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3" name="Line 3"/>
          <p:cNvSpPr>
            <a:spLocks noChangeShapeType="1"/>
          </p:cNvSpPr>
          <p:nvPr/>
        </p:nvSpPr>
        <p:spPr bwMode="auto">
          <a:xfrm>
            <a:off x="7183438" y="201613"/>
            <a:ext cx="0" cy="11541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1998663" y="241300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5" name="Line 5"/>
          <p:cNvSpPr>
            <a:spLocks noChangeShapeType="1"/>
          </p:cNvSpPr>
          <p:nvPr/>
        </p:nvSpPr>
        <p:spPr bwMode="auto">
          <a:xfrm>
            <a:off x="4533900" y="203200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1846263" y="1355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4379913" y="1355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6992938" y="13557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846138" y="125413"/>
            <a:ext cx="7373937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0" name="AutoShape 10"/>
          <p:cNvSpPr>
            <a:spLocks noChangeArrowheads="1"/>
          </p:cNvSpPr>
          <p:nvPr/>
        </p:nvSpPr>
        <p:spPr bwMode="auto">
          <a:xfrm>
            <a:off x="1538288" y="2852738"/>
            <a:ext cx="920750" cy="153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AutoShape 11"/>
          <p:cNvSpPr>
            <a:spLocks noChangeArrowheads="1"/>
          </p:cNvSpPr>
          <p:nvPr/>
        </p:nvSpPr>
        <p:spPr bwMode="auto">
          <a:xfrm>
            <a:off x="1538288" y="357188"/>
            <a:ext cx="920750" cy="9985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</a:t>
            </a:r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7183438" y="1854200"/>
            <a:ext cx="0" cy="11541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4533900" y="1855788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4" name="Text Box 14"/>
          <p:cNvSpPr txBox="1">
            <a:spLocks noChangeArrowheads="1"/>
          </p:cNvSpPr>
          <p:nvPr/>
        </p:nvSpPr>
        <p:spPr bwMode="auto">
          <a:xfrm>
            <a:off x="1846263" y="3008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55" name="Text Box 15"/>
          <p:cNvSpPr txBox="1">
            <a:spLocks noChangeArrowheads="1"/>
          </p:cNvSpPr>
          <p:nvPr/>
        </p:nvSpPr>
        <p:spPr bwMode="auto">
          <a:xfrm>
            <a:off x="4379913" y="3008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56" name="Text Box 16"/>
          <p:cNvSpPr txBox="1">
            <a:spLocks noChangeArrowheads="1"/>
          </p:cNvSpPr>
          <p:nvPr/>
        </p:nvSpPr>
        <p:spPr bwMode="auto">
          <a:xfrm>
            <a:off x="6992938" y="3008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57" name="Rectangle 17"/>
          <p:cNvSpPr>
            <a:spLocks noChangeArrowheads="1"/>
          </p:cNvSpPr>
          <p:nvPr/>
        </p:nvSpPr>
        <p:spPr bwMode="auto">
          <a:xfrm>
            <a:off x="846138" y="1778000"/>
            <a:ext cx="7373937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AutoShape 18"/>
          <p:cNvSpPr>
            <a:spLocks noChangeArrowheads="1"/>
          </p:cNvSpPr>
          <p:nvPr/>
        </p:nvSpPr>
        <p:spPr bwMode="auto">
          <a:xfrm>
            <a:off x="2190750" y="1931988"/>
            <a:ext cx="5222875" cy="411162"/>
          </a:xfrm>
          <a:prstGeom prst="curvedDownArrow">
            <a:avLst>
              <a:gd name="adj1" fmla="val 51517"/>
              <a:gd name="adj2" fmla="val 321214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AutoShape 19"/>
          <p:cNvSpPr>
            <a:spLocks noChangeArrowheads="1"/>
          </p:cNvSpPr>
          <p:nvPr/>
        </p:nvSpPr>
        <p:spPr bwMode="auto">
          <a:xfrm>
            <a:off x="6761163" y="2122488"/>
            <a:ext cx="844550" cy="882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N-1</a:t>
            </a:r>
          </a:p>
        </p:txBody>
      </p:sp>
      <p:sp>
        <p:nvSpPr>
          <p:cNvPr id="599060" name="Line 20"/>
          <p:cNvSpPr>
            <a:spLocks noChangeShapeType="1"/>
          </p:cNvSpPr>
          <p:nvPr/>
        </p:nvSpPr>
        <p:spPr bwMode="auto">
          <a:xfrm>
            <a:off x="7183438" y="3503613"/>
            <a:ext cx="0" cy="11541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1998663" y="3543300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2" name="Line 22"/>
          <p:cNvSpPr>
            <a:spLocks noChangeShapeType="1"/>
          </p:cNvSpPr>
          <p:nvPr/>
        </p:nvSpPr>
        <p:spPr bwMode="auto">
          <a:xfrm>
            <a:off x="4533900" y="3505200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1846263" y="4657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4379913" y="4657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65" name="Text Box 25"/>
          <p:cNvSpPr txBox="1">
            <a:spLocks noChangeArrowheads="1"/>
          </p:cNvSpPr>
          <p:nvPr/>
        </p:nvSpPr>
        <p:spPr bwMode="auto">
          <a:xfrm>
            <a:off x="6992938" y="46577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66" name="Rectangle 26"/>
          <p:cNvSpPr>
            <a:spLocks noChangeArrowheads="1"/>
          </p:cNvSpPr>
          <p:nvPr/>
        </p:nvSpPr>
        <p:spPr bwMode="auto">
          <a:xfrm>
            <a:off x="846138" y="3427413"/>
            <a:ext cx="7373937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AutoShape 27"/>
          <p:cNvSpPr>
            <a:spLocks noChangeArrowheads="1"/>
          </p:cNvSpPr>
          <p:nvPr/>
        </p:nvSpPr>
        <p:spPr bwMode="auto">
          <a:xfrm>
            <a:off x="2228850" y="3581400"/>
            <a:ext cx="2227263" cy="385763"/>
          </a:xfrm>
          <a:prstGeom prst="curvedDownArrow">
            <a:avLst>
              <a:gd name="adj1" fmla="val 23415"/>
              <a:gd name="adj2" fmla="val 145999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Line 28"/>
          <p:cNvSpPr>
            <a:spLocks noChangeShapeType="1"/>
          </p:cNvSpPr>
          <p:nvPr/>
        </p:nvSpPr>
        <p:spPr bwMode="auto">
          <a:xfrm>
            <a:off x="7183438" y="5156200"/>
            <a:ext cx="0" cy="11541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9" name="Line 29"/>
          <p:cNvSpPr>
            <a:spLocks noChangeShapeType="1"/>
          </p:cNvSpPr>
          <p:nvPr/>
        </p:nvSpPr>
        <p:spPr bwMode="auto">
          <a:xfrm>
            <a:off x="1998663" y="5195888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70" name="Line 30"/>
          <p:cNvSpPr>
            <a:spLocks noChangeShapeType="1"/>
          </p:cNvSpPr>
          <p:nvPr/>
        </p:nvSpPr>
        <p:spPr bwMode="auto">
          <a:xfrm>
            <a:off x="4533900" y="5157788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1846263" y="6310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4379913" y="6310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6992938" y="6310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846138" y="5080000"/>
            <a:ext cx="7373937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5" name="AutoShape 35"/>
          <p:cNvSpPr>
            <a:spLocks noChangeArrowheads="1"/>
          </p:cNvSpPr>
          <p:nvPr/>
        </p:nvSpPr>
        <p:spPr bwMode="auto">
          <a:xfrm>
            <a:off x="4071938" y="5310188"/>
            <a:ext cx="920750" cy="9985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</a:t>
            </a:r>
          </a:p>
        </p:txBody>
      </p:sp>
      <p:sp>
        <p:nvSpPr>
          <p:cNvPr id="599076" name="AutoShape 36"/>
          <p:cNvSpPr>
            <a:spLocks noChangeArrowheads="1"/>
          </p:cNvSpPr>
          <p:nvPr/>
        </p:nvSpPr>
        <p:spPr bwMode="auto">
          <a:xfrm>
            <a:off x="4071938" y="4503738"/>
            <a:ext cx="920750" cy="153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7" name="AutoShape 37"/>
          <p:cNvSpPr>
            <a:spLocks noChangeArrowheads="1"/>
          </p:cNvSpPr>
          <p:nvPr/>
        </p:nvSpPr>
        <p:spPr bwMode="auto">
          <a:xfrm flipH="1">
            <a:off x="4687888" y="5118100"/>
            <a:ext cx="2381250" cy="385763"/>
          </a:xfrm>
          <a:prstGeom prst="curvedDownArrow">
            <a:avLst>
              <a:gd name="adj1" fmla="val 25034"/>
              <a:gd name="adj2" fmla="val 156093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6761163" y="3775075"/>
            <a:ext cx="844550" cy="882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728205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(What is Recursion?)</a:t>
            </a:r>
          </a:p>
          <a:p>
            <a:endParaRPr lang="en-US" dirty="0" smtClean="0"/>
          </a:p>
          <a:p>
            <a:r>
              <a:rPr lang="en-US" dirty="0" smtClean="0"/>
              <a:t>How to trace a recursive function call?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Fibonacci Numbers</a:t>
            </a:r>
          </a:p>
          <a:p>
            <a:pPr lvl="1"/>
            <a:r>
              <a:rPr lang="en-US" dirty="0" smtClean="0"/>
              <a:t>Finding the largest number in an array (Optional)</a:t>
            </a:r>
          </a:p>
          <a:p>
            <a:pPr lvl="1"/>
            <a:r>
              <a:rPr lang="en-US" dirty="0" smtClean="0"/>
              <a:t>Tower of Hanoi (Optional)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Example: Tower of </a:t>
            </a:r>
            <a:r>
              <a:rPr lang="en-US" altLang="zh-TW" sz="4000" dirty="0" smtClean="0">
                <a:ea typeface="新細明體" pitchFamily="18" charset="-120"/>
              </a:rPr>
              <a:t>Hanoi </a:t>
            </a:r>
            <a:r>
              <a:rPr lang="en-US" altLang="zh-TW" sz="40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Output all the moves needed to move N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discs from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to </a:t>
            </a:r>
            <a:endParaRPr lang="en-US" altLang="zh-TW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using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</a:t>
            </a:r>
            <a:r>
              <a:rPr lang="en-US" altLang="zh-TW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as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temporary stick.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move(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 ==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"Move from %c to %c\n"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}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move(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 -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"Move from %c to %c\n"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move(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N-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move(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'B'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'C'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648200" y="5181600"/>
            <a:ext cx="4495800" cy="1219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This example is used to illustrate the elegance of a recursive solution.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43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0F95-BA8D-44F1-89FC-638F946B2A7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Recursion (Pros and Cons)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3638"/>
            <a:ext cx="8534400" cy="5008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Some solutions are easier </a:t>
            </a:r>
            <a:r>
              <a:rPr lang="en-US" altLang="zh-TW" dirty="0" smtClean="0">
                <a:ea typeface="新細明體" pitchFamily="18" charset="-120"/>
              </a:rPr>
              <a:t>or clearer to </a:t>
            </a:r>
            <a:r>
              <a:rPr lang="en-US" altLang="zh-TW" dirty="0">
                <a:ea typeface="新細明體" pitchFamily="18" charset="-120"/>
              </a:rPr>
              <a:t>express </a:t>
            </a:r>
            <a:r>
              <a:rPr lang="en-US" altLang="zh-TW" dirty="0" smtClean="0">
                <a:ea typeface="新細明體" pitchFamily="18" charset="-120"/>
              </a:rPr>
              <a:t>as recursive solutions.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e.g., </a:t>
            </a:r>
            <a:r>
              <a:rPr lang="en-US" altLang="zh-TW" dirty="0" smtClean="0">
                <a:ea typeface="新細明體" pitchFamily="18" charset="-120"/>
              </a:rPr>
              <a:t>Tower of Hanoi.</a:t>
            </a:r>
            <a:endParaRPr lang="en-US" altLang="zh-TW" dirty="0">
              <a:ea typeface="新細明體" pitchFamily="18" charset="-120"/>
            </a:endParaRP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Shortcomings: Slower </a:t>
            </a:r>
            <a:r>
              <a:rPr lang="en-US" altLang="zh-TW" dirty="0">
                <a:ea typeface="新細明體" pitchFamily="18" charset="-120"/>
              </a:rPr>
              <a:t>in performance (compare to iterations. i.e. loops)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e.g.: Fibonacci numbers: f(n) = f(n-1) + f(n-2)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Each level of recursion doubles the number of function calls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30</a:t>
            </a:r>
            <a:r>
              <a:rPr lang="en-US" altLang="zh-TW" baseline="30000" dirty="0">
                <a:ea typeface="新細明體" pitchFamily="18" charset="-120"/>
              </a:rPr>
              <a:t>th</a:t>
            </a:r>
            <a:r>
              <a:rPr lang="en-US" altLang="zh-TW" dirty="0">
                <a:ea typeface="新細明體" pitchFamily="18" charset="-120"/>
              </a:rPr>
              <a:t> number = 2</a:t>
            </a:r>
            <a:r>
              <a:rPr lang="en-US" altLang="zh-TW" baseline="30000" dirty="0">
                <a:ea typeface="新細明體" pitchFamily="18" charset="-120"/>
              </a:rPr>
              <a:t>30</a:t>
            </a:r>
            <a:r>
              <a:rPr lang="en-US" altLang="zh-TW" dirty="0">
                <a:ea typeface="新細明體" pitchFamily="18" charset="-120"/>
              </a:rPr>
              <a:t> ~ 4 billion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8081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3F8-7346-484D-99C3-72B69BDDCB7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Summary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66800"/>
            <a:ext cx="864076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Understand how to trace recursive function calls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Know how to implement a recursive function in </a:t>
            </a:r>
            <a:r>
              <a:rPr lang="en-US" altLang="zh-TW" dirty="0" smtClean="0">
                <a:ea typeface="新細明體" pitchFamily="18" charset="-120"/>
              </a:rPr>
              <a:t>C </a:t>
            </a:r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zh-TW" dirty="0" smtClean="0">
                <a:ea typeface="新細明體" pitchFamily="18" charset="-120"/>
              </a:rPr>
              <a:t>presented a "simple" recursive </a:t>
            </a:r>
            <a:r>
              <a:rPr lang="en-US" altLang="zh-TW" dirty="0">
                <a:ea typeface="新細明體" pitchFamily="18" charset="-120"/>
              </a:rPr>
              <a:t>solution for a </a:t>
            </a:r>
            <a:r>
              <a:rPr lang="en-US" altLang="zh-TW" dirty="0" smtClean="0">
                <a:ea typeface="新細明體" pitchFamily="18" charset="-120"/>
              </a:rPr>
              <a:t>problem.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3557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 smtClean="0"/>
              <a:t>C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Section 5.7: Function Call Stack and </a:t>
            </a:r>
            <a:r>
              <a:rPr lang="en-US" smtClean="0"/>
              <a:t>Stack Frames</a:t>
            </a:r>
          </a:p>
          <a:p>
            <a:pPr lvl="1"/>
            <a:r>
              <a:rPr lang="en-US" dirty="0" smtClean="0"/>
              <a:t>Sections 5.14 – 5.16: Recursion and 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9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1C-558A-41A5-9CFE-916BA8E9C46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Introduction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71600"/>
            <a:ext cx="8526463" cy="4860925"/>
          </a:xfrm>
        </p:spPr>
        <p:txBody>
          <a:bodyPr/>
          <a:lstStyle/>
          <a:p>
            <a:r>
              <a:rPr lang="en-US" altLang="zh-TW" b="1" i="1" dirty="0">
                <a:ea typeface="新細明體" pitchFamily="18" charset="-120"/>
              </a:rPr>
              <a:t>Recursion</a:t>
            </a:r>
            <a:r>
              <a:rPr lang="en-US" altLang="zh-TW" dirty="0">
                <a:ea typeface="新細明體" pitchFamily="18" charset="-120"/>
              </a:rPr>
              <a:t> – a method of defining functions in which the function being defined may be used within its own definition.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e.g</a:t>
            </a:r>
            <a:r>
              <a:rPr lang="en-US" altLang="zh-TW" dirty="0" smtClean="0">
                <a:ea typeface="新細明體" pitchFamily="18" charset="-120"/>
              </a:rPr>
              <a:t>.: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f(N) = N * f(N-1), if N 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≥</a:t>
            </a: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f(N) = 1         , if N = 0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577542" name="AutoShape 6"/>
          <p:cNvSpPr>
            <a:spLocks/>
          </p:cNvSpPr>
          <p:nvPr/>
        </p:nvSpPr>
        <p:spPr bwMode="auto">
          <a:xfrm>
            <a:off x="6324600" y="38100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6705600" y="3954462"/>
            <a:ext cx="20808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 dirty="0">
                <a:ea typeface="新細明體" pitchFamily="18" charset="-120"/>
              </a:rPr>
              <a:t>Recursive </a:t>
            </a:r>
            <a:r>
              <a:rPr lang="en-US" altLang="zh-TW" sz="2000" b="0" dirty="0" smtClean="0">
                <a:ea typeface="新細明體" pitchFamily="18" charset="-120"/>
              </a:rPr>
              <a:t>solution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(Not in C syntax)</a:t>
            </a:r>
            <a:endParaRPr lang="en-US" altLang="zh-TW" sz="2000" b="0" dirty="0">
              <a:ea typeface="新細明體" pitchFamily="18" charset="-12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487680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dirty="0" smtClean="0">
                <a:ea typeface="新細明體" pitchFamily="18" charset="-120"/>
              </a:rPr>
              <a:t>What is the value of f(3)?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</a:rPr>
              <a:t>What is this function?</a:t>
            </a:r>
            <a:endParaRPr lang="en-US" altLang="zh-TW" sz="2400" b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55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Implementing 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f()</a:t>
            </a:r>
            <a:r>
              <a:rPr lang="en-US" altLang="zh-TW" sz="4000" dirty="0" smtClean="0">
                <a:ea typeface="新細明體" pitchFamily="18" charset="-120"/>
              </a:rPr>
              <a:t> as a Recursive Function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n) 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 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 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 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f(n-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kumimoji="1"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main(void)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"f(3) =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f(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981" y="5029200"/>
            <a:ext cx="6515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What happen when a function calls "itself"?</a:t>
            </a:r>
          </a:p>
        </p:txBody>
      </p:sp>
    </p:spTree>
    <p:extLst>
      <p:ext uri="{BB962C8B-B14F-4D97-AF65-F5344CB8AC3E}">
        <p14:creationId xmlns:p14="http://schemas.microsoft.com/office/powerpoint/2010/main" val="164893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FA84-250F-45F8-BA48-7CBB6FB167C4}" type="slidenum">
              <a:rPr lang="zh-TW" altLang="en-US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93675" y="317500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f(3)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21336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Initially,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calls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f(3)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  <a:p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In this function call,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receives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from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DF4E-882C-46E7-8CE4-7BEBAEA0990E}" type="slidenum">
              <a:rPr lang="zh-TW" altLang="en-US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3687" name="AutoShape 7"/>
          <p:cNvSpPr>
            <a:spLocks noChangeArrowheads="1"/>
          </p:cNvSpPr>
          <p:nvPr/>
        </p:nvSpPr>
        <p:spPr bwMode="auto">
          <a:xfrm>
            <a:off x="731838" y="12779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193675" y="19478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f(2)</a:t>
            </a:r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Conceptually, the function is not actually calling "itself" but a "clone" of itself.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Each "clone" of the function has its own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03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EC1-999C-4961-88D9-8302E763FCC8}" type="slidenum">
              <a:rPr lang="zh-TW" altLang="en-US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693738" y="28146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174625" y="34845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f(1)</a:t>
            </a:r>
          </a:p>
        </p:txBody>
      </p:sp>
    </p:spTree>
    <p:extLst>
      <p:ext uri="{BB962C8B-B14F-4D97-AF65-F5344CB8AC3E}">
        <p14:creationId xmlns:p14="http://schemas.microsoft.com/office/powerpoint/2010/main" val="3363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104E-F59D-4FBB-91D9-FC035A838CBF}" type="slidenum">
              <a:rPr lang="zh-TW" altLang="en-US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1384300" y="50419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193675" y="50212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f(0)</a:t>
            </a:r>
          </a:p>
        </p:txBody>
      </p:sp>
      <p:sp>
        <p:nvSpPr>
          <p:cNvPr id="585735" name="Text Box 7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5736" name="Text Box 8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5737" name="Text Box 9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5186363" y="50419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0</a:t>
            </a:r>
          </a:p>
        </p:txBody>
      </p:sp>
      <p:sp>
        <p:nvSpPr>
          <p:cNvPr id="585739" name="AutoShape 11"/>
          <p:cNvSpPr>
            <a:spLocks noChangeArrowheads="1"/>
          </p:cNvSpPr>
          <p:nvPr/>
        </p:nvSpPr>
        <p:spPr bwMode="auto">
          <a:xfrm>
            <a:off x="693738" y="43513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3E10-9FD1-4362-862C-3E2C8BD3B935}" type="slidenum">
              <a:rPr lang="zh-TW" altLang="en-US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1384300" y="50419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6760" name="Text Box 8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5186363" y="50419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0</a:t>
            </a:r>
          </a:p>
        </p:txBody>
      </p:sp>
      <p:sp>
        <p:nvSpPr>
          <p:cNvPr id="586763" name="AutoShape 11"/>
          <p:cNvSpPr>
            <a:spLocks noChangeArrowheads="1"/>
          </p:cNvSpPr>
          <p:nvPr/>
        </p:nvSpPr>
        <p:spPr bwMode="auto">
          <a:xfrm flipH="1" flipV="1">
            <a:off x="5032375" y="4197350"/>
            <a:ext cx="692150" cy="1458913"/>
          </a:xfrm>
          <a:prstGeom prst="curvedRightArrow">
            <a:avLst>
              <a:gd name="adj1" fmla="val 17233"/>
              <a:gd name="adj2" fmla="val 5938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6764" name="Text Box 12"/>
          <p:cNvSpPr txBox="1">
            <a:spLocks noChangeArrowheads="1"/>
          </p:cNvSpPr>
          <p:nvPr/>
        </p:nvSpPr>
        <p:spPr bwMode="auto">
          <a:xfrm>
            <a:off x="5410200" y="5610225"/>
            <a:ext cx="1483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</a:t>
            </a:r>
            <a:r>
              <a:rPr kumimoji="1" lang="en-US" altLang="zh-TW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1566</Words>
  <Application>Microsoft Office PowerPoint</Application>
  <PresentationFormat>On-screen Show (4:3)</PresentationFormat>
  <Paragraphs>386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Watermark</vt:lpstr>
      <vt:lpstr>Recursion</vt:lpstr>
      <vt:lpstr>Outline</vt:lpstr>
      <vt:lpstr>Introduction</vt:lpstr>
      <vt:lpstr>Implementing f() as a Recursive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– stack overflow</vt:lpstr>
      <vt:lpstr>Exercise: What's the output?</vt:lpstr>
      <vt:lpstr>Example: Fibonacci Number</vt:lpstr>
      <vt:lpstr>Example: Finding the largest number in an array of N integers (Optional)</vt:lpstr>
      <vt:lpstr>Example: Finding the largest number in an array of N integers (Optional)</vt:lpstr>
      <vt:lpstr>Example: Tower of Hanoi (Optional)</vt:lpstr>
      <vt:lpstr>PowerPoint Presentation</vt:lpstr>
      <vt:lpstr>Example: Tower of Hanoi (Optional)</vt:lpstr>
      <vt:lpstr>Recursion (Pros and Cons)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219</cp:revision>
  <dcterms:created xsi:type="dcterms:W3CDTF">2011-07-19T12:51:33Z</dcterms:created>
  <dcterms:modified xsi:type="dcterms:W3CDTF">2016-11-08T06:50:43Z</dcterms:modified>
</cp:coreProperties>
</file>