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8" r:id="rId1"/>
  </p:sldMasterIdLst>
  <p:notesMasterIdLst>
    <p:notesMasterId r:id="rId46"/>
  </p:notesMasterIdLst>
  <p:handoutMasterIdLst>
    <p:handoutMasterId r:id="rId47"/>
  </p:handoutMasterIdLst>
  <p:sldIdLst>
    <p:sldId id="716" r:id="rId2"/>
    <p:sldId id="755" r:id="rId3"/>
    <p:sldId id="718" r:id="rId4"/>
    <p:sldId id="750" r:id="rId5"/>
    <p:sldId id="751" r:id="rId6"/>
    <p:sldId id="749" r:id="rId7"/>
    <p:sldId id="754" r:id="rId8"/>
    <p:sldId id="760" r:id="rId9"/>
    <p:sldId id="753" r:id="rId10"/>
    <p:sldId id="756" r:id="rId11"/>
    <p:sldId id="752" r:id="rId12"/>
    <p:sldId id="758" r:id="rId13"/>
    <p:sldId id="759" r:id="rId14"/>
    <p:sldId id="763" r:id="rId15"/>
    <p:sldId id="762" r:id="rId16"/>
    <p:sldId id="761" r:id="rId17"/>
    <p:sldId id="764" r:id="rId18"/>
    <p:sldId id="765" r:id="rId19"/>
    <p:sldId id="766" r:id="rId20"/>
    <p:sldId id="728" r:id="rId21"/>
    <p:sldId id="729" r:id="rId22"/>
    <p:sldId id="730" r:id="rId23"/>
    <p:sldId id="731" r:id="rId24"/>
    <p:sldId id="732" r:id="rId25"/>
    <p:sldId id="733" r:id="rId26"/>
    <p:sldId id="746" r:id="rId27"/>
    <p:sldId id="767" r:id="rId28"/>
    <p:sldId id="768" r:id="rId29"/>
    <p:sldId id="734" r:id="rId30"/>
    <p:sldId id="769" r:id="rId31"/>
    <p:sldId id="770" r:id="rId32"/>
    <p:sldId id="771" r:id="rId33"/>
    <p:sldId id="772" r:id="rId34"/>
    <p:sldId id="735" r:id="rId35"/>
    <p:sldId id="773" r:id="rId36"/>
    <p:sldId id="743" r:id="rId37"/>
    <p:sldId id="741" r:id="rId38"/>
    <p:sldId id="737" r:id="rId39"/>
    <p:sldId id="745" r:id="rId40"/>
    <p:sldId id="747" r:id="rId41"/>
    <p:sldId id="738" r:id="rId42"/>
    <p:sldId id="774" r:id="rId43"/>
    <p:sldId id="739" r:id="rId44"/>
    <p:sldId id="742" r:id="rId45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CC66"/>
    <a:srgbClr val="FFCCFF"/>
    <a:srgbClr val="00CCFF"/>
    <a:srgbClr val="DDDDDD"/>
    <a:srgbClr val="FFFF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76" autoAdjust="0"/>
    <p:restoredTop sz="93133" autoAdjust="0"/>
  </p:normalViewPr>
  <p:slideViewPr>
    <p:cSldViewPr snapToGrid="0">
      <p:cViewPr varScale="1">
        <p:scale>
          <a:sx n="98" d="100"/>
          <a:sy n="98" d="100"/>
        </p:scale>
        <p:origin x="18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832"/>
            <a:ext cx="497332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B22FD5D4-5F30-415A-9D69-2523E9D2A7D0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63CF384E-035D-411D-9E48-9DFD66FFC95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A5F7BDAF-EDFA-4032-ABE2-DF459DBFEBD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1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52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7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8-</a:t>
            </a:r>
            <a:fld id="{C4794E24-39B1-4A06-9F92-95A70217195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AFB0C535-4FBB-449C-9118-BDFB56F5D88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4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D7F78198-6253-4FCF-8181-7C6B340C134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1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54B2DD70-B987-4949-B294-5F782849949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EA47A3EC-4886-4B35-A2B5-0B3D0A20754D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63B6BEC3-C812-4C11-B43A-F2575367CB2A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0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7FC3F1ED-2EBB-4AA0-8AA7-90CBB032977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9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COURSEXXXX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Hashing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The Problem is…..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049611"/>
            <a:ext cx="8595359" cy="1220791"/>
          </a:xfrm>
        </p:spPr>
        <p:txBody>
          <a:bodyPr/>
          <a:lstStyle/>
          <a:p>
            <a:r>
              <a:rPr lang="en-US" altLang="zh-HK" sz="2400" dirty="0"/>
              <a:t>If collisions are too frequent, the hash table will degenerate into a </a:t>
            </a:r>
            <a:r>
              <a:rPr lang="en-US" altLang="zh-HK" sz="2400" dirty="0">
                <a:solidFill>
                  <a:srgbClr val="FF0000"/>
                </a:solidFill>
              </a:rPr>
              <a:t>linked list</a:t>
            </a:r>
            <a:r>
              <a:rPr lang="en-US" altLang="zh-HK" sz="2400" dirty="0"/>
              <a:t>.</a:t>
            </a:r>
          </a:p>
          <a:p>
            <a:r>
              <a:rPr lang="en-US" altLang="zh-HK" sz="2400" dirty="0"/>
              <a:t>For example, in extreme cases, if all keys are mapped to one bucket, an </a:t>
            </a:r>
            <a:r>
              <a:rPr lang="en-US" altLang="zh-HK" sz="2400" dirty="0">
                <a:solidFill>
                  <a:srgbClr val="FF0000"/>
                </a:solidFill>
              </a:rPr>
              <a:t>O(1) search becomes an O(n)</a:t>
            </a:r>
            <a:r>
              <a:rPr lang="en-US" altLang="zh-HK" sz="2400" dirty="0"/>
              <a:t> search in a linked list of length n.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D887A-4B86-4836-A0C0-FA7AD061388C}"/>
              </a:ext>
            </a:extLst>
          </p:cNvPr>
          <p:cNvSpPr/>
          <p:nvPr/>
        </p:nvSpPr>
        <p:spPr bwMode="auto">
          <a:xfrm>
            <a:off x="2963537" y="4367407"/>
            <a:ext cx="1413244" cy="1821472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DE0FB-1089-48AE-AAFA-FFA047F34780}"/>
              </a:ext>
            </a:extLst>
          </p:cNvPr>
          <p:cNvSpPr/>
          <p:nvPr/>
        </p:nvSpPr>
        <p:spPr>
          <a:xfrm>
            <a:off x="2614343" y="388069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5423A7-D3F9-4940-898C-D43DC7CB01F6}"/>
              </a:ext>
            </a:extLst>
          </p:cNvPr>
          <p:cNvSpPr/>
          <p:nvPr/>
        </p:nvSpPr>
        <p:spPr>
          <a:xfrm>
            <a:off x="7066379" y="3011021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AA9E131-D75D-4319-AA82-49F1E5AB8525}"/>
              </a:ext>
            </a:extLst>
          </p:cNvPr>
          <p:cNvSpPr/>
          <p:nvPr/>
        </p:nvSpPr>
        <p:spPr bwMode="auto">
          <a:xfrm>
            <a:off x="3040901" y="443496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7F98A4A-D887-459A-8B12-7B6CA35D10D8}"/>
              </a:ext>
            </a:extLst>
          </p:cNvPr>
          <p:cNvSpPr/>
          <p:nvPr/>
        </p:nvSpPr>
        <p:spPr bwMode="auto">
          <a:xfrm>
            <a:off x="3041807" y="573779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A86A39-9146-4F52-B719-98E53AFE0E82}"/>
              </a:ext>
            </a:extLst>
          </p:cNvPr>
          <p:cNvSpPr/>
          <p:nvPr/>
        </p:nvSpPr>
        <p:spPr bwMode="auto">
          <a:xfrm>
            <a:off x="7536338" y="3539162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1383D7-5129-4277-A744-993615D187F4}"/>
              </a:ext>
            </a:extLst>
          </p:cNvPr>
          <p:cNvSpPr/>
          <p:nvPr/>
        </p:nvSpPr>
        <p:spPr>
          <a:xfrm>
            <a:off x="7055837" y="358940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01540F-1681-40B1-83F2-EF2FFFA7E139}"/>
              </a:ext>
            </a:extLst>
          </p:cNvPr>
          <p:cNvSpPr/>
          <p:nvPr/>
        </p:nvSpPr>
        <p:spPr>
          <a:xfrm>
            <a:off x="7075652" y="479168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39D137-D0A5-41DA-97FB-A8D65717EBD4}"/>
              </a:ext>
            </a:extLst>
          </p:cNvPr>
          <p:cNvSpPr/>
          <p:nvPr/>
        </p:nvSpPr>
        <p:spPr>
          <a:xfrm>
            <a:off x="7077767" y="393120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AA2C16-6210-4249-9E8B-CAAA5CD7B2B0}"/>
              </a:ext>
            </a:extLst>
          </p:cNvPr>
          <p:cNvSpPr/>
          <p:nvPr/>
        </p:nvSpPr>
        <p:spPr>
          <a:xfrm>
            <a:off x="7052196" y="620579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729C81-5584-4DB6-9EB3-11B52DF35254}"/>
              </a:ext>
            </a:extLst>
          </p:cNvPr>
          <p:cNvSpPr/>
          <p:nvPr/>
        </p:nvSpPr>
        <p:spPr>
          <a:xfrm>
            <a:off x="7039848" y="42095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084A72-265A-4D23-8E1E-B1C00F7AC90D}"/>
              </a:ext>
            </a:extLst>
          </p:cNvPr>
          <p:cNvSpPr/>
          <p:nvPr/>
        </p:nvSpPr>
        <p:spPr>
          <a:xfrm>
            <a:off x="7047180" y="532959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E26F06B-0F53-49C9-A45E-46CD8229EF33}"/>
              </a:ext>
            </a:extLst>
          </p:cNvPr>
          <p:cNvCxnSpPr>
            <a:cxnSpLocks/>
            <a:endCxn id="43" idx="7"/>
          </p:cNvCxnSpPr>
          <p:nvPr/>
        </p:nvCxnSpPr>
        <p:spPr bwMode="auto">
          <a:xfrm rot="5400000">
            <a:off x="6552777" y="3835820"/>
            <a:ext cx="1134568" cy="1011064"/>
          </a:xfrm>
          <a:prstGeom prst="curvedConnector3">
            <a:avLst>
              <a:gd name="adj1" fmla="val 2678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EC7C221-E91E-4EFA-8909-5A05A42E09E8}"/>
              </a:ext>
            </a:extLst>
          </p:cNvPr>
          <p:cNvCxnSpPr>
            <a:cxnSpLocks/>
            <a:endCxn id="43" idx="5"/>
          </p:cNvCxnSpPr>
          <p:nvPr/>
        </p:nvCxnSpPr>
        <p:spPr bwMode="auto">
          <a:xfrm rot="10800000">
            <a:off x="6614529" y="5640595"/>
            <a:ext cx="1011064" cy="71898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87A15A2-D9F3-4FB9-8F53-8C4E4D0B3D17}"/>
              </a:ext>
            </a:extLst>
          </p:cNvPr>
          <p:cNvCxnSpPr>
            <a:cxnSpLocks/>
            <a:endCxn id="43" idx="6"/>
          </p:cNvCxnSpPr>
          <p:nvPr/>
        </p:nvCxnSpPr>
        <p:spPr bwMode="auto">
          <a:xfrm rot="10800000" flipV="1">
            <a:off x="6787618" y="4987764"/>
            <a:ext cx="893594" cy="286852"/>
          </a:xfrm>
          <a:prstGeom prst="curvedConnector3">
            <a:avLst>
              <a:gd name="adj1" fmla="val 93184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B39CB720-191A-4865-8A51-CCB18312AE2D}"/>
              </a:ext>
            </a:extLst>
          </p:cNvPr>
          <p:cNvCxnSpPr>
            <a:cxnSpLocks/>
            <a:stCxn id="43" idx="2"/>
          </p:cNvCxnSpPr>
          <p:nvPr/>
        </p:nvCxnSpPr>
        <p:spPr bwMode="auto">
          <a:xfrm rot="10800000" flipV="1">
            <a:off x="4376790" y="5274616"/>
            <a:ext cx="1228901" cy="665928"/>
          </a:xfrm>
          <a:prstGeom prst="curvedConnector3">
            <a:avLst>
              <a:gd name="adj1" fmla="val 14503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5D06B17-62B6-452E-9CE1-54C80F3CC42D}"/>
              </a:ext>
            </a:extLst>
          </p:cNvPr>
          <p:cNvCxnSpPr>
            <a:cxnSpLocks/>
            <a:stCxn id="43" idx="2"/>
            <a:endCxn id="16" idx="3"/>
          </p:cNvCxnSpPr>
          <p:nvPr/>
        </p:nvCxnSpPr>
        <p:spPr bwMode="auto">
          <a:xfrm rot="10800000" flipV="1">
            <a:off x="4325298" y="5274616"/>
            <a:ext cx="1280392" cy="66592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A668E07-60AF-4380-9A7A-BB5742290E5E}"/>
              </a:ext>
            </a:extLst>
          </p:cNvPr>
          <p:cNvCxnSpPr>
            <a:cxnSpLocks/>
            <a:stCxn id="43" idx="2"/>
            <a:endCxn id="16" idx="3"/>
          </p:cNvCxnSpPr>
          <p:nvPr/>
        </p:nvCxnSpPr>
        <p:spPr bwMode="auto">
          <a:xfrm rot="10800000" flipV="1">
            <a:off x="4325298" y="5274616"/>
            <a:ext cx="1280392" cy="665928"/>
          </a:xfrm>
          <a:prstGeom prst="curvedConnector3">
            <a:avLst>
              <a:gd name="adj1" fmla="val 84725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3A68E82-8884-4557-9C51-F649E6D9C015}"/>
              </a:ext>
            </a:extLst>
          </p:cNvPr>
          <p:cNvSpPr/>
          <p:nvPr/>
        </p:nvSpPr>
        <p:spPr bwMode="auto">
          <a:xfrm>
            <a:off x="3040901" y="508063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5498FE-1A23-4A72-83B1-D9AD81046255}"/>
              </a:ext>
            </a:extLst>
          </p:cNvPr>
          <p:cNvSpPr/>
          <p:nvPr/>
        </p:nvSpPr>
        <p:spPr>
          <a:xfrm>
            <a:off x="2630491" y="470596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CA6D847-DFE4-4794-A176-F9ACD293CDDF}"/>
              </a:ext>
            </a:extLst>
          </p:cNvPr>
          <p:cNvSpPr/>
          <p:nvPr/>
        </p:nvSpPr>
        <p:spPr>
          <a:xfrm>
            <a:off x="2641130" y="534073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5ABC0D3-5487-4233-9896-E4FA2DC63D77}"/>
              </a:ext>
            </a:extLst>
          </p:cNvPr>
          <p:cNvSpPr/>
          <p:nvPr/>
        </p:nvSpPr>
        <p:spPr bwMode="auto">
          <a:xfrm>
            <a:off x="5605690" y="4757043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A17E76E-8D23-4BA8-9E4B-F75818CA998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679541" y="4104054"/>
            <a:ext cx="976630" cy="946806"/>
          </a:xfrm>
          <a:prstGeom prst="curvedConnector3">
            <a:avLst>
              <a:gd name="adj1" fmla="val 19936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1A6402D-C9D4-4891-A390-044EE4B0A039}"/>
              </a:ext>
            </a:extLst>
          </p:cNvPr>
          <p:cNvSpPr/>
          <p:nvPr/>
        </p:nvSpPr>
        <p:spPr>
          <a:xfrm>
            <a:off x="7066379" y="585255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EF24B7C-863E-438D-B968-73A2722EA287}"/>
              </a:ext>
            </a:extLst>
          </p:cNvPr>
          <p:cNvSpPr/>
          <p:nvPr/>
        </p:nvSpPr>
        <p:spPr>
          <a:xfrm>
            <a:off x="7052196" y="507005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AA33881E-FCEE-439E-B2CB-9D3800BDD68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694453" y="5270443"/>
            <a:ext cx="931140" cy="208504"/>
          </a:xfrm>
          <a:prstGeom prst="curvedConnector3">
            <a:avLst>
              <a:gd name="adj1" fmla="val 4052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0BB659B5-0139-414F-BF86-FE1E3241520C}"/>
              </a:ext>
            </a:extLst>
          </p:cNvPr>
          <p:cNvCxnSpPr>
            <a:cxnSpLocks/>
            <a:stCxn id="43" idx="2"/>
            <a:endCxn id="16" idx="3"/>
          </p:cNvCxnSpPr>
          <p:nvPr/>
        </p:nvCxnSpPr>
        <p:spPr bwMode="auto">
          <a:xfrm rot="10800000" flipV="1">
            <a:off x="4325298" y="5274616"/>
            <a:ext cx="1280392" cy="665928"/>
          </a:xfrm>
          <a:prstGeom prst="curvedConnector3">
            <a:avLst>
              <a:gd name="adj1" fmla="val 71621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41D23375-A496-43EE-9DB0-241A9AB14CA4}"/>
              </a:ext>
            </a:extLst>
          </p:cNvPr>
          <p:cNvCxnSpPr>
            <a:cxnSpLocks/>
            <a:stCxn id="43" idx="2"/>
            <a:endCxn id="16" idx="3"/>
          </p:cNvCxnSpPr>
          <p:nvPr/>
        </p:nvCxnSpPr>
        <p:spPr bwMode="auto">
          <a:xfrm rot="10800000" flipV="1">
            <a:off x="4325298" y="5274616"/>
            <a:ext cx="1280392" cy="665928"/>
          </a:xfrm>
          <a:prstGeom prst="curvedConnector3">
            <a:avLst>
              <a:gd name="adj1" fmla="val 29034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0DA0B885-B2B9-4EBA-999C-2D8971AF1E74}"/>
              </a:ext>
            </a:extLst>
          </p:cNvPr>
          <p:cNvSpPr/>
          <p:nvPr/>
        </p:nvSpPr>
        <p:spPr bwMode="auto">
          <a:xfrm>
            <a:off x="500316" y="3504472"/>
            <a:ext cx="1656195" cy="251882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1D4A7193-A6A0-46A9-BBD3-49985C4D0692}"/>
              </a:ext>
            </a:extLst>
          </p:cNvPr>
          <p:cNvCxnSpPr>
            <a:cxnSpLocks/>
            <a:stCxn id="16" idx="1"/>
            <a:endCxn id="101" idx="3"/>
          </p:cNvCxnSpPr>
          <p:nvPr/>
        </p:nvCxnSpPr>
        <p:spPr bwMode="auto">
          <a:xfrm rot="10800000">
            <a:off x="2048811" y="3792152"/>
            <a:ext cx="992997" cy="2148392"/>
          </a:xfrm>
          <a:prstGeom prst="curvedConnector3">
            <a:avLst>
              <a:gd name="adj1" fmla="val 30389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93EAE0A6-F91D-4A1D-91F1-5253E698556B}"/>
              </a:ext>
            </a:extLst>
          </p:cNvPr>
          <p:cNvSpPr/>
          <p:nvPr/>
        </p:nvSpPr>
        <p:spPr bwMode="auto">
          <a:xfrm>
            <a:off x="608015" y="3589400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360AADE9-A4CE-47AE-BD66-021D38B1E5FA}"/>
              </a:ext>
            </a:extLst>
          </p:cNvPr>
          <p:cNvSpPr/>
          <p:nvPr/>
        </p:nvSpPr>
        <p:spPr bwMode="auto">
          <a:xfrm>
            <a:off x="608015" y="4209568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46E8044-03C2-4D8C-B9F8-3B4A94D178B3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 bwMode="auto">
          <a:xfrm>
            <a:off x="1328413" y="3994903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4BDF12B8-3A91-4FEB-AA03-64DD1B8F2872}"/>
              </a:ext>
            </a:extLst>
          </p:cNvPr>
          <p:cNvSpPr/>
          <p:nvPr/>
        </p:nvSpPr>
        <p:spPr bwMode="auto">
          <a:xfrm>
            <a:off x="608617" y="4835802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Address[2]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52A2D8B-5807-417C-8A57-914F8664B998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1329015" y="4621137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59A6D23-015B-41C6-92A7-662C43DA9289}"/>
              </a:ext>
            </a:extLst>
          </p:cNvPr>
          <p:cNvCxnSpPr>
            <a:cxnSpLocks/>
          </p:cNvCxnSpPr>
          <p:nvPr/>
        </p:nvCxnSpPr>
        <p:spPr bwMode="auto">
          <a:xfrm>
            <a:off x="1328412" y="5233405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0AB55678-8886-4716-8410-2B2C70B7DB66}"/>
              </a:ext>
            </a:extLst>
          </p:cNvPr>
          <p:cNvSpPr/>
          <p:nvPr/>
        </p:nvSpPr>
        <p:spPr>
          <a:xfrm>
            <a:off x="288479" y="536478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89955EF-9302-4238-80A9-70E1872AF223}"/>
              </a:ext>
            </a:extLst>
          </p:cNvPr>
          <p:cNvSpPr/>
          <p:nvPr/>
        </p:nvSpPr>
        <p:spPr>
          <a:xfrm>
            <a:off x="-98327" y="5992442"/>
            <a:ext cx="27657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Hard to locate HKUST(GZ)</a:t>
            </a:r>
            <a:endParaRPr lang="zh-CN" altLang="en-US" sz="3600" b="0" i="1" cap="none" spc="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33427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Why collision </a:t>
            </a:r>
            <a:r>
              <a:rPr lang="en-US" altLang="zh-HK" dirty="0" err="1"/>
              <a:t>occured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74" y="745976"/>
            <a:ext cx="8595359" cy="541421"/>
          </a:xfrm>
        </p:spPr>
        <p:txBody>
          <a:bodyPr/>
          <a:lstStyle/>
          <a:p>
            <a:r>
              <a:rPr lang="en-US" altLang="zh-HK" sz="2400" dirty="0"/>
              <a:t>Reason1: Too few Buckets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9C89CEE-FF1C-4299-9322-5AB341EA1617}"/>
              </a:ext>
            </a:extLst>
          </p:cNvPr>
          <p:cNvSpPr txBox="1"/>
          <p:nvPr/>
        </p:nvSpPr>
        <p:spPr>
          <a:xfrm>
            <a:off x="926682" y="1320915"/>
            <a:ext cx="9135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rgbClr val="FF0000"/>
                </a:solidFill>
                <a:latin typeface="Comic Sans MS (正文)\"/>
              </a:rPr>
              <a:t>load factor </a:t>
            </a:r>
            <a:r>
              <a:rPr lang="en-US" altLang="zh-CN" sz="2200" dirty="0">
                <a:latin typeface="Comic Sans MS (正文)\"/>
              </a:rPr>
              <a:t>= #keys / #buckest</a:t>
            </a:r>
          </a:p>
          <a:p>
            <a:pPr marL="457200" indent="-457200">
              <a:buFont typeface="+mj-lt"/>
              <a:buAutoNum type="arabicPeriod"/>
            </a:pPr>
            <a:endParaRPr lang="en-US" altLang="zh-HK" sz="2200" dirty="0">
              <a:latin typeface="Comic Sans MS (正文)\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latin typeface="Comic Sans MS (正文)\"/>
              </a:rPr>
              <a:t>#buckest⬇️ -&gt; #keys in on bucket</a:t>
            </a:r>
            <a:r>
              <a:rPr lang="zh-CN" altLang="en-US" sz="2200" dirty="0">
                <a:latin typeface="Arial" panose="020B0604020202020204" pitchFamily="34" charset="0"/>
              </a:rPr>
              <a:t>⬆️</a:t>
            </a:r>
            <a:r>
              <a:rPr lang="en-US" altLang="zh-CN" sz="2200" dirty="0">
                <a:latin typeface="Comic Sans MS (正文)\"/>
              </a:rPr>
              <a:t> -&gt; collision rate</a:t>
            </a:r>
            <a:r>
              <a:rPr lang="zh-CN" altLang="en-US" sz="2200" dirty="0">
                <a:latin typeface="Arial" panose="020B0604020202020204" pitchFamily="34" charset="0"/>
              </a:rPr>
              <a:t>⬆️</a:t>
            </a:r>
            <a:endParaRPr lang="en-US" altLang="zh-HK" sz="2200" dirty="0">
              <a:latin typeface="Comic Sans MS (正文)\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HK" dirty="0">
              <a:latin typeface="Comic Sans MS (正文)\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5ACA4546-CC0C-462E-B8CA-E2DCCAD52579}"/>
              </a:ext>
            </a:extLst>
          </p:cNvPr>
          <p:cNvSpPr/>
          <p:nvPr/>
        </p:nvSpPr>
        <p:spPr bwMode="auto">
          <a:xfrm>
            <a:off x="3204907" y="4409945"/>
            <a:ext cx="1413244" cy="65339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4F65C9AF-7054-4BC2-A3D1-59913283E4A1}"/>
              </a:ext>
            </a:extLst>
          </p:cNvPr>
          <p:cNvSpPr/>
          <p:nvPr/>
        </p:nvSpPr>
        <p:spPr>
          <a:xfrm>
            <a:off x="2815010" y="3425882"/>
            <a:ext cx="206834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Extreme case of only one b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ucket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269539A-697A-4278-AA33-33B47F0A398A}"/>
              </a:ext>
            </a:extLst>
          </p:cNvPr>
          <p:cNvSpPr/>
          <p:nvPr/>
        </p:nvSpPr>
        <p:spPr>
          <a:xfrm>
            <a:off x="6632081" y="247698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C9384D8-3A8C-400B-B7C9-6FA9D588341C}"/>
              </a:ext>
            </a:extLst>
          </p:cNvPr>
          <p:cNvSpPr/>
          <p:nvPr/>
        </p:nvSpPr>
        <p:spPr bwMode="auto">
          <a:xfrm>
            <a:off x="3307186" y="4546263"/>
            <a:ext cx="1255336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565AEBF-DAC5-47D6-B2F6-DAC9CEA98770}"/>
              </a:ext>
            </a:extLst>
          </p:cNvPr>
          <p:cNvSpPr/>
          <p:nvPr/>
        </p:nvSpPr>
        <p:spPr bwMode="auto">
          <a:xfrm>
            <a:off x="7102040" y="3005123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14DCCDC-5774-413F-B743-D461F71AFD9E}"/>
              </a:ext>
            </a:extLst>
          </p:cNvPr>
          <p:cNvSpPr/>
          <p:nvPr/>
        </p:nvSpPr>
        <p:spPr>
          <a:xfrm>
            <a:off x="6621539" y="305536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F361165-3D7C-418E-9E41-A847D39FF1BF}"/>
              </a:ext>
            </a:extLst>
          </p:cNvPr>
          <p:cNvSpPr/>
          <p:nvPr/>
        </p:nvSpPr>
        <p:spPr>
          <a:xfrm>
            <a:off x="6641354" y="425764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0AE2CCEF-C432-4DC2-B53C-8E73CFB2064F}"/>
              </a:ext>
            </a:extLst>
          </p:cNvPr>
          <p:cNvSpPr/>
          <p:nvPr/>
        </p:nvSpPr>
        <p:spPr>
          <a:xfrm>
            <a:off x="6643469" y="339716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188EE5AE-2C26-430D-98B1-273D03A18AAF}"/>
              </a:ext>
            </a:extLst>
          </p:cNvPr>
          <p:cNvSpPr/>
          <p:nvPr/>
        </p:nvSpPr>
        <p:spPr>
          <a:xfrm>
            <a:off x="6617898" y="567175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E42F336-6763-40B3-8381-286E371E3579}"/>
              </a:ext>
            </a:extLst>
          </p:cNvPr>
          <p:cNvSpPr/>
          <p:nvPr/>
        </p:nvSpPr>
        <p:spPr>
          <a:xfrm>
            <a:off x="6605550" y="36755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B55BAEE5-B963-4B71-981E-A454B9660816}"/>
              </a:ext>
            </a:extLst>
          </p:cNvPr>
          <p:cNvSpPr/>
          <p:nvPr/>
        </p:nvSpPr>
        <p:spPr>
          <a:xfrm>
            <a:off x="6612882" y="479555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F8849E0F-A99C-42F7-80CF-09F4014519A8}"/>
              </a:ext>
            </a:extLst>
          </p:cNvPr>
          <p:cNvCxnSpPr>
            <a:cxnSpLocks/>
            <a:endCxn id="190" idx="7"/>
          </p:cNvCxnSpPr>
          <p:nvPr/>
        </p:nvCxnSpPr>
        <p:spPr bwMode="auto">
          <a:xfrm rot="5400000">
            <a:off x="6118479" y="3301781"/>
            <a:ext cx="1134568" cy="1011064"/>
          </a:xfrm>
          <a:prstGeom prst="curvedConnector3">
            <a:avLst>
              <a:gd name="adj1" fmla="val 2678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A16782BE-CB9A-4831-8936-4C4A646E880D}"/>
              </a:ext>
            </a:extLst>
          </p:cNvPr>
          <p:cNvCxnSpPr>
            <a:cxnSpLocks/>
            <a:endCxn id="190" idx="5"/>
          </p:cNvCxnSpPr>
          <p:nvPr/>
        </p:nvCxnSpPr>
        <p:spPr bwMode="auto">
          <a:xfrm rot="10800000">
            <a:off x="6180231" y="5106556"/>
            <a:ext cx="1011064" cy="71898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连接符: 曲线 182">
            <a:extLst>
              <a:ext uri="{FF2B5EF4-FFF2-40B4-BE49-F238E27FC236}">
                <a16:creationId xmlns:a16="http://schemas.microsoft.com/office/drawing/2014/main" id="{78EA5D91-49D9-4209-80D7-B37531F4CB87}"/>
              </a:ext>
            </a:extLst>
          </p:cNvPr>
          <p:cNvCxnSpPr>
            <a:cxnSpLocks/>
            <a:endCxn id="190" idx="6"/>
          </p:cNvCxnSpPr>
          <p:nvPr/>
        </p:nvCxnSpPr>
        <p:spPr bwMode="auto">
          <a:xfrm rot="10800000" flipV="1">
            <a:off x="6353320" y="4453725"/>
            <a:ext cx="893594" cy="286852"/>
          </a:xfrm>
          <a:prstGeom prst="curvedConnector3">
            <a:avLst>
              <a:gd name="adj1" fmla="val 93184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99AB6DE6-7F9D-47B6-BD47-4136DECA4D35}"/>
              </a:ext>
            </a:extLst>
          </p:cNvPr>
          <p:cNvCxnSpPr>
            <a:cxnSpLocks/>
            <a:endCxn id="173" idx="3"/>
          </p:cNvCxnSpPr>
          <p:nvPr/>
        </p:nvCxnSpPr>
        <p:spPr bwMode="auto">
          <a:xfrm rot="10800000" flipV="1">
            <a:off x="4562522" y="4745969"/>
            <a:ext cx="802486" cy="30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连接符: 曲线 184">
            <a:extLst>
              <a:ext uri="{FF2B5EF4-FFF2-40B4-BE49-F238E27FC236}">
                <a16:creationId xmlns:a16="http://schemas.microsoft.com/office/drawing/2014/main" id="{E5C68332-B606-41D0-B209-A2E6F4CEB896}"/>
              </a:ext>
            </a:extLst>
          </p:cNvPr>
          <p:cNvCxnSpPr>
            <a:cxnSpLocks/>
            <a:endCxn id="173" idx="3"/>
          </p:cNvCxnSpPr>
          <p:nvPr/>
        </p:nvCxnSpPr>
        <p:spPr bwMode="auto">
          <a:xfrm rot="10800000" flipV="1">
            <a:off x="4562522" y="4745969"/>
            <a:ext cx="802486" cy="30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5ABAC82D-A2DA-4C1C-9733-19B7C6711FE5}"/>
              </a:ext>
            </a:extLst>
          </p:cNvPr>
          <p:cNvCxnSpPr>
            <a:cxnSpLocks/>
            <a:endCxn id="173" idx="3"/>
          </p:cNvCxnSpPr>
          <p:nvPr/>
        </p:nvCxnSpPr>
        <p:spPr bwMode="auto">
          <a:xfrm rot="10800000" flipV="1">
            <a:off x="4562522" y="4745969"/>
            <a:ext cx="802486" cy="30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EF0108A4-B2BC-4278-B781-45F1D5D1EB17}"/>
              </a:ext>
            </a:extLst>
          </p:cNvPr>
          <p:cNvSpPr/>
          <p:nvPr/>
        </p:nvSpPr>
        <p:spPr bwMode="auto">
          <a:xfrm>
            <a:off x="5171392" y="4223004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1BFD4B0E-1920-4662-AA8E-18D52C8FCB5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245243" y="3570015"/>
            <a:ext cx="976630" cy="946806"/>
          </a:xfrm>
          <a:prstGeom prst="curvedConnector3">
            <a:avLst>
              <a:gd name="adj1" fmla="val 19936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05737B89-19F2-43D9-96B2-E865E331758D}"/>
              </a:ext>
            </a:extLst>
          </p:cNvPr>
          <p:cNvSpPr/>
          <p:nvPr/>
        </p:nvSpPr>
        <p:spPr>
          <a:xfrm>
            <a:off x="6632081" y="531851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83FF4FE-9945-491B-A587-37A459679414}"/>
              </a:ext>
            </a:extLst>
          </p:cNvPr>
          <p:cNvSpPr/>
          <p:nvPr/>
        </p:nvSpPr>
        <p:spPr>
          <a:xfrm>
            <a:off x="6617898" y="453601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B70A1C16-0F21-4825-8A9C-A5D663BD0D53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260155" y="4736404"/>
            <a:ext cx="931140" cy="208504"/>
          </a:xfrm>
          <a:prstGeom prst="curvedConnector3">
            <a:avLst>
              <a:gd name="adj1" fmla="val 4052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0D31A893-46EB-4DDA-BB6F-5FE273E29654}"/>
              </a:ext>
            </a:extLst>
          </p:cNvPr>
          <p:cNvCxnSpPr>
            <a:cxnSpLocks/>
            <a:stCxn id="190" idx="2"/>
            <a:endCxn id="173" idx="3"/>
          </p:cNvCxnSpPr>
          <p:nvPr/>
        </p:nvCxnSpPr>
        <p:spPr bwMode="auto">
          <a:xfrm rot="10800000" flipV="1">
            <a:off x="4562522" y="4740577"/>
            <a:ext cx="608870" cy="84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AC6AE42-1A09-47FB-AB53-B966FD3B2291}"/>
              </a:ext>
            </a:extLst>
          </p:cNvPr>
          <p:cNvCxnSpPr>
            <a:cxnSpLocks/>
            <a:stCxn id="190" idx="2"/>
            <a:endCxn id="173" idx="3"/>
          </p:cNvCxnSpPr>
          <p:nvPr/>
        </p:nvCxnSpPr>
        <p:spPr bwMode="auto">
          <a:xfrm rot="10800000" flipV="1">
            <a:off x="4562522" y="4740577"/>
            <a:ext cx="608870" cy="84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CF62C36F-3FA6-418B-A62F-1E077242838B}"/>
              </a:ext>
            </a:extLst>
          </p:cNvPr>
          <p:cNvSpPr/>
          <p:nvPr/>
        </p:nvSpPr>
        <p:spPr bwMode="auto">
          <a:xfrm>
            <a:off x="745237" y="3429000"/>
            <a:ext cx="1656195" cy="251882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AD959F51-4B4B-401B-8813-97BA2D2F5986}"/>
              </a:ext>
            </a:extLst>
          </p:cNvPr>
          <p:cNvCxnSpPr>
            <a:cxnSpLocks/>
            <a:stCxn id="173" idx="1"/>
            <a:endCxn id="199" idx="3"/>
          </p:cNvCxnSpPr>
          <p:nvPr/>
        </p:nvCxnSpPr>
        <p:spPr bwMode="auto">
          <a:xfrm rot="10800000">
            <a:off x="2293732" y="3716681"/>
            <a:ext cx="1013455" cy="103233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D59F2AF0-B726-4B94-9A4F-10C0798ECAC9}"/>
              </a:ext>
            </a:extLst>
          </p:cNvPr>
          <p:cNvSpPr/>
          <p:nvPr/>
        </p:nvSpPr>
        <p:spPr bwMode="auto">
          <a:xfrm>
            <a:off x="852936" y="3513928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DCBD8E6-300D-4CC3-A8B5-EDF9C288E17B}"/>
              </a:ext>
            </a:extLst>
          </p:cNvPr>
          <p:cNvSpPr/>
          <p:nvPr/>
        </p:nvSpPr>
        <p:spPr bwMode="auto">
          <a:xfrm>
            <a:off x="852936" y="4134096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19D896AF-AEC2-4A51-B9C1-3432C9A3D865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 bwMode="auto">
          <a:xfrm>
            <a:off x="1573334" y="3919431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E5D6F268-F57B-4B35-81DD-7C2A50C47B95}"/>
              </a:ext>
            </a:extLst>
          </p:cNvPr>
          <p:cNvSpPr/>
          <p:nvPr/>
        </p:nvSpPr>
        <p:spPr bwMode="auto">
          <a:xfrm>
            <a:off x="853538" y="4760330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Address[3]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DFFD59DC-CC14-460E-98D5-26E294C728D8}"/>
              </a:ext>
            </a:extLst>
          </p:cNvPr>
          <p:cNvCxnSpPr>
            <a:cxnSpLocks/>
            <a:endCxn id="202" idx="0"/>
          </p:cNvCxnSpPr>
          <p:nvPr/>
        </p:nvCxnSpPr>
        <p:spPr bwMode="auto">
          <a:xfrm>
            <a:off x="1573936" y="4545665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42A36C3F-2B60-44BB-9D2B-53A9343D8E26}"/>
              </a:ext>
            </a:extLst>
          </p:cNvPr>
          <p:cNvCxnSpPr>
            <a:cxnSpLocks/>
          </p:cNvCxnSpPr>
          <p:nvPr/>
        </p:nvCxnSpPr>
        <p:spPr bwMode="auto">
          <a:xfrm>
            <a:off x="1573333" y="5157933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CE4D428E-9F8B-4A09-BF08-04681A475797}"/>
              </a:ext>
            </a:extLst>
          </p:cNvPr>
          <p:cNvSpPr/>
          <p:nvPr/>
        </p:nvSpPr>
        <p:spPr>
          <a:xfrm>
            <a:off x="533400" y="528930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22224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sz="4000" dirty="0"/>
              <a:t>Solution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96913"/>
            <a:ext cx="8595359" cy="1752945"/>
          </a:xfrm>
        </p:spPr>
        <p:txBody>
          <a:bodyPr/>
          <a:lstStyle/>
          <a:p>
            <a:r>
              <a:rPr lang="en-US" altLang="zh-HK" sz="2400" dirty="0"/>
              <a:t>Solution: Inc</a:t>
            </a:r>
            <a:r>
              <a:rPr lang="en-US" altLang="zh-HK" sz="2400" dirty="0">
                <a:latin typeface="+mn-lt"/>
              </a:rPr>
              <a:t>rease the </a:t>
            </a:r>
            <a:r>
              <a:rPr lang="en-US" altLang="zh-HK" sz="2400" dirty="0">
                <a:solidFill>
                  <a:srgbClr val="FF0000"/>
                </a:solidFill>
                <a:latin typeface="+mn-lt"/>
              </a:rPr>
              <a:t>number of buckets </a:t>
            </a:r>
            <a:r>
              <a:rPr lang="en-US" altLang="zh-HK" sz="2400" dirty="0">
                <a:latin typeface="+mn-lt"/>
              </a:rPr>
              <a:t>and thus put different keys into different buckets as much as possible</a:t>
            </a:r>
          </a:p>
          <a:p>
            <a:r>
              <a:rPr lang="en-US" altLang="zh-HK" sz="2400" dirty="0"/>
              <a:t>Disadvantages: </a:t>
            </a:r>
            <a:r>
              <a:rPr lang="en-US" altLang="zh-HK" sz="2400" dirty="0">
                <a:latin typeface="+mn-lt"/>
              </a:rPr>
              <a:t>Increased </a:t>
            </a:r>
            <a:r>
              <a:rPr lang="en-US" altLang="zh-HK" sz="2400" dirty="0">
                <a:solidFill>
                  <a:srgbClr val="FF0000"/>
                </a:solidFill>
                <a:latin typeface="+mn-lt"/>
              </a:rPr>
              <a:t>space usage</a:t>
            </a:r>
            <a:r>
              <a:rPr lang="en-US" altLang="zh-HK" sz="2400" dirty="0">
                <a:latin typeface="+mn-lt"/>
              </a:rPr>
              <a:t>; The probability of </a:t>
            </a:r>
            <a:r>
              <a:rPr lang="en-US" altLang="zh-HK" sz="2400" dirty="0">
                <a:solidFill>
                  <a:srgbClr val="FF0000"/>
                </a:solidFill>
                <a:latin typeface="+mn-lt"/>
              </a:rPr>
              <a:t>empty buckets</a:t>
            </a:r>
            <a:r>
              <a:rPr lang="en-US" altLang="zh-HK" sz="2400" dirty="0">
                <a:latin typeface="+mn-lt"/>
              </a:rPr>
              <a:t> increasing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A1DB4C-E53F-4A57-BAE8-F3B3DF894CDA}"/>
              </a:ext>
            </a:extLst>
          </p:cNvPr>
          <p:cNvSpPr/>
          <p:nvPr/>
        </p:nvSpPr>
        <p:spPr bwMode="auto">
          <a:xfrm>
            <a:off x="2746977" y="3627938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CC4A91-5FF0-4A15-B5DA-49761060F8CF}"/>
              </a:ext>
            </a:extLst>
          </p:cNvPr>
          <p:cNvSpPr/>
          <p:nvPr/>
        </p:nvSpPr>
        <p:spPr>
          <a:xfrm>
            <a:off x="2422299" y="2971063"/>
            <a:ext cx="2068348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  <a:p>
            <a:pPr algn="ctr"/>
            <a:r>
              <a:rPr lang="en-US" altLang="zh-C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(Larger one)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BBFC35-9D03-4E21-A71A-C412EF9493B8}"/>
              </a:ext>
            </a:extLst>
          </p:cNvPr>
          <p:cNvSpPr/>
          <p:nvPr/>
        </p:nvSpPr>
        <p:spPr>
          <a:xfrm>
            <a:off x="6345793" y="3394611"/>
            <a:ext cx="2068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938263C-9BD9-4BB8-A7A6-D93C9851CC42}"/>
              </a:ext>
            </a:extLst>
          </p:cNvPr>
          <p:cNvSpPr/>
          <p:nvPr/>
        </p:nvSpPr>
        <p:spPr bwMode="auto">
          <a:xfrm>
            <a:off x="2802532" y="372207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085886-E608-4C62-B870-D2F07B07E226}"/>
              </a:ext>
            </a:extLst>
          </p:cNvPr>
          <p:cNvSpPr/>
          <p:nvPr/>
        </p:nvSpPr>
        <p:spPr>
          <a:xfrm>
            <a:off x="2382326" y="457446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E6AD3A1-7660-4375-9473-75751D8CFF5C}"/>
              </a:ext>
            </a:extLst>
          </p:cNvPr>
          <p:cNvSpPr/>
          <p:nvPr/>
        </p:nvSpPr>
        <p:spPr bwMode="auto">
          <a:xfrm>
            <a:off x="2816126" y="5067107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038D314-1E35-4069-93D5-53A403BC685E}"/>
              </a:ext>
            </a:extLst>
          </p:cNvPr>
          <p:cNvSpPr/>
          <p:nvPr/>
        </p:nvSpPr>
        <p:spPr>
          <a:xfrm>
            <a:off x="2447382" y="537884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5F1B077-5CC3-459A-9A27-0E73B3ED42A4}"/>
              </a:ext>
            </a:extLst>
          </p:cNvPr>
          <p:cNvSpPr/>
          <p:nvPr/>
        </p:nvSpPr>
        <p:spPr bwMode="auto">
          <a:xfrm>
            <a:off x="2816126" y="5791551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8BE23A7-3442-4347-A775-743905B906FF}"/>
              </a:ext>
            </a:extLst>
          </p:cNvPr>
          <p:cNvSpPr/>
          <p:nvPr/>
        </p:nvSpPr>
        <p:spPr bwMode="auto">
          <a:xfrm>
            <a:off x="929771" y="5067108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r>
              <a:rPr lang="en-US" altLang="zh-CN" sz="1800" dirty="0">
                <a:latin typeface="Comic Sans MS (正文)\"/>
              </a:rPr>
              <a:t>(GZ)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6459F1D-B1B8-4DEC-82B6-4B82858D6D10}"/>
              </a:ext>
            </a:extLst>
          </p:cNvPr>
          <p:cNvSpPr/>
          <p:nvPr/>
        </p:nvSpPr>
        <p:spPr bwMode="auto">
          <a:xfrm>
            <a:off x="926682" y="5777720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E61C7FC-E1BB-4741-A161-8C09A75CC593}"/>
              </a:ext>
            </a:extLst>
          </p:cNvPr>
          <p:cNvSpPr/>
          <p:nvPr/>
        </p:nvSpPr>
        <p:spPr bwMode="auto">
          <a:xfrm>
            <a:off x="935791" y="3722077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9E081C1-FA45-4AEA-B820-9247A558D806}"/>
              </a:ext>
            </a:extLst>
          </p:cNvPr>
          <p:cNvSpPr/>
          <p:nvPr/>
        </p:nvSpPr>
        <p:spPr>
          <a:xfrm>
            <a:off x="684377" y="3252724"/>
            <a:ext cx="2068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B9302B-E549-4232-A4DB-DC66D8B50AB1}"/>
              </a:ext>
            </a:extLst>
          </p:cNvPr>
          <p:cNvSpPr/>
          <p:nvPr/>
        </p:nvSpPr>
        <p:spPr bwMode="auto">
          <a:xfrm>
            <a:off x="6793242" y="3863834"/>
            <a:ext cx="1107346" cy="224704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853AC8D-866A-4FA2-9F23-5635A771C4AA}"/>
              </a:ext>
            </a:extLst>
          </p:cNvPr>
          <p:cNvSpPr/>
          <p:nvPr/>
        </p:nvSpPr>
        <p:spPr>
          <a:xfrm>
            <a:off x="6312741" y="387191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1426E76-4F36-496A-95B0-A3DE42DADC42}"/>
              </a:ext>
            </a:extLst>
          </p:cNvPr>
          <p:cNvSpPr/>
          <p:nvPr/>
        </p:nvSpPr>
        <p:spPr>
          <a:xfrm>
            <a:off x="6345793" y="475979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04260B3-31A5-49E3-8100-5F1700DB6D48}"/>
              </a:ext>
            </a:extLst>
          </p:cNvPr>
          <p:cNvSpPr/>
          <p:nvPr/>
        </p:nvSpPr>
        <p:spPr>
          <a:xfrm>
            <a:off x="6334671" y="420591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E87EE6B-0EB4-408F-A272-AEF59A84572E}"/>
              </a:ext>
            </a:extLst>
          </p:cNvPr>
          <p:cNvSpPr/>
          <p:nvPr/>
        </p:nvSpPr>
        <p:spPr>
          <a:xfrm>
            <a:off x="6359093" y="548482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3BB7654-52A2-4C1E-8F03-0DCB3E482CE4}"/>
              </a:ext>
            </a:extLst>
          </p:cNvPr>
          <p:cNvSpPr/>
          <p:nvPr/>
        </p:nvSpPr>
        <p:spPr>
          <a:xfrm>
            <a:off x="6334671" y="435524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2592AFC-DAF1-4B07-97BA-E6642742BE95}"/>
              </a:ext>
            </a:extLst>
          </p:cNvPr>
          <p:cNvSpPr/>
          <p:nvPr/>
        </p:nvSpPr>
        <p:spPr>
          <a:xfrm>
            <a:off x="6359093" y="510143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364BBFB-F96E-4A1E-B631-FFC6A0C5FD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47476" y="5250893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5C29185-ED6E-4FD7-84C1-E7AEBE195395}"/>
              </a:ext>
            </a:extLst>
          </p:cNvPr>
          <p:cNvSpPr/>
          <p:nvPr/>
        </p:nvSpPr>
        <p:spPr bwMode="auto">
          <a:xfrm>
            <a:off x="5059763" y="4372368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A86F8C3-C2F7-49A2-80BD-E35BE86097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38273" y="3924827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0A0A5C7-C5C5-46DF-82CC-D44F9BA0EA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38273" y="597398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626A270-6DC3-406B-BA52-2E6ADFD0F1D0}"/>
              </a:ext>
            </a:extLst>
          </p:cNvPr>
          <p:cNvCxnSpPr>
            <a:cxnSpLocks/>
            <a:endCxn id="58" idx="7"/>
          </p:cNvCxnSpPr>
          <p:nvPr/>
        </p:nvCxnSpPr>
        <p:spPr bwMode="auto">
          <a:xfrm rot="10800000" flipV="1">
            <a:off x="6068603" y="4056583"/>
            <a:ext cx="862851" cy="46737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75E06033-CB98-4F1E-BE14-2E6CA896B090}"/>
              </a:ext>
            </a:extLst>
          </p:cNvPr>
          <p:cNvCxnSpPr>
            <a:cxnSpLocks/>
            <a:endCxn id="58" idx="5"/>
          </p:cNvCxnSpPr>
          <p:nvPr/>
        </p:nvCxnSpPr>
        <p:spPr bwMode="auto">
          <a:xfrm rot="10800000">
            <a:off x="6068603" y="5255921"/>
            <a:ext cx="862853" cy="38619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D8481D33-68AD-44BA-97DB-5E9564C8F6D8}"/>
              </a:ext>
            </a:extLst>
          </p:cNvPr>
          <p:cNvCxnSpPr>
            <a:cxnSpLocks/>
            <a:endCxn id="58" idx="6"/>
          </p:cNvCxnSpPr>
          <p:nvPr/>
        </p:nvCxnSpPr>
        <p:spPr bwMode="auto">
          <a:xfrm rot="10800000">
            <a:off x="6241691" y="4889942"/>
            <a:ext cx="689762" cy="486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DAC4CDEE-825B-4A2F-A120-B980183FE8BA}"/>
              </a:ext>
            </a:extLst>
          </p:cNvPr>
          <p:cNvCxnSpPr>
            <a:cxnSpLocks/>
            <a:stCxn id="58" idx="2"/>
            <a:endCxn id="45" idx="3"/>
          </p:cNvCxnSpPr>
          <p:nvPr/>
        </p:nvCxnSpPr>
        <p:spPr bwMode="auto">
          <a:xfrm rot="10800000" flipV="1">
            <a:off x="4099617" y="4889941"/>
            <a:ext cx="960146" cy="110436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4CE5B175-3FD0-4DB8-9439-2ADEC9C187CC}"/>
              </a:ext>
            </a:extLst>
          </p:cNvPr>
          <p:cNvCxnSpPr>
            <a:cxnSpLocks/>
            <a:stCxn id="58" idx="2"/>
            <a:endCxn id="43" idx="3"/>
          </p:cNvCxnSpPr>
          <p:nvPr/>
        </p:nvCxnSpPr>
        <p:spPr bwMode="auto">
          <a:xfrm rot="10800000" flipV="1">
            <a:off x="4099615" y="4889941"/>
            <a:ext cx="960148" cy="3799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A93B1AA-FC46-4A20-815D-960DBF2FCE09}"/>
              </a:ext>
            </a:extLst>
          </p:cNvPr>
          <p:cNvCxnSpPr>
            <a:cxnSpLocks/>
            <a:stCxn id="58" idx="2"/>
            <a:endCxn id="41" idx="3"/>
          </p:cNvCxnSpPr>
          <p:nvPr/>
        </p:nvCxnSpPr>
        <p:spPr bwMode="auto">
          <a:xfrm rot="10800000">
            <a:off x="4086023" y="3924829"/>
            <a:ext cx="973740" cy="9651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43F7DC97-BDE3-49F8-8CAB-D143589F9628}"/>
              </a:ext>
            </a:extLst>
          </p:cNvPr>
          <p:cNvSpPr/>
          <p:nvPr/>
        </p:nvSpPr>
        <p:spPr>
          <a:xfrm>
            <a:off x="6334671" y="569818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2EE116D-418A-48AC-A373-AB7E7336F093}"/>
              </a:ext>
            </a:extLst>
          </p:cNvPr>
          <p:cNvSpPr/>
          <p:nvPr/>
        </p:nvSpPr>
        <p:spPr bwMode="auto">
          <a:xfrm>
            <a:off x="2811177" y="4179781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14B40EA-7513-4C01-BA0D-1834C4933D38}"/>
              </a:ext>
            </a:extLst>
          </p:cNvPr>
          <p:cNvSpPr/>
          <p:nvPr/>
        </p:nvSpPr>
        <p:spPr>
          <a:xfrm>
            <a:off x="2438273" y="61106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26D7D32-FD95-4C37-A432-1E913C8D40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55668" y="4373986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49620CA-A2D4-45B4-8A39-1176F0540C72}"/>
              </a:ext>
            </a:extLst>
          </p:cNvPr>
          <p:cNvSpPr/>
          <p:nvPr/>
        </p:nvSpPr>
        <p:spPr bwMode="auto">
          <a:xfrm>
            <a:off x="959610" y="4197291"/>
            <a:ext cx="1511591" cy="40550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</p:spTree>
    <p:extLst>
      <p:ext uri="{BB962C8B-B14F-4D97-AF65-F5344CB8AC3E}">
        <p14:creationId xmlns:p14="http://schemas.microsoft.com/office/powerpoint/2010/main" val="157917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Why collision </a:t>
            </a:r>
            <a:r>
              <a:rPr lang="en-US" altLang="zh-HK" dirty="0" err="1"/>
              <a:t>occured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74" y="745976"/>
            <a:ext cx="8595359" cy="541421"/>
          </a:xfrm>
        </p:spPr>
        <p:txBody>
          <a:bodyPr/>
          <a:lstStyle/>
          <a:p>
            <a:r>
              <a:rPr lang="en-US" altLang="zh-HK" sz="2400" dirty="0"/>
              <a:t>Reason2: Inappropriate hash function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9C89CEE-FF1C-4299-9322-5AB341EA1617}"/>
              </a:ext>
            </a:extLst>
          </p:cNvPr>
          <p:cNvSpPr txBox="1"/>
          <p:nvPr/>
        </p:nvSpPr>
        <p:spPr>
          <a:xfrm>
            <a:off x="952500" y="1305974"/>
            <a:ext cx="7772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latin typeface="Comic Sans MS (正文)\"/>
              </a:rPr>
              <a:t>If the hash function maps </a:t>
            </a:r>
            <a:r>
              <a:rPr lang="en-US" altLang="zh-CN" sz="2200" dirty="0">
                <a:solidFill>
                  <a:srgbClr val="FF3300"/>
                </a:solidFill>
                <a:latin typeface="Comic Sans MS (正文)\"/>
              </a:rPr>
              <a:t>too many keys to the same bucket</a:t>
            </a:r>
            <a:r>
              <a:rPr lang="en-US" altLang="zh-CN" sz="2200" dirty="0">
                <a:latin typeface="Comic Sans MS (正文)\"/>
              </a:rPr>
              <a:t>, the collision rate will also increase.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latin typeface="Comic Sans MS (正文)\"/>
              </a:rPr>
              <a:t>The ideal hash function needs to be able to </a:t>
            </a:r>
            <a:r>
              <a:rPr lang="en-US" altLang="zh-CN" sz="2200" dirty="0">
                <a:solidFill>
                  <a:srgbClr val="FF3300"/>
                </a:solidFill>
                <a:latin typeface="Comic Sans MS (正文)\"/>
              </a:rPr>
              <a:t>evenly map </a:t>
            </a:r>
            <a:r>
              <a:rPr lang="en-US" altLang="zh-CN" sz="2200" dirty="0">
                <a:latin typeface="Comic Sans MS (正文)\"/>
              </a:rPr>
              <a:t>the key to </a:t>
            </a:r>
            <a:r>
              <a:rPr lang="en-US" altLang="zh-CN" sz="2200" dirty="0">
                <a:solidFill>
                  <a:srgbClr val="FF3300"/>
                </a:solidFill>
                <a:latin typeface="Comic Sans MS (正文)\"/>
              </a:rPr>
              <a:t>all buckets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200" dirty="0">
                <a:latin typeface="Comic Sans MS (正文)\"/>
              </a:rPr>
              <a:t>Will be discussed detailed in part 3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7F9EF2-3DBC-4902-BF18-05496BD6A1CB}"/>
              </a:ext>
            </a:extLst>
          </p:cNvPr>
          <p:cNvSpPr/>
          <p:nvPr/>
        </p:nvSpPr>
        <p:spPr bwMode="auto">
          <a:xfrm>
            <a:off x="3088177" y="4044982"/>
            <a:ext cx="1413244" cy="226199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DE01D4-5D25-404A-8C70-0BF5FE600508}"/>
              </a:ext>
            </a:extLst>
          </p:cNvPr>
          <p:cNvSpPr/>
          <p:nvPr/>
        </p:nvSpPr>
        <p:spPr>
          <a:xfrm>
            <a:off x="2738983" y="355826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FD2DE1-24C2-48D5-8482-CAAB2F489985}"/>
              </a:ext>
            </a:extLst>
          </p:cNvPr>
          <p:cNvSpPr/>
          <p:nvPr/>
        </p:nvSpPr>
        <p:spPr>
          <a:xfrm>
            <a:off x="7197000" y="309975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B6B90B8-6455-437B-8CAE-C55FC5CADBF2}"/>
              </a:ext>
            </a:extLst>
          </p:cNvPr>
          <p:cNvSpPr/>
          <p:nvPr/>
        </p:nvSpPr>
        <p:spPr bwMode="auto">
          <a:xfrm>
            <a:off x="3165541" y="411254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85206A-8245-4949-9E7C-04D987CC785A}"/>
              </a:ext>
            </a:extLst>
          </p:cNvPr>
          <p:cNvSpPr/>
          <p:nvPr/>
        </p:nvSpPr>
        <p:spPr bwMode="auto">
          <a:xfrm>
            <a:off x="7666959" y="3627891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256D02-54B8-4B22-8DA0-BCF7B5AB25AD}"/>
              </a:ext>
            </a:extLst>
          </p:cNvPr>
          <p:cNvSpPr/>
          <p:nvPr/>
        </p:nvSpPr>
        <p:spPr>
          <a:xfrm>
            <a:off x="7186458" y="36781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922109-B1A4-4380-8E1E-F3A7C8E458EB}"/>
              </a:ext>
            </a:extLst>
          </p:cNvPr>
          <p:cNvSpPr/>
          <p:nvPr/>
        </p:nvSpPr>
        <p:spPr>
          <a:xfrm>
            <a:off x="7206273" y="488041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ACFEF2-CE89-4936-853D-C1990D68C244}"/>
              </a:ext>
            </a:extLst>
          </p:cNvPr>
          <p:cNvSpPr/>
          <p:nvPr/>
        </p:nvSpPr>
        <p:spPr>
          <a:xfrm>
            <a:off x="7208388" y="401993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46F4E8F-2266-4F0B-86C3-9E1D7433DF7A}"/>
              </a:ext>
            </a:extLst>
          </p:cNvPr>
          <p:cNvSpPr/>
          <p:nvPr/>
        </p:nvSpPr>
        <p:spPr>
          <a:xfrm>
            <a:off x="7182817" y="629452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EAAA64-AE6E-4155-A265-5B0BB2A6AF89}"/>
              </a:ext>
            </a:extLst>
          </p:cNvPr>
          <p:cNvSpPr/>
          <p:nvPr/>
        </p:nvSpPr>
        <p:spPr>
          <a:xfrm>
            <a:off x="7170469" y="429829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EBD567A-7951-434E-931E-EE1F632C3AF1}"/>
              </a:ext>
            </a:extLst>
          </p:cNvPr>
          <p:cNvSpPr/>
          <p:nvPr/>
        </p:nvSpPr>
        <p:spPr>
          <a:xfrm>
            <a:off x="7177801" y="541832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7C6E463C-890D-43F7-AB76-19BDEFF16546}"/>
              </a:ext>
            </a:extLst>
          </p:cNvPr>
          <p:cNvCxnSpPr>
            <a:cxnSpLocks/>
            <a:endCxn id="59" idx="7"/>
          </p:cNvCxnSpPr>
          <p:nvPr/>
        </p:nvCxnSpPr>
        <p:spPr bwMode="auto">
          <a:xfrm rot="5400000">
            <a:off x="6624690" y="3865837"/>
            <a:ext cx="1134567" cy="11284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36F8D17-3DE6-4E30-BB9F-8956ABD47EE2}"/>
              </a:ext>
            </a:extLst>
          </p:cNvPr>
          <p:cNvCxnSpPr>
            <a:cxnSpLocks/>
            <a:endCxn id="59" idx="5"/>
          </p:cNvCxnSpPr>
          <p:nvPr/>
        </p:nvCxnSpPr>
        <p:spPr bwMode="auto">
          <a:xfrm rot="10800000">
            <a:off x="6627730" y="5729324"/>
            <a:ext cx="1128491" cy="71898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07265FAE-DAE3-410C-AF8D-F5818ACBF372}"/>
              </a:ext>
            </a:extLst>
          </p:cNvPr>
          <p:cNvCxnSpPr>
            <a:cxnSpLocks/>
            <a:endCxn id="59" idx="6"/>
          </p:cNvCxnSpPr>
          <p:nvPr/>
        </p:nvCxnSpPr>
        <p:spPr bwMode="auto">
          <a:xfrm rot="10800000" flipV="1">
            <a:off x="6918241" y="5076493"/>
            <a:ext cx="893595" cy="2868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0EAF482-0301-4126-A461-126ED5584882}"/>
              </a:ext>
            </a:extLst>
          </p:cNvPr>
          <p:cNvSpPr/>
          <p:nvPr/>
        </p:nvSpPr>
        <p:spPr bwMode="auto">
          <a:xfrm>
            <a:off x="3173002" y="459425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0827E1F-77BD-45CF-B489-56AE84BB562E}"/>
              </a:ext>
            </a:extLst>
          </p:cNvPr>
          <p:cNvSpPr/>
          <p:nvPr/>
        </p:nvSpPr>
        <p:spPr bwMode="auto">
          <a:xfrm>
            <a:off x="4934508" y="4845772"/>
            <a:ext cx="1983732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C406D0-26A0-45D0-A53D-696CD40B692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810162" y="4192783"/>
            <a:ext cx="976630" cy="946806"/>
          </a:xfrm>
          <a:prstGeom prst="curvedConnector3">
            <a:avLst>
              <a:gd name="adj1" fmla="val 56013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2B96C6E-5B6B-4622-A307-CA348FD4C50A}"/>
              </a:ext>
            </a:extLst>
          </p:cNvPr>
          <p:cNvSpPr/>
          <p:nvPr/>
        </p:nvSpPr>
        <p:spPr>
          <a:xfrm>
            <a:off x="7197000" y="594128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513FC3C-A916-4920-A3F7-015DA9C8796F}"/>
              </a:ext>
            </a:extLst>
          </p:cNvPr>
          <p:cNvSpPr/>
          <p:nvPr/>
        </p:nvSpPr>
        <p:spPr>
          <a:xfrm>
            <a:off x="7182817" y="515877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D168D993-D9D8-4A62-B1E9-AE7E8982BEF7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825074" y="5359172"/>
            <a:ext cx="931140" cy="208504"/>
          </a:xfrm>
          <a:prstGeom prst="curvedConnector3">
            <a:avLst>
              <a:gd name="adj1" fmla="val 4052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D8A17D8F-111A-4303-A662-A94379D00E15}"/>
              </a:ext>
            </a:extLst>
          </p:cNvPr>
          <p:cNvSpPr/>
          <p:nvPr/>
        </p:nvSpPr>
        <p:spPr bwMode="auto">
          <a:xfrm>
            <a:off x="630937" y="3593201"/>
            <a:ext cx="1656195" cy="251882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497586F5-0381-4882-9F55-3B8D9255D2AB}"/>
              </a:ext>
            </a:extLst>
          </p:cNvPr>
          <p:cNvCxnSpPr>
            <a:cxnSpLocks/>
            <a:stCxn id="92" idx="1"/>
            <a:endCxn id="68" idx="3"/>
          </p:cNvCxnSpPr>
          <p:nvPr/>
        </p:nvCxnSpPr>
        <p:spPr bwMode="auto">
          <a:xfrm rot="10800000">
            <a:off x="2179432" y="3880882"/>
            <a:ext cx="993571" cy="198403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D01DF99-2D4B-4C62-9720-9E5829F5A71D}"/>
              </a:ext>
            </a:extLst>
          </p:cNvPr>
          <p:cNvSpPr/>
          <p:nvPr/>
        </p:nvSpPr>
        <p:spPr bwMode="auto">
          <a:xfrm>
            <a:off x="738636" y="3678129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2916FC1-3E41-4100-B5D7-171C01897391}"/>
              </a:ext>
            </a:extLst>
          </p:cNvPr>
          <p:cNvSpPr/>
          <p:nvPr/>
        </p:nvSpPr>
        <p:spPr bwMode="auto">
          <a:xfrm>
            <a:off x="738636" y="4298297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E6A4ABB-69DF-4A24-BCBE-195490D6515D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 bwMode="auto">
          <a:xfrm>
            <a:off x="1459034" y="4083632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5B6CD00-5EBC-4DAC-8873-03A732578A7B}"/>
              </a:ext>
            </a:extLst>
          </p:cNvPr>
          <p:cNvSpPr/>
          <p:nvPr/>
        </p:nvSpPr>
        <p:spPr bwMode="auto">
          <a:xfrm>
            <a:off x="739238" y="4924531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Address[3]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3AFEA47-520C-45B4-ADAD-27789E75EF46}"/>
              </a:ext>
            </a:extLst>
          </p:cNvPr>
          <p:cNvCxnSpPr>
            <a:cxnSpLocks/>
            <a:endCxn id="71" idx="0"/>
          </p:cNvCxnSpPr>
          <p:nvPr/>
        </p:nvCxnSpPr>
        <p:spPr bwMode="auto">
          <a:xfrm>
            <a:off x="1459636" y="4709866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2906B8D-281A-4D4C-93FD-32B4E00F9CF8}"/>
              </a:ext>
            </a:extLst>
          </p:cNvPr>
          <p:cNvCxnSpPr>
            <a:cxnSpLocks/>
          </p:cNvCxnSpPr>
          <p:nvPr/>
        </p:nvCxnSpPr>
        <p:spPr bwMode="auto">
          <a:xfrm>
            <a:off x="1459033" y="5322134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94D877D-9337-482E-942E-B291EA4BB5B3}"/>
              </a:ext>
            </a:extLst>
          </p:cNvPr>
          <p:cNvSpPr/>
          <p:nvPr/>
        </p:nvSpPr>
        <p:spPr>
          <a:xfrm>
            <a:off x="419100" y="545350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755336-7B33-40B8-B790-F2805A274702}"/>
              </a:ext>
            </a:extLst>
          </p:cNvPr>
          <p:cNvSpPr/>
          <p:nvPr/>
        </p:nvSpPr>
        <p:spPr>
          <a:xfrm>
            <a:off x="2757091" y="533003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9FF9324-1115-493F-8D80-B6BF308E90A3}"/>
              </a:ext>
            </a:extLst>
          </p:cNvPr>
          <p:cNvSpPr/>
          <p:nvPr/>
        </p:nvSpPr>
        <p:spPr bwMode="auto">
          <a:xfrm>
            <a:off x="3173002" y="566216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lang="en-US" altLang="zh-CN" sz="1800" dirty="0">
                <a:latin typeface="Comic Sans MS (正文)\"/>
              </a:rPr>
              <a:t>j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8547B7FB-D2F8-4DFE-83E2-8D875C634FFB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43026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ED59FAA6-994A-483D-A946-1BBE0A74871D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65795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9903F65F-55AC-4902-BFEF-59B3B6D15AFC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20166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7F67F5D6-607F-4846-B03C-01D920C4B6E1}"/>
              </a:ext>
            </a:extLst>
          </p:cNvPr>
          <p:cNvSpPr/>
          <p:nvPr/>
        </p:nvSpPr>
        <p:spPr bwMode="auto">
          <a:xfrm>
            <a:off x="3181057" y="5049064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Bucket[2]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76EF97A-68DD-48DB-9D55-5BD0C1E56959}"/>
              </a:ext>
            </a:extLst>
          </p:cNvPr>
          <p:cNvSpPr/>
          <p:nvPr/>
        </p:nvSpPr>
        <p:spPr>
          <a:xfrm>
            <a:off x="2795293" y="590414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4D3808E6-6DFC-4CC1-BC04-00F65BEDC7BE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7808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AC3D5E7A-C583-4B4D-9895-BE63B5493052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4371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3DEC238-A8A7-487E-B8BD-3CB8C6E9135E}"/>
              </a:ext>
            </a:extLst>
          </p:cNvPr>
          <p:cNvSpPr txBox="1"/>
          <p:nvPr/>
        </p:nvSpPr>
        <p:spPr>
          <a:xfrm>
            <a:off x="4968360" y="5165915"/>
            <a:ext cx="2178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Hash(Key)=Const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F8BAC029-810A-4911-BA1B-3767ED0B3151}"/>
              </a:ext>
            </a:extLst>
          </p:cNvPr>
          <p:cNvSpPr/>
          <p:nvPr/>
        </p:nvSpPr>
        <p:spPr>
          <a:xfrm>
            <a:off x="4524533" y="4009053"/>
            <a:ext cx="28070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 Very Dumb One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F92912F3-F54D-4560-BBCB-EF6FA50AA742}"/>
              </a:ext>
            </a:extLst>
          </p:cNvPr>
          <p:cNvCxnSpPr>
            <a:cxnSpLocks/>
            <a:stCxn id="187" idx="2"/>
            <a:endCxn id="59" idx="0"/>
          </p:cNvCxnSpPr>
          <p:nvPr/>
        </p:nvCxnSpPr>
        <p:spPr bwMode="auto">
          <a:xfrm flipH="1">
            <a:off x="5926374" y="4409163"/>
            <a:ext cx="1678" cy="4366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009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>
            <a:extLst>
              <a:ext uri="{FF2B5EF4-FFF2-40B4-BE49-F238E27FC236}">
                <a16:creationId xmlns:a16="http://schemas.microsoft.com/office/drawing/2014/main" id="{3991C4A9-918E-471C-9882-9DC444EDC652}"/>
              </a:ext>
            </a:extLst>
          </p:cNvPr>
          <p:cNvSpPr/>
          <p:nvPr/>
        </p:nvSpPr>
        <p:spPr bwMode="auto">
          <a:xfrm>
            <a:off x="2112128" y="3021730"/>
            <a:ext cx="1941520" cy="35367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But if collision has occurred…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1432513"/>
          </a:xfrm>
        </p:spPr>
        <p:txBody>
          <a:bodyPr/>
          <a:lstStyle/>
          <a:p>
            <a:r>
              <a:rPr lang="en-US" altLang="zh-HK" sz="2400" dirty="0"/>
              <a:t>Collisions are </a:t>
            </a:r>
            <a:r>
              <a:rPr lang="en-US" altLang="zh-HK" sz="2400" dirty="0">
                <a:solidFill>
                  <a:srgbClr val="FF0000"/>
                </a:solidFill>
              </a:rPr>
              <a:t>inevitable</a:t>
            </a:r>
            <a:r>
              <a:rPr lang="en-US" altLang="zh-HK" sz="2400" dirty="0"/>
              <a:t>. In addition to finding ways to reduce the collision rate, we should also find ways to </a:t>
            </a:r>
            <a:r>
              <a:rPr lang="en-US" altLang="zh-HK" sz="2400" dirty="0">
                <a:solidFill>
                  <a:srgbClr val="FF0000"/>
                </a:solidFill>
              </a:rPr>
              <a:t>resolve collisions </a:t>
            </a:r>
            <a:r>
              <a:rPr lang="en-US" altLang="zh-HK" sz="2400" dirty="0"/>
              <a:t>after they occur.</a:t>
            </a:r>
          </a:p>
          <a:p>
            <a:r>
              <a:rPr lang="en-US" altLang="zh-HK" sz="2400" dirty="0">
                <a:latin typeface="Comic Sans MS (正文)\"/>
              </a:rPr>
              <a:t>Will be discussed detailed in part 4</a:t>
            </a:r>
          </a:p>
          <a:p>
            <a:endParaRPr lang="en-US" altLang="zh-HK" sz="24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BCFF2B3-7932-4790-9744-3C3885AA163F}"/>
              </a:ext>
            </a:extLst>
          </p:cNvPr>
          <p:cNvSpPr/>
          <p:nvPr/>
        </p:nvSpPr>
        <p:spPr bwMode="auto">
          <a:xfrm>
            <a:off x="4259121" y="3882247"/>
            <a:ext cx="1413244" cy="1821472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C23BEF9-59A9-4805-A5BA-E2C9CD9CF0F2}"/>
              </a:ext>
            </a:extLst>
          </p:cNvPr>
          <p:cNvSpPr/>
          <p:nvPr/>
        </p:nvSpPr>
        <p:spPr>
          <a:xfrm>
            <a:off x="3909927" y="339553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F150B00-01D6-4E63-8B42-118CF4437C20}"/>
              </a:ext>
            </a:extLst>
          </p:cNvPr>
          <p:cNvSpPr/>
          <p:nvPr/>
        </p:nvSpPr>
        <p:spPr>
          <a:xfrm>
            <a:off x="7205131" y="256006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66DD3A4-0B73-49ED-8B1A-EB49B1B6459E}"/>
              </a:ext>
            </a:extLst>
          </p:cNvPr>
          <p:cNvSpPr/>
          <p:nvPr/>
        </p:nvSpPr>
        <p:spPr bwMode="auto">
          <a:xfrm>
            <a:off x="4336485" y="394980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D091817-F1A9-4BF8-904E-ABB6F72697A0}"/>
              </a:ext>
            </a:extLst>
          </p:cNvPr>
          <p:cNvSpPr/>
          <p:nvPr/>
        </p:nvSpPr>
        <p:spPr bwMode="auto">
          <a:xfrm>
            <a:off x="4337391" y="525263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269DC6D-61CA-4337-B99B-FDA9E127138D}"/>
              </a:ext>
            </a:extLst>
          </p:cNvPr>
          <p:cNvSpPr/>
          <p:nvPr/>
        </p:nvSpPr>
        <p:spPr bwMode="auto">
          <a:xfrm>
            <a:off x="7675090" y="3088207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5F1FEF9-3795-4B32-B553-D0D79B227D9B}"/>
              </a:ext>
            </a:extLst>
          </p:cNvPr>
          <p:cNvSpPr/>
          <p:nvPr/>
        </p:nvSpPr>
        <p:spPr>
          <a:xfrm>
            <a:off x="7194589" y="313844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A570FB-A082-4A38-8CEA-07657390212A}"/>
              </a:ext>
            </a:extLst>
          </p:cNvPr>
          <p:cNvSpPr/>
          <p:nvPr/>
        </p:nvSpPr>
        <p:spPr>
          <a:xfrm>
            <a:off x="7214404" y="43407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5EAFA80-57FB-40CA-87C3-988B2D7E017C}"/>
              </a:ext>
            </a:extLst>
          </p:cNvPr>
          <p:cNvSpPr/>
          <p:nvPr/>
        </p:nvSpPr>
        <p:spPr>
          <a:xfrm>
            <a:off x="7216519" y="348024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7511209-A75F-47D4-A645-21D866F1152B}"/>
              </a:ext>
            </a:extLst>
          </p:cNvPr>
          <p:cNvSpPr/>
          <p:nvPr/>
        </p:nvSpPr>
        <p:spPr>
          <a:xfrm>
            <a:off x="7190948" y="577879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2266822-EC91-44C1-9F1D-B1BC57D107CC}"/>
              </a:ext>
            </a:extLst>
          </p:cNvPr>
          <p:cNvSpPr/>
          <p:nvPr/>
        </p:nvSpPr>
        <p:spPr>
          <a:xfrm>
            <a:off x="7178600" y="375861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7AAD216-A32A-4E87-A694-D7E7E3A70CEA}"/>
              </a:ext>
            </a:extLst>
          </p:cNvPr>
          <p:cNvSpPr/>
          <p:nvPr/>
        </p:nvSpPr>
        <p:spPr>
          <a:xfrm>
            <a:off x="7185932" y="487863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4D3BBA90-9797-4874-BD0E-6973F4B0E632}"/>
              </a:ext>
            </a:extLst>
          </p:cNvPr>
          <p:cNvCxnSpPr>
            <a:cxnSpLocks/>
            <a:endCxn id="125" idx="7"/>
          </p:cNvCxnSpPr>
          <p:nvPr/>
        </p:nvCxnSpPr>
        <p:spPr bwMode="auto">
          <a:xfrm rot="5400000">
            <a:off x="6819619" y="3520568"/>
            <a:ext cx="1180352" cy="709107"/>
          </a:xfrm>
          <a:prstGeom prst="curvedConnector3">
            <a:avLst>
              <a:gd name="adj1" fmla="val 2015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8078D621-C53C-47F9-8F5C-8AD1D844A26D}"/>
              </a:ext>
            </a:extLst>
          </p:cNvPr>
          <p:cNvCxnSpPr>
            <a:cxnSpLocks/>
            <a:endCxn id="125" idx="5"/>
          </p:cNvCxnSpPr>
          <p:nvPr/>
        </p:nvCxnSpPr>
        <p:spPr bwMode="auto">
          <a:xfrm rot="16200000" flipV="1">
            <a:off x="7026693" y="5225805"/>
            <a:ext cx="766205" cy="709107"/>
          </a:xfrm>
          <a:prstGeom prst="curvedConnector3">
            <a:avLst>
              <a:gd name="adj1" fmla="val 3011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FE735388-CB2B-4752-B7D5-838913455696}"/>
              </a:ext>
            </a:extLst>
          </p:cNvPr>
          <p:cNvCxnSpPr>
            <a:cxnSpLocks/>
            <a:endCxn id="125" idx="6"/>
          </p:cNvCxnSpPr>
          <p:nvPr/>
        </p:nvCxnSpPr>
        <p:spPr bwMode="auto">
          <a:xfrm rot="10800000" flipV="1">
            <a:off x="7228330" y="4536809"/>
            <a:ext cx="591634" cy="29446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15471F3-78F9-4DC5-8052-53662E133415}"/>
              </a:ext>
            </a:extLst>
          </p:cNvPr>
          <p:cNvCxnSpPr>
            <a:cxnSpLocks/>
            <a:stCxn id="125" idx="2"/>
          </p:cNvCxnSpPr>
          <p:nvPr/>
        </p:nvCxnSpPr>
        <p:spPr bwMode="auto">
          <a:xfrm rot="10800000" flipV="1">
            <a:off x="5694486" y="4831277"/>
            <a:ext cx="351917" cy="67219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CB791709-8EFC-47C8-9B1C-5978AE414D14}"/>
              </a:ext>
            </a:extLst>
          </p:cNvPr>
          <p:cNvCxnSpPr>
            <a:cxnSpLocks/>
            <a:stCxn id="125" idx="2"/>
            <a:endCxn id="107" idx="3"/>
          </p:cNvCxnSpPr>
          <p:nvPr/>
        </p:nvCxnSpPr>
        <p:spPr bwMode="auto">
          <a:xfrm rot="10800000" flipV="1">
            <a:off x="5620882" y="4831276"/>
            <a:ext cx="425520" cy="624107"/>
          </a:xfrm>
          <a:prstGeom prst="curvedConnector3">
            <a:avLst>
              <a:gd name="adj1" fmla="val 29108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6660B0A9-D44A-4419-9105-7967ACBFB718}"/>
              </a:ext>
            </a:extLst>
          </p:cNvPr>
          <p:cNvSpPr/>
          <p:nvPr/>
        </p:nvSpPr>
        <p:spPr bwMode="auto">
          <a:xfrm>
            <a:off x="4336485" y="459547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E64FB6F-B399-41AF-8E87-E6481351AEBC}"/>
              </a:ext>
            </a:extLst>
          </p:cNvPr>
          <p:cNvSpPr/>
          <p:nvPr/>
        </p:nvSpPr>
        <p:spPr>
          <a:xfrm>
            <a:off x="3926075" y="422080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CBCF6E4-CBC6-40E1-8235-27C36E1E1568}"/>
              </a:ext>
            </a:extLst>
          </p:cNvPr>
          <p:cNvSpPr/>
          <p:nvPr/>
        </p:nvSpPr>
        <p:spPr>
          <a:xfrm>
            <a:off x="3936714" y="485557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2A79884A-C3FD-47BC-AF25-58C7D062DE6F}"/>
              </a:ext>
            </a:extLst>
          </p:cNvPr>
          <p:cNvSpPr/>
          <p:nvPr/>
        </p:nvSpPr>
        <p:spPr bwMode="auto">
          <a:xfrm>
            <a:off x="6046402" y="4313704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ED0EBA5F-69BE-4036-8700-EFA5056AA213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983274" y="3827572"/>
            <a:ext cx="986123" cy="607352"/>
          </a:xfrm>
          <a:prstGeom prst="curvedConnector3">
            <a:avLst>
              <a:gd name="adj1" fmla="val 20808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3C69187C-0A77-47E8-8584-B770A2355716}"/>
              </a:ext>
            </a:extLst>
          </p:cNvPr>
          <p:cNvSpPr/>
          <p:nvPr/>
        </p:nvSpPr>
        <p:spPr>
          <a:xfrm>
            <a:off x="7205131" y="540160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3DFAA3B-8DC1-4646-90E2-F2D2202EDB07}"/>
              </a:ext>
            </a:extLst>
          </p:cNvPr>
          <p:cNvSpPr/>
          <p:nvPr/>
        </p:nvSpPr>
        <p:spPr>
          <a:xfrm>
            <a:off x="7190948" y="461909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39D726E0-E322-4E1A-872E-CB3C7A3B8C05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10800000" flipV="1">
            <a:off x="7185933" y="4819488"/>
            <a:ext cx="578415" cy="243814"/>
          </a:xfrm>
          <a:prstGeom prst="curvedConnector3">
            <a:avLst>
              <a:gd name="adj1" fmla="val 6091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7BC4EB58-4775-47C4-AC01-C692EB2A4440}"/>
              </a:ext>
            </a:extLst>
          </p:cNvPr>
          <p:cNvCxnSpPr>
            <a:cxnSpLocks/>
            <a:stCxn id="125" idx="2"/>
          </p:cNvCxnSpPr>
          <p:nvPr/>
        </p:nvCxnSpPr>
        <p:spPr bwMode="auto">
          <a:xfrm rot="10800000" flipV="1">
            <a:off x="5629492" y="4831277"/>
            <a:ext cx="416910" cy="62410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92B7DAC2-0B49-4521-A95F-F78999F47673}"/>
              </a:ext>
            </a:extLst>
          </p:cNvPr>
          <p:cNvCxnSpPr>
            <a:cxnSpLocks/>
            <a:stCxn id="125" idx="2"/>
            <a:endCxn id="107" idx="3"/>
          </p:cNvCxnSpPr>
          <p:nvPr/>
        </p:nvCxnSpPr>
        <p:spPr bwMode="auto">
          <a:xfrm rot="10800000" flipV="1">
            <a:off x="5620882" y="4831276"/>
            <a:ext cx="425520" cy="6241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0740A59-87E8-422D-A468-F015514BA6E5}"/>
              </a:ext>
            </a:extLst>
          </p:cNvPr>
          <p:cNvSpPr/>
          <p:nvPr/>
        </p:nvSpPr>
        <p:spPr bwMode="auto">
          <a:xfrm>
            <a:off x="2251666" y="3397416"/>
            <a:ext cx="1656195" cy="2905062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5BC3545F-5811-480E-9D4D-0CFFD8191D3E}"/>
              </a:ext>
            </a:extLst>
          </p:cNvPr>
          <p:cNvCxnSpPr>
            <a:cxnSpLocks/>
            <a:stCxn id="107" idx="1"/>
            <a:endCxn id="134" idx="3"/>
          </p:cNvCxnSpPr>
          <p:nvPr/>
        </p:nvCxnSpPr>
        <p:spPr bwMode="auto">
          <a:xfrm rot="10800000">
            <a:off x="3800161" y="3685096"/>
            <a:ext cx="537231" cy="17702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BBC6569A-9627-46F4-BC57-1A9AC7729229}"/>
              </a:ext>
            </a:extLst>
          </p:cNvPr>
          <p:cNvSpPr/>
          <p:nvPr/>
        </p:nvSpPr>
        <p:spPr bwMode="auto">
          <a:xfrm>
            <a:off x="2359365" y="3482344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A81F4B17-054C-4726-8F8F-5A349FA88E35}"/>
              </a:ext>
            </a:extLst>
          </p:cNvPr>
          <p:cNvSpPr/>
          <p:nvPr/>
        </p:nvSpPr>
        <p:spPr bwMode="auto">
          <a:xfrm>
            <a:off x="2359365" y="4102512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92C0CBA-1329-465E-8B6F-B646C02E0D02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 bwMode="auto">
          <a:xfrm>
            <a:off x="3079763" y="3887847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E47C9DCA-D3C5-4236-8DBE-D9368C865F87}"/>
              </a:ext>
            </a:extLst>
          </p:cNvPr>
          <p:cNvSpPr/>
          <p:nvPr/>
        </p:nvSpPr>
        <p:spPr bwMode="auto">
          <a:xfrm>
            <a:off x="2359967" y="4728746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Address[3]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E066FDB8-A0D0-4259-B966-D5CA3382C156}"/>
              </a:ext>
            </a:extLst>
          </p:cNvPr>
          <p:cNvCxnSpPr>
            <a:cxnSpLocks/>
            <a:endCxn id="138" idx="0"/>
          </p:cNvCxnSpPr>
          <p:nvPr/>
        </p:nvCxnSpPr>
        <p:spPr bwMode="auto">
          <a:xfrm>
            <a:off x="3080365" y="4514081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0671D49-B6D2-473A-90DF-3A1C8958D251}"/>
              </a:ext>
            </a:extLst>
          </p:cNvPr>
          <p:cNvCxnSpPr>
            <a:cxnSpLocks/>
          </p:cNvCxnSpPr>
          <p:nvPr/>
        </p:nvCxnSpPr>
        <p:spPr bwMode="auto">
          <a:xfrm>
            <a:off x="3079762" y="5126349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BDE8645E-FA1E-47D7-A487-AB54DF0D89AC}"/>
              </a:ext>
            </a:extLst>
          </p:cNvPr>
          <p:cNvSpPr/>
          <p:nvPr/>
        </p:nvSpPr>
        <p:spPr>
          <a:xfrm>
            <a:off x="2055312" y="51906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47E02DE-6C47-4761-A757-491632B4237C}"/>
              </a:ext>
            </a:extLst>
          </p:cNvPr>
          <p:cNvSpPr/>
          <p:nvPr/>
        </p:nvSpPr>
        <p:spPr>
          <a:xfrm>
            <a:off x="-200154" y="5330485"/>
            <a:ext cx="27657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i="1" cap="none" spc="0" dirty="0" err="1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Eariser</a:t>
            </a:r>
            <a:r>
              <a:rPr lang="en-US" altLang="zh-CN" sz="1800" b="0" i="1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 to locate HKUST(GZ)</a:t>
            </a:r>
            <a:endParaRPr lang="zh-CN" altLang="en-US" sz="3200" b="0" i="1" cap="none" spc="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E2CB2FC7-72F6-4B99-9A6B-6A3276B80466}"/>
              </a:ext>
            </a:extLst>
          </p:cNvPr>
          <p:cNvCxnSpPr>
            <a:cxnSpLocks/>
            <a:stCxn id="125" idx="2"/>
            <a:endCxn id="107" idx="3"/>
          </p:cNvCxnSpPr>
          <p:nvPr/>
        </p:nvCxnSpPr>
        <p:spPr bwMode="auto">
          <a:xfrm rot="10800000" flipV="1">
            <a:off x="5620882" y="4831276"/>
            <a:ext cx="425520" cy="624107"/>
          </a:xfrm>
          <a:prstGeom prst="curvedConnector3">
            <a:avLst>
              <a:gd name="adj1" fmla="val 112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0247A811-3AC5-473B-B7C3-1E5BE63B3D27}"/>
              </a:ext>
            </a:extLst>
          </p:cNvPr>
          <p:cNvSpPr/>
          <p:nvPr/>
        </p:nvSpPr>
        <p:spPr bwMode="auto">
          <a:xfrm>
            <a:off x="2359365" y="5783428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Address[3]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2CBD340F-7C0B-4548-B282-6CDED169FCC8}"/>
              </a:ext>
            </a:extLst>
          </p:cNvPr>
          <p:cNvCxnSpPr>
            <a:cxnSpLocks/>
          </p:cNvCxnSpPr>
          <p:nvPr/>
        </p:nvCxnSpPr>
        <p:spPr bwMode="auto">
          <a:xfrm>
            <a:off x="3070039" y="5568763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0" name="椭圆 149">
            <a:extLst>
              <a:ext uri="{FF2B5EF4-FFF2-40B4-BE49-F238E27FC236}">
                <a16:creationId xmlns:a16="http://schemas.microsoft.com/office/drawing/2014/main" id="{0ABEA717-01CF-4927-91D9-91A0025FE3C8}"/>
              </a:ext>
            </a:extLst>
          </p:cNvPr>
          <p:cNvSpPr/>
          <p:nvPr/>
        </p:nvSpPr>
        <p:spPr bwMode="auto">
          <a:xfrm>
            <a:off x="547338" y="4280648"/>
            <a:ext cx="1181928" cy="1035145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Colli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. Reso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B8BE8C27-74A9-407D-8912-B525BAF6C3FC}"/>
              </a:ext>
            </a:extLst>
          </p:cNvPr>
          <p:cNvCxnSpPr>
            <a:cxnSpLocks/>
            <a:stCxn id="155" idx="1"/>
            <a:endCxn id="150" idx="6"/>
          </p:cNvCxnSpPr>
          <p:nvPr/>
        </p:nvCxnSpPr>
        <p:spPr bwMode="auto">
          <a:xfrm flipH="1">
            <a:off x="1729266" y="4790105"/>
            <a:ext cx="382862" cy="81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E5F03568-F344-4428-B17C-9395FDCC298D}"/>
              </a:ext>
            </a:extLst>
          </p:cNvPr>
          <p:cNvSpPr/>
          <p:nvPr/>
        </p:nvSpPr>
        <p:spPr>
          <a:xfrm>
            <a:off x="2112128" y="618209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49A81195-CB0A-42BA-AB91-DD7FBB82BA33}"/>
              </a:ext>
            </a:extLst>
          </p:cNvPr>
          <p:cNvSpPr/>
          <p:nvPr/>
        </p:nvSpPr>
        <p:spPr>
          <a:xfrm>
            <a:off x="2035865" y="297049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326780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Hashing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Part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3: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Hash </a:t>
            </a:r>
            <a:r>
              <a:rPr lang="en-US" altLang="zh-CN" sz="6600" u="none" dirty="0" err="1">
                <a:solidFill>
                  <a:srgbClr val="002060"/>
                </a:solidFill>
              </a:rPr>
              <a:t>Func</a:t>
            </a:r>
            <a:r>
              <a:rPr lang="en-US" altLang="zh-CN" sz="6600" u="none" dirty="0">
                <a:solidFill>
                  <a:srgbClr val="002060"/>
                </a:solidFill>
              </a:rPr>
              <a:t>.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2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How to be a good Hash </a:t>
            </a:r>
            <a:r>
              <a:rPr lang="en-US" altLang="zh-CN" dirty="0" err="1"/>
              <a:t>Func</a:t>
            </a:r>
            <a:r>
              <a:rPr lang="en-US" altLang="zh-CN" dirty="0"/>
              <a:t>.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1432513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Deterministic</a:t>
            </a:r>
          </a:p>
          <a:p>
            <a:r>
              <a:rPr lang="en-US" altLang="zh-HK" sz="2400" dirty="0"/>
              <a:t>A key can only have one hash value after being mapped by a hash function.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E383E7B-3DDE-4D3E-831F-64B8CF51D848}"/>
              </a:ext>
            </a:extLst>
          </p:cNvPr>
          <p:cNvSpPr/>
          <p:nvPr/>
        </p:nvSpPr>
        <p:spPr bwMode="auto">
          <a:xfrm>
            <a:off x="159399" y="2990818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DB8C96F3-3A39-4394-A078-F5AF5E9FA39C}"/>
              </a:ext>
            </a:extLst>
          </p:cNvPr>
          <p:cNvSpPr/>
          <p:nvPr/>
        </p:nvSpPr>
        <p:spPr>
          <a:xfrm>
            <a:off x="-155666" y="252065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CE0058B-9BD8-4091-95EC-8A7D7769E8FE}"/>
              </a:ext>
            </a:extLst>
          </p:cNvPr>
          <p:cNvSpPr/>
          <p:nvPr/>
        </p:nvSpPr>
        <p:spPr>
          <a:xfrm>
            <a:off x="2847921" y="2206427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B9F0934F-E196-4D5A-8CD2-7FE543778C39}"/>
              </a:ext>
            </a:extLst>
          </p:cNvPr>
          <p:cNvSpPr/>
          <p:nvPr/>
        </p:nvSpPr>
        <p:spPr bwMode="auto">
          <a:xfrm>
            <a:off x="214954" y="308495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49D1A3F-E846-421E-92AA-FA80EC6EACCD}"/>
              </a:ext>
            </a:extLst>
          </p:cNvPr>
          <p:cNvSpPr/>
          <p:nvPr/>
        </p:nvSpPr>
        <p:spPr>
          <a:xfrm rot="5400000">
            <a:off x="-69935" y="369088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6F3291CF-EECC-4D9F-B41E-406ADF873620}"/>
              </a:ext>
            </a:extLst>
          </p:cNvPr>
          <p:cNvSpPr/>
          <p:nvPr/>
        </p:nvSpPr>
        <p:spPr bwMode="auto">
          <a:xfrm>
            <a:off x="224275" y="4244437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D7722E7-9146-4C38-998B-F1747F9B3587}"/>
              </a:ext>
            </a:extLst>
          </p:cNvPr>
          <p:cNvSpPr/>
          <p:nvPr/>
        </p:nvSpPr>
        <p:spPr>
          <a:xfrm rot="5400000">
            <a:off x="-45852" y="485285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61EF09C3-E2D8-4CF8-B332-0C79416F3C0E}"/>
              </a:ext>
            </a:extLst>
          </p:cNvPr>
          <p:cNvSpPr/>
          <p:nvPr/>
        </p:nvSpPr>
        <p:spPr bwMode="auto">
          <a:xfrm>
            <a:off x="236763" y="539771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465B13A-40F8-42CE-B1D5-662102BEAC95}"/>
              </a:ext>
            </a:extLst>
          </p:cNvPr>
          <p:cNvSpPr/>
          <p:nvPr/>
        </p:nvSpPr>
        <p:spPr bwMode="auto">
          <a:xfrm>
            <a:off x="3358789" y="2714921"/>
            <a:ext cx="964734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55A52C8-F018-4E7D-B412-5C981444A544}"/>
              </a:ext>
            </a:extLst>
          </p:cNvPr>
          <p:cNvSpPr/>
          <p:nvPr/>
        </p:nvSpPr>
        <p:spPr>
          <a:xfrm>
            <a:off x="2814869" y="276516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C72F692-55E3-4D3E-A9E1-F519891483C0}"/>
              </a:ext>
            </a:extLst>
          </p:cNvPr>
          <p:cNvSpPr/>
          <p:nvPr/>
        </p:nvSpPr>
        <p:spPr>
          <a:xfrm>
            <a:off x="2836799" y="425068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BA3A88A-3B38-4FD9-8F54-3935CDD4F349}"/>
              </a:ext>
            </a:extLst>
          </p:cNvPr>
          <p:cNvSpPr/>
          <p:nvPr/>
        </p:nvSpPr>
        <p:spPr>
          <a:xfrm>
            <a:off x="2836799" y="310696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2B218D8E-3DDC-4007-970F-3D4E15E8A163}"/>
              </a:ext>
            </a:extLst>
          </p:cNvPr>
          <p:cNvSpPr/>
          <p:nvPr/>
        </p:nvSpPr>
        <p:spPr>
          <a:xfrm>
            <a:off x="2832797" y="580515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43DA961-51E1-4169-8969-700B991EF7D3}"/>
              </a:ext>
            </a:extLst>
          </p:cNvPr>
          <p:cNvSpPr/>
          <p:nvPr/>
        </p:nvSpPr>
        <p:spPr>
          <a:xfrm rot="5400000">
            <a:off x="2902948" y="36089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3AC3509-1C4C-4CE3-8B54-93A313F394AD}"/>
              </a:ext>
            </a:extLst>
          </p:cNvPr>
          <p:cNvSpPr/>
          <p:nvPr/>
        </p:nvSpPr>
        <p:spPr>
          <a:xfrm rot="5400000">
            <a:off x="2916123" y="506381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FA2121CF-4802-4D1A-BBD0-9CE69E25DB2B}"/>
              </a:ext>
            </a:extLst>
          </p:cNvPr>
          <p:cNvSpPr/>
          <p:nvPr/>
        </p:nvSpPr>
        <p:spPr bwMode="auto">
          <a:xfrm>
            <a:off x="1817245" y="3929615"/>
            <a:ext cx="1120431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5D2D63D2-1D6A-4503-9C9A-DD8AE7E72A06}"/>
              </a:ext>
            </a:extLst>
          </p:cNvPr>
          <p:cNvCxnSpPr>
            <a:cxnSpLocks/>
            <a:stCxn id="173" idx="1"/>
            <a:endCxn id="181" idx="6"/>
          </p:cNvCxnSpPr>
          <p:nvPr/>
        </p:nvCxnSpPr>
        <p:spPr bwMode="auto">
          <a:xfrm rot="10800000" flipV="1">
            <a:off x="2937677" y="4444706"/>
            <a:ext cx="421113" cy="24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B356EE3F-8AB6-48E0-A988-110FAD1911E6}"/>
              </a:ext>
            </a:extLst>
          </p:cNvPr>
          <p:cNvCxnSpPr>
            <a:cxnSpLocks/>
            <a:stCxn id="181" idx="2"/>
            <a:endCxn id="165" idx="3"/>
          </p:cNvCxnSpPr>
          <p:nvPr/>
        </p:nvCxnSpPr>
        <p:spPr bwMode="auto">
          <a:xfrm rot="10800000" flipV="1">
            <a:off x="1507765" y="4447187"/>
            <a:ext cx="309481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30631570-8969-428C-A0F9-8F0B05B63C94}"/>
              </a:ext>
            </a:extLst>
          </p:cNvPr>
          <p:cNvSpPr txBox="1"/>
          <p:nvPr/>
        </p:nvSpPr>
        <p:spPr>
          <a:xfrm>
            <a:off x="2085482" y="3413881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8500265F-7312-41F0-BA0D-58D6525DAA9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5745" y="2242216"/>
            <a:ext cx="1" cy="440665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8D382666-9A7B-4615-B6CC-AB90949E6466}"/>
              </a:ext>
            </a:extLst>
          </p:cNvPr>
          <p:cNvSpPr/>
          <p:nvPr/>
        </p:nvSpPr>
        <p:spPr bwMode="auto">
          <a:xfrm>
            <a:off x="4801137" y="3035648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3A7D0B79-5988-4FBC-BC65-561B90739FF5}"/>
              </a:ext>
            </a:extLst>
          </p:cNvPr>
          <p:cNvSpPr/>
          <p:nvPr/>
        </p:nvSpPr>
        <p:spPr>
          <a:xfrm>
            <a:off x="4473583" y="2568164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ECEC1F09-88B7-4500-B8ED-EED13BA70D46}"/>
              </a:ext>
            </a:extLst>
          </p:cNvPr>
          <p:cNvSpPr/>
          <p:nvPr/>
        </p:nvSpPr>
        <p:spPr>
          <a:xfrm>
            <a:off x="7489659" y="2251257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61B5C97B-99F6-4B51-8DA9-019FD9A55268}"/>
              </a:ext>
            </a:extLst>
          </p:cNvPr>
          <p:cNvSpPr/>
          <p:nvPr/>
        </p:nvSpPr>
        <p:spPr bwMode="auto">
          <a:xfrm>
            <a:off x="4856692" y="312978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D0E64385-59B6-4DB2-A362-7D94B4ACDF5F}"/>
              </a:ext>
            </a:extLst>
          </p:cNvPr>
          <p:cNvSpPr/>
          <p:nvPr/>
        </p:nvSpPr>
        <p:spPr>
          <a:xfrm rot="5400000">
            <a:off x="4571803" y="373571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91FD5348-E6C4-4DA5-9E38-18FC1406BC99}"/>
              </a:ext>
            </a:extLst>
          </p:cNvPr>
          <p:cNvSpPr/>
          <p:nvPr/>
        </p:nvSpPr>
        <p:spPr bwMode="auto">
          <a:xfrm>
            <a:off x="4866013" y="4289267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1201203C-B34C-449E-865C-EE27A86F3F0F}"/>
              </a:ext>
            </a:extLst>
          </p:cNvPr>
          <p:cNvSpPr/>
          <p:nvPr/>
        </p:nvSpPr>
        <p:spPr>
          <a:xfrm rot="5400000">
            <a:off x="4595886" y="489768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23EBD13-9840-4ECF-A40D-47DDC4BE1ADF}"/>
              </a:ext>
            </a:extLst>
          </p:cNvPr>
          <p:cNvSpPr/>
          <p:nvPr/>
        </p:nvSpPr>
        <p:spPr bwMode="auto">
          <a:xfrm>
            <a:off x="4878501" y="544254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7FB1F7D-67BA-4768-9D79-8D0528C5C058}"/>
              </a:ext>
            </a:extLst>
          </p:cNvPr>
          <p:cNvSpPr/>
          <p:nvPr/>
        </p:nvSpPr>
        <p:spPr bwMode="auto">
          <a:xfrm>
            <a:off x="8000527" y="2759751"/>
            <a:ext cx="964734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3B6A4316-F0F3-4CB6-B718-3AD8660A8D41}"/>
              </a:ext>
            </a:extLst>
          </p:cNvPr>
          <p:cNvSpPr/>
          <p:nvPr/>
        </p:nvSpPr>
        <p:spPr>
          <a:xfrm>
            <a:off x="7456607" y="280999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BC3DDC2C-DA1D-4D10-AB8C-0BE189195B03}"/>
              </a:ext>
            </a:extLst>
          </p:cNvPr>
          <p:cNvSpPr/>
          <p:nvPr/>
        </p:nvSpPr>
        <p:spPr>
          <a:xfrm>
            <a:off x="7478537" y="429551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32BFFDE-0B65-4A4E-82D8-D02043EB9E61}"/>
              </a:ext>
            </a:extLst>
          </p:cNvPr>
          <p:cNvSpPr/>
          <p:nvPr/>
        </p:nvSpPr>
        <p:spPr>
          <a:xfrm>
            <a:off x="7478537" y="315179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68F88AE-6EE9-4D14-AA91-14BD75A1537D}"/>
              </a:ext>
            </a:extLst>
          </p:cNvPr>
          <p:cNvSpPr/>
          <p:nvPr/>
        </p:nvSpPr>
        <p:spPr>
          <a:xfrm>
            <a:off x="7474535" y="584998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151524E-072E-47B7-BC3B-67AA1C86AE7F}"/>
              </a:ext>
            </a:extLst>
          </p:cNvPr>
          <p:cNvSpPr/>
          <p:nvPr/>
        </p:nvSpPr>
        <p:spPr>
          <a:xfrm rot="5400000">
            <a:off x="7544686" y="365375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FCB76EE-AE1B-44A5-9172-0388E64F9055}"/>
              </a:ext>
            </a:extLst>
          </p:cNvPr>
          <p:cNvSpPr/>
          <p:nvPr/>
        </p:nvSpPr>
        <p:spPr>
          <a:xfrm rot="5400000">
            <a:off x="7557861" y="510864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80B3F189-50A9-4166-88FF-4785A8E5F84C}"/>
              </a:ext>
            </a:extLst>
          </p:cNvPr>
          <p:cNvSpPr/>
          <p:nvPr/>
        </p:nvSpPr>
        <p:spPr bwMode="auto">
          <a:xfrm>
            <a:off x="6458983" y="3974445"/>
            <a:ext cx="1120431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F3966C49-A449-4968-9F73-C611546696DB}"/>
              </a:ext>
            </a:extLst>
          </p:cNvPr>
          <p:cNvCxnSpPr>
            <a:cxnSpLocks/>
            <a:stCxn id="229" idx="1"/>
            <a:endCxn id="236" idx="6"/>
          </p:cNvCxnSpPr>
          <p:nvPr/>
        </p:nvCxnSpPr>
        <p:spPr bwMode="auto">
          <a:xfrm rot="10800000" flipV="1">
            <a:off x="7579415" y="4489536"/>
            <a:ext cx="421113" cy="24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8" name="连接符: 曲线 237">
            <a:extLst>
              <a:ext uri="{FF2B5EF4-FFF2-40B4-BE49-F238E27FC236}">
                <a16:creationId xmlns:a16="http://schemas.microsoft.com/office/drawing/2014/main" id="{E75863F6-FDA5-49D1-A6E1-387A36DE8172}"/>
              </a:ext>
            </a:extLst>
          </p:cNvPr>
          <p:cNvCxnSpPr>
            <a:cxnSpLocks/>
            <a:stCxn id="236" idx="2"/>
            <a:endCxn id="226" idx="3"/>
          </p:cNvCxnSpPr>
          <p:nvPr/>
        </p:nvCxnSpPr>
        <p:spPr bwMode="auto">
          <a:xfrm rot="10800000" flipV="1">
            <a:off x="6149503" y="4492017"/>
            <a:ext cx="309481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650B4381-CAD4-4666-8876-5C7ECF9B6CAC}"/>
              </a:ext>
            </a:extLst>
          </p:cNvPr>
          <p:cNvSpPr txBox="1"/>
          <p:nvPr/>
        </p:nvSpPr>
        <p:spPr>
          <a:xfrm>
            <a:off x="6727220" y="3458711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</p:txBody>
      </p:sp>
      <p:cxnSp>
        <p:nvCxnSpPr>
          <p:cNvPr id="241" name="连接符: 曲线 240">
            <a:extLst>
              <a:ext uri="{FF2B5EF4-FFF2-40B4-BE49-F238E27FC236}">
                <a16:creationId xmlns:a16="http://schemas.microsoft.com/office/drawing/2014/main" id="{FA63EAEB-384D-48FE-B0F4-316C97208A70}"/>
              </a:ext>
            </a:extLst>
          </p:cNvPr>
          <p:cNvCxnSpPr>
            <a:cxnSpLocks/>
            <a:stCxn id="236" idx="2"/>
            <a:endCxn id="228" idx="3"/>
          </p:cNvCxnSpPr>
          <p:nvPr/>
        </p:nvCxnSpPr>
        <p:spPr bwMode="auto">
          <a:xfrm rot="10800000" flipV="1">
            <a:off x="6161993" y="4492017"/>
            <a:ext cx="296991" cy="1153279"/>
          </a:xfrm>
          <a:prstGeom prst="curvedConnector3">
            <a:avLst>
              <a:gd name="adj1" fmla="val 11109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565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How to be a good Hash </a:t>
            </a:r>
            <a:r>
              <a:rPr lang="en-US" altLang="zh-CN" dirty="0" err="1"/>
              <a:t>Func</a:t>
            </a:r>
            <a:r>
              <a:rPr lang="en-US" altLang="zh-CN" dirty="0"/>
              <a:t>.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859389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Efficiency</a:t>
            </a:r>
          </a:p>
          <a:p>
            <a:r>
              <a:rPr lang="en-US" altLang="zh-HK" sz="2400" dirty="0"/>
              <a:t>Function Hash(Key) can be realized in O(1) time.</a:t>
            </a:r>
          </a:p>
          <a:p>
            <a:endParaRPr lang="en-US" altLang="zh-HK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AC5ADE-026F-4C9E-A954-BB406F3FB81D}"/>
              </a:ext>
            </a:extLst>
          </p:cNvPr>
          <p:cNvSpPr/>
          <p:nvPr/>
        </p:nvSpPr>
        <p:spPr bwMode="auto">
          <a:xfrm>
            <a:off x="159399" y="3566267"/>
            <a:ext cx="1413244" cy="295581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D7F62-3996-4353-B6D3-C02BE667A4FD}"/>
              </a:ext>
            </a:extLst>
          </p:cNvPr>
          <p:cNvSpPr/>
          <p:nvPr/>
        </p:nvSpPr>
        <p:spPr>
          <a:xfrm>
            <a:off x="-155666" y="3096099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65E4383-2959-413B-8F86-6E3226624847}"/>
              </a:ext>
            </a:extLst>
          </p:cNvPr>
          <p:cNvSpPr/>
          <p:nvPr/>
        </p:nvSpPr>
        <p:spPr>
          <a:xfrm>
            <a:off x="2847921" y="278187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A2BF58D-0017-4919-B5EA-EDC4E97B2DC1}"/>
              </a:ext>
            </a:extLst>
          </p:cNvPr>
          <p:cNvSpPr/>
          <p:nvPr/>
        </p:nvSpPr>
        <p:spPr bwMode="auto">
          <a:xfrm>
            <a:off x="214954" y="366040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09AB878-9FDE-460C-BD8E-C76F291F21D6}"/>
              </a:ext>
            </a:extLst>
          </p:cNvPr>
          <p:cNvSpPr/>
          <p:nvPr/>
        </p:nvSpPr>
        <p:spPr>
          <a:xfrm rot="5400000">
            <a:off x="-69935" y="414663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DA24C6F-17C5-4618-B13A-24A23CE5C47E}"/>
              </a:ext>
            </a:extLst>
          </p:cNvPr>
          <p:cNvSpPr/>
          <p:nvPr/>
        </p:nvSpPr>
        <p:spPr bwMode="auto">
          <a:xfrm>
            <a:off x="223669" y="4623621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25AE43-A8D2-42CC-9152-D1032B1D0F4C}"/>
              </a:ext>
            </a:extLst>
          </p:cNvPr>
          <p:cNvSpPr/>
          <p:nvPr/>
        </p:nvSpPr>
        <p:spPr>
          <a:xfrm rot="5400000">
            <a:off x="-63348" y="56267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E8E7824-1710-4118-BF28-F27D336AD2A5}"/>
              </a:ext>
            </a:extLst>
          </p:cNvPr>
          <p:cNvSpPr/>
          <p:nvPr/>
        </p:nvSpPr>
        <p:spPr bwMode="auto">
          <a:xfrm>
            <a:off x="211625" y="513470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A602D64-2CAA-445A-8554-B69BF1B5EC79}"/>
              </a:ext>
            </a:extLst>
          </p:cNvPr>
          <p:cNvSpPr/>
          <p:nvPr/>
        </p:nvSpPr>
        <p:spPr bwMode="auto">
          <a:xfrm>
            <a:off x="3358789" y="3290370"/>
            <a:ext cx="964734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6F31663-6C43-4D37-B727-FF155F5467E0}"/>
              </a:ext>
            </a:extLst>
          </p:cNvPr>
          <p:cNvSpPr/>
          <p:nvPr/>
        </p:nvSpPr>
        <p:spPr>
          <a:xfrm>
            <a:off x="2814869" y="334060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0BB6E35-7BEB-41F4-A37F-ADDDA31057AE}"/>
              </a:ext>
            </a:extLst>
          </p:cNvPr>
          <p:cNvSpPr/>
          <p:nvPr/>
        </p:nvSpPr>
        <p:spPr>
          <a:xfrm>
            <a:off x="2836799" y="482613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19247DF-6126-4305-BD07-A0860DCE072F}"/>
              </a:ext>
            </a:extLst>
          </p:cNvPr>
          <p:cNvSpPr/>
          <p:nvPr/>
        </p:nvSpPr>
        <p:spPr>
          <a:xfrm>
            <a:off x="2836799" y="368241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BF0AD77-C1F3-479C-9890-5CB267E5A00E}"/>
              </a:ext>
            </a:extLst>
          </p:cNvPr>
          <p:cNvSpPr/>
          <p:nvPr/>
        </p:nvSpPr>
        <p:spPr>
          <a:xfrm>
            <a:off x="2860409" y="638060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2C8406-49D2-49D4-9AF2-3E31A24E6B5E}"/>
              </a:ext>
            </a:extLst>
          </p:cNvPr>
          <p:cNvSpPr/>
          <p:nvPr/>
        </p:nvSpPr>
        <p:spPr>
          <a:xfrm rot="5400000">
            <a:off x="2902948" y="418437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B3C20FC-62B4-4770-BDC8-21616F3CD0F4}"/>
              </a:ext>
            </a:extLst>
          </p:cNvPr>
          <p:cNvSpPr/>
          <p:nvPr/>
        </p:nvSpPr>
        <p:spPr>
          <a:xfrm rot="5400000">
            <a:off x="2916123" y="56392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BD5A9D2-2B10-4749-9EED-B94B0D506A93}"/>
              </a:ext>
            </a:extLst>
          </p:cNvPr>
          <p:cNvSpPr/>
          <p:nvPr/>
        </p:nvSpPr>
        <p:spPr bwMode="auto">
          <a:xfrm>
            <a:off x="1817245" y="4505064"/>
            <a:ext cx="1120431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9250CC3-72DD-471A-A273-8A3F3EC804E0}"/>
              </a:ext>
            </a:extLst>
          </p:cNvPr>
          <p:cNvSpPr txBox="1"/>
          <p:nvPr/>
        </p:nvSpPr>
        <p:spPr>
          <a:xfrm>
            <a:off x="2085482" y="3989330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3D1F657-C939-4C4F-B584-2EF2B05BD562}"/>
              </a:ext>
            </a:extLst>
          </p:cNvPr>
          <p:cNvSpPr/>
          <p:nvPr/>
        </p:nvSpPr>
        <p:spPr>
          <a:xfrm>
            <a:off x="4473583" y="3143613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9123F04-45B5-45E9-B80B-2B2C57966A62}"/>
              </a:ext>
            </a:extLst>
          </p:cNvPr>
          <p:cNvSpPr/>
          <p:nvPr/>
        </p:nvSpPr>
        <p:spPr>
          <a:xfrm>
            <a:off x="7489659" y="282670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9630002-AF16-45DF-BA6F-56286E2AD049}"/>
              </a:ext>
            </a:extLst>
          </p:cNvPr>
          <p:cNvSpPr/>
          <p:nvPr/>
        </p:nvSpPr>
        <p:spPr bwMode="auto">
          <a:xfrm>
            <a:off x="8000527" y="3335200"/>
            <a:ext cx="964734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8F9E665-78BD-4E5B-9B5A-0C0F269FE10C}"/>
              </a:ext>
            </a:extLst>
          </p:cNvPr>
          <p:cNvSpPr/>
          <p:nvPr/>
        </p:nvSpPr>
        <p:spPr>
          <a:xfrm>
            <a:off x="7456607" y="338543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33677CD-7DB0-4B89-8382-6BDFA7A6050A}"/>
              </a:ext>
            </a:extLst>
          </p:cNvPr>
          <p:cNvSpPr/>
          <p:nvPr/>
        </p:nvSpPr>
        <p:spPr>
          <a:xfrm>
            <a:off x="7478537" y="487096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263246E-59BE-4DB2-A242-B266DD6D9B94}"/>
              </a:ext>
            </a:extLst>
          </p:cNvPr>
          <p:cNvSpPr/>
          <p:nvPr/>
        </p:nvSpPr>
        <p:spPr>
          <a:xfrm>
            <a:off x="7478537" y="372724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11B8669-6C5C-4725-9D8F-347D1C21D5F2}"/>
              </a:ext>
            </a:extLst>
          </p:cNvPr>
          <p:cNvSpPr/>
          <p:nvPr/>
        </p:nvSpPr>
        <p:spPr>
          <a:xfrm>
            <a:off x="7474535" y="642543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57069C2-F45E-4C83-B6EA-D450401C15AB}"/>
              </a:ext>
            </a:extLst>
          </p:cNvPr>
          <p:cNvSpPr/>
          <p:nvPr/>
        </p:nvSpPr>
        <p:spPr>
          <a:xfrm rot="5400000">
            <a:off x="7544686" y="422920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2E487C-D2E5-4C31-BBE2-0D553EDB0DD6}"/>
              </a:ext>
            </a:extLst>
          </p:cNvPr>
          <p:cNvSpPr/>
          <p:nvPr/>
        </p:nvSpPr>
        <p:spPr>
          <a:xfrm rot="5400000">
            <a:off x="7557861" y="568409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9A864C4-B324-45BC-B0AD-61C348D98AED}"/>
              </a:ext>
            </a:extLst>
          </p:cNvPr>
          <p:cNvSpPr/>
          <p:nvPr/>
        </p:nvSpPr>
        <p:spPr bwMode="auto">
          <a:xfrm>
            <a:off x="6458983" y="4549894"/>
            <a:ext cx="1120431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6A92DBE-0DA0-4C0B-A271-12F5E489E6A2}"/>
              </a:ext>
            </a:extLst>
          </p:cNvPr>
          <p:cNvSpPr txBox="1"/>
          <p:nvPr/>
        </p:nvSpPr>
        <p:spPr>
          <a:xfrm>
            <a:off x="6727220" y="4034160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B1663D19-0C20-41FF-8136-CA2A30CB0D09}"/>
              </a:ext>
            </a:extLst>
          </p:cNvPr>
          <p:cNvSpPr txBox="1">
            <a:spLocks/>
          </p:cNvSpPr>
          <p:nvPr/>
        </p:nvSpPr>
        <p:spPr bwMode="auto">
          <a:xfrm>
            <a:off x="509650" y="1922487"/>
            <a:ext cx="8595359" cy="8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Surjective</a:t>
            </a:r>
          </a:p>
          <a:p>
            <a:r>
              <a:rPr lang="en-US" altLang="zh-HK" sz="2400" dirty="0">
                <a:latin typeface="+mn-lt"/>
              </a:rPr>
              <a:t>All buckets must be covered after hash mapping all keys</a:t>
            </a:r>
          </a:p>
          <a:p>
            <a:endParaRPr lang="en-US" altLang="zh-HK" sz="2400" kern="0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35F592B-6D26-469E-8107-79B10229F195}"/>
              </a:ext>
            </a:extLst>
          </p:cNvPr>
          <p:cNvSpPr/>
          <p:nvPr/>
        </p:nvSpPr>
        <p:spPr bwMode="auto">
          <a:xfrm>
            <a:off x="256581" y="607174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Bucket[n]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BC1F40A-A9D6-42C3-9174-2EA1D82BAEDF}"/>
              </a:ext>
            </a:extLst>
          </p:cNvPr>
          <p:cNvSpPr/>
          <p:nvPr/>
        </p:nvSpPr>
        <p:spPr bwMode="auto">
          <a:xfrm>
            <a:off x="4794567" y="3603288"/>
            <a:ext cx="1413244" cy="295581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E8B3746-DE26-468E-BF92-8A42E296A7FB}"/>
              </a:ext>
            </a:extLst>
          </p:cNvPr>
          <p:cNvSpPr/>
          <p:nvPr/>
        </p:nvSpPr>
        <p:spPr bwMode="auto">
          <a:xfrm>
            <a:off x="4850122" y="369742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A6F57E7-F012-43C4-842B-B4C09D3F7DA4}"/>
              </a:ext>
            </a:extLst>
          </p:cNvPr>
          <p:cNvSpPr/>
          <p:nvPr/>
        </p:nvSpPr>
        <p:spPr>
          <a:xfrm rot="5400000">
            <a:off x="4565233" y="418365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1BC579E8-E543-4E3E-9EAC-F68141260C50}"/>
              </a:ext>
            </a:extLst>
          </p:cNvPr>
          <p:cNvSpPr/>
          <p:nvPr/>
        </p:nvSpPr>
        <p:spPr bwMode="auto">
          <a:xfrm>
            <a:off x="4858837" y="4660642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D3B89A7-824D-4857-9CB2-358A57A9A88F}"/>
              </a:ext>
            </a:extLst>
          </p:cNvPr>
          <p:cNvSpPr/>
          <p:nvPr/>
        </p:nvSpPr>
        <p:spPr>
          <a:xfrm rot="5400000">
            <a:off x="4571820" y="566375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1F6592E-E56D-424B-A877-043B4B2C6C89}"/>
              </a:ext>
            </a:extLst>
          </p:cNvPr>
          <p:cNvSpPr/>
          <p:nvPr/>
        </p:nvSpPr>
        <p:spPr bwMode="auto">
          <a:xfrm>
            <a:off x="4846793" y="5171727"/>
            <a:ext cx="1283491" cy="40550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B7B0FEA4-C4C4-4147-A0D8-E015DD1EF274}"/>
              </a:ext>
            </a:extLst>
          </p:cNvPr>
          <p:cNvSpPr/>
          <p:nvPr/>
        </p:nvSpPr>
        <p:spPr bwMode="auto">
          <a:xfrm>
            <a:off x="4891749" y="6108766"/>
            <a:ext cx="1283491" cy="4055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Bucket[n]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93628A8-9D3C-4525-96F6-6577B0050F55}"/>
              </a:ext>
            </a:extLst>
          </p:cNvPr>
          <p:cNvCxnSpPr>
            <a:endCxn id="59" idx="6"/>
          </p:cNvCxnSpPr>
          <p:nvPr/>
        </p:nvCxnSpPr>
        <p:spPr bwMode="auto">
          <a:xfrm flipH="1">
            <a:off x="2937676" y="3557764"/>
            <a:ext cx="499791" cy="1464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CB1CB45-ADAD-43AA-B838-5E21F176B431}"/>
              </a:ext>
            </a:extLst>
          </p:cNvPr>
          <p:cNvCxnSpPr>
            <a:cxnSpLocks/>
            <a:endCxn id="59" idx="6"/>
          </p:cNvCxnSpPr>
          <p:nvPr/>
        </p:nvCxnSpPr>
        <p:spPr bwMode="auto">
          <a:xfrm flipH="1">
            <a:off x="2937676" y="3875434"/>
            <a:ext cx="519410" cy="1147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89D0630-6338-456B-A147-DE2D72C81DF9}"/>
              </a:ext>
            </a:extLst>
          </p:cNvPr>
          <p:cNvCxnSpPr>
            <a:cxnSpLocks/>
            <a:endCxn id="59" idx="6"/>
          </p:cNvCxnSpPr>
          <p:nvPr/>
        </p:nvCxnSpPr>
        <p:spPr bwMode="auto">
          <a:xfrm flipH="1" flipV="1">
            <a:off x="2937676" y="5022637"/>
            <a:ext cx="543920" cy="64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CAE0DEB-C4AF-444D-A32B-E146080A4452}"/>
              </a:ext>
            </a:extLst>
          </p:cNvPr>
          <p:cNvCxnSpPr>
            <a:cxnSpLocks/>
            <a:endCxn id="59" idx="6"/>
          </p:cNvCxnSpPr>
          <p:nvPr/>
        </p:nvCxnSpPr>
        <p:spPr bwMode="auto">
          <a:xfrm flipH="1" flipV="1">
            <a:off x="2937676" y="5022637"/>
            <a:ext cx="509596" cy="15364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E2E4FB0-8A8B-4ECA-A73A-F9DEE87DFBEC}"/>
              </a:ext>
            </a:extLst>
          </p:cNvPr>
          <p:cNvCxnSpPr/>
          <p:nvPr/>
        </p:nvCxnSpPr>
        <p:spPr bwMode="auto">
          <a:xfrm flipH="1">
            <a:off x="7565143" y="3636340"/>
            <a:ext cx="499791" cy="1464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40E0F96-C478-435C-A768-AF9A62C37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7565143" y="3954010"/>
            <a:ext cx="519410" cy="1147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E0DC944-AD64-4E79-8A34-7024F018F3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565144" y="5073967"/>
            <a:ext cx="558190" cy="272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6843FA6-3D91-4C9C-A780-8FBF9A38B0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65143" y="5101213"/>
            <a:ext cx="509596" cy="15364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0727110-B9C8-40AA-AD41-2C97DAF9DE94}"/>
              </a:ext>
            </a:extLst>
          </p:cNvPr>
          <p:cNvCxnSpPr>
            <a:cxnSpLocks/>
            <a:stCxn id="59" idx="2"/>
          </p:cNvCxnSpPr>
          <p:nvPr/>
        </p:nvCxnSpPr>
        <p:spPr bwMode="auto">
          <a:xfrm flipH="1" flipV="1">
            <a:off x="1497615" y="3842987"/>
            <a:ext cx="319630" cy="1179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C1B1E465-1896-41EC-BF81-14A878D2948E}"/>
              </a:ext>
            </a:extLst>
          </p:cNvPr>
          <p:cNvCxnSpPr>
            <a:cxnSpLocks/>
            <a:stCxn id="59" idx="2"/>
            <a:endCxn id="49" idx="3"/>
          </p:cNvCxnSpPr>
          <p:nvPr/>
        </p:nvCxnSpPr>
        <p:spPr bwMode="auto">
          <a:xfrm flipH="1" flipV="1">
            <a:off x="1507158" y="4826373"/>
            <a:ext cx="310087" cy="1962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35E2E60A-F17F-4CBA-9267-3CC24E77E4FF}"/>
              </a:ext>
            </a:extLst>
          </p:cNvPr>
          <p:cNvCxnSpPr>
            <a:cxnSpLocks/>
            <a:stCxn id="59" idx="2"/>
            <a:endCxn id="51" idx="3"/>
          </p:cNvCxnSpPr>
          <p:nvPr/>
        </p:nvCxnSpPr>
        <p:spPr bwMode="auto">
          <a:xfrm flipH="1">
            <a:off x="1495116" y="5022637"/>
            <a:ext cx="322129" cy="3148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9D19A2F-CF0B-4908-9245-90B5A161DA10}"/>
              </a:ext>
            </a:extLst>
          </p:cNvPr>
          <p:cNvCxnSpPr>
            <a:cxnSpLocks/>
            <a:stCxn id="59" idx="2"/>
            <a:endCxn id="89" idx="3"/>
          </p:cNvCxnSpPr>
          <p:nvPr/>
        </p:nvCxnSpPr>
        <p:spPr bwMode="auto">
          <a:xfrm flipH="1">
            <a:off x="1540072" y="5022637"/>
            <a:ext cx="277173" cy="1251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518D0AE-ADE2-4B3E-8582-64786535C40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54713" y="3886495"/>
            <a:ext cx="319630" cy="1179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9B9EAB9-63DB-489C-A861-FC592F2069B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64256" y="4869881"/>
            <a:ext cx="310087" cy="1962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3E6B41F0-06BF-4173-90CD-54B431D7CA83}"/>
              </a:ext>
            </a:extLst>
          </p:cNvPr>
          <p:cNvCxnSpPr>
            <a:cxnSpLocks/>
          </p:cNvCxnSpPr>
          <p:nvPr/>
        </p:nvCxnSpPr>
        <p:spPr bwMode="auto">
          <a:xfrm>
            <a:off x="4579263" y="2781876"/>
            <a:ext cx="7266" cy="410071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244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34189-933C-48E9-860B-A668775F9744}"/>
              </a:ext>
            </a:extLst>
          </p:cNvPr>
          <p:cNvSpPr/>
          <p:nvPr/>
        </p:nvSpPr>
        <p:spPr bwMode="auto">
          <a:xfrm>
            <a:off x="246495" y="3080459"/>
            <a:ext cx="399056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How to be a good Hash </a:t>
            </a:r>
            <a:r>
              <a:rPr lang="en-US" altLang="zh-CN" dirty="0" err="1"/>
              <a:t>Func</a:t>
            </a:r>
            <a:r>
              <a:rPr lang="en-US" altLang="zh-CN" dirty="0"/>
              <a:t>.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859389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Uniformity</a:t>
            </a:r>
          </a:p>
          <a:p>
            <a:r>
              <a:rPr lang="en-US" altLang="zh-HK" sz="2400" dirty="0"/>
              <a:t>After performing hash mapping on all keys, the number of items in each bucket is similar.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6F521C8-E943-4479-B211-B35864F19F00}"/>
              </a:ext>
            </a:extLst>
          </p:cNvPr>
          <p:cNvSpPr/>
          <p:nvPr/>
        </p:nvSpPr>
        <p:spPr bwMode="auto">
          <a:xfrm>
            <a:off x="4459153" y="3065390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B14CEA-C30E-43DA-87D4-F6BD1396E543}"/>
              </a:ext>
            </a:extLst>
          </p:cNvPr>
          <p:cNvSpPr/>
          <p:nvPr/>
        </p:nvSpPr>
        <p:spPr>
          <a:xfrm>
            <a:off x="4103852" y="251183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943817-088F-455E-836E-37D545850E73}"/>
              </a:ext>
            </a:extLst>
          </p:cNvPr>
          <p:cNvSpPr/>
          <p:nvPr/>
        </p:nvSpPr>
        <p:spPr>
          <a:xfrm>
            <a:off x="7269571" y="2321991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CC5C0F8-9532-4650-B4E5-D578F07970A0}"/>
              </a:ext>
            </a:extLst>
          </p:cNvPr>
          <p:cNvSpPr/>
          <p:nvPr/>
        </p:nvSpPr>
        <p:spPr bwMode="auto">
          <a:xfrm>
            <a:off x="4514708" y="3159529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9356C21-7B44-4ED2-8BD9-F2A394D9909F}"/>
              </a:ext>
            </a:extLst>
          </p:cNvPr>
          <p:cNvSpPr/>
          <p:nvPr/>
        </p:nvSpPr>
        <p:spPr>
          <a:xfrm rot="5400000">
            <a:off x="4229819" y="376545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C211B73-7183-4E0E-BF6B-99912ED83A3A}"/>
              </a:ext>
            </a:extLst>
          </p:cNvPr>
          <p:cNvSpPr/>
          <p:nvPr/>
        </p:nvSpPr>
        <p:spPr bwMode="auto">
          <a:xfrm>
            <a:off x="4524029" y="4319009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FAF912F-6A61-4F12-BC2C-14D45387814D}"/>
              </a:ext>
            </a:extLst>
          </p:cNvPr>
          <p:cNvSpPr/>
          <p:nvPr/>
        </p:nvSpPr>
        <p:spPr>
          <a:xfrm rot="5400000">
            <a:off x="4253902" y="492742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377ECA7-36B6-413C-9FAB-49871E0F9DC1}"/>
              </a:ext>
            </a:extLst>
          </p:cNvPr>
          <p:cNvSpPr/>
          <p:nvPr/>
        </p:nvSpPr>
        <p:spPr bwMode="auto">
          <a:xfrm>
            <a:off x="4536517" y="547228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58F50AB-6911-4EAD-A79A-8285019C25A7}"/>
              </a:ext>
            </a:extLst>
          </p:cNvPr>
          <p:cNvSpPr/>
          <p:nvPr/>
        </p:nvSpPr>
        <p:spPr bwMode="auto">
          <a:xfrm>
            <a:off x="3000532" y="3159529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C448CF-560B-4D02-B45D-37B315718F77}"/>
              </a:ext>
            </a:extLst>
          </p:cNvPr>
          <p:cNvSpPr/>
          <p:nvPr/>
        </p:nvSpPr>
        <p:spPr>
          <a:xfrm>
            <a:off x="1348739" y="2454279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Entries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C7848D3-4785-42F8-82C9-1040DAE48C21}"/>
              </a:ext>
            </a:extLst>
          </p:cNvPr>
          <p:cNvSpPr/>
          <p:nvPr/>
        </p:nvSpPr>
        <p:spPr bwMode="auto">
          <a:xfrm>
            <a:off x="7717020" y="2830485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8513CF7-A70D-4DE8-BF05-068BD2F0A734}"/>
              </a:ext>
            </a:extLst>
          </p:cNvPr>
          <p:cNvSpPr/>
          <p:nvPr/>
        </p:nvSpPr>
        <p:spPr>
          <a:xfrm>
            <a:off x="7236519" y="28807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55C1BD6-D930-4BDA-9824-2161F2CB31EB}"/>
              </a:ext>
            </a:extLst>
          </p:cNvPr>
          <p:cNvSpPr/>
          <p:nvPr/>
        </p:nvSpPr>
        <p:spPr>
          <a:xfrm>
            <a:off x="7269571" y="439811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62D1FD-75F3-43D9-8CDE-3D19099EAFB9}"/>
              </a:ext>
            </a:extLst>
          </p:cNvPr>
          <p:cNvSpPr/>
          <p:nvPr/>
        </p:nvSpPr>
        <p:spPr>
          <a:xfrm>
            <a:off x="7258449" y="322252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37144F7-9245-4798-8C03-029690AFC54E}"/>
              </a:ext>
            </a:extLst>
          </p:cNvPr>
          <p:cNvSpPr/>
          <p:nvPr/>
        </p:nvSpPr>
        <p:spPr>
          <a:xfrm>
            <a:off x="7269571" y="592072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0EB00AA-0AFA-4524-94C7-9297020B2A9F}"/>
              </a:ext>
            </a:extLst>
          </p:cNvPr>
          <p:cNvSpPr/>
          <p:nvPr/>
        </p:nvSpPr>
        <p:spPr>
          <a:xfrm rot="5400000">
            <a:off x="7324598" y="372448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34549B5-C253-4BB7-911B-FC085CAF72B5}"/>
              </a:ext>
            </a:extLst>
          </p:cNvPr>
          <p:cNvSpPr/>
          <p:nvPr/>
        </p:nvSpPr>
        <p:spPr>
          <a:xfrm rot="5400000">
            <a:off x="7337773" y="517938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47AAD-3DE4-46EE-A056-6E32568F23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74994" y="452088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BDC047E1-0943-4E71-B0E0-F873AF5C290F}"/>
              </a:ext>
            </a:extLst>
          </p:cNvPr>
          <p:cNvSpPr/>
          <p:nvPr/>
        </p:nvSpPr>
        <p:spPr bwMode="auto">
          <a:xfrm>
            <a:off x="6207528" y="4003307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EA1EB87-834C-49F0-8A3D-16BC8C8BF496}"/>
              </a:ext>
            </a:extLst>
          </p:cNvPr>
          <p:cNvCxnSpPr>
            <a:cxnSpLocks/>
            <a:endCxn id="10" idx="3"/>
          </p:cNvCxnSpPr>
          <p:nvPr/>
        </p:nvCxnSpPr>
        <p:spPr bwMode="auto">
          <a:xfrm flipH="1" flipV="1">
            <a:off x="4237058" y="3362279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FBD26FD-C0D5-43B8-954B-2B8C83FC05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59558" y="5669287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F85548A2-5E26-43A7-8D95-327838027656}"/>
              </a:ext>
            </a:extLst>
          </p:cNvPr>
          <p:cNvCxnSpPr>
            <a:cxnSpLocks/>
            <a:endCxn id="105" idx="0"/>
          </p:cNvCxnSpPr>
          <p:nvPr/>
        </p:nvCxnSpPr>
        <p:spPr bwMode="auto">
          <a:xfrm rot="5400000">
            <a:off x="6745981" y="3036086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E605CD4A-16DE-4416-BA97-DFCD7A74EDCA}"/>
              </a:ext>
            </a:extLst>
          </p:cNvPr>
          <p:cNvCxnSpPr>
            <a:cxnSpLocks/>
            <a:endCxn id="105" idx="4"/>
          </p:cNvCxnSpPr>
          <p:nvPr/>
        </p:nvCxnSpPr>
        <p:spPr bwMode="auto">
          <a:xfrm rot="16200000" flipV="1">
            <a:off x="6765603" y="5071342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FE05C103-5C7D-4926-BA23-0CCA8FAE2C14}"/>
              </a:ext>
            </a:extLst>
          </p:cNvPr>
          <p:cNvCxnSpPr>
            <a:cxnSpLocks/>
            <a:stCxn id="86" idx="1"/>
            <a:endCxn id="105" idx="6"/>
          </p:cNvCxnSpPr>
          <p:nvPr/>
        </p:nvCxnSpPr>
        <p:spPr bwMode="auto">
          <a:xfrm rot="10800000">
            <a:off x="7389456" y="4520880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AEE8CE3B-2D5B-41F4-98FE-175129D3AEF3}"/>
              </a:ext>
            </a:extLst>
          </p:cNvPr>
          <p:cNvCxnSpPr>
            <a:cxnSpLocks/>
            <a:stCxn id="105" idx="2"/>
            <a:endCxn id="70" idx="3"/>
          </p:cNvCxnSpPr>
          <p:nvPr/>
        </p:nvCxnSpPr>
        <p:spPr bwMode="auto">
          <a:xfrm rot="10800000" flipV="1">
            <a:off x="5820008" y="4520879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4175EE59-9D65-46F8-A2B0-8E7E6B115D3E}"/>
              </a:ext>
            </a:extLst>
          </p:cNvPr>
          <p:cNvCxnSpPr>
            <a:cxnSpLocks/>
            <a:stCxn id="105" idx="2"/>
            <a:endCxn id="68" idx="3"/>
          </p:cNvCxnSpPr>
          <p:nvPr/>
        </p:nvCxnSpPr>
        <p:spPr bwMode="auto">
          <a:xfrm rot="10800000" flipV="1">
            <a:off x="5807518" y="4520879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3B555135-7CF2-45E4-AADA-825CC6E400DA}"/>
              </a:ext>
            </a:extLst>
          </p:cNvPr>
          <p:cNvCxnSpPr>
            <a:cxnSpLocks/>
            <a:stCxn id="105" idx="2"/>
            <a:endCxn id="64" idx="3"/>
          </p:cNvCxnSpPr>
          <p:nvPr/>
        </p:nvCxnSpPr>
        <p:spPr bwMode="auto">
          <a:xfrm rot="10800000">
            <a:off x="5798200" y="3362282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A957A38-783C-4093-8C87-1596C78477C9}"/>
              </a:ext>
            </a:extLst>
          </p:cNvPr>
          <p:cNvSpPr/>
          <p:nvPr/>
        </p:nvSpPr>
        <p:spPr bwMode="auto">
          <a:xfrm>
            <a:off x="1760354" y="3159529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028CF7D-D69C-46C0-8618-ABF4C67B1761}"/>
              </a:ext>
            </a:extLst>
          </p:cNvPr>
          <p:cNvSpPr/>
          <p:nvPr/>
        </p:nvSpPr>
        <p:spPr bwMode="auto">
          <a:xfrm>
            <a:off x="274196" y="3159529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AB48785-981D-4EE6-BC46-3E6C25FA58A8}"/>
              </a:ext>
            </a:extLst>
          </p:cNvPr>
          <p:cNvSpPr/>
          <p:nvPr/>
        </p:nvSpPr>
        <p:spPr>
          <a:xfrm>
            <a:off x="541768" y="313868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CCDCEDD-4C3E-4DAE-981F-34D00A8344C4}"/>
              </a:ext>
            </a:extLst>
          </p:cNvPr>
          <p:cNvSpPr/>
          <p:nvPr/>
        </p:nvSpPr>
        <p:spPr bwMode="auto">
          <a:xfrm>
            <a:off x="246496" y="4214497"/>
            <a:ext cx="396259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D15A1759-EECD-4968-8634-CCC3538C8A5E}"/>
              </a:ext>
            </a:extLst>
          </p:cNvPr>
          <p:cNvSpPr/>
          <p:nvPr/>
        </p:nvSpPr>
        <p:spPr bwMode="auto">
          <a:xfrm>
            <a:off x="2972563" y="4293567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650749F4-7C35-42B0-99ED-77121CE0BF1C}"/>
              </a:ext>
            </a:extLst>
          </p:cNvPr>
          <p:cNvSpPr/>
          <p:nvPr/>
        </p:nvSpPr>
        <p:spPr bwMode="auto">
          <a:xfrm>
            <a:off x="1732385" y="4293567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E16C8057-8A11-4742-9E88-00EA8E0BB822}"/>
              </a:ext>
            </a:extLst>
          </p:cNvPr>
          <p:cNvSpPr/>
          <p:nvPr/>
        </p:nvSpPr>
        <p:spPr bwMode="auto">
          <a:xfrm>
            <a:off x="269014" y="4293567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E2A60E0-1A7E-43C6-B0FF-6F8AD8527EBD}"/>
              </a:ext>
            </a:extLst>
          </p:cNvPr>
          <p:cNvSpPr/>
          <p:nvPr/>
        </p:nvSpPr>
        <p:spPr>
          <a:xfrm>
            <a:off x="536767" y="425342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587B087-023B-43B3-A6CA-AB88D27422CB}"/>
              </a:ext>
            </a:extLst>
          </p:cNvPr>
          <p:cNvSpPr/>
          <p:nvPr/>
        </p:nvSpPr>
        <p:spPr bwMode="auto">
          <a:xfrm>
            <a:off x="246497" y="5387465"/>
            <a:ext cx="394330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FAC39F36-5E7F-470D-9A8E-6B46A2E1BCEC}"/>
              </a:ext>
            </a:extLst>
          </p:cNvPr>
          <p:cNvSpPr/>
          <p:nvPr/>
        </p:nvSpPr>
        <p:spPr bwMode="auto">
          <a:xfrm>
            <a:off x="2953274" y="5466535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DA8555CA-1DC8-4E6B-A075-2AC971D1FED4}"/>
              </a:ext>
            </a:extLst>
          </p:cNvPr>
          <p:cNvSpPr/>
          <p:nvPr/>
        </p:nvSpPr>
        <p:spPr bwMode="auto">
          <a:xfrm>
            <a:off x="1713096" y="5466535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D28DA6E0-775E-4CAB-A1D8-50CE11F3C4FA}"/>
              </a:ext>
            </a:extLst>
          </p:cNvPr>
          <p:cNvSpPr/>
          <p:nvPr/>
        </p:nvSpPr>
        <p:spPr bwMode="auto">
          <a:xfrm>
            <a:off x="295186" y="5466535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F9FBDCD-FD4E-49A6-9542-A54318492B2E}"/>
              </a:ext>
            </a:extLst>
          </p:cNvPr>
          <p:cNvSpPr/>
          <p:nvPr/>
        </p:nvSpPr>
        <p:spPr>
          <a:xfrm>
            <a:off x="544890" y="546653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A2A26CD-3743-4E84-B69A-DB58B6C95505}"/>
              </a:ext>
            </a:extLst>
          </p:cNvPr>
          <p:cNvSpPr txBox="1"/>
          <p:nvPr/>
        </p:nvSpPr>
        <p:spPr>
          <a:xfrm>
            <a:off x="6089615" y="3393196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41005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34189-933C-48E9-860B-A668775F9744}"/>
              </a:ext>
            </a:extLst>
          </p:cNvPr>
          <p:cNvSpPr/>
          <p:nvPr/>
        </p:nvSpPr>
        <p:spPr bwMode="auto">
          <a:xfrm>
            <a:off x="2953274" y="3080459"/>
            <a:ext cx="1283784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How to be a good Hash </a:t>
            </a:r>
            <a:r>
              <a:rPr lang="en-US" altLang="zh-CN" dirty="0" err="1"/>
              <a:t>Func</a:t>
            </a:r>
            <a:r>
              <a:rPr lang="en-US" altLang="zh-CN" dirty="0"/>
              <a:t>.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859389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Uniformity</a:t>
            </a:r>
          </a:p>
          <a:p>
            <a:r>
              <a:rPr lang="en-US" altLang="zh-HK" sz="2400" dirty="0"/>
              <a:t>After performing hash mapping on all keys, the number of items in each bucket is similar.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6F521C8-E943-4479-B211-B35864F19F00}"/>
              </a:ext>
            </a:extLst>
          </p:cNvPr>
          <p:cNvSpPr/>
          <p:nvPr/>
        </p:nvSpPr>
        <p:spPr bwMode="auto">
          <a:xfrm>
            <a:off x="4459153" y="3065390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B14CEA-C30E-43DA-87D4-F6BD1396E543}"/>
              </a:ext>
            </a:extLst>
          </p:cNvPr>
          <p:cNvSpPr/>
          <p:nvPr/>
        </p:nvSpPr>
        <p:spPr>
          <a:xfrm>
            <a:off x="4103852" y="251183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943817-088F-455E-836E-37D545850E73}"/>
              </a:ext>
            </a:extLst>
          </p:cNvPr>
          <p:cNvSpPr/>
          <p:nvPr/>
        </p:nvSpPr>
        <p:spPr>
          <a:xfrm>
            <a:off x="7269571" y="2321991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CC5C0F8-9532-4650-B4E5-D578F07970A0}"/>
              </a:ext>
            </a:extLst>
          </p:cNvPr>
          <p:cNvSpPr/>
          <p:nvPr/>
        </p:nvSpPr>
        <p:spPr bwMode="auto">
          <a:xfrm>
            <a:off x="4514708" y="3159529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9356C21-7B44-4ED2-8BD9-F2A394D9909F}"/>
              </a:ext>
            </a:extLst>
          </p:cNvPr>
          <p:cNvSpPr/>
          <p:nvPr/>
        </p:nvSpPr>
        <p:spPr>
          <a:xfrm rot="5400000">
            <a:off x="4229819" y="376545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C211B73-7183-4E0E-BF6B-99912ED83A3A}"/>
              </a:ext>
            </a:extLst>
          </p:cNvPr>
          <p:cNvSpPr/>
          <p:nvPr/>
        </p:nvSpPr>
        <p:spPr bwMode="auto">
          <a:xfrm>
            <a:off x="4524029" y="4319009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FAF912F-6A61-4F12-BC2C-14D45387814D}"/>
              </a:ext>
            </a:extLst>
          </p:cNvPr>
          <p:cNvSpPr/>
          <p:nvPr/>
        </p:nvSpPr>
        <p:spPr>
          <a:xfrm rot="5400000">
            <a:off x="4253902" y="492742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377ECA7-36B6-413C-9FAB-49871E0F9DC1}"/>
              </a:ext>
            </a:extLst>
          </p:cNvPr>
          <p:cNvSpPr/>
          <p:nvPr/>
        </p:nvSpPr>
        <p:spPr bwMode="auto">
          <a:xfrm>
            <a:off x="4536517" y="547228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58F50AB-6911-4EAD-A79A-8285019C25A7}"/>
              </a:ext>
            </a:extLst>
          </p:cNvPr>
          <p:cNvSpPr/>
          <p:nvPr/>
        </p:nvSpPr>
        <p:spPr bwMode="auto">
          <a:xfrm>
            <a:off x="3000532" y="3159529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C448CF-560B-4D02-B45D-37B315718F77}"/>
              </a:ext>
            </a:extLst>
          </p:cNvPr>
          <p:cNvSpPr/>
          <p:nvPr/>
        </p:nvSpPr>
        <p:spPr>
          <a:xfrm>
            <a:off x="1348739" y="2454279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Entries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C7848D3-4785-42F8-82C9-1040DAE48C21}"/>
              </a:ext>
            </a:extLst>
          </p:cNvPr>
          <p:cNvSpPr/>
          <p:nvPr/>
        </p:nvSpPr>
        <p:spPr bwMode="auto">
          <a:xfrm>
            <a:off x="7717020" y="2830485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8513CF7-A70D-4DE8-BF05-068BD2F0A734}"/>
              </a:ext>
            </a:extLst>
          </p:cNvPr>
          <p:cNvSpPr/>
          <p:nvPr/>
        </p:nvSpPr>
        <p:spPr>
          <a:xfrm>
            <a:off x="7236519" y="28807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55C1BD6-D930-4BDA-9824-2161F2CB31EB}"/>
              </a:ext>
            </a:extLst>
          </p:cNvPr>
          <p:cNvSpPr/>
          <p:nvPr/>
        </p:nvSpPr>
        <p:spPr>
          <a:xfrm>
            <a:off x="7269571" y="439811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62D1FD-75F3-43D9-8CDE-3D19099EAFB9}"/>
              </a:ext>
            </a:extLst>
          </p:cNvPr>
          <p:cNvSpPr/>
          <p:nvPr/>
        </p:nvSpPr>
        <p:spPr>
          <a:xfrm>
            <a:off x="7258449" y="322252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37144F7-9245-4798-8C03-029690AFC54E}"/>
              </a:ext>
            </a:extLst>
          </p:cNvPr>
          <p:cNvSpPr/>
          <p:nvPr/>
        </p:nvSpPr>
        <p:spPr>
          <a:xfrm>
            <a:off x="7269571" y="592072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0EB00AA-0AFA-4524-94C7-9297020B2A9F}"/>
              </a:ext>
            </a:extLst>
          </p:cNvPr>
          <p:cNvSpPr/>
          <p:nvPr/>
        </p:nvSpPr>
        <p:spPr>
          <a:xfrm rot="5400000">
            <a:off x="7324598" y="372448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34549B5-C253-4BB7-911B-FC085CAF72B5}"/>
              </a:ext>
            </a:extLst>
          </p:cNvPr>
          <p:cNvSpPr/>
          <p:nvPr/>
        </p:nvSpPr>
        <p:spPr>
          <a:xfrm rot="5400000">
            <a:off x="7337773" y="517938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47AAD-3DE4-46EE-A056-6E32568F23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74994" y="452088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BDC047E1-0943-4E71-B0E0-F873AF5C290F}"/>
              </a:ext>
            </a:extLst>
          </p:cNvPr>
          <p:cNvSpPr/>
          <p:nvPr/>
        </p:nvSpPr>
        <p:spPr bwMode="auto">
          <a:xfrm>
            <a:off x="6207528" y="4003307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EA1EB87-834C-49F0-8A3D-16BC8C8BF496}"/>
              </a:ext>
            </a:extLst>
          </p:cNvPr>
          <p:cNvCxnSpPr>
            <a:cxnSpLocks/>
            <a:endCxn id="10" idx="3"/>
          </p:cNvCxnSpPr>
          <p:nvPr/>
        </p:nvCxnSpPr>
        <p:spPr bwMode="auto">
          <a:xfrm flipH="1" flipV="1">
            <a:off x="4237058" y="3362279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FBD26FD-C0D5-43B8-954B-2B8C83FC05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59558" y="5669287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F85548A2-5E26-43A7-8D95-327838027656}"/>
              </a:ext>
            </a:extLst>
          </p:cNvPr>
          <p:cNvCxnSpPr>
            <a:cxnSpLocks/>
            <a:endCxn id="105" idx="0"/>
          </p:cNvCxnSpPr>
          <p:nvPr/>
        </p:nvCxnSpPr>
        <p:spPr bwMode="auto">
          <a:xfrm rot="5400000">
            <a:off x="6745981" y="3036086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E605CD4A-16DE-4416-BA97-DFCD7A74EDCA}"/>
              </a:ext>
            </a:extLst>
          </p:cNvPr>
          <p:cNvCxnSpPr>
            <a:cxnSpLocks/>
            <a:endCxn id="105" idx="4"/>
          </p:cNvCxnSpPr>
          <p:nvPr/>
        </p:nvCxnSpPr>
        <p:spPr bwMode="auto">
          <a:xfrm rot="16200000" flipV="1">
            <a:off x="6765603" y="5071342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FE05C103-5C7D-4926-BA23-0CCA8FAE2C14}"/>
              </a:ext>
            </a:extLst>
          </p:cNvPr>
          <p:cNvCxnSpPr>
            <a:cxnSpLocks/>
            <a:stCxn id="86" idx="1"/>
            <a:endCxn id="105" idx="6"/>
          </p:cNvCxnSpPr>
          <p:nvPr/>
        </p:nvCxnSpPr>
        <p:spPr bwMode="auto">
          <a:xfrm rot="10800000">
            <a:off x="7389456" y="4520880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AEE8CE3B-2D5B-41F4-98FE-175129D3AEF3}"/>
              </a:ext>
            </a:extLst>
          </p:cNvPr>
          <p:cNvCxnSpPr>
            <a:cxnSpLocks/>
            <a:stCxn id="105" idx="2"/>
            <a:endCxn id="70" idx="3"/>
          </p:cNvCxnSpPr>
          <p:nvPr/>
        </p:nvCxnSpPr>
        <p:spPr bwMode="auto">
          <a:xfrm rot="10800000" flipV="1">
            <a:off x="5820008" y="4520879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4175EE59-9D65-46F8-A2B0-8E7E6B115D3E}"/>
              </a:ext>
            </a:extLst>
          </p:cNvPr>
          <p:cNvCxnSpPr>
            <a:cxnSpLocks/>
            <a:stCxn id="105" idx="2"/>
            <a:endCxn id="68" idx="3"/>
          </p:cNvCxnSpPr>
          <p:nvPr/>
        </p:nvCxnSpPr>
        <p:spPr bwMode="auto">
          <a:xfrm rot="10800000" flipV="1">
            <a:off x="5807518" y="4520879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3B555135-7CF2-45E4-AADA-825CC6E400DA}"/>
              </a:ext>
            </a:extLst>
          </p:cNvPr>
          <p:cNvCxnSpPr>
            <a:cxnSpLocks/>
            <a:stCxn id="105" idx="2"/>
            <a:endCxn id="64" idx="3"/>
          </p:cNvCxnSpPr>
          <p:nvPr/>
        </p:nvCxnSpPr>
        <p:spPr bwMode="auto">
          <a:xfrm rot="10800000">
            <a:off x="5798200" y="3362282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FCCDCEDD-4C3E-4DAE-981F-34D00A8344C4}"/>
              </a:ext>
            </a:extLst>
          </p:cNvPr>
          <p:cNvSpPr/>
          <p:nvPr/>
        </p:nvSpPr>
        <p:spPr bwMode="auto">
          <a:xfrm>
            <a:off x="246496" y="4214497"/>
            <a:ext cx="396259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D15A1759-EECD-4968-8634-CCC3538C8A5E}"/>
              </a:ext>
            </a:extLst>
          </p:cNvPr>
          <p:cNvSpPr/>
          <p:nvPr/>
        </p:nvSpPr>
        <p:spPr bwMode="auto">
          <a:xfrm>
            <a:off x="2972563" y="4293567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650749F4-7C35-42B0-99ED-77121CE0BF1C}"/>
              </a:ext>
            </a:extLst>
          </p:cNvPr>
          <p:cNvSpPr/>
          <p:nvPr/>
        </p:nvSpPr>
        <p:spPr bwMode="auto">
          <a:xfrm>
            <a:off x="1732385" y="4293567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E16C8057-8A11-4742-9E88-00EA8E0BB822}"/>
              </a:ext>
            </a:extLst>
          </p:cNvPr>
          <p:cNvSpPr/>
          <p:nvPr/>
        </p:nvSpPr>
        <p:spPr bwMode="auto">
          <a:xfrm>
            <a:off x="269014" y="4293567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E2A60E0-1A7E-43C6-B0FF-6F8AD8527EBD}"/>
              </a:ext>
            </a:extLst>
          </p:cNvPr>
          <p:cNvSpPr/>
          <p:nvPr/>
        </p:nvSpPr>
        <p:spPr>
          <a:xfrm>
            <a:off x="536767" y="425342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587B087-023B-43B3-A6CA-AB88D27422CB}"/>
              </a:ext>
            </a:extLst>
          </p:cNvPr>
          <p:cNvSpPr/>
          <p:nvPr/>
        </p:nvSpPr>
        <p:spPr bwMode="auto">
          <a:xfrm>
            <a:off x="1644242" y="5387465"/>
            <a:ext cx="2545558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FAC39F36-5E7F-470D-9A8E-6B46A2E1BCEC}"/>
              </a:ext>
            </a:extLst>
          </p:cNvPr>
          <p:cNvSpPr/>
          <p:nvPr/>
        </p:nvSpPr>
        <p:spPr bwMode="auto">
          <a:xfrm>
            <a:off x="2953274" y="5466535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A2A26CD-3743-4E84-B69A-DB58B6C95505}"/>
              </a:ext>
            </a:extLst>
          </p:cNvPr>
          <p:cNvSpPr txBox="1"/>
          <p:nvPr/>
        </p:nvSpPr>
        <p:spPr>
          <a:xfrm>
            <a:off x="6089615" y="3393196"/>
            <a:ext cx="583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  <a:p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FAD1AFD-F2E0-415D-B29C-222074C27914}"/>
              </a:ext>
            </a:extLst>
          </p:cNvPr>
          <p:cNvSpPr/>
          <p:nvPr/>
        </p:nvSpPr>
        <p:spPr bwMode="auto">
          <a:xfrm>
            <a:off x="1716748" y="5448573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</p:spTree>
    <p:extLst>
      <p:ext uri="{BB962C8B-B14F-4D97-AF65-F5344CB8AC3E}">
        <p14:creationId xmlns:p14="http://schemas.microsoft.com/office/powerpoint/2010/main" val="337769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Hashing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Part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1: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Concepts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9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 Function: Division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4233"/>
            <a:ext cx="8331201" cy="46482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h(k) = k % D </a:t>
            </a:r>
            <a:r>
              <a:rPr lang="en-US" altLang="zh-CN" sz="2400" dirty="0"/>
              <a:t>maps a key k to bucket [0, D-1], where D is the required number of buckets. The remainder serves as k's home bucket.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Avoid </a:t>
            </a:r>
            <a:r>
              <a:rPr lang="en-US" altLang="zh-CN" sz="2400" dirty="0">
                <a:solidFill>
                  <a:srgbClr val="FF0000"/>
                </a:solidFill>
              </a:rPr>
              <a:t>D = 2^p or 10^p </a:t>
            </a:r>
            <a:r>
              <a:rPr lang="en-US" altLang="zh-CN" sz="2400" dirty="0"/>
              <a:t>as divisors - they only use lower-order bits/digits, causing poor distribution when keys share similar patterns.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Use </a:t>
            </a:r>
            <a:r>
              <a:rPr lang="en-US" altLang="zh-CN" sz="2400" dirty="0">
                <a:solidFill>
                  <a:srgbClr val="FF0000"/>
                </a:solidFill>
              </a:rPr>
              <a:t>prime numbers </a:t>
            </a:r>
            <a:r>
              <a:rPr lang="en-US" altLang="zh-CN" sz="2400" dirty="0"/>
              <a:t>(best) or </a:t>
            </a:r>
            <a:r>
              <a:rPr lang="en-US" altLang="zh-CN" sz="2400" dirty="0">
                <a:solidFill>
                  <a:srgbClr val="FF0000"/>
                </a:solidFill>
              </a:rPr>
              <a:t>odd numbers </a:t>
            </a:r>
            <a:r>
              <a:rPr lang="en-US" altLang="zh-CN" sz="2400" dirty="0"/>
              <a:t>for D to maximize bit utilization and achieve uniform distribution, reducing collisions.</a:t>
            </a: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323633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69232"/>
          </a:xfrm>
        </p:spPr>
        <p:txBody>
          <a:bodyPr/>
          <a:lstStyle/>
          <a:p>
            <a:r>
              <a:rPr lang="en-US" altLang="zh-HK" dirty="0"/>
              <a:t>Hash Function: Division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31" y="796949"/>
            <a:ext cx="7948864" cy="46482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h(k) = k % D </a:t>
            </a:r>
            <a:r>
              <a:rPr lang="en-US" altLang="zh-HK" sz="2400" dirty="0"/>
              <a:t>is a uniform hash function. But, for a subset of the entire key space used in an application, we don’t know if it can still be uniform.</a:t>
            </a:r>
          </a:p>
          <a:p>
            <a:endParaRPr lang="en-US" altLang="zh-HK" sz="2400" dirty="0"/>
          </a:p>
          <a:p>
            <a:r>
              <a:rPr lang="en-US" altLang="zh-HK" sz="2400" dirty="0"/>
              <a:t>Consider a set of keys</a:t>
            </a:r>
          </a:p>
          <a:p>
            <a:pPr lvl="1"/>
            <a:r>
              <a:rPr lang="en-US" altLang="zh-HK" dirty="0">
                <a:solidFill>
                  <a:srgbClr val="0000FF"/>
                </a:solidFill>
                <a:ea typeface="新細明體" charset="-120"/>
              </a:rPr>
              <a:t>8, 12, 16, 20, 24, 38</a:t>
            </a:r>
          </a:p>
          <a:p>
            <a:pPr marL="0" indent="0">
              <a:buNone/>
            </a:pPr>
            <a:r>
              <a:rPr lang="en-US" altLang="zh-HK" sz="2400" dirty="0"/>
              <a:t>    </a:t>
            </a:r>
            <a:r>
              <a:rPr lang="en-US" altLang="zh-HK" sz="2000" dirty="0"/>
              <a:t>If D=14 (</a:t>
            </a:r>
            <a:r>
              <a:rPr lang="en-US" altLang="zh-HK" sz="2000" dirty="0">
                <a:solidFill>
                  <a:srgbClr val="FF0000"/>
                </a:solidFill>
              </a:rPr>
              <a:t>only even buckets are used</a:t>
            </a:r>
            <a:r>
              <a:rPr lang="en-US" altLang="zh-HK" sz="2000" dirty="0"/>
              <a:t>)</a:t>
            </a:r>
          </a:p>
          <a:p>
            <a:pPr marL="0" indent="0">
              <a:buNone/>
            </a:pPr>
            <a:r>
              <a:rPr lang="en-US" altLang="zh-HK" sz="2400" dirty="0"/>
              <a:t>      </a:t>
            </a:r>
            <a:r>
              <a:rPr lang="en-US" altLang="zh-HK" sz="1800" dirty="0"/>
              <a:t>0             2           4            6           8            10          12 </a:t>
            </a:r>
            <a:endParaRPr lang="en-US" altLang="zh-HK" sz="1800" i="1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r>
              <a:rPr lang="en-US" altLang="zh-HK" sz="2000" dirty="0"/>
              <a:t>     If D=13 (</a:t>
            </a:r>
            <a:r>
              <a:rPr lang="en-US" altLang="zh-HK" sz="2000" dirty="0">
                <a:solidFill>
                  <a:srgbClr val="FF0000"/>
                </a:solidFill>
              </a:rPr>
              <a:t>both odd and even buckets are used</a:t>
            </a:r>
            <a:r>
              <a:rPr lang="en-US" altLang="zh-HK" sz="2000" dirty="0"/>
              <a:t>)</a:t>
            </a:r>
          </a:p>
          <a:p>
            <a:endParaRPr lang="en-US" altLang="zh-HK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4158"/>
              </p:ext>
            </p:extLst>
          </p:nvPr>
        </p:nvGraphicFramePr>
        <p:xfrm>
          <a:off x="1008139" y="4197366"/>
          <a:ext cx="66076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9204"/>
              </p:ext>
            </p:extLst>
          </p:nvPr>
        </p:nvGraphicFramePr>
        <p:xfrm>
          <a:off x="1008139" y="5544266"/>
          <a:ext cx="62375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96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 Function: Mid-Square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282700"/>
                <a:ext cx="7772400" cy="1592847"/>
              </a:xfrm>
            </p:spPr>
            <p:txBody>
              <a:bodyPr/>
              <a:lstStyle/>
              <a:p>
                <a:r>
                  <a:rPr lang="en-US" altLang="zh-HK" sz="2400" dirty="0"/>
                  <a:t>It determines the home bucket for a key by </a:t>
                </a:r>
                <a:r>
                  <a:rPr lang="en-US" altLang="zh-HK" sz="2400" dirty="0">
                    <a:solidFill>
                      <a:srgbClr val="FF0000"/>
                    </a:solidFill>
                  </a:rPr>
                  <a:t>squaring </a:t>
                </a:r>
                <a:r>
                  <a:rPr lang="en-US" altLang="zh-HK" sz="2400" dirty="0"/>
                  <a:t>the key and then using an appropriate number of </a:t>
                </a:r>
                <a:r>
                  <a:rPr lang="en-US" altLang="zh-HK" sz="2400" dirty="0">
                    <a:solidFill>
                      <a:srgbClr val="FF0000"/>
                    </a:solidFill>
                  </a:rPr>
                  <a:t>bits(digit)</a:t>
                </a:r>
                <a:r>
                  <a:rPr lang="en-US" altLang="zh-HK" sz="2400" dirty="0"/>
                  <a:t> from the middle of the square.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Let a hash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en-US" altLang="zh-HK" sz="2400" b="0" i="1" dirty="0" smtClean="0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HK" sz="2400" dirty="0"/>
                  <a:t> buckets. </a:t>
                </a:r>
              </a:p>
              <a:p>
                <a:r>
                  <a:rPr lang="en-US" altLang="zh-HK" sz="2400" dirty="0"/>
                  <a:t>Consider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9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2</m:t>
                    </m:r>
                    <m:r>
                      <a:rPr lang="en-US" altLang="zh-HK" sz="24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64+16+8+4= 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400" dirty="0"/>
                  <a:t>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282700"/>
                <a:ext cx="7772400" cy="1592847"/>
              </a:xfrm>
              <a:blipFill>
                <a:blip r:embed="rId2"/>
                <a:stretch>
                  <a:fillRect l="-706" t="-3053" b="-88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36934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96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659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5521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8384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246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4109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971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834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696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0" noProof="0" dirty="0">
                <a:latin typeface="+mn-lt"/>
                <a:ea typeface="新細明體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5559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8421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2" name="文字方塊 38"/>
          <p:cNvSpPr txBox="1">
            <a:spLocks noChangeArrowheads="1"/>
          </p:cNvSpPr>
          <p:nvPr/>
        </p:nvSpPr>
        <p:spPr bwMode="auto">
          <a:xfrm>
            <a:off x="6630901" y="4337565"/>
            <a:ext cx="1071562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charset="-120"/>
              </a:rPr>
              <a:t>92</a:t>
            </a:r>
            <a:endParaRPr kumimoji="0" lang="zh-TW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 charset="-120"/>
            </a:endParaRPr>
          </a:p>
        </p:txBody>
      </p:sp>
      <p:sp>
        <p:nvSpPr>
          <p:cNvPr id="33" name="文字方塊 39"/>
          <p:cNvSpPr txBox="1">
            <a:spLocks noChangeArrowheads="1"/>
          </p:cNvSpPr>
          <p:nvPr/>
        </p:nvSpPr>
        <p:spPr bwMode="auto">
          <a:xfrm>
            <a:off x="7452807" y="5322775"/>
            <a:ext cx="1462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新細明體" charset="-120"/>
              </a:rPr>
              <a:t>92x92=8464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新細明體" charset="-120"/>
            </a:endParaRPr>
          </a:p>
        </p:txBody>
      </p:sp>
      <p:sp>
        <p:nvSpPr>
          <p:cNvPr id="34" name="矩形 40"/>
          <p:cNvSpPr/>
          <p:nvPr/>
        </p:nvSpPr>
        <p:spPr>
          <a:xfrm>
            <a:off x="94071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5" name="矩形 41"/>
          <p:cNvSpPr/>
          <p:nvPr/>
        </p:nvSpPr>
        <p:spPr>
          <a:xfrm>
            <a:off x="136934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6" name="矩形 42"/>
          <p:cNvSpPr/>
          <p:nvPr/>
        </p:nvSpPr>
        <p:spPr>
          <a:xfrm>
            <a:off x="179796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7" name="矩形 43"/>
          <p:cNvSpPr/>
          <p:nvPr/>
        </p:nvSpPr>
        <p:spPr>
          <a:xfrm>
            <a:off x="222659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8" name="矩形 44"/>
          <p:cNvSpPr/>
          <p:nvPr/>
        </p:nvSpPr>
        <p:spPr>
          <a:xfrm>
            <a:off x="265521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9" name="矩形 45"/>
          <p:cNvSpPr/>
          <p:nvPr/>
        </p:nvSpPr>
        <p:spPr>
          <a:xfrm>
            <a:off x="308384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0" name="矩形 46"/>
          <p:cNvSpPr/>
          <p:nvPr/>
        </p:nvSpPr>
        <p:spPr>
          <a:xfrm>
            <a:off x="479834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1" name="矩形 47"/>
          <p:cNvSpPr/>
          <p:nvPr/>
        </p:nvSpPr>
        <p:spPr>
          <a:xfrm>
            <a:off x="522696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2" name="矩形 48"/>
          <p:cNvSpPr/>
          <p:nvPr/>
        </p:nvSpPr>
        <p:spPr>
          <a:xfrm>
            <a:off x="565559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3" name="矩形 49"/>
          <p:cNvSpPr/>
          <p:nvPr/>
        </p:nvSpPr>
        <p:spPr>
          <a:xfrm>
            <a:off x="608421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4" name="矩形 50"/>
          <p:cNvSpPr/>
          <p:nvPr/>
        </p:nvSpPr>
        <p:spPr>
          <a:xfrm>
            <a:off x="651284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5" name="矩形 51"/>
          <p:cNvSpPr/>
          <p:nvPr/>
        </p:nvSpPr>
        <p:spPr>
          <a:xfrm>
            <a:off x="694146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6" name="矩形 52"/>
          <p:cNvSpPr/>
          <p:nvPr/>
        </p:nvSpPr>
        <p:spPr>
          <a:xfrm>
            <a:off x="351246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7" name="矩形 53"/>
          <p:cNvSpPr/>
          <p:nvPr/>
        </p:nvSpPr>
        <p:spPr>
          <a:xfrm>
            <a:off x="394109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8" name="矩形 54"/>
          <p:cNvSpPr/>
          <p:nvPr/>
        </p:nvSpPr>
        <p:spPr>
          <a:xfrm>
            <a:off x="436971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cxnSp>
        <p:nvCxnSpPr>
          <p:cNvPr id="49" name="直線接點 55"/>
          <p:cNvCxnSpPr/>
          <p:nvPr/>
        </p:nvCxnSpPr>
        <p:spPr>
          <a:xfrm rot="5400000">
            <a:off x="1868613" y="5481359"/>
            <a:ext cx="714375" cy="1587"/>
          </a:xfrm>
          <a:prstGeom prst="line">
            <a:avLst/>
          </a:prstGeom>
          <a:noFill/>
          <a:ln w="25400" cap="flat" cmpd="sng" algn="ctr">
            <a:solidFill>
              <a:srgbClr val="A24A48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52" name="直線接點 58"/>
          <p:cNvCxnSpPr/>
          <p:nvPr/>
        </p:nvCxnSpPr>
        <p:spPr>
          <a:xfrm rot="5400000">
            <a:off x="5727825" y="5479771"/>
            <a:ext cx="714375" cy="1588"/>
          </a:xfrm>
          <a:prstGeom prst="line">
            <a:avLst/>
          </a:prstGeom>
          <a:noFill/>
          <a:ln w="25400" cap="flat" cmpd="sng" algn="ctr">
            <a:solidFill>
              <a:srgbClr val="A24A48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53" name="左大括弧 59"/>
          <p:cNvSpPr/>
          <p:nvPr/>
        </p:nvSpPr>
        <p:spPr>
          <a:xfrm rot="16200000">
            <a:off x="4048250" y="4017684"/>
            <a:ext cx="214314" cy="3857625"/>
          </a:xfrm>
          <a:prstGeom prst="leftBrace">
            <a:avLst/>
          </a:prstGeom>
          <a:noFill/>
          <a:ln w="9525" cap="flat" cmpd="sng" algn="ctr">
            <a:solidFill>
              <a:srgbClr val="A24A48">
                <a:shade val="60000"/>
                <a:satMod val="11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54" name="文字方塊 60"/>
          <p:cNvSpPr txBox="1">
            <a:spLocks noChangeArrowheads="1"/>
          </p:cNvSpPr>
          <p:nvPr/>
        </p:nvSpPr>
        <p:spPr bwMode="auto">
          <a:xfrm>
            <a:off x="3520740" y="6157469"/>
            <a:ext cx="1357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sz="1800" dirty="0">
                <a:latin typeface="+mn-lt"/>
              </a:rPr>
              <a:t>r bits</a:t>
            </a:r>
            <a:endParaRPr kumimoji="0"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81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Hash Function: Folding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399" y="1193991"/>
                <a:ext cx="8069179" cy="4648200"/>
              </a:xfrm>
            </p:spPr>
            <p:txBody>
              <a:bodyPr/>
              <a:lstStyle/>
              <a:p>
                <a:r>
                  <a:rPr lang="en-US" altLang="zh-HK" sz="2400" dirty="0"/>
                  <a:t>A key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/>
                  <a:t> is </a:t>
                </a:r>
                <a:r>
                  <a:rPr lang="en-US" altLang="zh-HK" sz="2400" dirty="0">
                    <a:solidFill>
                      <a:srgbClr val="FF0000"/>
                    </a:solidFill>
                  </a:rPr>
                  <a:t>partitioned into </a:t>
                </a:r>
                <a:r>
                  <a:rPr lang="en-US" altLang="zh-HK" sz="2400" dirty="0"/>
                  <a:t>several parts. All partitions have the same length, except  the last one may possibly have a different length. All these partitions are </a:t>
                </a:r>
                <a:r>
                  <a:rPr lang="en-US" altLang="zh-HK" sz="2400" dirty="0">
                    <a:solidFill>
                      <a:srgbClr val="FF0000"/>
                    </a:solidFill>
                  </a:rPr>
                  <a:t>added together </a:t>
                </a:r>
                <a:r>
                  <a:rPr lang="en-US" altLang="zh-HK" sz="2400" dirty="0"/>
                  <a:t>to obtain the home bucket for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r>
                  <a:rPr lang="en-US" altLang="zh-HK" sz="2400" dirty="0"/>
                  <a:t>Two schema: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Shift folding</a:t>
                </a:r>
                <a:r>
                  <a:rPr lang="en-US" altLang="zh-HK" sz="2400" dirty="0"/>
                  <a:t> and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Folding at the boundaries</a:t>
                </a:r>
                <a:r>
                  <a:rPr lang="en-US" altLang="zh-HK" sz="2400" dirty="0"/>
                  <a:t>.</a:t>
                </a:r>
              </a:p>
              <a:p>
                <a:r>
                  <a:rPr lang="en-US" altLang="zh-HK" sz="2400" dirty="0"/>
                  <a:t>Consider a key 12320324111220. Let’s partition it into 5 partitions.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193991"/>
                <a:ext cx="8069179" cy="4648200"/>
              </a:xfrm>
              <a:blipFill>
                <a:blip r:embed="rId2"/>
                <a:stretch>
                  <a:fillRect l="-604" t="-1050" r="-1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3"/>
          <p:cNvSpPr/>
          <p:nvPr/>
        </p:nvSpPr>
        <p:spPr>
          <a:xfrm>
            <a:off x="489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1061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5"/>
          <p:cNvSpPr/>
          <p:nvPr/>
        </p:nvSpPr>
        <p:spPr>
          <a:xfrm>
            <a:off x="1632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3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6"/>
          <p:cNvSpPr/>
          <p:nvPr/>
        </p:nvSpPr>
        <p:spPr>
          <a:xfrm>
            <a:off x="2204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7"/>
          <p:cNvSpPr/>
          <p:nvPr/>
        </p:nvSpPr>
        <p:spPr>
          <a:xfrm>
            <a:off x="2775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0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8"/>
          <p:cNvSpPr/>
          <p:nvPr/>
        </p:nvSpPr>
        <p:spPr>
          <a:xfrm>
            <a:off x="3347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3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9"/>
          <p:cNvSpPr/>
          <p:nvPr/>
        </p:nvSpPr>
        <p:spPr>
          <a:xfrm>
            <a:off x="3918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0"/>
          <p:cNvSpPr/>
          <p:nvPr/>
        </p:nvSpPr>
        <p:spPr>
          <a:xfrm>
            <a:off x="4490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4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1"/>
          <p:cNvSpPr/>
          <p:nvPr/>
        </p:nvSpPr>
        <p:spPr>
          <a:xfrm>
            <a:off x="5061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5633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3"/>
          <p:cNvSpPr/>
          <p:nvPr/>
        </p:nvSpPr>
        <p:spPr>
          <a:xfrm>
            <a:off x="6204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4"/>
          <p:cNvSpPr/>
          <p:nvPr/>
        </p:nvSpPr>
        <p:spPr>
          <a:xfrm>
            <a:off x="6776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7347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7919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0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rot="5400000">
            <a:off x="1703183" y="5829362"/>
            <a:ext cx="1000125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5400000">
            <a:off x="3419271" y="5827775"/>
            <a:ext cx="100012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5133771" y="5827775"/>
            <a:ext cx="100012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6848271" y="5827775"/>
            <a:ext cx="100012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428625" y="5055542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P1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2191253" y="5078852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P2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3941849" y="5078852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P3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7" name="文字方塊 26"/>
          <p:cNvSpPr txBox="1">
            <a:spLocks noChangeArrowheads="1"/>
          </p:cNvSpPr>
          <p:nvPr/>
        </p:nvSpPr>
        <p:spPr bwMode="auto">
          <a:xfrm>
            <a:off x="5632285" y="5066820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P4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8" name="文字方塊 27"/>
          <p:cNvSpPr txBox="1">
            <a:spLocks noChangeArrowheads="1"/>
          </p:cNvSpPr>
          <p:nvPr/>
        </p:nvSpPr>
        <p:spPr bwMode="auto">
          <a:xfrm>
            <a:off x="7358817" y="5066820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>
                <a:latin typeface="+mn-lt"/>
              </a:rPr>
              <a:t>P5</a:t>
            </a:r>
            <a:endParaRPr kumimoji="0"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99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 Function: Folding</a:t>
            </a:r>
            <a:endParaRPr lang="zh-HK" altLang="en-US" dirty="0"/>
          </a:p>
        </p:txBody>
      </p:sp>
      <p:sp>
        <p:nvSpPr>
          <p:cNvPr id="6" name="矩形 8"/>
          <p:cNvSpPr/>
          <p:nvPr/>
        </p:nvSpPr>
        <p:spPr>
          <a:xfrm>
            <a:off x="1335456" y="1566334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P1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5"/>
          <p:cNvSpPr/>
          <p:nvPr/>
        </p:nvSpPr>
        <p:spPr>
          <a:xfrm>
            <a:off x="1335456" y="2137838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P2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6"/>
          <p:cNvSpPr/>
          <p:nvPr/>
        </p:nvSpPr>
        <p:spPr>
          <a:xfrm>
            <a:off x="1335456" y="2709342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P3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7"/>
          <p:cNvSpPr/>
          <p:nvPr/>
        </p:nvSpPr>
        <p:spPr>
          <a:xfrm>
            <a:off x="1335456" y="3280846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P4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5456" y="3852350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P5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1906972" y="15663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1 2 3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1780640" y="2209281"/>
            <a:ext cx="1126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2 0 3</a:t>
            </a:r>
            <a:endParaRPr kumimoji="0" lang="zh-TW" altLang="en-US" sz="2800" dirty="0">
              <a:latin typeface="+mn-lt"/>
            </a:endParaRPr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1906972" y="2780781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2 4 1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1906972" y="32808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1 1 2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1906972" y="38523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  2 0</a:t>
            </a:r>
            <a:endParaRPr kumimoji="0" lang="zh-TW" altLang="en-US" sz="2800">
              <a:latin typeface="+mn-lt"/>
            </a:endParaRPr>
          </a:p>
        </p:txBody>
      </p:sp>
      <p:cxnSp>
        <p:nvCxnSpPr>
          <p:cNvPr id="16" name="直線接點 16"/>
          <p:cNvCxnSpPr/>
          <p:nvPr/>
        </p:nvCxnSpPr>
        <p:spPr>
          <a:xfrm>
            <a:off x="978285" y="4566719"/>
            <a:ext cx="200025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7"/>
          <p:cNvSpPr txBox="1">
            <a:spLocks noChangeArrowheads="1"/>
          </p:cNvSpPr>
          <p:nvPr/>
        </p:nvSpPr>
        <p:spPr bwMode="auto">
          <a:xfrm>
            <a:off x="1618581" y="4638156"/>
            <a:ext cx="1321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6 9 9</a:t>
            </a:r>
            <a:endParaRPr kumimoji="0" lang="zh-TW" altLang="en-US" sz="2800" dirty="0">
              <a:latin typeface="+mn-lt"/>
            </a:endParaRPr>
          </a:p>
        </p:txBody>
      </p:sp>
      <p:sp>
        <p:nvSpPr>
          <p:cNvPr id="18" name="文字方塊 18"/>
          <p:cNvSpPr txBox="1">
            <a:spLocks noChangeArrowheads="1"/>
          </p:cNvSpPr>
          <p:nvPr/>
        </p:nvSpPr>
        <p:spPr bwMode="auto">
          <a:xfrm>
            <a:off x="778260" y="5338993"/>
            <a:ext cx="2643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dirty="0">
                <a:latin typeface="+mn-lt"/>
              </a:rPr>
              <a:t>Shift folding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19" name="矩形 20"/>
          <p:cNvSpPr/>
          <p:nvPr/>
        </p:nvSpPr>
        <p:spPr>
          <a:xfrm>
            <a:off x="4764480" y="1566334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P1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21"/>
          <p:cNvSpPr/>
          <p:nvPr/>
        </p:nvSpPr>
        <p:spPr>
          <a:xfrm>
            <a:off x="4764472" y="2137844"/>
            <a:ext cx="5715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P2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2"/>
          <p:cNvSpPr/>
          <p:nvPr/>
        </p:nvSpPr>
        <p:spPr>
          <a:xfrm>
            <a:off x="4764480" y="2709342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P3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3"/>
          <p:cNvSpPr/>
          <p:nvPr/>
        </p:nvSpPr>
        <p:spPr>
          <a:xfrm>
            <a:off x="4764472" y="3280844"/>
            <a:ext cx="5715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P4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4"/>
          <p:cNvSpPr/>
          <p:nvPr/>
        </p:nvSpPr>
        <p:spPr>
          <a:xfrm>
            <a:off x="4764480" y="3852350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P5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5"/>
          <p:cNvSpPr txBox="1">
            <a:spLocks noChangeArrowheads="1"/>
          </p:cNvSpPr>
          <p:nvPr/>
        </p:nvSpPr>
        <p:spPr bwMode="auto">
          <a:xfrm>
            <a:off x="5335972" y="15663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1 2 3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25" name="文字方塊 26"/>
          <p:cNvSpPr txBox="1">
            <a:spLocks noChangeArrowheads="1"/>
          </p:cNvSpPr>
          <p:nvPr/>
        </p:nvSpPr>
        <p:spPr bwMode="auto">
          <a:xfrm>
            <a:off x="5149483" y="2209281"/>
            <a:ext cx="11866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solidFill>
                  <a:srgbClr val="0000FF"/>
                </a:solidFill>
                <a:latin typeface="+mn-lt"/>
              </a:rPr>
              <a:t>3 0 2</a:t>
            </a:r>
            <a:endParaRPr kumimoji="0" lang="zh-TW" alt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文字方塊 27"/>
          <p:cNvSpPr txBox="1">
            <a:spLocks noChangeArrowheads="1"/>
          </p:cNvSpPr>
          <p:nvPr/>
        </p:nvSpPr>
        <p:spPr bwMode="auto">
          <a:xfrm>
            <a:off x="5335972" y="2780781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2 4 1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27" name="文字方塊 28"/>
          <p:cNvSpPr txBox="1">
            <a:spLocks noChangeArrowheads="1"/>
          </p:cNvSpPr>
          <p:nvPr/>
        </p:nvSpPr>
        <p:spPr bwMode="auto">
          <a:xfrm>
            <a:off x="5335972" y="32808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solidFill>
                  <a:srgbClr val="0000FF"/>
                </a:solidFill>
                <a:latin typeface="+mn-lt"/>
              </a:rPr>
              <a:t>2 1 1</a:t>
            </a:r>
            <a:endParaRPr kumimoji="0" lang="zh-TW" alt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文字方塊 29"/>
          <p:cNvSpPr txBox="1">
            <a:spLocks noChangeArrowheads="1"/>
          </p:cNvSpPr>
          <p:nvPr/>
        </p:nvSpPr>
        <p:spPr bwMode="auto">
          <a:xfrm>
            <a:off x="5149484" y="3852344"/>
            <a:ext cx="118661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  2 0</a:t>
            </a:r>
            <a:endParaRPr kumimoji="0" lang="zh-TW" altLang="en-US" sz="2800" dirty="0">
              <a:latin typeface="+mn-lt"/>
            </a:endParaRPr>
          </a:p>
        </p:txBody>
      </p:sp>
      <p:cxnSp>
        <p:nvCxnSpPr>
          <p:cNvPr id="29" name="直線接點 30"/>
          <p:cNvCxnSpPr/>
          <p:nvPr/>
        </p:nvCxnSpPr>
        <p:spPr>
          <a:xfrm>
            <a:off x="4407285" y="4566719"/>
            <a:ext cx="200025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31"/>
          <p:cNvSpPr txBox="1">
            <a:spLocks noChangeArrowheads="1"/>
          </p:cNvSpPr>
          <p:nvPr/>
        </p:nvSpPr>
        <p:spPr bwMode="auto">
          <a:xfrm>
            <a:off x="5149484" y="4638156"/>
            <a:ext cx="11866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8 9 7</a:t>
            </a:r>
            <a:endParaRPr kumimoji="0" lang="zh-TW" altLang="en-US" sz="2800" dirty="0">
              <a:latin typeface="+mn-lt"/>
            </a:endParaRPr>
          </a:p>
        </p:txBody>
      </p:sp>
      <p:sp>
        <p:nvSpPr>
          <p:cNvPr id="31" name="文字方塊 32"/>
          <p:cNvSpPr txBox="1">
            <a:spLocks noChangeArrowheads="1"/>
          </p:cNvSpPr>
          <p:nvPr/>
        </p:nvSpPr>
        <p:spPr bwMode="auto">
          <a:xfrm>
            <a:off x="4317048" y="5338992"/>
            <a:ext cx="4038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dirty="0">
                <a:latin typeface="+mn-lt"/>
              </a:rPr>
              <a:t>Folding at the boundaries</a:t>
            </a:r>
            <a:endParaRPr kumimoji="0"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14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17358"/>
          </a:xfrm>
        </p:spPr>
        <p:txBody>
          <a:bodyPr/>
          <a:lstStyle/>
          <a:p>
            <a:r>
              <a:rPr lang="en-US" altLang="zh-HK" dirty="0"/>
              <a:t>Convert Strings -&gt; Integers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88389"/>
                <a:ext cx="8213557" cy="4648200"/>
              </a:xfrm>
            </p:spPr>
            <p:txBody>
              <a:bodyPr/>
              <a:lstStyle/>
              <a:p>
                <a:r>
                  <a:rPr lang="en-US" altLang="zh-HK" sz="2400" dirty="0"/>
                  <a:t>We can convert any value in any data structure into non-negative integers. Here, we show how to convert strings into integers.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Let 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key</a:t>
                </a:r>
                <a:r>
                  <a:rPr lang="en-US" altLang="zh-HK" sz="2400" dirty="0"/>
                  <a:t> be an array of chars of length 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n</a:t>
                </a:r>
                <a:r>
                  <a:rPr lang="en-US" altLang="zh-HK" sz="2400" dirty="0"/>
                  <a:t>. In the textbook, it shows two ways to do it.</a:t>
                </a:r>
                <a:br>
                  <a:rPr lang="en-US" altLang="zh-HK" sz="2400" dirty="0"/>
                </a:br>
                <a:r>
                  <a:rPr lang="en-US" altLang="zh-HK" sz="1800" dirty="0">
                    <a:solidFill>
                      <a:srgbClr val="00B050"/>
                    </a:solidFill>
                  </a:rPr>
                  <a:t>  - Iterate over the first n characters of the string</a:t>
                </a:r>
              </a:p>
              <a:p>
                <a:pPr marL="0" indent="0">
                  <a:buNone/>
                </a:pPr>
                <a:r>
                  <a:rPr lang="en-US" altLang="zh-HK" sz="1800" dirty="0">
                    <a:solidFill>
                      <a:srgbClr val="00B050"/>
                    </a:solidFill>
                  </a:rPr>
                  <a:t>       - Add the ASCII value of each character to the number variable</a:t>
                </a:r>
              </a:p>
              <a:p>
                <a:pPr marL="0" indent="0">
                  <a:buNone/>
                </a:pPr>
                <a:r>
                  <a:rPr lang="en-US" altLang="zh-HK" sz="1800" dirty="0">
                    <a:solidFill>
                      <a:srgbClr val="00B050"/>
                    </a:solidFill>
                  </a:rPr>
                  <a:t>       - Finally return the sum</a:t>
                </a:r>
              </a:p>
              <a:p>
                <a:pPr marL="0" indent="0">
                  <a:buNone/>
                </a:pPr>
                <a:endParaRPr lang="en-US" altLang="zh-HK" sz="1800" dirty="0">
                  <a:solidFill>
                    <a:srgbClr val="00B050"/>
                  </a:solidFill>
                </a:endParaRPr>
              </a:p>
              <a:p>
                <a:r>
                  <a:rPr lang="en-US" altLang="zh-HK" sz="2400" dirty="0"/>
                  <a:t>Consider “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ABC</a:t>
                </a:r>
                <a:r>
                  <a:rPr lang="en-US" altLang="zh-HK" sz="2400" dirty="0"/>
                  <a:t>”. In ASCII code, A is 65, B is 66, and C is 67. The resulting number is </a:t>
                </a:r>
                <a14:m>
                  <m:oMath xmlns:m="http://schemas.openxmlformats.org/officeDocument/2006/math">
                    <m:r>
                      <a:rPr lang="en-US" altLang="zh-HK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198=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65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+66+67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>
                    <a:solidFill>
                      <a:srgbClr val="C00000"/>
                    </a:solidFill>
                  </a:rPr>
                  <a:t>What is the problem? </a:t>
                </a:r>
                <a:r>
                  <a:rPr lang="en-US" altLang="zh-HK" sz="2400" dirty="0"/>
                  <a:t>The results are the same for any permutations of the three chars.</a:t>
                </a:r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88389"/>
                <a:ext cx="8213557" cy="4648200"/>
              </a:xfrm>
              <a:blipFill>
                <a:blip r:embed="rId2"/>
                <a:stretch>
                  <a:fillRect l="-668" t="-1050" b="-26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138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Convert Strings to Integers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7772400" cy="4648200"/>
              </a:xfrm>
            </p:spPr>
            <p:txBody>
              <a:bodyPr/>
              <a:lstStyle/>
              <a:p>
                <a:r>
                  <a:rPr lang="en-US" altLang="zh-HK" sz="2400" dirty="0"/>
                  <a:t>We can consider the sequential order of chars in a string as follows.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Let 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key</a:t>
                </a:r>
                <a:r>
                  <a:rPr lang="en-US" altLang="zh-HK" sz="2400" dirty="0"/>
                  <a:t> be an array of chars of length 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n</a:t>
                </a:r>
                <a:r>
                  <a:rPr lang="en-US" altLang="zh-HK" sz="2400" dirty="0"/>
                  <a:t>. The integer for key is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HK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]×</m:t>
                        </m:r>
                        <m:sSup>
                          <m:sSupPr>
                            <m:ctrlP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31</m:t>
                            </m:r>
                          </m:e>
                          <m:sup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HK" sz="2400" dirty="0"/>
                  <a:t> where 31 is a base and can be any other number.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Consider “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ABC</a:t>
                </a:r>
                <a:r>
                  <a:rPr lang="en-US" altLang="zh-HK" sz="2400" dirty="0"/>
                  <a:t>”. In ASCII code, A is 65, B is 66, and C is 67. The resulting number is </a:t>
                </a:r>
                <a:br>
                  <a:rPr lang="en-US" altLang="zh-HK" sz="2400" dirty="0"/>
                </a:br>
                <a14:m>
                  <m:oMath xmlns:m="http://schemas.openxmlformats.org/officeDocument/2006/math">
                    <m:r>
                      <a:rPr lang="en-US" altLang="zh-HK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64578=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65 ×</m:t>
                    </m:r>
                    <m:sSup>
                      <m:sSup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31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66×31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+67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In this case, the resulting numbers are different for any permutations of the three chars.</a:t>
                </a:r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7772400" cy="4648200"/>
              </a:xfrm>
              <a:blipFill>
                <a:blip r:embed="rId2"/>
                <a:stretch>
                  <a:fillRect l="-706" t="-1048" r="-1569" b="-17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96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9122939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Hashing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Part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3: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 err="1">
                <a:solidFill>
                  <a:srgbClr val="002060"/>
                </a:solidFill>
              </a:rPr>
              <a:t>Colli</a:t>
            </a:r>
            <a:r>
              <a:rPr lang="en-US" altLang="zh-CN" sz="6600" u="none" dirty="0">
                <a:solidFill>
                  <a:srgbClr val="002060"/>
                </a:solidFill>
              </a:rPr>
              <a:t>. Handling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69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Intro.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06023"/>
            <a:ext cx="8614610" cy="1977444"/>
          </a:xfrm>
        </p:spPr>
        <p:txBody>
          <a:bodyPr/>
          <a:lstStyle/>
          <a:p>
            <a:r>
              <a:rPr lang="en-US" altLang="zh-HK" sz="2400" dirty="0"/>
              <a:t>When an overflow occurs, we cannot insert a record into its home bucket, because by overflow it means that the home bucket is full. We have to handle overflow by </a:t>
            </a:r>
            <a:r>
              <a:rPr lang="en-US" altLang="zh-HK" sz="2400" dirty="0">
                <a:solidFill>
                  <a:srgbClr val="FF0000"/>
                </a:solidFill>
              </a:rPr>
              <a:t>finding a new place </a:t>
            </a:r>
            <a:r>
              <a:rPr lang="en-US" altLang="zh-HK" sz="2400" dirty="0"/>
              <a:t>to insert a new record. </a:t>
            </a: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zh-HK" sz="2400" dirty="0"/>
              <a:t>Two methods:</a:t>
            </a:r>
            <a:endParaRPr lang="en-US" altLang="zh-H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8EBF8-0CAD-4272-9624-73141631029F}"/>
              </a:ext>
            </a:extLst>
          </p:cNvPr>
          <p:cNvSpPr txBox="1">
            <a:spLocks/>
          </p:cNvSpPr>
          <p:nvPr/>
        </p:nvSpPr>
        <p:spPr bwMode="auto">
          <a:xfrm>
            <a:off x="228601" y="3183467"/>
            <a:ext cx="8614610" cy="138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FF0000"/>
                </a:solidFill>
              </a:rPr>
              <a:t>Chaining</a:t>
            </a:r>
            <a:r>
              <a:rPr lang="en-US" altLang="zh-HK" dirty="0"/>
              <a:t>: each bucket uses a linked list,</a:t>
            </a:r>
            <a:r>
              <a:rPr lang="zh-CN" altLang="en-US" dirty="0"/>
              <a:t> </a:t>
            </a:r>
            <a:r>
              <a:rPr lang="en-US" altLang="zh-CN" dirty="0"/>
              <a:t>assuming s=1</a:t>
            </a:r>
            <a:endParaRPr lang="en-US" altLang="zh-HK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FF0000"/>
                </a:solidFill>
              </a:rPr>
              <a:t>Open Addressing</a:t>
            </a:r>
            <a:r>
              <a:rPr lang="en-US" altLang="zh-HK" dirty="0"/>
              <a:t>: Search a bucket that is not full yet in the hash table in a systematic manner. </a:t>
            </a:r>
          </a:p>
          <a:p>
            <a:pPr marL="914400" lvl="1" indent="-457200">
              <a:buFont typeface="+mj-lt"/>
              <a:buAutoNum type="arabicPeriod"/>
            </a:pPr>
            <a:endParaRPr lang="zh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8DA159-6462-43E5-A8D1-8CC69686720D}"/>
              </a:ext>
            </a:extLst>
          </p:cNvPr>
          <p:cNvSpPr txBox="1"/>
          <p:nvPr/>
        </p:nvSpPr>
        <p:spPr>
          <a:xfrm>
            <a:off x="228601" y="4572000"/>
            <a:ext cx="8153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+mj-lt"/>
              <a:buAutoNum type="alphaLcParenR"/>
            </a:pPr>
            <a:r>
              <a:rPr lang="en-US" altLang="zh-HK" sz="2000" dirty="0">
                <a:latin typeface="+mn-lt"/>
              </a:rPr>
              <a:t>Linear probing (known as linear open addressing)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altLang="zh-HK" sz="2000" dirty="0">
                <a:latin typeface="+mn-lt"/>
              </a:rPr>
              <a:t>Quadratic probing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altLang="zh-HK" sz="2000" dirty="0">
                <a:latin typeface="+mn-lt"/>
              </a:rPr>
              <a:t>Rehashing</a:t>
            </a:r>
          </a:p>
        </p:txBody>
      </p:sp>
    </p:spTree>
    <p:extLst>
      <p:ext uri="{BB962C8B-B14F-4D97-AF65-F5344CB8AC3E}">
        <p14:creationId xmlns:p14="http://schemas.microsoft.com/office/powerpoint/2010/main" val="261056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 err="1"/>
              <a:t>Muti</a:t>
            </a:r>
            <a:r>
              <a:rPr lang="en-US" altLang="zh-HK" dirty="0"/>
              <a:t>-Slots: Intuition✅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62" y="964785"/>
            <a:ext cx="8614610" cy="1681556"/>
          </a:xfrm>
        </p:spPr>
        <p:txBody>
          <a:bodyPr/>
          <a:lstStyle/>
          <a:p>
            <a:r>
              <a:rPr lang="en-US" altLang="zh-HK" sz="2400" dirty="0"/>
              <a:t>Structure: The Bucket unit is further subdivided into several slots, each of which stores conflicting entries.</a:t>
            </a:r>
          </a:p>
          <a:p>
            <a:r>
              <a:rPr lang="en-US" altLang="zh-HK" sz="2400" dirty="0"/>
              <a:t>Search: After locating a bucket, </a:t>
            </a:r>
            <a:r>
              <a:rPr lang="en-US" altLang="zh-HK" sz="2400" dirty="0">
                <a:solidFill>
                  <a:srgbClr val="FF0000"/>
                </a:solidFill>
              </a:rPr>
              <a:t>further traverse </a:t>
            </a:r>
            <a:r>
              <a:rPr lang="en-US" altLang="zh-HK" sz="2400" dirty="0"/>
              <a:t>the slots in the bucket and finally find the target element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906574-A7FE-49CE-973E-A6DC6E1EB74D}"/>
              </a:ext>
            </a:extLst>
          </p:cNvPr>
          <p:cNvSpPr/>
          <p:nvPr/>
        </p:nvSpPr>
        <p:spPr bwMode="auto">
          <a:xfrm>
            <a:off x="228601" y="3429000"/>
            <a:ext cx="399056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FF0172-A382-4AC2-85F3-9AFA167BE7A9}"/>
              </a:ext>
            </a:extLst>
          </p:cNvPr>
          <p:cNvSpPr/>
          <p:nvPr/>
        </p:nvSpPr>
        <p:spPr bwMode="auto">
          <a:xfrm>
            <a:off x="4441259" y="3413931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3A84-559D-4448-A2B8-D16F33D0D48F}"/>
              </a:ext>
            </a:extLst>
          </p:cNvPr>
          <p:cNvSpPr/>
          <p:nvPr/>
        </p:nvSpPr>
        <p:spPr>
          <a:xfrm>
            <a:off x="4085958" y="2860373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A5106-93B0-4E61-9910-84359537DA81}"/>
              </a:ext>
            </a:extLst>
          </p:cNvPr>
          <p:cNvSpPr/>
          <p:nvPr/>
        </p:nvSpPr>
        <p:spPr>
          <a:xfrm>
            <a:off x="7251677" y="267053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4DBDCC-DC8F-4C09-AFD1-AD0C251BBE9B}"/>
              </a:ext>
            </a:extLst>
          </p:cNvPr>
          <p:cNvSpPr/>
          <p:nvPr/>
        </p:nvSpPr>
        <p:spPr bwMode="auto">
          <a:xfrm>
            <a:off x="4496814" y="350807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B1BA27-E087-47A8-B2AF-A230F5F15287}"/>
              </a:ext>
            </a:extLst>
          </p:cNvPr>
          <p:cNvSpPr/>
          <p:nvPr/>
        </p:nvSpPr>
        <p:spPr>
          <a:xfrm rot="5400000">
            <a:off x="4211925" y="411399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9F51AF-901D-4FAC-8682-124A81318A56}"/>
              </a:ext>
            </a:extLst>
          </p:cNvPr>
          <p:cNvSpPr/>
          <p:nvPr/>
        </p:nvSpPr>
        <p:spPr bwMode="auto">
          <a:xfrm>
            <a:off x="4506135" y="4667550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67115-861A-49A2-B37E-EEC43CE840EC}"/>
              </a:ext>
            </a:extLst>
          </p:cNvPr>
          <p:cNvSpPr/>
          <p:nvPr/>
        </p:nvSpPr>
        <p:spPr>
          <a:xfrm rot="5400000">
            <a:off x="4236008" y="527596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A19A1CB-30AE-4306-A9DB-FA346690DAF6}"/>
              </a:ext>
            </a:extLst>
          </p:cNvPr>
          <p:cNvSpPr/>
          <p:nvPr/>
        </p:nvSpPr>
        <p:spPr bwMode="auto">
          <a:xfrm>
            <a:off x="4518623" y="5820828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34ED009-6086-4FB0-B665-774957862627}"/>
              </a:ext>
            </a:extLst>
          </p:cNvPr>
          <p:cNvSpPr/>
          <p:nvPr/>
        </p:nvSpPr>
        <p:spPr bwMode="auto">
          <a:xfrm>
            <a:off x="2982638" y="3508070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F6DD64-459A-443A-B4D2-02257A4BECC0}"/>
              </a:ext>
            </a:extLst>
          </p:cNvPr>
          <p:cNvSpPr/>
          <p:nvPr/>
        </p:nvSpPr>
        <p:spPr>
          <a:xfrm>
            <a:off x="2976203" y="2871488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1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1449A5-6AFF-43C9-AD8E-A9ADE1641C25}"/>
              </a:ext>
            </a:extLst>
          </p:cNvPr>
          <p:cNvSpPr/>
          <p:nvPr/>
        </p:nvSpPr>
        <p:spPr bwMode="auto">
          <a:xfrm>
            <a:off x="7699126" y="3179026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83A0AC-8565-47C4-A7D9-A3032AF85072}"/>
              </a:ext>
            </a:extLst>
          </p:cNvPr>
          <p:cNvSpPr/>
          <p:nvPr/>
        </p:nvSpPr>
        <p:spPr>
          <a:xfrm>
            <a:off x="7218625" y="322926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FCF05E-16C4-433B-B158-37F0F0E2B326}"/>
              </a:ext>
            </a:extLst>
          </p:cNvPr>
          <p:cNvSpPr/>
          <p:nvPr/>
        </p:nvSpPr>
        <p:spPr>
          <a:xfrm>
            <a:off x="7251677" y="474665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8ABC36-82CF-4232-9DC4-5C75F187B237}"/>
              </a:ext>
            </a:extLst>
          </p:cNvPr>
          <p:cNvSpPr/>
          <p:nvPr/>
        </p:nvSpPr>
        <p:spPr>
          <a:xfrm>
            <a:off x="7240555" y="357106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B0CF78-39D7-4671-8B64-A9D95F6D6A0B}"/>
              </a:ext>
            </a:extLst>
          </p:cNvPr>
          <p:cNvSpPr/>
          <p:nvPr/>
        </p:nvSpPr>
        <p:spPr>
          <a:xfrm>
            <a:off x="7251677" y="626926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DC318C-62A7-4611-9AC3-650BD7FDB85C}"/>
              </a:ext>
            </a:extLst>
          </p:cNvPr>
          <p:cNvSpPr/>
          <p:nvPr/>
        </p:nvSpPr>
        <p:spPr>
          <a:xfrm rot="5400000">
            <a:off x="7306704" y="40730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3848CC-2C57-4098-9246-DD93DF43257D}"/>
              </a:ext>
            </a:extLst>
          </p:cNvPr>
          <p:cNvSpPr/>
          <p:nvPr/>
        </p:nvSpPr>
        <p:spPr>
          <a:xfrm rot="5400000">
            <a:off x="7319879" y="55279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C0A74F3-E00E-4BF4-80A3-4F6AC941BF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57100" y="486942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457B608-C250-41BB-8F48-240B65233076}"/>
              </a:ext>
            </a:extLst>
          </p:cNvPr>
          <p:cNvSpPr/>
          <p:nvPr/>
        </p:nvSpPr>
        <p:spPr bwMode="auto">
          <a:xfrm>
            <a:off x="6189634" y="4351848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3C3F04-A36C-4322-99E8-806B0EAB385D}"/>
              </a:ext>
            </a:extLst>
          </p:cNvPr>
          <p:cNvCxnSpPr>
            <a:cxnSpLocks/>
            <a:endCxn id="6" idx="3"/>
          </p:cNvCxnSpPr>
          <p:nvPr/>
        </p:nvCxnSpPr>
        <p:spPr bwMode="auto">
          <a:xfrm flipH="1" flipV="1">
            <a:off x="4219164" y="3710820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0FDAF8E-E163-46D3-AAB4-6DE65F14583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41664" y="6017828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C13B7FC-E387-4FBD-950E-1DA9450F71B2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 rot="5400000">
            <a:off x="6728087" y="3384627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79CBE96-7CD5-4CA8-85A9-070A3B27E810}"/>
              </a:ext>
            </a:extLst>
          </p:cNvPr>
          <p:cNvCxnSpPr>
            <a:cxnSpLocks/>
            <a:endCxn id="25" idx="4"/>
          </p:cNvCxnSpPr>
          <p:nvPr/>
        </p:nvCxnSpPr>
        <p:spPr bwMode="auto">
          <a:xfrm rot="16200000" flipV="1">
            <a:off x="6747709" y="5419883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069D636-995D-478A-90FA-6114519D1605}"/>
              </a:ext>
            </a:extLst>
          </p:cNvPr>
          <p:cNvCxnSpPr>
            <a:cxnSpLocks/>
            <a:stCxn id="17" idx="1"/>
            <a:endCxn id="25" idx="6"/>
          </p:cNvCxnSpPr>
          <p:nvPr/>
        </p:nvCxnSpPr>
        <p:spPr bwMode="auto">
          <a:xfrm rot="10800000">
            <a:off x="7371562" y="4869421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89DD16B-EEDC-4030-97AA-14EAED2AC6FF}"/>
              </a:ext>
            </a:extLst>
          </p:cNvPr>
          <p:cNvCxnSpPr>
            <a:cxnSpLocks/>
            <a:stCxn id="25" idx="2"/>
            <a:endCxn id="14" idx="3"/>
          </p:cNvCxnSpPr>
          <p:nvPr/>
        </p:nvCxnSpPr>
        <p:spPr bwMode="auto">
          <a:xfrm rot="10800000" flipV="1">
            <a:off x="5802114" y="4869420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267F6E50-5AC4-4DE4-87D4-977AE8EE5D4A}"/>
              </a:ext>
            </a:extLst>
          </p:cNvPr>
          <p:cNvCxnSpPr>
            <a:cxnSpLocks/>
            <a:stCxn id="25" idx="2"/>
            <a:endCxn id="12" idx="3"/>
          </p:cNvCxnSpPr>
          <p:nvPr/>
        </p:nvCxnSpPr>
        <p:spPr bwMode="auto">
          <a:xfrm rot="10800000" flipV="1">
            <a:off x="5789624" y="4869420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E3A6149-231F-4F91-A30D-2B43B82B70FF}"/>
              </a:ext>
            </a:extLst>
          </p:cNvPr>
          <p:cNvCxnSpPr>
            <a:cxnSpLocks/>
            <a:stCxn id="25" idx="2"/>
            <a:endCxn id="10" idx="3"/>
          </p:cNvCxnSpPr>
          <p:nvPr/>
        </p:nvCxnSpPr>
        <p:spPr bwMode="auto">
          <a:xfrm rot="10800000">
            <a:off x="5780306" y="3710823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735D1CC-9C31-417A-947C-F593CB096F3F}"/>
              </a:ext>
            </a:extLst>
          </p:cNvPr>
          <p:cNvSpPr/>
          <p:nvPr/>
        </p:nvSpPr>
        <p:spPr bwMode="auto">
          <a:xfrm>
            <a:off x="1742460" y="3508070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6686B9-824C-43D6-8C6D-6F1CD8E0CFB0}"/>
              </a:ext>
            </a:extLst>
          </p:cNvPr>
          <p:cNvSpPr/>
          <p:nvPr/>
        </p:nvSpPr>
        <p:spPr bwMode="auto">
          <a:xfrm>
            <a:off x="283281" y="3508070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D37894-57C6-4DAE-AB56-8C7D4754AE3C}"/>
              </a:ext>
            </a:extLst>
          </p:cNvPr>
          <p:cNvSpPr/>
          <p:nvPr/>
        </p:nvSpPr>
        <p:spPr>
          <a:xfrm>
            <a:off x="523874" y="348722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696E50-1B88-47A6-85E8-4C1A07F75BBD}"/>
              </a:ext>
            </a:extLst>
          </p:cNvPr>
          <p:cNvSpPr/>
          <p:nvPr/>
        </p:nvSpPr>
        <p:spPr bwMode="auto">
          <a:xfrm>
            <a:off x="228602" y="4563038"/>
            <a:ext cx="396259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4D9419F-13BE-489C-9A83-D29254EEC716}"/>
              </a:ext>
            </a:extLst>
          </p:cNvPr>
          <p:cNvSpPr/>
          <p:nvPr/>
        </p:nvSpPr>
        <p:spPr bwMode="auto">
          <a:xfrm>
            <a:off x="2954669" y="4642108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9CD37B-38EF-4238-801F-2E0A648A85A6}"/>
              </a:ext>
            </a:extLst>
          </p:cNvPr>
          <p:cNvSpPr/>
          <p:nvPr/>
        </p:nvSpPr>
        <p:spPr bwMode="auto">
          <a:xfrm>
            <a:off x="1714491" y="4642108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34A19D-3B9D-4E3B-89E9-3CAECCC8BB43}"/>
              </a:ext>
            </a:extLst>
          </p:cNvPr>
          <p:cNvSpPr/>
          <p:nvPr/>
        </p:nvSpPr>
        <p:spPr>
          <a:xfrm>
            <a:off x="518873" y="46019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E66BDB-FE8B-424E-9290-D1D26526D40D}"/>
              </a:ext>
            </a:extLst>
          </p:cNvPr>
          <p:cNvSpPr/>
          <p:nvPr/>
        </p:nvSpPr>
        <p:spPr bwMode="auto">
          <a:xfrm>
            <a:off x="228603" y="5736006"/>
            <a:ext cx="394330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13E45E8-B1F0-408E-A1DE-BA638FDAB18D}"/>
              </a:ext>
            </a:extLst>
          </p:cNvPr>
          <p:cNvSpPr/>
          <p:nvPr/>
        </p:nvSpPr>
        <p:spPr bwMode="auto">
          <a:xfrm>
            <a:off x="2935380" y="581507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D54FA99-8FA2-4FCA-8616-6596077C03CE}"/>
              </a:ext>
            </a:extLst>
          </p:cNvPr>
          <p:cNvSpPr/>
          <p:nvPr/>
        </p:nvSpPr>
        <p:spPr bwMode="auto">
          <a:xfrm>
            <a:off x="1695202" y="581507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62087F-5C05-448E-82FD-A2AEBB21A1C0}"/>
              </a:ext>
            </a:extLst>
          </p:cNvPr>
          <p:cNvSpPr/>
          <p:nvPr/>
        </p:nvSpPr>
        <p:spPr>
          <a:xfrm>
            <a:off x="526996" y="581507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F8EB27C-A4B2-4BF5-A92C-ABD7E1EA4EAC}"/>
              </a:ext>
            </a:extLst>
          </p:cNvPr>
          <p:cNvSpPr txBox="1"/>
          <p:nvPr/>
        </p:nvSpPr>
        <p:spPr>
          <a:xfrm>
            <a:off x="6071721" y="3741737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24FA69B-6618-4347-A87C-5FC3F560289D}"/>
              </a:ext>
            </a:extLst>
          </p:cNvPr>
          <p:cNvSpPr/>
          <p:nvPr/>
        </p:nvSpPr>
        <p:spPr bwMode="auto">
          <a:xfrm>
            <a:off x="283281" y="5816168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B94127E-8CEE-4C8C-970F-A07C9B9EE954}"/>
              </a:ext>
            </a:extLst>
          </p:cNvPr>
          <p:cNvSpPr/>
          <p:nvPr/>
        </p:nvSpPr>
        <p:spPr bwMode="auto">
          <a:xfrm>
            <a:off x="283281" y="4651612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E9555DB-F365-48D0-9EF0-58DC32313B0D}"/>
              </a:ext>
            </a:extLst>
          </p:cNvPr>
          <p:cNvSpPr/>
          <p:nvPr/>
        </p:nvSpPr>
        <p:spPr>
          <a:xfrm>
            <a:off x="1683524" y="2881520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2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2C9EC9-7AFF-4C17-80FC-F1FCDF9D2082}"/>
              </a:ext>
            </a:extLst>
          </p:cNvPr>
          <p:cNvSpPr/>
          <p:nvPr/>
        </p:nvSpPr>
        <p:spPr>
          <a:xfrm>
            <a:off x="494098" y="283269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3CF92C5-8E2A-4028-8212-3697664B581B}"/>
              </a:ext>
            </a:extLst>
          </p:cNvPr>
          <p:cNvSpPr/>
          <p:nvPr/>
        </p:nvSpPr>
        <p:spPr>
          <a:xfrm>
            <a:off x="198140" y="2860373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n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27328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79098"/>
            <a:ext cx="7772400" cy="3713396"/>
          </a:xfrm>
        </p:spPr>
        <p:txBody>
          <a:bodyPr/>
          <a:lstStyle/>
          <a:p>
            <a:r>
              <a:rPr lang="en-US" sz="2400" dirty="0"/>
              <a:t>Binary tree: A tree data structure with at most two child nodes for each node</a:t>
            </a:r>
          </a:p>
          <a:p>
            <a:r>
              <a:rPr lang="en-US" sz="2400" dirty="0"/>
              <a:t>Search process: root node -&gt; search the left/right subtree</a:t>
            </a:r>
            <a:r>
              <a:rPr lang="zh-CN" altLang="en-US" sz="2400" dirty="0"/>
              <a:t> </a:t>
            </a:r>
            <a:r>
              <a:rPr lang="en-US" altLang="zh-CN" sz="2400" dirty="0"/>
              <a:t>(target value is less/more than the current node -&gt; </a:t>
            </a:r>
            <a:r>
              <a:rPr lang="en-US" sz="2400" dirty="0"/>
              <a:t>repeat until the target value is found or a leaf node is reached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2F8B08-2EBA-4DC2-988B-29B721FA3D7B}"/>
              </a:ext>
            </a:extLst>
          </p:cNvPr>
          <p:cNvSpPr txBox="1">
            <a:spLocks/>
          </p:cNvSpPr>
          <p:nvPr/>
        </p:nvSpPr>
        <p:spPr bwMode="auto">
          <a:xfrm>
            <a:off x="611222" y="5597088"/>
            <a:ext cx="7772400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i="1" kern="0" dirty="0">
                <a:solidFill>
                  <a:srgbClr val="C00000"/>
                </a:solidFill>
              </a:rPr>
              <a:t>Question: Don’t we have any more efficient search techniques? Even O(1)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147B1C-91F3-4886-92FD-600FA5EF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35" y="3666861"/>
            <a:ext cx="6984774" cy="16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 err="1"/>
              <a:t>Muti</a:t>
            </a:r>
            <a:r>
              <a:rPr lang="en-US" altLang="zh-HK" dirty="0"/>
              <a:t>-Slots: Reflection</a:t>
            </a:r>
            <a:r>
              <a:rPr lang="zh-HK" altLang="en-US" dirty="0"/>
              <a:t>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62" y="964785"/>
            <a:ext cx="8614610" cy="1681556"/>
          </a:xfrm>
        </p:spPr>
        <p:txBody>
          <a:bodyPr/>
          <a:lstStyle/>
          <a:p>
            <a:r>
              <a:rPr lang="en-US" altLang="zh-HK" sz="2400" dirty="0"/>
              <a:t>Number of slots: Must be </a:t>
            </a:r>
            <a:r>
              <a:rPr lang="en-US" altLang="zh-HK" sz="2400" dirty="0">
                <a:solidFill>
                  <a:srgbClr val="FF0000"/>
                </a:solidFill>
              </a:rPr>
              <a:t>predetermined</a:t>
            </a:r>
            <a:r>
              <a:rPr lang="en-US" altLang="zh-HK" sz="2400" dirty="0"/>
              <a:t> and cannot be dynamically adjusted. Having too many slots leads to wasted space.</a:t>
            </a:r>
          </a:p>
          <a:p>
            <a:r>
              <a:rPr lang="en-US" altLang="zh-CN" sz="2400" dirty="0"/>
              <a:t>Improvement: Use a </a:t>
            </a:r>
            <a:r>
              <a:rPr lang="en-US" altLang="zh-CN" sz="2400" dirty="0">
                <a:solidFill>
                  <a:srgbClr val="FF0000"/>
                </a:solidFill>
              </a:rPr>
              <a:t>linked list </a:t>
            </a:r>
            <a:r>
              <a:rPr lang="en-US" altLang="zh-CN" sz="2400" dirty="0"/>
              <a:t>approach that allows dynamic adjustment of slot sizes.</a:t>
            </a:r>
            <a:endParaRPr lang="zh-HK" altLang="en-US" sz="24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A04C15-2957-42E6-B811-5E66AF366797}"/>
              </a:ext>
            </a:extLst>
          </p:cNvPr>
          <p:cNvSpPr/>
          <p:nvPr/>
        </p:nvSpPr>
        <p:spPr bwMode="auto">
          <a:xfrm>
            <a:off x="222323" y="3563478"/>
            <a:ext cx="399056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5767A7B-F6C0-46BD-B2AA-AAAEE1DBF3F5}"/>
              </a:ext>
            </a:extLst>
          </p:cNvPr>
          <p:cNvSpPr/>
          <p:nvPr/>
        </p:nvSpPr>
        <p:spPr bwMode="auto">
          <a:xfrm>
            <a:off x="4434981" y="3548409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B7360A9-94B4-4832-8A75-4BE402604E1A}"/>
              </a:ext>
            </a:extLst>
          </p:cNvPr>
          <p:cNvSpPr/>
          <p:nvPr/>
        </p:nvSpPr>
        <p:spPr>
          <a:xfrm>
            <a:off x="4078253" y="3080765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AA2CC06-D08A-47BE-A4C3-368F49C9B378}"/>
              </a:ext>
            </a:extLst>
          </p:cNvPr>
          <p:cNvSpPr/>
          <p:nvPr/>
        </p:nvSpPr>
        <p:spPr>
          <a:xfrm>
            <a:off x="7245399" y="280501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E65EF3F-F7DF-428E-BA31-C503D341A6C2}"/>
              </a:ext>
            </a:extLst>
          </p:cNvPr>
          <p:cNvSpPr/>
          <p:nvPr/>
        </p:nvSpPr>
        <p:spPr bwMode="auto">
          <a:xfrm>
            <a:off x="4490536" y="3642548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1B25A4-79E2-4E00-8DA6-C277AE9AB12C}"/>
              </a:ext>
            </a:extLst>
          </p:cNvPr>
          <p:cNvSpPr/>
          <p:nvPr/>
        </p:nvSpPr>
        <p:spPr>
          <a:xfrm rot="5400000">
            <a:off x="4205647" y="424847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20C5051-0C42-48AE-B10A-88622FE8C18E}"/>
              </a:ext>
            </a:extLst>
          </p:cNvPr>
          <p:cNvSpPr/>
          <p:nvPr/>
        </p:nvSpPr>
        <p:spPr bwMode="auto">
          <a:xfrm>
            <a:off x="4499857" y="4802028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4E65A95-3456-4361-B54D-411BBEC6A7BC}"/>
              </a:ext>
            </a:extLst>
          </p:cNvPr>
          <p:cNvSpPr/>
          <p:nvPr/>
        </p:nvSpPr>
        <p:spPr>
          <a:xfrm rot="5400000">
            <a:off x="4229730" y="541044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F6EC5D6-766B-4AEA-B74B-F7ED7CD49246}"/>
              </a:ext>
            </a:extLst>
          </p:cNvPr>
          <p:cNvSpPr/>
          <p:nvPr/>
        </p:nvSpPr>
        <p:spPr bwMode="auto">
          <a:xfrm>
            <a:off x="4512345" y="595530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83B63BB-1D78-449F-8DA9-480118363273}"/>
              </a:ext>
            </a:extLst>
          </p:cNvPr>
          <p:cNvSpPr/>
          <p:nvPr/>
        </p:nvSpPr>
        <p:spPr bwMode="auto">
          <a:xfrm>
            <a:off x="2976360" y="3642548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79CC2C0-9BB4-451E-AD93-6D19D4687A5B}"/>
              </a:ext>
            </a:extLst>
          </p:cNvPr>
          <p:cNvSpPr/>
          <p:nvPr/>
        </p:nvSpPr>
        <p:spPr>
          <a:xfrm>
            <a:off x="2968498" y="3091880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1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CEB4F7-3E05-45EE-8548-DC7318015BD8}"/>
              </a:ext>
            </a:extLst>
          </p:cNvPr>
          <p:cNvSpPr/>
          <p:nvPr/>
        </p:nvSpPr>
        <p:spPr bwMode="auto">
          <a:xfrm>
            <a:off x="7692848" y="3313504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D7BC861-3E21-4537-9EAC-4F4B0904DF97}"/>
              </a:ext>
            </a:extLst>
          </p:cNvPr>
          <p:cNvSpPr/>
          <p:nvPr/>
        </p:nvSpPr>
        <p:spPr>
          <a:xfrm>
            <a:off x="7212347" y="336374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3D0B91-4129-4E39-92F1-8180118B6348}"/>
              </a:ext>
            </a:extLst>
          </p:cNvPr>
          <p:cNvSpPr/>
          <p:nvPr/>
        </p:nvSpPr>
        <p:spPr>
          <a:xfrm>
            <a:off x="7245399" y="488113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DB095BA-238D-4BBC-8270-3C2EB538CE1E}"/>
              </a:ext>
            </a:extLst>
          </p:cNvPr>
          <p:cNvSpPr/>
          <p:nvPr/>
        </p:nvSpPr>
        <p:spPr>
          <a:xfrm>
            <a:off x="7234277" y="370554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55B5470-737B-4AE5-B6F1-78208C86347F}"/>
              </a:ext>
            </a:extLst>
          </p:cNvPr>
          <p:cNvSpPr/>
          <p:nvPr/>
        </p:nvSpPr>
        <p:spPr>
          <a:xfrm>
            <a:off x="7245399" y="640374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5497073-12A6-4DFC-B418-F54692DB140A}"/>
              </a:ext>
            </a:extLst>
          </p:cNvPr>
          <p:cNvSpPr/>
          <p:nvPr/>
        </p:nvSpPr>
        <p:spPr>
          <a:xfrm rot="5400000">
            <a:off x="7300426" y="420750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B8F26B-FA59-4121-B43A-75449B559D03}"/>
              </a:ext>
            </a:extLst>
          </p:cNvPr>
          <p:cNvSpPr/>
          <p:nvPr/>
        </p:nvSpPr>
        <p:spPr>
          <a:xfrm rot="5400000">
            <a:off x="7313601" y="566240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E68149F-9743-47D4-8897-9FE0DEC0A18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50822" y="5003899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CB81655E-1774-4B16-B0F5-96464A39A5D4}"/>
              </a:ext>
            </a:extLst>
          </p:cNvPr>
          <p:cNvSpPr/>
          <p:nvPr/>
        </p:nvSpPr>
        <p:spPr bwMode="auto">
          <a:xfrm>
            <a:off x="6183356" y="4486326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62176C7-8472-4D16-991F-CE7A3A439628}"/>
              </a:ext>
            </a:extLst>
          </p:cNvPr>
          <p:cNvCxnSpPr>
            <a:cxnSpLocks/>
            <a:endCxn id="58" idx="3"/>
          </p:cNvCxnSpPr>
          <p:nvPr/>
        </p:nvCxnSpPr>
        <p:spPr bwMode="auto">
          <a:xfrm flipH="1" flipV="1">
            <a:off x="4212886" y="3845298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6DA4139-EAC1-4543-BE34-4CE213A4886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35386" y="6152306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BD8D8AC9-A927-40F8-B013-256BDD71204D}"/>
              </a:ext>
            </a:extLst>
          </p:cNvPr>
          <p:cNvCxnSpPr>
            <a:cxnSpLocks/>
            <a:endCxn id="77" idx="0"/>
          </p:cNvCxnSpPr>
          <p:nvPr/>
        </p:nvCxnSpPr>
        <p:spPr bwMode="auto">
          <a:xfrm rot="5400000">
            <a:off x="6721809" y="3519105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717117FB-2517-4F92-965F-14F45D541598}"/>
              </a:ext>
            </a:extLst>
          </p:cNvPr>
          <p:cNvCxnSpPr>
            <a:cxnSpLocks/>
            <a:endCxn id="77" idx="4"/>
          </p:cNvCxnSpPr>
          <p:nvPr/>
        </p:nvCxnSpPr>
        <p:spPr bwMode="auto">
          <a:xfrm rot="16200000" flipV="1">
            <a:off x="6741431" y="5554361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6202B81D-5AE1-4E37-B0F6-8B11C33CEAC9}"/>
              </a:ext>
            </a:extLst>
          </p:cNvPr>
          <p:cNvCxnSpPr>
            <a:cxnSpLocks/>
            <a:stCxn id="69" idx="1"/>
            <a:endCxn id="77" idx="6"/>
          </p:cNvCxnSpPr>
          <p:nvPr/>
        </p:nvCxnSpPr>
        <p:spPr bwMode="auto">
          <a:xfrm rot="10800000">
            <a:off x="7365284" y="5003899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CF6EACBF-82E3-4743-987E-C191F3BE1361}"/>
              </a:ext>
            </a:extLst>
          </p:cNvPr>
          <p:cNvCxnSpPr>
            <a:cxnSpLocks/>
            <a:stCxn id="77" idx="2"/>
            <a:endCxn id="66" idx="3"/>
          </p:cNvCxnSpPr>
          <p:nvPr/>
        </p:nvCxnSpPr>
        <p:spPr bwMode="auto">
          <a:xfrm rot="10800000" flipV="1">
            <a:off x="5795836" y="5003898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218701C6-688E-4947-A1C6-50DB4EEAFF00}"/>
              </a:ext>
            </a:extLst>
          </p:cNvPr>
          <p:cNvCxnSpPr>
            <a:cxnSpLocks/>
            <a:stCxn id="77" idx="2"/>
            <a:endCxn id="64" idx="3"/>
          </p:cNvCxnSpPr>
          <p:nvPr/>
        </p:nvCxnSpPr>
        <p:spPr bwMode="auto">
          <a:xfrm rot="10800000" flipV="1">
            <a:off x="5783346" y="5003898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6196EC5E-70B6-4BA4-AFF1-E84B5D3F9F5E}"/>
              </a:ext>
            </a:extLst>
          </p:cNvPr>
          <p:cNvCxnSpPr>
            <a:cxnSpLocks/>
            <a:stCxn id="77" idx="2"/>
            <a:endCxn id="62" idx="3"/>
          </p:cNvCxnSpPr>
          <p:nvPr/>
        </p:nvCxnSpPr>
        <p:spPr bwMode="auto">
          <a:xfrm rot="10800000">
            <a:off x="5774028" y="3845301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51F67-0EC2-4201-B1CA-987D2BCFFB58}"/>
              </a:ext>
            </a:extLst>
          </p:cNvPr>
          <p:cNvSpPr/>
          <p:nvPr/>
        </p:nvSpPr>
        <p:spPr bwMode="auto">
          <a:xfrm>
            <a:off x="1736182" y="3642548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6710B88-112B-48E2-8E24-CF83E1B25973}"/>
              </a:ext>
            </a:extLst>
          </p:cNvPr>
          <p:cNvSpPr/>
          <p:nvPr/>
        </p:nvSpPr>
        <p:spPr bwMode="auto">
          <a:xfrm>
            <a:off x="277003" y="3642548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9FA812D-8BDB-4A26-961D-D980C5F4E289}"/>
              </a:ext>
            </a:extLst>
          </p:cNvPr>
          <p:cNvSpPr/>
          <p:nvPr/>
        </p:nvSpPr>
        <p:spPr>
          <a:xfrm>
            <a:off x="517596" y="362170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9542113-4585-4525-A7CD-C750BBD850D2}"/>
              </a:ext>
            </a:extLst>
          </p:cNvPr>
          <p:cNvSpPr/>
          <p:nvPr/>
        </p:nvSpPr>
        <p:spPr bwMode="auto">
          <a:xfrm>
            <a:off x="222324" y="4697516"/>
            <a:ext cx="396259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37DCC7F-22BD-46AC-AABD-E686B0697EBA}"/>
              </a:ext>
            </a:extLst>
          </p:cNvPr>
          <p:cNvSpPr/>
          <p:nvPr/>
        </p:nvSpPr>
        <p:spPr bwMode="auto">
          <a:xfrm>
            <a:off x="2948391" y="477658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3B54C3D0-F0E6-4487-8B73-44A520288F5C}"/>
              </a:ext>
            </a:extLst>
          </p:cNvPr>
          <p:cNvSpPr/>
          <p:nvPr/>
        </p:nvSpPr>
        <p:spPr bwMode="auto">
          <a:xfrm>
            <a:off x="1708213" y="477658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4B6C10C-A5E9-4B2F-9145-A1554EB8C502}"/>
              </a:ext>
            </a:extLst>
          </p:cNvPr>
          <p:cNvSpPr/>
          <p:nvPr/>
        </p:nvSpPr>
        <p:spPr>
          <a:xfrm>
            <a:off x="512595" y="473644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B2BA8AD-E8A5-48F8-8A5D-DD6ACA9FE3DE}"/>
              </a:ext>
            </a:extLst>
          </p:cNvPr>
          <p:cNvSpPr/>
          <p:nvPr/>
        </p:nvSpPr>
        <p:spPr bwMode="auto">
          <a:xfrm>
            <a:off x="222325" y="5870484"/>
            <a:ext cx="394330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EE0F02FC-9AA5-4AA3-A2B8-C9EF9B974214}"/>
              </a:ext>
            </a:extLst>
          </p:cNvPr>
          <p:cNvSpPr/>
          <p:nvPr/>
        </p:nvSpPr>
        <p:spPr bwMode="auto">
          <a:xfrm>
            <a:off x="2929102" y="5949554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1E2899F-E57A-48CA-9C10-28983ED8CE74}"/>
              </a:ext>
            </a:extLst>
          </p:cNvPr>
          <p:cNvSpPr/>
          <p:nvPr/>
        </p:nvSpPr>
        <p:spPr bwMode="auto">
          <a:xfrm>
            <a:off x="1688924" y="5949554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52F199D-8FCF-448E-ADD6-D6868B29BDF5}"/>
              </a:ext>
            </a:extLst>
          </p:cNvPr>
          <p:cNvSpPr/>
          <p:nvPr/>
        </p:nvSpPr>
        <p:spPr>
          <a:xfrm>
            <a:off x="520718" y="594955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6294993-6B2C-47C1-B641-56BCF00EC9D6}"/>
              </a:ext>
            </a:extLst>
          </p:cNvPr>
          <p:cNvSpPr txBox="1"/>
          <p:nvPr/>
        </p:nvSpPr>
        <p:spPr>
          <a:xfrm>
            <a:off x="6065443" y="3876215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318B2FE-33CB-40F0-92EA-A666AA3350DE}"/>
              </a:ext>
            </a:extLst>
          </p:cNvPr>
          <p:cNvSpPr/>
          <p:nvPr/>
        </p:nvSpPr>
        <p:spPr bwMode="auto">
          <a:xfrm>
            <a:off x="277003" y="5950646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1386762-F729-4C0F-A471-D9D8FA0377C5}"/>
              </a:ext>
            </a:extLst>
          </p:cNvPr>
          <p:cNvSpPr/>
          <p:nvPr/>
        </p:nvSpPr>
        <p:spPr bwMode="auto">
          <a:xfrm>
            <a:off x="277003" y="4786090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175B6FD-507B-4723-9255-694C74BB686C}"/>
              </a:ext>
            </a:extLst>
          </p:cNvPr>
          <p:cNvSpPr/>
          <p:nvPr/>
        </p:nvSpPr>
        <p:spPr>
          <a:xfrm>
            <a:off x="1675819" y="3101912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2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65EEC24-2EBA-4E50-9FDA-162A5078ADA8}"/>
              </a:ext>
            </a:extLst>
          </p:cNvPr>
          <p:cNvSpPr/>
          <p:nvPr/>
        </p:nvSpPr>
        <p:spPr>
          <a:xfrm>
            <a:off x="486393" y="305308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73906D6-6AB6-44B6-A6E5-AE6D0F8190C9}"/>
              </a:ext>
            </a:extLst>
          </p:cNvPr>
          <p:cNvSpPr/>
          <p:nvPr/>
        </p:nvSpPr>
        <p:spPr>
          <a:xfrm>
            <a:off x="190435" y="3080765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n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912639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Chaining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28" y="874188"/>
            <a:ext cx="8614610" cy="1681556"/>
          </a:xfrm>
        </p:spPr>
        <p:txBody>
          <a:bodyPr/>
          <a:lstStyle/>
          <a:p>
            <a:r>
              <a:rPr lang="en-US" altLang="zh-HK" sz="2400" dirty="0"/>
              <a:t>Structure: Allow a bucket to be </a:t>
            </a:r>
            <a:r>
              <a:rPr lang="en-US" altLang="zh-HK" sz="2400" dirty="0">
                <a:solidFill>
                  <a:srgbClr val="FF0000"/>
                </a:solidFill>
              </a:rPr>
              <a:t>variable length </a:t>
            </a:r>
            <a:r>
              <a:rPr lang="en-US" altLang="zh-HK" sz="2400" dirty="0"/>
              <a:t>using a linked list.</a:t>
            </a:r>
          </a:p>
          <a:p>
            <a:r>
              <a:rPr lang="en-US" altLang="zh-HK" sz="2400" dirty="0"/>
              <a:t>Search: First locate the corresponding Bucket, then traverse the linked list corresponding to the bucket until the target element is found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FF0172-A382-4AC2-85F3-9AFA167BE7A9}"/>
              </a:ext>
            </a:extLst>
          </p:cNvPr>
          <p:cNvSpPr/>
          <p:nvPr/>
        </p:nvSpPr>
        <p:spPr bwMode="auto">
          <a:xfrm>
            <a:off x="4462122" y="3457545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3A84-559D-4448-A2B8-D16F33D0D48F}"/>
              </a:ext>
            </a:extLst>
          </p:cNvPr>
          <p:cNvSpPr/>
          <p:nvPr/>
        </p:nvSpPr>
        <p:spPr>
          <a:xfrm>
            <a:off x="4177963" y="3018955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A5106-93B0-4E61-9910-84359537DA81}"/>
              </a:ext>
            </a:extLst>
          </p:cNvPr>
          <p:cNvSpPr/>
          <p:nvPr/>
        </p:nvSpPr>
        <p:spPr>
          <a:xfrm>
            <a:off x="7272540" y="271414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4DBDCC-DC8F-4C09-AFD1-AD0C251BBE9B}"/>
              </a:ext>
            </a:extLst>
          </p:cNvPr>
          <p:cNvSpPr/>
          <p:nvPr/>
        </p:nvSpPr>
        <p:spPr bwMode="auto">
          <a:xfrm>
            <a:off x="4517677" y="3551684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B1BA27-E087-47A8-B2AF-A230F5F15287}"/>
              </a:ext>
            </a:extLst>
          </p:cNvPr>
          <p:cNvSpPr/>
          <p:nvPr/>
        </p:nvSpPr>
        <p:spPr>
          <a:xfrm rot="5400000">
            <a:off x="4232788" y="415760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9F51AF-901D-4FAC-8682-124A81318A56}"/>
              </a:ext>
            </a:extLst>
          </p:cNvPr>
          <p:cNvSpPr/>
          <p:nvPr/>
        </p:nvSpPr>
        <p:spPr bwMode="auto">
          <a:xfrm>
            <a:off x="4526998" y="4711164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67115-861A-49A2-B37E-EEC43CE840EC}"/>
              </a:ext>
            </a:extLst>
          </p:cNvPr>
          <p:cNvSpPr/>
          <p:nvPr/>
        </p:nvSpPr>
        <p:spPr>
          <a:xfrm rot="5400000">
            <a:off x="4256871" y="531957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A19A1CB-30AE-4306-A9DB-FA346690DAF6}"/>
              </a:ext>
            </a:extLst>
          </p:cNvPr>
          <p:cNvSpPr/>
          <p:nvPr/>
        </p:nvSpPr>
        <p:spPr bwMode="auto">
          <a:xfrm>
            <a:off x="4539486" y="586444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34ED009-6086-4FB0-B665-774957862627}"/>
              </a:ext>
            </a:extLst>
          </p:cNvPr>
          <p:cNvSpPr/>
          <p:nvPr/>
        </p:nvSpPr>
        <p:spPr bwMode="auto">
          <a:xfrm>
            <a:off x="3109918" y="3556565"/>
            <a:ext cx="1133822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1449A5-6AFF-43C9-AD8E-A9ADE1641C25}"/>
              </a:ext>
            </a:extLst>
          </p:cNvPr>
          <p:cNvSpPr/>
          <p:nvPr/>
        </p:nvSpPr>
        <p:spPr bwMode="auto">
          <a:xfrm>
            <a:off x="7719989" y="3222640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83A0AC-8565-47C4-A7D9-A3032AF85072}"/>
              </a:ext>
            </a:extLst>
          </p:cNvPr>
          <p:cNvSpPr/>
          <p:nvPr/>
        </p:nvSpPr>
        <p:spPr>
          <a:xfrm>
            <a:off x="7239488" y="327287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FCF05E-16C4-433B-B158-37F0F0E2B326}"/>
              </a:ext>
            </a:extLst>
          </p:cNvPr>
          <p:cNvSpPr/>
          <p:nvPr/>
        </p:nvSpPr>
        <p:spPr>
          <a:xfrm>
            <a:off x="7272540" y="47902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8ABC36-82CF-4232-9DC4-5C75F187B237}"/>
              </a:ext>
            </a:extLst>
          </p:cNvPr>
          <p:cNvSpPr/>
          <p:nvPr/>
        </p:nvSpPr>
        <p:spPr>
          <a:xfrm>
            <a:off x="7261418" y="361468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B0CF78-39D7-4671-8B64-A9D95F6D6A0B}"/>
              </a:ext>
            </a:extLst>
          </p:cNvPr>
          <p:cNvSpPr/>
          <p:nvPr/>
        </p:nvSpPr>
        <p:spPr>
          <a:xfrm>
            <a:off x="7258816" y="635737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DC318C-62A7-4611-9AC3-650BD7FDB85C}"/>
              </a:ext>
            </a:extLst>
          </p:cNvPr>
          <p:cNvSpPr/>
          <p:nvPr/>
        </p:nvSpPr>
        <p:spPr>
          <a:xfrm rot="5400000">
            <a:off x="7327567" y="411664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3848CC-2C57-4098-9246-DD93DF43257D}"/>
              </a:ext>
            </a:extLst>
          </p:cNvPr>
          <p:cNvSpPr/>
          <p:nvPr/>
        </p:nvSpPr>
        <p:spPr>
          <a:xfrm rot="5400000">
            <a:off x="7340742" y="557153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C0A74F3-E00E-4BF4-80A3-4F6AC941BF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77963" y="4913035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457B608-C250-41BB-8F48-240B65233076}"/>
              </a:ext>
            </a:extLst>
          </p:cNvPr>
          <p:cNvSpPr/>
          <p:nvPr/>
        </p:nvSpPr>
        <p:spPr bwMode="auto">
          <a:xfrm>
            <a:off x="6210497" y="4395462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3C3F04-A36C-4322-99E8-806B0EAB385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40027" y="3754434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0FDAF8E-E163-46D3-AAB4-6DE65F14583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62527" y="606144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C13B7FC-E387-4FBD-950E-1DA9450F71B2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 rot="5400000">
            <a:off x="6748950" y="3428241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79CBE96-7CD5-4CA8-85A9-070A3B27E810}"/>
              </a:ext>
            </a:extLst>
          </p:cNvPr>
          <p:cNvCxnSpPr>
            <a:cxnSpLocks/>
            <a:endCxn id="25" idx="4"/>
          </p:cNvCxnSpPr>
          <p:nvPr/>
        </p:nvCxnSpPr>
        <p:spPr bwMode="auto">
          <a:xfrm rot="16200000" flipV="1">
            <a:off x="6768572" y="5463497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069D636-995D-478A-90FA-6114519D1605}"/>
              </a:ext>
            </a:extLst>
          </p:cNvPr>
          <p:cNvCxnSpPr>
            <a:cxnSpLocks/>
            <a:stCxn id="17" idx="1"/>
            <a:endCxn id="25" idx="6"/>
          </p:cNvCxnSpPr>
          <p:nvPr/>
        </p:nvCxnSpPr>
        <p:spPr bwMode="auto">
          <a:xfrm rot="10800000">
            <a:off x="7392425" y="4913035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89DD16B-EEDC-4030-97AA-14EAED2AC6FF}"/>
              </a:ext>
            </a:extLst>
          </p:cNvPr>
          <p:cNvCxnSpPr>
            <a:cxnSpLocks/>
            <a:stCxn id="25" idx="2"/>
            <a:endCxn id="14" idx="3"/>
          </p:cNvCxnSpPr>
          <p:nvPr/>
        </p:nvCxnSpPr>
        <p:spPr bwMode="auto">
          <a:xfrm rot="10800000" flipV="1">
            <a:off x="5822977" y="4913034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267F6E50-5AC4-4DE4-87D4-977AE8EE5D4A}"/>
              </a:ext>
            </a:extLst>
          </p:cNvPr>
          <p:cNvCxnSpPr>
            <a:cxnSpLocks/>
            <a:stCxn id="25" idx="2"/>
            <a:endCxn id="12" idx="3"/>
          </p:cNvCxnSpPr>
          <p:nvPr/>
        </p:nvCxnSpPr>
        <p:spPr bwMode="auto">
          <a:xfrm rot="10800000" flipV="1">
            <a:off x="5810487" y="4913034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E3A6149-231F-4F91-A30D-2B43B82B70FF}"/>
              </a:ext>
            </a:extLst>
          </p:cNvPr>
          <p:cNvCxnSpPr>
            <a:cxnSpLocks/>
            <a:stCxn id="25" idx="2"/>
            <a:endCxn id="10" idx="3"/>
          </p:cNvCxnSpPr>
          <p:nvPr/>
        </p:nvCxnSpPr>
        <p:spPr bwMode="auto">
          <a:xfrm rot="10800000">
            <a:off x="5801169" y="3754437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4D9419F-13BE-489C-9A83-D29254EEC716}"/>
              </a:ext>
            </a:extLst>
          </p:cNvPr>
          <p:cNvSpPr/>
          <p:nvPr/>
        </p:nvSpPr>
        <p:spPr bwMode="auto">
          <a:xfrm>
            <a:off x="3109918" y="4685721"/>
            <a:ext cx="107859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9CD37B-38EF-4238-801F-2E0A648A85A6}"/>
              </a:ext>
            </a:extLst>
          </p:cNvPr>
          <p:cNvSpPr/>
          <p:nvPr/>
        </p:nvSpPr>
        <p:spPr bwMode="auto">
          <a:xfrm>
            <a:off x="1635265" y="4690693"/>
            <a:ext cx="111410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13E45E8-B1F0-408E-A1DE-BA638FDAB18D}"/>
              </a:ext>
            </a:extLst>
          </p:cNvPr>
          <p:cNvSpPr/>
          <p:nvPr/>
        </p:nvSpPr>
        <p:spPr bwMode="auto">
          <a:xfrm>
            <a:off x="3080554" y="5868883"/>
            <a:ext cx="107859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D54FA99-8FA2-4FCA-8616-6596077C03CE}"/>
              </a:ext>
            </a:extLst>
          </p:cNvPr>
          <p:cNvSpPr/>
          <p:nvPr/>
        </p:nvSpPr>
        <p:spPr bwMode="auto">
          <a:xfrm>
            <a:off x="1570363" y="5873757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F8EB27C-A4B2-4BF5-A92C-ABD7E1EA4EAC}"/>
              </a:ext>
            </a:extLst>
          </p:cNvPr>
          <p:cNvSpPr txBox="1"/>
          <p:nvPr/>
        </p:nvSpPr>
        <p:spPr>
          <a:xfrm>
            <a:off x="6092584" y="3785351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B94127E-8CEE-4C8C-970F-A07C9B9EE954}"/>
              </a:ext>
            </a:extLst>
          </p:cNvPr>
          <p:cNvSpPr/>
          <p:nvPr/>
        </p:nvSpPr>
        <p:spPr bwMode="auto">
          <a:xfrm>
            <a:off x="219003" y="4685721"/>
            <a:ext cx="111410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3CF92C5-8E2A-4028-8212-3697664B581B}"/>
              </a:ext>
            </a:extLst>
          </p:cNvPr>
          <p:cNvSpPr/>
          <p:nvPr/>
        </p:nvSpPr>
        <p:spPr>
          <a:xfrm>
            <a:off x="2967784" y="3002236"/>
            <a:ext cx="14132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Entries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2560A6A-5620-489F-88A9-AF88CE8C59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23289" y="608605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652FB25-8DFD-4597-B97E-D4569D01C4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48422" y="4893445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5F57EF7-A032-467C-8889-AFD3B1B16EB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81047" y="491387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0069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E.g. of Chaining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2FFB5DEA-0197-47CD-BF1E-E15B35DC17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0" y="1223774"/>
                <a:ext cx="3355206" cy="2740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HK" sz="2400" kern="0" dirty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kern="0" dirty="0">
                        <a:latin typeface="Cambria Math"/>
                      </a:rPr>
                      <m:t>𝑏</m:t>
                    </m:r>
                    <m:r>
                      <a:rPr lang="en-US" altLang="zh-HK" sz="2400" i="1" kern="0" dirty="0">
                        <a:latin typeface="Cambria Math"/>
                      </a:rPr>
                      <m:t>=17</m:t>
                    </m:r>
                  </m:oMath>
                </a14:m>
                <a:r>
                  <a:rPr lang="en-US" altLang="zh-HK" sz="2400" kern="0" dirty="0"/>
                  <a:t> buckets.</a:t>
                </a:r>
              </a:p>
              <a:p>
                <a:r>
                  <a:rPr lang="en-US" altLang="zh-HK" sz="2400" kern="0" dirty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kern="0" dirty="0">
                        <a:latin typeface="Cambria Math"/>
                      </a:rPr>
                      <m:t>h</m:t>
                    </m:r>
                    <m:r>
                      <a:rPr lang="en-US" altLang="zh-HK" sz="2400" i="1" kern="0" dirty="0">
                        <a:latin typeface="Cambria Math"/>
                      </a:rPr>
                      <m:t>(</m:t>
                    </m:r>
                    <m:r>
                      <a:rPr lang="en-US" altLang="zh-HK" sz="2400" i="1" kern="0" dirty="0">
                        <a:latin typeface="Cambria Math"/>
                      </a:rPr>
                      <m:t>𝑘</m:t>
                    </m:r>
                    <m:r>
                      <a:rPr lang="en-US" altLang="zh-HK" sz="2400" i="1" kern="0" dirty="0">
                        <a:latin typeface="Cambria Math"/>
                      </a:rPr>
                      <m:t>)=</m:t>
                    </m:r>
                    <m:r>
                      <a:rPr lang="en-US" altLang="zh-HK" sz="2400" i="1" kern="0" dirty="0">
                        <a:latin typeface="Cambria Math"/>
                      </a:rPr>
                      <m:t>𝑘</m:t>
                    </m:r>
                    <m:r>
                      <a:rPr lang="en-US" altLang="zh-HK" sz="2400" i="1" kern="0" dirty="0">
                        <a:latin typeface="Cambria Math"/>
                      </a:rPr>
                      <m:t> % </m:t>
                    </m:r>
                    <m:r>
                      <a:rPr lang="en-US" altLang="zh-HK" sz="2400" i="1" kern="0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kern="0" dirty="0"/>
                  <a:t>.</a:t>
                </a:r>
              </a:p>
              <a:p>
                <a:r>
                  <a:rPr lang="en-US" altLang="zh-HK" sz="2400" kern="0" dirty="0"/>
                  <a:t>Consider inserting 6, 12, 34, 29, 28, 11, 23, 7, 0, 33, 30, 45.</a:t>
                </a:r>
              </a:p>
              <a:p>
                <a:endParaRPr lang="zh-HK" altLang="en-US" sz="2400" kern="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2FFB5DEA-0197-47CD-BF1E-E15B35DC1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23774"/>
                <a:ext cx="3355206" cy="2740335"/>
              </a:xfrm>
              <a:prstGeom prst="rect">
                <a:avLst/>
              </a:prstGeom>
              <a:blipFill>
                <a:blip r:embed="rId2"/>
                <a:stretch>
                  <a:fillRect l="-1636" t="-1782" r="-2909" b="-340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215">
            <a:extLst>
              <a:ext uri="{FF2B5EF4-FFF2-40B4-BE49-F238E27FC236}">
                <a16:creationId xmlns:a16="http://schemas.microsoft.com/office/drawing/2014/main" id="{41348063-D865-4E3B-966A-BB8D77F85B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44462"/>
            <a:ext cx="4260850" cy="6484938"/>
            <a:chOff x="2736" y="0"/>
            <a:chExt cx="2684" cy="4085"/>
          </a:xfrm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25785542-C01D-4F91-8E4C-1C3CA4A6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9A161C-317B-4CE8-BE31-8C2AA603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9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88E54577-2774-4B18-B96C-6F1A353A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5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85BF0CD5-5B15-4868-88E9-36C7863E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7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7" name="Rectangle 9">
              <a:extLst>
                <a:ext uri="{FF2B5EF4-FFF2-40B4-BE49-F238E27FC236}">
                  <a16:creationId xmlns:a16="http://schemas.microsoft.com/office/drawing/2014/main" id="{6A92D65E-8815-4C22-A2EB-A6ECE084E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01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9579CCB6-8BF0-4437-8E1D-29FC4CD4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[0]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6CB7A42C-F8C1-42A6-8B8A-48042CDC2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6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[4]</a:t>
              </a:r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612B10BC-FD3E-4BFB-B28E-1BE73E4E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7CFA6D87-7180-4935-8A50-F09B22C8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52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A71E88A3-4513-44F2-B59C-97AF5A95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2B47B83F-59AF-494E-B0F5-71148430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52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4" name="Line 22">
              <a:extLst>
                <a:ext uri="{FF2B5EF4-FFF2-40B4-BE49-F238E27FC236}">
                  <a16:creationId xmlns:a16="http://schemas.microsoft.com/office/drawing/2014/main" id="{BF3E21FD-5A12-4032-BD4A-67F639A78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65" name="Line 23">
              <a:extLst>
                <a:ext uri="{FF2B5EF4-FFF2-40B4-BE49-F238E27FC236}">
                  <a16:creationId xmlns:a16="http://schemas.microsoft.com/office/drawing/2014/main" id="{E3A21241-4843-45E4-B1DB-D4F1948C8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4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68AFC4C7-9566-42A3-BCCA-76C26E7F1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2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7" name="Rectangle 61">
              <a:extLst>
                <a:ext uri="{FF2B5EF4-FFF2-40B4-BE49-F238E27FC236}">
                  <a16:creationId xmlns:a16="http://schemas.microsoft.com/office/drawing/2014/main" id="{687C1A36-B14E-494D-AD88-796353F0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49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C5EE2E2C-3518-4672-AAB4-1D343635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7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86321872-6079-4277-AC72-7FAF188F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9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FFFF4026-6E99-4883-BAD9-7B0B567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21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101AF709-FADC-4323-A2A5-FBDDCA87F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2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[8]</a:t>
              </a:r>
            </a:p>
          </p:txBody>
        </p:sp>
        <p:sp>
          <p:nvSpPr>
            <p:cNvPr id="72" name="Rectangle 79">
              <a:extLst>
                <a:ext uri="{FF2B5EF4-FFF2-40B4-BE49-F238E27FC236}">
                  <a16:creationId xmlns:a16="http://schemas.microsoft.com/office/drawing/2014/main" id="{44D76C40-8E47-44AD-80BD-F4A040396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3" name="Rectangle 81">
              <a:extLst>
                <a:ext uri="{FF2B5EF4-FFF2-40B4-BE49-F238E27FC236}">
                  <a16:creationId xmlns:a16="http://schemas.microsoft.com/office/drawing/2014/main" id="{6B13D601-843C-4AF5-9ED7-0EF802A7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492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4" name="Rectangle 82">
              <a:extLst>
                <a:ext uri="{FF2B5EF4-FFF2-40B4-BE49-F238E27FC236}">
                  <a16:creationId xmlns:a16="http://schemas.microsoft.com/office/drawing/2014/main" id="{21FAA46F-2079-4A1A-82A9-4DD2E4D97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5" name="Rectangle 84">
              <a:extLst>
                <a:ext uri="{FF2B5EF4-FFF2-40B4-BE49-F238E27FC236}">
                  <a16:creationId xmlns:a16="http://schemas.microsoft.com/office/drawing/2014/main" id="{DE62CEF8-4B52-4660-A8DF-926C5C22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1492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6" name="Line 85">
              <a:extLst>
                <a:ext uri="{FF2B5EF4-FFF2-40B4-BE49-F238E27FC236}">
                  <a16:creationId xmlns:a16="http://schemas.microsoft.com/office/drawing/2014/main" id="{F60E0955-2909-46BE-8F02-2867DE1C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8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77" name="Line 86">
              <a:extLst>
                <a:ext uri="{FF2B5EF4-FFF2-40B4-BE49-F238E27FC236}">
                  <a16:creationId xmlns:a16="http://schemas.microsoft.com/office/drawing/2014/main" id="{8313D0F4-18E8-458C-9A47-460CCCA68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8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78" name="Rectangle 88">
              <a:extLst>
                <a:ext uri="{FF2B5EF4-FFF2-40B4-BE49-F238E27FC236}">
                  <a16:creationId xmlns:a16="http://schemas.microsoft.com/office/drawing/2014/main" id="{1564C17C-2C6F-4968-836A-71DB5A89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173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9" name="Rectangle 89">
              <a:extLst>
                <a:ext uri="{FF2B5EF4-FFF2-40B4-BE49-F238E27FC236}">
                  <a16:creationId xmlns:a16="http://schemas.microsoft.com/office/drawing/2014/main" id="{B62A4B51-0429-4992-AA5A-962DD4B2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732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0" name="Line 90">
              <a:extLst>
                <a:ext uri="{FF2B5EF4-FFF2-40B4-BE49-F238E27FC236}">
                  <a16:creationId xmlns:a16="http://schemas.microsoft.com/office/drawing/2014/main" id="{C554A7EE-CD99-43EC-BAD4-BDB1C74FF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81" name="Rectangle 114">
              <a:extLst>
                <a:ext uri="{FF2B5EF4-FFF2-40B4-BE49-F238E27FC236}">
                  <a16:creationId xmlns:a16="http://schemas.microsoft.com/office/drawing/2014/main" id="{305E837D-71C1-44F4-8072-152B48D3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41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2" name="Rectangle 115">
              <a:extLst>
                <a:ext uri="{FF2B5EF4-FFF2-40B4-BE49-F238E27FC236}">
                  <a16:creationId xmlns:a16="http://schemas.microsoft.com/office/drawing/2014/main" id="{9DDBF5A9-1B99-4F93-800F-FE2E69A7A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65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3" name="Rectangle 128">
              <a:extLst>
                <a:ext uri="{FF2B5EF4-FFF2-40B4-BE49-F238E27FC236}">
                  <a16:creationId xmlns:a16="http://schemas.microsoft.com/office/drawing/2014/main" id="{90D4D5B5-6120-415B-8F24-37FFF8BF0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4" name="Line 129">
              <a:extLst>
                <a:ext uri="{FF2B5EF4-FFF2-40B4-BE49-F238E27FC236}">
                  <a16:creationId xmlns:a16="http://schemas.microsoft.com/office/drawing/2014/main" id="{6B2C3DED-3E92-4031-BAC7-E513CDCEE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85" name="Rectangle 131">
              <a:extLst>
                <a:ext uri="{FF2B5EF4-FFF2-40B4-BE49-F238E27FC236}">
                  <a16:creationId xmlns:a16="http://schemas.microsoft.com/office/drawing/2014/main" id="{0919BE14-7C01-46E7-B5B8-DAC36917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2653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6" name="Rectangle 132">
              <a:extLst>
                <a:ext uri="{FF2B5EF4-FFF2-40B4-BE49-F238E27FC236}">
                  <a16:creationId xmlns:a16="http://schemas.microsoft.com/office/drawing/2014/main" id="{603407CC-8E9F-4E06-91E7-B1D7A1A81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7" name="Rectangle 133">
              <a:extLst>
                <a:ext uri="{FF2B5EF4-FFF2-40B4-BE49-F238E27FC236}">
                  <a16:creationId xmlns:a16="http://schemas.microsoft.com/office/drawing/2014/main" id="{049EC839-6BD6-4600-B916-35DF63D5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2653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8" name="Line 134">
              <a:extLst>
                <a:ext uri="{FF2B5EF4-FFF2-40B4-BE49-F238E27FC236}">
                  <a16:creationId xmlns:a16="http://schemas.microsoft.com/office/drawing/2014/main" id="{8EAC22D9-7AFE-44C5-8C63-0C6EA34F4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74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89" name="Rectangle 135">
              <a:extLst>
                <a:ext uri="{FF2B5EF4-FFF2-40B4-BE49-F238E27FC236}">
                  <a16:creationId xmlns:a16="http://schemas.microsoft.com/office/drawing/2014/main" id="{B155C6AD-6E9B-4FDF-BF99-3B9CD61E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0" name="Rectangle 136">
              <a:extLst>
                <a:ext uri="{FF2B5EF4-FFF2-40B4-BE49-F238E27FC236}">
                  <a16:creationId xmlns:a16="http://schemas.microsoft.com/office/drawing/2014/main" id="{2883FF44-C971-4E2E-8D15-1139FFF5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2653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1" name="Line 137">
              <a:extLst>
                <a:ext uri="{FF2B5EF4-FFF2-40B4-BE49-F238E27FC236}">
                  <a16:creationId xmlns:a16="http://schemas.microsoft.com/office/drawing/2014/main" id="{ED852129-AF1B-404B-A2CB-DA6562BA5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7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92" name="Rectangle 140">
              <a:extLst>
                <a:ext uri="{FF2B5EF4-FFF2-40B4-BE49-F238E27FC236}">
                  <a16:creationId xmlns:a16="http://schemas.microsoft.com/office/drawing/2014/main" id="{E1E3B0B1-35A6-4E34-981E-EC4685A43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89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3" name="Rectangle 141">
              <a:extLst>
                <a:ext uri="{FF2B5EF4-FFF2-40B4-BE49-F238E27FC236}">
                  <a16:creationId xmlns:a16="http://schemas.microsoft.com/office/drawing/2014/main" id="{996CDFB2-303E-46DE-A69C-FDAFDB6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13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4" name="Rectangle 142">
              <a:extLst>
                <a:ext uri="{FF2B5EF4-FFF2-40B4-BE49-F238E27FC236}">
                  <a16:creationId xmlns:a16="http://schemas.microsoft.com/office/drawing/2014/main" id="{A7340E2D-E67B-4202-A180-B8EDCC8CF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37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5" name="Rectangle 143">
              <a:extLst>
                <a:ext uri="{FF2B5EF4-FFF2-40B4-BE49-F238E27FC236}">
                  <a16:creationId xmlns:a16="http://schemas.microsoft.com/office/drawing/2014/main" id="{4A453B52-890D-4374-BC79-9443F620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61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6" name="Rectangle 144">
              <a:extLst>
                <a:ext uri="{FF2B5EF4-FFF2-40B4-BE49-F238E27FC236}">
                  <a16:creationId xmlns:a16="http://schemas.microsoft.com/office/drawing/2014/main" id="{B664D781-39C7-4925-9D16-CC51164E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85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7" name="Rectangle 145">
              <a:extLst>
                <a:ext uri="{FF2B5EF4-FFF2-40B4-BE49-F238E27FC236}">
                  <a16:creationId xmlns:a16="http://schemas.microsoft.com/office/drawing/2014/main" id="{7AE6F20E-39D5-4342-B090-ADC2E5CB8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6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[12]</a:t>
              </a:r>
            </a:p>
          </p:txBody>
        </p:sp>
        <p:sp>
          <p:nvSpPr>
            <p:cNvPr id="98" name="Rectangle 147">
              <a:extLst>
                <a:ext uri="{FF2B5EF4-FFF2-40B4-BE49-F238E27FC236}">
                  <a16:creationId xmlns:a16="http://schemas.microsoft.com/office/drawing/2014/main" id="{169B9729-7974-4CE1-A58A-9E2E2D87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801"/>
              <a:ext cx="5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[16]</a:t>
              </a:r>
            </a:p>
          </p:txBody>
        </p:sp>
        <p:sp>
          <p:nvSpPr>
            <p:cNvPr id="99" name="Rectangle 149">
              <a:extLst>
                <a:ext uri="{FF2B5EF4-FFF2-40B4-BE49-F238E27FC236}">
                  <a16:creationId xmlns:a16="http://schemas.microsoft.com/office/drawing/2014/main" id="{AF15D63A-5A86-4EC4-A385-A8747AB51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0" name="Rectangle 151">
              <a:extLst>
                <a:ext uri="{FF2B5EF4-FFF2-40B4-BE49-F238E27FC236}">
                  <a16:creationId xmlns:a16="http://schemas.microsoft.com/office/drawing/2014/main" id="{EA3288E8-7A96-420B-9D60-5A73A799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288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1" name="Rectangle 152">
              <a:extLst>
                <a:ext uri="{FF2B5EF4-FFF2-40B4-BE49-F238E27FC236}">
                  <a16:creationId xmlns:a16="http://schemas.microsoft.com/office/drawing/2014/main" id="{AE68D0FB-6790-45C2-A608-059521919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2" name="Rectangle 154">
              <a:extLst>
                <a:ext uri="{FF2B5EF4-FFF2-40B4-BE49-F238E27FC236}">
                  <a16:creationId xmlns:a16="http://schemas.microsoft.com/office/drawing/2014/main" id="{CDCEE217-62FA-4992-947B-317B23ED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288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3" name="Line 155">
              <a:extLst>
                <a:ext uri="{FF2B5EF4-FFF2-40B4-BE49-F238E27FC236}">
                  <a16:creationId xmlns:a16="http://schemas.microsoft.com/office/drawing/2014/main" id="{76D6C3C1-EC2E-437E-B0DC-F8471A8D3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104" name="Line 156">
              <a:extLst>
                <a:ext uri="{FF2B5EF4-FFF2-40B4-BE49-F238E27FC236}">
                  <a16:creationId xmlns:a16="http://schemas.microsoft.com/office/drawing/2014/main" id="{BB2A6456-D6DE-4FD5-B8EB-D1797CD46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7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105" name="Rectangle 158">
              <a:extLst>
                <a:ext uri="{FF2B5EF4-FFF2-40B4-BE49-F238E27FC236}">
                  <a16:creationId xmlns:a16="http://schemas.microsoft.com/office/drawing/2014/main" id="{F220D7B4-DECB-4A0A-84F2-650606DB8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313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6" name="Line 164">
              <a:extLst>
                <a:ext uri="{FF2B5EF4-FFF2-40B4-BE49-F238E27FC236}">
                  <a16:creationId xmlns:a16="http://schemas.microsoft.com/office/drawing/2014/main" id="{08D9F18B-DDED-4C1D-A6D5-1346FC4DE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2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107" name="Rectangle 181">
              <a:extLst>
                <a:ext uri="{FF2B5EF4-FFF2-40B4-BE49-F238E27FC236}">
                  <a16:creationId xmlns:a16="http://schemas.microsoft.com/office/drawing/2014/main" id="{79EAB376-5BFC-404E-BE8E-1542D2BAF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38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8" name="Line 182">
              <a:extLst>
                <a:ext uri="{FF2B5EF4-FFF2-40B4-BE49-F238E27FC236}">
                  <a16:creationId xmlns:a16="http://schemas.microsoft.com/office/drawing/2014/main" id="{69AA1F24-1671-42BF-992B-495ED9C04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9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109" name="Text Box 198">
              <a:extLst>
                <a:ext uri="{FF2B5EF4-FFF2-40B4-BE49-F238E27FC236}">
                  <a16:creationId xmlns:a16="http://schemas.microsoft.com/office/drawing/2014/main" id="{900FC7C5-2BF5-4010-A9FA-CFCFD8DED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56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12</a:t>
              </a:r>
            </a:p>
          </p:txBody>
        </p:sp>
        <p:sp>
          <p:nvSpPr>
            <p:cNvPr id="110" name="Text Box 199">
              <a:extLst>
                <a:ext uri="{FF2B5EF4-FFF2-40B4-BE49-F238E27FC236}">
                  <a16:creationId xmlns:a16="http://schemas.microsoft.com/office/drawing/2014/main" id="{9FE8641F-45D5-4F22-A0BA-4B7425747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6</a:t>
              </a:r>
            </a:p>
          </p:txBody>
        </p:sp>
        <p:sp>
          <p:nvSpPr>
            <p:cNvPr id="111" name="Text Box 200">
              <a:extLst>
                <a:ext uri="{FF2B5EF4-FFF2-40B4-BE49-F238E27FC236}">
                  <a16:creationId xmlns:a16="http://schemas.microsoft.com/office/drawing/2014/main" id="{BFCC6AF8-FA95-4AEA-A3EE-C04506446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2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0</a:t>
              </a:r>
            </a:p>
          </p:txBody>
        </p:sp>
        <p:sp>
          <p:nvSpPr>
            <p:cNvPr id="112" name="Text Box 201">
              <a:extLst>
                <a:ext uri="{FF2B5EF4-FFF2-40B4-BE49-F238E27FC236}">
                  <a16:creationId xmlns:a16="http://schemas.microsoft.com/office/drawing/2014/main" id="{5207AE63-B885-47DD-8422-DFD935156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856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29</a:t>
              </a:r>
            </a:p>
          </p:txBody>
        </p:sp>
        <p:sp>
          <p:nvSpPr>
            <p:cNvPr id="113" name="Text Box 202">
              <a:extLst>
                <a:ext uri="{FF2B5EF4-FFF2-40B4-BE49-F238E27FC236}">
                  <a16:creationId xmlns:a16="http://schemas.microsoft.com/office/drawing/2014/main" id="{28FD6827-D027-437F-BD40-4EBA618CE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640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28</a:t>
              </a:r>
            </a:p>
          </p:txBody>
        </p:sp>
        <p:sp>
          <p:nvSpPr>
            <p:cNvPr id="114" name="Text Box 203">
              <a:extLst>
                <a:ext uri="{FF2B5EF4-FFF2-40B4-BE49-F238E27FC236}">
                  <a16:creationId xmlns:a16="http://schemas.microsoft.com/office/drawing/2014/main" id="{F8F876E9-C6A7-4A28-936E-EB3E2C375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640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11</a:t>
              </a:r>
            </a:p>
          </p:txBody>
        </p:sp>
        <p:sp>
          <p:nvSpPr>
            <p:cNvPr id="115" name="Text Box 204">
              <a:extLst>
                <a:ext uri="{FF2B5EF4-FFF2-40B4-BE49-F238E27FC236}">
                  <a16:creationId xmlns:a16="http://schemas.microsoft.com/office/drawing/2014/main" id="{93A4C919-7BBD-446B-BC02-24D5DF73E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46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23</a:t>
              </a:r>
            </a:p>
          </p:txBody>
        </p:sp>
        <p:sp>
          <p:nvSpPr>
            <p:cNvPr id="116" name="Text Box 207">
              <a:extLst>
                <a:ext uri="{FF2B5EF4-FFF2-40B4-BE49-F238E27FC236}">
                  <a16:creationId xmlns:a16="http://schemas.microsoft.com/office/drawing/2014/main" id="{81BEC830-BBDE-4585-8F36-0067FBFEC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712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7</a:t>
              </a:r>
            </a:p>
          </p:txBody>
        </p:sp>
        <p:sp>
          <p:nvSpPr>
            <p:cNvPr id="117" name="Text Box 208">
              <a:extLst>
                <a:ext uri="{FF2B5EF4-FFF2-40B4-BE49-F238E27FC236}">
                  <a16:creationId xmlns:a16="http://schemas.microsoft.com/office/drawing/2014/main" id="{7967238E-6F51-4B74-AA5A-DA20300AA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34</a:t>
              </a:r>
            </a:p>
          </p:txBody>
        </p:sp>
        <p:sp>
          <p:nvSpPr>
            <p:cNvPr id="118" name="Text Box 209">
              <a:extLst>
                <a:ext uri="{FF2B5EF4-FFF2-40B4-BE49-F238E27FC236}">
                  <a16:creationId xmlns:a16="http://schemas.microsoft.com/office/drawing/2014/main" id="{6098DBF7-F489-43D3-9075-03BB5942A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82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33</a:t>
              </a:r>
            </a:p>
          </p:txBody>
        </p:sp>
        <p:sp>
          <p:nvSpPr>
            <p:cNvPr id="119" name="Text Box 210">
              <a:extLst>
                <a:ext uri="{FF2B5EF4-FFF2-40B4-BE49-F238E27FC236}">
                  <a16:creationId xmlns:a16="http://schemas.microsoft.com/office/drawing/2014/main" id="{610D9DA3-EB03-4B93-BABF-2D69F28F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2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30</a:t>
              </a:r>
            </a:p>
          </p:txBody>
        </p:sp>
        <p:sp>
          <p:nvSpPr>
            <p:cNvPr id="120" name="Text Box 211">
              <a:extLst>
                <a:ext uri="{FF2B5EF4-FFF2-40B4-BE49-F238E27FC236}">
                  <a16:creationId xmlns:a16="http://schemas.microsoft.com/office/drawing/2014/main" id="{612194B0-1416-49C4-B656-57147C78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640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43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Reflection of Chaining</a:t>
            </a:r>
            <a:endParaRPr lang="zh-HK" alt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FFB5DEA-0197-47CD-BF1E-E15B35DC170F}"/>
              </a:ext>
            </a:extLst>
          </p:cNvPr>
          <p:cNvSpPr txBox="1">
            <a:spLocks/>
          </p:cNvSpPr>
          <p:nvPr/>
        </p:nvSpPr>
        <p:spPr bwMode="auto">
          <a:xfrm>
            <a:off x="484872" y="925391"/>
            <a:ext cx="7869455" cy="274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sz="2400" kern="0" dirty="0"/>
              <a:t>The Chaining method can resolve Collision to some extent, but the disadvantage is that it requires </a:t>
            </a:r>
            <a:r>
              <a:rPr lang="en-US" altLang="zh-HK" sz="2400" kern="0" dirty="0">
                <a:solidFill>
                  <a:srgbClr val="FF0000"/>
                </a:solidFill>
              </a:rPr>
              <a:t>additional space </a:t>
            </a:r>
            <a:r>
              <a:rPr lang="en-US" altLang="zh-HK" sz="2400" kern="0" dirty="0"/>
              <a:t>to store the linked list.</a:t>
            </a:r>
          </a:p>
          <a:p>
            <a:r>
              <a:rPr lang="en-US" altLang="zh-HK" sz="2400" kern="0" dirty="0"/>
              <a:t>The hash table occupies </a:t>
            </a:r>
            <a:r>
              <a:rPr lang="en-US" altLang="zh-HK" sz="2400" kern="0" dirty="0">
                <a:solidFill>
                  <a:srgbClr val="FF0000"/>
                </a:solidFill>
              </a:rPr>
              <a:t>continuous</a:t>
            </a:r>
            <a:r>
              <a:rPr lang="en-US" altLang="zh-HK" sz="2400" kern="0" dirty="0"/>
              <a:t> space in memory. Is it possible to resolve conflicts in this continuous memory?</a:t>
            </a:r>
            <a:r>
              <a:rPr lang="zh-HK" altLang="en-US" sz="2400" kern="0" dirty="0"/>
              <a:t> </a:t>
            </a:r>
            <a:r>
              <a:rPr lang="en-US" altLang="zh-HK" sz="2400" kern="0" dirty="0">
                <a:solidFill>
                  <a:srgbClr val="FF0000"/>
                </a:solidFill>
              </a:rPr>
              <a:t>-&gt; Open Addressing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5E3C822-58CF-473C-ADA7-C70953DE109E}"/>
              </a:ext>
            </a:extLst>
          </p:cNvPr>
          <p:cNvSpPr/>
          <p:nvPr/>
        </p:nvSpPr>
        <p:spPr bwMode="auto">
          <a:xfrm>
            <a:off x="3438347" y="3759494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E2BC14-54E6-4BF7-B04C-274834DF026E}"/>
              </a:ext>
            </a:extLst>
          </p:cNvPr>
          <p:cNvSpPr/>
          <p:nvPr/>
        </p:nvSpPr>
        <p:spPr>
          <a:xfrm>
            <a:off x="3154188" y="3320904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9641942A-1F74-459B-A8C9-BEF883B15776}"/>
              </a:ext>
            </a:extLst>
          </p:cNvPr>
          <p:cNvSpPr/>
          <p:nvPr/>
        </p:nvSpPr>
        <p:spPr bwMode="auto">
          <a:xfrm>
            <a:off x="3493902" y="3853633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4AFE73A-2BCD-4486-A10D-E16B260892B8}"/>
              </a:ext>
            </a:extLst>
          </p:cNvPr>
          <p:cNvSpPr/>
          <p:nvPr/>
        </p:nvSpPr>
        <p:spPr>
          <a:xfrm rot="5400000">
            <a:off x="3209013" y="445955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6A9658DF-C599-46F2-BF6D-EBC018CDB4CF}"/>
              </a:ext>
            </a:extLst>
          </p:cNvPr>
          <p:cNvSpPr/>
          <p:nvPr/>
        </p:nvSpPr>
        <p:spPr bwMode="auto">
          <a:xfrm>
            <a:off x="3503223" y="5013113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F5DD174-35F4-4F31-BB0B-828A7E216FA1}"/>
              </a:ext>
            </a:extLst>
          </p:cNvPr>
          <p:cNvSpPr/>
          <p:nvPr/>
        </p:nvSpPr>
        <p:spPr>
          <a:xfrm rot="5400000">
            <a:off x="3233096" y="562152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61F2AD9-F76D-4765-B3C7-E2E49384A500}"/>
              </a:ext>
            </a:extLst>
          </p:cNvPr>
          <p:cNvSpPr/>
          <p:nvPr/>
        </p:nvSpPr>
        <p:spPr bwMode="auto">
          <a:xfrm>
            <a:off x="3515711" y="6166391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6AACEC8-36EA-43AC-A116-4FE6BC689C39}"/>
              </a:ext>
            </a:extLst>
          </p:cNvPr>
          <p:cNvSpPr/>
          <p:nvPr/>
        </p:nvSpPr>
        <p:spPr bwMode="auto">
          <a:xfrm>
            <a:off x="2086143" y="3858514"/>
            <a:ext cx="1133822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7A227F5-E969-4889-A966-C247870102A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54188" y="5214984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AEBA02C-5CE6-4B75-9B3C-8DAAE2E6F8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16252" y="4056383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A2C16D1-B23A-4516-8381-4CE33A4524B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38752" y="636339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F622F5F7-F9D1-40ED-B315-CE85FA99ABF6}"/>
              </a:ext>
            </a:extLst>
          </p:cNvPr>
          <p:cNvSpPr/>
          <p:nvPr/>
        </p:nvSpPr>
        <p:spPr bwMode="auto">
          <a:xfrm>
            <a:off x="2086143" y="4987670"/>
            <a:ext cx="107859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D54D57BE-709E-49D0-BAF9-2D64C9B07428}"/>
              </a:ext>
            </a:extLst>
          </p:cNvPr>
          <p:cNvSpPr/>
          <p:nvPr/>
        </p:nvSpPr>
        <p:spPr bwMode="auto">
          <a:xfrm>
            <a:off x="611490" y="4992642"/>
            <a:ext cx="111410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6BB92213-77A6-400B-A16A-0C00A4DD59EE}"/>
              </a:ext>
            </a:extLst>
          </p:cNvPr>
          <p:cNvSpPr/>
          <p:nvPr/>
        </p:nvSpPr>
        <p:spPr bwMode="auto">
          <a:xfrm>
            <a:off x="2056779" y="6170832"/>
            <a:ext cx="107859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7F41176-05CC-4254-8231-24910D9CFDA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24647" y="5195394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CDC2AC3E-1152-4CD2-A789-26E4C42AF1F2}"/>
              </a:ext>
            </a:extLst>
          </p:cNvPr>
          <p:cNvCxnSpPr>
            <a:cxnSpLocks/>
          </p:cNvCxnSpPr>
          <p:nvPr/>
        </p:nvCxnSpPr>
        <p:spPr bwMode="auto">
          <a:xfrm>
            <a:off x="5430928" y="3685993"/>
            <a:ext cx="3746" cy="298314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EC565FDE-94E4-4B4D-A91F-B55D6A3B20DA}"/>
              </a:ext>
            </a:extLst>
          </p:cNvPr>
          <p:cNvSpPr/>
          <p:nvPr/>
        </p:nvSpPr>
        <p:spPr bwMode="auto">
          <a:xfrm>
            <a:off x="6439701" y="3801148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9EF50F5-6C70-4B2C-B080-80AA7062CDDF}"/>
              </a:ext>
            </a:extLst>
          </p:cNvPr>
          <p:cNvSpPr/>
          <p:nvPr/>
        </p:nvSpPr>
        <p:spPr>
          <a:xfrm>
            <a:off x="6155542" y="3362558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5CA85B06-069D-4846-B4A6-4BCC13DAFA29}"/>
              </a:ext>
            </a:extLst>
          </p:cNvPr>
          <p:cNvSpPr/>
          <p:nvPr/>
        </p:nvSpPr>
        <p:spPr bwMode="auto">
          <a:xfrm>
            <a:off x="6495256" y="389528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DEDA09C-AD18-40BF-99BD-540B772942F5}"/>
              </a:ext>
            </a:extLst>
          </p:cNvPr>
          <p:cNvSpPr/>
          <p:nvPr/>
        </p:nvSpPr>
        <p:spPr>
          <a:xfrm rot="5400000">
            <a:off x="6210367" y="450121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B3D506C8-7E51-4487-BF51-CE66095C4ED8}"/>
              </a:ext>
            </a:extLst>
          </p:cNvPr>
          <p:cNvSpPr/>
          <p:nvPr/>
        </p:nvSpPr>
        <p:spPr bwMode="auto">
          <a:xfrm>
            <a:off x="6504577" y="5054767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C120C58-B521-4C1E-9523-5559F1C9C452}"/>
              </a:ext>
            </a:extLst>
          </p:cNvPr>
          <p:cNvSpPr/>
          <p:nvPr/>
        </p:nvSpPr>
        <p:spPr>
          <a:xfrm rot="5400000">
            <a:off x="6234450" y="566318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26640936-11F2-46E6-BCDE-72238E3F9D5A}"/>
              </a:ext>
            </a:extLst>
          </p:cNvPr>
          <p:cNvSpPr/>
          <p:nvPr/>
        </p:nvSpPr>
        <p:spPr bwMode="auto">
          <a:xfrm>
            <a:off x="6517065" y="620804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1539D816-5E5B-406E-B6EA-385E296A4CAC}"/>
              </a:ext>
            </a:extLst>
          </p:cNvPr>
          <p:cNvCxnSpPr>
            <a:stCxn id="152" idx="1"/>
            <a:endCxn id="148" idx="1"/>
          </p:cNvCxnSpPr>
          <p:nvPr/>
        </p:nvCxnSpPr>
        <p:spPr bwMode="auto">
          <a:xfrm rot="10800000">
            <a:off x="6495257" y="4098039"/>
            <a:ext cx="21809" cy="2312758"/>
          </a:xfrm>
          <a:prstGeom prst="curvedConnector3">
            <a:avLst>
              <a:gd name="adj1" fmla="val 2339818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连接符: 曲线 156">
            <a:extLst>
              <a:ext uri="{FF2B5EF4-FFF2-40B4-BE49-F238E27FC236}">
                <a16:creationId xmlns:a16="http://schemas.microsoft.com/office/drawing/2014/main" id="{7145D9D2-523E-489D-8467-5669F310A793}"/>
              </a:ext>
            </a:extLst>
          </p:cNvPr>
          <p:cNvCxnSpPr>
            <a:cxnSpLocks/>
            <a:stCxn id="152" idx="1"/>
            <a:endCxn id="150" idx="1"/>
          </p:cNvCxnSpPr>
          <p:nvPr/>
        </p:nvCxnSpPr>
        <p:spPr bwMode="auto">
          <a:xfrm rot="10800000">
            <a:off x="6504577" y="5257519"/>
            <a:ext cx="12488" cy="1153278"/>
          </a:xfrm>
          <a:prstGeom prst="curvedConnector3">
            <a:avLst>
              <a:gd name="adj1" fmla="val 4936523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9FC83FD2-976B-437B-9187-185B312C54B6}"/>
              </a:ext>
            </a:extLst>
          </p:cNvPr>
          <p:cNvCxnSpPr>
            <a:cxnSpLocks/>
            <a:stCxn id="148" idx="1"/>
            <a:endCxn id="150" idx="1"/>
          </p:cNvCxnSpPr>
          <p:nvPr/>
        </p:nvCxnSpPr>
        <p:spPr bwMode="auto">
          <a:xfrm rot="10800000" flipH="1" flipV="1">
            <a:off x="6495255" y="4098039"/>
            <a:ext cx="9321" cy="1159480"/>
          </a:xfrm>
          <a:prstGeom prst="curvedConnector3">
            <a:avLst>
              <a:gd name="adj1" fmla="val -7305954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0150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65484"/>
          </a:xfrm>
        </p:spPr>
        <p:txBody>
          <a:bodyPr/>
          <a:lstStyle/>
          <a:p>
            <a:r>
              <a:rPr lang="en-US" altLang="zh-HK" dirty="0"/>
              <a:t>Linear Probing: Inserting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1798"/>
            <a:ext cx="8485414" cy="4648200"/>
          </a:xfrm>
        </p:spPr>
        <p:txBody>
          <a:bodyPr/>
          <a:lstStyle/>
          <a:p>
            <a:r>
              <a:rPr lang="en-US" altLang="zh-HK" sz="2400" dirty="0"/>
              <a:t>When </a:t>
            </a:r>
            <a:r>
              <a:rPr lang="en-US" altLang="zh-HK" sz="2400" dirty="0">
                <a:solidFill>
                  <a:srgbClr val="C00000"/>
                </a:solidFill>
              </a:rPr>
              <a:t>inserting</a:t>
            </a:r>
            <a:r>
              <a:rPr lang="en-US" altLang="zh-HK" sz="2400" dirty="0"/>
              <a:t> a new record with a key </a:t>
            </a:r>
            <a:r>
              <a:rPr lang="en-US" altLang="zh-HK" sz="2400" dirty="0">
                <a:solidFill>
                  <a:srgbClr val="0000FF"/>
                </a:solidFill>
              </a:rPr>
              <a:t>k</a:t>
            </a:r>
          </a:p>
          <a:p>
            <a:endParaRPr lang="en-US" altLang="zh-HK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Use the hash function </a:t>
            </a:r>
            <a:r>
              <a:rPr lang="en-US" altLang="zh-CN" sz="2400" dirty="0">
                <a:solidFill>
                  <a:srgbClr val="0000FF"/>
                </a:solidFill>
              </a:rPr>
              <a:t>h(k) </a:t>
            </a:r>
            <a:r>
              <a:rPr lang="en-US" altLang="zh-CN" sz="2400" dirty="0"/>
              <a:t>to calculate the initial position.</a:t>
            </a:r>
          </a:p>
          <a:p>
            <a:endParaRPr lang="en-US" altLang="zh-HK" sz="2400" dirty="0"/>
          </a:p>
          <a:p>
            <a:r>
              <a:rPr lang="en-US" altLang="zh-CN" sz="2400" dirty="0"/>
              <a:t>Starting from the initial position, search in the order </a:t>
            </a:r>
            <a:r>
              <a:rPr lang="en-US" altLang="zh-CN" sz="2400" dirty="0" err="1">
                <a:solidFill>
                  <a:srgbClr val="0000FF"/>
                </a:solidFill>
              </a:rPr>
              <a:t>ht</a:t>
            </a:r>
            <a:r>
              <a:rPr lang="en-US" altLang="zh-CN" sz="2400" dirty="0">
                <a:solidFill>
                  <a:srgbClr val="0000FF"/>
                </a:solidFill>
              </a:rPr>
              <a:t>[(h(k)+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)%b]</a:t>
            </a:r>
            <a:r>
              <a:rPr lang="en-US" altLang="zh-CN" sz="2400" dirty="0"/>
              <a:t>, where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ranges from 0 to b−1(</a:t>
            </a:r>
            <a:r>
              <a:rPr lang="en-US" altLang="zh-CN" sz="2400" dirty="0" err="1"/>
              <a:t>bucket_size</a:t>
            </a:r>
            <a:r>
              <a:rPr lang="en-US" altLang="zh-CN" sz="2400" dirty="0"/>
              <a:t> - 1), until an empty slot is found.</a:t>
            </a:r>
            <a:endParaRPr lang="en-US" altLang="zh-HK" sz="2400" dirty="0"/>
          </a:p>
          <a:p>
            <a:endParaRPr lang="en-US" altLang="zh-HK" sz="2400" dirty="0"/>
          </a:p>
          <a:p>
            <a:r>
              <a:rPr lang="en-US" altLang="zh-CN" sz="2400" dirty="0"/>
              <a:t>Once an empty slot is found, insert the new record at that position.</a:t>
            </a: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2559857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65484"/>
          </a:xfrm>
        </p:spPr>
        <p:txBody>
          <a:bodyPr/>
          <a:lstStyle/>
          <a:p>
            <a:r>
              <a:rPr lang="en-US" altLang="zh-HK" dirty="0"/>
              <a:t>Linear Probing: Inserting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1798"/>
            <a:ext cx="8485414" cy="2135663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Example of Inserting</a:t>
            </a:r>
          </a:p>
          <a:p>
            <a:endParaRPr lang="en-US" altLang="zh-HK" sz="2400" dirty="0">
              <a:solidFill>
                <a:srgbClr val="FF0000"/>
              </a:solidFill>
            </a:endParaRPr>
          </a:p>
          <a:p>
            <a:r>
              <a:rPr lang="en-US" altLang="zh-HK" sz="2400" dirty="0"/>
              <a:t>Let a hash table be with b = 17 buckets, and hash function be h(k)=k % b</a:t>
            </a:r>
          </a:p>
          <a:p>
            <a:endParaRPr lang="en-US" altLang="zh-HK" sz="2400" dirty="0"/>
          </a:p>
          <a:p>
            <a:r>
              <a:rPr lang="en-US" altLang="zh-HK" sz="2400" dirty="0"/>
              <a:t>Consider inserting 6, 12, 34, 29, 28, 11, 23, 7, 0, 33, 30, 45.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793ED6E4-5DA8-4B06-8E6B-5DA162EEDA44}"/>
              </a:ext>
            </a:extLst>
          </p:cNvPr>
          <p:cNvGrpSpPr/>
          <p:nvPr/>
        </p:nvGrpSpPr>
        <p:grpSpPr>
          <a:xfrm>
            <a:off x="677347" y="4361017"/>
            <a:ext cx="7892720" cy="787823"/>
            <a:chOff x="803354" y="4051387"/>
            <a:chExt cx="7892720" cy="787823"/>
          </a:xfrm>
        </p:grpSpPr>
        <p:sp>
          <p:nvSpPr>
            <p:cNvPr id="5" name="Rectangle 26">
              <a:extLst>
                <a:ext uri="{FF2B5EF4-FFF2-40B4-BE49-F238E27FC236}">
                  <a16:creationId xmlns:a16="http://schemas.microsoft.com/office/drawing/2014/main" id="{6786ED29-5666-4313-BFBA-CEFFAD0D7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F0BA3530-7468-4CAD-90A5-334312DB9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C2003DCE-4793-488C-8EA8-0BF40F3E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E4E89366-A87F-498A-9005-69F2D37DF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7C478618-46A9-400E-AA0D-26527300C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3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62E49129-8B17-4B71-A894-BE76F746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D67D9A87-6DB8-4E75-A9C2-7022C9EE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D12F0681-B6F2-4709-AF6F-731BD912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97B09A4D-BDDD-4BA2-BF13-819DB1987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1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BC2950C4-EADE-4C3D-A8E3-2CBD964A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3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09AEF6AF-A546-4630-AD13-D33A7424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267C2991-2423-4C99-8303-20376D1B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96DBD202-1501-453D-8EED-7D434C76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9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2CE38DF3-A248-41BC-85F0-4C1629FAF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1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70ACC9A9-BC69-4145-9F03-EB964E67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3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id="{94A18973-2000-4CE6-81A7-090690553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9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6CD9A802-AE3B-4CBB-8015-5D9E82639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6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2" name="Text Box 43">
              <a:extLst>
                <a:ext uri="{FF2B5EF4-FFF2-40B4-BE49-F238E27FC236}">
                  <a16:creationId xmlns:a16="http://schemas.microsoft.com/office/drawing/2014/main" id="{16EAF474-345B-491D-B725-47CC6E573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54" y="4063419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>
                  <a:solidFill>
                    <a:srgbClr val="0000FF"/>
                  </a:solidFill>
                  <a:latin typeface="+mn-lt"/>
                </a:rPr>
                <a:t>0</a:t>
              </a:r>
            </a:p>
          </p:txBody>
        </p:sp>
        <p:sp>
          <p:nvSpPr>
            <p:cNvPr id="23" name="Text Box 44">
              <a:extLst>
                <a:ext uri="{FF2B5EF4-FFF2-40B4-BE49-F238E27FC236}">
                  <a16:creationId xmlns:a16="http://schemas.microsoft.com/office/drawing/2014/main" id="{EF01843D-5F2A-4F35-AF86-79EA567F5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178" y="4051387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4</a:t>
              </a:r>
            </a:p>
          </p:txBody>
        </p:sp>
        <p:sp>
          <p:nvSpPr>
            <p:cNvPr id="24" name="Text Box 45">
              <a:extLst>
                <a:ext uri="{FF2B5EF4-FFF2-40B4-BE49-F238E27FC236}">
                  <a16:creationId xmlns:a16="http://schemas.microsoft.com/office/drawing/2014/main" id="{E7148EC0-9507-412A-A860-431782566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946" y="4051387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8</a:t>
              </a:r>
            </a:p>
          </p:txBody>
        </p:sp>
        <p:sp>
          <p:nvSpPr>
            <p:cNvPr id="25" name="Text Box 46">
              <a:extLst>
                <a:ext uri="{FF2B5EF4-FFF2-40B4-BE49-F238E27FC236}">
                  <a16:creationId xmlns:a16="http://schemas.microsoft.com/office/drawing/2014/main" id="{671118F0-B4E8-4B68-B4FC-489880190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7778" y="4051387"/>
              <a:ext cx="5334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12</a:t>
              </a:r>
            </a:p>
          </p:txBody>
        </p:sp>
        <p:sp>
          <p:nvSpPr>
            <p:cNvPr id="26" name="Text Box 47">
              <a:extLst>
                <a:ext uri="{FF2B5EF4-FFF2-40B4-BE49-F238E27FC236}">
                  <a16:creationId xmlns:a16="http://schemas.microsoft.com/office/drawing/2014/main" id="{6352EB36-0B25-4284-B983-A56D74398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8506" y="4051387"/>
              <a:ext cx="5334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16</a:t>
              </a:r>
            </a:p>
          </p:txBody>
        </p:sp>
        <p:sp>
          <p:nvSpPr>
            <p:cNvPr id="27" name="Text Box 50">
              <a:extLst>
                <a:ext uri="{FF2B5EF4-FFF2-40B4-BE49-F238E27FC236}">
                  <a16:creationId xmlns:a16="http://schemas.microsoft.com/office/drawing/2014/main" id="{5F28B361-EFBB-489A-834E-7C9E4BE87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738" y="4396291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28" name="Text Box 51">
              <a:extLst>
                <a:ext uri="{FF2B5EF4-FFF2-40B4-BE49-F238E27FC236}">
                  <a16:creationId xmlns:a16="http://schemas.microsoft.com/office/drawing/2014/main" id="{657EB8E6-5B68-4CAC-A4FA-3DAFF1D5F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1898" y="4396291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12</a:t>
              </a:r>
            </a:p>
          </p:txBody>
        </p:sp>
        <p:sp>
          <p:nvSpPr>
            <p:cNvPr id="29" name="Text Box 52">
              <a:extLst>
                <a:ext uri="{FF2B5EF4-FFF2-40B4-BE49-F238E27FC236}">
                  <a16:creationId xmlns:a16="http://schemas.microsoft.com/office/drawing/2014/main" id="{674B9414-BBC4-4BDA-9E52-D5B23F39B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042" y="4396291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29</a:t>
              </a:r>
            </a:p>
          </p:txBody>
        </p:sp>
        <p:sp>
          <p:nvSpPr>
            <p:cNvPr id="30" name="Text Box 53">
              <a:extLst>
                <a:ext uri="{FF2B5EF4-FFF2-40B4-BE49-F238E27FC236}">
                  <a16:creationId xmlns:a16="http://schemas.microsoft.com/office/drawing/2014/main" id="{B728014D-F8DC-4199-824E-C440DD4F7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474" y="4384259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34</a:t>
              </a:r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659B6265-9FB6-4DE6-B6D7-8E7FA4A04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4642" y="4408323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28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3E559BD3-7843-4244-9997-A5D267E8D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402" y="4384259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11</a:t>
              </a:r>
            </a:p>
          </p:txBody>
        </p:sp>
        <p:sp>
          <p:nvSpPr>
            <p:cNvPr id="33" name="Text Box 56">
              <a:extLst>
                <a:ext uri="{FF2B5EF4-FFF2-40B4-BE49-F238E27FC236}">
                  <a16:creationId xmlns:a16="http://schemas.microsoft.com/office/drawing/2014/main" id="{EA876137-BABA-4ACC-9DAF-50A489F0A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42" y="4396291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23</a:t>
              </a:r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4D1184C7-7373-48AB-B028-49AB98718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338" y="4408323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7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00EB3791-A053-4D41-A1D0-032945D00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938" y="4396291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0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829B55BA-5BC9-49D7-86AA-983890E0A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674" y="4384259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33</a:t>
              </a:r>
            </a:p>
          </p:txBody>
        </p:sp>
        <p:sp>
          <p:nvSpPr>
            <p:cNvPr id="37" name="Text Box 60">
              <a:extLst>
                <a:ext uri="{FF2B5EF4-FFF2-40B4-BE49-F238E27FC236}">
                  <a16:creationId xmlns:a16="http://schemas.microsoft.com/office/drawing/2014/main" id="{0E252F9D-6159-431C-92F5-C09934733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442" y="4384259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30</a:t>
              </a:r>
            </a:p>
          </p:txBody>
        </p: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87224EDD-8B9D-45FC-8C3E-FDE8392D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810" y="4408323"/>
              <a:ext cx="762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8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53453"/>
          </a:xfrm>
        </p:spPr>
        <p:txBody>
          <a:bodyPr/>
          <a:lstStyle/>
          <a:p>
            <a:r>
              <a:rPr lang="en-US" altLang="zh-HK" dirty="0"/>
              <a:t>Linear Probing: Searching</a:t>
            </a:r>
            <a:endParaRPr lang="zh-HK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8889" y="1051047"/>
            <a:ext cx="8466221" cy="20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dirty="0"/>
              <a:t>searching for a given key </a:t>
            </a:r>
            <a:r>
              <a:rPr lang="en-US" altLang="zh-CN" sz="2400" dirty="0">
                <a:solidFill>
                  <a:srgbClr val="0000FF"/>
                </a:solidFill>
              </a:rPr>
              <a:t>k</a:t>
            </a:r>
          </a:p>
          <a:p>
            <a:r>
              <a:rPr lang="en-US" altLang="zh-CN" sz="2400" dirty="0"/>
              <a:t>Calculate the hash value </a:t>
            </a:r>
            <a:r>
              <a:rPr lang="en-US" altLang="zh-CN" sz="2400" dirty="0">
                <a:solidFill>
                  <a:srgbClr val="0000FF"/>
                </a:solidFill>
              </a:rPr>
              <a:t>h(k)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Examine the hash table positions in the order </a:t>
            </a:r>
            <a:r>
              <a:rPr lang="pt-BR" altLang="zh-CN" sz="2400" dirty="0">
                <a:solidFill>
                  <a:srgbClr val="0000FF"/>
                </a:solidFill>
              </a:rPr>
              <a:t>ht[(h(k)+i)%b]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, starting from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=0, until one of the following occurs: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3B1D5F-78F7-4FDF-BD4F-8F3DE585692A}"/>
              </a:ext>
            </a:extLst>
          </p:cNvPr>
          <p:cNvSpPr txBox="1">
            <a:spLocks/>
          </p:cNvSpPr>
          <p:nvPr/>
        </p:nvSpPr>
        <p:spPr bwMode="auto">
          <a:xfrm>
            <a:off x="708259" y="3709565"/>
            <a:ext cx="8466221" cy="20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sz="2000" b="1" dirty="0"/>
              <a:t>Target key found:</a:t>
            </a:r>
            <a:r>
              <a:rPr lang="en-US" altLang="zh-CN" sz="2000" dirty="0"/>
              <a:t> The record at the current position </a:t>
            </a:r>
            <a:r>
              <a:rPr lang="pt-BR" altLang="zh-CN" sz="2000" dirty="0">
                <a:solidFill>
                  <a:srgbClr val="0000FF"/>
                </a:solidFill>
              </a:rPr>
              <a:t>ht[(h(k)+i)%b]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contains the key </a:t>
            </a:r>
            <a:r>
              <a:rPr lang="en-US" altLang="zh-CN" sz="2000" dirty="0">
                <a:solidFill>
                  <a:srgbClr val="0000FF"/>
                </a:solidFill>
              </a:rPr>
              <a:t>k</a:t>
            </a:r>
            <a:r>
              <a:rPr lang="en-US" altLang="zh-CN" sz="2000" dirty="0"/>
              <a:t>, and the search is successful.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/>
              <a:t>Empty slot:</a:t>
            </a:r>
            <a:r>
              <a:rPr lang="en-US" altLang="zh-CN" sz="2000" dirty="0"/>
              <a:t> The current position is empty, indicating that the key </a:t>
            </a:r>
            <a:r>
              <a:rPr lang="en-US" altLang="zh-CN" sz="2000" dirty="0">
                <a:solidFill>
                  <a:srgbClr val="0000FF"/>
                </a:solidFill>
              </a:rPr>
              <a:t>k</a:t>
            </a:r>
            <a:r>
              <a:rPr lang="en-US" altLang="zh-CN" sz="2000" dirty="0"/>
              <a:t> is not in the hash 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/>
              <a:t>Table full:</a:t>
            </a:r>
            <a:r>
              <a:rPr lang="en-US" altLang="zh-CN" sz="2000" dirty="0"/>
              <a:t> The search returns to the initial position </a:t>
            </a:r>
            <a:r>
              <a:rPr lang="en-US" altLang="zh-CN" sz="2000" dirty="0" err="1">
                <a:solidFill>
                  <a:srgbClr val="0000FF"/>
                </a:solidFill>
              </a:rPr>
              <a:t>ht</a:t>
            </a:r>
            <a:r>
              <a:rPr lang="en-US" altLang="zh-CN" sz="2000" dirty="0">
                <a:solidFill>
                  <a:srgbClr val="0000FF"/>
                </a:solidFill>
              </a:rPr>
              <a:t>[h(k)], </a:t>
            </a:r>
            <a:r>
              <a:rPr lang="en-US" altLang="zh-CN" sz="2000" dirty="0"/>
              <a:t>indicating that the table is full and the key is not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218782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13611"/>
          </a:xfrm>
        </p:spPr>
        <p:txBody>
          <a:bodyPr/>
          <a:lstStyle/>
          <a:p>
            <a:r>
              <a:rPr lang="en-US" altLang="zh-HK" dirty="0"/>
              <a:t>Reflection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32" y="1226272"/>
            <a:ext cx="8674768" cy="19221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HK" sz="2400" dirty="0">
                <a:solidFill>
                  <a:srgbClr val="C00000"/>
                </a:solidFill>
              </a:rPr>
              <a:t>Problem of linear probing</a:t>
            </a:r>
            <a:r>
              <a:rPr lang="en-US" altLang="zh-HK" sz="2400" dirty="0"/>
              <a:t>: It intends to have a cluster, which is a block of contiguously occupied slots.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HK" sz="2400" dirty="0"/>
              <a:t>How do we deal with a cluster keeping growing?</a:t>
            </a:r>
          </a:p>
          <a:p>
            <a:pPr marL="0" indent="0">
              <a:buNone/>
            </a:pPr>
            <a:r>
              <a:rPr lang="en-US" altLang="zh-HK" sz="2400" dirty="0">
                <a:solidFill>
                  <a:srgbClr val="C00000"/>
                </a:solidFill>
              </a:rPr>
              <a:t>     -&gt; Quadratic Probing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448E045-A492-40E0-88B1-C3F5FE547528}"/>
              </a:ext>
            </a:extLst>
          </p:cNvPr>
          <p:cNvSpPr txBox="1"/>
          <p:nvPr/>
        </p:nvSpPr>
        <p:spPr>
          <a:xfrm>
            <a:off x="469232" y="2132797"/>
            <a:ext cx="76143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+mn-lt"/>
              </a:rPr>
              <a:t>The bigger a cluster is, the more likely it will be even bigger when a new key is hashed into the cluster.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C00000"/>
                </a:solidFill>
                <a:latin typeface="+mn-lt"/>
              </a:rPr>
              <a:t>The larger the cluster the slower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29771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Quadratic Probing: Inserting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7772400" cy="2073786"/>
              </a:xfrm>
            </p:spPr>
            <p:txBody>
              <a:bodyPr/>
              <a:lstStyle/>
              <a:p>
                <a:r>
                  <a:rPr lang="en-US" altLang="zh-HK" sz="2400" dirty="0"/>
                  <a:t>When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inserting</a:t>
                </a:r>
                <a:r>
                  <a:rPr lang="en-US" altLang="zh-HK" sz="2400" dirty="0"/>
                  <a:t> a new record with a key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/>
                  <a:t> </a:t>
                </a:r>
              </a:p>
              <a:p>
                <a:r>
                  <a:rPr lang="en-US" altLang="zh-CN" sz="2400" dirty="0"/>
                  <a:t>Compute the initial hash position</a:t>
                </a:r>
                <a14:m>
                  <m:oMath xmlns:m="http://schemas.openxmlformats.org/officeDocument/2006/math">
                    <m:r>
                      <a:rPr lang="en-US" altLang="zh-HK" sz="24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sz="2400" dirty="0"/>
                  <a:t> </a:t>
                </a:r>
                <a:r>
                  <a:rPr lang="en-US" altLang="zh-CN" sz="2400" dirty="0"/>
                  <a:t>using the hash function.</a:t>
                </a:r>
              </a:p>
              <a:p>
                <a:r>
                  <a:rPr lang="en-US" altLang="zh-CN" sz="2400" dirty="0"/>
                  <a:t>Search the hash table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HK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 buckets </a:t>
                </a:r>
                <a:r>
                  <a:rPr lang="en-US" altLang="zh-CN" sz="2400" dirty="0"/>
                  <a:t>using the following sequence of positions: </a:t>
                </a:r>
              </a:p>
              <a:p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r>
                  <a:rPr lang="en-US" altLang="zh-CN" sz="2400" dirty="0"/>
                  <a:t>Continue until an empty slot is found, Insert the record into the first empty slot found during the probing.</a:t>
                </a:r>
                <a:endParaRPr lang="en-US" altLang="zh-HK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7772400" cy="2073786"/>
              </a:xfrm>
              <a:blipFill>
                <a:blip r:embed="rId2"/>
                <a:stretch>
                  <a:fillRect l="-706" t="-2353" b="-16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980480-33CB-43C8-905E-7FF48BE564D4}"/>
                  </a:ext>
                </a:extLst>
              </p:cNvPr>
              <p:cNvSpPr txBox="1"/>
              <p:nvPr/>
            </p:nvSpPr>
            <p:spPr>
              <a:xfrm>
                <a:off x="867076" y="3236839"/>
                <a:ext cx="8546432" cy="199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  <a:latin typeface="+mn-lt"/>
                  </a:rPr>
                  <a:t>(</a:t>
                </a:r>
                <a:r>
                  <a:rPr lang="en-US" altLang="zh-CN" dirty="0">
                    <a:latin typeface="+mn-lt"/>
                  </a:rPr>
                  <a:t>initial position)</a:t>
                </a:r>
                <a:endParaRPr lang="en-US" altLang="zh-HK" dirty="0">
                  <a:latin typeface="+mn-lt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altLang="zh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HK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HK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HK" dirty="0">
                    <a:latin typeface="+mn-lt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 ≤</m:t>
                    </m:r>
                    <m:r>
                      <a:rPr lang="en-US" altLang="zh-HK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HK" dirty="0">
                    <a:latin typeface="+mn-lt"/>
                  </a:rPr>
                  <a:t>,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HK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HK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HK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HK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HK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HK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US" altLang="zh-HK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HK" dirty="0">
                    <a:latin typeface="+mn-lt"/>
                  </a:rPr>
                  <a:t>, </a:t>
                </a:r>
                <a:r>
                  <a:rPr lang="en-US" altLang="zh-CN" dirty="0">
                    <a:latin typeface="+mn-lt"/>
                  </a:rPr>
                  <a:t>alternating positive and negative offsets (to probe around the initial hash value symmetrically).</a:t>
                </a:r>
                <a:endParaRPr lang="en-US" altLang="zh-HK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980480-33CB-43C8-905E-7FF48BE56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76" y="3236839"/>
                <a:ext cx="8546432" cy="1995354"/>
              </a:xfrm>
              <a:prstGeom prst="rect">
                <a:avLst/>
              </a:prstGeom>
              <a:blipFill>
                <a:blip r:embed="rId3"/>
                <a:stretch>
                  <a:fillRect l="-1427" t="-5810" b="-6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277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457200"/>
          </a:xfrm>
        </p:spPr>
        <p:txBody>
          <a:bodyPr/>
          <a:lstStyle/>
          <a:p>
            <a:r>
              <a:rPr lang="en-US" altLang="zh-HK" dirty="0"/>
              <a:t>Quadratic Probing: Example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</p:spPr>
            <p:txBody>
              <a:bodyPr/>
              <a:lstStyle/>
              <a:p>
                <a:r>
                  <a:rPr lang="en-US" altLang="zh-HK" sz="2400" dirty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=11</m:t>
                    </m:r>
                  </m:oMath>
                </a14:m>
                <a:r>
                  <a:rPr lang="en-US" altLang="zh-HK" sz="2400" dirty="0"/>
                  <a:t> buckets.</a:t>
                </a:r>
              </a:p>
              <a:p>
                <a:r>
                  <a:rPr lang="en-US" altLang="zh-HK" sz="2400" dirty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/>
                  <a:t>. </a:t>
                </a:r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  <a:blipFill rotWithShape="1">
                <a:blip r:embed="rId2"/>
                <a:stretch>
                  <a:fillRect l="-632" t="-254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763"/>
              </p:ext>
            </p:extLst>
          </p:nvPr>
        </p:nvGraphicFramePr>
        <p:xfrm>
          <a:off x="766010" y="1913021"/>
          <a:ext cx="6809072" cy="45484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0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2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9232"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j+25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j-25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4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824"/>
            <a:ext cx="7772400" cy="421105"/>
          </a:xfrm>
        </p:spPr>
        <p:txBody>
          <a:bodyPr/>
          <a:lstStyle/>
          <a:p>
            <a:r>
              <a:rPr lang="en-US" altLang="zh-HK" dirty="0"/>
              <a:t>Arrays: Intuition✅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3" y="1658523"/>
            <a:ext cx="3915526" cy="4578754"/>
          </a:xfrm>
        </p:spPr>
        <p:txBody>
          <a:bodyPr/>
          <a:lstStyle/>
          <a:p>
            <a:r>
              <a:rPr lang="en-US" altLang="zh-HK" sz="2400" dirty="0"/>
              <a:t>You can put all the elements into a large array and then use the array index to search</a:t>
            </a:r>
          </a:p>
          <a:p>
            <a:r>
              <a:rPr lang="en-US" altLang="zh-HK" sz="2400" dirty="0"/>
              <a:t>The time complexity of the search is O(1)</a:t>
            </a:r>
          </a:p>
          <a:p>
            <a:r>
              <a:rPr lang="en-US" altLang="zh-HK" sz="2400" dirty="0"/>
              <a:t>Example: Quickly determine the address by six-digit postal code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F97389-1896-4DA2-8DFA-D962B5370643}"/>
              </a:ext>
            </a:extLst>
          </p:cNvPr>
          <p:cNvSpPr/>
          <p:nvPr/>
        </p:nvSpPr>
        <p:spPr bwMode="auto">
          <a:xfrm>
            <a:off x="6212349" y="1639682"/>
            <a:ext cx="1339849" cy="491031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2C605D-E875-4B78-B938-DF287F70E735}"/>
              </a:ext>
            </a:extLst>
          </p:cNvPr>
          <p:cNvSpPr/>
          <p:nvPr/>
        </p:nvSpPr>
        <p:spPr>
          <a:xfrm>
            <a:off x="5806319" y="1050221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Array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04B7AD-5F3B-49A0-A053-3FE6EC014B3B}"/>
              </a:ext>
            </a:extLst>
          </p:cNvPr>
          <p:cNvSpPr/>
          <p:nvPr/>
        </p:nvSpPr>
        <p:spPr>
          <a:xfrm>
            <a:off x="7260044" y="1091099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Index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14799D-FF9D-4658-9AA9-15DFF66EF33F}"/>
              </a:ext>
            </a:extLst>
          </p:cNvPr>
          <p:cNvSpPr/>
          <p:nvPr/>
        </p:nvSpPr>
        <p:spPr bwMode="auto">
          <a:xfrm>
            <a:off x="6268707" y="182979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F68A2A-630F-4C11-B409-DE0FD90EE098}"/>
              </a:ext>
            </a:extLst>
          </p:cNvPr>
          <p:cNvSpPr/>
          <p:nvPr/>
        </p:nvSpPr>
        <p:spPr>
          <a:xfrm rot="5400000">
            <a:off x="5941522" y="306672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10FE4F-AD56-44AE-9981-76205D286CB3}"/>
              </a:ext>
            </a:extLst>
          </p:cNvPr>
          <p:cNvSpPr/>
          <p:nvPr/>
        </p:nvSpPr>
        <p:spPr bwMode="auto">
          <a:xfrm>
            <a:off x="6287194" y="3745149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4DCB9A6-9CDA-418B-BF59-2559D22AD3E9}"/>
              </a:ext>
            </a:extLst>
          </p:cNvPr>
          <p:cNvSpPr/>
          <p:nvPr/>
        </p:nvSpPr>
        <p:spPr bwMode="auto">
          <a:xfrm>
            <a:off x="6278398" y="2292668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2259C8-C6B5-4644-8577-04AAA7F26AFF}"/>
              </a:ext>
            </a:extLst>
          </p:cNvPr>
          <p:cNvSpPr/>
          <p:nvPr/>
        </p:nvSpPr>
        <p:spPr>
          <a:xfrm rot="5400000">
            <a:off x="5990985" y="452161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06D85DB-76C2-43D3-975C-96EF62B35A7E}"/>
              </a:ext>
            </a:extLst>
          </p:cNvPr>
          <p:cNvSpPr/>
          <p:nvPr/>
        </p:nvSpPr>
        <p:spPr bwMode="auto">
          <a:xfrm>
            <a:off x="6320857" y="522733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52E663-3C76-444D-BC51-EECEBF16BB3C}"/>
              </a:ext>
            </a:extLst>
          </p:cNvPr>
          <p:cNvSpPr/>
          <p:nvPr/>
        </p:nvSpPr>
        <p:spPr>
          <a:xfrm rot="5400000">
            <a:off x="6017803" y="586949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0BDEF6-FB16-4751-9FC8-39566BC7A71A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 flipV="1">
            <a:off x="5925671" y="394790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6E69719-63AC-4E89-93D3-7EBBC4AEFEDD}"/>
              </a:ext>
            </a:extLst>
          </p:cNvPr>
          <p:cNvSpPr/>
          <p:nvPr/>
        </p:nvSpPr>
        <p:spPr bwMode="auto">
          <a:xfrm>
            <a:off x="4410485" y="3763235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r>
              <a:rPr lang="en-US" altLang="zh-CN" sz="1800" dirty="0">
                <a:latin typeface="Comic Sans MS (正文)\"/>
              </a:rPr>
              <a:t>(GZ)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692A66-776B-4FCA-990C-970FA4E4B83B}"/>
              </a:ext>
            </a:extLst>
          </p:cNvPr>
          <p:cNvSpPr/>
          <p:nvPr/>
        </p:nvSpPr>
        <p:spPr bwMode="auto">
          <a:xfrm>
            <a:off x="4419600" y="5227337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A7EE7E3-D4D9-4588-8A1D-FB070C17EA9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43036" y="542434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C1BD308-721A-4CFD-BC8E-AFBEEC9940EC}"/>
              </a:ext>
            </a:extLst>
          </p:cNvPr>
          <p:cNvSpPr/>
          <p:nvPr/>
        </p:nvSpPr>
        <p:spPr bwMode="auto">
          <a:xfrm>
            <a:off x="4410485" y="1852684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988C33D-9189-452E-B1B3-97F1E480F30B}"/>
              </a:ext>
            </a:extLst>
          </p:cNvPr>
          <p:cNvSpPr/>
          <p:nvPr/>
        </p:nvSpPr>
        <p:spPr bwMode="auto">
          <a:xfrm>
            <a:off x="4410646" y="2298681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33BF58E-FBDF-4DA3-84CF-2DBF93F2739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03620" y="204865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1AFA38A-FC64-4E12-BB68-866ED57D41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04196" y="249820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7F535DB-078F-496D-8D3F-FE09D06F8CF0}"/>
              </a:ext>
            </a:extLst>
          </p:cNvPr>
          <p:cNvSpPr/>
          <p:nvPr/>
        </p:nvSpPr>
        <p:spPr>
          <a:xfrm>
            <a:off x="4132106" y="1027936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82C1D53-E269-445A-9ADE-EB98492DA23B}"/>
              </a:ext>
            </a:extLst>
          </p:cNvPr>
          <p:cNvSpPr/>
          <p:nvPr/>
        </p:nvSpPr>
        <p:spPr bwMode="auto">
          <a:xfrm>
            <a:off x="7635875" y="1639682"/>
            <a:ext cx="1339849" cy="491031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B96E7A-2C5C-484F-8184-DF01A4273A08}"/>
              </a:ext>
            </a:extLst>
          </p:cNvPr>
          <p:cNvSpPr/>
          <p:nvPr/>
        </p:nvSpPr>
        <p:spPr>
          <a:xfrm>
            <a:off x="7271625" y="184788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96BADB-5A54-4CA2-B19F-A99165C3E925}"/>
              </a:ext>
            </a:extLst>
          </p:cNvPr>
          <p:cNvSpPr/>
          <p:nvPr/>
        </p:nvSpPr>
        <p:spPr>
          <a:xfrm>
            <a:off x="7271625" y="376323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A389392-7146-4855-9989-E1DC9D3687E1}"/>
              </a:ext>
            </a:extLst>
          </p:cNvPr>
          <p:cNvSpPr/>
          <p:nvPr/>
        </p:nvSpPr>
        <p:spPr>
          <a:xfrm>
            <a:off x="7271625" y="233358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7A2828F-92BC-45E5-A380-190C3C4BDF54}"/>
              </a:ext>
            </a:extLst>
          </p:cNvPr>
          <p:cNvSpPr/>
          <p:nvPr/>
        </p:nvSpPr>
        <p:spPr>
          <a:xfrm>
            <a:off x="7271625" y="526295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8797B6-FE33-4043-B488-39E19409C7BD}"/>
              </a:ext>
            </a:extLst>
          </p:cNvPr>
          <p:cNvSpPr/>
          <p:nvPr/>
        </p:nvSpPr>
        <p:spPr>
          <a:xfrm rot="5400000">
            <a:off x="7326652" y="306672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B82A80-7D43-496A-9CC0-AD461B9519EA}"/>
              </a:ext>
            </a:extLst>
          </p:cNvPr>
          <p:cNvSpPr/>
          <p:nvPr/>
        </p:nvSpPr>
        <p:spPr>
          <a:xfrm rot="5400000">
            <a:off x="7339827" y="452161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F263F7-137F-4AA0-BAED-154B72E14BA4}"/>
              </a:ext>
            </a:extLst>
          </p:cNvPr>
          <p:cNvSpPr/>
          <p:nvPr/>
        </p:nvSpPr>
        <p:spPr>
          <a:xfrm rot="5400000">
            <a:off x="7326652" y="587853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031584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457200"/>
          </a:xfrm>
        </p:spPr>
        <p:txBody>
          <a:bodyPr/>
          <a:lstStyle/>
          <a:p>
            <a:r>
              <a:rPr lang="en-US" altLang="zh-HK" dirty="0"/>
              <a:t>Quadratic Probing: Example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</p:spPr>
            <p:txBody>
              <a:bodyPr/>
              <a:lstStyle/>
              <a:p>
                <a:r>
                  <a:rPr lang="en-US" altLang="zh-HK" sz="2400" dirty="0"/>
                  <a:t>Let a hash table be with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an even number</a:t>
                </a:r>
                <a:r>
                  <a:rPr lang="en-US" altLang="zh-HK" sz="2400" dirty="0"/>
                  <a:t> buckets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=8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r>
                  <a:rPr lang="en-US" altLang="zh-HK" sz="2400" dirty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/>
                  <a:t>. </a:t>
                </a:r>
              </a:p>
              <a:p>
                <a:r>
                  <a:rPr lang="en-US" altLang="zh-HK" sz="2400" dirty="0">
                    <a:solidFill>
                      <a:srgbClr val="C00000"/>
                    </a:solidFill>
                  </a:rPr>
                  <a:t>What is the problem? </a:t>
                </a:r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  <a:blipFill rotWithShape="1">
                <a:blip r:embed="rId2"/>
                <a:stretch>
                  <a:fillRect l="-632" t="-254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5543"/>
              </p:ext>
            </p:extLst>
          </p:nvPr>
        </p:nvGraphicFramePr>
        <p:xfrm>
          <a:off x="1620253" y="2731173"/>
          <a:ext cx="5444690" cy="342391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7589"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58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98329" cy="613611"/>
          </a:xfrm>
        </p:spPr>
        <p:txBody>
          <a:bodyPr/>
          <a:lstStyle/>
          <a:p>
            <a:r>
              <a:rPr lang="en-US" altLang="zh-HK" sz="3600" dirty="0"/>
              <a:t>Reflection</a:t>
            </a:r>
            <a:endParaRPr lang="zh-HK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766" y="2000506"/>
                <a:ext cx="8674768" cy="542971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latin typeface="Cambria Math"/>
                      </a:rPr>
                      <m:t>=11</m:t>
                    </m:r>
                  </m:oMath>
                </a14:m>
                <a:r>
                  <a:rPr lang="en-US" altLang="zh-HK" sz="2400" dirty="0"/>
                  <a:t> buckets.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search the hash table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</m:oMath>
                </a14:m>
                <a:r>
                  <a:rPr lang="en-US" altLang="zh-HK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 buckets in the order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)]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 %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 %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400" dirty="0"/>
                  <a:t>, for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1 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4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HK" sz="2400" dirty="0"/>
                  <a:t>, and insert into the first empty slot.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Consider inserting 6, 12, 34, 29, 28, 11, 23, 7, 33, 30,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45</a:t>
                </a:r>
                <a:r>
                  <a:rPr lang="en-US" altLang="zh-HK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HK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HK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45 cannot find an empty slot.</a:t>
                </a:r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766" y="2000506"/>
                <a:ext cx="8674768" cy="5429714"/>
              </a:xfrm>
              <a:blipFill>
                <a:blip r:embed="rId2"/>
                <a:stretch>
                  <a:fillRect l="-1054" t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576377" y="4715363"/>
            <a:ext cx="5211684" cy="803863"/>
            <a:chOff x="562511" y="5301891"/>
            <a:chExt cx="5211684" cy="803863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6306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10878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5450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0022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4594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29166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3738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8310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42882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7454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52026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562511" y="5313923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0</a:t>
              </a: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2399335" y="5301891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4</a:t>
              </a:r>
            </a:p>
          </p:txBody>
        </p:sp>
        <p:sp>
          <p:nvSpPr>
            <p:cNvPr id="26" name="Text Box 45"/>
            <p:cNvSpPr txBox="1">
              <a:spLocks noChangeArrowheads="1"/>
            </p:cNvSpPr>
            <p:nvPr/>
          </p:nvSpPr>
          <p:spPr bwMode="auto">
            <a:xfrm>
              <a:off x="4216103" y="5301891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8</a:t>
              </a:r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5164595" y="5313923"/>
              <a:ext cx="5334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10</a:t>
              </a: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373895" y="5646795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6</a:t>
              </a: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1087895" y="5658826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12</a:t>
              </a: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3794999" y="5658824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29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1538116" y="5658825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34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2916695" y="5658826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28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619706" y="5674867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11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5164595" y="5649044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23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4312359" y="5673108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7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2459495" y="5674867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33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707395" y="5649044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30</a:t>
              </a:r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7CE3C7D-BA86-4349-B719-4BCEFF9593A2}"/>
              </a:ext>
            </a:extLst>
          </p:cNvPr>
          <p:cNvSpPr txBox="1">
            <a:spLocks/>
          </p:cNvSpPr>
          <p:nvPr/>
        </p:nvSpPr>
        <p:spPr bwMode="auto">
          <a:xfrm>
            <a:off x="393276" y="998493"/>
            <a:ext cx="8466221" cy="20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dirty="0"/>
              <a:t>Can Quadratic Probing always find an empty slot?</a:t>
            </a:r>
            <a:endParaRPr lang="zh-CN" altLang="en-US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13681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98329" cy="613611"/>
          </a:xfrm>
        </p:spPr>
        <p:txBody>
          <a:bodyPr/>
          <a:lstStyle/>
          <a:p>
            <a:r>
              <a:rPr lang="en-US" altLang="zh-HK" sz="3600" dirty="0"/>
              <a:t>Reflection</a:t>
            </a:r>
            <a:endParaRPr lang="zh-HK" altLang="en-US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7CE3C7D-BA86-4349-B719-4BCEFF9593A2}"/>
              </a:ext>
            </a:extLst>
          </p:cNvPr>
          <p:cNvSpPr txBox="1">
            <a:spLocks/>
          </p:cNvSpPr>
          <p:nvPr/>
        </p:nvSpPr>
        <p:spPr bwMode="auto">
          <a:xfrm>
            <a:off x="338889" y="842211"/>
            <a:ext cx="8466221" cy="20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Guarantee of Quadratic Probing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EBD8178E-5318-4307-B7BA-324C363D6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6087" y="1362433"/>
                <a:ext cx="8577943" cy="46482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>
                    <a:solidFill>
                      <a:srgbClr val="C00000"/>
                    </a:solidFill>
                  </a:rPr>
                  <a:t>Property: </a:t>
                </a:r>
                <a:r>
                  <a:rPr lang="en-US" altLang="zh-HK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>
                    <a:solidFill>
                      <a:schemeClr val="tx1"/>
                    </a:solidFill>
                  </a:rPr>
                  <a:t> is a prime number and the hash table is at least half empty, quadratic probing can find an empty slot. </a:t>
                </a:r>
                <a:r>
                  <a:rPr lang="en-US" sz="2400" dirty="0">
                    <a:solidFill>
                      <a:schemeClr val="tx1"/>
                    </a:solidFill>
                  </a:rPr>
                  <a:t>Furthermore, no locations are checked twice.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>
                    <a:solidFill>
                      <a:srgbClr val="C00000"/>
                    </a:solidFill>
                  </a:rPr>
                  <a:t>Proof by contraction</a:t>
                </a:r>
                <a:r>
                  <a:rPr lang="en-US" altLang="zh-HK" sz="2400" dirty="0"/>
                  <a:t>: Consider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HK" sz="2400" dirty="0"/>
                  <a:t>and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1 ≤</m:t>
                    </m:r>
                    <m:r>
                      <a:rPr lang="en-US" altLang="zh-HK" sz="24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𝑗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HK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HK" sz="2400" dirty="0"/>
                  <a:t>probe the same location, but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altLang="zh-HK" sz="2400" dirty="0"/>
                  <a:t>.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457200" indent="-4572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HK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4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HK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HK" sz="24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HK" sz="2400" dirty="0">
                  <a:solidFill>
                    <a:srgbClr val="C00000"/>
                  </a:solidFill>
                </a:endParaRPr>
              </a:p>
              <a:p>
                <a:pPr marL="457200" indent="-4572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HK" sz="2400" dirty="0">
                  <a:solidFill>
                    <a:srgbClr val="C00000"/>
                  </a:solidFill>
                </a:endParaRPr>
              </a:p>
              <a:p>
                <a:pPr marL="457200" indent="-4572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0   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HK" sz="2400" dirty="0">
                  <a:solidFill>
                    <a:srgbClr val="0000FF"/>
                  </a:solidFill>
                  <a:ea typeface="Cambria Math"/>
                </a:endParaRPr>
              </a:p>
              <a:p>
                <a:pPr marL="457200" indent="-4572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d>
                      <m:d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≡0  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HK" sz="2400" dirty="0">
                  <a:solidFill>
                    <a:srgbClr val="0000FF"/>
                  </a:solidFill>
                  <a:ea typeface="Cambria Math"/>
                </a:endParaRPr>
              </a:p>
              <a:p>
                <a:pPr marL="0" indent="0" algn="ctr">
                  <a:buNone/>
                </a:pPr>
                <a:endParaRPr lang="en-US" altLang="zh-HK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altLang="zh-HK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altLang="zh-HK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EBD8178E-5318-4307-B7BA-324C363D6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087" y="1362433"/>
                <a:ext cx="8577943" cy="4648200"/>
              </a:xfrm>
              <a:blipFill>
                <a:blip r:embed="rId2"/>
                <a:stretch>
                  <a:fillRect l="-995" t="-1048" r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7E2EA5E-D508-4B81-BDD0-9099672D2801}"/>
                  </a:ext>
                </a:extLst>
              </p:cNvPr>
              <p:cNvSpPr txBox="1"/>
              <p:nvPr/>
            </p:nvSpPr>
            <p:spPr>
              <a:xfrm>
                <a:off x="822960" y="5531662"/>
                <a:ext cx="832104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HK" dirty="0">
                    <a:latin typeface="+mn-lt"/>
                  </a:rPr>
                  <a:t>This means either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K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K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K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HK" dirty="0">
                    <a:latin typeface="+mn-lt"/>
                  </a:rPr>
                  <a:t>is divisive by </a:t>
                </a:r>
                <a14:m>
                  <m:oMath xmlns:m="http://schemas.openxmlformats.org/officeDocument/2006/math">
                    <m:r>
                      <a:rPr lang="en-US" altLang="zh-HK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HK" dirty="0">
                    <a:latin typeface="+mn-lt"/>
                  </a:rPr>
                  <a:t>. But since both of them are less than </a:t>
                </a:r>
                <a14:m>
                  <m:oMath xmlns:m="http://schemas.openxmlformats.org/officeDocument/2006/math">
                    <m:r>
                      <a:rPr lang="en-US" altLang="zh-HK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HK" dirty="0">
                    <a:latin typeface="+mn-lt"/>
                  </a:rPr>
                  <a:t>, they cannot be divisive by </a:t>
                </a:r>
                <a14:m>
                  <m:oMath xmlns:m="http://schemas.openxmlformats.org/officeDocument/2006/math">
                    <m:r>
                      <a:rPr lang="en-US" altLang="zh-HK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HK" dirty="0">
                    <a:latin typeface="+mn-lt"/>
                  </a:rPr>
                  <a:t>. Contraction</a:t>
                </a:r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7E2EA5E-D508-4B81-BDD0-9099672D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531662"/>
                <a:ext cx="8321040" cy="1200329"/>
              </a:xfrm>
              <a:prstGeom prst="rect">
                <a:avLst/>
              </a:prstGeom>
              <a:blipFill>
                <a:blip r:embed="rId3"/>
                <a:stretch>
                  <a:fillRect l="-1099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354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 Function: Rehashing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020" y="1434622"/>
                <a:ext cx="8105273" cy="2066567"/>
              </a:xfrm>
            </p:spPr>
            <p:txBody>
              <a:bodyPr/>
              <a:lstStyle/>
              <a:p>
                <a:r>
                  <a:rPr lang="en-US" altLang="zh-TW" sz="2400" dirty="0"/>
                  <a:t>Use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sz="2400" dirty="0"/>
                  <a:t> hash functions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1</m:t>
                    </m:r>
                    <m:r>
                      <a:rPr lang="en-US" altLang="zh-TW" sz="2400" i="1" dirty="0">
                        <a:latin typeface="Cambria Math"/>
                      </a:rPr>
                      <m:t>, </m:t>
                    </m:r>
                    <m:r>
                      <a:rPr lang="en-US" altLang="zh-TW" sz="2400" i="1" dirty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400" i="1" dirty="0">
                        <a:latin typeface="Cambria Math"/>
                      </a:rPr>
                      <m:t>, …, </m:t>
                    </m:r>
                    <m:r>
                      <a:rPr lang="en-US" altLang="zh-TW" sz="2400" i="1" dirty="0" err="1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 err="1">
                        <a:latin typeface="Cambria Math"/>
                      </a:rPr>
                      <m:t>𝑚</m:t>
                    </m:r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to find an empty bucket.</a:t>
                </a:r>
                <a:endParaRPr lang="zh-TW" altLang="en-US" sz="2400" dirty="0"/>
              </a:p>
              <a:p>
                <a:r>
                  <a:rPr lang="en-US" altLang="zh-HK" sz="2400" dirty="0"/>
                  <a:t>When an overflow occurs, try hash function one by one.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020" y="1434622"/>
                <a:ext cx="8105273" cy="2066567"/>
              </a:xfrm>
              <a:blipFill rotWithShape="1">
                <a:blip r:embed="rId2"/>
                <a:stretch>
                  <a:fillRect l="-677" t="-23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3"/>
              <p:cNvSpPr/>
              <p:nvPr/>
            </p:nvSpPr>
            <p:spPr>
              <a:xfrm>
                <a:off x="2428872" y="3536153"/>
                <a:ext cx="1000132" cy="107157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kumimoji="0" lang="en-US" altLang="zh-TW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2" y="3536153"/>
                <a:ext cx="1000132" cy="1071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"/>
              <p:cNvSpPr/>
              <p:nvPr/>
            </p:nvSpPr>
            <p:spPr>
              <a:xfrm>
                <a:off x="3857632" y="3536153"/>
                <a:ext cx="1000132" cy="107157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32" y="3536153"/>
                <a:ext cx="1000132" cy="10715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5"/>
              <p:cNvSpPr/>
              <p:nvPr/>
            </p:nvSpPr>
            <p:spPr>
              <a:xfrm>
                <a:off x="6572276" y="3536153"/>
                <a:ext cx="1000132" cy="107157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76" y="3536153"/>
                <a:ext cx="1000132" cy="10715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7"/>
          <p:cNvCxnSpPr/>
          <p:nvPr/>
        </p:nvCxnSpPr>
        <p:spPr>
          <a:xfrm>
            <a:off x="1714518" y="4036215"/>
            <a:ext cx="71437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1"/>
          <p:cNvCxnSpPr/>
          <p:nvPr/>
        </p:nvCxnSpPr>
        <p:spPr>
          <a:xfrm>
            <a:off x="3357581" y="4036215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4"/>
          <p:cNvCxnSpPr/>
          <p:nvPr/>
        </p:nvCxnSpPr>
        <p:spPr>
          <a:xfrm>
            <a:off x="4857768" y="4036215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5"/>
          <p:cNvCxnSpPr/>
          <p:nvPr/>
        </p:nvCxnSpPr>
        <p:spPr>
          <a:xfrm>
            <a:off x="6143643" y="4036215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7"/>
              <p:cNvSpPr txBox="1">
                <a:spLocks noChangeArrowheads="1"/>
              </p:cNvSpPr>
              <p:nvPr/>
            </p:nvSpPr>
            <p:spPr bwMode="auto">
              <a:xfrm>
                <a:off x="1285893" y="3806969"/>
                <a:ext cx="4286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i="1" dirty="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kumimoji="0" lang="zh-TW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5893" y="3806969"/>
                <a:ext cx="42862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20"/>
          <p:cNvCxnSpPr/>
          <p:nvPr/>
        </p:nvCxnSpPr>
        <p:spPr>
          <a:xfrm>
            <a:off x="5357831" y="4036215"/>
            <a:ext cx="642937" cy="1587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54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25642"/>
          </a:xfrm>
        </p:spPr>
        <p:txBody>
          <a:bodyPr/>
          <a:lstStyle/>
          <a:p>
            <a:r>
              <a:rPr lang="en-US" altLang="zh-HK" dirty="0"/>
              <a:t>Sorting </a:t>
            </a:r>
            <a:r>
              <a:rPr lang="en-US" altLang="zh-HK" dirty="0" err="1"/>
              <a:t>vs</a:t>
            </a:r>
            <a:r>
              <a:rPr lang="en-US" altLang="zh-HK" dirty="0"/>
              <a:t> Hashing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494" y="1193991"/>
                <a:ext cx="7772400" cy="4648200"/>
              </a:xfrm>
            </p:spPr>
            <p:txBody>
              <a:bodyPr/>
              <a:lstStyle/>
              <a:p>
                <a:r>
                  <a:rPr lang="en-US" altLang="zh-HK" sz="2400" dirty="0"/>
                  <a:t>For sorting, we showed that it cannot do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sz="2400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sz="2400" i="1" dirty="0" smtClean="0">
                        <a:latin typeface="Cambria Math"/>
                      </a:rPr>
                      <m:t>log</m:t>
                    </m:r>
                    <m:r>
                      <a:rPr lang="en-US" altLang="zh-HK" sz="2400" i="1" dirty="0" smtClean="0">
                        <a:latin typeface="Cambria Math"/>
                      </a:rPr>
                      <m:t>⁡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/>
                  <a:t> based on comparison of keys.</a:t>
                </a:r>
              </a:p>
              <a:p>
                <a:r>
                  <a:rPr lang="en-US" altLang="zh-HK" sz="2400" dirty="0"/>
                  <a:t>Based on sorting, we can search in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HK" sz="2400" i="1" dirty="0" smtClean="0">
                        <a:latin typeface="Cambria Math"/>
                      </a:rPr>
                      <m:t>log</m:t>
                    </m:r>
                    <m:r>
                      <a:rPr lang="en-US" altLang="zh-HK" sz="2400" i="1" dirty="0" smtClean="0">
                        <a:latin typeface="Cambria Math"/>
                      </a:rPr>
                      <m:t>⁡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r>
                  <a:rPr lang="en-US" altLang="zh-HK" sz="2400" dirty="0"/>
                  <a:t>With hashing, we want to get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HK" sz="2400" dirty="0"/>
                  <a:t> for searching. </a:t>
                </a:r>
              </a:p>
              <a:p>
                <a:pPr lvl="1"/>
                <a:r>
                  <a:rPr lang="en-US" altLang="zh-HK" dirty="0"/>
                  <a:t>On average, it can be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HK" dirty="0"/>
                  <a:t>. </a:t>
                </a:r>
              </a:p>
              <a:p>
                <a:pPr lvl="1"/>
                <a:r>
                  <a:rPr lang="en-US" altLang="zh-HK" dirty="0"/>
                  <a:t>But, the worst-case number of comparisons needed for a successful search is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/>
                  <a:t> regardless of whether we use open addressing or chaining.</a:t>
                </a:r>
              </a:p>
              <a:p>
                <a:r>
                  <a:rPr lang="en-US" altLang="zh-HK" sz="2400" dirty="0"/>
                  <a:t>With sorting, we can find a record or a set of records in a given range of key values.</a:t>
                </a:r>
              </a:p>
              <a:p>
                <a:r>
                  <a:rPr lang="en-US" altLang="zh-HK" sz="2400" dirty="0"/>
                  <a:t>With hashing, we cannot find a set of records in a given range of key values.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4" y="1193991"/>
                <a:ext cx="7772400" cy="4648200"/>
              </a:xfrm>
              <a:blipFill rotWithShape="1">
                <a:blip r:embed="rId2"/>
                <a:stretch>
                  <a:fillRect l="-627" t="-1050" r="-549" b="-1679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824"/>
            <a:ext cx="7772400" cy="421105"/>
          </a:xfrm>
        </p:spPr>
        <p:txBody>
          <a:bodyPr/>
          <a:lstStyle/>
          <a:p>
            <a:r>
              <a:rPr lang="en-US" altLang="zh-HK" dirty="0"/>
              <a:t>Arrays: Reflection</a:t>
            </a:r>
            <a:r>
              <a:rPr lang="zh-HK" altLang="en-US" dirty="0"/>
              <a:t>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74" y="1206029"/>
            <a:ext cx="3902270" cy="4578754"/>
          </a:xfrm>
        </p:spPr>
        <p:txBody>
          <a:bodyPr/>
          <a:lstStyle/>
          <a:p>
            <a:r>
              <a:rPr lang="en-US" altLang="zh-HK" sz="2400" dirty="0"/>
              <a:t>The number of postal codes is on the order of 10^6, but only 10^4 of them are actually used.</a:t>
            </a:r>
          </a:p>
          <a:p>
            <a:r>
              <a:rPr lang="en-US" altLang="zh-HK" sz="2400" dirty="0"/>
              <a:t>The space utilization rate is only 1%</a:t>
            </a:r>
          </a:p>
          <a:p>
            <a:r>
              <a:rPr lang="en-US" altLang="zh-HK" sz="2400" dirty="0"/>
              <a:t>A slight improvement forward, while ensuring O(1) search time and reducing space usage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DAED7D-E034-49B2-B21C-0FABA1AF97E2}"/>
              </a:ext>
            </a:extLst>
          </p:cNvPr>
          <p:cNvSpPr/>
          <p:nvPr/>
        </p:nvSpPr>
        <p:spPr bwMode="auto">
          <a:xfrm>
            <a:off x="6212349" y="1639682"/>
            <a:ext cx="1339849" cy="491031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5491CC-0593-4AA7-A5DD-699B80FE6FF3}"/>
              </a:ext>
            </a:extLst>
          </p:cNvPr>
          <p:cNvSpPr/>
          <p:nvPr/>
        </p:nvSpPr>
        <p:spPr>
          <a:xfrm>
            <a:off x="5806319" y="1050221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Array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C966CF-B854-492F-8D88-DE23F85850A5}"/>
              </a:ext>
            </a:extLst>
          </p:cNvPr>
          <p:cNvSpPr/>
          <p:nvPr/>
        </p:nvSpPr>
        <p:spPr>
          <a:xfrm>
            <a:off x="7260044" y="1091099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Index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2AFBB8D-1A8C-4728-AE24-EFB270AE3079}"/>
              </a:ext>
            </a:extLst>
          </p:cNvPr>
          <p:cNvSpPr/>
          <p:nvPr/>
        </p:nvSpPr>
        <p:spPr bwMode="auto">
          <a:xfrm>
            <a:off x="6268707" y="182979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3A0AF2B-210B-4CA9-B6C2-666A9879F452}"/>
              </a:ext>
            </a:extLst>
          </p:cNvPr>
          <p:cNvSpPr/>
          <p:nvPr/>
        </p:nvSpPr>
        <p:spPr bwMode="auto">
          <a:xfrm>
            <a:off x="6320857" y="522733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A13158E-6669-44CC-915B-FAC56F09F142}"/>
              </a:ext>
            </a:extLst>
          </p:cNvPr>
          <p:cNvSpPr/>
          <p:nvPr/>
        </p:nvSpPr>
        <p:spPr>
          <a:xfrm rot="5400000">
            <a:off x="6017803" y="586949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433D4B9-AC6C-49D0-BFBA-4A1CCB5B6749}"/>
              </a:ext>
            </a:extLst>
          </p:cNvPr>
          <p:cNvSpPr/>
          <p:nvPr/>
        </p:nvSpPr>
        <p:spPr bwMode="auto">
          <a:xfrm>
            <a:off x="4419600" y="5227337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E2E3B2F-2C8C-4C4C-B8AD-68199DE773F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43036" y="542434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23C29B1-ABE6-4796-94F2-F94A64A83C1B}"/>
              </a:ext>
            </a:extLst>
          </p:cNvPr>
          <p:cNvSpPr/>
          <p:nvPr/>
        </p:nvSpPr>
        <p:spPr bwMode="auto">
          <a:xfrm>
            <a:off x="4410485" y="1852684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071B590-E775-43EA-8604-2F120420580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03620" y="204865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2B60DA7-E0ED-4634-8FEC-430EA75D721B}"/>
              </a:ext>
            </a:extLst>
          </p:cNvPr>
          <p:cNvSpPr/>
          <p:nvPr/>
        </p:nvSpPr>
        <p:spPr>
          <a:xfrm>
            <a:off x="4132106" y="1027936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167A50C-FDA9-4850-9EA4-101C90509599}"/>
              </a:ext>
            </a:extLst>
          </p:cNvPr>
          <p:cNvSpPr/>
          <p:nvPr/>
        </p:nvSpPr>
        <p:spPr>
          <a:xfrm rot="5400000">
            <a:off x="5932218" y="245646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35E4D63-0BC0-4516-8ABB-2E586914FF5D}"/>
              </a:ext>
            </a:extLst>
          </p:cNvPr>
          <p:cNvSpPr/>
          <p:nvPr/>
        </p:nvSpPr>
        <p:spPr bwMode="auto">
          <a:xfrm>
            <a:off x="6298782" y="306969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Array[x]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A2CCC8F-22E3-408A-A406-81F2B3917618}"/>
              </a:ext>
            </a:extLst>
          </p:cNvPr>
          <p:cNvSpPr/>
          <p:nvPr/>
        </p:nvSpPr>
        <p:spPr bwMode="auto">
          <a:xfrm>
            <a:off x="4440560" y="3092584"/>
            <a:ext cx="1511591" cy="40550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BA70C19-5BBE-4B0F-9C1C-D1BCD4C26B9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33695" y="328855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D5EF0AD-E68E-4F55-92ED-E7A3B9B6C978}"/>
              </a:ext>
            </a:extLst>
          </p:cNvPr>
          <p:cNvSpPr/>
          <p:nvPr/>
        </p:nvSpPr>
        <p:spPr bwMode="auto">
          <a:xfrm>
            <a:off x="6289667" y="3590749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Array[y]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E9E7610-A2BD-48F3-AA93-7097D2925FA6}"/>
              </a:ext>
            </a:extLst>
          </p:cNvPr>
          <p:cNvSpPr/>
          <p:nvPr/>
        </p:nvSpPr>
        <p:spPr bwMode="auto">
          <a:xfrm>
            <a:off x="4431445" y="3613636"/>
            <a:ext cx="1511591" cy="40550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E654859-A923-4F16-8841-DA83479595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24580" y="3809604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B81A92FA-661D-4CFF-8962-7A3ED579F2AF}"/>
              </a:ext>
            </a:extLst>
          </p:cNvPr>
          <p:cNvSpPr/>
          <p:nvPr/>
        </p:nvSpPr>
        <p:spPr>
          <a:xfrm rot="5400000">
            <a:off x="5974526" y="439591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B783F23-E375-4248-A567-B3D1BC466A81}"/>
              </a:ext>
            </a:extLst>
          </p:cNvPr>
          <p:cNvSpPr/>
          <p:nvPr/>
        </p:nvSpPr>
        <p:spPr bwMode="auto">
          <a:xfrm>
            <a:off x="7685425" y="1639682"/>
            <a:ext cx="1339849" cy="491031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51051C1-C5C4-4A1F-927C-E3AEC94EE440}"/>
              </a:ext>
            </a:extLst>
          </p:cNvPr>
          <p:cNvSpPr/>
          <p:nvPr/>
        </p:nvSpPr>
        <p:spPr>
          <a:xfrm>
            <a:off x="7321175" y="184788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C093D33-BC30-42F3-8ED6-FCD6EEC427E0}"/>
              </a:ext>
            </a:extLst>
          </p:cNvPr>
          <p:cNvSpPr/>
          <p:nvPr/>
        </p:nvSpPr>
        <p:spPr>
          <a:xfrm>
            <a:off x="7343670" y="308524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459867D-FCBA-4833-8084-C5CF5FEBF23A}"/>
              </a:ext>
            </a:extLst>
          </p:cNvPr>
          <p:cNvSpPr/>
          <p:nvPr/>
        </p:nvSpPr>
        <p:spPr>
          <a:xfrm>
            <a:off x="7321175" y="526295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8298780-972C-40BD-A809-3981AC731B4C}"/>
              </a:ext>
            </a:extLst>
          </p:cNvPr>
          <p:cNvSpPr/>
          <p:nvPr/>
        </p:nvSpPr>
        <p:spPr>
          <a:xfrm rot="5400000">
            <a:off x="7343670" y="243622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5F407C4-165D-4D12-8280-883B20864A97}"/>
              </a:ext>
            </a:extLst>
          </p:cNvPr>
          <p:cNvSpPr/>
          <p:nvPr/>
        </p:nvSpPr>
        <p:spPr>
          <a:xfrm rot="5400000">
            <a:off x="7389377" y="452161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E749698-C3E6-4883-BBAE-85E4A6932587}"/>
              </a:ext>
            </a:extLst>
          </p:cNvPr>
          <p:cNvSpPr/>
          <p:nvPr/>
        </p:nvSpPr>
        <p:spPr>
          <a:xfrm rot="5400000">
            <a:off x="7376202" y="587853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30FABB-AEF6-4B5F-B655-5DD3A9123D3B}"/>
              </a:ext>
            </a:extLst>
          </p:cNvPr>
          <p:cNvSpPr/>
          <p:nvPr/>
        </p:nvSpPr>
        <p:spPr>
          <a:xfrm>
            <a:off x="7343670" y="361773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225015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824"/>
            <a:ext cx="7772400" cy="421105"/>
          </a:xfrm>
        </p:spPr>
        <p:txBody>
          <a:bodyPr/>
          <a:lstStyle/>
          <a:p>
            <a:r>
              <a:rPr lang="en-US" altLang="zh-HK" dirty="0"/>
              <a:t>Hashing: Main Ideas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4025"/>
            <a:ext cx="7772400" cy="522104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Some concepts</a:t>
            </a:r>
          </a:p>
          <a:p>
            <a:pPr marL="0" indent="0">
              <a:buNone/>
            </a:pPr>
            <a:r>
              <a:rPr lang="en-US" altLang="zh-HK" sz="2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E8AFAEB9-946F-4FF5-B16C-282206B9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56346"/>
              </p:ext>
            </p:extLst>
          </p:nvPr>
        </p:nvGraphicFramePr>
        <p:xfrm>
          <a:off x="945399" y="1501637"/>
          <a:ext cx="8068535" cy="2571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7303">
                  <a:extLst>
                    <a:ext uri="{9D8B030D-6E8A-4147-A177-3AD203B41FA5}">
                      <a16:colId xmlns:a16="http://schemas.microsoft.com/office/drawing/2014/main" val="3359073217"/>
                    </a:ext>
                  </a:extLst>
                </a:gridCol>
                <a:gridCol w="5461232">
                  <a:extLst>
                    <a:ext uri="{9D8B030D-6E8A-4147-A177-3AD203B41FA5}">
                      <a16:colId xmlns:a16="http://schemas.microsoft.com/office/drawing/2014/main" val="3481664115"/>
                    </a:ext>
                  </a:extLst>
                </a:gridCol>
              </a:tblGrid>
              <a:tr h="584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Core component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Implication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58666"/>
                  </a:ext>
                </a:extLst>
              </a:tr>
              <a:tr h="584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Bucket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/>
                        <a:t>A data structure (linked list or array) used to store data with the same hash value. </a:t>
                      </a:r>
                      <a:endParaRPr lang="zh-CN" alt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62627"/>
                  </a:ext>
                </a:extLst>
              </a:tr>
              <a:tr h="584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Hash table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An array of all buckets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48379"/>
                  </a:ext>
                </a:extLst>
              </a:tr>
              <a:tr h="584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Hash function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the specified key value and locate the specific bucket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01807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14EC8-6224-4929-A26B-560DE09883B5}"/>
              </a:ext>
            </a:extLst>
          </p:cNvPr>
          <p:cNvSpPr txBox="1">
            <a:spLocks/>
          </p:cNvSpPr>
          <p:nvPr/>
        </p:nvSpPr>
        <p:spPr bwMode="auto">
          <a:xfrm>
            <a:off x="533400" y="4148355"/>
            <a:ext cx="7772400" cy="52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sz="2400" kern="0" dirty="0">
                <a:solidFill>
                  <a:srgbClr val="FF0000"/>
                </a:solidFill>
              </a:rPr>
              <a:t>Search process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400" kern="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790D60-AA22-41B5-80C2-A6B5AF408AC8}"/>
              </a:ext>
            </a:extLst>
          </p:cNvPr>
          <p:cNvSpPr txBox="1">
            <a:spLocks/>
          </p:cNvSpPr>
          <p:nvPr/>
        </p:nvSpPr>
        <p:spPr bwMode="auto">
          <a:xfrm>
            <a:off x="916073" y="4591641"/>
            <a:ext cx="7772400" cy="179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HK" sz="2400" kern="0" dirty="0"/>
              <a:t>Input the key value to the hash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kern="0" dirty="0"/>
              <a:t>The result returned by the hash function is located in a bucket in the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kern="0" dirty="0"/>
              <a:t>Search (or store) for data in the corresponding bucket</a:t>
            </a:r>
          </a:p>
        </p:txBody>
      </p:sp>
    </p:spTree>
    <p:extLst>
      <p:ext uri="{BB962C8B-B14F-4D97-AF65-F5344CB8AC3E}">
        <p14:creationId xmlns:p14="http://schemas.microsoft.com/office/powerpoint/2010/main" val="142510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Back to the example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049611"/>
            <a:ext cx="8922617" cy="1220791"/>
          </a:xfrm>
        </p:spPr>
        <p:txBody>
          <a:bodyPr/>
          <a:lstStyle/>
          <a:p>
            <a:r>
              <a:rPr lang="en-US" altLang="zh-HK" sz="2400" dirty="0"/>
              <a:t>Given a postal code (Key)</a:t>
            </a:r>
          </a:p>
          <a:p>
            <a:r>
              <a:rPr lang="en-US" altLang="zh-HK" sz="2400" dirty="0"/>
              <a:t>Locate the specific bucket through the hash function</a:t>
            </a:r>
          </a:p>
          <a:p>
            <a:r>
              <a:rPr lang="en-US" altLang="zh-HK" sz="2400" dirty="0"/>
              <a:t>Find the corresponding address from the bucket</a:t>
            </a:r>
            <a:endParaRPr lang="zh-HK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D887A-4B86-4836-A0C0-FA7AD061388C}"/>
              </a:ext>
            </a:extLst>
          </p:cNvPr>
          <p:cNvSpPr/>
          <p:nvPr/>
        </p:nvSpPr>
        <p:spPr bwMode="auto">
          <a:xfrm>
            <a:off x="2858953" y="3336324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DE0FB-1089-48AE-AAFA-FFA047F34780}"/>
              </a:ext>
            </a:extLst>
          </p:cNvPr>
          <p:cNvSpPr/>
          <p:nvPr/>
        </p:nvSpPr>
        <p:spPr>
          <a:xfrm>
            <a:off x="2503652" y="278276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5423A7-D3F9-4940-898C-D43DC7CB01F6}"/>
              </a:ext>
            </a:extLst>
          </p:cNvPr>
          <p:cNvSpPr/>
          <p:nvPr/>
        </p:nvSpPr>
        <p:spPr>
          <a:xfrm>
            <a:off x="6117173" y="254999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AA9E131-D75D-4319-AA82-49F1E5AB8525}"/>
              </a:ext>
            </a:extLst>
          </p:cNvPr>
          <p:cNvSpPr/>
          <p:nvPr/>
        </p:nvSpPr>
        <p:spPr bwMode="auto">
          <a:xfrm>
            <a:off x="2914508" y="3430463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45EEF4-8CD1-4AB0-A139-629FA09E5057}"/>
              </a:ext>
            </a:extLst>
          </p:cNvPr>
          <p:cNvSpPr/>
          <p:nvPr/>
        </p:nvSpPr>
        <p:spPr>
          <a:xfrm rot="5400000">
            <a:off x="2629619" y="403638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6D13BC7-F0D3-47D7-B06E-BDB95EBBEF04}"/>
              </a:ext>
            </a:extLst>
          </p:cNvPr>
          <p:cNvSpPr/>
          <p:nvPr/>
        </p:nvSpPr>
        <p:spPr bwMode="auto">
          <a:xfrm>
            <a:off x="2923829" y="4589943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7BEF7C-6278-4E48-8A1C-A4EC4D25D1DA}"/>
              </a:ext>
            </a:extLst>
          </p:cNvPr>
          <p:cNvSpPr/>
          <p:nvPr/>
        </p:nvSpPr>
        <p:spPr>
          <a:xfrm rot="5400000">
            <a:off x="2653702" y="519835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7F98A4A-D887-459A-8B12-7B6CA35D10D8}"/>
              </a:ext>
            </a:extLst>
          </p:cNvPr>
          <p:cNvSpPr/>
          <p:nvPr/>
        </p:nvSpPr>
        <p:spPr bwMode="auto">
          <a:xfrm>
            <a:off x="2936317" y="5743221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C3260C-5559-4D99-95E5-C9E9FCCA52A7}"/>
              </a:ext>
            </a:extLst>
          </p:cNvPr>
          <p:cNvSpPr/>
          <p:nvPr/>
        </p:nvSpPr>
        <p:spPr bwMode="auto">
          <a:xfrm>
            <a:off x="1057089" y="4608029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r>
              <a:rPr lang="en-US" altLang="zh-CN" sz="1800" dirty="0">
                <a:latin typeface="Comic Sans MS (正文)\"/>
              </a:rPr>
              <a:t>(GZ)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1113F8-DE47-48BE-851F-94130D9B12EB}"/>
              </a:ext>
            </a:extLst>
          </p:cNvPr>
          <p:cNvSpPr/>
          <p:nvPr/>
        </p:nvSpPr>
        <p:spPr bwMode="auto">
          <a:xfrm>
            <a:off x="1047767" y="5743961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9B5E10-FBE3-4404-A503-75A8EBBAD554}"/>
              </a:ext>
            </a:extLst>
          </p:cNvPr>
          <p:cNvSpPr/>
          <p:nvPr/>
        </p:nvSpPr>
        <p:spPr bwMode="auto">
          <a:xfrm>
            <a:off x="1047767" y="3430463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B9B185-7555-48EC-9057-7863AC69F34D}"/>
              </a:ext>
            </a:extLst>
          </p:cNvPr>
          <p:cNvSpPr/>
          <p:nvPr/>
        </p:nvSpPr>
        <p:spPr>
          <a:xfrm>
            <a:off x="769388" y="279284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A86A39-9146-4F52-B719-98E53AFE0E82}"/>
              </a:ext>
            </a:extLst>
          </p:cNvPr>
          <p:cNvSpPr/>
          <p:nvPr/>
        </p:nvSpPr>
        <p:spPr bwMode="auto">
          <a:xfrm>
            <a:off x="6564622" y="3058486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1383D7-5129-4277-A744-993615D187F4}"/>
              </a:ext>
            </a:extLst>
          </p:cNvPr>
          <p:cNvSpPr/>
          <p:nvPr/>
        </p:nvSpPr>
        <p:spPr>
          <a:xfrm>
            <a:off x="6084121" y="310872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01540F-1681-40B1-83F2-EF2FFFA7E139}"/>
              </a:ext>
            </a:extLst>
          </p:cNvPr>
          <p:cNvSpPr/>
          <p:nvPr/>
        </p:nvSpPr>
        <p:spPr>
          <a:xfrm>
            <a:off x="6117173" y="462611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39D137-D0A5-41DA-97FB-A8D65717EBD4}"/>
              </a:ext>
            </a:extLst>
          </p:cNvPr>
          <p:cNvSpPr/>
          <p:nvPr/>
        </p:nvSpPr>
        <p:spPr>
          <a:xfrm>
            <a:off x="6106051" y="345052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AA2C16-6210-4249-9E8B-CAAA5CD7B2B0}"/>
              </a:ext>
            </a:extLst>
          </p:cNvPr>
          <p:cNvSpPr/>
          <p:nvPr/>
        </p:nvSpPr>
        <p:spPr>
          <a:xfrm>
            <a:off x="6117173" y="61487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729C81-5584-4DB6-9EB3-11B52DF35254}"/>
              </a:ext>
            </a:extLst>
          </p:cNvPr>
          <p:cNvSpPr/>
          <p:nvPr/>
        </p:nvSpPr>
        <p:spPr>
          <a:xfrm rot="5400000">
            <a:off x="6172200" y="395248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084A72-265A-4D23-8E1E-B1C00F7AC90D}"/>
              </a:ext>
            </a:extLst>
          </p:cNvPr>
          <p:cNvSpPr/>
          <p:nvPr/>
        </p:nvSpPr>
        <p:spPr>
          <a:xfrm rot="5400000">
            <a:off x="6185375" y="540738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755F573-0E6E-4069-8969-A1EB08C6E5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74794" y="4791814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B1B5C109-6A46-4ED5-A65C-4C2E2C7CC0BE}"/>
              </a:ext>
            </a:extLst>
          </p:cNvPr>
          <p:cNvSpPr/>
          <p:nvPr/>
        </p:nvSpPr>
        <p:spPr bwMode="auto">
          <a:xfrm>
            <a:off x="5139854" y="4274241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071179-AE8A-4174-85FC-9BF229E722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0249" y="3633213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2E3EB1-BE37-49C7-B9BC-C6EEC92EF8B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9358" y="594022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E26F06B-0F53-49C9-A45E-46CD8229EF33}"/>
              </a:ext>
            </a:extLst>
          </p:cNvPr>
          <p:cNvCxnSpPr>
            <a:cxnSpLocks/>
            <a:endCxn id="30" idx="0"/>
          </p:cNvCxnSpPr>
          <p:nvPr/>
        </p:nvCxnSpPr>
        <p:spPr bwMode="auto">
          <a:xfrm rot="5400000">
            <a:off x="5678307" y="3307020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EC7C221-E91E-4EFA-8909-5A05A42E09E8}"/>
              </a:ext>
            </a:extLst>
          </p:cNvPr>
          <p:cNvCxnSpPr>
            <a:cxnSpLocks/>
            <a:endCxn id="30" idx="4"/>
          </p:cNvCxnSpPr>
          <p:nvPr/>
        </p:nvCxnSpPr>
        <p:spPr bwMode="auto">
          <a:xfrm rot="16200000" flipV="1">
            <a:off x="5697929" y="5342276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87A15A2-D9F3-4FB9-8F53-8C4E4D0B3D17}"/>
              </a:ext>
            </a:extLst>
          </p:cNvPr>
          <p:cNvCxnSpPr>
            <a:cxnSpLocks/>
            <a:endCxn id="30" idx="6"/>
          </p:cNvCxnSpPr>
          <p:nvPr/>
        </p:nvCxnSpPr>
        <p:spPr bwMode="auto">
          <a:xfrm rot="10800000" flipV="1">
            <a:off x="6321782" y="4785464"/>
            <a:ext cx="376180" cy="63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B39CB720-191A-4865-8A51-CCB18312AE2D}"/>
              </a:ext>
            </a:extLst>
          </p:cNvPr>
          <p:cNvCxnSpPr>
            <a:cxnSpLocks/>
            <a:stCxn id="30" idx="2"/>
            <a:endCxn id="16" idx="3"/>
          </p:cNvCxnSpPr>
          <p:nvPr/>
        </p:nvCxnSpPr>
        <p:spPr bwMode="auto">
          <a:xfrm rot="10800000" flipV="1">
            <a:off x="4219808" y="4791813"/>
            <a:ext cx="920046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5D06B17-62B6-452E-9CE1-54C80F3CC42D}"/>
              </a:ext>
            </a:extLst>
          </p:cNvPr>
          <p:cNvCxnSpPr>
            <a:cxnSpLocks/>
            <a:stCxn id="30" idx="2"/>
            <a:endCxn id="14" idx="3"/>
          </p:cNvCxnSpPr>
          <p:nvPr/>
        </p:nvCxnSpPr>
        <p:spPr bwMode="auto">
          <a:xfrm rot="10800000" flipV="1">
            <a:off x="4207318" y="4791813"/>
            <a:ext cx="932536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A668E07-60AF-4380-9A7A-BB5742290E5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 bwMode="auto">
          <a:xfrm rot="10800000">
            <a:off x="4198000" y="3633216"/>
            <a:ext cx="941855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300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Hashing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Part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2: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Collision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1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Hashing: Collision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049611"/>
            <a:ext cx="8595359" cy="1220791"/>
          </a:xfrm>
        </p:spPr>
        <p:txBody>
          <a:bodyPr/>
          <a:lstStyle/>
          <a:p>
            <a:r>
              <a:rPr lang="en-US" altLang="zh-HK" sz="2400" dirty="0"/>
              <a:t>The hash function is a mapping from a </a:t>
            </a:r>
            <a:r>
              <a:rPr lang="en-US" altLang="zh-HK" sz="2400" dirty="0">
                <a:solidFill>
                  <a:srgbClr val="FF0000"/>
                </a:solidFill>
              </a:rPr>
              <a:t>large space to a small space </a:t>
            </a:r>
            <a:r>
              <a:rPr lang="en-US" altLang="zh-HK" sz="2400" dirty="0"/>
              <a:t>(the number of keys is greater than the number of buckets)</a:t>
            </a:r>
          </a:p>
          <a:p>
            <a:r>
              <a:rPr lang="en-US" altLang="zh-HK" sz="2400" dirty="0"/>
              <a:t>There will definitely be a situation where multiple keys are mapped to the same bucket, which is called </a:t>
            </a:r>
            <a:r>
              <a:rPr lang="en-US" altLang="zh-HK" sz="2400" dirty="0">
                <a:solidFill>
                  <a:srgbClr val="FF0000"/>
                </a:solidFill>
              </a:rPr>
              <a:t>hash collision</a:t>
            </a:r>
            <a:r>
              <a:rPr lang="en-US" altLang="zh-HK" sz="2400" dirty="0"/>
              <a:t>.</a:t>
            </a:r>
          </a:p>
          <a:p>
            <a:endParaRPr lang="en-US" altLang="zh-HK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D887A-4B86-4836-A0C0-FA7AD061388C}"/>
              </a:ext>
            </a:extLst>
          </p:cNvPr>
          <p:cNvSpPr/>
          <p:nvPr/>
        </p:nvSpPr>
        <p:spPr bwMode="auto">
          <a:xfrm>
            <a:off x="2963537" y="4367406"/>
            <a:ext cx="1413244" cy="191772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DE0FB-1089-48AE-AAFA-FFA047F34780}"/>
              </a:ext>
            </a:extLst>
          </p:cNvPr>
          <p:cNvSpPr/>
          <p:nvPr/>
        </p:nvSpPr>
        <p:spPr>
          <a:xfrm>
            <a:off x="2614343" y="388069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5423A7-D3F9-4940-898C-D43DC7CB01F6}"/>
              </a:ext>
            </a:extLst>
          </p:cNvPr>
          <p:cNvSpPr/>
          <p:nvPr/>
        </p:nvSpPr>
        <p:spPr>
          <a:xfrm>
            <a:off x="7066379" y="3011021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AA9E131-D75D-4319-AA82-49F1E5AB8525}"/>
              </a:ext>
            </a:extLst>
          </p:cNvPr>
          <p:cNvSpPr/>
          <p:nvPr/>
        </p:nvSpPr>
        <p:spPr bwMode="auto">
          <a:xfrm>
            <a:off x="3040902" y="449945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7BEF7C-6278-4E48-8A1C-A4EC4D25D1DA}"/>
              </a:ext>
            </a:extLst>
          </p:cNvPr>
          <p:cNvSpPr/>
          <p:nvPr/>
        </p:nvSpPr>
        <p:spPr>
          <a:xfrm rot="5400000">
            <a:off x="2727708" y="506629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7F98A4A-D887-459A-8B12-7B6CA35D10D8}"/>
              </a:ext>
            </a:extLst>
          </p:cNvPr>
          <p:cNvSpPr/>
          <p:nvPr/>
        </p:nvSpPr>
        <p:spPr bwMode="auto">
          <a:xfrm>
            <a:off x="3040901" y="568479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9B5E10-FBE3-4404-A503-75A8EBBAD554}"/>
              </a:ext>
            </a:extLst>
          </p:cNvPr>
          <p:cNvSpPr/>
          <p:nvPr/>
        </p:nvSpPr>
        <p:spPr bwMode="auto">
          <a:xfrm>
            <a:off x="743627" y="4476467"/>
            <a:ext cx="195035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B9B185-7555-48EC-9057-7863AC69F34D}"/>
              </a:ext>
            </a:extLst>
          </p:cNvPr>
          <p:cNvSpPr/>
          <p:nvPr/>
        </p:nvSpPr>
        <p:spPr>
          <a:xfrm>
            <a:off x="675604" y="388069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A86A39-9146-4F52-B719-98E53AFE0E82}"/>
              </a:ext>
            </a:extLst>
          </p:cNvPr>
          <p:cNvSpPr/>
          <p:nvPr/>
        </p:nvSpPr>
        <p:spPr bwMode="auto">
          <a:xfrm>
            <a:off x="7536338" y="3539162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1383D7-5129-4277-A744-993615D187F4}"/>
              </a:ext>
            </a:extLst>
          </p:cNvPr>
          <p:cNvSpPr/>
          <p:nvPr/>
        </p:nvSpPr>
        <p:spPr>
          <a:xfrm>
            <a:off x="7055837" y="358940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01540F-1681-40B1-83F2-EF2FFFA7E139}"/>
              </a:ext>
            </a:extLst>
          </p:cNvPr>
          <p:cNvSpPr/>
          <p:nvPr/>
        </p:nvSpPr>
        <p:spPr>
          <a:xfrm>
            <a:off x="7088889" y="510678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39D137-D0A5-41DA-97FB-A8D65717EBD4}"/>
              </a:ext>
            </a:extLst>
          </p:cNvPr>
          <p:cNvSpPr/>
          <p:nvPr/>
        </p:nvSpPr>
        <p:spPr>
          <a:xfrm>
            <a:off x="7077767" y="393120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AA2C16-6210-4249-9E8B-CAAA5CD7B2B0}"/>
              </a:ext>
            </a:extLst>
          </p:cNvPr>
          <p:cNvSpPr/>
          <p:nvPr/>
        </p:nvSpPr>
        <p:spPr>
          <a:xfrm>
            <a:off x="7052196" y="620579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729C81-5584-4DB6-9EB3-11B52DF35254}"/>
              </a:ext>
            </a:extLst>
          </p:cNvPr>
          <p:cNvSpPr/>
          <p:nvPr/>
        </p:nvSpPr>
        <p:spPr>
          <a:xfrm rot="5400000">
            <a:off x="7143916" y="443316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084A72-265A-4D23-8E1E-B1C00F7AC90D}"/>
              </a:ext>
            </a:extLst>
          </p:cNvPr>
          <p:cNvSpPr/>
          <p:nvPr/>
        </p:nvSpPr>
        <p:spPr>
          <a:xfrm rot="5400000">
            <a:off x="7154091" y="55891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1B5C109-6A46-4ED5-A65C-4C2E2C7CC0BE}"/>
              </a:ext>
            </a:extLst>
          </p:cNvPr>
          <p:cNvSpPr/>
          <p:nvPr/>
        </p:nvSpPr>
        <p:spPr bwMode="auto">
          <a:xfrm>
            <a:off x="4860706" y="4759050"/>
            <a:ext cx="1852009" cy="10113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071179-AE8A-4174-85FC-9BF229E722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84869" y="4679217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E26F06B-0F53-49C9-A45E-46CD8229EF33}"/>
              </a:ext>
            </a:extLst>
          </p:cNvPr>
          <p:cNvCxnSpPr>
            <a:cxnSpLocks/>
            <a:endCxn id="30" idx="7"/>
          </p:cNvCxnSpPr>
          <p:nvPr/>
        </p:nvCxnSpPr>
        <p:spPr bwMode="auto">
          <a:xfrm rot="10800000" flipV="1">
            <a:off x="6441496" y="3735184"/>
            <a:ext cx="1175757" cy="117197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EC7C221-E91E-4EFA-8909-5A05A42E09E8}"/>
              </a:ext>
            </a:extLst>
          </p:cNvPr>
          <p:cNvCxnSpPr>
            <a:cxnSpLocks/>
            <a:endCxn id="30" idx="5"/>
          </p:cNvCxnSpPr>
          <p:nvPr/>
        </p:nvCxnSpPr>
        <p:spPr bwMode="auto">
          <a:xfrm rot="10800000">
            <a:off x="6441496" y="5622302"/>
            <a:ext cx="1175759" cy="76817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87A15A2-D9F3-4FB9-8F53-8C4E4D0B3D1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712716" y="5266139"/>
            <a:ext cx="956975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B39CB720-191A-4865-8A51-CCB18312AE2D}"/>
              </a:ext>
            </a:extLst>
          </p:cNvPr>
          <p:cNvCxnSpPr>
            <a:cxnSpLocks/>
            <a:stCxn id="99" idx="1"/>
            <a:endCxn id="16" idx="3"/>
          </p:cNvCxnSpPr>
          <p:nvPr/>
        </p:nvCxnSpPr>
        <p:spPr bwMode="auto">
          <a:xfrm rot="10800000" flipV="1">
            <a:off x="4324393" y="5253173"/>
            <a:ext cx="536313" cy="634374"/>
          </a:xfrm>
          <a:prstGeom prst="curvedConnector3">
            <a:avLst>
              <a:gd name="adj1" fmla="val 24973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5D06B17-62B6-452E-9CE1-54C80F3CC42D}"/>
              </a:ext>
            </a:extLst>
          </p:cNvPr>
          <p:cNvCxnSpPr>
            <a:cxnSpLocks/>
            <a:stCxn id="30" idx="2"/>
            <a:endCxn id="16" idx="3"/>
          </p:cNvCxnSpPr>
          <p:nvPr/>
        </p:nvCxnSpPr>
        <p:spPr bwMode="auto">
          <a:xfrm rot="10800000" flipV="1">
            <a:off x="4324392" y="5264731"/>
            <a:ext cx="536314" cy="622816"/>
          </a:xfrm>
          <a:prstGeom prst="curvedConnector3">
            <a:avLst>
              <a:gd name="adj1" fmla="val 67206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A668E07-60AF-4380-9A7A-BB5742290E5E}"/>
              </a:ext>
            </a:extLst>
          </p:cNvPr>
          <p:cNvCxnSpPr>
            <a:cxnSpLocks/>
            <a:stCxn id="99" idx="1"/>
            <a:endCxn id="12" idx="3"/>
          </p:cNvCxnSpPr>
          <p:nvPr/>
        </p:nvCxnSpPr>
        <p:spPr bwMode="auto">
          <a:xfrm rot="10800000">
            <a:off x="4324393" y="4702203"/>
            <a:ext cx="536312" cy="550971"/>
          </a:xfrm>
          <a:prstGeom prst="curvedConnector3">
            <a:avLst>
              <a:gd name="adj1" fmla="val 34358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4EAE4F6-7A66-4B0B-9F3D-08593A18A15E}"/>
              </a:ext>
            </a:extLst>
          </p:cNvPr>
          <p:cNvSpPr txBox="1"/>
          <p:nvPr/>
        </p:nvSpPr>
        <p:spPr>
          <a:xfrm>
            <a:off x="4860705" y="5068507"/>
            <a:ext cx="1957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Key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Comic Sans MS (正文)\"/>
              </a:rPr>
              <a:t>mod 60953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770116C-478E-4F65-820D-AEEF4C479FF0}"/>
              </a:ext>
            </a:extLst>
          </p:cNvPr>
          <p:cNvSpPr/>
          <p:nvPr/>
        </p:nvSpPr>
        <p:spPr bwMode="auto">
          <a:xfrm>
            <a:off x="862017" y="5004365"/>
            <a:ext cx="1763874" cy="120143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F52646AB-E759-48C1-8251-BD06BBAA99DB}"/>
              </a:ext>
            </a:extLst>
          </p:cNvPr>
          <p:cNvSpPr/>
          <p:nvPr/>
        </p:nvSpPr>
        <p:spPr bwMode="auto">
          <a:xfrm>
            <a:off x="969716" y="5089293"/>
            <a:ext cx="1548496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r>
              <a:rPr lang="en-US" altLang="zh-CN" sz="1800" dirty="0">
                <a:latin typeface="Comic Sans MS (正文)\"/>
              </a:rPr>
              <a:t>(GZ)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BC2E640C-EFA8-4575-85A9-B3E943786034}"/>
              </a:ext>
            </a:extLst>
          </p:cNvPr>
          <p:cNvSpPr/>
          <p:nvPr/>
        </p:nvSpPr>
        <p:spPr bwMode="auto">
          <a:xfrm>
            <a:off x="969716" y="5727976"/>
            <a:ext cx="1548496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DA10B73-4C40-4636-8FA9-16ADB9C7626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 bwMode="auto">
          <a:xfrm>
            <a:off x="1743964" y="5494796"/>
            <a:ext cx="0" cy="233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93DA098E-4A4B-470D-880F-40873B4D005A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 bwMode="auto">
          <a:xfrm rot="10800000">
            <a:off x="2518213" y="5292045"/>
            <a:ext cx="522689" cy="5955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653053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22521</TotalTime>
  <Words>3731</Words>
  <Application>Microsoft Office PowerPoint</Application>
  <PresentationFormat>全屏显示(4:3)</PresentationFormat>
  <Paragraphs>977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Comic Sans MS (正文)</vt:lpstr>
      <vt:lpstr>Comic Sans MS (正文)\</vt:lpstr>
      <vt:lpstr>Arial</vt:lpstr>
      <vt:lpstr>Cambria Math</vt:lpstr>
      <vt:lpstr>Comic Sans MS</vt:lpstr>
      <vt:lpstr>Times New Roman</vt:lpstr>
      <vt:lpstr>Wingdings</vt:lpstr>
      <vt:lpstr>1_Default Design</vt:lpstr>
      <vt:lpstr>COURSEXXXX   Hashing </vt:lpstr>
      <vt:lpstr>Hashing   Part 1: Concepts </vt:lpstr>
      <vt:lpstr>A review of binary tree</vt:lpstr>
      <vt:lpstr>Arrays: Intuition✅ </vt:lpstr>
      <vt:lpstr>Arrays: Reflection🤔</vt:lpstr>
      <vt:lpstr>Hashing: Main Ideas</vt:lpstr>
      <vt:lpstr>Back to the example</vt:lpstr>
      <vt:lpstr>Hashing   Part 2: Collision </vt:lpstr>
      <vt:lpstr>Hashing: Collision</vt:lpstr>
      <vt:lpstr>The Problem is…..</vt:lpstr>
      <vt:lpstr>Why collision occured</vt:lpstr>
      <vt:lpstr>Solution</vt:lpstr>
      <vt:lpstr>Why collision occured</vt:lpstr>
      <vt:lpstr>But if collision has occurred…</vt:lpstr>
      <vt:lpstr>Hashing   Part 3: Hash Func. </vt:lpstr>
      <vt:lpstr>How to be a good Hash Func.</vt:lpstr>
      <vt:lpstr>How to be a good Hash Func.</vt:lpstr>
      <vt:lpstr>How to be a good Hash Func.</vt:lpstr>
      <vt:lpstr>How to be a good Hash Func.</vt:lpstr>
      <vt:lpstr>Hash Function: Division</vt:lpstr>
      <vt:lpstr>Hash Function: Division</vt:lpstr>
      <vt:lpstr>Hash Function: Mid-Square</vt:lpstr>
      <vt:lpstr>Hash Function: Folding</vt:lpstr>
      <vt:lpstr>Hash Function: Folding</vt:lpstr>
      <vt:lpstr>Convert Strings -&gt; Integers</vt:lpstr>
      <vt:lpstr>Convert Strings to Integers</vt:lpstr>
      <vt:lpstr>Hashing   Part 3: Colli. Handling </vt:lpstr>
      <vt:lpstr>Intro.</vt:lpstr>
      <vt:lpstr>Muti-Slots: Intuition✅ </vt:lpstr>
      <vt:lpstr>Muti-Slots: Reflection🤔</vt:lpstr>
      <vt:lpstr>Chaining</vt:lpstr>
      <vt:lpstr>E.g. of Chaining</vt:lpstr>
      <vt:lpstr>Reflection of Chaining</vt:lpstr>
      <vt:lpstr>Linear Probing: Inserting</vt:lpstr>
      <vt:lpstr>Linear Probing: Inserting</vt:lpstr>
      <vt:lpstr>Linear Probing: Searching</vt:lpstr>
      <vt:lpstr>Reflection</vt:lpstr>
      <vt:lpstr>Quadratic Probing: Inserting</vt:lpstr>
      <vt:lpstr>Quadratic Probing: Example</vt:lpstr>
      <vt:lpstr>Quadratic Probing: Example</vt:lpstr>
      <vt:lpstr>Reflection</vt:lpstr>
      <vt:lpstr>Reflection</vt:lpstr>
      <vt:lpstr>Hash Function: Rehashing</vt:lpstr>
      <vt:lpstr>Sorting vs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Hiroaki Dann</cp:lastModifiedBy>
  <cp:revision>840</cp:revision>
  <cp:lastPrinted>2013-02-05T04:38:04Z</cp:lastPrinted>
  <dcterms:created xsi:type="dcterms:W3CDTF">1999-10-08T19:08:27Z</dcterms:created>
  <dcterms:modified xsi:type="dcterms:W3CDTF">2025-01-13T11:43:48Z</dcterms:modified>
</cp:coreProperties>
</file>