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22" r:id="rId3"/>
    <p:sldId id="323" r:id="rId4"/>
    <p:sldId id="326" r:id="rId5"/>
    <p:sldId id="325" r:id="rId6"/>
    <p:sldId id="329" r:id="rId7"/>
    <p:sldId id="33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4FF"/>
    <a:srgbClr val="4044B9"/>
    <a:srgbClr val="4F81BD"/>
    <a:srgbClr val="00A249"/>
    <a:srgbClr val="00642D"/>
    <a:srgbClr val="0063AC"/>
    <a:srgbClr val="E7E7E7"/>
    <a:srgbClr val="D8B400"/>
    <a:srgbClr val="90B400"/>
    <a:srgbClr val="486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 autoAdjust="0"/>
    <p:restoredTop sz="96552" autoAdjust="0"/>
  </p:normalViewPr>
  <p:slideViewPr>
    <p:cSldViewPr>
      <p:cViewPr varScale="1">
        <p:scale>
          <a:sx n="120" d="100"/>
          <a:sy n="120" d="100"/>
        </p:scale>
        <p:origin x="166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24" d="100"/>
          <a:sy n="124" d="100"/>
        </p:scale>
        <p:origin x="75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9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7165" y="6597352"/>
            <a:ext cx="7656835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6597352"/>
            <a:ext cx="1487165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295400"/>
            <a:ext cx="8077200" cy="1557536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284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597352"/>
            <a:ext cx="7128792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Course information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36733-459D-4C68-B614-1F8D3D4A1C30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Efficient Algorithms for Top-k Queries and Heavy Hitter Queries with Personalized PageRank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5298"/>
            <a:ext cx="9144000" cy="92202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4929411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>
                <a:latin typeface="+mj-lt"/>
                <a:cs typeface="Times New Roman" panose="02020603050405020304" pitchFamily="18" charset="0"/>
              </a:defRPr>
            </a:lvl1pPr>
            <a:lvl2pPr>
              <a:buSzPct val="60000"/>
              <a:buFontTx/>
              <a:buBlip>
                <a:blip r:embed="rId3"/>
              </a:buBlip>
              <a:defRPr>
                <a:latin typeface="+mj-lt"/>
                <a:cs typeface="Times New Roman" panose="02020603050405020304" pitchFamily="18" charset="0"/>
              </a:defRPr>
            </a:lvl2pPr>
            <a:lvl3pPr>
              <a:defRPr>
                <a:latin typeface="+mj-lt"/>
                <a:cs typeface="Times New Roman" panose="02020603050405020304" pitchFamily="18" charset="0"/>
              </a:defRPr>
            </a:lvl3pPr>
            <a:lvl4pPr>
              <a:defRPr>
                <a:latin typeface="+mj-lt"/>
                <a:cs typeface="Times New Roman" panose="02020603050405020304" pitchFamily="18" charset="0"/>
              </a:defRPr>
            </a:lvl4pPr>
            <a:lvl5pPr>
              <a:defRPr>
                <a:latin typeface="+mj-lt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4644"/>
            <a:ext cx="9007642" cy="900183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487165" y="6597352"/>
            <a:ext cx="7656835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1" y="6597352"/>
            <a:ext cx="1487165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597352"/>
            <a:ext cx="7128792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Course information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487165" y="6597352"/>
            <a:ext cx="7656835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509" y="6597352"/>
            <a:ext cx="1196181" cy="255091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Sibo Wang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597352"/>
            <a:ext cx="7128792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Course information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487165" y="6597352"/>
            <a:ext cx="7656835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-1" y="6597352"/>
            <a:ext cx="1487165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597352"/>
            <a:ext cx="7128792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Course information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487165" y="6597352"/>
            <a:ext cx="7656835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-1" y="6597352"/>
            <a:ext cx="1487165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597352"/>
            <a:ext cx="7128792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Course information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487165" y="6597352"/>
            <a:ext cx="7656835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509" y="6597352"/>
            <a:ext cx="1196181" cy="255091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Sibo Wang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5656" y="6597352"/>
            <a:ext cx="7128792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Course information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CDFA-330E-4CAA-8D3D-CB5AEA74F8D2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Efficient Algorithms for Top-k Queries and Heavy Hitter Queries with Personalized PageRank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67CC-F936-4338-A5BF-4A2F6369C5A4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Efficient Algorithms for Top-k Queries and Heavy Hitter Queries with Personalized PageRank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EC681-8D43-4411-94FF-0E685A50AF1A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Efficient Algorithms for Top-k Queries and Heavy Hitter Queries with Personalized PageRank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t>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Course information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tan@se.cuhk.edu.hk" TargetMode="External"/><Relationship Id="rId2" Type="http://schemas.openxmlformats.org/officeDocument/2006/relationships/hyperlink" Target="mailto:tbian@se.cuhk.edu.h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xzhao@se.cuhk.edu.h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sc.cuhk.edu.hk/en-gb/all-it/wifi-and-network/cuhk-vpn" TargetMode="External"/><Relationship Id="rId2" Type="http://schemas.openxmlformats.org/officeDocument/2006/relationships/hyperlink" Target="http://cprog.erg.cuhk.edu.h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hk.edu.hk/policy/academichonest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1409328"/>
          </a:xfrm>
        </p:spPr>
        <p:txBody>
          <a:bodyPr/>
          <a:lstStyle/>
          <a:p>
            <a:r>
              <a:rPr lang="en-US" altLang="zh-TW" sz="3600" b="1" dirty="0">
                <a:latin typeface="Comic Sans MS" panose="030F0702030302020204" pitchFamily="66" charset="0"/>
              </a:rPr>
              <a:t>CSCI2100E Data Structures:</a:t>
            </a:r>
            <a:br>
              <a:rPr lang="en-US" altLang="zh-TW" sz="3600" b="1" dirty="0">
                <a:latin typeface="Comic Sans MS" panose="030F0702030302020204" pitchFamily="66" charset="0"/>
              </a:rPr>
            </a:br>
            <a:r>
              <a:rPr lang="en-US" altLang="zh-TW" sz="3600" b="1" dirty="0">
                <a:latin typeface="Comic Sans MS" panose="030F0702030302020204" pitchFamily="66" charset="0"/>
              </a:rPr>
              <a:t>Course information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75656" y="6597352"/>
            <a:ext cx="7058744" cy="260648"/>
          </a:xfrm>
        </p:spPr>
        <p:txBody>
          <a:bodyPr/>
          <a:lstStyle/>
          <a:p>
            <a:pPr>
              <a:defRPr/>
            </a:pPr>
            <a:r>
              <a:rPr lang="en-US" dirty="0"/>
              <a:t>Course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</p:spPr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1780" y="342900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Hong Cheng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760" y="3068960"/>
            <a:ext cx="36004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矩形 1"/>
          <p:cNvSpPr/>
          <p:nvPr/>
        </p:nvSpPr>
        <p:spPr>
          <a:xfrm>
            <a:off x="1180220" y="4294836"/>
            <a:ext cx="72082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Department of Systems Engineering and Engineering Management</a:t>
            </a:r>
          </a:p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The </a:t>
            </a:r>
            <a:r>
              <a:rPr lang="en-US" dirty="0">
                <a:latin typeface="Comic Sans MS" panose="030F0702030302020204" pitchFamily="66" charset="0"/>
              </a:rPr>
              <a:t>Chinese University of Hong Kong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000" b="1" dirty="0">
                <a:latin typeface="Comic Sans MS" panose="030F0702030302020204" pitchFamily="66" charset="0"/>
              </a:rPr>
              <a:t>Instructor</a:t>
            </a:r>
            <a:r>
              <a:rPr lang="en-US" altLang="zh-TW" sz="2000" dirty="0">
                <a:latin typeface="Comic Sans MS" panose="030F0702030302020204" pitchFamily="66" charset="0"/>
              </a:rPr>
              <a:t>: </a:t>
            </a:r>
            <a:r>
              <a:rPr lang="en-AU" altLang="zh-TW" sz="2000" dirty="0">
                <a:latin typeface="Comic Sans MS" panose="030F0702030302020204" pitchFamily="66" charset="0"/>
              </a:rPr>
              <a:t>Hong Cheng,</a:t>
            </a:r>
            <a:r>
              <a:rPr lang="en-US" altLang="zh-TW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sz="2000" dirty="0">
                <a:latin typeface="Comic Sans MS" panose="030F0702030302020204" pitchFamily="66" charset="0"/>
              </a:rPr>
              <a:t>Room ERB 707, hcheng@se.cuhk.edu.hk</a:t>
            </a:r>
            <a:endParaRPr lang="en-AU" altLang="zh-TW" sz="2000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endParaRPr lang="en-AU" altLang="zh-TW" sz="2000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r>
              <a:rPr lang="en-AU" altLang="zh-TW" sz="2000" b="1" dirty="0">
                <a:latin typeface="Comic Sans MS" panose="030F0702030302020204" pitchFamily="66" charset="0"/>
              </a:rPr>
              <a:t>Tutor</a:t>
            </a:r>
            <a:r>
              <a:rPr lang="en-AU" altLang="zh-TW" sz="2000" dirty="0">
                <a:latin typeface="Comic Sans MS" panose="030F0702030302020204" pitchFamily="66" charset="0"/>
              </a:rPr>
              <a:t>:</a:t>
            </a:r>
            <a:r>
              <a:rPr lang="en-US" altLang="zh-TW" sz="2000" dirty="0">
                <a:latin typeface="Comic Sans MS" panose="030F0702030302020204" pitchFamily="66" charset="0"/>
              </a:rPr>
              <a:t>	</a:t>
            </a:r>
            <a:r>
              <a:rPr lang="en-US" altLang="zh-TW" sz="2000" dirty="0" err="1">
                <a:latin typeface="Comic Sans MS" panose="030F0702030302020204" pitchFamily="66" charset="0"/>
              </a:rPr>
              <a:t>Bian</a:t>
            </a:r>
            <a:r>
              <a:rPr lang="en-US" altLang="zh-TW" sz="2000" dirty="0">
                <a:latin typeface="Comic Sans MS" panose="030F0702030302020204" pitchFamily="66" charset="0"/>
              </a:rPr>
              <a:t> Tian	</a:t>
            </a:r>
            <a:r>
              <a:rPr lang="en-US" altLang="zh-TW" sz="2000" dirty="0">
                <a:latin typeface="Comic Sans MS" panose="030F0702030302020204" pitchFamily="66" charset="0"/>
                <a:hlinkClick r:id="rId2"/>
              </a:rPr>
              <a:t>tbian@se.cuhk.edu.hk</a:t>
            </a:r>
            <a:endParaRPr lang="en-US" altLang="zh-TW" sz="2000" u="sng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AU" altLang="zh-TW" sz="2000" dirty="0">
                <a:latin typeface="Comic Sans MS" panose="030F0702030302020204" pitchFamily="66" charset="0"/>
              </a:rPr>
              <a:t>		</a:t>
            </a:r>
            <a:r>
              <a:rPr lang="en-US" altLang="zh-CN" sz="2000" dirty="0">
                <a:latin typeface="Comic Sans MS" panose="030F0702030302020204" pitchFamily="66" charset="0"/>
              </a:rPr>
              <a:t>Huang </a:t>
            </a:r>
            <a:r>
              <a:rPr lang="en-US" altLang="zh-CN" sz="2000" dirty="0" err="1">
                <a:latin typeface="Comic Sans MS" panose="030F0702030302020204" pitchFamily="66" charset="0"/>
              </a:rPr>
              <a:t>Minbin</a:t>
            </a:r>
            <a:r>
              <a:rPr lang="en-US" altLang="zh-CN" sz="2000" dirty="0">
                <a:latin typeface="Comic Sans MS" panose="030F0702030302020204" pitchFamily="66" charset="0"/>
              </a:rPr>
              <a:t>	mbhuang@se.cuhk.edu.hk</a:t>
            </a:r>
            <a:endParaRPr lang="en-AU" altLang="zh-TW" sz="20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AU" altLang="zh-TW" sz="2000" dirty="0">
                <a:latin typeface="Comic Sans MS" panose="030F0702030302020204" pitchFamily="66" charset="0"/>
              </a:rPr>
              <a:t> 		</a:t>
            </a:r>
            <a:r>
              <a:rPr lang="en-HK" altLang="zh-TW" sz="2000" dirty="0">
                <a:latin typeface="Comic Sans MS" panose="030F0702030302020204" pitchFamily="66" charset="0"/>
              </a:rPr>
              <a:t>Tan </a:t>
            </a:r>
            <a:r>
              <a:rPr lang="en-HK" altLang="zh-TW" sz="2000" dirty="0" err="1">
                <a:latin typeface="Comic Sans MS" panose="030F0702030302020204" pitchFamily="66" charset="0"/>
              </a:rPr>
              <a:t>Jie</a:t>
            </a:r>
            <a:r>
              <a:rPr lang="en-HK" altLang="zh-TW" sz="2000" dirty="0">
                <a:latin typeface="Comic Sans MS" panose="030F0702030302020204" pitchFamily="66" charset="0"/>
              </a:rPr>
              <a:t>		</a:t>
            </a:r>
            <a:r>
              <a:rPr lang="en-HK" altLang="zh-TW" sz="2000" dirty="0">
                <a:latin typeface="Comic Sans MS" panose="030F0702030302020204" pitchFamily="66" charset="0"/>
                <a:hlinkClick r:id="rId3"/>
              </a:rPr>
              <a:t>jtan@se.cuhk.edu.hk</a:t>
            </a:r>
            <a:endParaRPr lang="en-HK" altLang="zh-TW" sz="20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HK" altLang="zh-TW" sz="2000" dirty="0">
                <a:latin typeface="Comic Sans MS" panose="030F0702030302020204" pitchFamily="66" charset="0"/>
              </a:rPr>
              <a:t>		</a:t>
            </a:r>
            <a:r>
              <a:rPr lang="en-US" altLang="zh-CN" sz="2000" dirty="0">
                <a:latin typeface="Comic Sans MS" panose="030F0702030302020204" pitchFamily="66" charset="0"/>
              </a:rPr>
              <a:t>Zhao </a:t>
            </a:r>
            <a:r>
              <a:rPr lang="en-US" altLang="zh-CN" sz="2000" dirty="0" err="1">
                <a:latin typeface="Comic Sans MS" panose="030F0702030302020204" pitchFamily="66" charset="0"/>
              </a:rPr>
              <a:t>Xiaoyan</a:t>
            </a:r>
            <a:r>
              <a:rPr lang="en-US" altLang="zh-CN" sz="2000" dirty="0">
                <a:latin typeface="Comic Sans MS" panose="030F0702030302020204" pitchFamily="66" charset="0"/>
              </a:rPr>
              <a:t>	</a:t>
            </a:r>
            <a:r>
              <a:rPr lang="en-US" altLang="zh-CN" sz="2000" dirty="0">
                <a:latin typeface="Comic Sans MS" panose="030F0702030302020204" pitchFamily="66" charset="0"/>
                <a:hlinkClick r:id="rId4"/>
              </a:rPr>
              <a:t>xzhao@se.cuhk.edu.hk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2000" dirty="0">
              <a:latin typeface="Comic Sans MS" panose="030F0702030302020204" pitchFamily="66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AU" altLang="zh-TW" sz="2000" dirty="0">
                <a:latin typeface="Comic Sans MS" panose="030F0702030302020204" pitchFamily="66" charset="0"/>
              </a:rPr>
              <a:t>	</a:t>
            </a:r>
            <a:r>
              <a:rPr lang="en-US" altLang="zh-TW" sz="2000" dirty="0">
                <a:latin typeface="Comic Sans MS" panose="030F0702030302020204" pitchFamily="66" charset="0"/>
              </a:rPr>
              <a:t>	</a:t>
            </a:r>
            <a:r>
              <a:rPr lang="en-AU" altLang="zh-TW" sz="2000" dirty="0">
                <a:latin typeface="Comic Sans MS" panose="030F0702030302020204" pitchFamily="66" charset="0"/>
              </a:rPr>
              <a:t>	</a:t>
            </a:r>
            <a:r>
              <a:rPr lang="en-US" altLang="zh-TW" sz="2000" dirty="0">
                <a:latin typeface="Comic Sans MS" panose="030F0702030302020204" pitchFamily="66" charset="0"/>
              </a:rPr>
              <a:t>		</a:t>
            </a:r>
            <a:endParaRPr lang="en-US" altLang="zh-TW" sz="2000" b="1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r>
              <a:rPr lang="en-AU" altLang="zh-TW" sz="2000" b="1" dirty="0">
                <a:latin typeface="Comic Sans MS" panose="030F0702030302020204" pitchFamily="66" charset="0"/>
              </a:rPr>
              <a:t>Class Schedules</a:t>
            </a:r>
            <a:r>
              <a:rPr lang="en-AU" altLang="zh-TW" sz="2000" dirty="0">
                <a:latin typeface="Comic Sans MS" panose="030F0702030302020204" pitchFamily="66" charset="0"/>
              </a:rPr>
              <a:t>: Monday    	   9:30–11:15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AU" altLang="zh-TW" sz="2000" dirty="0">
                <a:latin typeface="Comic Sans MS" panose="030F0702030302020204" pitchFamily="66" charset="0"/>
              </a:rPr>
              <a:t>		        Wednesday 10:30-11:15</a:t>
            </a:r>
            <a:endParaRPr lang="en-US" altLang="zh-TW" sz="2000" dirty="0"/>
          </a:p>
          <a:p>
            <a:pPr marL="0" indent="0">
              <a:lnSpc>
                <a:spcPct val="80000"/>
              </a:lnSpc>
              <a:buNone/>
            </a:pPr>
            <a:endParaRPr lang="en-AU" altLang="zh-TW" sz="20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r>
              <a:rPr lang="en-AU" altLang="zh-TW" sz="2000" b="1" dirty="0">
                <a:latin typeface="Comic Sans MS" panose="030F0702030302020204" pitchFamily="66" charset="0"/>
              </a:rPr>
              <a:t>Resources/Announcements</a:t>
            </a:r>
            <a:r>
              <a:rPr lang="en-AU" altLang="zh-TW" sz="2000" dirty="0">
                <a:latin typeface="Comic Sans MS" panose="030F0702030302020204" pitchFamily="66" charset="0"/>
              </a:rPr>
              <a:t>: 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AU" altLang="zh-TW" sz="2000" dirty="0" err="1">
                <a:latin typeface="Comic Sans MS" panose="030F0702030302020204" pitchFamily="66" charset="0"/>
              </a:rPr>
              <a:t>BlackBoard</a:t>
            </a:r>
            <a:r>
              <a:rPr lang="en-AU" altLang="zh-TW" sz="2000" dirty="0">
                <a:latin typeface="Comic Sans MS" panose="030F0702030302020204" pitchFamily="66" charset="0"/>
              </a:rPr>
              <a:t> </a:t>
            </a:r>
            <a:r>
              <a:rPr lang="en-US" altLang="zh-TW" sz="2000" dirty="0">
                <a:latin typeface="Comic Sans MS" panose="030F0702030302020204" pitchFamily="66" charset="0"/>
              </a:rPr>
              <a:t>(CUHK </a:t>
            </a:r>
            <a:r>
              <a:rPr lang="en-US" altLang="zh-TW" sz="2000" dirty="0" err="1">
                <a:latin typeface="Comic Sans MS" panose="030F0702030302020204" pitchFamily="66" charset="0"/>
              </a:rPr>
              <a:t>Elearning</a:t>
            </a:r>
            <a:r>
              <a:rPr lang="en-US" altLang="zh-TW" sz="2000" dirty="0">
                <a:latin typeface="Comic Sans MS" panose="030F0702030302020204" pitchFamily="66" charset="0"/>
              </a:rPr>
              <a:t> System)</a:t>
            </a:r>
          </a:p>
          <a:p>
            <a:pPr marL="0" indent="0" algn="ctr">
              <a:lnSpc>
                <a:spcPct val="80000"/>
              </a:lnSpc>
              <a:buNone/>
            </a:pPr>
            <a:endParaRPr lang="en-AU" altLang="zh-TW" sz="2000" dirty="0"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endParaRPr lang="en-AU" altLang="zh-TW" sz="2000" dirty="0">
              <a:latin typeface="Comic Sans MS" panose="030F0702030302020204" pitchFamily="66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CSCI2100D: Course info (</a:t>
            </a:r>
            <a:r>
              <a:rPr lang="en-US" dirty="0" err="1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)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Course information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196752"/>
            <a:ext cx="8515672" cy="4929411"/>
          </a:xfrm>
        </p:spPr>
        <p:txBody>
          <a:bodyPr/>
          <a:lstStyle/>
          <a:p>
            <a:r>
              <a:rPr lang="en-US" b="1" dirty="0"/>
              <a:t>Textbook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buFont typeface="Monotype Sorts" charset="2"/>
              <a:buNone/>
            </a:pPr>
            <a:r>
              <a:rPr lang="en-US" altLang="zh-TW" sz="2800" b="1" dirty="0">
                <a:solidFill>
                  <a:srgbClr val="669900"/>
                </a:solidFill>
                <a:latin typeface="Comic Sans MS" panose="030F0702030302020204" pitchFamily="66" charset="0"/>
              </a:rPr>
              <a:t>Fundamentals of Data Structures in C</a:t>
            </a:r>
            <a:r>
              <a:rPr lang="en-US" altLang="zh-TW" dirty="0">
                <a:latin typeface="Comic Sans MS" panose="030F0702030302020204" pitchFamily="66" charset="0"/>
              </a:rPr>
              <a:t>	   </a:t>
            </a:r>
          </a:p>
          <a:p>
            <a:pPr lvl="2">
              <a:lnSpc>
                <a:spcPct val="80000"/>
              </a:lnSpc>
              <a:buFont typeface="Monotype Sorts" charset="2"/>
              <a:buNone/>
            </a:pPr>
            <a:r>
              <a:rPr lang="en-US" altLang="zh-TW" dirty="0">
                <a:latin typeface="Comic Sans MS" panose="030F0702030302020204" pitchFamily="66" charset="0"/>
              </a:rPr>
              <a:t>by </a:t>
            </a:r>
            <a:r>
              <a:rPr lang="en-US" altLang="zh-TW" i="1" dirty="0">
                <a:latin typeface="Comic Sans MS" panose="030F0702030302020204" pitchFamily="66" charset="0"/>
              </a:rPr>
              <a:t>Ellis Horowitz, </a:t>
            </a:r>
            <a:r>
              <a:rPr lang="en-US" altLang="zh-TW" i="1" dirty="0" err="1">
                <a:latin typeface="Comic Sans MS" panose="030F0702030302020204" pitchFamily="66" charset="0"/>
              </a:rPr>
              <a:t>Sartaj</a:t>
            </a:r>
            <a:r>
              <a:rPr lang="en-US" altLang="zh-TW" i="1" dirty="0">
                <a:latin typeface="Comic Sans MS" panose="030F0702030302020204" pitchFamily="66" charset="0"/>
              </a:rPr>
              <a:t> </a:t>
            </a:r>
            <a:r>
              <a:rPr lang="en-US" altLang="zh-TW" i="1" dirty="0" err="1">
                <a:latin typeface="Comic Sans MS" panose="030F0702030302020204" pitchFamily="66" charset="0"/>
              </a:rPr>
              <a:t>Sahni</a:t>
            </a:r>
            <a:r>
              <a:rPr lang="en-US" altLang="zh-TW" i="1" dirty="0">
                <a:latin typeface="Comic Sans MS" panose="030F0702030302020204" pitchFamily="66" charset="0"/>
              </a:rPr>
              <a:t> and Susan Anderson-Freed</a:t>
            </a:r>
            <a:r>
              <a:rPr lang="en-US" altLang="zh-TW" dirty="0">
                <a:latin typeface="Comic Sans MS" panose="030F0702030302020204" pitchFamily="66" charset="0"/>
              </a:rPr>
              <a:t>, Computer Science Press </a:t>
            </a:r>
          </a:p>
          <a:p>
            <a:pPr lvl="2">
              <a:lnSpc>
                <a:spcPct val="80000"/>
              </a:lnSpc>
              <a:buFont typeface="Monotype Sorts" charset="2"/>
              <a:buNone/>
            </a:pPr>
            <a:r>
              <a:rPr lang="en-US" altLang="zh-TW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Ebook@CUHK</a:t>
            </a:r>
            <a:r>
              <a:rPr lang="en-US" altLang="zh-TW" i="1" dirty="0">
                <a:solidFill>
                  <a:srgbClr val="FF0000"/>
                </a:solidFill>
                <a:latin typeface="Comic Sans MS" panose="030F0702030302020204" pitchFamily="66" charset="0"/>
              </a:rPr>
              <a:t> library</a:t>
            </a:r>
          </a:p>
          <a:p>
            <a:pPr lvl="2">
              <a:lnSpc>
                <a:spcPct val="80000"/>
              </a:lnSpc>
              <a:buFont typeface="Monotype Sorts" charset="2"/>
              <a:buNone/>
            </a:pPr>
            <a:r>
              <a:rPr lang="en-US" altLang="zh-TW" dirty="0">
                <a:latin typeface="Comic Sans MS" panose="030F0702030302020204" pitchFamily="66" charset="0"/>
              </a:rPr>
              <a:t>Exercise Solutions can be found at </a:t>
            </a:r>
            <a:r>
              <a:rPr lang="en-US" altLang="zh-TW" dirty="0">
                <a:solidFill>
                  <a:schemeClr val="accent2"/>
                </a:solidFill>
                <a:latin typeface="Comic Sans MS" panose="030F0702030302020204" pitchFamily="66" charset="0"/>
              </a:rPr>
              <a:t>http://www.cise.ufl.edu/~sahni/fdsc2ed</a:t>
            </a:r>
            <a:r>
              <a:rPr lang="en-US" altLang="zh-TW" dirty="0">
                <a:latin typeface="Comic Sans MS" panose="030F0702030302020204" pitchFamily="66" charset="0"/>
              </a:rPr>
              <a:t>/ </a:t>
            </a:r>
            <a:endParaRPr lang="zh-TW" altLang="zh-TW" dirty="0">
              <a:latin typeface="Comic Sans MS" panose="030F0702030302020204" pitchFamily="66" charset="0"/>
            </a:endParaRPr>
          </a:p>
          <a:p>
            <a:r>
              <a:rPr lang="en-US" dirty="0"/>
              <a:t>More references: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669900"/>
                </a:solidFill>
                <a:latin typeface="Comic Sans MS" panose="030F0702030302020204" pitchFamily="66" charset="0"/>
              </a:rPr>
              <a:t>	Introduction to Algorithms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400" dirty="0"/>
              <a:t>	By Thomas H. </a:t>
            </a:r>
            <a:r>
              <a:rPr lang="en-US" sz="2400" dirty="0" err="1"/>
              <a:t>Cormen</a:t>
            </a:r>
            <a:r>
              <a:rPr lang="en-US" sz="2400" dirty="0"/>
              <a:t>, Charles E. </a:t>
            </a:r>
            <a:r>
              <a:rPr lang="en-US" sz="2400" dirty="0" err="1"/>
              <a:t>Leiserson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	Ronald L. </a:t>
            </a:r>
            <a:r>
              <a:rPr lang="en-US" sz="2400" dirty="0" err="1"/>
              <a:t>Rivest</a:t>
            </a:r>
            <a:r>
              <a:rPr lang="en-US" sz="2400" dirty="0"/>
              <a:t>, and Clifford Stein. </a:t>
            </a:r>
          </a:p>
          <a:p>
            <a:pPr marL="0" lvl="2" indent="0">
              <a:buSzPct val="60000"/>
              <a:buNone/>
            </a:pPr>
            <a:r>
              <a:rPr lang="en-US" altLang="zh-TW" i="1" dirty="0">
                <a:solidFill>
                  <a:srgbClr val="FF0000"/>
                </a:solidFill>
                <a:latin typeface="Comic Sans MS" panose="030F0702030302020204" pitchFamily="66" charset="0"/>
              </a:rPr>
              <a:t>	</a:t>
            </a:r>
            <a:r>
              <a:rPr lang="en-US" altLang="zh-TW" i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Ebook@CUHK</a:t>
            </a:r>
            <a:r>
              <a:rPr lang="en-US" altLang="zh-TW" i="1" dirty="0">
                <a:solidFill>
                  <a:srgbClr val="FF0000"/>
                </a:solidFill>
                <a:latin typeface="Comic Sans MS" panose="030F0702030302020204" pitchFamily="66" charset="0"/>
              </a:rPr>
              <a:t> library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CSCI2100D: </a:t>
            </a:r>
            <a:r>
              <a:rPr lang="en-US" dirty="0">
                <a:latin typeface="Comic Sans MS" panose="030F0702030302020204" pitchFamily="66" charset="0"/>
              </a:rPr>
              <a:t>Course info (ii)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information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420888"/>
            <a:ext cx="1143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Image result for introduction to algorithms 3rd ed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900" y="4818404"/>
            <a:ext cx="1243919" cy="164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56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dirty="0"/>
              <a:t>An interactive C Programming </a:t>
            </a:r>
            <a:r>
              <a:rPr lang="en-US" altLang="zh-HK" sz="2400" b="1" dirty="0">
                <a:solidFill>
                  <a:srgbClr val="FF0000"/>
                </a:solidFill>
              </a:rPr>
              <a:t>eBook</a:t>
            </a:r>
            <a:r>
              <a:rPr lang="en-US" altLang="zh-HK" sz="2400" dirty="0"/>
              <a:t>, with </a:t>
            </a:r>
            <a:r>
              <a:rPr lang="en-US" altLang="zh-HK" sz="2400" b="1" dirty="0">
                <a:solidFill>
                  <a:srgbClr val="FF0000"/>
                </a:solidFill>
              </a:rPr>
              <a:t>micro-modules</a:t>
            </a:r>
            <a:r>
              <a:rPr lang="en-US" altLang="zh-HK" sz="2400" dirty="0"/>
              <a:t> and online self-learning exercises by Dr. T. Y. WONG</a:t>
            </a:r>
          </a:p>
          <a:p>
            <a:pPr lvl="1"/>
            <a:r>
              <a:rPr lang="en-US" altLang="zh-HK" sz="2000" dirty="0">
                <a:hlinkClick r:id="rId2"/>
              </a:rPr>
              <a:t>http://cprog.erg.cuhk.edu.hk/</a:t>
            </a:r>
            <a:r>
              <a:rPr lang="en-US" altLang="zh-HK" sz="2000" dirty="0"/>
              <a:t> </a:t>
            </a:r>
          </a:p>
          <a:p>
            <a:pPr lvl="1"/>
            <a:r>
              <a:rPr lang="en-US" sz="2000" dirty="0"/>
              <a:t>Connect to the </a:t>
            </a:r>
            <a:r>
              <a:rPr lang="en-US" sz="2000" u="sng" dirty="0">
                <a:hlinkClick r:id="rId3"/>
              </a:rPr>
              <a:t>CUHK Network via VPN</a:t>
            </a:r>
            <a:r>
              <a:rPr lang="en-US" sz="2000" dirty="0"/>
              <a:t> before accessing this online learning resource.</a:t>
            </a:r>
            <a:endParaRPr lang="en-US" altLang="zh-HK" sz="2000" dirty="0"/>
          </a:p>
          <a:p>
            <a:r>
              <a:rPr lang="en-US" altLang="zh-HK" sz="2400" dirty="0"/>
              <a:t>Features:</a:t>
            </a:r>
          </a:p>
          <a:p>
            <a:pPr lvl="1"/>
            <a:r>
              <a:rPr lang="en-US" altLang="zh-HK" sz="2000" dirty="0"/>
              <a:t>The materials are divided into chapters and sections.</a:t>
            </a:r>
          </a:p>
          <a:p>
            <a:pPr lvl="1"/>
            <a:r>
              <a:rPr lang="en-US" altLang="zh-HK" sz="2000" dirty="0"/>
              <a:t>Micro-modules are short video clips for self-learning.</a:t>
            </a:r>
          </a:p>
          <a:p>
            <a:pPr lvl="1"/>
            <a:r>
              <a:rPr lang="en-US" altLang="zh-HK" sz="2000" dirty="0"/>
              <a:t>You may attempt the online exercises for self-testing and getting instant feedback.</a:t>
            </a:r>
          </a:p>
          <a:p>
            <a:pPr lvl="1"/>
            <a:r>
              <a:rPr lang="en-US" altLang="zh-HK" sz="2000" dirty="0"/>
              <a:t>You may even write, run and test C program </a:t>
            </a:r>
            <a:r>
              <a:rPr lang="en-US" altLang="zh-HK" sz="2000" b="1" dirty="0">
                <a:solidFill>
                  <a:srgbClr val="FF0000"/>
                </a:solidFill>
              </a:rPr>
              <a:t>online</a:t>
            </a:r>
            <a:r>
              <a:rPr lang="en-US" altLang="zh-HK" sz="2000" dirty="0"/>
              <a:t>!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 Programming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information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4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AU" altLang="zh-TW" sz="2800" dirty="0">
                <a:latin typeface="Comic Sans MS" panose="030F0702030302020204" pitchFamily="66" charset="0"/>
              </a:rPr>
              <a:t>Four programming Labs: 20%</a:t>
            </a:r>
          </a:p>
          <a:p>
            <a:pPr marL="0" indent="0">
              <a:lnSpc>
                <a:spcPct val="90000"/>
              </a:lnSpc>
              <a:spcBef>
                <a:spcPct val="50000"/>
              </a:spcBef>
              <a:buNone/>
            </a:pPr>
            <a:endParaRPr lang="en-AU" altLang="zh-TW" sz="24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AU" altLang="zh-TW" sz="2800" dirty="0">
                <a:latin typeface="Comic Sans MS" panose="030F0702030302020204" pitchFamily="66" charset="0"/>
              </a:rPr>
              <a:t>Three Written Assignments: 20%</a:t>
            </a:r>
          </a:p>
          <a:p>
            <a:pPr marL="914400" lvl="2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AU" altLang="zh-TW" dirty="0">
                <a:latin typeface="Comic Sans MS" panose="030F0702030302020204" pitchFamily="66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TW" sz="2800" dirty="0">
                <a:latin typeface="Comic Sans MS" panose="030F0702030302020204" pitchFamily="66" charset="0"/>
              </a:rPr>
              <a:t>Midterm exam: 20%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AU" altLang="zh-TW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AU" altLang="zh-TW" sz="2800" dirty="0">
                <a:latin typeface="Comic Sans MS" panose="030F0702030302020204" pitchFamily="66" charset="0"/>
              </a:rPr>
              <a:t>Final exam: 40%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information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3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052736"/>
            <a:ext cx="8382000" cy="5400600"/>
          </a:xfrm>
        </p:spPr>
        <p:txBody>
          <a:bodyPr/>
          <a:lstStyle/>
          <a:p>
            <a:r>
              <a:rPr lang="en-US" sz="2400" dirty="0"/>
              <a:t>Course Objectives:</a:t>
            </a:r>
          </a:p>
          <a:p>
            <a:pPr lvl="1"/>
            <a:r>
              <a:rPr lang="en-US" sz="1800" dirty="0"/>
              <a:t>To learn Logical and Systematic approach to Problem Solving in Information Systems as well as other areas using Data Structures and Algorithms.</a:t>
            </a:r>
          </a:p>
          <a:p>
            <a:pPr lvl="1"/>
            <a:r>
              <a:rPr lang="en-US" sz="1800" dirty="0"/>
              <a:t>To learn Problem Solving from a high-level and modular approach with the Abstract Data Type style.</a:t>
            </a:r>
          </a:p>
          <a:p>
            <a:pPr lvl="1"/>
            <a:endParaRPr lang="en-US" sz="1800" dirty="0"/>
          </a:p>
          <a:p>
            <a:r>
              <a:rPr lang="en-US" sz="2400" dirty="0"/>
              <a:t>Course Outcomes:</a:t>
            </a:r>
          </a:p>
          <a:p>
            <a:pPr lvl="1"/>
            <a:r>
              <a:rPr lang="en-US" sz="1800" dirty="0"/>
              <a:t>Have the knowledge of various fundamental data structures and their usefulness.</a:t>
            </a:r>
          </a:p>
          <a:p>
            <a:pPr lvl="1"/>
            <a:r>
              <a:rPr lang="en-US" sz="1800" dirty="0"/>
              <a:t>Able to combine, modify and design new data structures for tackling new problems.</a:t>
            </a:r>
          </a:p>
          <a:p>
            <a:pPr lvl="1"/>
            <a:r>
              <a:rPr lang="en-US" sz="1800" dirty="0"/>
              <a:t>Acquiring and strengthening individual problem analysis, design and programming skills.</a:t>
            </a:r>
          </a:p>
          <a:p>
            <a:pPr lvl="1"/>
            <a:r>
              <a:rPr lang="en-US" sz="1800" dirty="0"/>
              <a:t>Able to relate to high-level and modular approach with Abstract Data Type style problem solving. This can be applied to technical as well as managerial problem solving.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 &amp; Outcomes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information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7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u="sng" dirty="0">
                <a:hlinkClick r:id="rId2"/>
              </a:rPr>
              <a:t>https://www.cuhk.edu.hk/policy/academichonesty/</a:t>
            </a:r>
            <a:endParaRPr lang="en-US" sz="2400" dirty="0"/>
          </a:p>
          <a:p>
            <a:pPr lvl="1"/>
            <a:r>
              <a:rPr lang="en-HK" dirty="0"/>
              <a:t>Offences:</a:t>
            </a:r>
            <a:endParaRPr lang="en-US" dirty="0"/>
          </a:p>
          <a:p>
            <a:pPr lvl="2"/>
            <a:r>
              <a:rPr lang="en-US" sz="2000" dirty="0"/>
              <a:t>plagiarism</a:t>
            </a:r>
          </a:p>
          <a:p>
            <a:pPr lvl="2"/>
            <a:r>
              <a:rPr lang="en-US" sz="2000" dirty="0"/>
              <a:t>hiring 3rd party to do assignments/projects</a:t>
            </a:r>
          </a:p>
          <a:p>
            <a:pPr lvl="2"/>
            <a:r>
              <a:rPr lang="en-US" sz="2000" dirty="0"/>
              <a:t>hiring 3rd party to do tests/final exams</a:t>
            </a:r>
          </a:p>
          <a:p>
            <a:pPr lvl="2"/>
            <a:r>
              <a:rPr lang="en-US" sz="2000" dirty="0"/>
              <a:t>uploading professors' course materials (including lecture slides and assignment specifications) to commercial cheating platforms</a:t>
            </a:r>
          </a:p>
          <a:p>
            <a:pPr lvl="1"/>
            <a:r>
              <a:rPr lang="en-HK" dirty="0"/>
              <a:t>Penalties:</a:t>
            </a:r>
          </a:p>
          <a:p>
            <a:pPr lvl="2"/>
            <a:r>
              <a:rPr lang="en-US" dirty="0"/>
              <a:t>permanent demerits in the students' records</a:t>
            </a:r>
          </a:p>
          <a:p>
            <a:pPr lvl="2"/>
            <a:r>
              <a:rPr lang="en-US" dirty="0"/>
              <a:t>lowering of degree classification</a:t>
            </a:r>
          </a:p>
          <a:p>
            <a:pPr lvl="2"/>
            <a:r>
              <a:rPr lang="en-US" dirty="0"/>
              <a:t>suspension and possibly expulsion from school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sz="3600" dirty="0"/>
              <a:t>University Policy on Academic Integrity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Course information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9921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自定义 1">
      <a:majorFont>
        <a:latin typeface="Comic Sans MS"/>
        <a:ea typeface="宋体"/>
        <a:cs typeface=""/>
      </a:majorFont>
      <a:minorFont>
        <a:latin typeface="Comic Sans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 template for word" id="{A364F6B3-F56E-4B6E-9DB0-D83EC4247E91}" vid="{0F23EA36-EC28-40D6-9B91-DEE419EC13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Beamertemplateforword</Template>
  <TotalTime>0</TotalTime>
  <Words>555</Words>
  <Application>Microsoft Office PowerPoint</Application>
  <PresentationFormat>On-screen Show (4:3)</PresentationFormat>
  <Paragraphs>82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Monotype Sorts</vt:lpstr>
      <vt:lpstr>Arial</vt:lpstr>
      <vt:lpstr>Calibri</vt:lpstr>
      <vt:lpstr>Comic Sans MS</vt:lpstr>
      <vt:lpstr>Beamer_Presentation_template</vt:lpstr>
      <vt:lpstr>CSCI2100E Data Structures: Course information</vt:lpstr>
      <vt:lpstr>CSCI2100D: Course info (i)</vt:lpstr>
      <vt:lpstr>CSCI2100D: Course info (ii)</vt:lpstr>
      <vt:lpstr>Review of C Programming</vt:lpstr>
      <vt:lpstr>Assessment</vt:lpstr>
      <vt:lpstr>Course Objectives &amp; Outcomes</vt:lpstr>
      <vt:lpstr>University Policy on Academic Integrity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2018-05-17T04:42:36Z</dcterms:created>
  <dcterms:modified xsi:type="dcterms:W3CDTF">2024-01-07T00:50:53Z</dcterms:modified>
</cp:coreProperties>
</file>