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17" r:id="rId2"/>
    <p:sldId id="487" r:id="rId3"/>
    <p:sldId id="488" r:id="rId4"/>
    <p:sldId id="489" r:id="rId5"/>
    <p:sldId id="438" r:id="rId6"/>
    <p:sldId id="439" r:id="rId7"/>
    <p:sldId id="425" r:id="rId8"/>
    <p:sldId id="485" r:id="rId9"/>
    <p:sldId id="426" r:id="rId10"/>
    <p:sldId id="427" r:id="rId11"/>
    <p:sldId id="443" r:id="rId12"/>
    <p:sldId id="444" r:id="rId13"/>
    <p:sldId id="440" r:id="rId14"/>
    <p:sldId id="442" r:id="rId15"/>
    <p:sldId id="445" r:id="rId16"/>
    <p:sldId id="446" r:id="rId17"/>
    <p:sldId id="428" r:id="rId18"/>
    <p:sldId id="447" r:id="rId19"/>
    <p:sldId id="429" r:id="rId20"/>
    <p:sldId id="431" r:id="rId21"/>
    <p:sldId id="432" r:id="rId22"/>
    <p:sldId id="448" r:id="rId23"/>
    <p:sldId id="486" r:id="rId24"/>
    <p:sldId id="430" r:id="rId25"/>
    <p:sldId id="433" r:id="rId26"/>
    <p:sldId id="449" r:id="rId27"/>
    <p:sldId id="434" r:id="rId28"/>
    <p:sldId id="435" r:id="rId29"/>
    <p:sldId id="436" r:id="rId30"/>
    <p:sldId id="451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80" r:id="rId39"/>
    <p:sldId id="460" r:id="rId40"/>
    <p:sldId id="482" r:id="rId41"/>
    <p:sldId id="461" r:id="rId42"/>
    <p:sldId id="481" r:id="rId43"/>
    <p:sldId id="483" r:id="rId44"/>
    <p:sldId id="484" r:id="rId45"/>
    <p:sldId id="464" r:id="rId46"/>
    <p:sldId id="465" r:id="rId47"/>
    <p:sldId id="466" r:id="rId48"/>
    <p:sldId id="467" r:id="rId49"/>
    <p:sldId id="468" r:id="rId50"/>
    <p:sldId id="470" r:id="rId51"/>
    <p:sldId id="471" r:id="rId52"/>
    <p:sldId id="472" r:id="rId53"/>
    <p:sldId id="474" r:id="rId54"/>
    <p:sldId id="475" r:id="rId55"/>
    <p:sldId id="477" r:id="rId56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FFFF00"/>
    <a:srgbClr val="DDDDDD"/>
    <a:srgbClr val="FFCCFF"/>
    <a:srgbClr val="9999FF"/>
    <a:srgbClr val="FF33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3121" autoAdjust="0"/>
  </p:normalViewPr>
  <p:slideViewPr>
    <p:cSldViewPr snapToGrid="0">
      <p:cViewPr varScale="1">
        <p:scale>
          <a:sx n="94" d="100"/>
          <a:sy n="94" d="100"/>
        </p:scale>
        <p:origin x="155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8496FE8D-5020-4377-8E6B-B79BFBF2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7-01-15T03:36:11.3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50 28,'0'-18'35,"0"18"-7,6-17-7,-6 17-3,0 0-6,-9-15-2,9 15-2,0 0-2,0 21 0,0-21-1,-4 26 0,4-7-1,-1 8-1,1 1 0,0 4 0,-5 0-1,1-3 0,-2 0-1,1-3 1,-2-10-1,2 1 0,5-17 0,-10 15 0,10-15-1,0 0 1,0 0 0,0 0 0,10-26-1,-5 5 1,4 2-1,7-8 0,3-1 1,2-1-2,3-1 2,6 1-1,-3 6 0,1 4 0,3 3 0,-4 6 0,-5 4 0,-1 6-1,-3-2 1,-3 10 0,-2 2 0,2 1 0,-15-11 0,21 29 0,-14-11 1,1 1-1,-4 2 0,-4 5 0,0-4 0,2 6 1,-10-1-1,-2-4 0,1-1 1,1-1-1,4-5 0,4-1 0,0-15 0,4 19-1,-4-19-1,24 0-4,-3 3-4,-8-16-13,8 8-18,7-4-5,-1-1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7-01-15T03:36:12.1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39 4,'0'0'39,"0"0"1,0 0-4,0 0-16,0 0-8,36-8-5,-14-1-2,11 9-1,2-10-1,1 5-1,0-3 0,1 8-2,-4 0-3,-11 0-2,3 6-9,-25-6-20,17 13-7,-17-13 1</inkml:trace>
  <inkml:trace contextRef="#ctx0" brushRef="#br0" timeOffset="240">6 207 26,'0'0'38,"0"0"-1,27-18-13,7 18-9,-1-13-4,10 13-6,3-8-2,5 3-2,-2 3-4,-5-7-12,7 4-22,-7 5 0,-5-8-4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0" units="in"/>
          <inkml:channel name="Y" type="integer" max="18428" units="in"/>
          <inkml:channel name="F" type="integer" max="255" units="dev"/>
        </inkml:traceFormat>
        <inkml:channelProperties>
          <inkml:channelProperty channel="X" name="resolution" value="2978.18188" units="1/in"/>
          <inkml:channelProperty channel="Y" name="resolution" value="2978.02197" units="1/in"/>
          <inkml:channelProperty channel="F" name="resolution" value="INF" units="1/dev"/>
        </inkml:channelProperties>
      </inkml:inkSource>
      <inkml:timestamp xml:id="ts0" timeString="2007-01-15T03:36:12.6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67 0 8,'0'0'39,"0"0"1,0 0 0,0 0-19,5 18-10,-5-18-4,-14 29-2,10-11-2,4-1 0,-12 1 0,6-2-1,-3-1 0,9-15-1,-13 21 0,13-21 0,-14 16 0,14-16 0,0 0-1,0 0 1,0 0-1,0 0 1,0 0-1,18 6 0,0-6 0,3 0 1,3-1-1,7 1 0,0 0 0,0 9 0,-1-1 0,-3 5 0,-5 3 0,-3 5 0,-5 2 0,-7-2 1,-7 0-1,-1 1 1,-13-1-1,-1-3 1,-5-3 0,-6-2 0,0-5-1,-6 0 0,3-2-1,0-6-2,4 7-2,1-15-6,24 8-13,-22-5-19,22 5 1,0-20-4</inkml:trace>
  <inkml:trace contextRef="#ctx0" brushRef="#br0" timeOffset="651">94 52 3,'0'0'40,"0"0"3,13-5-2,-13 5-17,33-6-8,-12-1-7,6 7-2,-2 0-3,3-2-1,3 2-3,-4-4-4,9 10-21,-5-6-15,-1-2-4,1 2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285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F34B4E17-B373-4D1B-8E3B-CDF53C4086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4B4E17-B373-4D1B-8E3B-CDF53C40860B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75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9205A-4621-41C2-961A-90B387964EDA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D/E-class 20060118 Wed</a:t>
            </a:r>
          </a:p>
        </p:txBody>
      </p:sp>
    </p:spTree>
    <p:extLst>
      <p:ext uri="{BB962C8B-B14F-4D97-AF65-F5344CB8AC3E}">
        <p14:creationId xmlns:p14="http://schemas.microsoft.com/office/powerpoint/2010/main" val="205206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4B4E17-B373-4D1B-8E3B-CDF53C40860B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061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HK" smtClean="0"/>
              <a:t>Performance Analysis of Algorithms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B22FD5D4-5F30-415A-9D69-2523E9D2A7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884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HK" smtClean="0"/>
              <a:t>Performance Analysis of Algorithms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63CF384E-035D-411D-9E48-9DFD66FFC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865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HK" smtClean="0"/>
              <a:t>Performance Analysis of Algorithms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A5F7BDAF-EDFA-4032-ABE2-DF459DBFEB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844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7004" y="2133600"/>
            <a:ext cx="777196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7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HK" smtClean="0"/>
              <a:t>Performance Analysis of Algorithms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886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HK" smtClean="0"/>
              <a:t>Performance Analysis of Algorithms</a:t>
            </a:r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C4794E24-39B1-4A06-9F92-95A7021719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48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HK" smtClean="0"/>
              <a:t>Performance Analysis of Algorithms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AFB0C535-4FBB-449C-9118-BDFB56F5D8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826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HK" smtClean="0"/>
              <a:t>Performance Analysis of Algorithms</a:t>
            </a:r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D7F78198-6253-4FCF-8181-7C6B340C134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506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HK" smtClean="0"/>
              <a:t>Performance Analysis of Algorithms</a:t>
            </a:r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54B2DD70-B987-4949-B294-5F78284994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235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HK" smtClean="0"/>
              <a:t>Performance Analysis of Algorithms</a:t>
            </a:r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EA47A3EC-4886-4B35-A2B5-0B3D0A2075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356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HK" smtClean="0"/>
              <a:t>Performance Analysis of Algorithms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63B6BEC3-C812-4C11-B43A-F2575367CB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489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HK" smtClean="0"/>
              <a:t>Performance Analysis of Algorithms</a:t>
            </a: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1-</a:t>
            </a:r>
            <a:fld id="{7FC3F1ED-2EBB-4AA0-8AA7-90CBB03297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508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HK" smtClean="0"/>
              <a:t>Performance Analysis of Algorithms</a:t>
            </a: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1-</a:t>
            </a:r>
            <a:fld id="{D771C658-50B4-4440-9114-F764B39FC6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36.emf"/><Relationship Id="rId4" Type="http://schemas.openxmlformats.org/officeDocument/2006/relationships/customXml" Target="../ink/ink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8731" y="620713"/>
            <a:ext cx="7606318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TW" sz="4400" smtClean="0">
                <a:solidFill>
                  <a:srgbClr val="002060"/>
                </a:solidFill>
              </a:rPr>
              <a:t>CSCI2100</a:t>
            </a:r>
            <a:r>
              <a:rPr lang="en-US" altLang="zh-CN" sz="4400" smtClean="0">
                <a:solidFill>
                  <a:srgbClr val="002060"/>
                </a:solidFill>
              </a:rPr>
              <a:t>E Chapter 1</a:t>
            </a:r>
            <a:r>
              <a:rPr lang="en-US" altLang="zh-TW" sz="4400" smtClean="0">
                <a:solidFill>
                  <a:srgbClr val="002060"/>
                </a:solidFill>
              </a:rPr>
              <a:t>  </a:t>
            </a:r>
            <a:r>
              <a:rPr lang="en-US" altLang="zh-TW" sz="4400" dirty="0">
                <a:solidFill>
                  <a:srgbClr val="002060"/>
                </a:solidFill>
              </a:rPr>
              <a:t/>
            </a:r>
            <a:br>
              <a:rPr lang="en-US" altLang="zh-TW" sz="4400" dirty="0">
                <a:solidFill>
                  <a:srgbClr val="002060"/>
                </a:solidFill>
              </a:rPr>
            </a:br>
            <a:r>
              <a:rPr lang="en-US" altLang="zh-TW" sz="6600" u="none" dirty="0">
                <a:solidFill>
                  <a:srgbClr val="002060"/>
                </a:solidFill>
              </a:rPr>
              <a:t>Data </a:t>
            </a:r>
            <a:r>
              <a:rPr lang="en-US" altLang="zh-TW" sz="6600" u="none" dirty="0" smtClean="0">
                <a:solidFill>
                  <a:srgbClr val="002060"/>
                </a:solidFill>
              </a:rPr>
              <a:t>Structures and Complexity</a:t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Structure</a:t>
            </a:r>
            <a:endParaRPr lang="en-US" altLang="zh-TW" dirty="0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12851" y="1099091"/>
            <a:ext cx="7772400" cy="4648200"/>
          </a:xfrm>
        </p:spPr>
        <p:txBody>
          <a:bodyPr/>
          <a:lstStyle/>
          <a:p>
            <a:r>
              <a:rPr lang="en-US" altLang="zh-TW" sz="2000" dirty="0"/>
              <a:t>A </a:t>
            </a:r>
            <a:r>
              <a:rPr lang="en-US" altLang="zh-TW" sz="2000" b="1" dirty="0">
                <a:solidFill>
                  <a:srgbClr val="FF0000"/>
                </a:solidFill>
              </a:rPr>
              <a:t>data structure</a:t>
            </a:r>
            <a:r>
              <a:rPr lang="en-US" altLang="zh-TW" sz="2000" dirty="0"/>
              <a:t> is a logical organization of </a:t>
            </a:r>
            <a:r>
              <a:rPr lang="en-US" altLang="zh-TW" sz="2000" dirty="0" smtClean="0"/>
              <a:t>data.</a:t>
            </a:r>
            <a:endParaRPr lang="en-US" altLang="zh-TW" sz="2000" dirty="0"/>
          </a:p>
          <a:p>
            <a:pPr lvl="1"/>
            <a:r>
              <a:rPr lang="en-US" altLang="zh-TW" sz="2000" dirty="0"/>
              <a:t>For a student record, the component elements are the fields. These fields describe different attributes of a student.</a:t>
            </a:r>
          </a:p>
          <a:p>
            <a:pPr lvl="1"/>
            <a:r>
              <a:rPr lang="en-US" altLang="zh-TW" sz="2000" dirty="0"/>
              <a:t>The C programming language provides two mechanisms for grouping </a:t>
            </a:r>
            <a:r>
              <a:rPr lang="en-US" altLang="zh-TW" sz="2000" dirty="0" smtClean="0"/>
              <a:t>objects (data values, or simply data) </a:t>
            </a:r>
            <a:r>
              <a:rPr lang="en-US" altLang="zh-TW" sz="2000" dirty="0"/>
              <a:t>together: the </a:t>
            </a:r>
            <a:r>
              <a:rPr lang="en-US" altLang="zh-TW" sz="2000" i="1" dirty="0">
                <a:solidFill>
                  <a:srgbClr val="0000FF"/>
                </a:solidFill>
              </a:rPr>
              <a:t>structure</a:t>
            </a:r>
            <a:r>
              <a:rPr lang="en-US" altLang="zh-TW" sz="2000" dirty="0"/>
              <a:t> and the </a:t>
            </a:r>
            <a:r>
              <a:rPr lang="en-US" altLang="zh-TW" sz="2000" i="1" dirty="0">
                <a:solidFill>
                  <a:srgbClr val="0000FF"/>
                </a:solidFill>
              </a:rPr>
              <a:t>array</a:t>
            </a:r>
            <a:r>
              <a:rPr lang="en-US" altLang="zh-TW" sz="2000" dirty="0"/>
              <a:t>. E.g</a:t>
            </a:r>
            <a:r>
              <a:rPr lang="en-US" altLang="zh-TW" sz="2000" dirty="0" smtClean="0"/>
              <a:t>.</a:t>
            </a:r>
            <a:endParaRPr lang="en-US" altLang="zh-TW" sz="2000" dirty="0"/>
          </a:p>
          <a:p>
            <a:pPr lvl="2">
              <a:buFont typeface="Monotype Sorts" pitchFamily="2" charset="2"/>
              <a:buNone/>
            </a:pPr>
            <a:r>
              <a:rPr lang="en-US" altLang="zh-TW" sz="1800" b="1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sz="1800" dirty="0" smtClean="0">
                <a:solidFill>
                  <a:srgbClr val="0000FF"/>
                </a:solidFill>
              </a:rPr>
              <a:t> student {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800" dirty="0" smtClean="0">
                <a:solidFill>
                  <a:srgbClr val="0000FF"/>
                </a:solidFill>
              </a:rPr>
              <a:t>  </a:t>
            </a:r>
            <a:r>
              <a:rPr lang="en-US" altLang="zh-TW" sz="1800" b="1" dirty="0" smtClean="0">
                <a:solidFill>
                  <a:srgbClr val="0000FF"/>
                </a:solidFill>
              </a:rPr>
              <a:t>char</a:t>
            </a:r>
            <a:r>
              <a:rPr lang="en-US" altLang="zh-TW" sz="1800" dirty="0" smtClean="0">
                <a:solidFill>
                  <a:srgbClr val="0000FF"/>
                </a:solidFill>
              </a:rPr>
              <a:t>  name</a:t>
            </a:r>
            <a:r>
              <a:rPr lang="en-US" altLang="zh-TW" sz="1800" b="1" dirty="0" smtClean="0">
                <a:solidFill>
                  <a:srgbClr val="0000FF"/>
                </a:solidFill>
              </a:rPr>
              <a:t>[</a:t>
            </a:r>
            <a:r>
              <a:rPr lang="en-US" altLang="zh-TW" sz="1800" dirty="0" smtClean="0">
                <a:solidFill>
                  <a:srgbClr val="0000FF"/>
                </a:solidFill>
              </a:rPr>
              <a:t>16</a:t>
            </a:r>
            <a:r>
              <a:rPr lang="en-US" altLang="zh-TW" sz="1800" b="1" dirty="0" smtClean="0">
                <a:solidFill>
                  <a:srgbClr val="0000FF"/>
                </a:solidFill>
              </a:rPr>
              <a:t>]</a:t>
            </a:r>
            <a:r>
              <a:rPr lang="en-US" altLang="zh-TW" sz="1800" dirty="0" smtClean="0">
                <a:solidFill>
                  <a:srgbClr val="0000FF"/>
                </a:solidFill>
              </a:rPr>
              <a:t>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800" dirty="0" smtClean="0">
                <a:solidFill>
                  <a:srgbClr val="0000FF"/>
                </a:solidFill>
              </a:rPr>
              <a:t>  </a:t>
            </a:r>
            <a:r>
              <a:rPr lang="en-US" altLang="zh-TW" sz="18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800" dirty="0" smtClean="0">
                <a:solidFill>
                  <a:srgbClr val="0000FF"/>
                </a:solidFill>
              </a:rPr>
              <a:t>    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student_id</a:t>
            </a:r>
            <a:r>
              <a:rPr lang="en-US" altLang="zh-TW" sz="1800" dirty="0" smtClean="0">
                <a:solidFill>
                  <a:srgbClr val="0000FF"/>
                </a:solidFill>
              </a:rPr>
              <a:t>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800" dirty="0" smtClean="0">
                <a:solidFill>
                  <a:srgbClr val="0000FF"/>
                </a:solidFill>
              </a:rPr>
              <a:t>};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800" b="1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sz="1800" dirty="0" smtClean="0">
                <a:solidFill>
                  <a:srgbClr val="0000FF"/>
                </a:solidFill>
              </a:rPr>
              <a:t> student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1800" dirty="0" smtClean="0">
                <a:solidFill>
                  <a:srgbClr val="0000FF"/>
                </a:solidFill>
              </a:rPr>
              <a:t>, you, </a:t>
            </a:r>
            <a:r>
              <a:rPr lang="en-US" altLang="zh-TW" sz="1800" dirty="0" err="1" smtClean="0">
                <a:solidFill>
                  <a:srgbClr val="0000FF"/>
                </a:solidFill>
              </a:rPr>
              <a:t>studentSociety</a:t>
            </a:r>
            <a:r>
              <a:rPr lang="en-US" altLang="zh-TW" sz="1800" dirty="0" smtClean="0">
                <a:solidFill>
                  <a:srgbClr val="0000FF"/>
                </a:solidFill>
              </a:rPr>
              <a:t>[100];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i.student_id</a:t>
            </a:r>
            <a:r>
              <a:rPr lang="en-US" altLang="zh-TW" sz="1800" dirty="0" smtClean="0">
                <a:solidFill>
                  <a:srgbClr val="0000FF"/>
                </a:solidFill>
              </a:rPr>
              <a:t>   = 1234567;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1800" dirty="0" err="1" smtClean="0">
                <a:solidFill>
                  <a:srgbClr val="0000FF"/>
                </a:solidFill>
              </a:rPr>
              <a:t>you.student_id</a:t>
            </a:r>
            <a:r>
              <a:rPr lang="en-US" altLang="zh-TW" sz="1800" dirty="0" smtClean="0">
                <a:solidFill>
                  <a:srgbClr val="0000FF"/>
                </a:solidFill>
              </a:rPr>
              <a:t> = 7654321;</a:t>
            </a:r>
          </a:p>
          <a:p>
            <a:pPr lvl="2">
              <a:buFont typeface="Monotype Sorts" pitchFamily="2" charset="2"/>
              <a:buNone/>
            </a:pPr>
            <a:endParaRPr lang="en-US" altLang="zh-TW" sz="1800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22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 smtClean="0"/>
              <a:t>Struct</a:t>
            </a:r>
            <a:r>
              <a:rPr lang="en-US" altLang="zh-HK" dirty="0" smtClean="0"/>
              <a:t> </a:t>
            </a:r>
            <a:r>
              <a:rPr lang="en-US" altLang="zh-HK" dirty="0" err="1" smtClean="0"/>
              <a:t>vs</a:t>
            </a:r>
            <a:r>
              <a:rPr lang="en-US" altLang="zh-HK" dirty="0" smtClean="0"/>
              <a:t> Array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916" y="1329594"/>
            <a:ext cx="7772400" cy="4648200"/>
          </a:xfrm>
        </p:spPr>
        <p:txBody>
          <a:bodyPr/>
          <a:lstStyle/>
          <a:p>
            <a:r>
              <a:rPr lang="en-US" altLang="zh-HK" sz="2400" dirty="0" smtClean="0"/>
              <a:t>Both </a:t>
            </a:r>
            <a:r>
              <a:rPr lang="en-US" altLang="zh-HK" sz="2400" dirty="0" err="1" smtClean="0"/>
              <a:t>struct</a:t>
            </a:r>
            <a:r>
              <a:rPr lang="en-US" altLang="zh-HK" sz="2400" dirty="0" smtClean="0"/>
              <a:t> and array are used to group objects together.</a:t>
            </a:r>
          </a:p>
          <a:p>
            <a:r>
              <a:rPr lang="en-US" altLang="zh-HK" sz="2400" dirty="0" smtClean="0"/>
              <a:t>The </a:t>
            </a:r>
            <a:r>
              <a:rPr lang="en-US" altLang="zh-HK" sz="2400" dirty="0" err="1" smtClean="0"/>
              <a:t>struct</a:t>
            </a:r>
            <a:r>
              <a:rPr lang="en-US" altLang="zh-HK" sz="2400" dirty="0" smtClean="0"/>
              <a:t> is mainly used to group different objects together. </a:t>
            </a:r>
          </a:p>
          <a:p>
            <a:pPr lvl="1"/>
            <a:r>
              <a:rPr lang="en-US" altLang="zh-HK" dirty="0" smtClean="0"/>
              <a:t>The student defined groups student name and student id together.</a:t>
            </a:r>
          </a:p>
          <a:p>
            <a:r>
              <a:rPr lang="en-US" altLang="zh-HK" sz="2400" dirty="0" smtClean="0"/>
              <a:t>The array is mainly used to group same objects together.</a:t>
            </a:r>
          </a:p>
          <a:p>
            <a:pPr lvl="1"/>
            <a:r>
              <a:rPr lang="en-US" altLang="zh-HK" dirty="0" smtClean="0"/>
              <a:t>An array groups a collection of students together.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13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Building Large Data Structures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458686"/>
            <a:ext cx="7986657" cy="4648200"/>
          </a:xfrm>
        </p:spPr>
        <p:txBody>
          <a:bodyPr/>
          <a:lstStyle/>
          <a:p>
            <a:r>
              <a:rPr lang="en-US" altLang="zh-HK" dirty="0" smtClean="0"/>
              <a:t>A data structure can be organized over some existing data structures hierarchically.</a:t>
            </a:r>
          </a:p>
          <a:p>
            <a:r>
              <a:rPr lang="en-US" altLang="zh-HK" dirty="0" smtClean="0"/>
              <a:t>An example </a:t>
            </a:r>
            <a:br>
              <a:rPr lang="en-US" altLang="zh-HK" dirty="0" smtClean="0"/>
            </a:br>
            <a:r>
              <a:rPr lang="en-US" altLang="zh-HK" sz="2400" b="1" dirty="0" err="1" smtClean="0">
                <a:solidFill>
                  <a:srgbClr val="0000FF"/>
                </a:solidFill>
              </a:rPr>
              <a:t>struct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dirty="0">
                <a:solidFill>
                  <a:srgbClr val="0000FF"/>
                </a:solidFill>
              </a:rPr>
              <a:t>student </a:t>
            </a:r>
            <a:r>
              <a:rPr lang="en-US" altLang="zh-HK" sz="2400" dirty="0" smtClean="0">
                <a:solidFill>
                  <a:srgbClr val="0000FF"/>
                </a:solidFill>
              </a:rPr>
              <a:t>{</a:t>
            </a:r>
            <a:r>
              <a:rPr lang="en-US" altLang="zh-HK" sz="2400" b="1" dirty="0" smtClean="0">
                <a:solidFill>
                  <a:srgbClr val="0000FF"/>
                </a:solidFill>
              </a:rPr>
              <a:t>char</a:t>
            </a:r>
            <a:r>
              <a:rPr lang="en-US" altLang="zh-HK" sz="2400" dirty="0" smtClean="0">
                <a:solidFill>
                  <a:srgbClr val="0000FF"/>
                </a:solidFill>
              </a:rPr>
              <a:t>  </a:t>
            </a:r>
            <a:r>
              <a:rPr lang="en-US" altLang="zh-HK" sz="2400" dirty="0">
                <a:solidFill>
                  <a:srgbClr val="0000FF"/>
                </a:solidFill>
              </a:rPr>
              <a:t>name[16</a:t>
            </a:r>
            <a:r>
              <a:rPr lang="en-US" altLang="zh-HK" sz="2400" dirty="0" smtClean="0">
                <a:solidFill>
                  <a:srgbClr val="0000FF"/>
                </a:solidFill>
              </a:rPr>
              <a:t>]; </a:t>
            </a:r>
            <a:r>
              <a:rPr lang="en-US" altLang="zh-HK" sz="2400" b="1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student_id</a:t>
            </a:r>
            <a:r>
              <a:rPr lang="en-US" altLang="zh-HK" sz="2400" dirty="0" smtClean="0">
                <a:solidFill>
                  <a:srgbClr val="0000FF"/>
                </a:solidFill>
              </a:rPr>
              <a:t>;};</a:t>
            </a:r>
            <a:endParaRPr lang="en-US" altLang="zh-HK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HK" sz="2400" b="1" dirty="0">
                <a:solidFill>
                  <a:srgbClr val="0000FF"/>
                </a:solidFill>
              </a:rPr>
              <a:t> </a:t>
            </a:r>
            <a:r>
              <a:rPr lang="en-US" altLang="zh-HK" sz="2400" b="1" dirty="0" smtClean="0">
                <a:solidFill>
                  <a:srgbClr val="0000FF"/>
                </a:solidFill>
              </a:rPr>
              <a:t>  </a:t>
            </a:r>
            <a:r>
              <a:rPr lang="en-US" altLang="zh-HK" sz="2400" b="1" dirty="0" err="1" smtClean="0">
                <a:solidFill>
                  <a:srgbClr val="0000FF"/>
                </a:solidFill>
              </a:rPr>
              <a:t>struct</a:t>
            </a:r>
            <a:r>
              <a:rPr lang="en-US" altLang="zh-HK" sz="2400" dirty="0" smtClean="0">
                <a:solidFill>
                  <a:srgbClr val="0000FF"/>
                </a:solidFill>
              </a:rPr>
              <a:t> course {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   </a:t>
            </a:r>
            <a:r>
              <a:rPr lang="en-US" altLang="zh-HK" sz="2400" b="1" dirty="0" smtClean="0">
                <a:solidFill>
                  <a:srgbClr val="0000FF"/>
                </a:solidFill>
              </a:rPr>
              <a:t>char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instructorName</a:t>
            </a:r>
            <a:r>
              <a:rPr lang="en-US" altLang="zh-HK" sz="2400" dirty="0" smtClean="0">
                <a:solidFill>
                  <a:srgbClr val="0000FF"/>
                </a:solidFill>
              </a:rPr>
              <a:t>[16];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   </a:t>
            </a:r>
            <a:r>
              <a:rPr lang="en-US" altLang="zh-HK" sz="2400" b="1" dirty="0" err="1" smtClean="0">
                <a:solidFill>
                  <a:srgbClr val="0000FF"/>
                </a:solidFill>
              </a:rPr>
              <a:t>struct</a:t>
            </a:r>
            <a:r>
              <a:rPr lang="en-US" altLang="zh-HK" sz="2400" dirty="0" smtClean="0">
                <a:solidFill>
                  <a:srgbClr val="0000FF"/>
                </a:solidFill>
              </a:rPr>
              <a:t> student students[100];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};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</a:t>
            </a:r>
            <a:r>
              <a:rPr lang="en-US" altLang="zh-HK" sz="2400" b="1" dirty="0" err="1" smtClean="0">
                <a:solidFill>
                  <a:srgbClr val="0000FF"/>
                </a:solidFill>
              </a:rPr>
              <a:t>struct</a:t>
            </a:r>
            <a:r>
              <a:rPr lang="en-US" altLang="zh-HK" sz="2400" dirty="0" smtClean="0">
                <a:solidFill>
                  <a:srgbClr val="0000FF"/>
                </a:solidFill>
              </a:rPr>
              <a:t> program {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   </a:t>
            </a:r>
            <a:r>
              <a:rPr lang="en-US" altLang="zh-HK" sz="2400" b="1" dirty="0" smtClean="0">
                <a:solidFill>
                  <a:srgbClr val="0000FF"/>
                </a:solidFill>
              </a:rPr>
              <a:t>char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dirty="0" err="1" smtClean="0">
                <a:solidFill>
                  <a:srgbClr val="0000FF"/>
                </a:solidFill>
              </a:rPr>
              <a:t>programName</a:t>
            </a:r>
            <a:r>
              <a:rPr lang="en-US" altLang="zh-HK" sz="2400" dirty="0" smtClean="0">
                <a:solidFill>
                  <a:srgbClr val="0000FF"/>
                </a:solidFill>
              </a:rPr>
              <a:t>[32];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    </a:t>
            </a:r>
            <a:r>
              <a:rPr lang="en-US" altLang="zh-HK" sz="2400" b="1" dirty="0" err="1" smtClean="0">
                <a:solidFill>
                  <a:srgbClr val="0000FF"/>
                </a:solidFill>
              </a:rPr>
              <a:t>struct</a:t>
            </a:r>
            <a:r>
              <a:rPr lang="en-US" altLang="zh-HK" sz="2400" dirty="0" smtClean="0">
                <a:solidFill>
                  <a:srgbClr val="0000FF"/>
                </a:solidFill>
              </a:rPr>
              <a:t> course courses[60];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};</a:t>
            </a:r>
            <a:br>
              <a:rPr lang="en-US" altLang="zh-HK" sz="2400" dirty="0" smtClean="0">
                <a:solidFill>
                  <a:srgbClr val="0000FF"/>
                </a:solidFill>
              </a:rPr>
            </a:br>
            <a:r>
              <a:rPr lang="en-US" altLang="zh-HK" sz="2400" dirty="0" smtClean="0">
                <a:solidFill>
                  <a:srgbClr val="0000FF"/>
                </a:solidFill>
              </a:rPr>
              <a:t>    </a:t>
            </a:r>
            <a:r>
              <a:rPr lang="en-US" altLang="zh-HK" sz="2400" b="1" dirty="0" err="1" smtClean="0">
                <a:solidFill>
                  <a:srgbClr val="0000FF"/>
                </a:solidFill>
              </a:rPr>
              <a:t>struct</a:t>
            </a:r>
            <a:r>
              <a:rPr lang="en-US" altLang="zh-HK" sz="2400" dirty="0" smtClean="0">
                <a:solidFill>
                  <a:srgbClr val="0000FF"/>
                </a:solidFill>
              </a:rPr>
              <a:t> </a:t>
            </a:r>
            <a:r>
              <a:rPr lang="en-US" altLang="zh-HK" sz="2400" smtClean="0">
                <a:solidFill>
                  <a:srgbClr val="0000FF"/>
                </a:solidFill>
              </a:rPr>
              <a:t>program FTEC;</a:t>
            </a:r>
            <a:endParaRPr lang="en-US" altLang="zh-HK" sz="2400" dirty="0" smtClean="0">
              <a:solidFill>
                <a:srgbClr val="0000FF"/>
              </a:solidFill>
            </a:endParaRPr>
          </a:p>
          <a:p>
            <a:endParaRPr lang="en-US" altLang="zh-HK" dirty="0" smtClean="0"/>
          </a:p>
        </p:txBody>
      </p:sp>
      <p:pic>
        <p:nvPicPr>
          <p:cNvPr id="2050" name="Picture 2" descr="http://t1.gstatic.com/images?q=tbn:ANd9GcQiVOh2uZWW9q2W-sKUaTkuN5x2EsmlwqscrCICsqF6BvRrU6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101" y="3724386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41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61104"/>
          </a:xfrm>
        </p:spPr>
        <p:txBody>
          <a:bodyPr/>
          <a:lstStyle/>
          <a:p>
            <a:r>
              <a:rPr lang="en-US" altLang="zh-TW" dirty="0" smtClean="0"/>
              <a:t>User </a:t>
            </a:r>
            <a:r>
              <a:rPr lang="en-US" altLang="zh-TW" dirty="0"/>
              <a:t>Defined Data </a:t>
            </a:r>
            <a:r>
              <a:rPr lang="en-US" altLang="zh-TW" dirty="0" smtClean="0"/>
              <a:t>Types (1)</a:t>
            </a:r>
            <a:endParaRPr lang="en-US" altLang="zh-TW" dirty="0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4916" y="1340352"/>
            <a:ext cx="7772400" cy="46482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A data structure is not a data type!</a:t>
            </a:r>
          </a:p>
          <a:p>
            <a:r>
              <a:rPr lang="en-US" altLang="zh-TW" b="1" dirty="0" smtClean="0"/>
              <a:t>Questions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Because the </a:t>
            </a:r>
            <a:r>
              <a:rPr lang="en-US" altLang="zh-TW" dirty="0" smtClean="0">
                <a:solidFill>
                  <a:srgbClr val="0000FF"/>
                </a:solidFill>
              </a:rPr>
              <a:t>basic data types</a:t>
            </a:r>
            <a:r>
              <a:rPr lang="en-US" altLang="zh-TW" dirty="0" smtClean="0"/>
              <a:t> (e.g., char,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 are not enough,</a:t>
            </a:r>
            <a:r>
              <a:rPr lang="en-US" altLang="zh-TW" dirty="0"/>
              <a:t> </a:t>
            </a:r>
            <a:r>
              <a:rPr lang="en-US" altLang="zh-TW" dirty="0" smtClean="0"/>
              <a:t>can we define data types we want to use by ourselves?</a:t>
            </a:r>
          </a:p>
          <a:p>
            <a:r>
              <a:rPr lang="en-US" altLang="zh-TW" b="1" dirty="0" smtClean="0"/>
              <a:t>Answer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addition to the basic data types, we can consider any user-defined</a:t>
            </a:r>
            <a:r>
              <a:rPr lang="en-US" altLang="zh-TW" dirty="0">
                <a:solidFill>
                  <a:srgbClr val="0000FF"/>
                </a:solidFill>
              </a:rPr>
              <a:t> data structure</a:t>
            </a:r>
            <a:r>
              <a:rPr lang="en-US" altLang="zh-TW" dirty="0"/>
              <a:t>, like the </a:t>
            </a:r>
            <a:r>
              <a:rPr lang="en-US" altLang="zh-TW" dirty="0" smtClean="0"/>
              <a:t>student  example in the previous slide, as </a:t>
            </a:r>
            <a:r>
              <a:rPr lang="en-US" altLang="zh-TW" dirty="0"/>
              <a:t>a </a:t>
            </a:r>
            <a:r>
              <a:rPr lang="en-US" altLang="zh-TW" b="1" dirty="0">
                <a:solidFill>
                  <a:srgbClr val="FF0000"/>
                </a:solidFill>
              </a:rPr>
              <a:t>user-defined data </a:t>
            </a:r>
            <a:r>
              <a:rPr lang="en-US" altLang="zh-TW" b="1" dirty="0" smtClean="0">
                <a:solidFill>
                  <a:srgbClr val="FF0000"/>
                </a:solidFill>
              </a:rPr>
              <a:t>type</a:t>
            </a:r>
            <a:r>
              <a:rPr lang="en-US" altLang="zh-TW" dirty="0"/>
              <a:t> </a:t>
            </a:r>
            <a:r>
              <a:rPr lang="en-US" altLang="zh-TW" dirty="0" smtClean="0"/>
              <a:t>by specifying a set </a:t>
            </a:r>
            <a:r>
              <a:rPr lang="en-US" altLang="zh-TW" dirty="0"/>
              <a:t>of </a:t>
            </a:r>
            <a:r>
              <a:rPr lang="en-US" altLang="zh-TW" i="1" dirty="0">
                <a:solidFill>
                  <a:srgbClr val="0000FF"/>
                </a:solidFill>
              </a:rPr>
              <a:t>operations</a:t>
            </a:r>
            <a:r>
              <a:rPr lang="en-US" altLang="zh-TW" dirty="0"/>
              <a:t> associated with </a:t>
            </a:r>
            <a:r>
              <a:rPr lang="en-US" altLang="zh-TW" dirty="0" smtClean="0"/>
              <a:t>the user-defined </a:t>
            </a:r>
            <a:r>
              <a:rPr lang="en-US" altLang="zh-TW" dirty="0" smtClean="0">
                <a:solidFill>
                  <a:srgbClr val="0000FF"/>
                </a:solidFill>
              </a:rPr>
              <a:t>data structure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624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42769"/>
          </a:xfrm>
        </p:spPr>
        <p:txBody>
          <a:bodyPr/>
          <a:lstStyle/>
          <a:p>
            <a:r>
              <a:rPr lang="en-US" altLang="zh-TW" dirty="0" smtClean="0"/>
              <a:t>User </a:t>
            </a:r>
            <a:r>
              <a:rPr lang="en-US" altLang="zh-TW" dirty="0"/>
              <a:t>Defined Data </a:t>
            </a:r>
            <a:r>
              <a:rPr lang="en-US" altLang="zh-TW" dirty="0" smtClean="0"/>
              <a:t>Types (2)</a:t>
            </a:r>
            <a:endParaRPr lang="en-US" altLang="zh-TW" dirty="0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5673" y="1297321"/>
            <a:ext cx="7772400" cy="4648200"/>
          </a:xfrm>
        </p:spPr>
        <p:txBody>
          <a:bodyPr/>
          <a:lstStyle/>
          <a:p>
            <a:r>
              <a:rPr lang="en-US" altLang="zh-TW" sz="2000" b="1" dirty="0" smtClean="0"/>
              <a:t>Question/Answer</a:t>
            </a:r>
            <a:r>
              <a:rPr lang="en-US" altLang="zh-TW" sz="2000" dirty="0" smtClean="0"/>
              <a:t>:</a:t>
            </a:r>
          </a:p>
          <a:p>
            <a:pPr lvl="1"/>
            <a:r>
              <a:rPr lang="en-US" altLang="zh-TW" sz="2000" dirty="0" smtClean="0"/>
              <a:t>Should the basic data types and the user-defined data types be treated in the same way?</a:t>
            </a:r>
          </a:p>
          <a:p>
            <a:pPr lvl="1"/>
            <a:r>
              <a:rPr lang="en-US" altLang="zh-TW" sz="2000" dirty="0" smtClean="0"/>
              <a:t>The answer is </a:t>
            </a:r>
            <a:r>
              <a:rPr lang="en-US" altLang="zh-TW" sz="2000" dirty="0" smtClean="0">
                <a:solidFill>
                  <a:srgbClr val="FF0000"/>
                </a:solidFill>
              </a:rPr>
              <a:t>yes</a:t>
            </a:r>
            <a:r>
              <a:rPr lang="en-US" altLang="zh-TW" sz="2000" dirty="0" smtClean="0"/>
              <a:t>. But, in reality, it depends on programming languages.</a:t>
            </a:r>
          </a:p>
          <a:p>
            <a:r>
              <a:rPr lang="en-US" altLang="zh-TW" sz="2000" dirty="0" smtClean="0"/>
              <a:t>For a basic data type, for example integer, we must use the operations provided by a programming language.</a:t>
            </a:r>
          </a:p>
          <a:p>
            <a:pPr lvl="1"/>
            <a:r>
              <a:rPr lang="en-US" altLang="zh-TW" sz="2000" dirty="0" smtClean="0"/>
              <a:t>We do not need to know  how integers are represented in the main memory.</a:t>
            </a:r>
          </a:p>
          <a:p>
            <a:pPr lvl="1"/>
            <a:r>
              <a:rPr lang="en-US" altLang="zh-TW" sz="2000" dirty="0" smtClean="0"/>
              <a:t>We do not need to know how the integer operations are implemented.</a:t>
            </a:r>
          </a:p>
          <a:p>
            <a:r>
              <a:rPr lang="en-US" altLang="zh-TW" sz="2000" dirty="0"/>
              <a:t>For a </a:t>
            </a:r>
            <a:r>
              <a:rPr lang="en-US" altLang="zh-TW" sz="2000" dirty="0" smtClean="0"/>
              <a:t>user-defined </a:t>
            </a:r>
            <a:r>
              <a:rPr lang="en-US" altLang="zh-TW" sz="2000" dirty="0"/>
              <a:t>data type,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we </a:t>
            </a:r>
            <a:r>
              <a:rPr lang="en-US" altLang="zh-TW" sz="2000" b="1" dirty="0">
                <a:solidFill>
                  <a:srgbClr val="FF0000"/>
                </a:solidFill>
              </a:rPr>
              <a:t>know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it well but too </a:t>
            </a:r>
            <a:r>
              <a:rPr lang="en-US" altLang="zh-TW" sz="2000" b="1" dirty="0">
                <a:solidFill>
                  <a:srgbClr val="FF0000"/>
                </a:solidFill>
              </a:rPr>
              <a:t>much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!</a:t>
            </a:r>
            <a:endParaRPr lang="en-US" altLang="zh-TW" sz="2000" b="1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/>
              <a:t>We </a:t>
            </a:r>
            <a:r>
              <a:rPr lang="en-US" altLang="zh-TW" sz="2000" dirty="0" smtClean="0"/>
              <a:t>know  </a:t>
            </a:r>
            <a:r>
              <a:rPr lang="en-US" altLang="zh-TW" sz="2000" dirty="0"/>
              <a:t>how </a:t>
            </a:r>
            <a:r>
              <a:rPr lang="en-US" altLang="zh-TW" sz="2000" dirty="0" smtClean="0"/>
              <a:t>it is </a:t>
            </a:r>
            <a:r>
              <a:rPr lang="en-US" altLang="zh-TW" sz="2000" dirty="0"/>
              <a:t>represented in the main memory.</a:t>
            </a:r>
          </a:p>
          <a:p>
            <a:pPr lvl="1"/>
            <a:r>
              <a:rPr lang="en-US" altLang="zh-TW" sz="2000" dirty="0"/>
              <a:t>We </a:t>
            </a:r>
            <a:r>
              <a:rPr lang="en-US" altLang="zh-TW" sz="2000" dirty="0" smtClean="0"/>
              <a:t>also know how they are implemented.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978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32012"/>
          </a:xfrm>
        </p:spPr>
        <p:txBody>
          <a:bodyPr/>
          <a:lstStyle/>
          <a:p>
            <a:r>
              <a:rPr lang="en-US" altLang="zh-TW" dirty="0" smtClean="0"/>
              <a:t>User </a:t>
            </a:r>
            <a:r>
              <a:rPr lang="en-US" altLang="zh-TW" dirty="0"/>
              <a:t>Defined Data </a:t>
            </a:r>
            <a:r>
              <a:rPr lang="en-US" altLang="zh-TW" dirty="0" smtClean="0"/>
              <a:t>Types (3)</a:t>
            </a:r>
            <a:endParaRPr lang="en-US" altLang="zh-TW" dirty="0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159" y="1222018"/>
            <a:ext cx="7772400" cy="46482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What are wrong if we know too much?!</a:t>
            </a:r>
          </a:p>
          <a:p>
            <a:r>
              <a:rPr lang="en-US" altLang="zh-TW" b="1" dirty="0" smtClean="0"/>
              <a:t>Answer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smtClean="0"/>
              <a:t>We may write programs depending on our knowledge on the data representations and data manipulations heavily.</a:t>
            </a:r>
          </a:p>
          <a:p>
            <a:pPr lvl="1"/>
            <a:r>
              <a:rPr lang="en-US" altLang="zh-TW" dirty="0" smtClean="0"/>
              <a:t>We cannot change a user-defined data type (its representation and/or its implementations) easily when needed. This is because we can not easily figure out how others use this data type.</a:t>
            </a:r>
          </a:p>
          <a:p>
            <a:r>
              <a:rPr lang="en-US" altLang="zh-TW" b="1" dirty="0" smtClean="0"/>
              <a:t>Action: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We need to </a:t>
            </a:r>
            <a:r>
              <a:rPr lang="en-US" altLang="zh-TW" dirty="0" smtClean="0">
                <a:solidFill>
                  <a:srgbClr val="0000FF"/>
                </a:solidFill>
              </a:rPr>
              <a:t>hide details</a:t>
            </a:r>
            <a:r>
              <a:rPr lang="en-US" altLang="zh-TW" dirty="0" smtClean="0"/>
              <a:t>! So developers cannot possibly know too much. (</a:t>
            </a:r>
            <a:r>
              <a:rPr lang="en-US" altLang="zh-TW" dirty="0" smtClean="0">
                <a:solidFill>
                  <a:srgbClr val="C00000"/>
                </a:solidFill>
              </a:rPr>
              <a:t>Very Important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30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32012"/>
          </a:xfrm>
        </p:spPr>
        <p:txBody>
          <a:bodyPr/>
          <a:lstStyle/>
          <a:p>
            <a:r>
              <a:rPr lang="en-US" altLang="zh-TW" dirty="0" smtClean="0"/>
              <a:t>User </a:t>
            </a:r>
            <a:r>
              <a:rPr lang="en-US" altLang="zh-TW" dirty="0"/>
              <a:t>Defined Data </a:t>
            </a:r>
            <a:r>
              <a:rPr lang="en-US" altLang="zh-TW" dirty="0" smtClean="0"/>
              <a:t>Types (4)</a:t>
            </a:r>
            <a:endParaRPr lang="en-US" altLang="zh-TW" dirty="0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159" y="1222018"/>
            <a:ext cx="7772400" cy="4113775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How to hide details?!</a:t>
            </a:r>
          </a:p>
          <a:p>
            <a:r>
              <a:rPr lang="en-US" altLang="zh-TW" b="1" dirty="0" smtClean="0"/>
              <a:t>Answer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dirty="0" smtClean="0"/>
              <a:t>Consider a user-defined data type X.</a:t>
            </a:r>
          </a:p>
          <a:p>
            <a:pPr lvl="1"/>
            <a:r>
              <a:rPr lang="en-US" altLang="zh-TW" dirty="0" smtClean="0"/>
              <a:t>We must only use the operations associated with X to manipulate the X typed values.</a:t>
            </a:r>
          </a:p>
          <a:p>
            <a:pPr lvl="1"/>
            <a:r>
              <a:rPr lang="en-US" altLang="zh-TW" dirty="0" smtClean="0"/>
              <a:t>We </a:t>
            </a:r>
            <a:r>
              <a:rPr lang="en-US" altLang="zh-TW" b="1" dirty="0" smtClean="0"/>
              <a:t>cannot</a:t>
            </a:r>
            <a:r>
              <a:rPr lang="en-US" altLang="zh-TW" dirty="0" smtClean="0"/>
              <a:t> access the X typed values in any other way!</a:t>
            </a:r>
          </a:p>
          <a:p>
            <a:pPr lvl="2"/>
            <a:r>
              <a:rPr lang="en-US" altLang="zh-TW" dirty="0" smtClean="0"/>
              <a:t>No good to access a component of a </a:t>
            </a:r>
            <a:r>
              <a:rPr lang="en-US" altLang="zh-TW" dirty="0"/>
              <a:t>data </a:t>
            </a:r>
            <a:r>
              <a:rPr lang="en-US" altLang="zh-TW" dirty="0" smtClean="0"/>
              <a:t>structure directly.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>
                <a:solidFill>
                  <a:srgbClr val="0000FF"/>
                </a:solidFill>
              </a:rPr>
              <a:t> student you;</a:t>
            </a:r>
            <a:r>
              <a:rPr lang="en-US" altLang="zh-TW" dirty="0">
                <a:solidFill>
                  <a:srgbClr val="0000FF"/>
                </a:solidFill>
              </a:rPr>
              <a:t/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dirty="0" err="1" smtClean="0">
                <a:solidFill>
                  <a:srgbClr val="0000FF"/>
                </a:solidFill>
              </a:rPr>
              <a:t>you.student_id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= 7654321</a:t>
            </a:r>
            <a:r>
              <a:rPr lang="en-US" altLang="zh-TW" dirty="0" smtClean="0">
                <a:solidFill>
                  <a:srgbClr val="0000FF"/>
                </a:solidFill>
              </a:rPr>
              <a:t>;</a:t>
            </a:r>
            <a:endParaRPr lang="en-US" altLang="zh-TW" dirty="0">
              <a:solidFill>
                <a:srgbClr val="0000FF"/>
              </a:solidFill>
            </a:endParaRPr>
          </a:p>
        </p:txBody>
      </p:sp>
      <p:pic>
        <p:nvPicPr>
          <p:cNvPr id="3074" name="Picture 2" descr="http://t1.gstatic.com/images?q=tbn:ANd9GcT3YZI0tuHUpTvXyFUCOzQ0lg9Tx_SO0fMYwbmZ-WxDnn4zVAh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4706473"/>
            <a:ext cx="1161825" cy="143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86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42769"/>
          </a:xfrm>
        </p:spPr>
        <p:txBody>
          <a:bodyPr/>
          <a:lstStyle/>
          <a:p>
            <a:r>
              <a:rPr lang="en-US" altLang="zh-TW" dirty="0">
                <a:solidFill>
                  <a:srgbClr val="FF6600"/>
                </a:solidFill>
              </a:rPr>
              <a:t>A</a:t>
            </a:r>
            <a:r>
              <a:rPr lang="en-US" altLang="zh-TW" dirty="0"/>
              <a:t>bstract </a:t>
            </a:r>
            <a:r>
              <a:rPr lang="en-US" altLang="zh-TW" dirty="0">
                <a:solidFill>
                  <a:srgbClr val="FF6600"/>
                </a:solidFill>
              </a:rPr>
              <a:t>D</a:t>
            </a:r>
            <a:r>
              <a:rPr lang="en-US" altLang="zh-TW" dirty="0"/>
              <a:t>ata </a:t>
            </a:r>
            <a:r>
              <a:rPr lang="en-US" altLang="zh-TW" dirty="0">
                <a:solidFill>
                  <a:srgbClr val="FF6600"/>
                </a:solidFill>
              </a:rPr>
              <a:t>T</a:t>
            </a:r>
            <a:r>
              <a:rPr lang="en-US" altLang="zh-TW" dirty="0"/>
              <a:t>ypes (</a:t>
            </a:r>
            <a:r>
              <a:rPr lang="en-US" altLang="zh-TW" dirty="0">
                <a:solidFill>
                  <a:srgbClr val="FF6600"/>
                </a:solidFill>
              </a:rPr>
              <a:t>ADT</a:t>
            </a:r>
            <a:r>
              <a:rPr lang="en-US" altLang="zh-TW" dirty="0"/>
              <a:t>)</a:t>
            </a:r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9383" y="1333948"/>
            <a:ext cx="8103706" cy="4754880"/>
          </a:xfrm>
        </p:spPr>
        <p:txBody>
          <a:bodyPr/>
          <a:lstStyle/>
          <a:p>
            <a:r>
              <a:rPr lang="en-US" altLang="zh-TW" sz="2400" dirty="0" smtClean="0"/>
              <a:t>An </a:t>
            </a:r>
            <a:r>
              <a:rPr lang="en-US" altLang="zh-TW" sz="2400" dirty="0"/>
              <a:t>ADT is a data type that is organized as </a:t>
            </a:r>
            <a:r>
              <a:rPr lang="en-US" altLang="zh-TW" sz="2400" dirty="0" smtClean="0"/>
              <a:t>follows.</a:t>
            </a:r>
            <a:endParaRPr lang="en-US" altLang="zh-TW" sz="2400" dirty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definition of the data values is </a:t>
            </a:r>
            <a:r>
              <a:rPr lang="en-US" altLang="zh-TW" dirty="0">
                <a:solidFill>
                  <a:srgbClr val="0000FF"/>
                </a:solidFill>
              </a:rPr>
              <a:t>separated</a:t>
            </a:r>
            <a:r>
              <a:rPr lang="en-US" altLang="zh-TW" dirty="0"/>
              <a:t> from the representation of the data values.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definition of the operations on the data values is </a:t>
            </a:r>
            <a:r>
              <a:rPr lang="en-US" altLang="zh-TW" dirty="0">
                <a:solidFill>
                  <a:srgbClr val="0000FF"/>
                </a:solidFill>
              </a:rPr>
              <a:t>separated</a:t>
            </a:r>
            <a:r>
              <a:rPr lang="en-US" altLang="zh-TW" dirty="0"/>
              <a:t> from the implementation of the operations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sz="2400" dirty="0" smtClean="0"/>
              <a:t>An ADT is for encapsulation 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0000FF"/>
                </a:solidFill>
              </a:rPr>
              <a:t>information hiding</a:t>
            </a:r>
            <a:r>
              <a:rPr lang="en-US" altLang="zh-TW" sz="2400" dirty="0" smtClean="0"/>
              <a:t>).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implementation of an ADT and its operations can be localized to one section of the </a:t>
            </a:r>
            <a:r>
              <a:rPr lang="en-US" altLang="zh-TW" dirty="0" smtClean="0"/>
              <a:t>program.</a:t>
            </a:r>
          </a:p>
          <a:p>
            <a:pPr lvl="1"/>
            <a:r>
              <a:rPr lang="en-US" altLang="zh-TW" dirty="0" smtClean="0"/>
              <a:t>Procedures </a:t>
            </a:r>
            <a:r>
              <a:rPr lang="en-US" altLang="zh-TW" dirty="0"/>
              <a:t>that make use of the ADT can safely ignore its implementation details.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16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53527"/>
          </a:xfrm>
        </p:spPr>
        <p:txBody>
          <a:bodyPr/>
          <a:lstStyle/>
          <a:p>
            <a:r>
              <a:rPr lang="en-US" altLang="zh-TW" dirty="0" smtClean="0"/>
              <a:t>How to Separate?</a:t>
            </a:r>
            <a:endParaRPr lang="en-US" altLang="zh-TW" dirty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884" y="1254291"/>
            <a:ext cx="7772400" cy="4648200"/>
          </a:xfrm>
        </p:spPr>
        <p:txBody>
          <a:bodyPr/>
          <a:lstStyle/>
          <a:p>
            <a:r>
              <a:rPr lang="en-US" altLang="zh-TW" sz="2400" dirty="0" smtClean="0"/>
              <a:t>How </a:t>
            </a:r>
            <a:r>
              <a:rPr lang="en-US" altLang="zh-TW" sz="2400" dirty="0"/>
              <a:t>can the definition of operations of an ADT differ from the implementation of the operations?</a:t>
            </a:r>
          </a:p>
          <a:p>
            <a:pPr lvl="1"/>
            <a:r>
              <a:rPr lang="en-US" altLang="zh-TW" dirty="0"/>
              <a:t>The definition consists of names of every operation (function), the type of its arguments, and the type of its result</a:t>
            </a:r>
            <a:r>
              <a:rPr lang="en-US" altLang="zh-TW" dirty="0" smtClean="0"/>
              <a:t>.</a:t>
            </a:r>
            <a:br>
              <a:rPr lang="en-US" altLang="zh-TW" dirty="0" smtClean="0"/>
            </a:b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setStudentID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en-US" altLang="zh-TW" dirty="0" err="1" smtClean="0">
                <a:solidFill>
                  <a:srgbClr val="0000FF"/>
                </a:solidFill>
              </a:rPr>
              <a:t>struct</a:t>
            </a:r>
            <a:r>
              <a:rPr lang="en-US" altLang="zh-TW" dirty="0" smtClean="0">
                <a:solidFill>
                  <a:srgbClr val="0000FF"/>
                </a:solidFill>
              </a:rPr>
              <a:t> student,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FF"/>
                </a:solidFill>
              </a:rPr>
              <a:t>);</a:t>
            </a:r>
            <a:endParaRPr lang="en-US" altLang="zh-TW" dirty="0">
              <a:solidFill>
                <a:srgbClr val="0000FF"/>
              </a:solidFill>
            </a:endParaRPr>
          </a:p>
          <a:p>
            <a:pPr lvl="1"/>
            <a:r>
              <a:rPr lang="en-US" altLang="zh-TW" dirty="0"/>
              <a:t>The definition does not reveal the internal representation or implementation details.</a:t>
            </a:r>
            <a:br>
              <a:rPr lang="en-US" altLang="zh-TW" dirty="0"/>
            </a:br>
            <a:r>
              <a:rPr lang="en-US" altLang="zh-TW" dirty="0" err="1">
                <a:solidFill>
                  <a:srgbClr val="0000FF"/>
                </a:solidFill>
              </a:rPr>
              <a:t>struct</a:t>
            </a:r>
            <a:r>
              <a:rPr lang="en-US" altLang="zh-TW" dirty="0">
                <a:solidFill>
                  <a:srgbClr val="0000FF"/>
                </a:solidFill>
              </a:rPr>
              <a:t> student you</a:t>
            </a:r>
            <a:r>
              <a:rPr lang="en-US" altLang="zh-TW" dirty="0" smtClean="0">
                <a:solidFill>
                  <a:srgbClr val="0000FF"/>
                </a:solidFill>
              </a:rPr>
              <a:t>;</a:t>
            </a:r>
            <a:r>
              <a:rPr lang="en-US" altLang="zh-TW" dirty="0">
                <a:solidFill>
                  <a:srgbClr val="0000FF"/>
                </a:solidFill>
              </a:rPr>
              <a:t/>
            </a:r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dirty="0" err="1" smtClean="0">
                <a:solidFill>
                  <a:srgbClr val="0000FF"/>
                </a:solidFill>
              </a:rPr>
              <a:t>setStudentID</a:t>
            </a:r>
            <a:r>
              <a:rPr lang="en-US" altLang="zh-TW" dirty="0" smtClean="0">
                <a:solidFill>
                  <a:srgbClr val="0000FF"/>
                </a:solidFill>
              </a:rPr>
              <a:t>(you, 7654321);</a:t>
            </a:r>
          </a:p>
          <a:p>
            <a:r>
              <a:rPr lang="en-US" altLang="zh-TW" sz="2800" dirty="0" smtClean="0"/>
              <a:t>ADT </a:t>
            </a:r>
            <a:r>
              <a:rPr lang="en-US" altLang="zh-TW" sz="2800" dirty="0"/>
              <a:t>is </a:t>
            </a:r>
            <a:r>
              <a:rPr lang="en-US" altLang="zh-TW" sz="2800" b="1" dirty="0">
                <a:solidFill>
                  <a:srgbClr val="FF0000"/>
                </a:solidFill>
              </a:rPr>
              <a:t>implementation-independent</a:t>
            </a:r>
            <a:r>
              <a:rPr lang="en-US" altLang="zh-TW" sz="2800" dirty="0"/>
              <a:t>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5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28831"/>
          </a:xfrm>
        </p:spPr>
        <p:txBody>
          <a:bodyPr/>
          <a:lstStyle/>
          <a:p>
            <a:r>
              <a:rPr lang="en-US" altLang="zh-TW" dirty="0" smtClean="0"/>
              <a:t>An ADT Example of Set</a:t>
            </a:r>
            <a:endParaRPr lang="en-US" altLang="zh-TW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655" y="1258644"/>
            <a:ext cx="7910068" cy="5065955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ata </a:t>
            </a:r>
            <a:r>
              <a:rPr lang="en-US" altLang="zh-TW" dirty="0"/>
              <a:t>values: </a:t>
            </a:r>
            <a:r>
              <a:rPr lang="en-US" altLang="zh-TW" dirty="0">
                <a:solidFill>
                  <a:srgbClr val="0000FF"/>
                </a:solidFill>
              </a:rPr>
              <a:t>{1, 3, 5, 8}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{5, 8, 12}</a:t>
            </a:r>
            <a:r>
              <a:rPr lang="en-US" altLang="zh-TW" dirty="0"/>
              <a:t>, </a:t>
            </a:r>
            <a:r>
              <a:rPr lang="en-US" altLang="zh-TW" dirty="0" smtClean="0"/>
              <a:t>….</a:t>
            </a:r>
            <a:endParaRPr lang="en-US" altLang="zh-TW" dirty="0"/>
          </a:p>
          <a:p>
            <a:r>
              <a:rPr lang="en-US" altLang="zh-TW" dirty="0"/>
              <a:t>O</a:t>
            </a:r>
            <a:r>
              <a:rPr lang="en-US" altLang="zh-TW" dirty="0" smtClean="0"/>
              <a:t>perations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00FF"/>
                </a:solidFill>
              </a:rPr>
              <a:t>search(integer, set)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intersection(set, set)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union(set, set)</a:t>
            </a:r>
            <a:r>
              <a:rPr lang="en-US" altLang="zh-TW" dirty="0"/>
              <a:t>, etc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The details</a:t>
            </a:r>
            <a:endParaRPr lang="en-US" altLang="zh-TW" dirty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representation: </a:t>
            </a:r>
            <a:r>
              <a:rPr lang="en-US" altLang="zh-TW" dirty="0"/>
              <a:t>arrays or lists or ...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implementation of operations: </a:t>
            </a:r>
            <a:r>
              <a:rPr lang="en-US" altLang="zh-TW" dirty="0" smtClean="0"/>
              <a:t>it can </a:t>
            </a:r>
            <a:r>
              <a:rPr lang="en-US" altLang="zh-TW" dirty="0"/>
              <a:t>be implemented in  many different ways depending on the data representation and the programming </a:t>
            </a:r>
            <a:r>
              <a:rPr lang="en-US" altLang="zh-TW" dirty="0" smtClean="0"/>
              <a:t>language used.</a:t>
            </a:r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24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09789" y="277130"/>
            <a:ext cx="7772400" cy="66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dirty="0" smtClean="0"/>
              <a:t>Programming Languages?</a:t>
            </a:r>
            <a:endParaRPr lang="en-US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smtClean="0"/>
              <a:t>1-</a:t>
            </a:r>
            <a:fld id="{133C09D9-F2CA-429A-8593-6CCD118239D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 language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84" y="1944441"/>
            <a:ext cx="1827025" cy="2356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51" y="2671291"/>
            <a:ext cx="960098" cy="169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659" y="4746660"/>
            <a:ext cx="1145074" cy="136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41786" y="1239746"/>
            <a:ext cx="6113126" cy="4648200"/>
          </a:xfrm>
        </p:spPr>
        <p:txBody>
          <a:bodyPr/>
          <a:lstStyle/>
          <a:p>
            <a:r>
              <a:rPr lang="en-US" altLang="zh-HK" dirty="0" smtClean="0"/>
              <a:t>Natural Languages</a:t>
            </a:r>
          </a:p>
          <a:p>
            <a:pPr lvl="1"/>
            <a:r>
              <a:rPr lang="en-US" altLang="zh-HK" dirty="0" smtClean="0"/>
              <a:t>Chinese, English, Japanese, …</a:t>
            </a:r>
          </a:p>
          <a:p>
            <a:r>
              <a:rPr lang="en-US" altLang="zh-HK" dirty="0" smtClean="0"/>
              <a:t>Programming Languages (PLs)</a:t>
            </a:r>
          </a:p>
          <a:p>
            <a:pPr lvl="1"/>
            <a:r>
              <a:rPr lang="en-US" altLang="zh-HK" dirty="0" smtClean="0"/>
              <a:t>High Level PLs</a:t>
            </a:r>
          </a:p>
          <a:p>
            <a:pPr lvl="2"/>
            <a:r>
              <a:rPr lang="en-US" altLang="zh-HK" dirty="0" smtClean="0"/>
              <a:t>Pascal, C, Java, …</a:t>
            </a:r>
          </a:p>
          <a:p>
            <a:pPr lvl="1"/>
            <a:r>
              <a:rPr lang="en-US" altLang="zh-HK" dirty="0" smtClean="0"/>
              <a:t>Low Level PLs</a:t>
            </a:r>
          </a:p>
          <a:p>
            <a:pPr lvl="2"/>
            <a:r>
              <a:rPr lang="en-US" altLang="zh-HK" dirty="0" smtClean="0"/>
              <a:t>Assembly Languages</a:t>
            </a:r>
          </a:p>
          <a:p>
            <a:pPr lvl="2"/>
            <a:r>
              <a:rPr lang="en-US" altLang="zh-HK" dirty="0" smtClean="0"/>
              <a:t>A Machine Language executed by a CPU</a:t>
            </a:r>
          </a:p>
          <a:p>
            <a:r>
              <a:rPr lang="en-US" altLang="zh-HK" dirty="0" smtClean="0"/>
              <a:t>Programming: to tell what CPU to do </a:t>
            </a:r>
            <a:r>
              <a:rPr lang="en-US" altLang="zh-HK" dirty="0" smtClean="0">
                <a:solidFill>
                  <a:srgbClr val="FF0000"/>
                </a:solidFill>
              </a:rPr>
              <a:t>step-by-step</a:t>
            </a:r>
          </a:p>
          <a:p>
            <a:pPr lvl="1"/>
            <a:r>
              <a:rPr lang="en-US" altLang="zh-HK" dirty="0" smtClean="0"/>
              <a:t>2 + 3 = ?</a:t>
            </a:r>
          </a:p>
          <a:p>
            <a:pPr lvl="2"/>
            <a:r>
              <a:rPr lang="en-US" altLang="zh-HK" dirty="0" smtClean="0"/>
              <a:t>Input/Output,</a:t>
            </a:r>
          </a:p>
          <a:p>
            <a:pPr lvl="2"/>
            <a:r>
              <a:rPr lang="en-US" altLang="zh-HK" dirty="0" smtClean="0"/>
              <a:t>Get the answer (computing)</a:t>
            </a:r>
          </a:p>
          <a:p>
            <a:pPr lvl="2"/>
            <a:endParaRPr lang="en-US" altLang="zh-HK" dirty="0" smtClean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63" y="5565808"/>
            <a:ext cx="672529" cy="672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45" y="5094776"/>
            <a:ext cx="723472" cy="67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5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 Types of Operations </a:t>
            </a:r>
            <a:r>
              <a:rPr lang="en-US" altLang="zh-TW" dirty="0"/>
              <a:t>of ADT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914" y="1243533"/>
            <a:ext cx="8212567" cy="4648200"/>
          </a:xfrm>
        </p:spPr>
        <p:txBody>
          <a:bodyPr/>
          <a:lstStyle/>
          <a:p>
            <a:r>
              <a:rPr lang="en-US" altLang="zh-TW" b="1" dirty="0" smtClean="0"/>
              <a:t>Creator/</a:t>
            </a:r>
            <a:r>
              <a:rPr lang="en-US" altLang="zh-TW" b="1" dirty="0" err="1" smtClean="0"/>
              <a:t>Constructor</a:t>
            </a:r>
            <a:r>
              <a:rPr lang="en-US" altLang="zh-TW" dirty="0" err="1" smtClean="0"/>
              <a:t>:These</a:t>
            </a:r>
            <a:r>
              <a:rPr lang="en-US" altLang="zh-TW" dirty="0" smtClean="0"/>
              <a:t> </a:t>
            </a:r>
            <a:r>
              <a:rPr lang="en-US" altLang="zh-TW" dirty="0"/>
              <a:t>operations create a new instance </a:t>
            </a:r>
            <a:r>
              <a:rPr lang="en-US" altLang="zh-TW" dirty="0" smtClean="0"/>
              <a:t>(value) of </a:t>
            </a:r>
            <a:r>
              <a:rPr lang="en-US" altLang="zh-TW" dirty="0"/>
              <a:t>the data </a:t>
            </a:r>
            <a:r>
              <a:rPr lang="en-US" altLang="zh-TW" dirty="0" smtClean="0"/>
              <a:t>type.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set </a:t>
            </a:r>
            <a:r>
              <a:rPr lang="en-US" altLang="zh-TW" dirty="0" err="1" smtClean="0">
                <a:solidFill>
                  <a:srgbClr val="0000FF"/>
                </a:solidFill>
              </a:rPr>
              <a:t>createAnEmptySet</a:t>
            </a:r>
            <a:r>
              <a:rPr lang="en-US" altLang="zh-TW" dirty="0" smtClean="0">
                <a:solidFill>
                  <a:srgbClr val="0000FF"/>
                </a:solidFill>
              </a:rPr>
              <a:t>();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b="1" dirty="0" smtClean="0"/>
              <a:t>Transformers</a:t>
            </a:r>
            <a:r>
              <a:rPr lang="en-US" altLang="zh-TW" dirty="0" smtClean="0"/>
              <a:t>: These </a:t>
            </a:r>
            <a:r>
              <a:rPr lang="en-US" altLang="zh-TW" dirty="0"/>
              <a:t>operations also create an instance of the data type, generally by using one or more other </a:t>
            </a:r>
            <a:r>
              <a:rPr lang="en-US" altLang="zh-TW" dirty="0" smtClean="0"/>
              <a:t>instances.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set union(set, set);</a:t>
            </a:r>
            <a:endParaRPr lang="en-US" altLang="zh-TW" dirty="0">
              <a:solidFill>
                <a:srgbClr val="0000FF"/>
              </a:solidFill>
            </a:endParaRPr>
          </a:p>
          <a:p>
            <a:r>
              <a:rPr lang="en-US" altLang="zh-TW" b="1" dirty="0" smtClean="0"/>
              <a:t>Observers</a:t>
            </a:r>
            <a:r>
              <a:rPr lang="en-US" altLang="zh-TW" dirty="0" smtClean="0"/>
              <a:t>: These </a:t>
            </a:r>
            <a:r>
              <a:rPr lang="en-US" altLang="zh-TW" dirty="0"/>
              <a:t>operations provide information about an instance of the type, but they do not change the </a:t>
            </a:r>
            <a:r>
              <a:rPr lang="en-US" altLang="zh-TW" dirty="0" smtClean="0"/>
              <a:t>instance.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void </a:t>
            </a:r>
            <a:r>
              <a:rPr lang="en-US" altLang="zh-TW" dirty="0" err="1" smtClean="0">
                <a:solidFill>
                  <a:srgbClr val="0000FF"/>
                </a:solidFill>
              </a:rPr>
              <a:t>showMembers</a:t>
            </a:r>
            <a:r>
              <a:rPr lang="en-US" altLang="zh-TW" dirty="0" smtClean="0">
                <a:solidFill>
                  <a:srgbClr val="0000FF"/>
                </a:solidFill>
              </a:rPr>
              <a:t>(set);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703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45951"/>
          </a:xfrm>
        </p:spPr>
        <p:txBody>
          <a:bodyPr/>
          <a:lstStyle/>
          <a:p>
            <a:r>
              <a:rPr lang="en-US" altLang="zh-TW" dirty="0"/>
              <a:t>ADT </a:t>
            </a:r>
            <a:r>
              <a:rPr lang="en-US" altLang="zh-TW" dirty="0" smtClean="0"/>
              <a:t>Programming</a:t>
            </a:r>
            <a:endParaRPr lang="en-US" altLang="zh-TW" dirty="0"/>
          </a:p>
        </p:txBody>
      </p:sp>
      <p:sp>
        <p:nvSpPr>
          <p:cNvPr id="309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87187" y="1157472"/>
            <a:ext cx="7922111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An ADT can be built on some ADTs which can also be </a:t>
            </a:r>
            <a:r>
              <a:rPr lang="en-US" altLang="zh-TW" dirty="0" smtClean="0"/>
              <a:t>built </a:t>
            </a:r>
            <a:r>
              <a:rPr lang="en-US" altLang="zh-TW" dirty="0"/>
              <a:t>on other ADTs as well.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A problem or an application in the real world can be considered as an user-defined ADT in a programming language. 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Why</a:t>
            </a:r>
            <a:r>
              <a:rPr lang="en-US" altLang="zh-TW" dirty="0"/>
              <a:t>? An ADT is a data type which is a set of data values plus a set of operations to manipulate these data.</a:t>
            </a:r>
          </a:p>
          <a:p>
            <a:pPr>
              <a:lnSpc>
                <a:spcPct val="90000"/>
              </a:lnSpc>
            </a:pPr>
            <a:r>
              <a:rPr lang="en-US" altLang="zh-TW" dirty="0"/>
              <a:t>Programming is to implement ADTs.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E</a:t>
            </a:r>
            <a:r>
              <a:rPr lang="en-US" altLang="zh-TW" dirty="0" smtClean="0"/>
              <a:t>asy </a:t>
            </a:r>
            <a:r>
              <a:rPr lang="en-US" altLang="zh-TW" dirty="0"/>
              <a:t>to understand, code and debug -- readable, documented, modular.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E</a:t>
            </a:r>
            <a:r>
              <a:rPr lang="en-US" altLang="zh-TW" dirty="0" smtClean="0"/>
              <a:t>fficient </a:t>
            </a:r>
            <a:r>
              <a:rPr lang="en-US" altLang="zh-TW" dirty="0"/>
              <a:t>use of the computing resources -- save storage</a:t>
            </a:r>
            <a:r>
              <a:rPr lang="en-US" altLang="zh-TW" dirty="0" smtClean="0"/>
              <a:t>.</a:t>
            </a:r>
            <a:endParaRPr lang="en-US" altLang="zh-TW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6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70647"/>
          </a:xfrm>
        </p:spPr>
        <p:txBody>
          <a:bodyPr/>
          <a:lstStyle/>
          <a:p>
            <a:r>
              <a:rPr lang="en-US" altLang="zh-TW" dirty="0" smtClean="0"/>
              <a:t>What Are The Common ADTs?</a:t>
            </a:r>
            <a:endParaRPr lang="en-US" altLang="zh-TW" dirty="0"/>
          </a:p>
        </p:txBody>
      </p:sp>
      <p:sp>
        <p:nvSpPr>
          <p:cNvPr id="3092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6503" y="1302775"/>
            <a:ext cx="8083477" cy="20295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i="1" dirty="0" smtClean="0"/>
              <a:t>Lists</a:t>
            </a:r>
            <a:r>
              <a:rPr lang="en-US" altLang="zh-TW" sz="2400" i="1" dirty="0"/>
              <a:t>, stacks, queues, trees, graphs,</a:t>
            </a:r>
            <a:r>
              <a:rPr lang="en-US" altLang="zh-TW" sz="2400" dirty="0"/>
              <a:t> etc</a:t>
            </a:r>
            <a:r>
              <a:rPr lang="en-US" altLang="zh-TW" sz="24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/>
              <a:t>Group </a:t>
            </a:r>
            <a:r>
              <a:rPr lang="en-US" altLang="zh-TW" dirty="0"/>
              <a:t>same objects </a:t>
            </a:r>
            <a:r>
              <a:rPr lang="en-US" altLang="zh-TW" dirty="0" smtClean="0"/>
              <a:t>together</a:t>
            </a: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sz="2400" dirty="0" smtClean="0"/>
              <a:t>The efficiency of ADTs</a:t>
            </a:r>
            <a:endParaRPr lang="en-US" altLang="zh-TW" sz="2400" dirty="0"/>
          </a:p>
          <a:p>
            <a:pPr lvl="1">
              <a:lnSpc>
                <a:spcPct val="80000"/>
              </a:lnSpc>
            </a:pPr>
            <a:r>
              <a:rPr lang="en-US" altLang="zh-TW" dirty="0"/>
              <a:t>T</a:t>
            </a:r>
            <a:r>
              <a:rPr lang="en-US" altLang="zh-TW" dirty="0" smtClean="0"/>
              <a:t>he data representation: </a:t>
            </a:r>
            <a:r>
              <a:rPr lang="en-US" altLang="zh-TW" b="1" dirty="0">
                <a:solidFill>
                  <a:srgbClr val="FF0000"/>
                </a:solidFill>
              </a:rPr>
              <a:t>data structures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implementation of the operations: </a:t>
            </a:r>
            <a:r>
              <a:rPr lang="en-US" altLang="zh-TW" b="1" dirty="0">
                <a:solidFill>
                  <a:srgbClr val="FF0000"/>
                </a:solidFill>
              </a:rPr>
              <a:t>algorithms</a:t>
            </a:r>
          </a:p>
        </p:txBody>
      </p:sp>
      <p:pic>
        <p:nvPicPr>
          <p:cNvPr id="4098" name="Picture 2" descr="http://t2.gstatic.com/images?q=tbn:ANd9GcSGxIBdC-a6thTUw0V4BRZoy3LZJWqFMwLwy1yvVboQN24s2_2p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3154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t0.gstatic.com/images?q=tbn:ANd9GcTBEGVqrockyOODr3MvTuwPerAxcV9LiCqi4MFj-fYaByEd-LnE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72" y="3455109"/>
            <a:ext cx="146882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t0.gstatic.com/images?q=tbn:ANd9GcTmbg1hKRtORrZ0MHsBmyHpZ17n9OfJc4E2ddnkhgT4a-tCSrk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34" y="3446948"/>
            <a:ext cx="28194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data:image/jpeg;base64,/9j/4AAQSkZJRgABAQAAAQABAAD/2wCEAAkGBhEGDhUTExEPDw4VGBITFRYUFxEVERYUFhgWFRoSExMYHiYfGRovGRQeIDsgLygpOC4sFR49NTAqNSYrLioBCQoKBQUFDQUFDSkYEhgpKSkpKSkpKSkpKSkpKSkpKSkpKSkpKSkpKSkpKSkpKSkpKSkpKSkpKSkpKSkpKSkpKf/AABEIALwBDAMBIgACEQEDEQH/xAAcAAEAAgIDAQAAAAAAAAAAAAAABgcEBQEDCAL/xABBEAABAwIFAQUFAwoEBwAAAAABAAIDBBEFBhIhMQcTIkFRYRQycYGRCCNCFTNDUmJygpKhsSQ0orMWU3N0k7LC/8QAFAEBAAAAAAAAAAAAAAAAAAAAAP/EABQRAQAAAAAAAAAAAAAAAAAAAAD/2gAMAwEAAhEDEQA/ALxREQEREBERAVfdWep3/AsTYoWh9dMCWarFkbAbdo4ck32A9DfixsFeYut7zLmF4JJAbTNAJ4BY02HkLuJ+JKD0phrpHwRmUWmLGF4tbv6RqFvDe6yVwFyg65KhkRaHOa1zjZoJALja9mg8my7FTlfmI53zbTU8JvTUDpXOcNw57QdbvhqDYx8/NXGgIiICIiAiIgIiICIiAiIgIiICIiAiIgIiICIiAiIgKBZRznLmDHcRp+1aaWn7NkUdmB4cw6JHggXcNYPJNrt4U8K8y9JsXfheYwZnOYZ3VEEhfcEyuOrS4n8XaBvzIQem0REBecOudE3EceayC0k74Ig5sd3uMwdIAwhtyHaA3b4ed1eubM2U+TqV087wALhjR78j7bRsHif7Dc7Kpum2GuwqmrMwVVnSvbUSQtJ2JJOp58i5/cHpfzCCYdP+rdJmCBkVRKKbEGNayRsxDBI9osXscbAkkX07EG+x5Wt6jdYqemppIKCds1W4OBlYfuoWfikEnDn2Nhpvv8gdHWsdmpsclXleSaskbrbJBI6KGQOGoOmewgt5/ESfXwW/yh0l+9ZUV0VLEIzqho6cXgYQABJPI67ppNvEnjk3sA+uhuSXYDTPq5mGOep06Gu95kA3BdfcFzu8R5BqtBEQEREBERAREQEREBERAREQEREBERAREQEREBERAREQF57xzLsM+PVmHTSin9qkZVUc1r6Kl/eDOdg7W5h3F3MZ5BehFUvXbJ0lbFHiNPqFTTW16LiTsw7U2RpG+pjt/g4n8KD4l6q1nTwilxWldPIAOzqYHDTOwWBcQ4C7x48c7gcnoxn7R9MyM+y0s75SDYz6I2NPgSGOcXD0uPivrJvUug6gQR0mKxwuqw5rWGRgMUzzZrXNI9yQ3sRsD4c2E2kyDguCNMz6OihYzvl8gbob6kvNggqjK+ScR6s1TazEnyNoR3mg93tG3B7OCP8AAw+L/H1O4nPUiMYz7PgdI1rHS9nJNoAEcFJE4G5aBbdwFh+yPMLuqupsmNfc4PRy1jvd9oe10VFF4B2o2LrW93bYbX4W8yXkkZaMk80rqvEqixqJ3eNtxHE38LBxb0HFgAEmjjEQAAAA2AHAA4AX0iIIZjHUqPAMYioJ4jGyZsbo59Y0XeXtAcy3dGtum9/HwCmaobrlhL8bxqGOPV2jaKWbYX2iNRKB6XLLX/aCtPpripxrBqSUue95iDXOeSXufGTG5xJ3PeYd0EmREQERRzOGfKXJjB2ri+of+agj708hOw0t8BcW1Hb4nZB950zrTZHpjNM67jcRxgjtJHfqtHgPN3A+gNfZBzrivUvEGv7tJhlO4vkEQ98kdyB73XLubmwAsPA6VX+a6DEM74pHFKRJiUtrwNv2dHEe82N58CGnU7yuL3cSB6KyrlqHKVHHTQtAawDU61jI+w1Su9SR/YcAINuixqzE4cO09rLFDrcGM7R7GannhjdRF3egWSgIiICIiAiIgIiICIiAiIgIiICIiAiIgqTrllKio8NfVRwRw1YliPaRNDHOLnEEOt8b35uApPneIZly3K6Pvh9NHUMLhckNDJwSCObN+pXZ1bw04rgVW0XLmsEwtYn7pzZD/paVg9HsQZmHL8UbgXaBJSyA7ghvA35HZvb/AG8EEmyhiUeL4dTTRtayN8Ubg1oDQ02sWBoAAs4EbeS3CgXSWqdQwT4bL/mKCV0f78DyXxSj0IJ+VvNT1ARFh4xibMFppZ5L9nEx8jrckMBdYeu1kFe4DRtzFmnEZ3aZIaeGKjaLXGp7W6wfUaZG8fiKzOhuqPBhG52rsp6mNttwAHXsD5anE/NYvROmczD58Qnce2rJZJ5HGwbojLhqA8Bq1n4W8lk9CWO/IrXOFhJNUPb6jVpuP4mkfJBYaIodn/qE3KYbBCz2nFJrNggFybuOkSSW4bfw8beAuQH11Bz+3J0bY42GpxGbu08DQXOcSba3tbvpvtblx2HiRpMLyLU4VS1NfO4VWYZIZHsc5rXtgeGOLIoGcA8C4+A2vf4w3CYunUDsTxJ7qzGJiG3Fnv1v2bS0rfO21x4A2sOe6HA8w4wDUnEY8Plfuyk7FksUbDazZJDuX257p38R4BB+lPUTC8oUkpqROMRe9zpHlhkfKCdmtf4WtchxHecTv4bPMv2gJWtIpKN0N7hs1Ube77wbCOTa34ja+4UgHTbEsVe51TibIA+xf7DAyGWUgWDpZwA4nYee1+FJMB6a4dl5wfHTtkqB+mmJlmJPLi52wPqAEEF6c5ErMyVLcTxZ0kkgOqnhluC0ggiUx7BjQRsywvyRxe4lqM1ZogyfSOqJ3WY3ZrRbW954jYDyT/QAk7BRnp1+UMemkxKrdJBDOxraakDiYmRd1wmLfFxtzYHd3AIACeoiICIiAiIgIiICIiAiIgIiICIiAiIg66iBtSxzHC7XAtI8wRYj6FU90zq39O8WnwioOmGVxlpXu/GT3W7jbvMbx+tGRyVcqjOesjw51ptLrR1TO9Tzj34pBuNxvpuNx8+QCg1mdsAqKGqjxShZ2lXC0x1EA29qp+SwW/SDkfAc2AO3ytn2izbGHRStZLw+GQhk8bha4cw7nc2uLhVxRdZ6vJ0xo8WpS6SOwM0RAe5nAk0HuyX51At8drrbz1OVs+O7WR9IJ3AFxe59LLcW94ktBPhfe9uTZBaD5BGLkgDzOw+qqnOmOO6l1QwmheHU12vrqhulzGxtc0iON3BNx4ckAXsHLNwfpdgWYmdrA6Wppb6QwVExhDmmxNr6r/NSaWPDumFFLK2JlLTAhzgwEue82a1oubuceAL/AE3KDQ9VcUjyTgBp4fuzI1tJC0WvpIs4/wDjB383DzUmyNhBwHC6WAt0PZFHrFrWkcNT7jz1OKrPK2HVnVrE2YhWxmDDqZx7CEg2c8EGwvYuGoAuf4loAFr2t3F8VjwOnknldpiiaXuPoPAeZJ2A8yEEY6ldQmZJpw2MCXEJu7BFybnbtHtG+kHw/Edh4kajJuUWZMikxXFJu0xB7dcskm4gaR+bZ5v4bt+60W97X9NMsS5tqjjdd3nvLjSRH3Y2AkNkt6C4b/NyQVs8bpzn/HDQybYbQNinmYLjtp5QHRsf+wGkn+bzFg7su4dNnmtZidVGYaWIO9gp3jvgO5q5geHkAEDwsD4AmwVwBZcoC1+PY5DlylkqJnBsUbS48XJ8GNvy4nYDzKyqytjw+N0kj2xxMBc5ziGtaB4knhVpgLpOrtVHVzROiwem3hgeQ4T1IuDK62zmN4HhcfvBBEDQ1nVzG4vaAIKeJkc7oe85sNO5wc2N44M0jSCeO6R5aRf4GkWGwVc1+FYrlbFqqso6WDEIKvsC9hkbDMzsmabBztrHfz5G2y1uauoGLUMOqWClwVjvddLKyqqnne7aeBg3dew7wAF9yOQEwz5n2HJMFz97WSAinhaCXSP2AuBw25G/j4XK32EzTVFPG6eNsNQ5jTIxrtTWPI3aHeO6qjpd00nqKr8p4j2rpydcMc28od/zpQeCPBvhz4BXEgIiICIiAiIgIiICIiAiIgIiICIiAiIg02Zcn0ebowyqgbMG7tO7ZG350vaQ4D0vY2CqHHPs3SdqTSVcfYm5DZw8Pb6a2Ah3xsFe6IKM6cwy9LseOGzva+Oqjjc14Glna6XFpBduRcPj9Tp28FO+tGGuxPAagN5j7Oa3m2N4Lv8ATc/JRP7ROEvZFS1sZLXwvMRc24c3V32OuOLOYd78uCsLDqhmfMGaSRpq6ctfb8LnsLHj5OuPkg7cjYv+XcLpZyS5z4o9RNyS9o0vuTz3mlRLqlM7MNdQ4Q12mOpeZqm19XYRd4Nvba+h2/mxq1/2fMefNSz0Utw+lfdoPIZIXamW9JGuP8a2eWz+Wc14hOLGOmhhpGm22p2l7ueCHMe3bwv8wsSCBtMwMa0NY0BrWgANDQLAADgWCrauqndNcYqauZj34VXdiXysaXmnmjGkdqBvoOpxv6gDjeeZgxyPLdJJUy6jFE3U4NF3HcAADzuQoth3WHB8ZAY+cQOeDeOoY9gsRw5xBjsQf1t0G2PUXChH2nt9Ho4/OM1X/c97+ij1T1Slx+8eD0c1e/j2iRroaNh5N3P0lxH6vd52v47UUOX4rSdngjdzZ+miHeG+zvPf+q6a7qthWFfdwy+1TcMgpGOlc43tpZpGjn1Qa2PptLjf3+NVhqtF3iCMmKijA3JdaxdxztxuSsOgxDF8yv7XCjR0eDwkwwNmY4NnbHYaw0NJDLjSCC3YHxus1uXq/qK5r8QBoMNB1Noo3HtpbEEGqk8tvdFvkd1YVNTMo2NYxrWRtAa1rQA1rQLBoA4FkEDGDZkxAgSYhh9G2xuaeB0ryTvxKAPS4I44Kz8vdMabCZ/aZ5JsRr7h3b1B1FpF/wA0zhnPra2xCmKICIiAiIgIiICIiAiIgIiICIiAiIgIiICIiAiIg0uc8BGZsOqKYgOdJG4Mv4SDvMN/3wFB/s/Yy6qw6WleCJKWUtsdiGSXdpI5BDw/6hWkqfyew5YzhXUw/NVLHTNsAACdMw44A1yN+iBDStyXnPut7OnroZXn9QOsZHn078BPpr8itx0QDa+lqqy33tVVzyOubkNFi1mrxtrd/Msbr7QvZQwVcVxLTTDfbuxytLST/GGD5lZ3QelNPgMRNrSSTvHw1mPf5xlBl9apHRYBVafHsQf3TLGCt7SYHSYtRQNkpYJIhFDoZKxkga0MbZoLgeBson15xdtDgzoeZal8cbGgXJ0ubI4/CzQPi4KdYLRfk6lhiuSY44o7nk6GBtz9EEeHSXBw7V7BBe9/0mm/7uq1vSykOHYLTYOLQQQU7fKJjGDff8ICzUQEREBERAREQEREBERAREQEREBERAREQEREBERAREQEREBVZnuMYPmjCakA6ptdM+1gD+AE+Z/xH0YFaarXqo0OxPBf+8/+oUEyzdghzLh89MHBrpY3NaSLgO5BI+IC1vS/BJ8u4PTwTs7Kdnbam3a62qaR47zSQe64eKlIXKCtc+U8eOZiwmmcNQj9oqntPukNAcz496E7KylUs1eKzPTGXJ7GmMZB4BMTpe78pR/VW0gIiICIiAiIgIiICIiAiIgIiICIiAiIgIiICIiAiIgIiICIiAqz6wOdSVWEz6dTY61gPhu4sIH0YforMVbdeJvY8Mgmtd0NXTytBvYlok2PyQWSEXDXB4uNwdx5IUFA5KrHYjnad5uTrrW+Js1gdG3f4NA+iv8AXnjoC91XjlTI67iYJ3OJ3Op80RuSfHleh0BERAREQdNbVChifIQ4tY1zyG7uIaC4gDz2UYf1CEZc00NfrbTitc21JrEBLhfT23vXae7zspaoZDUsOaJG62a/yfENNxquKiV1rc30uB+Dh5oJhDKJ2hwuA4Ai/O4vuvtV1geAUuJ1OIyMZHJPBWGSANd3Y5hTwnWGtNgTJqB8y2xvZYuS6M1DKSdtVAK5sMwmibG8VMsrozrbWvdISS2UaruaNxYWvZBZ6KtMh0YqvYpjVQtrGskFRE2N4qpXuYRIyseZSSWyDVctFiBa17Ky0BERAREQEREBERAREQEREBERAREQEREBVX9own8kRWvb2mO/w7Kfn52VqKq/tFyFmERDwdUxg/KKY/3CCyMGcH0sJb7pjiI8NtItt8Flla/Ln+Rp/wDowf7bVsCgoH7OUYOIVbvERAem8gJ/9Qr/AFQf2cW/46s8uzZ/uFX4gIiICIiAuNIvewuuUQcBob4IG2+K5RBwG2+K5REBERAREQEREBERAREQEREBERAREQEREBUx9pSqIp6OPVs6SZ5bfnS1rQbfxkX9Vc6ojP4fnfNlPRts+GAxB4sNLRtNMTfnu2HyA5ugu7DqMYfBHEDqEbGR389DQ2/9FkFcogon7PVHJS4hXBzS3Q1sb7j3XiR3dJ8+67b0V7KqOnZOBZkxSle10Ynd7TEHgjW0PcS5hPI+9P8AKfIq10BERAREQEREBERAREQEREBERAREQEREBERAREQEREBERBgY1j1Pl2LtaiVkEVw3U69tRvYbfA/RfWGY3T40zXBPDOzzje19vQ6Tsd+FxjWCQZhgdBURtmgfa7TccG4IIsQbjkKMYn0fwnEiSKc00hFtdO98RHHDAdHh+qg6OpXVCHJsDmRPjmxF3cZECHFhP6SVo4A8AeTbwuRBOmldQ5MMtdiNbA7Eai/3bT208Yc4lxeI9VpHOsS3YgDfkgT2k6KYPSsa00pmcDqL5JJS9x/b0kAj0tb0W/wvJeH4MQYaKlicNw4Rs7QH0eRq/qgjUfVd+Jf5TCcVqm2NnmMRRFwvtrcSANufXhdg6gYi3d2A1waNzpkic75Ntup4iCns1Zuw/MYjdVNxLAcRiIdTzywSh7dRIsNPvMNjcG3oeVi5d61SYZPHBVTUddTXbGauNz4pACfzkkT2i9hzYD4k83RJE2UWIDh5EAj6LGqcHp6xpZJBBIw8tfGxzT8QRZBi4DmujzPr9lqI6js9OvRfu6r6b3A50n6LbLBw3BKfCC8wQQwGQtL+za1uotFhe3kP7nzWcgIiICIiAiIgIiICIiAiIgIiICIiAiI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" name="AutoShape 10" descr="data:image/jpeg;base64,/9j/4AAQSkZJRgABAQAAAQABAAD/2wCEAAkGBhEGDhUTExEPDw4VGBITFRYUFxEVERYUFhgWFRoSExMYHiYfGRovGRQeIDsgLygpOC4sFR49NTAqNSYrLioBCQoKBQUFDQUFDSkYEhgpKSkpKSkpKSkpKSkpKSkpKSkpKSkpKSkpKSkpKSkpKSkpKSkpKSkpKSkpKSkpKSkpKf/AABEIALwBDAMBIgACEQEDEQH/xAAcAAEAAgIDAQAAAAAAAAAAAAAABgcEBQEDCAL/xABBEAABAwIFAQUFAwoEBwAAAAABAAIDBBEFBhIhMQcTIkFRYRQycYGRCCNCFTNDUmJygpKhsSQ0orMWU3N0k7LC/8QAFAEBAAAAAAAAAAAAAAAAAAAAAP/EABQRAQAAAAAAAAAAAAAAAAAAAAD/2gAMAwEAAhEDEQA/ALxREQEREBERAVfdWep3/AsTYoWh9dMCWarFkbAbdo4ck32A9DfixsFeYut7zLmF4JJAbTNAJ4BY02HkLuJ+JKD0phrpHwRmUWmLGF4tbv6RqFvDe6yVwFyg65KhkRaHOa1zjZoJALja9mg8my7FTlfmI53zbTU8JvTUDpXOcNw57QdbvhqDYx8/NXGgIiICIiAiIgIiICIiAiIgIiICIiAiIgIiICIiAiIgKBZRznLmDHcRp+1aaWn7NkUdmB4cw6JHggXcNYPJNrt4U8K8y9JsXfheYwZnOYZ3VEEhfcEyuOrS4n8XaBvzIQem0REBecOudE3EceayC0k74Ig5sd3uMwdIAwhtyHaA3b4ed1eubM2U+TqV087wALhjR78j7bRsHif7Dc7Kpum2GuwqmrMwVVnSvbUSQtJ2JJOp58i5/cHpfzCCYdP+rdJmCBkVRKKbEGNayRsxDBI9osXscbAkkX07EG+x5Wt6jdYqemppIKCds1W4OBlYfuoWfikEnDn2Nhpvv8gdHWsdmpsclXleSaskbrbJBI6KGQOGoOmewgt5/ESfXwW/yh0l+9ZUV0VLEIzqho6cXgYQABJPI67ppNvEnjk3sA+uhuSXYDTPq5mGOep06Gu95kA3BdfcFzu8R5BqtBEQEREBERAREQEREBERAREQEREBERAREQEREBERAREQF57xzLsM+PVmHTSin9qkZVUc1r6Kl/eDOdg7W5h3F3MZ5BehFUvXbJ0lbFHiNPqFTTW16LiTsw7U2RpG+pjt/g4n8KD4l6q1nTwilxWldPIAOzqYHDTOwWBcQ4C7x48c7gcnoxn7R9MyM+y0s75SDYz6I2NPgSGOcXD0uPivrJvUug6gQR0mKxwuqw5rWGRgMUzzZrXNI9yQ3sRsD4c2E2kyDguCNMz6OihYzvl8gbob6kvNggqjK+ScR6s1TazEnyNoR3mg93tG3B7OCP8AAw+L/H1O4nPUiMYz7PgdI1rHS9nJNoAEcFJE4G5aBbdwFh+yPMLuqupsmNfc4PRy1jvd9oe10VFF4B2o2LrW93bYbX4W8yXkkZaMk80rqvEqixqJ3eNtxHE38LBxb0HFgAEmjjEQAAAA2AHAA4AX0iIIZjHUqPAMYioJ4jGyZsbo59Y0XeXtAcy3dGtum9/HwCmaobrlhL8bxqGOPV2jaKWbYX2iNRKB6XLLX/aCtPpripxrBqSUue95iDXOeSXufGTG5xJ3PeYd0EmREQERRzOGfKXJjB2ri+of+agj708hOw0t8BcW1Hb4nZB950zrTZHpjNM67jcRxgjtJHfqtHgPN3A+gNfZBzrivUvEGv7tJhlO4vkEQ98kdyB73XLubmwAsPA6VX+a6DEM74pHFKRJiUtrwNv2dHEe82N58CGnU7yuL3cSB6KyrlqHKVHHTQtAawDU61jI+w1Su9SR/YcAINuixqzE4cO09rLFDrcGM7R7GannhjdRF3egWSgIiICIiAiIgIiICIiAiIgIiICIiAiIgqTrllKio8NfVRwRw1YliPaRNDHOLnEEOt8b35uApPneIZly3K6Pvh9NHUMLhckNDJwSCObN+pXZ1bw04rgVW0XLmsEwtYn7pzZD/paVg9HsQZmHL8UbgXaBJSyA7ghvA35HZvb/AG8EEmyhiUeL4dTTRtayN8Ubg1oDQ02sWBoAAs4EbeS3CgXSWqdQwT4bL/mKCV0f78DyXxSj0IJ+VvNT1ARFh4xibMFppZ5L9nEx8jrckMBdYeu1kFe4DRtzFmnEZ3aZIaeGKjaLXGp7W6wfUaZG8fiKzOhuqPBhG52rsp6mNttwAHXsD5anE/NYvROmczD58Qnce2rJZJ5HGwbojLhqA8Bq1n4W8lk9CWO/IrXOFhJNUPb6jVpuP4mkfJBYaIodn/qE3KYbBCz2nFJrNggFybuOkSSW4bfw8beAuQH11Bz+3J0bY42GpxGbu08DQXOcSba3tbvpvtblx2HiRpMLyLU4VS1NfO4VWYZIZHsc5rXtgeGOLIoGcA8C4+A2vf4w3CYunUDsTxJ7qzGJiG3Fnv1v2bS0rfO21x4A2sOe6HA8w4wDUnEY8Plfuyk7FksUbDazZJDuX257p38R4BB+lPUTC8oUkpqROMRe9zpHlhkfKCdmtf4WtchxHecTv4bPMv2gJWtIpKN0N7hs1Ube77wbCOTa34ja+4UgHTbEsVe51TibIA+xf7DAyGWUgWDpZwA4nYee1+FJMB6a4dl5wfHTtkqB+mmJlmJPLi52wPqAEEF6c5ErMyVLcTxZ0kkgOqnhluC0ggiUx7BjQRsywvyRxe4lqM1ZogyfSOqJ3WY3ZrRbW954jYDyT/QAk7BRnp1+UMemkxKrdJBDOxraakDiYmRd1wmLfFxtzYHd3AIACeoiICIiAiIgIiICIiAiIgIiICIiAiIg66iBtSxzHC7XAtI8wRYj6FU90zq39O8WnwioOmGVxlpXu/GT3W7jbvMbx+tGRyVcqjOesjw51ptLrR1TO9Tzj34pBuNxvpuNx8+QCg1mdsAqKGqjxShZ2lXC0x1EA29qp+SwW/SDkfAc2AO3ytn2izbGHRStZLw+GQhk8bha4cw7nc2uLhVxRdZ6vJ0xo8WpS6SOwM0RAe5nAk0HuyX51At8drrbz1OVs+O7WR9IJ3AFxe59LLcW94ktBPhfe9uTZBaD5BGLkgDzOw+qqnOmOO6l1QwmheHU12vrqhulzGxtc0iON3BNx4ckAXsHLNwfpdgWYmdrA6Wppb6QwVExhDmmxNr6r/NSaWPDumFFLK2JlLTAhzgwEue82a1oubuceAL/AE3KDQ9VcUjyTgBp4fuzI1tJC0WvpIs4/wDjB383DzUmyNhBwHC6WAt0PZFHrFrWkcNT7jz1OKrPK2HVnVrE2YhWxmDDqZx7CEg2c8EGwvYuGoAuf4loAFr2t3F8VjwOnknldpiiaXuPoPAeZJ2A8yEEY6ldQmZJpw2MCXEJu7BFybnbtHtG+kHw/Edh4kajJuUWZMikxXFJu0xB7dcskm4gaR+bZ5v4bt+60W97X9NMsS5tqjjdd3nvLjSRH3Y2AkNkt6C4b/NyQVs8bpzn/HDQybYbQNinmYLjtp5QHRsf+wGkn+bzFg7su4dNnmtZidVGYaWIO9gp3jvgO5q5geHkAEDwsD4AmwVwBZcoC1+PY5DlylkqJnBsUbS48XJ8GNvy4nYDzKyqytjw+N0kj2xxMBc5ziGtaB4knhVpgLpOrtVHVzROiwem3hgeQ4T1IuDK62zmN4HhcfvBBEDQ1nVzG4vaAIKeJkc7oe85sNO5wc2N44M0jSCeO6R5aRf4GkWGwVc1+FYrlbFqqso6WDEIKvsC9hkbDMzsmabBztrHfz5G2y1uauoGLUMOqWClwVjvddLKyqqnne7aeBg3dew7wAF9yOQEwz5n2HJMFz97WSAinhaCXSP2AuBw25G/j4XK32EzTVFPG6eNsNQ5jTIxrtTWPI3aHeO6qjpd00nqKr8p4j2rpydcMc28od/zpQeCPBvhz4BXEgIiICIiAiIgIiICIiAiIgIiICIiAiIg02Zcn0ebowyqgbMG7tO7ZG350vaQ4D0vY2CqHHPs3SdqTSVcfYm5DZw8Pb6a2Ah3xsFe6IKM6cwy9LseOGzva+Oqjjc14Glna6XFpBduRcPj9Tp28FO+tGGuxPAagN5j7Oa3m2N4Lv8ATc/JRP7ROEvZFS1sZLXwvMRc24c3V32OuOLOYd78uCsLDqhmfMGaSRpq6ctfb8LnsLHj5OuPkg7cjYv+XcLpZyS5z4o9RNyS9o0vuTz3mlRLqlM7MNdQ4Q12mOpeZqm19XYRd4Nvba+h2/mxq1/2fMefNSz0Utw+lfdoPIZIXamW9JGuP8a2eWz+Wc14hOLGOmhhpGm22p2l7ueCHMe3bwv8wsSCBtMwMa0NY0BrWgANDQLAADgWCrauqndNcYqauZj34VXdiXysaXmnmjGkdqBvoOpxv6gDjeeZgxyPLdJJUy6jFE3U4NF3HcAADzuQoth3WHB8ZAY+cQOeDeOoY9gsRw5xBjsQf1t0G2PUXChH2nt9Ho4/OM1X/c97+ij1T1Slx+8eD0c1e/j2iRroaNh5N3P0lxH6vd52v47UUOX4rSdngjdzZ+miHeG+zvPf+q6a7qthWFfdwy+1TcMgpGOlc43tpZpGjn1Qa2PptLjf3+NVhqtF3iCMmKijA3JdaxdxztxuSsOgxDF8yv7XCjR0eDwkwwNmY4NnbHYaw0NJDLjSCC3YHxus1uXq/qK5r8QBoMNB1Noo3HtpbEEGqk8tvdFvkd1YVNTMo2NYxrWRtAa1rQA1rQLBoA4FkEDGDZkxAgSYhh9G2xuaeB0ryTvxKAPS4I44Kz8vdMabCZ/aZ5JsRr7h3b1B1FpF/wA0zhnPra2xCmKICIiAiIgIiICIiAiIgIiICIiAiIgIiICIiAiIg0uc8BGZsOqKYgOdJG4Mv4SDvMN/3wFB/s/Yy6qw6WleCJKWUtsdiGSXdpI5BDw/6hWkqfyew5YzhXUw/NVLHTNsAACdMw44A1yN+iBDStyXnPut7OnroZXn9QOsZHn078BPpr8itx0QDa+lqqy33tVVzyOubkNFi1mrxtrd/Msbr7QvZQwVcVxLTTDfbuxytLST/GGD5lZ3QelNPgMRNrSSTvHw1mPf5xlBl9apHRYBVafHsQf3TLGCt7SYHSYtRQNkpYJIhFDoZKxkga0MbZoLgeBson15xdtDgzoeZal8cbGgXJ0ubI4/CzQPi4KdYLRfk6lhiuSY44o7nk6GBtz9EEeHSXBw7V7BBe9/0mm/7uq1vSykOHYLTYOLQQQU7fKJjGDff8ICzUQEREBERAREQEREBERAREQEREBERAREQEREBERAREQEREBVZnuMYPmjCakA6ptdM+1gD+AE+Z/xH0YFaarXqo0OxPBf+8/+oUEyzdghzLh89MHBrpY3NaSLgO5BI+IC1vS/BJ8u4PTwTs7Kdnbam3a62qaR47zSQe64eKlIXKCtc+U8eOZiwmmcNQj9oqntPukNAcz496E7KylUs1eKzPTGXJ7GmMZB4BMTpe78pR/VW0gIiICIiAiIgIiICIiAiIgIiICIiAiIgIiICIiAiIgIiICIiAqz6wOdSVWEz6dTY61gPhu4sIH0YforMVbdeJvY8Mgmtd0NXTytBvYlok2PyQWSEXDXB4uNwdx5IUFA5KrHYjnad5uTrrW+Js1gdG3f4NA+iv8AXnjoC91XjlTI67iYJ3OJ3Op80RuSfHleh0BERAREQdNbVChifIQ4tY1zyG7uIaC4gDz2UYf1CEZc00NfrbTitc21JrEBLhfT23vXae7zspaoZDUsOaJG62a/yfENNxquKiV1rc30uB+Dh5oJhDKJ2hwuA4Ai/O4vuvtV1geAUuJ1OIyMZHJPBWGSANd3Y5hTwnWGtNgTJqB8y2xvZYuS6M1DKSdtVAK5sMwmibG8VMsrozrbWvdISS2UaruaNxYWvZBZ6KtMh0YqvYpjVQtrGskFRE2N4qpXuYRIyseZSSWyDVctFiBa17Ky0BERAREQEREBERAREQEREBERAREQEREBVX9own8kRWvb2mO/w7Kfn52VqKq/tFyFmERDwdUxg/KKY/3CCyMGcH0sJb7pjiI8NtItt8Flla/Ln+Rp/wDowf7bVsCgoH7OUYOIVbvERAem8gJ/9Qr/AFQf2cW/46s8uzZ/uFX4gIiICIiAuNIvewuuUQcBob4IG2+K5RBwG2+K5REBERAREQEREBERAREQEREBERAREQEREBUx9pSqIp6OPVs6SZ5bfnS1rQbfxkX9Vc6ojP4fnfNlPRts+GAxB4sNLRtNMTfnu2HyA5ugu7DqMYfBHEDqEbGR389DQ2/9FkFcogon7PVHJS4hXBzS3Q1sb7j3XiR3dJ8+67b0V7KqOnZOBZkxSle10Ynd7TEHgjW0PcS5hPI+9P8AKfIq10BERAREQEREBERAREQEREBERAREQEREBERAREQEREBERBgY1j1Pl2LtaiVkEVw3U69tRvYbfA/RfWGY3T40zXBPDOzzje19vQ6Tsd+FxjWCQZhgdBURtmgfa7TccG4IIsQbjkKMYn0fwnEiSKc00hFtdO98RHHDAdHh+qg6OpXVCHJsDmRPjmxF3cZECHFhP6SVo4A8AeTbwuRBOmldQ5MMtdiNbA7Eai/3bT208Yc4lxeI9VpHOsS3YgDfkgT2k6KYPSsa00pmcDqL5JJS9x/b0kAj0tb0W/wvJeH4MQYaKlicNw4Rs7QH0eRq/qgjUfVd+Jf5TCcVqm2NnmMRRFwvtrcSANufXhdg6gYi3d2A1waNzpkic75Ntup4iCns1Zuw/MYjdVNxLAcRiIdTzywSh7dRIsNPvMNjcG3oeVi5d61SYZPHBVTUddTXbGauNz4pACfzkkT2i9hzYD4k83RJE2UWIDh5EAj6LGqcHp6xpZJBBIw8tfGxzT8QRZBi4DmujzPr9lqI6js9OvRfu6r6b3A50n6LbLBw3BKfCC8wQQwGQtL+za1uotFhe3kP7nzWcgIiICIiAiIgIiICIiAiIgIiICIiAiIg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" name="AutoShape 12" descr="data:image/jpeg;base64,/9j/4AAQSkZJRgABAQAAAQABAAD/2wCEAAkGBhEGDhUTExEPDw4VGBITFRYUFxEVERYUFhgWFRoSExMYHiYfGRovGRQeIDsgLygpOC4sFR49NTAqNSYrLioBCQoKBQUFDQUFDSkYEhgpKSkpKSkpKSkpKSkpKSkpKSkpKSkpKSkpKSkpKSkpKSkpKSkpKSkpKSkpKSkpKSkpKf/AABEIALwBDAMBIgACEQEDEQH/xAAcAAEAAgIDAQAAAAAAAAAAAAAABgcEBQEDCAL/xABBEAABAwIFAQUFAwoEBwAAAAABAAIDBBEFBhIhMQcTIkFRYRQycYGRCCNCFTNDUmJygpKhsSQ0orMWU3N0k7LC/8QAFAEBAAAAAAAAAAAAAAAAAAAAAP/EABQRAQAAAAAAAAAAAAAAAAAAAAD/2gAMAwEAAhEDEQA/ALxREQEREBERAVfdWep3/AsTYoWh9dMCWarFkbAbdo4ck32A9DfixsFeYut7zLmF4JJAbTNAJ4BY02HkLuJ+JKD0phrpHwRmUWmLGF4tbv6RqFvDe6yVwFyg65KhkRaHOa1zjZoJALja9mg8my7FTlfmI53zbTU8JvTUDpXOcNw57QdbvhqDYx8/NXGgIiICIiAiIgIiICIiAiIgIiICIiAiIgIiICIiAiIgKBZRznLmDHcRp+1aaWn7NkUdmB4cw6JHggXcNYPJNrt4U8K8y9JsXfheYwZnOYZ3VEEhfcEyuOrS4n8XaBvzIQem0REBecOudE3EceayC0k74Ig5sd3uMwdIAwhtyHaA3b4ed1eubM2U+TqV087wALhjR78j7bRsHif7Dc7Kpum2GuwqmrMwVVnSvbUSQtJ2JJOp58i5/cHpfzCCYdP+rdJmCBkVRKKbEGNayRsxDBI9osXscbAkkX07EG+x5Wt6jdYqemppIKCds1W4OBlYfuoWfikEnDn2Nhpvv8gdHWsdmpsclXleSaskbrbJBI6KGQOGoOmewgt5/ESfXwW/yh0l+9ZUV0VLEIzqho6cXgYQABJPI67ppNvEnjk3sA+uhuSXYDTPq5mGOep06Gu95kA3BdfcFzu8R5BqtBEQEREBERAREQEREBERAREQEREBERAREQEREBERAREQF57xzLsM+PVmHTSin9qkZVUc1r6Kl/eDOdg7W5h3F3MZ5BehFUvXbJ0lbFHiNPqFTTW16LiTsw7U2RpG+pjt/g4n8KD4l6q1nTwilxWldPIAOzqYHDTOwWBcQ4C7x48c7gcnoxn7R9MyM+y0s75SDYz6I2NPgSGOcXD0uPivrJvUug6gQR0mKxwuqw5rWGRgMUzzZrXNI9yQ3sRsD4c2E2kyDguCNMz6OihYzvl8gbob6kvNggqjK+ScR6s1TazEnyNoR3mg93tG3B7OCP8AAw+L/H1O4nPUiMYz7PgdI1rHS9nJNoAEcFJE4G5aBbdwFh+yPMLuqupsmNfc4PRy1jvd9oe10VFF4B2o2LrW93bYbX4W8yXkkZaMk80rqvEqixqJ3eNtxHE38LBxb0HFgAEmjjEQAAAA2AHAA4AX0iIIZjHUqPAMYioJ4jGyZsbo59Y0XeXtAcy3dGtum9/HwCmaobrlhL8bxqGOPV2jaKWbYX2iNRKB6XLLX/aCtPpripxrBqSUue95iDXOeSXufGTG5xJ3PeYd0EmREQERRzOGfKXJjB2ri+of+agj708hOw0t8BcW1Hb4nZB950zrTZHpjNM67jcRxgjtJHfqtHgPN3A+gNfZBzrivUvEGv7tJhlO4vkEQ98kdyB73XLubmwAsPA6VX+a6DEM74pHFKRJiUtrwNv2dHEe82N58CGnU7yuL3cSB6KyrlqHKVHHTQtAawDU61jI+w1Su9SR/YcAINuixqzE4cO09rLFDrcGM7R7GannhjdRF3egWSgIiICIiAiIgIiICIiAiIgIiICIiAiIgqTrllKio8NfVRwRw1YliPaRNDHOLnEEOt8b35uApPneIZly3K6Pvh9NHUMLhckNDJwSCObN+pXZ1bw04rgVW0XLmsEwtYn7pzZD/paVg9HsQZmHL8UbgXaBJSyA7ghvA35HZvb/AG8EEmyhiUeL4dTTRtayN8Ubg1oDQ02sWBoAAs4EbeS3CgXSWqdQwT4bL/mKCV0f78DyXxSj0IJ+VvNT1ARFh4xibMFppZ5L9nEx8jrckMBdYeu1kFe4DRtzFmnEZ3aZIaeGKjaLXGp7W6wfUaZG8fiKzOhuqPBhG52rsp6mNttwAHXsD5anE/NYvROmczD58Qnce2rJZJ5HGwbojLhqA8Bq1n4W8lk9CWO/IrXOFhJNUPb6jVpuP4mkfJBYaIodn/qE3KYbBCz2nFJrNggFybuOkSSW4bfw8beAuQH11Bz+3J0bY42GpxGbu08DQXOcSba3tbvpvtblx2HiRpMLyLU4VS1NfO4VWYZIZHsc5rXtgeGOLIoGcA8C4+A2vf4w3CYunUDsTxJ7qzGJiG3Fnv1v2bS0rfO21x4A2sOe6HA8w4wDUnEY8Plfuyk7FksUbDazZJDuX257p38R4BB+lPUTC8oUkpqROMRe9zpHlhkfKCdmtf4WtchxHecTv4bPMv2gJWtIpKN0N7hs1Ube77wbCOTa34ja+4UgHTbEsVe51TibIA+xf7DAyGWUgWDpZwA4nYee1+FJMB6a4dl5wfHTtkqB+mmJlmJPLi52wPqAEEF6c5ErMyVLcTxZ0kkgOqnhluC0ggiUx7BjQRsywvyRxe4lqM1ZogyfSOqJ3WY3ZrRbW954jYDyT/QAk7BRnp1+UMemkxKrdJBDOxraakDiYmRd1wmLfFxtzYHd3AIACeoiICIiAiIgIiICIiAiIgIiICIiAiIg66iBtSxzHC7XAtI8wRYj6FU90zq39O8WnwioOmGVxlpXu/GT3W7jbvMbx+tGRyVcqjOesjw51ptLrR1TO9Tzj34pBuNxvpuNx8+QCg1mdsAqKGqjxShZ2lXC0x1EA29qp+SwW/SDkfAc2AO3ytn2izbGHRStZLw+GQhk8bha4cw7nc2uLhVxRdZ6vJ0xo8WpS6SOwM0RAe5nAk0HuyX51At8drrbz1OVs+O7WR9IJ3AFxe59LLcW94ktBPhfe9uTZBaD5BGLkgDzOw+qqnOmOO6l1QwmheHU12vrqhulzGxtc0iON3BNx4ckAXsHLNwfpdgWYmdrA6Wppb6QwVExhDmmxNr6r/NSaWPDumFFLK2JlLTAhzgwEue82a1oubuceAL/AE3KDQ9VcUjyTgBp4fuzI1tJC0WvpIs4/wDjB383DzUmyNhBwHC6WAt0PZFHrFrWkcNT7jz1OKrPK2HVnVrE2YhWxmDDqZx7CEg2c8EGwvYuGoAuf4loAFr2t3F8VjwOnknldpiiaXuPoPAeZJ2A8yEEY6ldQmZJpw2MCXEJu7BFybnbtHtG+kHw/Edh4kajJuUWZMikxXFJu0xB7dcskm4gaR+bZ5v4bt+60W97X9NMsS5tqjjdd3nvLjSRH3Y2AkNkt6C4b/NyQVs8bpzn/HDQybYbQNinmYLjtp5QHRsf+wGkn+bzFg7su4dNnmtZidVGYaWIO9gp3jvgO5q5geHkAEDwsD4AmwVwBZcoC1+PY5DlylkqJnBsUbS48XJ8GNvy4nYDzKyqytjw+N0kj2xxMBc5ziGtaB4knhVpgLpOrtVHVzROiwem3hgeQ4T1IuDK62zmN4HhcfvBBEDQ1nVzG4vaAIKeJkc7oe85sNO5wc2N44M0jSCeO6R5aRf4GkWGwVc1+FYrlbFqqso6WDEIKvsC9hkbDMzsmabBztrHfz5G2y1uauoGLUMOqWClwVjvddLKyqqnne7aeBg3dew7wAF9yOQEwz5n2HJMFz97WSAinhaCXSP2AuBw25G/j4XK32EzTVFPG6eNsNQ5jTIxrtTWPI3aHeO6qjpd00nqKr8p4j2rpydcMc28od/zpQeCPBvhz4BXEgIiICIiAiIgIiICIiAiIgIiICIiAiIg02Zcn0ebowyqgbMG7tO7ZG350vaQ4D0vY2CqHHPs3SdqTSVcfYm5DZw8Pb6a2Ah3xsFe6IKM6cwy9LseOGzva+Oqjjc14Glna6XFpBduRcPj9Tp28FO+tGGuxPAagN5j7Oa3m2N4Lv8ATc/JRP7ROEvZFS1sZLXwvMRc24c3V32OuOLOYd78uCsLDqhmfMGaSRpq6ctfb8LnsLHj5OuPkg7cjYv+XcLpZyS5z4o9RNyS9o0vuTz3mlRLqlM7MNdQ4Q12mOpeZqm19XYRd4Nvba+h2/mxq1/2fMefNSz0Utw+lfdoPIZIXamW9JGuP8a2eWz+Wc14hOLGOmhhpGm22p2l7ueCHMe3bwv8wsSCBtMwMa0NY0BrWgANDQLAADgWCrauqndNcYqauZj34VXdiXysaXmnmjGkdqBvoOpxv6gDjeeZgxyPLdJJUy6jFE3U4NF3HcAADzuQoth3WHB8ZAY+cQOeDeOoY9gsRw5xBjsQf1t0G2PUXChH2nt9Ho4/OM1X/c97+ij1T1Slx+8eD0c1e/j2iRroaNh5N3P0lxH6vd52v47UUOX4rSdngjdzZ+miHeG+zvPf+q6a7qthWFfdwy+1TcMgpGOlc43tpZpGjn1Qa2PptLjf3+NVhqtF3iCMmKijA3JdaxdxztxuSsOgxDF8yv7XCjR0eDwkwwNmY4NnbHYaw0NJDLjSCC3YHxus1uXq/qK5r8QBoMNB1Noo3HtpbEEGqk8tvdFvkd1YVNTMo2NYxrWRtAa1rQA1rQLBoA4FkEDGDZkxAgSYhh9G2xuaeB0ryTvxKAPS4I44Kz8vdMabCZ/aZ5JsRr7h3b1B1FpF/wA0zhnPra2xCmKICIiAiIgIiICIiAiIgIiICIiAiIgIiICIiAiIg0uc8BGZsOqKYgOdJG4Mv4SDvMN/3wFB/s/Yy6qw6WleCJKWUtsdiGSXdpI5BDw/6hWkqfyew5YzhXUw/NVLHTNsAACdMw44A1yN+iBDStyXnPut7OnroZXn9QOsZHn078BPpr8itx0QDa+lqqy33tVVzyOubkNFi1mrxtrd/Msbr7QvZQwVcVxLTTDfbuxytLST/GGD5lZ3QelNPgMRNrSSTvHw1mPf5xlBl9apHRYBVafHsQf3TLGCt7SYHSYtRQNkpYJIhFDoZKxkga0MbZoLgeBson15xdtDgzoeZal8cbGgXJ0ubI4/CzQPi4KdYLRfk6lhiuSY44o7nk6GBtz9EEeHSXBw7V7BBe9/0mm/7uq1vSykOHYLTYOLQQQU7fKJjGDff8ICzUQEREBERAREQEREBERAREQEREBERAREQEREBERAREQEREBVZnuMYPmjCakA6ptdM+1gD+AE+Z/xH0YFaarXqo0OxPBf+8/+oUEyzdghzLh89MHBrpY3NaSLgO5BI+IC1vS/BJ8u4PTwTs7Kdnbam3a62qaR47zSQe64eKlIXKCtc+U8eOZiwmmcNQj9oqntPukNAcz496E7KylUs1eKzPTGXJ7GmMZB4BMTpe78pR/VW0gIiICIiAiIgIiICIiAiIgIiICIiAiIgIiICIiAiIgIiICIiAqz6wOdSVWEz6dTY61gPhu4sIH0YforMVbdeJvY8Mgmtd0NXTytBvYlok2PyQWSEXDXB4uNwdx5IUFA5KrHYjnad5uTrrW+Js1gdG3f4NA+iv8AXnjoC91XjlTI67iYJ3OJ3Op80RuSfHleh0BERAREQdNbVChifIQ4tY1zyG7uIaC4gDz2UYf1CEZc00NfrbTitc21JrEBLhfT23vXae7zspaoZDUsOaJG62a/yfENNxquKiV1rc30uB+Dh5oJhDKJ2hwuA4Ai/O4vuvtV1geAUuJ1OIyMZHJPBWGSANd3Y5hTwnWGtNgTJqB8y2xvZYuS6M1DKSdtVAK5sMwmibG8VMsrozrbWvdISS2UaruaNxYWvZBZ6KtMh0YqvYpjVQtrGskFRE2N4qpXuYRIyseZSSWyDVctFiBa17Ky0BERAREQEREBERAREQEREBERAREQEREBVX9own8kRWvb2mO/w7Kfn52VqKq/tFyFmERDwdUxg/KKY/3CCyMGcH0sJb7pjiI8NtItt8Flla/Ln+Rp/wDowf7bVsCgoH7OUYOIVbvERAem8gJ/9Qr/AFQf2cW/46s8uzZ/uFX4gIiICIiAuNIvewuuUQcBob4IG2+K5RBwG2+K5REBERAREQEREBERAREQEREBERAREQEREBUx9pSqIp6OPVs6SZ5bfnS1rQbfxkX9Vc6ojP4fnfNlPRts+GAxB4sNLRtNMTfnu2HyA5ugu7DqMYfBHEDqEbGR389DQ2/9FkFcogon7PVHJS4hXBzS3Q1sb7j3XiR3dJ8+67b0V7KqOnZOBZkxSle10Ynd7TEHgjW0PcS5hPI+9P8AKfIq10BERAREQEREBERAREQEREBERAREQEREBERAREQEREBERBgY1j1Pl2LtaiVkEVw3U69tRvYbfA/RfWGY3T40zXBPDOzzje19vQ6Tsd+FxjWCQZhgdBURtmgfa7TccG4IIsQbjkKMYn0fwnEiSKc00hFtdO98RHHDAdHh+qg6OpXVCHJsDmRPjmxF3cZECHFhP6SVo4A8AeTbwuRBOmldQ5MMtdiNbA7Eai/3bT208Yc4lxeI9VpHOsS3YgDfkgT2k6KYPSsa00pmcDqL5JJS9x/b0kAj0tb0W/wvJeH4MQYaKlicNw4Rs7QH0eRq/qgjUfVd+Jf5TCcVqm2NnmMRRFwvtrcSANufXhdg6gYi3d2A1waNzpkic75Ntup4iCns1Zuw/MYjdVNxLAcRiIdTzywSh7dRIsNPvMNjcG3oeVi5d61SYZPHBVTUddTXbGauNz4pACfzkkT2i9hzYD4k83RJE2UWIDh5EAj6LGqcHp6xpZJBBIw8tfGxzT8QRZBi4DmujzPr9lqI6js9OvRfu6r6b3A50n6LbLBw3BKfCC8wQQwGQtL+za1uotFhe3kP7nzWcgIiICIiAiIgIiICIiAiIgIiICIiAiIg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40" y="4827345"/>
            <a:ext cx="1964839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 descr="http://t1.gstatic.com/images?q=tbn:ANd9GcRt1-DLTBeJXaZhVAmru8mQK8-Q3_LG6M1t2R6NsDPjIAVYDw25k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11" y="4634701"/>
            <a:ext cx="1802315" cy="188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3" name="Picture 17" descr="http://t2.gstatic.com/images?q=tbn:ANd9GcSXYU8JXJh5Y1-Ce2YyjJ4W2RswXstg74p5VBSKelFjCCCfXWjLMQ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983" y="4634701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t1.gstatic.com/images?q=tbn:ANd9GcT66iDI5_KIkOynKrG2Q5wNcJ4vrbWyP3EQDe7inxJL2OQF4Z_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935" y="837282"/>
            <a:ext cx="2633032" cy="165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230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altLang="zh-TW" dirty="0" smtClean="0"/>
              <a:t>A Summary on Data Types</a:t>
            </a:r>
            <a:endParaRPr lang="en-US" altLang="zh-TW" dirty="0"/>
          </a:p>
        </p:txBody>
      </p:sp>
      <p:sp>
        <p:nvSpPr>
          <p:cNvPr id="307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98090" y="1099091"/>
            <a:ext cx="7619999" cy="4648200"/>
          </a:xfrm>
        </p:spPr>
        <p:txBody>
          <a:bodyPr/>
          <a:lstStyle/>
          <a:p>
            <a:r>
              <a:rPr lang="en-US" sz="2400" dirty="0"/>
              <a:t>Data Structure (Representation/Organization) </a:t>
            </a:r>
            <a:r>
              <a:rPr lang="en-US" sz="2400" dirty="0" smtClean="0"/>
              <a:t>+ Operations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Data </a:t>
            </a:r>
            <a:r>
              <a:rPr lang="en-US" sz="2400" dirty="0" smtClean="0">
                <a:solidFill>
                  <a:srgbClr val="FF0000"/>
                </a:solidFill>
              </a:rPr>
              <a:t>Type</a:t>
            </a:r>
          </a:p>
          <a:p>
            <a:r>
              <a:rPr lang="en-US" sz="2400" dirty="0" smtClean="0"/>
              <a:t>Data Types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Basic Data Type</a:t>
            </a:r>
            <a:r>
              <a:rPr lang="en-US" sz="2000" dirty="0" smtClean="0"/>
              <a:t>  provided by a programming Language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User Defined Data Type</a:t>
            </a:r>
            <a:r>
              <a:rPr lang="en-US" sz="2000" dirty="0" smtClean="0"/>
              <a:t> by programmers when needed</a:t>
            </a:r>
          </a:p>
          <a:p>
            <a:r>
              <a:rPr lang="en-US" sz="2400" i="1" dirty="0" smtClean="0"/>
              <a:t>A User Defined Data Type can be built on other data types (either basic or user defined).</a:t>
            </a:r>
          </a:p>
          <a:p>
            <a:r>
              <a:rPr lang="en-US" sz="2400" dirty="0" smtClean="0"/>
              <a:t>Abstract Data Types</a:t>
            </a:r>
          </a:p>
          <a:p>
            <a:pPr lvl="1"/>
            <a:r>
              <a:rPr lang="en-US" altLang="zh-TW" sz="2000" dirty="0" smtClean="0"/>
              <a:t>Two Separations:  The </a:t>
            </a:r>
            <a:r>
              <a:rPr lang="en-US" altLang="zh-TW" sz="2000" dirty="0" smtClean="0">
                <a:solidFill>
                  <a:srgbClr val="0000FF"/>
                </a:solidFill>
              </a:rPr>
              <a:t>definition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of the data values is </a:t>
            </a:r>
            <a:r>
              <a:rPr lang="en-US" altLang="zh-TW" sz="2000" dirty="0">
                <a:solidFill>
                  <a:srgbClr val="FF0000"/>
                </a:solidFill>
              </a:rPr>
              <a:t>separated</a:t>
            </a:r>
            <a:r>
              <a:rPr lang="en-US" altLang="zh-TW" sz="2000" dirty="0"/>
              <a:t> from the </a:t>
            </a:r>
            <a:r>
              <a:rPr lang="en-US" altLang="zh-TW" sz="2000" dirty="0">
                <a:solidFill>
                  <a:srgbClr val="0000FF"/>
                </a:solidFill>
              </a:rPr>
              <a:t>representation</a:t>
            </a:r>
            <a:r>
              <a:rPr lang="en-US" altLang="zh-TW" sz="2000" dirty="0"/>
              <a:t> of the data </a:t>
            </a:r>
            <a:r>
              <a:rPr lang="en-US" altLang="zh-TW" sz="2000" dirty="0" err="1" smtClean="0"/>
              <a:t>values.The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definition</a:t>
            </a:r>
            <a:r>
              <a:rPr lang="en-US" altLang="zh-TW" sz="2000" dirty="0"/>
              <a:t> of the operations on the data values is </a:t>
            </a:r>
            <a:r>
              <a:rPr lang="en-US" altLang="zh-TW" sz="2000" dirty="0">
                <a:solidFill>
                  <a:srgbClr val="FF0000"/>
                </a:solidFill>
              </a:rPr>
              <a:t>separated</a:t>
            </a:r>
            <a:r>
              <a:rPr lang="en-US" altLang="zh-TW" sz="2000" dirty="0"/>
              <a:t> from the </a:t>
            </a:r>
            <a:r>
              <a:rPr lang="en-US" altLang="zh-TW" sz="2000" dirty="0">
                <a:solidFill>
                  <a:srgbClr val="0000FF"/>
                </a:solidFill>
              </a:rPr>
              <a:t>implementation</a:t>
            </a:r>
            <a:r>
              <a:rPr lang="en-US" altLang="zh-TW" sz="2000" dirty="0"/>
              <a:t> of the </a:t>
            </a:r>
            <a:r>
              <a:rPr lang="en-US" altLang="zh-TW" sz="2000" dirty="0" smtClean="0"/>
              <a:t>operations. An </a:t>
            </a:r>
            <a:r>
              <a:rPr lang="en-US" altLang="zh-TW" sz="2000" dirty="0"/>
              <a:t>ADT is for encapsulation (information hiding).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67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4157" y="346934"/>
            <a:ext cx="7772400" cy="838200"/>
          </a:xfrm>
        </p:spPr>
        <p:txBody>
          <a:bodyPr/>
          <a:lstStyle/>
          <a:p>
            <a:r>
              <a:rPr lang="en-US" altLang="zh-TW" dirty="0"/>
              <a:t>Programming Language Support for ADTs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27627"/>
            <a:ext cx="7772400" cy="4242867"/>
          </a:xfrm>
        </p:spPr>
        <p:txBody>
          <a:bodyPr/>
          <a:lstStyle/>
          <a:p>
            <a:r>
              <a:rPr lang="en-US" altLang="zh-TW" dirty="0"/>
              <a:t>Object-oriented programming languages, e.g. C++, </a:t>
            </a:r>
            <a:r>
              <a:rPr lang="en-US" altLang="zh-TW" dirty="0" smtClean="0"/>
              <a:t>Java (via the concept of class)</a:t>
            </a:r>
            <a:endParaRPr lang="en-US" altLang="zh-TW" dirty="0"/>
          </a:p>
          <a:p>
            <a:r>
              <a:rPr lang="en-US" altLang="zh-TW" dirty="0" smtClean="0"/>
              <a:t>C </a:t>
            </a:r>
            <a:r>
              <a:rPr lang="en-US" altLang="zh-TW" dirty="0"/>
              <a:t>does not have an explicit mechanism for implementing </a:t>
            </a:r>
            <a:r>
              <a:rPr lang="en-US" altLang="zh-TW" dirty="0" smtClean="0"/>
              <a:t>ADTs. But it </a:t>
            </a:r>
            <a:r>
              <a:rPr lang="en-US" altLang="zh-TW" dirty="0"/>
              <a:t>is still possible and desirable to design ADTs using C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4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64285"/>
          </a:xfrm>
        </p:spPr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smtClean="0"/>
              <a:t>Example (1)</a:t>
            </a:r>
            <a:endParaRPr lang="en-US" altLang="zh-TW" dirty="0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97947" y="1297323"/>
            <a:ext cx="83309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Suppose that we use an array of integers as the data structure to support the </a:t>
            </a:r>
            <a:r>
              <a:rPr lang="en-US" altLang="zh-TW" b="1" dirty="0"/>
              <a:t>integer set ADT</a:t>
            </a:r>
            <a:r>
              <a:rPr lang="en-US" altLang="zh-TW" dirty="0"/>
              <a:t>.  </a:t>
            </a:r>
            <a:endParaRPr lang="en-US" altLang="zh-TW" dirty="0" smtClean="0"/>
          </a:p>
          <a:p>
            <a:pPr lvl="4"/>
            <a:endParaRPr lang="en-US" altLang="zh-TW" sz="700" dirty="0"/>
          </a:p>
          <a:p>
            <a:pPr>
              <a:lnSpc>
                <a:spcPct val="90000"/>
              </a:lnSpc>
            </a:pPr>
            <a:r>
              <a:rPr lang="en-US" altLang="zh-TW" dirty="0"/>
              <a:t>Consider how to implement the search operation:  </a:t>
            </a:r>
          </a:p>
          <a:p>
            <a:pPr algn="ct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search(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set[],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searchnum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size);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dirty="0"/>
              <a:t>	which returns </a:t>
            </a:r>
            <a:r>
              <a:rPr lang="en-US" altLang="zh-TW" dirty="0" smtClean="0"/>
              <a:t>the location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of the </a:t>
            </a:r>
            <a:r>
              <a:rPr lang="en-US" altLang="zh-TW" dirty="0" err="1" smtClean="0"/>
              <a:t>searchnum</a:t>
            </a:r>
            <a:r>
              <a:rPr lang="en-US" altLang="zh-TW" dirty="0" smtClean="0"/>
              <a:t> to be searched if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set[</a:t>
            </a:r>
            <a:r>
              <a:rPr lang="en-US" altLang="zh-TW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] == </a:t>
            </a:r>
            <a:r>
              <a:rPr lang="en-US" altLang="zh-TW" dirty="0" err="1">
                <a:solidFill>
                  <a:srgbClr val="0000FF"/>
                </a:solidFill>
              </a:rPr>
              <a:t>searchnum</a:t>
            </a:r>
            <a:r>
              <a:rPr lang="en-US" altLang="zh-TW" dirty="0"/>
              <a:t>, </a:t>
            </a:r>
            <a:r>
              <a:rPr lang="en-US" altLang="zh-TW" dirty="0" smtClean="0"/>
              <a:t>otherwise </a:t>
            </a:r>
            <a:r>
              <a:rPr lang="en-US" altLang="zh-TW" dirty="0"/>
              <a:t>returns </a:t>
            </a:r>
            <a:r>
              <a:rPr lang="en-US" altLang="zh-TW" dirty="0">
                <a:solidFill>
                  <a:srgbClr val="0000FF"/>
                </a:solidFill>
              </a:rPr>
              <a:t>-1</a:t>
            </a:r>
            <a:r>
              <a:rPr lang="en-US" altLang="zh-TW" dirty="0"/>
              <a:t>.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/>
          </a:p>
          <a:p>
            <a:pPr lvl="0">
              <a:lnSpc>
                <a:spcPct val="90000"/>
              </a:lnSpc>
              <a:buClr>
                <a:srgbClr val="3333CC"/>
              </a:buClr>
            </a:pPr>
            <a:r>
              <a:rPr lang="en-US" altLang="zh-TW" dirty="0" smtClean="0">
                <a:solidFill>
                  <a:srgbClr val="000000"/>
                </a:solidFill>
              </a:rPr>
              <a:t>We give two algorithms to implement it.</a:t>
            </a:r>
            <a:endParaRPr lang="en-US" altLang="zh-TW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14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64285"/>
          </a:xfrm>
        </p:spPr>
        <p:txBody>
          <a:bodyPr/>
          <a:lstStyle/>
          <a:p>
            <a:r>
              <a:rPr lang="en-US" altLang="zh-TW" dirty="0"/>
              <a:t>An </a:t>
            </a:r>
            <a:r>
              <a:rPr lang="en-US" altLang="zh-TW" dirty="0" smtClean="0"/>
              <a:t>Example (2): Linear Search</a:t>
            </a:r>
            <a:endParaRPr lang="en-US" altLang="zh-TW" dirty="0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1" y="1071412"/>
            <a:ext cx="7975898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/>
              <a:t>A</a:t>
            </a:r>
            <a:r>
              <a:rPr lang="en-US" altLang="zh-TW" dirty="0" smtClean="0"/>
              <a:t>ssume </a:t>
            </a:r>
            <a:r>
              <a:rPr lang="en-US" altLang="zh-TW" dirty="0"/>
              <a:t>sets of integers are </a:t>
            </a:r>
            <a:r>
              <a:rPr lang="en-US" altLang="zh-TW" dirty="0" smtClean="0"/>
              <a:t>unsorted.</a:t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search(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set[],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searchnum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size</a:t>
            </a:r>
            <a:r>
              <a:rPr lang="en-US" altLang="zh-TW" dirty="0" smtClean="0">
                <a:solidFill>
                  <a:srgbClr val="0000FF"/>
                </a:solidFill>
              </a:rPr>
              <a:t>){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 smtClean="0">
                <a:solidFill>
                  <a:srgbClr val="0000FF"/>
                </a:solidFill>
              </a:rPr>
              <a:t>;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   for </a:t>
            </a:r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 = 0;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 &lt; size;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++) </a:t>
            </a:r>
            <a:r>
              <a:rPr lang="en-US" altLang="zh-TW" dirty="0" smtClean="0">
                <a:solidFill>
                  <a:srgbClr val="0000FF"/>
                </a:solidFill>
              </a:rPr>
              <a:t/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       if </a:t>
            </a:r>
            <a:r>
              <a:rPr lang="en-US" altLang="zh-TW" dirty="0">
                <a:solidFill>
                  <a:srgbClr val="0000FF"/>
                </a:solidFill>
              </a:rPr>
              <a:t>(set[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] == </a:t>
            </a:r>
            <a:r>
              <a:rPr lang="en-US" altLang="zh-TW" dirty="0" err="1" smtClean="0">
                <a:solidFill>
                  <a:srgbClr val="0000FF"/>
                </a:solidFill>
              </a:rPr>
              <a:t>searchnum</a:t>
            </a:r>
            <a:r>
              <a:rPr lang="en-US" altLang="zh-TW" dirty="0" smtClean="0">
                <a:solidFill>
                  <a:srgbClr val="0000FF"/>
                </a:solidFill>
              </a:rPr>
              <a:t>)  </a:t>
            </a:r>
            <a:r>
              <a:rPr lang="en-US" altLang="zh-TW" dirty="0">
                <a:solidFill>
                  <a:srgbClr val="0000FF"/>
                </a:solidFill>
              </a:rPr>
              <a:t>return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;	</a:t>
            </a:r>
            <a:r>
              <a:rPr lang="en-US" altLang="zh-TW" dirty="0" smtClean="0">
                <a:solidFill>
                  <a:srgbClr val="0000FF"/>
                </a:solidFill>
              </a:rPr>
              <a:t/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    return </a:t>
            </a:r>
            <a:r>
              <a:rPr lang="en-US" altLang="zh-TW" dirty="0">
                <a:solidFill>
                  <a:srgbClr val="0000FF"/>
                </a:solidFill>
              </a:rPr>
              <a:t>-1</a:t>
            </a:r>
            <a:r>
              <a:rPr lang="en-US" altLang="zh-TW" dirty="0" smtClean="0">
                <a:solidFill>
                  <a:srgbClr val="0000FF"/>
                </a:solidFill>
              </a:rPr>
              <a:t>;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}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60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Example </a:t>
            </a:r>
            <a:r>
              <a:rPr lang="en-US" altLang="zh-TW" dirty="0" smtClean="0"/>
              <a:t>(3) Binary Search</a:t>
            </a:r>
            <a:endParaRPr lang="en-US" altLang="zh-TW" dirty="0"/>
          </a:p>
        </p:txBody>
      </p:sp>
      <p:sp>
        <p:nvSpPr>
          <p:cNvPr id="311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59510"/>
            <a:ext cx="77724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 smtClean="0"/>
              <a:t>Assume </a:t>
            </a:r>
            <a:r>
              <a:rPr lang="en-US" altLang="zh-TW" dirty="0"/>
              <a:t>sets of integers are </a:t>
            </a:r>
            <a:r>
              <a:rPr lang="en-US" altLang="zh-TW" dirty="0" smtClean="0"/>
              <a:t>sorted</a:t>
            </a:r>
            <a:br>
              <a:rPr lang="en-US" altLang="zh-TW" dirty="0" smtClean="0"/>
            </a:br>
            <a:endParaRPr lang="en-US" altLang="zh-TW" dirty="0" smtClean="0"/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200" dirty="0" smtClean="0">
                <a:solidFill>
                  <a:srgbClr val="0000FF"/>
                </a:solidFill>
              </a:rPr>
              <a:t> search(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200" dirty="0" smtClean="0">
                <a:solidFill>
                  <a:srgbClr val="0000FF"/>
                </a:solidFill>
              </a:rPr>
              <a:t> set[],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200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searchnum</a:t>
            </a:r>
            <a:r>
              <a:rPr lang="en-US" altLang="zh-TW" sz="2200" dirty="0" smtClean="0">
                <a:solidFill>
                  <a:srgbClr val="0000FF"/>
                </a:solidFill>
              </a:rPr>
              <a:t>, </a:t>
            </a:r>
            <a:r>
              <a:rPr lang="en-US" altLang="zh-TW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200" dirty="0" smtClean="0">
                <a:solidFill>
                  <a:srgbClr val="0000FF"/>
                </a:solidFill>
              </a:rPr>
              <a:t> size) {</a:t>
            </a:r>
            <a:endParaRPr lang="en-US" altLang="zh-TW" sz="2200" dirty="0">
              <a:solidFill>
                <a:srgbClr val="0000FF"/>
              </a:solidFill>
            </a:endParaRP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</a:t>
            </a:r>
            <a:r>
              <a:rPr lang="en-US" altLang="zh-TW" sz="2200" dirty="0" err="1">
                <a:solidFill>
                  <a:srgbClr val="0000FF"/>
                </a:solidFill>
              </a:rPr>
              <a:t>int</a:t>
            </a:r>
            <a:r>
              <a:rPr lang="en-US" altLang="zh-TW" sz="2200" dirty="0">
                <a:solidFill>
                  <a:srgbClr val="0000FF"/>
                </a:solidFill>
              </a:rPr>
              <a:t>  left, </a:t>
            </a:r>
            <a:r>
              <a:rPr lang="en-US" altLang="zh-TW" sz="2200" dirty="0" smtClean="0">
                <a:solidFill>
                  <a:srgbClr val="0000FF"/>
                </a:solidFill>
              </a:rPr>
              <a:t>right</a:t>
            </a:r>
            <a:r>
              <a:rPr lang="en-US" altLang="zh-TW" sz="2200" dirty="0">
                <a:solidFill>
                  <a:srgbClr val="0000FF"/>
                </a:solidFill>
              </a:rPr>
              <a:t>,</a:t>
            </a:r>
            <a:r>
              <a:rPr lang="en-US" altLang="zh-TW" sz="2200" dirty="0" smtClean="0">
                <a:solidFill>
                  <a:srgbClr val="0000FF"/>
                </a:solidFill>
              </a:rPr>
              <a:t> </a:t>
            </a:r>
            <a:r>
              <a:rPr lang="en-US" altLang="zh-TW" sz="2200" dirty="0">
                <a:solidFill>
                  <a:srgbClr val="0000FF"/>
                </a:solidFill>
              </a:rPr>
              <a:t>middle;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left  = 0;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right = size - 1;	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while (left &lt;= right)  {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  middle </a:t>
            </a:r>
            <a:r>
              <a:rPr lang="en-US" altLang="zh-TW" sz="2200" dirty="0">
                <a:solidFill>
                  <a:srgbClr val="0000FF"/>
                </a:solidFill>
              </a:rPr>
              <a:t>= (left + right) / 2;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  if </a:t>
            </a:r>
            <a:r>
              <a:rPr lang="en-US" altLang="zh-TW" sz="2200" dirty="0">
                <a:solidFill>
                  <a:srgbClr val="0000FF"/>
                </a:solidFill>
              </a:rPr>
              <a:t>(set[middle] &lt; </a:t>
            </a:r>
            <a:r>
              <a:rPr lang="en-US" altLang="zh-TW" sz="2200" dirty="0" err="1">
                <a:solidFill>
                  <a:srgbClr val="0000FF"/>
                </a:solidFill>
              </a:rPr>
              <a:t>searchnum</a:t>
            </a:r>
            <a:r>
              <a:rPr lang="en-US" altLang="zh-TW" sz="2200" dirty="0">
                <a:solidFill>
                  <a:srgbClr val="0000FF"/>
                </a:solidFill>
              </a:rPr>
              <a:t>)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  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         left </a:t>
            </a:r>
            <a:r>
              <a:rPr lang="en-US" altLang="zh-TW" sz="2200" dirty="0">
                <a:solidFill>
                  <a:srgbClr val="0000FF"/>
                </a:solidFill>
              </a:rPr>
              <a:t>= middle + 1;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  else </a:t>
            </a:r>
            <a:r>
              <a:rPr lang="en-US" altLang="zh-TW" sz="2200" dirty="0">
                <a:solidFill>
                  <a:srgbClr val="0000FF"/>
                </a:solidFill>
              </a:rPr>
              <a:t>if (set[middle] &gt; </a:t>
            </a:r>
            <a:r>
              <a:rPr lang="en-US" altLang="zh-TW" sz="2200" dirty="0" err="1">
                <a:solidFill>
                  <a:srgbClr val="0000FF"/>
                </a:solidFill>
              </a:rPr>
              <a:t>searchnum</a:t>
            </a:r>
            <a:r>
              <a:rPr lang="en-US" altLang="zh-TW" sz="2200" dirty="0">
                <a:solidFill>
                  <a:srgbClr val="0000FF"/>
                </a:solidFill>
              </a:rPr>
              <a:t>)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  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         right </a:t>
            </a:r>
            <a:r>
              <a:rPr lang="en-US" altLang="zh-TW" sz="2200" dirty="0">
                <a:solidFill>
                  <a:srgbClr val="0000FF"/>
                </a:solidFill>
              </a:rPr>
              <a:t>= middle - 1; 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  </a:t>
            </a:r>
            <a:r>
              <a:rPr lang="en-US" altLang="zh-TW" sz="2200" dirty="0" smtClean="0">
                <a:solidFill>
                  <a:srgbClr val="0000FF"/>
                </a:solidFill>
              </a:rPr>
              <a:t>       else </a:t>
            </a:r>
            <a:r>
              <a:rPr lang="en-US" altLang="zh-TW" sz="2200" dirty="0">
                <a:solidFill>
                  <a:srgbClr val="0000FF"/>
                </a:solidFill>
              </a:rPr>
              <a:t>return middle;          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</a:t>
            </a:r>
            <a:r>
              <a:rPr lang="en-US" altLang="zh-TW" sz="2200" dirty="0" smtClean="0">
                <a:solidFill>
                  <a:srgbClr val="0000FF"/>
                </a:solidFill>
              </a:rPr>
              <a:t>  </a:t>
            </a:r>
            <a:r>
              <a:rPr lang="en-US" altLang="zh-TW" sz="2200" dirty="0">
                <a:solidFill>
                  <a:srgbClr val="0000FF"/>
                </a:solidFill>
              </a:rPr>
              <a:t>}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 return -1;</a:t>
            </a:r>
          </a:p>
          <a:p>
            <a:pPr lvl="2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</a:t>
            </a:r>
            <a:endParaRPr lang="en-US" altLang="zh-TW" sz="22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33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86" name="Text Box 26"/>
          <p:cNvSpPr txBox="1">
            <a:spLocks noChangeArrowheads="1"/>
          </p:cNvSpPr>
          <p:nvPr/>
        </p:nvSpPr>
        <p:spPr bwMode="auto">
          <a:xfrm>
            <a:off x="562889" y="228601"/>
            <a:ext cx="32704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Gill Sans" pitchFamily="34" charset="0"/>
              </a:rPr>
              <a:t>searchnum = 18    size = 9 </a:t>
            </a:r>
          </a:p>
        </p:txBody>
      </p:sp>
      <p:grpSp>
        <p:nvGrpSpPr>
          <p:cNvPr id="322649" name="Group 89"/>
          <p:cNvGrpSpPr>
            <a:grpSpLocks/>
          </p:cNvGrpSpPr>
          <p:nvPr/>
        </p:nvGrpSpPr>
        <p:grpSpPr bwMode="auto">
          <a:xfrm>
            <a:off x="1125777" y="1981201"/>
            <a:ext cx="3925194" cy="1162050"/>
            <a:chOff x="768" y="1248"/>
            <a:chExt cx="2585" cy="732"/>
          </a:xfrm>
        </p:grpSpPr>
        <p:sp>
          <p:nvSpPr>
            <p:cNvPr id="322564" name="Rectangle 4"/>
            <p:cNvSpPr>
              <a:spLocks noChangeArrowheads="1"/>
            </p:cNvSpPr>
            <p:nvPr/>
          </p:nvSpPr>
          <p:spPr bwMode="auto">
            <a:xfrm>
              <a:off x="81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05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66" name="Rectangle 6"/>
            <p:cNvSpPr>
              <a:spLocks noChangeArrowheads="1"/>
            </p:cNvSpPr>
            <p:nvPr/>
          </p:nvSpPr>
          <p:spPr bwMode="auto">
            <a:xfrm>
              <a:off x="129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153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177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201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225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249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273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73" name="Text Box 13"/>
            <p:cNvSpPr txBox="1">
              <a:spLocks noChangeArrowheads="1"/>
            </p:cNvSpPr>
            <p:nvPr/>
          </p:nvSpPr>
          <p:spPr bwMode="auto">
            <a:xfrm>
              <a:off x="864" y="1488"/>
              <a:ext cx="213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2574" name="Text Box 14"/>
            <p:cNvSpPr txBox="1">
              <a:spLocks noChangeArrowheads="1"/>
            </p:cNvSpPr>
            <p:nvPr/>
          </p:nvSpPr>
          <p:spPr bwMode="auto">
            <a:xfrm>
              <a:off x="1056" y="1488"/>
              <a:ext cx="213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2575" name="Text Box 15"/>
            <p:cNvSpPr txBox="1">
              <a:spLocks noChangeArrowheads="1"/>
            </p:cNvSpPr>
            <p:nvPr/>
          </p:nvSpPr>
          <p:spPr bwMode="auto">
            <a:xfrm>
              <a:off x="1296" y="1488"/>
              <a:ext cx="213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22576" name="Text Box 16"/>
            <p:cNvSpPr txBox="1">
              <a:spLocks noChangeArrowheads="1"/>
            </p:cNvSpPr>
            <p:nvPr/>
          </p:nvSpPr>
          <p:spPr bwMode="auto">
            <a:xfrm>
              <a:off x="1536" y="1488"/>
              <a:ext cx="301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22577" name="Text Box 17"/>
            <p:cNvSpPr txBox="1">
              <a:spLocks noChangeArrowheads="1"/>
            </p:cNvSpPr>
            <p:nvPr/>
          </p:nvSpPr>
          <p:spPr bwMode="auto">
            <a:xfrm>
              <a:off x="1776" y="1488"/>
              <a:ext cx="301" cy="25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22578" name="Text Box 18"/>
            <p:cNvSpPr txBox="1">
              <a:spLocks noChangeArrowheads="1"/>
            </p:cNvSpPr>
            <p:nvPr/>
          </p:nvSpPr>
          <p:spPr bwMode="auto">
            <a:xfrm>
              <a:off x="2016" y="1488"/>
              <a:ext cx="301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22579" name="Text Box 19"/>
            <p:cNvSpPr txBox="1">
              <a:spLocks noChangeArrowheads="1"/>
            </p:cNvSpPr>
            <p:nvPr/>
          </p:nvSpPr>
          <p:spPr bwMode="auto">
            <a:xfrm>
              <a:off x="2256" y="1488"/>
              <a:ext cx="301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22580" name="Text Box 20"/>
            <p:cNvSpPr txBox="1">
              <a:spLocks noChangeArrowheads="1"/>
            </p:cNvSpPr>
            <p:nvPr/>
          </p:nvSpPr>
          <p:spPr bwMode="auto">
            <a:xfrm>
              <a:off x="2496" y="1488"/>
              <a:ext cx="301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22581" name="Text Box 21"/>
            <p:cNvSpPr txBox="1">
              <a:spLocks noChangeArrowheads="1"/>
            </p:cNvSpPr>
            <p:nvPr/>
          </p:nvSpPr>
          <p:spPr bwMode="auto">
            <a:xfrm>
              <a:off x="2736" y="1488"/>
              <a:ext cx="296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322583" name="Text Box 23"/>
            <p:cNvSpPr txBox="1">
              <a:spLocks noChangeArrowheads="1"/>
            </p:cNvSpPr>
            <p:nvPr/>
          </p:nvSpPr>
          <p:spPr bwMode="auto">
            <a:xfrm>
              <a:off x="768" y="1248"/>
              <a:ext cx="5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left=0</a:t>
              </a:r>
            </a:p>
          </p:txBody>
        </p:sp>
        <p:sp>
          <p:nvSpPr>
            <p:cNvPr id="322585" name="Text Box 25"/>
            <p:cNvSpPr txBox="1">
              <a:spLocks noChangeArrowheads="1"/>
            </p:cNvSpPr>
            <p:nvPr/>
          </p:nvSpPr>
          <p:spPr bwMode="auto">
            <a:xfrm>
              <a:off x="2688" y="1248"/>
              <a:ext cx="6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right=8</a:t>
              </a:r>
            </a:p>
          </p:txBody>
        </p:sp>
        <p:sp>
          <p:nvSpPr>
            <p:cNvPr id="322605" name="Text Box 45"/>
            <p:cNvSpPr txBox="1">
              <a:spLocks noChangeArrowheads="1"/>
            </p:cNvSpPr>
            <p:nvPr/>
          </p:nvSpPr>
          <p:spPr bwMode="auto">
            <a:xfrm>
              <a:off x="1680" y="1728"/>
              <a:ext cx="6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mid=4</a:t>
              </a:r>
            </a:p>
          </p:txBody>
        </p:sp>
      </p:grpSp>
      <p:grpSp>
        <p:nvGrpSpPr>
          <p:cNvPr id="322650" name="Group 90"/>
          <p:cNvGrpSpPr>
            <a:grpSpLocks/>
          </p:cNvGrpSpPr>
          <p:nvPr/>
        </p:nvGrpSpPr>
        <p:grpSpPr bwMode="auto">
          <a:xfrm>
            <a:off x="1196138" y="3581401"/>
            <a:ext cx="3854833" cy="1162050"/>
            <a:chOff x="816" y="2256"/>
            <a:chExt cx="2537" cy="732"/>
          </a:xfrm>
        </p:grpSpPr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056" y="2496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1296" y="2496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0" name="Rectangle 30"/>
            <p:cNvSpPr>
              <a:spLocks noChangeArrowheads="1"/>
            </p:cNvSpPr>
            <p:nvPr/>
          </p:nvSpPr>
          <p:spPr bwMode="auto">
            <a:xfrm>
              <a:off x="1536" y="2496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1776" y="2496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2" name="Rectangle 32"/>
            <p:cNvSpPr>
              <a:spLocks noChangeArrowheads="1"/>
            </p:cNvSpPr>
            <p:nvPr/>
          </p:nvSpPr>
          <p:spPr bwMode="auto">
            <a:xfrm>
              <a:off x="2016" y="2496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3" name="Rectangle 33"/>
            <p:cNvSpPr>
              <a:spLocks noChangeArrowheads="1"/>
            </p:cNvSpPr>
            <p:nvPr/>
          </p:nvSpPr>
          <p:spPr bwMode="auto">
            <a:xfrm>
              <a:off x="2256" y="2496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4" name="Rectangle 34"/>
            <p:cNvSpPr>
              <a:spLocks noChangeArrowheads="1"/>
            </p:cNvSpPr>
            <p:nvPr/>
          </p:nvSpPr>
          <p:spPr bwMode="auto">
            <a:xfrm>
              <a:off x="2496" y="2496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5" name="Rectangle 35"/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596" name="Text Box 36"/>
            <p:cNvSpPr txBox="1">
              <a:spLocks noChangeArrowheads="1"/>
            </p:cNvSpPr>
            <p:nvPr/>
          </p:nvSpPr>
          <p:spPr bwMode="auto">
            <a:xfrm>
              <a:off x="864" y="2496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2597" name="Text Box 37"/>
            <p:cNvSpPr txBox="1">
              <a:spLocks noChangeArrowheads="1"/>
            </p:cNvSpPr>
            <p:nvPr/>
          </p:nvSpPr>
          <p:spPr bwMode="auto">
            <a:xfrm>
              <a:off x="1056" y="2496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2598" name="Text Box 38"/>
            <p:cNvSpPr txBox="1">
              <a:spLocks noChangeArrowheads="1"/>
            </p:cNvSpPr>
            <p:nvPr/>
          </p:nvSpPr>
          <p:spPr bwMode="auto">
            <a:xfrm>
              <a:off x="1296" y="2496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22599" name="Text Box 39"/>
            <p:cNvSpPr txBox="1">
              <a:spLocks noChangeArrowheads="1"/>
            </p:cNvSpPr>
            <p:nvPr/>
          </p:nvSpPr>
          <p:spPr bwMode="auto">
            <a:xfrm>
              <a:off x="1536" y="2496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22600" name="Text Box 40"/>
            <p:cNvSpPr txBox="1">
              <a:spLocks noChangeArrowheads="1"/>
            </p:cNvSpPr>
            <p:nvPr/>
          </p:nvSpPr>
          <p:spPr bwMode="auto">
            <a:xfrm>
              <a:off x="1776" y="2496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22601" name="Text Box 41"/>
            <p:cNvSpPr txBox="1">
              <a:spLocks noChangeArrowheads="1"/>
            </p:cNvSpPr>
            <p:nvPr/>
          </p:nvSpPr>
          <p:spPr bwMode="auto">
            <a:xfrm>
              <a:off x="2016" y="2496"/>
              <a:ext cx="301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22602" name="Text Box 42"/>
            <p:cNvSpPr txBox="1">
              <a:spLocks noChangeArrowheads="1"/>
            </p:cNvSpPr>
            <p:nvPr/>
          </p:nvSpPr>
          <p:spPr bwMode="auto">
            <a:xfrm>
              <a:off x="2256" y="2496"/>
              <a:ext cx="301" cy="25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22603" name="Text Box 43"/>
            <p:cNvSpPr txBox="1">
              <a:spLocks noChangeArrowheads="1"/>
            </p:cNvSpPr>
            <p:nvPr/>
          </p:nvSpPr>
          <p:spPr bwMode="auto">
            <a:xfrm>
              <a:off x="2496" y="2496"/>
              <a:ext cx="301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22604" name="Text Box 44"/>
            <p:cNvSpPr txBox="1">
              <a:spLocks noChangeArrowheads="1"/>
            </p:cNvSpPr>
            <p:nvPr/>
          </p:nvSpPr>
          <p:spPr bwMode="auto">
            <a:xfrm>
              <a:off x="2736" y="2496"/>
              <a:ext cx="296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322606" name="Text Box 46"/>
            <p:cNvSpPr txBox="1">
              <a:spLocks noChangeArrowheads="1"/>
            </p:cNvSpPr>
            <p:nvPr/>
          </p:nvSpPr>
          <p:spPr bwMode="auto">
            <a:xfrm>
              <a:off x="1968" y="2256"/>
              <a:ext cx="5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left=5</a:t>
              </a:r>
            </a:p>
          </p:txBody>
        </p:sp>
        <p:sp>
          <p:nvSpPr>
            <p:cNvPr id="322607" name="Text Box 47"/>
            <p:cNvSpPr txBox="1">
              <a:spLocks noChangeArrowheads="1"/>
            </p:cNvSpPr>
            <p:nvPr/>
          </p:nvSpPr>
          <p:spPr bwMode="auto">
            <a:xfrm>
              <a:off x="2688" y="2256"/>
              <a:ext cx="6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right=8</a:t>
              </a:r>
            </a:p>
          </p:txBody>
        </p:sp>
        <p:sp>
          <p:nvSpPr>
            <p:cNvPr id="322608" name="Text Box 48"/>
            <p:cNvSpPr txBox="1">
              <a:spLocks noChangeArrowheads="1"/>
            </p:cNvSpPr>
            <p:nvPr/>
          </p:nvSpPr>
          <p:spPr bwMode="auto">
            <a:xfrm>
              <a:off x="2208" y="2736"/>
              <a:ext cx="6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mid=6</a:t>
              </a:r>
            </a:p>
          </p:txBody>
        </p:sp>
      </p:grpSp>
      <p:grpSp>
        <p:nvGrpSpPr>
          <p:cNvPr id="322651" name="Group 91"/>
          <p:cNvGrpSpPr>
            <a:grpSpLocks/>
          </p:cNvGrpSpPr>
          <p:nvPr/>
        </p:nvGrpSpPr>
        <p:grpSpPr bwMode="auto">
          <a:xfrm>
            <a:off x="1196137" y="4953001"/>
            <a:ext cx="3495605" cy="1162050"/>
            <a:chOff x="816" y="3120"/>
            <a:chExt cx="2297" cy="732"/>
          </a:xfrm>
        </p:grpSpPr>
        <p:sp>
          <p:nvSpPr>
            <p:cNvPr id="322609" name="Rectangle 49"/>
            <p:cNvSpPr>
              <a:spLocks noChangeArrowheads="1"/>
            </p:cNvSpPr>
            <p:nvPr/>
          </p:nvSpPr>
          <p:spPr bwMode="auto">
            <a:xfrm>
              <a:off x="81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0" name="Rectangle 50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1" name="Rectangle 51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2" name="Rectangle 52"/>
            <p:cNvSpPr>
              <a:spLocks noChangeArrowheads="1"/>
            </p:cNvSpPr>
            <p:nvPr/>
          </p:nvSpPr>
          <p:spPr bwMode="auto">
            <a:xfrm>
              <a:off x="153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3" name="Rectangle 53"/>
            <p:cNvSpPr>
              <a:spLocks noChangeArrowheads="1"/>
            </p:cNvSpPr>
            <p:nvPr/>
          </p:nvSpPr>
          <p:spPr bwMode="auto">
            <a:xfrm>
              <a:off x="177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4" name="Rectangle 54"/>
            <p:cNvSpPr>
              <a:spLocks noChangeArrowheads="1"/>
            </p:cNvSpPr>
            <p:nvPr/>
          </p:nvSpPr>
          <p:spPr bwMode="auto">
            <a:xfrm>
              <a:off x="2016" y="3360"/>
              <a:ext cx="240" cy="24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5" name="Rectangle 55"/>
            <p:cNvSpPr>
              <a:spLocks noChangeArrowheads="1"/>
            </p:cNvSpPr>
            <p:nvPr/>
          </p:nvSpPr>
          <p:spPr bwMode="auto">
            <a:xfrm>
              <a:off x="225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6" name="Rectangle 56"/>
            <p:cNvSpPr>
              <a:spLocks noChangeArrowheads="1"/>
            </p:cNvSpPr>
            <p:nvPr/>
          </p:nvSpPr>
          <p:spPr bwMode="auto">
            <a:xfrm>
              <a:off x="249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7" name="Rectangle 57"/>
            <p:cNvSpPr>
              <a:spLocks noChangeArrowheads="1"/>
            </p:cNvSpPr>
            <p:nvPr/>
          </p:nvSpPr>
          <p:spPr bwMode="auto">
            <a:xfrm>
              <a:off x="273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18" name="Text Box 58"/>
            <p:cNvSpPr txBox="1">
              <a:spLocks noChangeArrowheads="1"/>
            </p:cNvSpPr>
            <p:nvPr/>
          </p:nvSpPr>
          <p:spPr bwMode="auto">
            <a:xfrm>
              <a:off x="864" y="3360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2619" name="Text Box 59"/>
            <p:cNvSpPr txBox="1">
              <a:spLocks noChangeArrowheads="1"/>
            </p:cNvSpPr>
            <p:nvPr/>
          </p:nvSpPr>
          <p:spPr bwMode="auto">
            <a:xfrm>
              <a:off x="1056" y="3360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2620" name="Text Box 60"/>
            <p:cNvSpPr txBox="1">
              <a:spLocks noChangeArrowheads="1"/>
            </p:cNvSpPr>
            <p:nvPr/>
          </p:nvSpPr>
          <p:spPr bwMode="auto">
            <a:xfrm>
              <a:off x="1296" y="3360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22621" name="Text Box 61"/>
            <p:cNvSpPr txBox="1">
              <a:spLocks noChangeArrowheads="1"/>
            </p:cNvSpPr>
            <p:nvPr/>
          </p:nvSpPr>
          <p:spPr bwMode="auto">
            <a:xfrm>
              <a:off x="1536" y="3360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22622" name="Text Box 62"/>
            <p:cNvSpPr txBox="1">
              <a:spLocks noChangeArrowheads="1"/>
            </p:cNvSpPr>
            <p:nvPr/>
          </p:nvSpPr>
          <p:spPr bwMode="auto">
            <a:xfrm>
              <a:off x="1776" y="3360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22623" name="Text Box 63"/>
            <p:cNvSpPr txBox="1">
              <a:spLocks noChangeArrowheads="1"/>
            </p:cNvSpPr>
            <p:nvPr/>
          </p:nvSpPr>
          <p:spPr bwMode="auto">
            <a:xfrm>
              <a:off x="2016" y="3360"/>
              <a:ext cx="301" cy="25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22624" name="Text Box 64"/>
            <p:cNvSpPr txBox="1">
              <a:spLocks noChangeArrowheads="1"/>
            </p:cNvSpPr>
            <p:nvPr/>
          </p:nvSpPr>
          <p:spPr bwMode="auto">
            <a:xfrm>
              <a:off x="2256" y="3360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22625" name="Text Box 65"/>
            <p:cNvSpPr txBox="1">
              <a:spLocks noChangeArrowheads="1"/>
            </p:cNvSpPr>
            <p:nvPr/>
          </p:nvSpPr>
          <p:spPr bwMode="auto">
            <a:xfrm>
              <a:off x="2496" y="3360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22626" name="Text Box 66"/>
            <p:cNvSpPr txBox="1">
              <a:spLocks noChangeArrowheads="1"/>
            </p:cNvSpPr>
            <p:nvPr/>
          </p:nvSpPr>
          <p:spPr bwMode="auto">
            <a:xfrm>
              <a:off x="2736" y="3360"/>
              <a:ext cx="28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322627" name="Text Box 67"/>
            <p:cNvSpPr txBox="1">
              <a:spLocks noChangeArrowheads="1"/>
            </p:cNvSpPr>
            <p:nvPr/>
          </p:nvSpPr>
          <p:spPr bwMode="auto">
            <a:xfrm>
              <a:off x="1968" y="3120"/>
              <a:ext cx="5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left=5</a:t>
              </a:r>
            </a:p>
          </p:txBody>
        </p:sp>
        <p:sp>
          <p:nvSpPr>
            <p:cNvPr id="322628" name="Text Box 68"/>
            <p:cNvSpPr txBox="1">
              <a:spLocks noChangeArrowheads="1"/>
            </p:cNvSpPr>
            <p:nvPr/>
          </p:nvSpPr>
          <p:spPr bwMode="auto">
            <a:xfrm>
              <a:off x="2448" y="3120"/>
              <a:ext cx="6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right=5</a:t>
              </a:r>
            </a:p>
          </p:txBody>
        </p:sp>
        <p:sp>
          <p:nvSpPr>
            <p:cNvPr id="322629" name="Text Box 69"/>
            <p:cNvSpPr txBox="1">
              <a:spLocks noChangeArrowheads="1"/>
            </p:cNvSpPr>
            <p:nvPr/>
          </p:nvSpPr>
          <p:spPr bwMode="auto">
            <a:xfrm>
              <a:off x="1968" y="3600"/>
              <a:ext cx="6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mid=5</a:t>
              </a:r>
            </a:p>
          </p:txBody>
        </p:sp>
      </p:grpSp>
      <p:grpSp>
        <p:nvGrpSpPr>
          <p:cNvPr id="322648" name="Group 88"/>
          <p:cNvGrpSpPr>
            <a:grpSpLocks/>
          </p:cNvGrpSpPr>
          <p:nvPr/>
        </p:nvGrpSpPr>
        <p:grpSpPr bwMode="auto">
          <a:xfrm>
            <a:off x="1196137" y="990601"/>
            <a:ext cx="3367069" cy="708025"/>
            <a:chOff x="816" y="624"/>
            <a:chExt cx="2208" cy="446"/>
          </a:xfrm>
        </p:grpSpPr>
        <p:sp>
          <p:nvSpPr>
            <p:cNvPr id="322630" name="Rectangle 70"/>
            <p:cNvSpPr>
              <a:spLocks noChangeArrowheads="1"/>
            </p:cNvSpPr>
            <p:nvPr/>
          </p:nvSpPr>
          <p:spPr bwMode="auto">
            <a:xfrm>
              <a:off x="81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05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29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4" name="Rectangle 74"/>
            <p:cNvSpPr>
              <a:spLocks noChangeArrowheads="1"/>
            </p:cNvSpPr>
            <p:nvPr/>
          </p:nvSpPr>
          <p:spPr bwMode="auto">
            <a:xfrm>
              <a:off x="177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201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25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249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8" name="Rectangle 78"/>
            <p:cNvSpPr>
              <a:spLocks noChangeArrowheads="1"/>
            </p:cNvSpPr>
            <p:nvPr/>
          </p:nvSpPr>
          <p:spPr bwMode="auto">
            <a:xfrm>
              <a:off x="273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639" name="Text Box 79"/>
            <p:cNvSpPr txBox="1">
              <a:spLocks noChangeArrowheads="1"/>
            </p:cNvSpPr>
            <p:nvPr/>
          </p:nvSpPr>
          <p:spPr bwMode="auto">
            <a:xfrm>
              <a:off x="864" y="624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2640" name="Text Box 80"/>
            <p:cNvSpPr txBox="1">
              <a:spLocks noChangeArrowheads="1"/>
            </p:cNvSpPr>
            <p:nvPr/>
          </p:nvSpPr>
          <p:spPr bwMode="auto">
            <a:xfrm>
              <a:off x="1056" y="624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2641" name="Text Box 81"/>
            <p:cNvSpPr txBox="1">
              <a:spLocks noChangeArrowheads="1"/>
            </p:cNvSpPr>
            <p:nvPr/>
          </p:nvSpPr>
          <p:spPr bwMode="auto">
            <a:xfrm>
              <a:off x="1296" y="624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22642" name="Text Box 82"/>
            <p:cNvSpPr txBox="1">
              <a:spLocks noChangeArrowheads="1"/>
            </p:cNvSpPr>
            <p:nvPr/>
          </p:nvSpPr>
          <p:spPr bwMode="auto">
            <a:xfrm>
              <a:off x="1536" y="624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22643" name="Text Box 83"/>
            <p:cNvSpPr txBox="1">
              <a:spLocks noChangeArrowheads="1"/>
            </p:cNvSpPr>
            <p:nvPr/>
          </p:nvSpPr>
          <p:spPr bwMode="auto">
            <a:xfrm>
              <a:off x="1776" y="624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22644" name="Text Box 84"/>
            <p:cNvSpPr txBox="1">
              <a:spLocks noChangeArrowheads="1"/>
            </p:cNvSpPr>
            <p:nvPr/>
          </p:nvSpPr>
          <p:spPr bwMode="auto">
            <a:xfrm>
              <a:off x="2016" y="624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22645" name="Text Box 85"/>
            <p:cNvSpPr txBox="1">
              <a:spLocks noChangeArrowheads="1"/>
            </p:cNvSpPr>
            <p:nvPr/>
          </p:nvSpPr>
          <p:spPr bwMode="auto">
            <a:xfrm>
              <a:off x="2256" y="624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22646" name="Text Box 86"/>
            <p:cNvSpPr txBox="1">
              <a:spLocks noChangeArrowheads="1"/>
            </p:cNvSpPr>
            <p:nvPr/>
          </p:nvSpPr>
          <p:spPr bwMode="auto">
            <a:xfrm>
              <a:off x="2496" y="624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22647" name="Text Box 87"/>
            <p:cNvSpPr txBox="1">
              <a:spLocks noChangeArrowheads="1"/>
            </p:cNvSpPr>
            <p:nvPr/>
          </p:nvSpPr>
          <p:spPr bwMode="auto">
            <a:xfrm>
              <a:off x="2736" y="624"/>
              <a:ext cx="28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27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EA47A3EC-4886-4B35-A2B5-0B3D0A20754D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250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562889" y="228601"/>
            <a:ext cx="32704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>
                <a:latin typeface="Gill Sans" pitchFamily="34" charset="0"/>
              </a:rPr>
              <a:t>searchnum = 28    size = 9 </a:t>
            </a:r>
          </a:p>
        </p:txBody>
      </p:sp>
      <p:grpSp>
        <p:nvGrpSpPr>
          <p:cNvPr id="323587" name="Group 3"/>
          <p:cNvGrpSpPr>
            <a:grpSpLocks/>
          </p:cNvGrpSpPr>
          <p:nvPr/>
        </p:nvGrpSpPr>
        <p:grpSpPr bwMode="auto">
          <a:xfrm>
            <a:off x="1125777" y="1676401"/>
            <a:ext cx="3925194" cy="1162050"/>
            <a:chOff x="768" y="1248"/>
            <a:chExt cx="2585" cy="732"/>
          </a:xfrm>
        </p:grpSpPr>
        <p:sp>
          <p:nvSpPr>
            <p:cNvPr id="323588" name="Rectangle 4"/>
            <p:cNvSpPr>
              <a:spLocks noChangeArrowheads="1"/>
            </p:cNvSpPr>
            <p:nvPr/>
          </p:nvSpPr>
          <p:spPr bwMode="auto">
            <a:xfrm>
              <a:off x="81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89" name="Rectangle 5"/>
            <p:cNvSpPr>
              <a:spLocks noChangeArrowheads="1"/>
            </p:cNvSpPr>
            <p:nvPr/>
          </p:nvSpPr>
          <p:spPr bwMode="auto">
            <a:xfrm>
              <a:off x="105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0" name="Rectangle 6"/>
            <p:cNvSpPr>
              <a:spLocks noChangeArrowheads="1"/>
            </p:cNvSpPr>
            <p:nvPr/>
          </p:nvSpPr>
          <p:spPr bwMode="auto">
            <a:xfrm>
              <a:off x="129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1" name="Rectangle 7"/>
            <p:cNvSpPr>
              <a:spLocks noChangeArrowheads="1"/>
            </p:cNvSpPr>
            <p:nvPr/>
          </p:nvSpPr>
          <p:spPr bwMode="auto">
            <a:xfrm>
              <a:off x="153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2" name="Rectangle 8"/>
            <p:cNvSpPr>
              <a:spLocks noChangeArrowheads="1"/>
            </p:cNvSpPr>
            <p:nvPr/>
          </p:nvSpPr>
          <p:spPr bwMode="auto">
            <a:xfrm>
              <a:off x="177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3" name="Rectangle 9"/>
            <p:cNvSpPr>
              <a:spLocks noChangeArrowheads="1"/>
            </p:cNvSpPr>
            <p:nvPr/>
          </p:nvSpPr>
          <p:spPr bwMode="auto">
            <a:xfrm>
              <a:off x="201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4" name="Rectangle 10"/>
            <p:cNvSpPr>
              <a:spLocks noChangeArrowheads="1"/>
            </p:cNvSpPr>
            <p:nvPr/>
          </p:nvSpPr>
          <p:spPr bwMode="auto">
            <a:xfrm>
              <a:off x="225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5" name="Rectangle 11"/>
            <p:cNvSpPr>
              <a:spLocks noChangeArrowheads="1"/>
            </p:cNvSpPr>
            <p:nvPr/>
          </p:nvSpPr>
          <p:spPr bwMode="auto">
            <a:xfrm>
              <a:off x="249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6" name="Rectangle 12"/>
            <p:cNvSpPr>
              <a:spLocks noChangeArrowheads="1"/>
            </p:cNvSpPr>
            <p:nvPr/>
          </p:nvSpPr>
          <p:spPr bwMode="auto">
            <a:xfrm>
              <a:off x="2736" y="1488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597" name="Text Box 13"/>
            <p:cNvSpPr txBox="1">
              <a:spLocks noChangeArrowheads="1"/>
            </p:cNvSpPr>
            <p:nvPr/>
          </p:nvSpPr>
          <p:spPr bwMode="auto">
            <a:xfrm>
              <a:off x="864" y="1488"/>
              <a:ext cx="213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3598" name="Text Box 14"/>
            <p:cNvSpPr txBox="1">
              <a:spLocks noChangeArrowheads="1"/>
            </p:cNvSpPr>
            <p:nvPr/>
          </p:nvSpPr>
          <p:spPr bwMode="auto">
            <a:xfrm>
              <a:off x="1056" y="1488"/>
              <a:ext cx="213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3599" name="Text Box 15"/>
            <p:cNvSpPr txBox="1">
              <a:spLocks noChangeArrowheads="1"/>
            </p:cNvSpPr>
            <p:nvPr/>
          </p:nvSpPr>
          <p:spPr bwMode="auto">
            <a:xfrm>
              <a:off x="1296" y="1488"/>
              <a:ext cx="213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23600" name="Text Box 16"/>
            <p:cNvSpPr txBox="1">
              <a:spLocks noChangeArrowheads="1"/>
            </p:cNvSpPr>
            <p:nvPr/>
          </p:nvSpPr>
          <p:spPr bwMode="auto">
            <a:xfrm>
              <a:off x="1536" y="1488"/>
              <a:ext cx="301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23601" name="Text Box 17"/>
            <p:cNvSpPr txBox="1">
              <a:spLocks noChangeArrowheads="1"/>
            </p:cNvSpPr>
            <p:nvPr/>
          </p:nvSpPr>
          <p:spPr bwMode="auto">
            <a:xfrm>
              <a:off x="1776" y="1488"/>
              <a:ext cx="301" cy="25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23602" name="Text Box 18"/>
            <p:cNvSpPr txBox="1">
              <a:spLocks noChangeArrowheads="1"/>
            </p:cNvSpPr>
            <p:nvPr/>
          </p:nvSpPr>
          <p:spPr bwMode="auto">
            <a:xfrm>
              <a:off x="2016" y="1488"/>
              <a:ext cx="301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23603" name="Text Box 19"/>
            <p:cNvSpPr txBox="1">
              <a:spLocks noChangeArrowheads="1"/>
            </p:cNvSpPr>
            <p:nvPr/>
          </p:nvSpPr>
          <p:spPr bwMode="auto">
            <a:xfrm>
              <a:off x="2256" y="1488"/>
              <a:ext cx="301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23604" name="Text Box 20"/>
            <p:cNvSpPr txBox="1">
              <a:spLocks noChangeArrowheads="1"/>
            </p:cNvSpPr>
            <p:nvPr/>
          </p:nvSpPr>
          <p:spPr bwMode="auto">
            <a:xfrm>
              <a:off x="2496" y="1488"/>
              <a:ext cx="301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23605" name="Text Box 21"/>
            <p:cNvSpPr txBox="1">
              <a:spLocks noChangeArrowheads="1"/>
            </p:cNvSpPr>
            <p:nvPr/>
          </p:nvSpPr>
          <p:spPr bwMode="auto">
            <a:xfrm>
              <a:off x="2736" y="1488"/>
              <a:ext cx="289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323606" name="Text Box 22"/>
            <p:cNvSpPr txBox="1">
              <a:spLocks noChangeArrowheads="1"/>
            </p:cNvSpPr>
            <p:nvPr/>
          </p:nvSpPr>
          <p:spPr bwMode="auto">
            <a:xfrm>
              <a:off x="768" y="1248"/>
              <a:ext cx="5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left=0</a:t>
              </a:r>
            </a:p>
          </p:txBody>
        </p:sp>
        <p:sp>
          <p:nvSpPr>
            <p:cNvPr id="323607" name="Text Box 23"/>
            <p:cNvSpPr txBox="1">
              <a:spLocks noChangeArrowheads="1"/>
            </p:cNvSpPr>
            <p:nvPr/>
          </p:nvSpPr>
          <p:spPr bwMode="auto">
            <a:xfrm>
              <a:off x="2688" y="1248"/>
              <a:ext cx="6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right=8</a:t>
              </a:r>
            </a:p>
          </p:txBody>
        </p:sp>
        <p:sp>
          <p:nvSpPr>
            <p:cNvPr id="323608" name="Text Box 24"/>
            <p:cNvSpPr txBox="1">
              <a:spLocks noChangeArrowheads="1"/>
            </p:cNvSpPr>
            <p:nvPr/>
          </p:nvSpPr>
          <p:spPr bwMode="auto">
            <a:xfrm>
              <a:off x="1680" y="1728"/>
              <a:ext cx="6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mid=4</a:t>
              </a:r>
            </a:p>
          </p:txBody>
        </p:sp>
      </p:grpSp>
      <p:grpSp>
        <p:nvGrpSpPr>
          <p:cNvPr id="323609" name="Group 25"/>
          <p:cNvGrpSpPr>
            <a:grpSpLocks/>
          </p:cNvGrpSpPr>
          <p:nvPr/>
        </p:nvGrpSpPr>
        <p:grpSpPr bwMode="auto">
          <a:xfrm>
            <a:off x="1196138" y="2971801"/>
            <a:ext cx="3854833" cy="1162050"/>
            <a:chOff x="816" y="2256"/>
            <a:chExt cx="2537" cy="732"/>
          </a:xfrm>
        </p:grpSpPr>
        <p:sp>
          <p:nvSpPr>
            <p:cNvPr id="323610" name="Rectangle 26"/>
            <p:cNvSpPr>
              <a:spLocks noChangeArrowheads="1"/>
            </p:cNvSpPr>
            <p:nvPr/>
          </p:nvSpPr>
          <p:spPr bwMode="auto">
            <a:xfrm>
              <a:off x="816" y="2496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1" name="Rectangle 27"/>
            <p:cNvSpPr>
              <a:spLocks noChangeArrowheads="1"/>
            </p:cNvSpPr>
            <p:nvPr/>
          </p:nvSpPr>
          <p:spPr bwMode="auto">
            <a:xfrm>
              <a:off x="1056" y="2496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2" name="Rectangle 28"/>
            <p:cNvSpPr>
              <a:spLocks noChangeArrowheads="1"/>
            </p:cNvSpPr>
            <p:nvPr/>
          </p:nvSpPr>
          <p:spPr bwMode="auto">
            <a:xfrm>
              <a:off x="1296" y="2496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3" name="Rectangle 29"/>
            <p:cNvSpPr>
              <a:spLocks noChangeArrowheads="1"/>
            </p:cNvSpPr>
            <p:nvPr/>
          </p:nvSpPr>
          <p:spPr bwMode="auto">
            <a:xfrm>
              <a:off x="1536" y="2496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4" name="Rectangle 30"/>
            <p:cNvSpPr>
              <a:spLocks noChangeArrowheads="1"/>
            </p:cNvSpPr>
            <p:nvPr/>
          </p:nvSpPr>
          <p:spPr bwMode="auto">
            <a:xfrm>
              <a:off x="1776" y="2496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5" name="Rectangle 31"/>
            <p:cNvSpPr>
              <a:spLocks noChangeArrowheads="1"/>
            </p:cNvSpPr>
            <p:nvPr/>
          </p:nvSpPr>
          <p:spPr bwMode="auto">
            <a:xfrm>
              <a:off x="2016" y="2496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6" name="Rectangle 32"/>
            <p:cNvSpPr>
              <a:spLocks noChangeArrowheads="1"/>
            </p:cNvSpPr>
            <p:nvPr/>
          </p:nvSpPr>
          <p:spPr bwMode="auto">
            <a:xfrm>
              <a:off x="2256" y="2496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7" name="Rectangle 33"/>
            <p:cNvSpPr>
              <a:spLocks noChangeArrowheads="1"/>
            </p:cNvSpPr>
            <p:nvPr/>
          </p:nvSpPr>
          <p:spPr bwMode="auto">
            <a:xfrm>
              <a:off x="2496" y="2496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8" name="Rectangle 34"/>
            <p:cNvSpPr>
              <a:spLocks noChangeArrowheads="1"/>
            </p:cNvSpPr>
            <p:nvPr/>
          </p:nvSpPr>
          <p:spPr bwMode="auto">
            <a:xfrm>
              <a:off x="2736" y="2496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19" name="Text Box 35"/>
            <p:cNvSpPr txBox="1">
              <a:spLocks noChangeArrowheads="1"/>
            </p:cNvSpPr>
            <p:nvPr/>
          </p:nvSpPr>
          <p:spPr bwMode="auto">
            <a:xfrm>
              <a:off x="864" y="2496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3620" name="Text Box 36"/>
            <p:cNvSpPr txBox="1">
              <a:spLocks noChangeArrowheads="1"/>
            </p:cNvSpPr>
            <p:nvPr/>
          </p:nvSpPr>
          <p:spPr bwMode="auto">
            <a:xfrm>
              <a:off x="1056" y="2496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3621" name="Text Box 37"/>
            <p:cNvSpPr txBox="1">
              <a:spLocks noChangeArrowheads="1"/>
            </p:cNvSpPr>
            <p:nvPr/>
          </p:nvSpPr>
          <p:spPr bwMode="auto">
            <a:xfrm>
              <a:off x="1296" y="2496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23622" name="Text Box 38"/>
            <p:cNvSpPr txBox="1">
              <a:spLocks noChangeArrowheads="1"/>
            </p:cNvSpPr>
            <p:nvPr/>
          </p:nvSpPr>
          <p:spPr bwMode="auto">
            <a:xfrm>
              <a:off x="1536" y="2496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23623" name="Text Box 39"/>
            <p:cNvSpPr txBox="1">
              <a:spLocks noChangeArrowheads="1"/>
            </p:cNvSpPr>
            <p:nvPr/>
          </p:nvSpPr>
          <p:spPr bwMode="auto">
            <a:xfrm>
              <a:off x="1776" y="2496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23624" name="Text Box 40"/>
            <p:cNvSpPr txBox="1">
              <a:spLocks noChangeArrowheads="1"/>
            </p:cNvSpPr>
            <p:nvPr/>
          </p:nvSpPr>
          <p:spPr bwMode="auto">
            <a:xfrm>
              <a:off x="2016" y="2496"/>
              <a:ext cx="301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23625" name="Text Box 41"/>
            <p:cNvSpPr txBox="1">
              <a:spLocks noChangeArrowheads="1"/>
            </p:cNvSpPr>
            <p:nvPr/>
          </p:nvSpPr>
          <p:spPr bwMode="auto">
            <a:xfrm>
              <a:off x="2256" y="2496"/>
              <a:ext cx="301" cy="25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23626" name="Text Box 42"/>
            <p:cNvSpPr txBox="1">
              <a:spLocks noChangeArrowheads="1"/>
            </p:cNvSpPr>
            <p:nvPr/>
          </p:nvSpPr>
          <p:spPr bwMode="auto">
            <a:xfrm>
              <a:off x="2496" y="2496"/>
              <a:ext cx="301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23627" name="Text Box 43"/>
            <p:cNvSpPr txBox="1">
              <a:spLocks noChangeArrowheads="1"/>
            </p:cNvSpPr>
            <p:nvPr/>
          </p:nvSpPr>
          <p:spPr bwMode="auto">
            <a:xfrm>
              <a:off x="2736" y="2496"/>
              <a:ext cx="290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323628" name="Text Box 44"/>
            <p:cNvSpPr txBox="1">
              <a:spLocks noChangeArrowheads="1"/>
            </p:cNvSpPr>
            <p:nvPr/>
          </p:nvSpPr>
          <p:spPr bwMode="auto">
            <a:xfrm>
              <a:off x="1968" y="2256"/>
              <a:ext cx="5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left=5</a:t>
              </a:r>
            </a:p>
          </p:txBody>
        </p:sp>
        <p:sp>
          <p:nvSpPr>
            <p:cNvPr id="323629" name="Text Box 45"/>
            <p:cNvSpPr txBox="1">
              <a:spLocks noChangeArrowheads="1"/>
            </p:cNvSpPr>
            <p:nvPr/>
          </p:nvSpPr>
          <p:spPr bwMode="auto">
            <a:xfrm>
              <a:off x="2688" y="2256"/>
              <a:ext cx="66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right=8</a:t>
              </a:r>
            </a:p>
          </p:txBody>
        </p:sp>
        <p:sp>
          <p:nvSpPr>
            <p:cNvPr id="323630" name="Text Box 46"/>
            <p:cNvSpPr txBox="1">
              <a:spLocks noChangeArrowheads="1"/>
            </p:cNvSpPr>
            <p:nvPr/>
          </p:nvSpPr>
          <p:spPr bwMode="auto">
            <a:xfrm>
              <a:off x="2208" y="2736"/>
              <a:ext cx="6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mid=6</a:t>
              </a:r>
            </a:p>
          </p:txBody>
        </p:sp>
      </p:grpSp>
      <p:grpSp>
        <p:nvGrpSpPr>
          <p:cNvPr id="323672" name="Group 88"/>
          <p:cNvGrpSpPr>
            <a:grpSpLocks/>
          </p:cNvGrpSpPr>
          <p:nvPr/>
        </p:nvGrpSpPr>
        <p:grpSpPr bwMode="auto">
          <a:xfrm>
            <a:off x="1196138" y="4191001"/>
            <a:ext cx="4126976" cy="1162050"/>
            <a:chOff x="816" y="3112"/>
            <a:chExt cx="2714" cy="732"/>
          </a:xfrm>
        </p:grpSpPr>
        <p:sp>
          <p:nvSpPr>
            <p:cNvPr id="323632" name="Rectangle 48"/>
            <p:cNvSpPr>
              <a:spLocks noChangeArrowheads="1"/>
            </p:cNvSpPr>
            <p:nvPr/>
          </p:nvSpPr>
          <p:spPr bwMode="auto">
            <a:xfrm>
              <a:off x="81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33" name="Rectangle 49"/>
            <p:cNvSpPr>
              <a:spLocks noChangeArrowheads="1"/>
            </p:cNvSpPr>
            <p:nvPr/>
          </p:nvSpPr>
          <p:spPr bwMode="auto">
            <a:xfrm>
              <a:off x="105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34" name="Rectangle 50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35" name="Rectangle 51"/>
            <p:cNvSpPr>
              <a:spLocks noChangeArrowheads="1"/>
            </p:cNvSpPr>
            <p:nvPr/>
          </p:nvSpPr>
          <p:spPr bwMode="auto">
            <a:xfrm>
              <a:off x="153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36" name="Rectangle 52"/>
            <p:cNvSpPr>
              <a:spLocks noChangeArrowheads="1"/>
            </p:cNvSpPr>
            <p:nvPr/>
          </p:nvSpPr>
          <p:spPr bwMode="auto">
            <a:xfrm>
              <a:off x="177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37" name="Rectangle 53"/>
            <p:cNvSpPr>
              <a:spLocks noChangeArrowheads="1"/>
            </p:cNvSpPr>
            <p:nvPr/>
          </p:nvSpPr>
          <p:spPr bwMode="auto">
            <a:xfrm>
              <a:off x="201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38" name="Rectangle 54"/>
            <p:cNvSpPr>
              <a:spLocks noChangeArrowheads="1"/>
            </p:cNvSpPr>
            <p:nvPr/>
          </p:nvSpPr>
          <p:spPr bwMode="auto">
            <a:xfrm>
              <a:off x="2256" y="3360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39" name="Rectangle 55"/>
            <p:cNvSpPr>
              <a:spLocks noChangeArrowheads="1"/>
            </p:cNvSpPr>
            <p:nvPr/>
          </p:nvSpPr>
          <p:spPr bwMode="auto">
            <a:xfrm>
              <a:off x="2496" y="3360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40" name="Rectangle 56"/>
            <p:cNvSpPr>
              <a:spLocks noChangeArrowheads="1"/>
            </p:cNvSpPr>
            <p:nvPr/>
          </p:nvSpPr>
          <p:spPr bwMode="auto">
            <a:xfrm>
              <a:off x="2736" y="3360"/>
              <a:ext cx="240" cy="24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41" name="Text Box 57"/>
            <p:cNvSpPr txBox="1">
              <a:spLocks noChangeArrowheads="1"/>
            </p:cNvSpPr>
            <p:nvPr/>
          </p:nvSpPr>
          <p:spPr bwMode="auto">
            <a:xfrm>
              <a:off x="864" y="3360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3</a:t>
              </a:r>
              <a:endParaRPr lang="zh-TW" altLang="en-US" sz="2000" u="sng">
                <a:latin typeface="Times New Roman" pitchFamily="18" charset="0"/>
              </a:endParaRPr>
            </a:p>
          </p:txBody>
        </p:sp>
        <p:sp>
          <p:nvSpPr>
            <p:cNvPr id="323642" name="Text Box 58"/>
            <p:cNvSpPr txBox="1">
              <a:spLocks noChangeArrowheads="1"/>
            </p:cNvSpPr>
            <p:nvPr/>
          </p:nvSpPr>
          <p:spPr bwMode="auto">
            <a:xfrm>
              <a:off x="1056" y="3360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7</a:t>
              </a:r>
              <a:endParaRPr lang="zh-TW" altLang="en-US" sz="2000" u="sng">
                <a:latin typeface="Times New Roman" pitchFamily="18" charset="0"/>
              </a:endParaRPr>
            </a:p>
          </p:txBody>
        </p:sp>
        <p:sp>
          <p:nvSpPr>
            <p:cNvPr id="323643" name="Text Box 59"/>
            <p:cNvSpPr txBox="1">
              <a:spLocks noChangeArrowheads="1"/>
            </p:cNvSpPr>
            <p:nvPr/>
          </p:nvSpPr>
          <p:spPr bwMode="auto">
            <a:xfrm>
              <a:off x="1296" y="3360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9</a:t>
              </a:r>
              <a:endParaRPr lang="zh-TW" altLang="en-US" sz="2000" u="sng">
                <a:latin typeface="Times New Roman" pitchFamily="18" charset="0"/>
              </a:endParaRPr>
            </a:p>
          </p:txBody>
        </p:sp>
        <p:sp>
          <p:nvSpPr>
            <p:cNvPr id="323644" name="Text Box 60"/>
            <p:cNvSpPr txBox="1">
              <a:spLocks noChangeArrowheads="1"/>
            </p:cNvSpPr>
            <p:nvPr/>
          </p:nvSpPr>
          <p:spPr bwMode="auto">
            <a:xfrm>
              <a:off x="1536" y="3360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12</a:t>
              </a:r>
              <a:endParaRPr lang="zh-TW" altLang="en-US" sz="2000" u="sng">
                <a:latin typeface="Times New Roman" pitchFamily="18" charset="0"/>
              </a:endParaRPr>
            </a:p>
          </p:txBody>
        </p:sp>
        <p:sp>
          <p:nvSpPr>
            <p:cNvPr id="323645" name="Text Box 61"/>
            <p:cNvSpPr txBox="1">
              <a:spLocks noChangeArrowheads="1"/>
            </p:cNvSpPr>
            <p:nvPr/>
          </p:nvSpPr>
          <p:spPr bwMode="auto">
            <a:xfrm>
              <a:off x="1776" y="3360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13</a:t>
              </a:r>
              <a:endParaRPr lang="zh-TW" altLang="en-US" sz="2000" u="sng">
                <a:latin typeface="Times New Roman" pitchFamily="18" charset="0"/>
              </a:endParaRPr>
            </a:p>
          </p:txBody>
        </p:sp>
        <p:sp>
          <p:nvSpPr>
            <p:cNvPr id="323646" name="Text Box 62"/>
            <p:cNvSpPr txBox="1">
              <a:spLocks noChangeArrowheads="1"/>
            </p:cNvSpPr>
            <p:nvPr/>
          </p:nvSpPr>
          <p:spPr bwMode="auto">
            <a:xfrm>
              <a:off x="2016" y="3360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18</a:t>
              </a:r>
              <a:endParaRPr lang="zh-TW" altLang="en-US" sz="2000" u="sng">
                <a:latin typeface="Times New Roman" pitchFamily="18" charset="0"/>
              </a:endParaRPr>
            </a:p>
          </p:txBody>
        </p:sp>
        <p:sp>
          <p:nvSpPr>
            <p:cNvPr id="323647" name="Text Box 63"/>
            <p:cNvSpPr txBox="1">
              <a:spLocks noChangeArrowheads="1"/>
            </p:cNvSpPr>
            <p:nvPr/>
          </p:nvSpPr>
          <p:spPr bwMode="auto">
            <a:xfrm>
              <a:off x="2256" y="3360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20</a:t>
              </a:r>
              <a:endParaRPr lang="zh-TW" altLang="en-US" sz="2000" u="sng">
                <a:latin typeface="Times New Roman" pitchFamily="18" charset="0"/>
              </a:endParaRPr>
            </a:p>
          </p:txBody>
        </p:sp>
        <p:sp>
          <p:nvSpPr>
            <p:cNvPr id="323648" name="Text Box 64"/>
            <p:cNvSpPr txBox="1">
              <a:spLocks noChangeArrowheads="1"/>
            </p:cNvSpPr>
            <p:nvPr/>
          </p:nvSpPr>
          <p:spPr bwMode="auto">
            <a:xfrm>
              <a:off x="2496" y="3360"/>
              <a:ext cx="301" cy="25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23</a:t>
              </a:r>
              <a:endParaRPr lang="zh-TW" altLang="en-US" sz="2000" u="sng">
                <a:latin typeface="Times New Roman" pitchFamily="18" charset="0"/>
              </a:endParaRPr>
            </a:p>
          </p:txBody>
        </p:sp>
        <p:sp>
          <p:nvSpPr>
            <p:cNvPr id="323649" name="Text Box 65"/>
            <p:cNvSpPr txBox="1">
              <a:spLocks noChangeArrowheads="1"/>
            </p:cNvSpPr>
            <p:nvPr/>
          </p:nvSpPr>
          <p:spPr bwMode="auto">
            <a:xfrm>
              <a:off x="2736" y="3360"/>
              <a:ext cx="288" cy="25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 dirty="0">
                  <a:latin typeface="Times New Roman" pitchFamily="18" charset="0"/>
                </a:rPr>
                <a:t>27</a:t>
              </a:r>
              <a:endParaRPr lang="zh-TW" altLang="en-US" sz="2000" u="sng" dirty="0">
                <a:latin typeface="Times New Roman" pitchFamily="18" charset="0"/>
              </a:endParaRPr>
            </a:p>
          </p:txBody>
        </p:sp>
        <p:sp>
          <p:nvSpPr>
            <p:cNvPr id="323650" name="Text Box 66"/>
            <p:cNvSpPr txBox="1">
              <a:spLocks noChangeArrowheads="1"/>
            </p:cNvSpPr>
            <p:nvPr/>
          </p:nvSpPr>
          <p:spPr bwMode="auto">
            <a:xfrm>
              <a:off x="2448" y="3120"/>
              <a:ext cx="5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left=7</a:t>
              </a:r>
            </a:p>
          </p:txBody>
        </p:sp>
        <p:sp>
          <p:nvSpPr>
            <p:cNvPr id="323651" name="Text Box 67"/>
            <p:cNvSpPr txBox="1">
              <a:spLocks noChangeArrowheads="1"/>
            </p:cNvSpPr>
            <p:nvPr/>
          </p:nvSpPr>
          <p:spPr bwMode="auto">
            <a:xfrm>
              <a:off x="2928" y="3112"/>
              <a:ext cx="60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latin typeface="Gill Sans" pitchFamily="34" charset="0"/>
                </a:rPr>
                <a:t>right=8</a:t>
              </a:r>
              <a:endParaRPr lang="en-US" altLang="zh-TW" sz="1800" u="sng">
                <a:latin typeface="Gill Sans" pitchFamily="34" charset="0"/>
              </a:endParaRPr>
            </a:p>
          </p:txBody>
        </p:sp>
        <p:sp>
          <p:nvSpPr>
            <p:cNvPr id="323652" name="Text Box 68"/>
            <p:cNvSpPr txBox="1">
              <a:spLocks noChangeArrowheads="1"/>
            </p:cNvSpPr>
            <p:nvPr/>
          </p:nvSpPr>
          <p:spPr bwMode="auto">
            <a:xfrm>
              <a:off x="2458" y="3592"/>
              <a:ext cx="6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mid=7</a:t>
              </a:r>
            </a:p>
          </p:txBody>
        </p:sp>
      </p:grpSp>
      <p:grpSp>
        <p:nvGrpSpPr>
          <p:cNvPr id="323653" name="Group 69"/>
          <p:cNvGrpSpPr>
            <a:grpSpLocks/>
          </p:cNvGrpSpPr>
          <p:nvPr/>
        </p:nvGrpSpPr>
        <p:grpSpPr bwMode="auto">
          <a:xfrm>
            <a:off x="1196137" y="990601"/>
            <a:ext cx="3397634" cy="708025"/>
            <a:chOff x="816" y="624"/>
            <a:chExt cx="2208" cy="446"/>
          </a:xfrm>
        </p:grpSpPr>
        <p:sp>
          <p:nvSpPr>
            <p:cNvPr id="323654" name="Rectangle 70"/>
            <p:cNvSpPr>
              <a:spLocks noChangeArrowheads="1"/>
            </p:cNvSpPr>
            <p:nvPr/>
          </p:nvSpPr>
          <p:spPr bwMode="auto">
            <a:xfrm>
              <a:off x="81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55" name="Rectangle 71"/>
            <p:cNvSpPr>
              <a:spLocks noChangeArrowheads="1"/>
            </p:cNvSpPr>
            <p:nvPr/>
          </p:nvSpPr>
          <p:spPr bwMode="auto">
            <a:xfrm>
              <a:off x="105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56" name="Rectangle 72"/>
            <p:cNvSpPr>
              <a:spLocks noChangeArrowheads="1"/>
            </p:cNvSpPr>
            <p:nvPr/>
          </p:nvSpPr>
          <p:spPr bwMode="auto">
            <a:xfrm>
              <a:off x="129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57" name="Rectangle 73"/>
            <p:cNvSpPr>
              <a:spLocks noChangeArrowheads="1"/>
            </p:cNvSpPr>
            <p:nvPr/>
          </p:nvSpPr>
          <p:spPr bwMode="auto">
            <a:xfrm>
              <a:off x="153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58" name="Rectangle 74"/>
            <p:cNvSpPr>
              <a:spLocks noChangeArrowheads="1"/>
            </p:cNvSpPr>
            <p:nvPr/>
          </p:nvSpPr>
          <p:spPr bwMode="auto">
            <a:xfrm>
              <a:off x="177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59" name="Rectangle 75"/>
            <p:cNvSpPr>
              <a:spLocks noChangeArrowheads="1"/>
            </p:cNvSpPr>
            <p:nvPr/>
          </p:nvSpPr>
          <p:spPr bwMode="auto">
            <a:xfrm>
              <a:off x="201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60" name="Rectangle 76"/>
            <p:cNvSpPr>
              <a:spLocks noChangeArrowheads="1"/>
            </p:cNvSpPr>
            <p:nvPr/>
          </p:nvSpPr>
          <p:spPr bwMode="auto">
            <a:xfrm>
              <a:off x="225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61" name="Rectangle 77"/>
            <p:cNvSpPr>
              <a:spLocks noChangeArrowheads="1"/>
            </p:cNvSpPr>
            <p:nvPr/>
          </p:nvSpPr>
          <p:spPr bwMode="auto">
            <a:xfrm>
              <a:off x="249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62" name="Rectangle 78"/>
            <p:cNvSpPr>
              <a:spLocks noChangeArrowheads="1"/>
            </p:cNvSpPr>
            <p:nvPr/>
          </p:nvSpPr>
          <p:spPr bwMode="auto">
            <a:xfrm>
              <a:off x="2736" y="624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63" name="Text Box 79"/>
            <p:cNvSpPr txBox="1">
              <a:spLocks noChangeArrowheads="1"/>
            </p:cNvSpPr>
            <p:nvPr/>
          </p:nvSpPr>
          <p:spPr bwMode="auto">
            <a:xfrm>
              <a:off x="864" y="624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3664" name="Text Box 80"/>
            <p:cNvSpPr txBox="1">
              <a:spLocks noChangeArrowheads="1"/>
            </p:cNvSpPr>
            <p:nvPr/>
          </p:nvSpPr>
          <p:spPr bwMode="auto">
            <a:xfrm>
              <a:off x="1056" y="624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3665" name="Text Box 81"/>
            <p:cNvSpPr txBox="1">
              <a:spLocks noChangeArrowheads="1"/>
            </p:cNvSpPr>
            <p:nvPr/>
          </p:nvSpPr>
          <p:spPr bwMode="auto">
            <a:xfrm>
              <a:off x="1296" y="624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23666" name="Text Box 82"/>
            <p:cNvSpPr txBox="1">
              <a:spLocks noChangeArrowheads="1"/>
            </p:cNvSpPr>
            <p:nvPr/>
          </p:nvSpPr>
          <p:spPr bwMode="auto">
            <a:xfrm>
              <a:off x="1536" y="624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23667" name="Text Box 83"/>
            <p:cNvSpPr txBox="1">
              <a:spLocks noChangeArrowheads="1"/>
            </p:cNvSpPr>
            <p:nvPr/>
          </p:nvSpPr>
          <p:spPr bwMode="auto">
            <a:xfrm>
              <a:off x="1776" y="624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23668" name="Text Box 84"/>
            <p:cNvSpPr txBox="1">
              <a:spLocks noChangeArrowheads="1"/>
            </p:cNvSpPr>
            <p:nvPr/>
          </p:nvSpPr>
          <p:spPr bwMode="auto">
            <a:xfrm>
              <a:off x="2016" y="624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23669" name="Text Box 85"/>
            <p:cNvSpPr txBox="1">
              <a:spLocks noChangeArrowheads="1"/>
            </p:cNvSpPr>
            <p:nvPr/>
          </p:nvSpPr>
          <p:spPr bwMode="auto">
            <a:xfrm>
              <a:off x="2256" y="624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23670" name="Text Box 86"/>
            <p:cNvSpPr txBox="1">
              <a:spLocks noChangeArrowheads="1"/>
            </p:cNvSpPr>
            <p:nvPr/>
          </p:nvSpPr>
          <p:spPr bwMode="auto">
            <a:xfrm>
              <a:off x="2496" y="624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23671" name="Text Box 87"/>
            <p:cNvSpPr txBox="1">
              <a:spLocks noChangeArrowheads="1"/>
            </p:cNvSpPr>
            <p:nvPr/>
          </p:nvSpPr>
          <p:spPr bwMode="auto">
            <a:xfrm>
              <a:off x="2736" y="624"/>
              <a:ext cx="28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27</a:t>
              </a:r>
            </a:p>
          </p:txBody>
        </p:sp>
      </p:grpSp>
      <p:grpSp>
        <p:nvGrpSpPr>
          <p:cNvPr id="323695" name="Group 111"/>
          <p:cNvGrpSpPr>
            <a:grpSpLocks/>
          </p:cNvGrpSpPr>
          <p:nvPr/>
        </p:nvGrpSpPr>
        <p:grpSpPr bwMode="auto">
          <a:xfrm>
            <a:off x="1196138" y="5334001"/>
            <a:ext cx="4126976" cy="1162050"/>
            <a:chOff x="816" y="3360"/>
            <a:chExt cx="2714" cy="732"/>
          </a:xfrm>
        </p:grpSpPr>
        <p:sp>
          <p:nvSpPr>
            <p:cNvPr id="323674" name="Rectangle 90"/>
            <p:cNvSpPr>
              <a:spLocks noChangeArrowheads="1"/>
            </p:cNvSpPr>
            <p:nvPr/>
          </p:nvSpPr>
          <p:spPr bwMode="auto">
            <a:xfrm>
              <a:off x="816" y="3608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75" name="Rectangle 91"/>
            <p:cNvSpPr>
              <a:spLocks noChangeArrowheads="1"/>
            </p:cNvSpPr>
            <p:nvPr/>
          </p:nvSpPr>
          <p:spPr bwMode="auto">
            <a:xfrm>
              <a:off x="1056" y="3608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76" name="Rectangle 92"/>
            <p:cNvSpPr>
              <a:spLocks noChangeArrowheads="1"/>
            </p:cNvSpPr>
            <p:nvPr/>
          </p:nvSpPr>
          <p:spPr bwMode="auto">
            <a:xfrm>
              <a:off x="1296" y="3608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77" name="Rectangle 93"/>
            <p:cNvSpPr>
              <a:spLocks noChangeArrowheads="1"/>
            </p:cNvSpPr>
            <p:nvPr/>
          </p:nvSpPr>
          <p:spPr bwMode="auto">
            <a:xfrm>
              <a:off x="1536" y="3608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78" name="Rectangle 94"/>
            <p:cNvSpPr>
              <a:spLocks noChangeArrowheads="1"/>
            </p:cNvSpPr>
            <p:nvPr/>
          </p:nvSpPr>
          <p:spPr bwMode="auto">
            <a:xfrm>
              <a:off x="1776" y="3608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79" name="Rectangle 95"/>
            <p:cNvSpPr>
              <a:spLocks noChangeArrowheads="1"/>
            </p:cNvSpPr>
            <p:nvPr/>
          </p:nvSpPr>
          <p:spPr bwMode="auto">
            <a:xfrm>
              <a:off x="2016" y="3608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80" name="Rectangle 96"/>
            <p:cNvSpPr>
              <a:spLocks noChangeArrowheads="1"/>
            </p:cNvSpPr>
            <p:nvPr/>
          </p:nvSpPr>
          <p:spPr bwMode="auto">
            <a:xfrm>
              <a:off x="2256" y="3608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81" name="Rectangle 97"/>
            <p:cNvSpPr>
              <a:spLocks noChangeArrowheads="1"/>
            </p:cNvSpPr>
            <p:nvPr/>
          </p:nvSpPr>
          <p:spPr bwMode="auto">
            <a:xfrm>
              <a:off x="2496" y="3608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82" name="Rectangle 98"/>
            <p:cNvSpPr>
              <a:spLocks noChangeArrowheads="1"/>
            </p:cNvSpPr>
            <p:nvPr/>
          </p:nvSpPr>
          <p:spPr bwMode="auto">
            <a:xfrm>
              <a:off x="2736" y="3608"/>
              <a:ext cx="240" cy="240"/>
            </a:xfrm>
            <a:prstGeom prst="rect">
              <a:avLst/>
            </a:prstGeom>
            <a:noFill/>
            <a:ln w="12700">
              <a:solidFill>
                <a:srgbClr val="808080"/>
              </a:solidFill>
              <a:miter lim="800000"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683" name="Text Box 99"/>
            <p:cNvSpPr txBox="1">
              <a:spLocks noChangeArrowheads="1"/>
            </p:cNvSpPr>
            <p:nvPr/>
          </p:nvSpPr>
          <p:spPr bwMode="auto">
            <a:xfrm>
              <a:off x="864" y="3608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23684" name="Text Box 100"/>
            <p:cNvSpPr txBox="1">
              <a:spLocks noChangeArrowheads="1"/>
            </p:cNvSpPr>
            <p:nvPr/>
          </p:nvSpPr>
          <p:spPr bwMode="auto">
            <a:xfrm>
              <a:off x="1056" y="3608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23685" name="Text Box 101"/>
            <p:cNvSpPr txBox="1">
              <a:spLocks noChangeArrowheads="1"/>
            </p:cNvSpPr>
            <p:nvPr/>
          </p:nvSpPr>
          <p:spPr bwMode="auto">
            <a:xfrm>
              <a:off x="1296" y="3608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23686" name="Text Box 102"/>
            <p:cNvSpPr txBox="1">
              <a:spLocks noChangeArrowheads="1"/>
            </p:cNvSpPr>
            <p:nvPr/>
          </p:nvSpPr>
          <p:spPr bwMode="auto">
            <a:xfrm>
              <a:off x="1536" y="3608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23687" name="Text Box 103"/>
            <p:cNvSpPr txBox="1">
              <a:spLocks noChangeArrowheads="1"/>
            </p:cNvSpPr>
            <p:nvPr/>
          </p:nvSpPr>
          <p:spPr bwMode="auto">
            <a:xfrm>
              <a:off x="1776" y="3608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23688" name="Text Box 104"/>
            <p:cNvSpPr txBox="1">
              <a:spLocks noChangeArrowheads="1"/>
            </p:cNvSpPr>
            <p:nvPr/>
          </p:nvSpPr>
          <p:spPr bwMode="auto">
            <a:xfrm>
              <a:off x="2016" y="3608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23689" name="Text Box 105"/>
            <p:cNvSpPr txBox="1">
              <a:spLocks noChangeArrowheads="1"/>
            </p:cNvSpPr>
            <p:nvPr/>
          </p:nvSpPr>
          <p:spPr bwMode="auto">
            <a:xfrm>
              <a:off x="2256" y="3608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23690" name="Text Box 106"/>
            <p:cNvSpPr txBox="1">
              <a:spLocks noChangeArrowheads="1"/>
            </p:cNvSpPr>
            <p:nvPr/>
          </p:nvSpPr>
          <p:spPr bwMode="auto">
            <a:xfrm>
              <a:off x="2496" y="3608"/>
              <a:ext cx="30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323691" name="Text Box 107"/>
            <p:cNvSpPr txBox="1">
              <a:spLocks noChangeArrowheads="1"/>
            </p:cNvSpPr>
            <p:nvPr/>
          </p:nvSpPr>
          <p:spPr bwMode="auto">
            <a:xfrm>
              <a:off x="2736" y="3608"/>
              <a:ext cx="288" cy="25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sz="200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323692" name="Text Box 108"/>
            <p:cNvSpPr txBox="1">
              <a:spLocks noChangeArrowheads="1"/>
            </p:cNvSpPr>
            <p:nvPr/>
          </p:nvSpPr>
          <p:spPr bwMode="auto">
            <a:xfrm>
              <a:off x="2448" y="3368"/>
              <a:ext cx="55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left=8</a:t>
              </a:r>
            </a:p>
          </p:txBody>
        </p:sp>
        <p:sp>
          <p:nvSpPr>
            <p:cNvPr id="323693" name="Text Box 109"/>
            <p:cNvSpPr txBox="1">
              <a:spLocks noChangeArrowheads="1"/>
            </p:cNvSpPr>
            <p:nvPr/>
          </p:nvSpPr>
          <p:spPr bwMode="auto">
            <a:xfrm>
              <a:off x="2928" y="3360"/>
              <a:ext cx="60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 sz="1800">
                  <a:latin typeface="Gill Sans" pitchFamily="34" charset="0"/>
                </a:rPr>
                <a:t>right=8</a:t>
              </a:r>
            </a:p>
          </p:txBody>
        </p:sp>
        <p:sp>
          <p:nvSpPr>
            <p:cNvPr id="323694" name="Text Box 110"/>
            <p:cNvSpPr txBox="1">
              <a:spLocks noChangeArrowheads="1"/>
            </p:cNvSpPr>
            <p:nvPr/>
          </p:nvSpPr>
          <p:spPr bwMode="auto">
            <a:xfrm>
              <a:off x="2458" y="3840"/>
              <a:ext cx="60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mid=8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EA47A3EC-4886-4B35-A2B5-0B3D0A20754D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4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3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921323" y="4479533"/>
            <a:ext cx="3655887" cy="1827086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96074"/>
          </a:xfrm>
        </p:spPr>
        <p:txBody>
          <a:bodyPr/>
          <a:lstStyle/>
          <a:p>
            <a:r>
              <a:rPr lang="en-US" altLang="zh-HK" dirty="0" smtClean="0"/>
              <a:t>A Simple Example (1)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47" y="1212105"/>
            <a:ext cx="3976956" cy="4967799"/>
          </a:xfrm>
        </p:spPr>
        <p:txBody>
          <a:bodyPr/>
          <a:lstStyle/>
          <a:p>
            <a:r>
              <a:rPr lang="en-US" altLang="zh-HK" sz="2400" dirty="0" smtClean="0"/>
              <a:t>From where it </a:t>
            </a:r>
            <a:br>
              <a:rPr lang="en-US" altLang="zh-HK" sz="2400" dirty="0" smtClean="0"/>
            </a:br>
            <a:r>
              <a:rPr lang="en-US" altLang="zh-HK" sz="2400" dirty="0" smtClean="0"/>
              <a:t>starts?</a:t>
            </a:r>
          </a:p>
          <a:p>
            <a:r>
              <a:rPr lang="en-US" altLang="zh-HK" sz="2400" dirty="0" smtClean="0"/>
              <a:t>What is a variable? </a:t>
            </a:r>
          </a:p>
          <a:p>
            <a:r>
              <a:rPr lang="en-US" altLang="zh-HK" sz="2400" dirty="0" smtClean="0"/>
              <a:t>How many different types of variables?</a:t>
            </a:r>
          </a:p>
          <a:p>
            <a:r>
              <a:rPr lang="en-US" altLang="zh-HK" sz="2400" dirty="0" smtClean="0"/>
              <a:t>Who writes </a:t>
            </a:r>
            <a:r>
              <a:rPr lang="en-US" altLang="zh-HK" sz="2400" dirty="0" err="1" smtClean="0"/>
              <a:t>printf</a:t>
            </a:r>
            <a:r>
              <a:rPr lang="en-US" altLang="zh-HK" sz="2400" dirty="0" smtClean="0"/>
              <a:t>? </a:t>
            </a:r>
            <a:br>
              <a:rPr lang="en-US" altLang="zh-HK" sz="2400" dirty="0" smtClean="0"/>
            </a:br>
            <a:r>
              <a:rPr lang="en-US" altLang="zh-HK" sz="2400" dirty="0" smtClean="0"/>
              <a:t>Where is it?</a:t>
            </a:r>
          </a:p>
          <a:p>
            <a:r>
              <a:rPr lang="en-US" altLang="zh-HK" sz="2400" dirty="0" smtClean="0"/>
              <a:t>What </a:t>
            </a:r>
            <a:r>
              <a:rPr lang="en-US" altLang="zh-HK" sz="2400" dirty="0"/>
              <a:t>is #include </a:t>
            </a:r>
            <a:r>
              <a:rPr lang="en-US" altLang="zh-HK" sz="2400" dirty="0" smtClean="0"/>
              <a:t/>
            </a:r>
            <a:br>
              <a:rPr lang="en-US" altLang="zh-HK" sz="2400" dirty="0" smtClean="0"/>
            </a:br>
            <a:r>
              <a:rPr lang="en-US" altLang="zh-HK" sz="2400" dirty="0" smtClean="0"/>
              <a:t>for</a:t>
            </a:r>
            <a:r>
              <a:rPr lang="en-US" altLang="zh-HK" sz="2400" dirty="0"/>
              <a:t>?</a:t>
            </a:r>
            <a:endParaRPr lang="en-US" altLang="zh-HK" sz="2400" dirty="0" smtClean="0"/>
          </a:p>
          <a:p>
            <a:r>
              <a:rPr lang="en-US" altLang="zh-HK" sz="2400" dirty="0" smtClean="0"/>
              <a:t>Return 0? To whom?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3945270" y="1338328"/>
            <a:ext cx="45400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latin typeface="+mn-lt"/>
              </a:rPr>
              <a:t>#include &lt;</a:t>
            </a:r>
            <a:r>
              <a:rPr lang="en-US" altLang="zh-HK" sz="2000" dirty="0" err="1" smtClean="0">
                <a:latin typeface="+mn-lt"/>
              </a:rPr>
              <a:t>stdio.h</a:t>
            </a:r>
            <a:r>
              <a:rPr lang="en-US" altLang="zh-HK" sz="2000" dirty="0" smtClean="0">
                <a:latin typeface="+mn-lt"/>
              </a:rPr>
              <a:t>&gt;</a:t>
            </a:r>
          </a:p>
          <a:p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main()</a:t>
            </a:r>
          </a:p>
          <a:p>
            <a:r>
              <a:rPr lang="en-US" altLang="zh-HK" sz="2000" dirty="0" smtClean="0">
                <a:latin typeface="+mn-lt"/>
              </a:rPr>
              <a:t>{    </a:t>
            </a:r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x, y, z;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x = 2;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y = 3;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z = x + y;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</a:t>
            </a:r>
            <a:r>
              <a:rPr lang="en-US" altLang="zh-HK" sz="2000" dirty="0" err="1" smtClean="0">
                <a:latin typeface="+mn-lt"/>
              </a:rPr>
              <a:t>printf</a:t>
            </a:r>
            <a:r>
              <a:rPr lang="en-US" altLang="zh-HK" sz="2000" dirty="0" smtClean="0">
                <a:latin typeface="+mn-lt"/>
              </a:rPr>
              <a:t>(“%d + %d = %d\n”, x, y, z);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return 0;</a:t>
            </a:r>
          </a:p>
          <a:p>
            <a:r>
              <a:rPr lang="en-US" altLang="zh-HK" sz="2000" dirty="0">
                <a:latin typeface="+mn-lt"/>
              </a:rPr>
              <a:t>}</a:t>
            </a:r>
            <a:endParaRPr lang="en-US" altLang="zh-HK" sz="2000" dirty="0" smtClean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61" y="4627330"/>
            <a:ext cx="3333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3945269" y="1338327"/>
            <a:ext cx="4880228" cy="2987091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7772400" cy="696558"/>
          </a:xfrm>
        </p:spPr>
        <p:txBody>
          <a:bodyPr/>
          <a:lstStyle/>
          <a:p>
            <a:r>
              <a:rPr lang="en-US" altLang="zh-HK" dirty="0" smtClean="0"/>
              <a:t>How </a:t>
            </a:r>
            <a:r>
              <a:rPr lang="en-US" altLang="zh-HK" dirty="0"/>
              <a:t>t</a:t>
            </a:r>
            <a:r>
              <a:rPr lang="en-US" altLang="zh-HK" dirty="0" smtClean="0"/>
              <a:t>o Measure Algorithms?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02" y="1275806"/>
            <a:ext cx="8444753" cy="1295272"/>
          </a:xfrm>
        </p:spPr>
        <p:txBody>
          <a:bodyPr/>
          <a:lstStyle/>
          <a:p>
            <a:r>
              <a:rPr lang="en-US" altLang="zh-HK" sz="2400" dirty="0" smtClean="0"/>
              <a:t>The </a:t>
            </a:r>
            <a:r>
              <a:rPr lang="en-US" altLang="zh-HK" sz="2400" dirty="0" smtClean="0">
                <a:solidFill>
                  <a:srgbClr val="0000FF"/>
                </a:solidFill>
              </a:rPr>
              <a:t>binary search algorithm</a:t>
            </a:r>
            <a:r>
              <a:rPr lang="en-US" altLang="zh-HK" sz="2400" dirty="0" smtClean="0"/>
              <a:t> seems better than the </a:t>
            </a:r>
            <a:r>
              <a:rPr lang="en-US" altLang="zh-HK" sz="2400" dirty="0" smtClean="0">
                <a:solidFill>
                  <a:srgbClr val="0000FF"/>
                </a:solidFill>
              </a:rPr>
              <a:t>linear search algorithm</a:t>
            </a:r>
            <a:r>
              <a:rPr lang="en-US" altLang="zh-HK" sz="2400" dirty="0" smtClean="0"/>
              <a:t>. But how can we say so?</a:t>
            </a:r>
          </a:p>
          <a:p>
            <a:r>
              <a:rPr lang="en-US" altLang="zh-HK" sz="2400" dirty="0" smtClean="0"/>
              <a:t>Let’s run it, and see which one finishes less execution time (clocking time). </a:t>
            </a:r>
          </a:p>
          <a:p>
            <a:pPr lvl="1"/>
            <a:r>
              <a:rPr lang="en-US" altLang="zh-HK" dirty="0" smtClean="0"/>
              <a:t>On which machine? The same or different machines?</a:t>
            </a:r>
          </a:p>
          <a:p>
            <a:pPr lvl="1"/>
            <a:r>
              <a:rPr lang="en-US" altLang="zh-HK" dirty="0" smtClean="0"/>
              <a:t>The same/different programming language?</a:t>
            </a:r>
          </a:p>
          <a:p>
            <a:pPr lvl="1"/>
            <a:r>
              <a:rPr lang="en-US" altLang="zh-HK" dirty="0" smtClean="0"/>
              <a:t>Different implementations? </a:t>
            </a:r>
          </a:p>
          <a:p>
            <a:pPr lvl="1"/>
            <a:r>
              <a:rPr lang="en-US" altLang="zh-HK" dirty="0" smtClean="0"/>
              <a:t>Which compiler?</a:t>
            </a:r>
          </a:p>
          <a:p>
            <a:pPr lvl="1"/>
            <a:r>
              <a:rPr lang="en-US" altLang="zh-HK" dirty="0" smtClean="0"/>
              <a:t>Which operating system?</a:t>
            </a:r>
            <a:endParaRPr lang="en-US" altLang="zh-HK" dirty="0"/>
          </a:p>
          <a:p>
            <a:r>
              <a:rPr lang="en-US" altLang="zh-HK" sz="2400" dirty="0" smtClean="0"/>
              <a:t>This is </a:t>
            </a:r>
            <a:r>
              <a:rPr lang="en-US" altLang="zh-HK" sz="2400" dirty="0" smtClean="0">
                <a:solidFill>
                  <a:srgbClr val="FF0000"/>
                </a:solidFill>
              </a:rPr>
              <a:t>performance measurement </a:t>
            </a:r>
            <a:r>
              <a:rPr lang="en-US" altLang="zh-HK" sz="2400" dirty="0" smtClean="0"/>
              <a:t/>
            </a:r>
            <a:br>
              <a:rPr lang="en-US" altLang="zh-HK" sz="2400" dirty="0" smtClean="0"/>
            </a:br>
            <a:r>
              <a:rPr lang="en-US" altLang="zh-HK" sz="2400" dirty="0" smtClean="0"/>
              <a:t>(</a:t>
            </a:r>
            <a:r>
              <a:rPr lang="en-US" altLang="zh-HK" sz="2400" dirty="0" smtClean="0">
                <a:solidFill>
                  <a:srgbClr val="FF0000"/>
                </a:solidFill>
              </a:rPr>
              <a:t>Machine Dependent</a:t>
            </a:r>
            <a:r>
              <a:rPr lang="en-US" altLang="zh-HK" sz="2400" dirty="0" smtClean="0"/>
              <a:t>)</a:t>
            </a:r>
            <a:endParaRPr lang="zh-HK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262" y="4729328"/>
            <a:ext cx="22860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79" y="5587250"/>
            <a:ext cx="956478" cy="656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000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35193"/>
          </a:xfrm>
        </p:spPr>
        <p:txBody>
          <a:bodyPr/>
          <a:lstStyle/>
          <a:p>
            <a:r>
              <a:rPr lang="en-US" altLang="zh-TW" dirty="0" smtClean="0"/>
              <a:t>Performance Analysis</a:t>
            </a:r>
            <a:endParaRPr lang="en-US" altLang="zh-TW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04" y="956534"/>
            <a:ext cx="8351131" cy="5399088"/>
          </a:xfrm>
        </p:spPr>
        <p:txBody>
          <a:bodyPr/>
          <a:lstStyle/>
          <a:p>
            <a:r>
              <a:rPr lang="en-US" altLang="zh-TW" sz="2400" dirty="0" smtClean="0"/>
              <a:t>Performance Analysis is </a:t>
            </a:r>
            <a:r>
              <a:rPr lang="en-US" altLang="zh-TW" sz="2400" b="1" dirty="0" smtClean="0">
                <a:solidFill>
                  <a:srgbClr val="C00000"/>
                </a:solidFill>
              </a:rPr>
              <a:t>Machine </a:t>
            </a:r>
            <a:r>
              <a:rPr lang="en-US" altLang="zh-TW" sz="2400" b="1" dirty="0">
                <a:solidFill>
                  <a:srgbClr val="C00000"/>
                </a:solidFill>
              </a:rPr>
              <a:t>Independent</a:t>
            </a:r>
            <a:r>
              <a:rPr lang="en-US" altLang="zh-TW" sz="2400" dirty="0"/>
              <a:t>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0000FF"/>
                </a:solidFill>
              </a:rPr>
              <a:t>space complexity</a:t>
            </a:r>
            <a:r>
              <a:rPr lang="en-US" altLang="zh-TW" dirty="0"/>
              <a:t> of a program is the amount of memory that it needs to run to completion. 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>
                <a:solidFill>
                  <a:srgbClr val="0000FF"/>
                </a:solidFill>
              </a:rPr>
              <a:t>time complexity</a:t>
            </a:r>
            <a:r>
              <a:rPr lang="en-US" altLang="zh-TW" dirty="0"/>
              <a:t> of a program is the amount of computer time that it needs to run to completion.</a:t>
            </a:r>
          </a:p>
          <a:p>
            <a:r>
              <a:rPr lang="en-US" altLang="zh-TW" sz="2400" dirty="0"/>
              <a:t>How do we analyze a </a:t>
            </a:r>
            <a:r>
              <a:rPr lang="en-US" altLang="zh-TW" sz="2400" dirty="0" smtClean="0"/>
              <a:t>program?</a:t>
            </a:r>
            <a:endParaRPr lang="en-US" altLang="zh-TW" sz="2400" dirty="0"/>
          </a:p>
          <a:p>
            <a:pPr lvl="1"/>
            <a:r>
              <a:rPr lang="en-US" altLang="zh-TW" dirty="0"/>
              <a:t>Count the number of steps.</a:t>
            </a:r>
          </a:p>
          <a:p>
            <a:pPr lvl="1"/>
            <a:r>
              <a:rPr lang="en-US" altLang="zh-TW" dirty="0"/>
              <a:t>What is a step?</a:t>
            </a:r>
          </a:p>
          <a:p>
            <a:pPr lvl="2"/>
            <a:r>
              <a:rPr lang="en-US" altLang="zh-TW" dirty="0">
                <a:latin typeface="+mn-lt"/>
              </a:rPr>
              <a:t>A program step is a syntactically or semantically meaningful program segment whose execution time is independent of the </a:t>
            </a:r>
            <a:r>
              <a:rPr lang="en-US" altLang="zh-TW" i="1" dirty="0" smtClean="0">
                <a:latin typeface="+mn-lt"/>
              </a:rPr>
              <a:t>instance </a:t>
            </a:r>
            <a:r>
              <a:rPr lang="en-US" altLang="zh-TW" i="1" dirty="0">
                <a:latin typeface="+mn-lt"/>
              </a:rPr>
              <a:t>characteristics</a:t>
            </a:r>
            <a:r>
              <a:rPr lang="en-US" altLang="zh-TW" dirty="0">
                <a:latin typeface="+mn-lt"/>
              </a:rPr>
              <a:t>. </a:t>
            </a:r>
          </a:p>
          <a:p>
            <a:pPr lvl="1"/>
            <a:r>
              <a:rPr lang="en-US" altLang="zh-TW" dirty="0"/>
              <a:t>How do we count the number of steps?</a:t>
            </a:r>
          </a:p>
          <a:p>
            <a:pPr lvl="2"/>
            <a:r>
              <a:rPr lang="en-US" altLang="zh-TW" dirty="0">
                <a:latin typeface="+mn-lt"/>
              </a:rPr>
              <a:t>The number of steps depends on the instance characteristics.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78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Example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886" y="1100139"/>
            <a:ext cx="7430046" cy="3451225"/>
          </a:xfrm>
        </p:spPr>
        <p:txBody>
          <a:bodyPr/>
          <a:lstStyle/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sum(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set[],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n)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{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tempsum</a:t>
            </a:r>
            <a:r>
              <a:rPr lang="en-US" altLang="zh-TW" dirty="0">
                <a:solidFill>
                  <a:srgbClr val="0000FF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tempsum</a:t>
            </a:r>
            <a:r>
              <a:rPr lang="en-US" altLang="zh-TW" dirty="0">
                <a:solidFill>
                  <a:srgbClr val="0000FF"/>
                </a:solidFill>
              </a:rPr>
              <a:t> = 0; </a:t>
            </a:r>
            <a:r>
              <a:rPr lang="en-US" altLang="zh-TW" dirty="0" smtClean="0">
                <a:solidFill>
                  <a:srgbClr val="0000FF"/>
                </a:solidFill>
              </a:rPr>
              <a:t>          /* step/execution    1 */             </a:t>
            </a:r>
            <a:endParaRPr lang="en-US" altLang="zh-TW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   for (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 = 0;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 &lt; n;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 smtClean="0">
                <a:solidFill>
                  <a:srgbClr val="0000FF"/>
                </a:solidFill>
              </a:rPr>
              <a:t>++)  /* step/execution n+1 */ </a:t>
            </a:r>
            <a:endParaRPr lang="en-US" altLang="zh-TW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	  </a:t>
            </a:r>
            <a:r>
              <a:rPr lang="en-US" altLang="zh-TW" dirty="0" err="1">
                <a:solidFill>
                  <a:srgbClr val="0000FF"/>
                </a:solidFill>
              </a:rPr>
              <a:t>tempsum</a:t>
            </a:r>
            <a:r>
              <a:rPr lang="en-US" altLang="zh-TW" dirty="0">
                <a:solidFill>
                  <a:srgbClr val="0000FF"/>
                </a:solidFill>
              </a:rPr>
              <a:t> += set[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]; </a:t>
            </a:r>
            <a:r>
              <a:rPr lang="en-US" altLang="zh-TW" dirty="0" smtClean="0">
                <a:solidFill>
                  <a:srgbClr val="0000FF"/>
                </a:solidFill>
              </a:rPr>
              <a:t>/* step/execution   n  */     </a:t>
            </a:r>
            <a:endParaRPr lang="en-US" altLang="zh-TW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   return </a:t>
            </a:r>
            <a:r>
              <a:rPr lang="en-US" altLang="zh-TW" dirty="0" err="1">
                <a:solidFill>
                  <a:srgbClr val="0000FF"/>
                </a:solidFill>
              </a:rPr>
              <a:t>tempsum</a:t>
            </a:r>
            <a:r>
              <a:rPr lang="en-US" altLang="zh-TW" dirty="0">
                <a:solidFill>
                  <a:srgbClr val="0000FF"/>
                </a:solidFill>
              </a:rPr>
              <a:t>;      </a:t>
            </a:r>
            <a:r>
              <a:rPr lang="en-US" altLang="zh-TW" dirty="0" smtClean="0">
                <a:solidFill>
                  <a:srgbClr val="0000FF"/>
                </a:solidFill>
              </a:rPr>
              <a:t>/* step/execution   1  */     </a:t>
            </a:r>
            <a:endParaRPr lang="en-US" altLang="zh-TW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43239" y="4405440"/>
            <a:ext cx="7772400" cy="209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HK" sz="2000" b="1" dirty="0"/>
              <a:t>Instance characteristics</a:t>
            </a:r>
            <a:r>
              <a:rPr lang="en-US" altLang="zh-HK" sz="2000" dirty="0"/>
              <a:t> of this program : </a:t>
            </a:r>
            <a:r>
              <a:rPr lang="en-US" altLang="zh-HK" sz="2000" dirty="0">
                <a:solidFill>
                  <a:srgbClr val="FF0000"/>
                </a:solidFill>
              </a:rPr>
              <a:t>n</a:t>
            </a:r>
          </a:p>
          <a:p>
            <a:r>
              <a:rPr lang="en-US" altLang="zh-HK" sz="2000" dirty="0" smtClean="0"/>
              <a:t>The </a:t>
            </a:r>
            <a:r>
              <a:rPr lang="en-US" altLang="zh-HK" sz="2000" dirty="0"/>
              <a:t>total number of steps is </a:t>
            </a:r>
            <a:r>
              <a:rPr lang="en-US" altLang="zh-HK" sz="2000" dirty="0">
                <a:solidFill>
                  <a:srgbClr val="FF0000"/>
                </a:solidFill>
              </a:rPr>
              <a:t>2n + </a:t>
            </a:r>
            <a:r>
              <a:rPr lang="en-US" altLang="zh-HK" sz="2000" dirty="0" smtClean="0">
                <a:solidFill>
                  <a:srgbClr val="FF0000"/>
                </a:solidFill>
              </a:rPr>
              <a:t>3</a:t>
            </a:r>
            <a:r>
              <a:rPr lang="en-US" altLang="zh-HK" sz="2000" dirty="0"/>
              <a:t> </a:t>
            </a:r>
            <a:r>
              <a:rPr lang="en-US" altLang="zh-HK" sz="2000" dirty="0" smtClean="0"/>
              <a:t>by counting the number of statements.</a:t>
            </a:r>
            <a:endParaRPr lang="en-US" altLang="zh-HK" sz="2000" dirty="0"/>
          </a:p>
          <a:p>
            <a:r>
              <a:rPr lang="en-US" altLang="zh-HK" sz="2000" dirty="0" smtClean="0"/>
              <a:t>In </a:t>
            </a:r>
            <a:r>
              <a:rPr lang="en-US" altLang="zh-HK" sz="2000" dirty="0"/>
              <a:t>general, instance characteristics can be: # of inputs, # of outputs, magnitude of inputs and outputs, etc..</a:t>
            </a:r>
          </a:p>
          <a:p>
            <a:r>
              <a:rPr lang="en-US" altLang="zh-HK" sz="2000" dirty="0"/>
              <a:t>Need to </a:t>
            </a:r>
            <a:r>
              <a:rPr lang="en-US" altLang="zh-HK" sz="2000" dirty="0" smtClean="0"/>
              <a:t>consider </a:t>
            </a:r>
            <a:r>
              <a:rPr lang="en-US" altLang="zh-HK" sz="2000" dirty="0"/>
              <a:t>the </a:t>
            </a:r>
            <a:r>
              <a:rPr lang="en-US" altLang="zh-HK" sz="2000" dirty="0" smtClean="0"/>
              <a:t>important instance characteristics.</a:t>
            </a:r>
            <a:endParaRPr lang="en-US" altLang="zh-HK" sz="2000" dirty="0"/>
          </a:p>
        </p:txBody>
      </p:sp>
      <p:sp>
        <p:nvSpPr>
          <p:cNvPr id="4" name="Oval 3"/>
          <p:cNvSpPr/>
          <p:nvPr/>
        </p:nvSpPr>
        <p:spPr bwMode="auto">
          <a:xfrm>
            <a:off x="3947310" y="914400"/>
            <a:ext cx="452674" cy="733331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2122" y="260350"/>
            <a:ext cx="8971878" cy="495300"/>
          </a:xfrm>
        </p:spPr>
        <p:txBody>
          <a:bodyPr/>
          <a:lstStyle/>
          <a:p>
            <a:r>
              <a:rPr lang="en-US" altLang="zh-TW" sz="3200" dirty="0"/>
              <a:t>The Size of Data Values </a:t>
            </a:r>
            <a:r>
              <a:rPr lang="en-US" altLang="zh-TW" sz="2400" dirty="0"/>
              <a:t>(</a:t>
            </a:r>
            <a:r>
              <a:rPr lang="en-US" altLang="zh-TW" sz="2400" dirty="0" smtClean="0"/>
              <a:t>Instance Characteristics</a:t>
            </a:r>
            <a:r>
              <a:rPr lang="en-US" altLang="zh-TW" sz="2400" dirty="0"/>
              <a:t>)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05" y="1065006"/>
            <a:ext cx="8443322" cy="5113543"/>
          </a:xfrm>
        </p:spPr>
        <p:txBody>
          <a:bodyPr/>
          <a:lstStyle/>
          <a:p>
            <a:r>
              <a:rPr lang="en-US" altLang="zh-TW" sz="2000" dirty="0"/>
              <a:t>What is the size of data values? For example, as for the integer set ADT, it is the number of </a:t>
            </a:r>
            <a:r>
              <a:rPr lang="en-US" altLang="zh-TW" sz="2000" dirty="0" smtClean="0"/>
              <a:t>elements.</a:t>
            </a:r>
            <a:endParaRPr lang="en-US" altLang="zh-TW" sz="2000" dirty="0"/>
          </a:p>
          <a:p>
            <a:r>
              <a:rPr lang="en-US" altLang="zh-TW" sz="2000" dirty="0" smtClean="0"/>
              <a:t>Why </a:t>
            </a:r>
            <a:r>
              <a:rPr lang="en-US" altLang="zh-TW" sz="2000" dirty="0"/>
              <a:t>do </a:t>
            </a:r>
            <a:r>
              <a:rPr lang="en-US" altLang="zh-TW" sz="2000" dirty="0" smtClean="0"/>
              <a:t>we </a:t>
            </a:r>
            <a:r>
              <a:rPr lang="en-US" altLang="zh-TW" sz="2000" dirty="0"/>
              <a:t>need to consider the </a:t>
            </a:r>
            <a:r>
              <a:rPr lang="en-US" altLang="zh-TW" sz="2000" dirty="0" smtClean="0"/>
              <a:t>size </a:t>
            </a:r>
            <a:r>
              <a:rPr lang="en-US" altLang="zh-TW" sz="2000" dirty="0"/>
              <a:t>of data values?</a:t>
            </a:r>
          </a:p>
          <a:p>
            <a:r>
              <a:rPr lang="en-US" altLang="zh-TW" sz="2000" dirty="0"/>
              <a:t>The number of steps to be executed is related to the </a:t>
            </a:r>
            <a:r>
              <a:rPr lang="en-US" altLang="zh-TW" sz="2000" dirty="0" smtClean="0"/>
              <a:t>size of </a:t>
            </a:r>
            <a:r>
              <a:rPr lang="en-US" altLang="zh-TW" sz="2000" dirty="0"/>
              <a:t>input data values.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search(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set[], 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searchnum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size){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</a:t>
            </a:r>
            <a:r>
              <a:rPr lang="en-US" altLang="zh-TW" sz="2000" dirty="0">
                <a:solidFill>
                  <a:srgbClr val="0000FF"/>
                </a:solidFill>
              </a:rPr>
              <a:t>for (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 = 0; 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 &lt; size; 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++) 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      </a:t>
            </a:r>
            <a:r>
              <a:rPr lang="en-US" altLang="zh-TW" sz="2000" dirty="0">
                <a:solidFill>
                  <a:srgbClr val="0000FF"/>
                </a:solidFill>
              </a:rPr>
              <a:t>if (set[i] == </a:t>
            </a:r>
            <a:r>
              <a:rPr lang="en-US" altLang="zh-TW" sz="2000" dirty="0" err="1">
                <a:solidFill>
                  <a:srgbClr val="0000FF"/>
                </a:solidFill>
              </a:rPr>
              <a:t>searchnum</a:t>
            </a:r>
            <a:r>
              <a:rPr lang="en-US" altLang="zh-TW" sz="2000" dirty="0">
                <a:solidFill>
                  <a:srgbClr val="0000FF"/>
                </a:solidFill>
              </a:rPr>
              <a:t>) return i;	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 </a:t>
            </a:r>
            <a:r>
              <a:rPr lang="en-US" altLang="zh-TW" sz="2000" dirty="0" smtClean="0">
                <a:solidFill>
                  <a:srgbClr val="0000FF"/>
                </a:solidFill>
              </a:rPr>
              <a:t>     return </a:t>
            </a:r>
            <a:r>
              <a:rPr lang="en-US" altLang="zh-TW" sz="2000" dirty="0">
                <a:solidFill>
                  <a:srgbClr val="0000FF"/>
                </a:solidFill>
              </a:rPr>
              <a:t>-1;}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search(</a:t>
            </a:r>
            <a:r>
              <a:rPr lang="en-US" altLang="zh-TW" sz="2000" dirty="0" err="1">
                <a:solidFill>
                  <a:srgbClr val="0000FF"/>
                </a:solidFill>
              </a:rPr>
              <a:t>smallSet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88, </a:t>
            </a:r>
            <a:r>
              <a:rPr lang="en-US" altLang="zh-TW" sz="2000" dirty="0">
                <a:solidFill>
                  <a:srgbClr val="0000FF"/>
                </a:solidFill>
              </a:rPr>
              <a:t>100);</a:t>
            </a:r>
          </a:p>
          <a:p>
            <a:pPr lvl="2"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search(</a:t>
            </a:r>
            <a:r>
              <a:rPr lang="en-US" altLang="zh-TW" sz="2000" dirty="0" err="1">
                <a:solidFill>
                  <a:srgbClr val="0000FF"/>
                </a:solidFill>
              </a:rPr>
              <a:t>largeSet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88, </a:t>
            </a:r>
            <a:r>
              <a:rPr lang="en-US" altLang="zh-TW" sz="2000" dirty="0">
                <a:solidFill>
                  <a:srgbClr val="0000FF"/>
                </a:solidFill>
              </a:rPr>
              <a:t>100000);</a:t>
            </a:r>
          </a:p>
          <a:p>
            <a:r>
              <a:rPr lang="en-US" altLang="zh-TW" sz="2000" dirty="0" smtClean="0"/>
              <a:t>The number of steps depends on where the </a:t>
            </a:r>
            <a:r>
              <a:rPr lang="en-US" altLang="zh-TW" sz="2000" b="1" dirty="0" err="1">
                <a:solidFill>
                  <a:srgbClr val="0000FF"/>
                </a:solidFill>
              </a:rPr>
              <a:t>searchnum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value is in </a:t>
            </a:r>
            <a:r>
              <a:rPr lang="en-US" altLang="zh-TW" sz="2000" dirty="0"/>
              <a:t>the given integer </a:t>
            </a:r>
            <a:r>
              <a:rPr lang="en-US" altLang="zh-TW" sz="2000" dirty="0" smtClean="0"/>
              <a:t>set.</a:t>
            </a:r>
            <a:endParaRPr lang="en-US" altLang="zh-TW" sz="2000" dirty="0"/>
          </a:p>
          <a:p>
            <a:pPr lvl="1"/>
            <a:r>
              <a:rPr lang="en-US" altLang="zh-TW" sz="2000" b="1" dirty="0">
                <a:solidFill>
                  <a:srgbClr val="FF0000"/>
                </a:solidFill>
              </a:rPr>
              <a:t>Best-case analysis, Worst-case analysis, On-average analysis</a:t>
            </a:r>
            <a:endParaRPr lang="en-US" altLang="zh-TW" sz="2000" dirty="0">
              <a:solidFill>
                <a:srgbClr val="FF0000"/>
              </a:solidFill>
            </a:endParaRPr>
          </a:p>
          <a:p>
            <a:endParaRPr lang="en-US" altLang="zh-TW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40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4664"/>
            <a:ext cx="7772400" cy="838200"/>
          </a:xfrm>
        </p:spPr>
        <p:txBody>
          <a:bodyPr/>
          <a:lstStyle/>
          <a:p>
            <a:r>
              <a:rPr lang="en-US" altLang="zh-TW" dirty="0"/>
              <a:t>Best-case, Worst-case, and Average-case Analysis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351" y="1861073"/>
            <a:ext cx="8443322" cy="4338582"/>
          </a:xfrm>
        </p:spPr>
        <p:txBody>
          <a:bodyPr/>
          <a:lstStyle/>
          <a:p>
            <a:r>
              <a:rPr lang="en-US" altLang="zh-TW" sz="2400" b="1" dirty="0"/>
              <a:t>Best-case analysis:</a:t>
            </a:r>
            <a:endParaRPr lang="en-US" altLang="zh-TW" sz="2400" dirty="0"/>
          </a:p>
          <a:p>
            <a:pPr lvl="1"/>
            <a:r>
              <a:rPr lang="en-US" altLang="zh-TW" dirty="0"/>
              <a:t>The minimum # of steps that can be executed for the given input parameters.</a:t>
            </a:r>
          </a:p>
          <a:p>
            <a:r>
              <a:rPr lang="en-US" altLang="zh-TW" sz="2400" b="1" dirty="0"/>
              <a:t>Worst-case analysis:</a:t>
            </a:r>
            <a:endParaRPr lang="en-US" altLang="zh-TW" sz="2400" dirty="0"/>
          </a:p>
          <a:p>
            <a:pPr lvl="1"/>
            <a:r>
              <a:rPr lang="en-US" altLang="zh-TW" dirty="0"/>
              <a:t>The maximum # of steps that can be executed for the given input parameters.</a:t>
            </a:r>
          </a:p>
          <a:p>
            <a:r>
              <a:rPr lang="en-US" altLang="zh-TW" sz="2400" b="1" dirty="0"/>
              <a:t>Average-case analysis:</a:t>
            </a:r>
          </a:p>
          <a:p>
            <a:pPr lvl="1"/>
            <a:r>
              <a:rPr lang="en-US" altLang="zh-TW" dirty="0"/>
              <a:t>The average # of steps executed on instances with the given parameters.</a:t>
            </a:r>
          </a:p>
          <a:p>
            <a:r>
              <a:rPr lang="en-US" altLang="zh-TW" sz="2400" dirty="0"/>
              <a:t>Our </a:t>
            </a:r>
            <a:r>
              <a:rPr lang="en-US" altLang="zh-TW" sz="2400" dirty="0" smtClean="0"/>
              <a:t>focus: </a:t>
            </a:r>
            <a:r>
              <a:rPr lang="en-US" altLang="zh-TW" sz="2400" dirty="0">
                <a:solidFill>
                  <a:srgbClr val="FF0000"/>
                </a:solidFill>
                <a:ea typeface="Hand Me Down S (BRK)" pitchFamily="2" charset="-120"/>
              </a:rPr>
              <a:t>Worst-case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93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88981"/>
          </a:xfrm>
        </p:spPr>
        <p:txBody>
          <a:bodyPr/>
          <a:lstStyle/>
          <a:p>
            <a:r>
              <a:rPr lang="en-US" altLang="zh-TW" sz="3600" dirty="0"/>
              <a:t>Worst-Case Analysis: Linear search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05" y="914400"/>
            <a:ext cx="8443322" cy="5251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Given an integer set which has </a:t>
            </a:r>
            <a:r>
              <a:rPr lang="en-US" altLang="zh-TW" sz="2400" i="1" dirty="0"/>
              <a:t>n</a:t>
            </a:r>
            <a:r>
              <a:rPr lang="en-US" altLang="zh-TW" sz="2400" dirty="0"/>
              <a:t> integers.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The set doesn't keep the integer </a:t>
            </a:r>
            <a:r>
              <a:rPr lang="en-US" altLang="zh-TW" sz="2400" i="1" dirty="0" err="1"/>
              <a:t>searchnum</a:t>
            </a:r>
            <a:r>
              <a:rPr lang="en-US" altLang="zh-TW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The problem size is </a:t>
            </a:r>
            <a:r>
              <a:rPr lang="en-US" altLang="zh-TW" sz="2400" i="1" dirty="0"/>
              <a:t>n</a:t>
            </a:r>
            <a:r>
              <a:rPr lang="en-US" altLang="zh-TW" sz="2400" dirty="0"/>
              <a:t> (the size of the array).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search(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set[],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searchnum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size)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{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   for (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 = 0;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 &lt; size;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++)    	/* n+1 times */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if (set[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] == </a:t>
            </a:r>
            <a:r>
              <a:rPr lang="en-US" altLang="zh-TW" dirty="0" err="1">
                <a:solidFill>
                  <a:srgbClr val="0000FF"/>
                </a:solidFill>
              </a:rPr>
              <a:t>searchnum</a:t>
            </a:r>
            <a:r>
              <a:rPr lang="en-US" altLang="zh-TW" dirty="0">
                <a:solidFill>
                  <a:srgbClr val="0000FF"/>
                </a:solidFill>
              </a:rPr>
              <a:t>)  	/* n times   */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          return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;              </a:t>
            </a:r>
            <a:r>
              <a:rPr lang="en-US" altLang="zh-TW" dirty="0" smtClean="0">
                <a:solidFill>
                  <a:srgbClr val="0000FF"/>
                </a:solidFill>
              </a:rPr>
              <a:t> 	/* 1 </a:t>
            </a:r>
            <a:r>
              <a:rPr lang="en-US" altLang="zh-TW" dirty="0">
                <a:solidFill>
                  <a:srgbClr val="0000FF"/>
                </a:solidFill>
              </a:rPr>
              <a:t>times   */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   return -1;                    	/* 1 times   */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The total number of steps is </a:t>
            </a:r>
            <a:r>
              <a:rPr lang="en-US" altLang="zh-TW" sz="2400" i="1" dirty="0" smtClean="0"/>
              <a:t>2n </a:t>
            </a:r>
            <a:r>
              <a:rPr lang="en-US" altLang="zh-TW" sz="2400" i="1" dirty="0"/>
              <a:t>+ </a:t>
            </a:r>
            <a:r>
              <a:rPr lang="en-US" altLang="zh-TW" sz="2400" i="1" dirty="0" smtClean="0"/>
              <a:t>3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>
              <a:lnSpc>
                <a:spcPct val="90000"/>
              </a:lnSpc>
            </a:pPr>
            <a:r>
              <a:rPr lang="en-US" altLang="zh-TW" sz="2400" i="1" dirty="0"/>
              <a:t>This is a simple </a:t>
            </a:r>
            <a:r>
              <a:rPr lang="en-US" altLang="zh-TW" sz="2400" i="1" dirty="0" smtClean="0"/>
              <a:t>straightforward </a:t>
            </a:r>
            <a:r>
              <a:rPr lang="en-US" altLang="zh-TW" sz="2400" i="1" dirty="0"/>
              <a:t>count – not all the steps are necessarily being executed during a particular run.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25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232" y="260350"/>
            <a:ext cx="8777536" cy="495300"/>
          </a:xfrm>
        </p:spPr>
        <p:txBody>
          <a:bodyPr/>
          <a:lstStyle/>
          <a:p>
            <a:r>
              <a:rPr lang="en-US" altLang="zh-TW" sz="3600" dirty="0"/>
              <a:t>Worst-case Analysis: Binary </a:t>
            </a:r>
            <a:r>
              <a:rPr lang="en-US" altLang="zh-TW" sz="3600" dirty="0" smtClean="0"/>
              <a:t>Search</a:t>
            </a:r>
            <a:endParaRPr lang="en-US" altLang="zh-TW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20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1806" y="1045471"/>
                <a:ext cx="8475570" cy="5399088"/>
              </a:xfrm>
            </p:spPr>
            <p:txBody>
              <a:bodyPr/>
              <a:lstStyle/>
              <a:p>
                <a:pPr lvl="1">
                  <a:lnSpc>
                    <a:spcPct val="80000"/>
                  </a:lnSpc>
                  <a:buFont typeface="Monotype Sorts" pitchFamily="2" charset="2"/>
                  <a:buNone/>
                </a:pP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search(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set[ ], 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searchnum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, 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size) {</a:t>
                </a:r>
              </a:p>
              <a:p>
                <a:pPr lvl="1">
                  <a:lnSpc>
                    <a:spcPct val="80000"/>
                  </a:lnSpc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   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</a:t>
                </a:r>
                <a:r>
                  <a:rPr lang="en-US" altLang="zh-TW" sz="2000" dirty="0" err="1" smtClean="0">
                    <a:solidFill>
                      <a:srgbClr val="0000FF"/>
                    </a:solidFill>
                  </a:rPr>
                  <a:t>int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left, right; 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int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 middle;</a:t>
                </a:r>
              </a:p>
              <a:p>
                <a:pPr lvl="1">
                  <a:lnSpc>
                    <a:spcPct val="80000"/>
                  </a:lnSpc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  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left  = 0;  right = size - 1;	</a:t>
                </a:r>
              </a:p>
              <a:p>
                <a:pPr lvl="1">
                  <a:lnSpc>
                    <a:spcPct val="80000"/>
                  </a:lnSpc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  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while (left &lt;= right)  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{    /*Assume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an ascending ordered 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set */</a:t>
                </a:r>
                <a:endParaRPr lang="en-US" altLang="zh-TW" sz="2000" dirty="0">
                  <a:solidFill>
                    <a:srgbClr val="0000FF"/>
                  </a:solidFill>
                </a:endParaRPr>
              </a:p>
              <a:p>
                <a:pPr lvl="1">
                  <a:lnSpc>
                    <a:spcPct val="80000"/>
                  </a:lnSpc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    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     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middle = (left + right) / 2;</a:t>
                </a:r>
              </a:p>
              <a:p>
                <a:pPr lvl="1">
                  <a:lnSpc>
                    <a:spcPct val="80000"/>
                  </a:lnSpc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    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     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if (set[middle] &lt; 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searchnum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) left = middle + 1;</a:t>
                </a:r>
              </a:p>
              <a:p>
                <a:pPr lvl="1">
                  <a:lnSpc>
                    <a:spcPct val="80000"/>
                  </a:lnSpc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    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     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else if (set[middle] &gt; </a:t>
                </a:r>
                <a:r>
                  <a:rPr lang="en-US" altLang="zh-TW" sz="2000" dirty="0" err="1">
                    <a:solidFill>
                      <a:srgbClr val="0000FF"/>
                    </a:solidFill>
                  </a:rPr>
                  <a:t>searchnum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) right = middle - 1; </a:t>
                </a:r>
              </a:p>
              <a:p>
                <a:pPr lvl="1">
                  <a:lnSpc>
                    <a:spcPct val="80000"/>
                  </a:lnSpc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    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     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else return middle;  }</a:t>
                </a:r>
              </a:p>
              <a:p>
                <a:pPr lvl="1">
                  <a:lnSpc>
                    <a:spcPct val="80000"/>
                  </a:lnSpc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   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 return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-1;}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z="2100" dirty="0" smtClean="0"/>
                  <a:t>Let the </a:t>
                </a:r>
                <a:r>
                  <a:rPr lang="en-US" altLang="zh-TW" sz="2100" dirty="0"/>
                  <a:t>problem size </a:t>
                </a:r>
                <a:r>
                  <a:rPr lang="en-US" altLang="zh-TW" sz="2100" dirty="0" smtClean="0"/>
                  <a:t>be </a:t>
                </a:r>
                <a:r>
                  <a:rPr lang="en-US" altLang="zh-TW" sz="2100" i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TW" sz="2100" dirty="0"/>
                  <a:t> (the size of the array</a:t>
                </a:r>
                <a:r>
                  <a:rPr lang="en-US" altLang="zh-TW" sz="2100" dirty="0" smtClean="0"/>
                  <a:t>).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z="2100" dirty="0" smtClean="0"/>
                  <a:t>Count the number of =, -, +, /, &lt;, &lt;=, plus “return”.</a:t>
                </a:r>
                <a:endParaRPr lang="en-US" altLang="zh-TW" sz="2100" dirty="0"/>
              </a:p>
              <a:p>
                <a:pPr>
                  <a:lnSpc>
                    <a:spcPct val="90000"/>
                  </a:lnSpc>
                </a:pPr>
                <a:r>
                  <a:rPr lang="en-US" altLang="zh-TW" sz="2100" dirty="0"/>
                  <a:t>How many times are needed to execute in a single while-loop? 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</a:rPr>
                  <a:t>8</a:t>
                </a:r>
                <a:endParaRPr lang="en-US" altLang="zh-TW" sz="24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TW" sz="2100" dirty="0"/>
                  <a:t>How many times do we need to execute while loops?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100" dirty="0"/>
                  <a:t>The first time: from </a:t>
                </a:r>
                <a:r>
                  <a:rPr lang="en-US" altLang="zh-TW" sz="2100" i="1" dirty="0"/>
                  <a:t>right ~ left = </a:t>
                </a:r>
                <a:r>
                  <a:rPr lang="en-US" altLang="zh-TW" sz="2100" i="1" dirty="0">
                    <a:solidFill>
                      <a:srgbClr val="FF0000"/>
                    </a:solidFill>
                  </a:rPr>
                  <a:t>n</a:t>
                </a:r>
                <a:r>
                  <a:rPr lang="en-US" altLang="zh-TW" sz="2100" dirty="0"/>
                  <a:t>, the second time: from </a:t>
                </a:r>
                <a:r>
                  <a:rPr lang="en-US" altLang="zh-TW" sz="2100" i="1" dirty="0"/>
                  <a:t>right ~ left = </a:t>
                </a:r>
                <a:r>
                  <a:rPr lang="en-US" altLang="zh-TW" sz="2100" i="1" dirty="0">
                    <a:solidFill>
                      <a:srgbClr val="FF0000"/>
                    </a:solidFill>
                  </a:rPr>
                  <a:t>n/2</a:t>
                </a:r>
                <a:r>
                  <a:rPr lang="en-US" altLang="zh-TW" sz="2100" dirty="0"/>
                  <a:t>, the </a:t>
                </a:r>
                <a:r>
                  <a:rPr lang="en-US" altLang="zh-TW" sz="2100" i="1" dirty="0" err="1"/>
                  <a:t>i</a:t>
                </a:r>
                <a:r>
                  <a:rPr lang="en-US" altLang="zh-TW" sz="2100" dirty="0" err="1"/>
                  <a:t>-th</a:t>
                </a:r>
                <a:r>
                  <a:rPr lang="en-US" altLang="zh-TW" sz="2100" dirty="0"/>
                  <a:t> time: from </a:t>
                </a:r>
                <a:r>
                  <a:rPr lang="en-US" altLang="zh-TW" sz="2100" i="1" dirty="0"/>
                  <a:t>right ~ left = </a:t>
                </a:r>
                <a:r>
                  <a:rPr lang="en-US" altLang="zh-TW" sz="2100" i="1" dirty="0" smtClean="0">
                    <a:solidFill>
                      <a:srgbClr val="FF0000"/>
                    </a:solidFill>
                  </a:rPr>
                  <a:t>n/2</a:t>
                </a:r>
                <a:r>
                  <a:rPr lang="en-US" altLang="zh-TW" sz="2100" i="1" baseline="30000" dirty="0" smtClean="0">
                    <a:solidFill>
                      <a:srgbClr val="FF0000"/>
                    </a:solidFill>
                  </a:rPr>
                  <a:t>i-1</a:t>
                </a:r>
                <a:r>
                  <a:rPr lang="en-US" altLang="zh-TW" sz="2100" dirty="0" smtClean="0"/>
                  <a:t>.  </a:t>
                </a:r>
                <a:endParaRPr lang="en-US" altLang="zh-TW" sz="2100" dirty="0"/>
              </a:p>
              <a:p>
                <a:pPr lvl="1">
                  <a:lnSpc>
                    <a:spcPct val="80000"/>
                  </a:lnSpc>
                </a:pPr>
                <a:r>
                  <a:rPr lang="en-US" altLang="zh-TW" sz="2100" dirty="0"/>
                  <a:t>Since </a:t>
                </a:r>
                <a:r>
                  <a:rPr lang="en-US" altLang="zh-TW" sz="2100" i="1" dirty="0"/>
                  <a:t>n/2</a:t>
                </a:r>
                <a:r>
                  <a:rPr lang="en-US" altLang="zh-TW" sz="2100" i="1" baseline="30000" dirty="0"/>
                  <a:t>i-1</a:t>
                </a:r>
                <a:r>
                  <a:rPr lang="en-US" altLang="zh-TW" sz="2100" i="1" dirty="0"/>
                  <a:t> </a:t>
                </a:r>
                <a:r>
                  <a:rPr lang="en-US" altLang="zh-TW" sz="2100" dirty="0"/>
                  <a:t>&gt;=</a:t>
                </a:r>
                <a:r>
                  <a:rPr lang="en-US" altLang="zh-TW" sz="2100" i="1" dirty="0"/>
                  <a:t> 1</a:t>
                </a:r>
                <a:r>
                  <a:rPr lang="en-US" altLang="zh-TW" sz="2100" dirty="0"/>
                  <a:t>, </a:t>
                </a:r>
                <a:r>
                  <a:rPr lang="en-US" altLang="zh-TW" sz="2100" i="1" dirty="0" err="1"/>
                  <a:t>i</a:t>
                </a:r>
                <a:r>
                  <a:rPr lang="en-US" altLang="zh-TW" sz="2100" i="1" dirty="0"/>
                  <a:t> &lt;= log</a:t>
                </a:r>
                <a:r>
                  <a:rPr lang="en-US" altLang="zh-TW" sz="2100" i="1" baseline="-25000" dirty="0"/>
                  <a:t>2</a:t>
                </a:r>
                <a:r>
                  <a:rPr lang="en-US" altLang="zh-TW" sz="2100" i="1" dirty="0"/>
                  <a:t> n + </a:t>
                </a:r>
                <a:r>
                  <a:rPr lang="en-US" altLang="zh-TW" sz="2100" i="1" dirty="0" smtClean="0"/>
                  <a:t>1</a:t>
                </a:r>
                <a:r>
                  <a:rPr lang="en-US" altLang="zh-TW" sz="21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TW" sz="2100" dirty="0"/>
                  <a:t>The total number of steps is </a:t>
                </a:r>
                <a14:m>
                  <m:oMath xmlns:m="http://schemas.openxmlformats.org/officeDocument/2006/math">
                    <m:r>
                      <a:rPr lang="en-US" altLang="zh-TW" sz="21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8</m:t>
                    </m:r>
                    <m:r>
                      <a:rPr lang="en-US" altLang="zh-TW" sz="21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TW" sz="21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log</m:t>
                    </m:r>
                    <m:r>
                      <a:rPr lang="en-US" altLang="zh-TW" sz="2100" i="1" baseline="-25000" dirty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altLang="zh-TW" sz="2100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zh-TW" sz="2100" i="1" dirty="0">
                        <a:solidFill>
                          <a:srgbClr val="FF0000"/>
                        </a:solidFill>
                        <a:latin typeface="Cambria Math"/>
                      </a:rPr>
                      <m:t>+1)+1+3=8 </m:t>
                    </m:r>
                    <m:r>
                      <m:rPr>
                        <m:sty m:val="p"/>
                      </m:rPr>
                      <a:rPr lang="en-US" altLang="zh-TW" sz="2100" i="1" dirty="0">
                        <a:solidFill>
                          <a:srgbClr val="FF0000"/>
                        </a:solidFill>
                        <a:latin typeface="Cambria Math"/>
                      </a:rPr>
                      <m:t>log</m:t>
                    </m:r>
                    <m:r>
                      <a:rPr lang="en-US" altLang="zh-TW" sz="2100" i="1" baseline="-25000" dirty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altLang="zh-TW" sz="2100" i="1" dirty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zh-TW" sz="2100" i="1" dirty="0">
                        <a:solidFill>
                          <a:srgbClr val="FF0000"/>
                        </a:solidFill>
                        <a:latin typeface="Cambria Math"/>
                      </a:rPr>
                      <m:t>+12</m:t>
                    </m:r>
                  </m:oMath>
                </a14:m>
                <a:r>
                  <a:rPr lang="en-US" altLang="zh-TW" sz="2100" dirty="0"/>
                  <a:t>. </a:t>
                </a:r>
              </a:p>
            </p:txBody>
          </p:sp>
        </mc:Choice>
        <mc:Fallback xmlns="">
          <p:sp>
            <p:nvSpPr>
              <p:cNvPr id="342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1806" y="1045471"/>
                <a:ext cx="8475570" cy="5399088"/>
              </a:xfrm>
              <a:blipFill rotWithShape="1">
                <a:blip r:embed="rId2"/>
                <a:stretch>
                  <a:fillRect l="-432" t="-1695" r="-1223" b="-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36</a:t>
            </a:fld>
            <a:endParaRPr lang="en-US" altLang="zh-TW" dirty="0"/>
          </a:p>
        </p:txBody>
      </p:sp>
      <p:sp>
        <p:nvSpPr>
          <p:cNvPr id="6" name="Oval 5"/>
          <p:cNvSpPr/>
          <p:nvPr/>
        </p:nvSpPr>
        <p:spPr bwMode="auto">
          <a:xfrm>
            <a:off x="5513559" y="914400"/>
            <a:ext cx="606583" cy="733331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1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2390"/>
            <a:ext cx="7772400" cy="664283"/>
          </a:xfrm>
        </p:spPr>
        <p:txBody>
          <a:bodyPr/>
          <a:lstStyle/>
          <a:p>
            <a:r>
              <a:rPr lang="en-US" altLang="zh-TW" dirty="0"/>
              <a:t>Big-Oh </a:t>
            </a:r>
            <a:r>
              <a:rPr lang="en-US" altLang="zh-TW" dirty="0" smtClean="0"/>
              <a:t>Notation (1)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30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0138" y="1216510"/>
                <a:ext cx="8351133" cy="4648200"/>
              </a:xfrm>
            </p:spPr>
            <p:txBody>
              <a:bodyPr/>
              <a:lstStyle/>
              <a:p>
                <a:r>
                  <a:rPr lang="en-US" altLang="zh-TW" dirty="0" smtClean="0"/>
                  <a:t>Big-Oh notation is for the 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worst-case analysis</a:t>
                </a:r>
                <a:r>
                  <a:rPr lang="en-US" altLang="zh-TW" dirty="0" smtClean="0"/>
                  <a:t>.</a:t>
                </a:r>
              </a:p>
              <a:p>
                <a:r>
                  <a:rPr lang="en-US" altLang="zh-TW" dirty="0" smtClean="0"/>
                  <a:t>The number of steps for the worst-analysis can be represented as a function of 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 where </a:t>
                </a:r>
                <a:r>
                  <a:rPr lang="en-US" altLang="zh-TW" i="1" dirty="0"/>
                  <a:t>n</a:t>
                </a:r>
                <a:r>
                  <a:rPr lang="en-US" altLang="zh-TW" dirty="0"/>
                  <a:t> is </a:t>
                </a:r>
                <a:r>
                  <a:rPr lang="en-US" altLang="zh-TW" dirty="0" smtClean="0"/>
                  <a:t>the </a:t>
                </a:r>
                <a:r>
                  <a:rPr lang="en-US" altLang="zh-TW" dirty="0"/>
                  <a:t>size of (input) data value. Examples: </a:t>
                </a:r>
              </a:p>
              <a:p>
                <a:pPr lvl="2"/>
                <a:r>
                  <a:rPr lang="en-US" altLang="zh-TW" sz="2400" dirty="0"/>
                  <a:t>For linear search: 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𝒈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 =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altLang="zh-TW" sz="2400" dirty="0"/>
                  <a:t>.</a:t>
                </a:r>
              </a:p>
              <a:p>
                <a:pPr lvl="2"/>
                <a:r>
                  <a:rPr lang="en-US" altLang="zh-TW" sz="2400" dirty="0"/>
                  <a:t>For binary search: 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𝒉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 =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TW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TW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altLang="zh-TW" sz="2400" dirty="0" smtClean="0"/>
                  <a:t>.</a:t>
                </a:r>
                <a:endParaRPr lang="en-US" altLang="zh-TW" sz="2400" dirty="0"/>
              </a:p>
              <a:p>
                <a:r>
                  <a:rPr lang="en-US" altLang="zh-TW" dirty="0"/>
                  <a:t>But a function can be very complicated such as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𝒈</m:t>
                    </m:r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TW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sup>
                    </m:sSup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  <m:sup/>
                    </m:sSubSup>
                    <m:sSup>
                      <m:sSupPr>
                        <m:ctrlP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TW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/>
                      </a:rPr>
                      <m:t>+…+</m:t>
                    </m:r>
                    <m:r>
                      <a:rPr lang="en-US" altLang="zh-TW" b="1" i="1" dirty="0">
                        <a:solidFill>
                          <a:srgbClr val="FF0000"/>
                        </a:solidFill>
                        <a:latin typeface="Cambria Math"/>
                      </a:rPr>
                      <m:t>𝒂</m:t>
                    </m:r>
                    <m:r>
                      <a:rPr lang="en-US" altLang="zh-TW" b="1" i="1" baseline="-25000" dirty="0">
                        <a:solidFill>
                          <a:srgbClr val="FF000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altLang="zh-TW" dirty="0"/>
                  <a:t>, etc</a:t>
                </a:r>
                <a:r>
                  <a:rPr lang="en-US" altLang="zh-TW" dirty="0" smtClean="0"/>
                  <a:t>.</a:t>
                </a:r>
                <a:endParaRPr lang="en-US" altLang="zh-TW" dirty="0"/>
              </a:p>
              <a:p>
                <a:r>
                  <a:rPr lang="en-US" altLang="zh-TW" dirty="0"/>
                  <a:t>We want to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simplify</a:t>
                </a:r>
                <a:r>
                  <a:rPr lang="en-US" altLang="zh-TW" dirty="0"/>
                  <a:t> these functions, and want to clarify them into different </a:t>
                </a:r>
                <a:r>
                  <a:rPr lang="en-US" altLang="zh-TW" b="1" dirty="0">
                    <a:solidFill>
                      <a:srgbClr val="0000FF"/>
                    </a:solidFill>
                  </a:rPr>
                  <a:t>classes</a:t>
                </a:r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430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0138" y="1216510"/>
                <a:ext cx="8351133" cy="4648200"/>
              </a:xfrm>
              <a:blipFill rotWithShape="0">
                <a:blip r:embed="rId2"/>
                <a:stretch>
                  <a:fillRect l="-949" t="-1444" r="-1752" b="-4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79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2390"/>
            <a:ext cx="7772400" cy="664283"/>
          </a:xfrm>
        </p:spPr>
        <p:txBody>
          <a:bodyPr/>
          <a:lstStyle/>
          <a:p>
            <a:r>
              <a:rPr lang="en-US" altLang="zh-TW" dirty="0"/>
              <a:t>Big-Oh </a:t>
            </a:r>
            <a:r>
              <a:rPr lang="en-US" altLang="zh-TW" dirty="0" smtClean="0"/>
              <a:t>Notation (2)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30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70138" y="1216510"/>
                <a:ext cx="8351133" cy="4648200"/>
              </a:xfrm>
            </p:spPr>
            <p:txBody>
              <a:bodyPr/>
              <a:lstStyle/>
              <a:p>
                <a:r>
                  <a:rPr lang="en-US" altLang="zh-TW" dirty="0" smtClean="0"/>
                  <a:t>We do not care small problems, in other words, a small size of data values. We care large problems.</a:t>
                </a:r>
              </a:p>
              <a:p>
                <a:r>
                  <a:rPr lang="en-US" altLang="zh-TW" dirty="0" smtClean="0"/>
                  <a:t>Reconsider the number of steps for the worst-analysis for searching.</a:t>
                </a:r>
                <a:endParaRPr lang="en-US" altLang="zh-TW" dirty="0"/>
              </a:p>
              <a:p>
                <a:pPr lvl="2"/>
                <a:r>
                  <a:rPr lang="en-US" altLang="zh-TW" sz="2400" dirty="0"/>
                  <a:t>For linear search: 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𝒈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 =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𝟐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+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altLang="zh-TW" sz="2400" dirty="0"/>
                  <a:t>.</a:t>
                </a:r>
              </a:p>
              <a:p>
                <a:pPr lvl="2"/>
                <a:r>
                  <a:rPr lang="en-US" altLang="zh-TW" sz="2400" dirty="0"/>
                  <a:t>For binary search: 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𝒉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𝒏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 =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𝟖</m:t>
                    </m:r>
                    <m:r>
                      <a:rPr lang="en-US" altLang="zh-TW" sz="24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0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altLang="zh-TW" sz="2400" b="1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TW" sz="24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TW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 + </m:t>
                    </m:r>
                    <m:r>
                      <a:rPr lang="en-US" altLang="zh-TW" sz="2400" b="1" i="1" dirty="0">
                        <a:solidFill>
                          <a:srgbClr val="FF0000"/>
                        </a:solidFill>
                        <a:latin typeface="Cambria Math"/>
                      </a:rPr>
                      <m:t>𝟏𝟐</m:t>
                    </m:r>
                  </m:oMath>
                </a14:m>
                <a:r>
                  <a:rPr lang="en-US" altLang="zh-TW" sz="2400" dirty="0" smtClean="0"/>
                  <a:t>.</a:t>
                </a:r>
                <a:endParaRPr lang="en-US" altLang="zh-TW" sz="2400" dirty="0"/>
              </a:p>
              <a:p>
                <a:r>
                  <a:rPr lang="en-US" altLang="zh-TW" dirty="0" smtClean="0"/>
                  <a:t>When n = 1, linear search is better than binary search even in the worst-case.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430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0138" y="1216510"/>
                <a:ext cx="8351133" cy="4648200"/>
              </a:xfrm>
              <a:blipFill rotWithShape="1">
                <a:blip r:embed="rId2"/>
                <a:stretch>
                  <a:fillRect l="-949" t="-1312" r="-2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88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64285"/>
          </a:xfrm>
        </p:spPr>
        <p:txBody>
          <a:bodyPr/>
          <a:lstStyle/>
          <a:p>
            <a:r>
              <a:rPr lang="en-US" altLang="zh-TW" dirty="0" smtClean="0"/>
              <a:t>Big-Oh Notation (3)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2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7108" y="1300779"/>
                <a:ext cx="8480224" cy="3787588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The </a:t>
                </a:r>
                <a:r>
                  <a:rPr lang="en-US" altLang="zh-TW" sz="2400" b="1" dirty="0" smtClean="0"/>
                  <a:t>definition</a:t>
                </a:r>
                <a:r>
                  <a:rPr lang="en-US" altLang="zh-TW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400" i="1" dirty="0">
                        <a:latin typeface="Cambria Math"/>
                      </a:rPr>
                      <m:t>= </m:t>
                    </m:r>
                    <m:r>
                      <a:rPr lang="en-US" altLang="zh-TW" sz="24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400" dirty="0" smtClean="0"/>
                  <a:t> (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read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as the time complexity of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𝑔</m:t>
                    </m:r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) </a:t>
                </a:r>
                <a:r>
                  <a:rPr lang="en-US" altLang="zh-TW" sz="2400" dirty="0"/>
                  <a:t>if and only if there exists positive constants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𝑔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/>
                      </a:rPr>
                      <m:t>)≤</m:t>
                    </m:r>
                    <m:r>
                      <a:rPr lang="en-US" altLang="zh-TW" sz="2400" i="1" dirty="0" smtClean="0">
                        <a:latin typeface="Cambria Math"/>
                      </a:rPr>
                      <m:t>𝑐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TW" sz="2400" i="1" dirty="0" smtClean="0">
                        <a:latin typeface="Cambria Math"/>
                      </a:rPr>
                      <m:t>𝑓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/>
                      </a:rPr>
                      <m:t> ≥ </m:t>
                    </m:r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r>
                  <a:rPr lang="en-US" altLang="zh-TW" sz="2400" dirty="0" smtClean="0"/>
                  <a:t>The implication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>
                        <a:latin typeface="Cambria Math"/>
                      </a:rPr>
                      <m:t>𝑛</m:t>
                    </m:r>
                    <m:r>
                      <a:rPr lang="zh-TW" altLang="en-US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  means it cares a large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size of data values -- larger than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some given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𝑔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)≤</m:t>
                    </m:r>
                    <m:r>
                      <a:rPr lang="en-US" altLang="zh-TW" i="1" dirty="0" smtClean="0">
                        <a:latin typeface="Cambria Math"/>
                      </a:rPr>
                      <m:t>𝑐</m:t>
                    </m:r>
                    <m:r>
                      <a:rPr lang="en-US" altLang="zh-TW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TW" i="1" dirty="0" smtClean="0">
                        <a:latin typeface="Cambria Math"/>
                      </a:rPr>
                      <m:t>𝑓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dirty="0" smtClean="0"/>
                  <a:t>means that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𝑔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 is 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smaller than a constant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TW" dirty="0" smtClean="0"/>
                  <a:t> time of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the 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simplified</a:t>
                </a:r>
                <a:r>
                  <a:rPr lang="en-US" altLang="zh-TW" dirty="0" smtClean="0"/>
                  <a:t> function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𝑓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 smtClean="0"/>
                  <a:t>.</a:t>
                </a:r>
              </a:p>
            </p:txBody>
          </p:sp>
        </mc:Choice>
        <mc:Fallback xmlns="">
          <p:sp>
            <p:nvSpPr>
              <p:cNvPr id="3502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7108" y="1300779"/>
                <a:ext cx="8480224" cy="3787588"/>
              </a:xfrm>
              <a:blipFill rotWithShape="1">
                <a:blip r:embed="rId2"/>
                <a:stretch>
                  <a:fillRect l="-575" t="-482" r="-1006" b="-1929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pic>
        <p:nvPicPr>
          <p:cNvPr id="23554" name="Picture 2" descr="http://t0.gstatic.com/images?q=tbn:ANd9GcQSvd7rD_dZsSZX9qi0n_860g9-vccQwpmQgPmWAUjVtCFg8sQG1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348" y="2952974"/>
            <a:ext cx="1695450" cy="306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4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11139"/>
          </a:xfrm>
        </p:spPr>
        <p:txBody>
          <a:bodyPr/>
          <a:lstStyle/>
          <a:p>
            <a:r>
              <a:rPr lang="en-US" altLang="zh-HK" dirty="0" smtClean="0"/>
              <a:t>A Simple Example (2)</a:t>
            </a:r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 language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TextBox 5"/>
          <p:cNvSpPr txBox="1"/>
          <p:nvPr/>
        </p:nvSpPr>
        <p:spPr>
          <a:xfrm>
            <a:off x="595897" y="1132726"/>
            <a:ext cx="45400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latin typeface="+mn-lt"/>
              </a:rPr>
              <a:t>#include &lt;</a:t>
            </a:r>
            <a:r>
              <a:rPr lang="en-US" altLang="zh-HK" sz="2000" dirty="0" err="1" smtClean="0">
                <a:latin typeface="+mn-lt"/>
              </a:rPr>
              <a:t>stdio.h</a:t>
            </a:r>
            <a:r>
              <a:rPr lang="en-US" altLang="zh-HK" sz="2000" dirty="0" smtClean="0">
                <a:latin typeface="+mn-lt"/>
              </a:rPr>
              <a:t>&gt;</a:t>
            </a:r>
          </a:p>
          <a:p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main()</a:t>
            </a:r>
          </a:p>
          <a:p>
            <a:r>
              <a:rPr lang="en-US" altLang="zh-HK" sz="2000" dirty="0" smtClean="0">
                <a:latin typeface="+mn-lt"/>
              </a:rPr>
              <a:t>{    </a:t>
            </a:r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x, y, z;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x = 2;   y = 3;   z = x + y;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</a:t>
            </a:r>
            <a:r>
              <a:rPr lang="en-US" altLang="zh-HK" sz="2000" dirty="0" err="1" smtClean="0">
                <a:latin typeface="+mn-lt"/>
              </a:rPr>
              <a:t>printf</a:t>
            </a:r>
            <a:r>
              <a:rPr lang="en-US" altLang="zh-HK" sz="2000" dirty="0" smtClean="0">
                <a:latin typeface="+mn-lt"/>
              </a:rPr>
              <a:t>(“%d + %d = %d\n”, x, y, z);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return 0;</a:t>
            </a:r>
          </a:p>
          <a:p>
            <a:r>
              <a:rPr lang="en-US" altLang="zh-HK" sz="2000" dirty="0">
                <a:latin typeface="+mn-lt"/>
              </a:rPr>
              <a:t>}</a:t>
            </a:r>
            <a:endParaRPr lang="en-US" altLang="zh-HK" sz="2000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95895" y="1120670"/>
            <a:ext cx="5039901" cy="2251120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0610" y="3652768"/>
            <a:ext cx="45704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2000" dirty="0" smtClean="0">
                <a:latin typeface="+mn-lt"/>
              </a:rPr>
              <a:t>#include &lt;</a:t>
            </a:r>
            <a:r>
              <a:rPr lang="en-US" altLang="zh-HK" sz="2000" dirty="0" err="1" smtClean="0">
                <a:latin typeface="+mn-lt"/>
              </a:rPr>
              <a:t>stdio.h</a:t>
            </a:r>
            <a:r>
              <a:rPr lang="en-US" altLang="zh-HK" sz="2000" dirty="0" smtClean="0">
                <a:latin typeface="+mn-lt"/>
              </a:rPr>
              <a:t>&gt;</a:t>
            </a:r>
          </a:p>
          <a:p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main()</a:t>
            </a:r>
          </a:p>
          <a:p>
            <a:r>
              <a:rPr lang="en-US" altLang="zh-HK" sz="2000" dirty="0" smtClean="0">
                <a:latin typeface="+mn-lt"/>
              </a:rPr>
              <a:t>{    </a:t>
            </a:r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z;</a:t>
            </a: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z = add(2, 3);</a:t>
            </a:r>
          </a:p>
          <a:p>
            <a:r>
              <a:rPr lang="es-ES" altLang="zh-HK" sz="2000" dirty="0" smtClean="0">
                <a:latin typeface="+mn-lt"/>
              </a:rPr>
              <a:t>     </a:t>
            </a:r>
            <a:r>
              <a:rPr lang="es-ES" altLang="zh-HK" sz="2000" dirty="0" err="1" smtClean="0">
                <a:latin typeface="+mn-lt"/>
              </a:rPr>
              <a:t>printf</a:t>
            </a:r>
            <a:r>
              <a:rPr lang="es-ES" altLang="zh-HK" sz="2000" dirty="0">
                <a:latin typeface="+mn-lt"/>
              </a:rPr>
              <a:t>(“%d + %d = %d\n”, </a:t>
            </a:r>
            <a:r>
              <a:rPr lang="es-ES" altLang="zh-HK" sz="2000" dirty="0" smtClean="0">
                <a:latin typeface="+mn-lt"/>
              </a:rPr>
              <a:t>2, 3, z);</a:t>
            </a:r>
            <a:endParaRPr lang="es-ES" altLang="zh-HK" sz="2000" dirty="0">
              <a:latin typeface="+mn-lt"/>
            </a:endParaRPr>
          </a:p>
          <a:p>
            <a:r>
              <a:rPr lang="en-US" altLang="zh-HK" sz="2000" dirty="0">
                <a:latin typeface="+mn-lt"/>
              </a:rPr>
              <a:t> </a:t>
            </a:r>
            <a:r>
              <a:rPr lang="en-US" altLang="zh-HK" sz="2000" dirty="0" smtClean="0">
                <a:latin typeface="+mn-lt"/>
              </a:rPr>
              <a:t>    return 0;</a:t>
            </a:r>
          </a:p>
          <a:p>
            <a:r>
              <a:rPr lang="en-US" altLang="zh-HK" sz="2000" dirty="0" smtClean="0">
                <a:latin typeface="+mn-lt"/>
              </a:rPr>
              <a:t>}</a:t>
            </a:r>
            <a:endParaRPr lang="en-US" altLang="zh-HK" sz="2000" dirty="0">
              <a:latin typeface="+mn-lt"/>
            </a:endParaRPr>
          </a:p>
          <a:p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add(</a:t>
            </a:r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x, </a:t>
            </a:r>
            <a:r>
              <a:rPr lang="en-US" altLang="zh-HK" sz="2000" dirty="0" err="1" smtClean="0">
                <a:latin typeface="+mn-lt"/>
              </a:rPr>
              <a:t>int</a:t>
            </a:r>
            <a:r>
              <a:rPr lang="en-US" altLang="zh-HK" sz="2000" dirty="0" smtClean="0">
                <a:latin typeface="+mn-lt"/>
              </a:rPr>
              <a:t> y</a:t>
            </a:r>
            <a:r>
              <a:rPr lang="en-US" altLang="zh-HK" sz="2000" dirty="0">
                <a:latin typeface="+mn-lt"/>
              </a:rPr>
              <a:t>) </a:t>
            </a:r>
            <a:r>
              <a:rPr lang="en-US" altLang="zh-HK" sz="2000" dirty="0" smtClean="0">
                <a:latin typeface="+mn-lt"/>
              </a:rPr>
              <a:t>{ return x + y;}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626772" y="3652768"/>
            <a:ext cx="5039901" cy="256709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71755" y="3770371"/>
            <a:ext cx="2867346" cy="1942060"/>
          </a:xfrm>
        </p:spPr>
        <p:txBody>
          <a:bodyPr/>
          <a:lstStyle/>
          <a:p>
            <a:r>
              <a:rPr lang="en-US" altLang="zh-HK" sz="2400" dirty="0" smtClean="0"/>
              <a:t>What is a procedure?</a:t>
            </a:r>
          </a:p>
          <a:p>
            <a:pPr marL="0" indent="0">
              <a:buNone/>
            </a:pPr>
            <a:endParaRPr lang="en-US" altLang="zh-HK" dirty="0" smtClean="0"/>
          </a:p>
        </p:txBody>
      </p:sp>
    </p:spTree>
    <p:extLst>
      <p:ext uri="{BB962C8B-B14F-4D97-AF65-F5344CB8AC3E}">
        <p14:creationId xmlns:p14="http://schemas.microsoft.com/office/powerpoint/2010/main" val="2694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548148"/>
          </a:xfrm>
        </p:spPr>
        <p:txBody>
          <a:bodyPr/>
          <a:lstStyle/>
          <a:p>
            <a:r>
              <a:rPr lang="en-US" altLang="zh-TW" dirty="0" smtClean="0"/>
              <a:t>Big-Oh Notation (4)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02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1805" y="907024"/>
                <a:ext cx="8372961" cy="5399088"/>
              </a:xfrm>
            </p:spPr>
            <p:txBody>
              <a:bodyPr/>
              <a:lstStyle/>
              <a:p>
                <a:r>
                  <a:rPr lang="en-US" altLang="zh-TW" sz="2400" dirty="0" smtClean="0"/>
                  <a:t>The </a:t>
                </a:r>
                <a:r>
                  <a:rPr lang="en-US" altLang="zh-TW" sz="2400" b="1" dirty="0" smtClean="0"/>
                  <a:t>definition</a:t>
                </a:r>
                <a:r>
                  <a:rPr lang="en-US" altLang="zh-TW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TW" sz="2400" i="1" dirty="0">
                        <a:latin typeface="Cambria Math"/>
                      </a:rPr>
                      <m:t>= </m:t>
                    </m:r>
                    <m:r>
                      <a:rPr lang="en-US" altLang="zh-TW" sz="2400" i="1" dirty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 dirty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sz="2400" dirty="0" smtClean="0"/>
                  <a:t> (</a:t>
                </a:r>
                <a:r>
                  <a:rPr lang="en-US" altLang="zh-TW" sz="2400" dirty="0" smtClean="0">
                    <a:solidFill>
                      <a:srgbClr val="0000FF"/>
                    </a:solidFill>
                  </a:rPr>
                  <a:t>read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as the time complexity of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𝑔</m:t>
                    </m:r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>
                    <a:solidFill>
                      <a:srgbClr val="0000FF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TW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) </a:t>
                </a:r>
                <a:r>
                  <a:rPr lang="en-US" altLang="zh-TW" sz="2400" dirty="0"/>
                  <a:t>if and only if there exists positive constants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𝑔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/>
                      </a:rPr>
                      <m:t>) ≤ </m:t>
                    </m:r>
                    <m:r>
                      <a:rPr lang="en-US" altLang="zh-TW" sz="2400" i="1" dirty="0" smtClean="0">
                        <a:latin typeface="Cambria Math"/>
                      </a:rPr>
                      <m:t>𝑐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TW" sz="2400" i="1" dirty="0" smtClean="0">
                        <a:latin typeface="Cambria Math"/>
                      </a:rPr>
                      <m:t>𝑓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/>
                      </a:rPr>
                      <m:t> ≥ </m:t>
                    </m:r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r>
                  <a:rPr lang="en-US" altLang="zh-TW" sz="2400" dirty="0" smtClean="0"/>
                  <a:t>For </a:t>
                </a:r>
                <a:r>
                  <a:rPr lang="en-US" altLang="zh-TW" sz="2400" dirty="0"/>
                  <a:t>linear search: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𝑔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) =2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+3</m:t>
                    </m:r>
                  </m:oMath>
                </a14:m>
                <a:endParaRPr lang="en-US" altLang="zh-TW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𝑓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) =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altLang="zh-TW" sz="20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/>
                      </a:rPr>
                      <m:t>=4, </m:t>
                    </m:r>
                    <m:r>
                      <a:rPr lang="en-US" altLang="zh-TW" sz="20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000" i="1" baseline="-25000" dirty="0">
                        <a:latin typeface="Cambria Math"/>
                      </a:rPr>
                      <m:t> </m:t>
                    </m:r>
                    <m:r>
                      <a:rPr lang="en-US" altLang="zh-TW" sz="2000" i="1" dirty="0" smtClean="0">
                        <a:latin typeface="Cambria Math"/>
                      </a:rPr>
                      <m:t>=</m:t>
                    </m:r>
                    <m:r>
                      <a:rPr lang="en-US" altLang="zh-TW" sz="2000" i="1" dirty="0">
                        <a:latin typeface="Cambria Math"/>
                      </a:rPr>
                      <m:t>2</m:t>
                    </m:r>
                  </m:oMath>
                </a14:m>
                <a:endParaRPr lang="en-US" altLang="zh-TW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𝑔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) = </m:t>
                    </m:r>
                    <m:r>
                      <a:rPr lang="en-US" altLang="zh-TW" sz="2000" i="1" dirty="0" smtClean="0">
                        <a:latin typeface="Cambria Math"/>
                      </a:rPr>
                      <m:t>𝑂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𝑓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)) =</m:t>
                    </m:r>
                    <m:r>
                      <a:rPr lang="en-US" altLang="zh-TW" sz="2000" i="1" dirty="0" smtClean="0">
                        <a:latin typeface="Cambria Math"/>
                      </a:rPr>
                      <m:t>𝑂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i="1" dirty="0"/>
                  <a:t>,</a:t>
                </a:r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because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/>
                      </a:rPr>
                      <m:t>2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+3 ≤ 4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000" dirty="0"/>
                  <a:t>  for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sz="2000" i="1" dirty="0" smtClean="0">
                        <a:latin typeface="Cambria Math"/>
                      </a:rPr>
                      <m:t> 2</m:t>
                    </m:r>
                  </m:oMath>
                </a14:m>
                <a:r>
                  <a:rPr lang="en-US" altLang="zh-TW" sz="2000" dirty="0" smtClean="0"/>
                  <a:t>.</a:t>
                </a:r>
                <a:endParaRPr lang="en-US" altLang="zh-TW" sz="2000" dirty="0"/>
              </a:p>
              <a:p>
                <a:r>
                  <a:rPr lang="en-US" altLang="zh-TW" sz="2400" dirty="0"/>
                  <a:t>For binary search: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h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) =8 </m:t>
                    </m:r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/>
                      </a:rPr>
                      <m:t>log</m:t>
                    </m:r>
                    <m:r>
                      <a:rPr lang="en-US" altLang="zh-TW" sz="2000" i="1" baseline="-25000" dirty="0">
                        <a:latin typeface="Cambria Math"/>
                      </a:rPr>
                      <m:t>2</m:t>
                    </m:r>
                    <m:r>
                      <a:rPr lang="en-US" altLang="zh-TW" sz="2000" i="1" dirty="0">
                        <a:latin typeface="Cambria Math"/>
                      </a:rPr>
                      <m:t> 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 + 12</m:t>
                    </m:r>
                  </m:oMath>
                </a14:m>
                <a:endParaRPr lang="en-US" altLang="zh-TW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𝑓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) = </m:t>
                    </m:r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/>
                      </a:rPr>
                      <m:t>log</m:t>
                    </m:r>
                    <m:r>
                      <a:rPr lang="en-US" altLang="zh-TW" sz="2000" i="1" baseline="-25000" dirty="0">
                        <a:latin typeface="Cambria Math"/>
                      </a:rPr>
                      <m:t>2</m:t>
                    </m:r>
                    <m:r>
                      <a:rPr lang="en-US" altLang="zh-TW" sz="2000" i="1" dirty="0">
                        <a:latin typeface="Cambria Math"/>
                      </a:rPr>
                      <m:t> (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i="1" dirty="0"/>
                  <a:t>,   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/>
                      </a:rPr>
                      <m:t>8</m:t>
                    </m:r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/>
                      </a:rPr>
                      <m:t>log</m:t>
                    </m:r>
                    <m:r>
                      <a:rPr lang="en-US" altLang="zh-TW" sz="2000" i="1" baseline="-25000" dirty="0">
                        <a:latin typeface="Cambria Math"/>
                      </a:rPr>
                      <m:t>2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 + 12 ≤9 </m:t>
                    </m:r>
                    <m:r>
                      <m:rPr>
                        <m:sty m:val="p"/>
                      </m:rPr>
                      <a:rPr lang="en-US" altLang="zh-TW" sz="2000" i="1" dirty="0">
                        <a:latin typeface="Cambria Math"/>
                      </a:rPr>
                      <m:t>log</m:t>
                    </m:r>
                    <m:r>
                      <a:rPr lang="en-US" altLang="zh-TW" sz="2000" i="1" baseline="-25000" dirty="0">
                        <a:latin typeface="Cambria Math"/>
                      </a:rPr>
                      <m:t>2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 =8 </m:t>
                    </m:r>
                    <m:r>
                      <m:rPr>
                        <m:sty m:val="p"/>
                      </m:rPr>
                      <a:rPr lang="en-US" altLang="zh-TW" sz="2000" i="1" dirty="0">
                        <a:latin typeface="Cambria Math"/>
                      </a:rPr>
                      <m:t>log</m:t>
                    </m:r>
                    <m:r>
                      <a:rPr lang="en-US" altLang="zh-TW" sz="2000" i="1" baseline="-25000" dirty="0">
                        <a:latin typeface="Cambria Math"/>
                      </a:rPr>
                      <m:t>2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 + </m:t>
                    </m:r>
                    <m:r>
                      <m:rPr>
                        <m:sty m:val="p"/>
                      </m:rPr>
                      <a:rPr lang="en-US" altLang="zh-TW" sz="2000" i="1" dirty="0">
                        <a:latin typeface="Cambria Math"/>
                      </a:rPr>
                      <m:t>log</m:t>
                    </m:r>
                    <m:r>
                      <a:rPr lang="en-US" altLang="zh-TW" sz="2000" i="1" baseline="-25000" dirty="0">
                        <a:latin typeface="Cambria Math"/>
                      </a:rPr>
                      <m:t>2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000" i="1" dirty="0"/>
                  <a:t> </a:t>
                </a:r>
                <a:r>
                  <a:rPr lang="en-US" altLang="zh-TW" sz="2000" i="1" dirty="0" smtClean="0"/>
                  <a:t/>
                </a:r>
                <a:br>
                  <a:rPr lang="en-US" altLang="zh-TW" sz="2000" i="1" dirty="0" smtClean="0"/>
                </a:br>
                <a:r>
                  <a:rPr lang="en-US" altLang="zh-TW" sz="2000" i="1" dirty="0" smtClean="0"/>
                  <a:t>for 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 ≥ </m:t>
                    </m:r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/>
                          </a:rPr>
                          <m:t>12</m:t>
                        </m:r>
                      </m:sup>
                    </m:sSup>
                  </m:oMath>
                </a14:m>
                <a:endParaRPr lang="en-US" altLang="zh-TW" sz="2000" i="1" baseline="30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h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) = </m:t>
                    </m:r>
                    <m:r>
                      <a:rPr lang="en-US" altLang="zh-TW" sz="2000" i="1" dirty="0" smtClean="0">
                        <a:latin typeface="Cambria Math"/>
                      </a:rPr>
                      <m:t>𝑂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𝑓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)) = </m:t>
                    </m:r>
                    <m:r>
                      <a:rPr lang="en-US" altLang="zh-TW" sz="2000" i="1" dirty="0" smtClean="0">
                        <a:latin typeface="Cambria Math"/>
                      </a:rPr>
                      <m:t>𝑂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/>
                      </a:rPr>
                      <m:t>log</m:t>
                    </m:r>
                    <m:r>
                      <a:rPr lang="en-US" altLang="zh-TW" sz="2000" i="1" dirty="0" smtClean="0">
                        <a:latin typeface="Cambria Math"/>
                      </a:rPr>
                      <m:t>⁡(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altLang="zh-TW" sz="2000" dirty="0"/>
                  <a:t>.</a:t>
                </a:r>
              </a:p>
            </p:txBody>
          </p:sp>
        </mc:Choice>
        <mc:Fallback xmlns="">
          <p:sp>
            <p:nvSpPr>
              <p:cNvPr id="3502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1805" y="907024"/>
                <a:ext cx="8372961" cy="5399088"/>
              </a:xfrm>
              <a:blipFill rotWithShape="1">
                <a:blip r:embed="rId2"/>
                <a:stretch>
                  <a:fillRect l="-655" t="-339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26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35193"/>
          </a:xfrm>
        </p:spPr>
        <p:txBody>
          <a:bodyPr/>
          <a:lstStyle/>
          <a:p>
            <a:r>
              <a:rPr lang="en-US" altLang="zh-TW" dirty="0"/>
              <a:t>Big-Oh Notation </a:t>
            </a:r>
            <a:r>
              <a:rPr lang="en-US" altLang="zh-TW" dirty="0" smtClean="0"/>
              <a:t>(5) </a:t>
            </a:r>
            <a:endParaRPr lang="en-US" altLang="zh-TW" dirty="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gray">
          <a:xfrm>
            <a:off x="351805" y="3127077"/>
            <a:ext cx="8443322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Char char="l"/>
            </a:pPr>
            <a:endParaRPr lang="en-US" altLang="zh-TW" dirty="0">
              <a:latin typeface="Gill Sans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22642" y="1125199"/>
                <a:ext cx="8008172" cy="1704062"/>
              </a:xfrm>
            </p:spPr>
            <p:txBody>
              <a:bodyPr/>
              <a:lstStyle/>
              <a:p>
                <a:r>
                  <a:rPr lang="en-US" altLang="zh-HK" sz="2400" dirty="0" smtClean="0">
                    <a:solidFill>
                      <a:srgbClr val="FF0000"/>
                    </a:solidFill>
                  </a:rPr>
                  <a:t>How to find such a function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r>
                  <a:rPr lang="en-US" altLang="zh-HK" sz="2400" dirty="0" smtClean="0"/>
                  <a:t>Example 1: What is Big-Oh for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𝑔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 = 3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+3</m:t>
                    </m:r>
                  </m:oMath>
                </a14:m>
                <a:r>
                  <a:rPr lang="en-US" altLang="zh-HK" sz="2400" dirty="0" smtClean="0"/>
                  <a:t>?</a:t>
                </a:r>
              </a:p>
              <a:p>
                <a:pPr lvl="1"/>
                <a:r>
                  <a:rPr lang="en-US" altLang="zh-HK" dirty="0"/>
                  <a:t>Let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</a:rPr>
                      <m:t>)=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HK" dirty="0"/>
                  <a:t>,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𝑐</m:t>
                    </m:r>
                    <m:r>
                      <a:rPr lang="en-US" altLang="zh-HK" i="1" dirty="0" smtClean="0">
                        <a:latin typeface="Cambria Math"/>
                      </a:rPr>
                      <m:t>=6</m:t>
                    </m:r>
                  </m:oMath>
                </a14:m>
                <a:r>
                  <a:rPr lang="en-US" altLang="zh-HK" dirty="0" smtClean="0"/>
                  <a:t>, </a:t>
                </a:r>
                <a:r>
                  <a:rPr lang="en-US" altLang="zh-HK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HK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HK" dirty="0"/>
                  <a:t>.  </a:t>
                </a:r>
                <a:br>
                  <a:rPr lang="en-US" altLang="zh-HK" dirty="0"/>
                </a:br>
                <a:r>
                  <a:rPr lang="en-US" altLang="zh-HK" dirty="0"/>
                  <a:t>Then </a:t>
                </a:r>
                <a14:m>
                  <m:oMath xmlns:m="http://schemas.openxmlformats.org/officeDocument/2006/math"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𝒈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𝒏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)=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𝑶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𝒇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𝒏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)) =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𝑶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𝒏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HK" dirty="0" smtClean="0"/>
                  <a:t/>
                </a:r>
                <a:br>
                  <a:rPr lang="en-US" altLang="zh-HK" dirty="0" smtClean="0"/>
                </a:br>
                <a:r>
                  <a:rPr lang="en-US" altLang="zh-HK" dirty="0" smtClean="0"/>
                  <a:t>because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3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</a:rPr>
                      <m:t>+3≤ 6</m:t>
                    </m:r>
                    <m:r>
                      <a:rPr lang="en-US" altLang="zh-HK" i="1" dirty="0" smtClean="0">
                        <a:latin typeface="Cambria Math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 </a:t>
                </a:r>
                <a:r>
                  <a:rPr lang="en-US" altLang="zh-HK" dirty="0"/>
                  <a:t>if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HK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HK" dirty="0" smtClean="0"/>
                  <a:t>.</a:t>
                </a:r>
                <a:endParaRPr lang="en-US" altLang="zh-HK" dirty="0"/>
              </a:p>
              <a:p>
                <a:pPr lvl="1"/>
                <a:r>
                  <a:rPr lang="en-US" altLang="zh-HK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</a:rPr>
                      <m:t>)=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HK" dirty="0"/>
                  <a:t>,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𝑐</m:t>
                    </m:r>
                    <m:r>
                      <a:rPr lang="en-US" altLang="zh-HK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altLang="zh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HK" i="1" dirty="0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altLang="zh-HK" dirty="0"/>
                  <a:t>.  </a:t>
                </a:r>
                <a:br>
                  <a:rPr lang="en-US" altLang="zh-HK" dirty="0"/>
                </a:br>
                <a:r>
                  <a:rPr lang="en-US" altLang="zh-HK" dirty="0"/>
                  <a:t>Then </a:t>
                </a:r>
                <a14:m>
                  <m:oMath xmlns:m="http://schemas.openxmlformats.org/officeDocument/2006/math"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𝒈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𝒏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)=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𝑶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𝒇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𝒏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))=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𝑶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𝒏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b="1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HK" dirty="0" smtClean="0"/>
                  <a:t/>
                </a:r>
                <a:br>
                  <a:rPr lang="en-US" altLang="zh-HK" dirty="0" smtClean="0"/>
                </a:br>
                <a:r>
                  <a:rPr lang="en-US" altLang="zh-HK" dirty="0" smtClean="0"/>
                  <a:t>because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3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</a:rPr>
                      <m:t>+3≤4</m:t>
                    </m:r>
                    <m:r>
                      <a:rPr lang="en-US" altLang="zh-HK" i="1" dirty="0">
                        <a:latin typeface="Cambria Math"/>
                      </a:rPr>
                      <m:t>𝑓</m:t>
                    </m:r>
                    <m:r>
                      <a:rPr lang="en-US" altLang="zh-HK" i="1" dirty="0">
                        <a:latin typeface="Cambria Math"/>
                      </a:rPr>
                      <m:t>(</m:t>
                    </m:r>
                    <m:r>
                      <a:rPr lang="en-US" altLang="zh-HK" i="1" dirty="0">
                        <a:latin typeface="Cambria Math"/>
                      </a:rPr>
                      <m:t>𝑛</m:t>
                    </m:r>
                    <m:r>
                      <a:rPr lang="en-US" altLang="zh-HK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HK" dirty="0"/>
                  <a:t>if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HK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pPr lvl="1"/>
                <a:r>
                  <a:rPr lang="en-US" altLang="zh-HK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K" dirty="0"/>
                  <a:t>,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𝑐</m:t>
                    </m:r>
                    <m:r>
                      <a:rPr lang="en-US" altLang="zh-HK" i="1" dirty="0" smtClean="0">
                        <a:latin typeface="Cambria Math"/>
                      </a:rPr>
                      <m:t>=1 </m:t>
                    </m:r>
                  </m:oMath>
                </a14:m>
                <a:r>
                  <a:rPr lang="en-US" altLang="zh-HK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HK" i="1" dirty="0" smtClean="0">
                        <a:latin typeface="Cambria Math"/>
                      </a:rPr>
                      <m:t>=5</m:t>
                    </m:r>
                  </m:oMath>
                </a14:m>
                <a:r>
                  <a:rPr lang="en-US" altLang="zh-HK" dirty="0" smtClean="0"/>
                  <a:t>. </a:t>
                </a:r>
                <a:r>
                  <a:rPr lang="en-US" altLang="zh-HK" dirty="0"/>
                  <a:t/>
                </a:r>
                <a:br>
                  <a:rPr lang="en-US" altLang="zh-HK" dirty="0"/>
                </a:br>
                <a:r>
                  <a:rPr lang="en-US" altLang="zh-HK" dirty="0"/>
                  <a:t>Can we say </a:t>
                </a:r>
                <a14:m>
                  <m:oMath xmlns:m="http://schemas.openxmlformats.org/officeDocument/2006/math"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𝒈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𝒏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)=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𝑶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𝒇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𝒏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))=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𝑶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HK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HK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  <m:r>
                      <a:rPr lang="en-US" altLang="zh-HK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HK" dirty="0" smtClean="0"/>
                  <a:t/>
                </a:r>
                <a:br>
                  <a:rPr lang="en-US" altLang="zh-HK" dirty="0" smtClean="0"/>
                </a:br>
                <a:r>
                  <a:rPr lang="en-US" altLang="zh-HK" dirty="0" smtClean="0"/>
                  <a:t>because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3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</a:rPr>
                      <m:t>+3≤</m:t>
                    </m:r>
                    <m:r>
                      <a:rPr lang="en-US" altLang="zh-HK" i="1" dirty="0" smtClean="0">
                        <a:latin typeface="Cambria Math"/>
                      </a:rPr>
                      <m:t>𝑓</m:t>
                    </m:r>
                    <m:r>
                      <a:rPr lang="en-US" altLang="zh-HK" i="1" dirty="0" smtClean="0">
                        <a:latin typeface="Cambria Math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/>
                  <a:t> if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HK" i="1" dirty="0">
                        <a:latin typeface="Cambria Math"/>
                      </a:rPr>
                      <m:t>5</m:t>
                    </m:r>
                  </m:oMath>
                </a14:m>
                <a:r>
                  <a:rPr lang="en-US" altLang="zh-HK" b="1" dirty="0" smtClean="0">
                    <a:solidFill>
                      <a:srgbClr val="FF0000"/>
                    </a:solidFill>
                  </a:rPr>
                  <a:t>???</a:t>
                </a:r>
                <a:r>
                  <a:rPr lang="en-US" altLang="zh-HK" dirty="0" smtClean="0"/>
                  <a:t>  </a:t>
                </a:r>
              </a:p>
              <a:p>
                <a:r>
                  <a:rPr lang="en-US" altLang="zh-HK" sz="2800" dirty="0" smtClean="0"/>
                  <a:t>There </a:t>
                </a:r>
                <a:r>
                  <a:rPr lang="en-US" altLang="zh-HK" sz="2800" dirty="0"/>
                  <a:t>is no end to the possible assignment of </a:t>
                </a:r>
                <a14:m>
                  <m:oMath xmlns:m="http://schemas.openxmlformats.org/officeDocument/2006/math">
                    <m:r>
                      <a:rPr lang="en-US" altLang="zh-HK" sz="2800" i="1" dirty="0" smtClean="0">
                        <a:latin typeface="Cambria Math"/>
                      </a:rPr>
                      <m:t>𝑓</m:t>
                    </m:r>
                    <m:r>
                      <a:rPr lang="en-US" altLang="zh-HK" sz="2800" i="1" dirty="0" smtClean="0">
                        <a:latin typeface="Cambria Math"/>
                      </a:rPr>
                      <m:t>(</m:t>
                    </m:r>
                    <m:r>
                      <a:rPr lang="en-US" altLang="zh-HK" sz="2800" i="1" dirty="0" smtClean="0">
                        <a:latin typeface="Cambria Math"/>
                      </a:rPr>
                      <m:t>𝑛</m:t>
                    </m:r>
                    <m:r>
                      <a:rPr lang="en-US" altLang="zh-HK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800" dirty="0" smtClean="0"/>
                  <a:t>?!</a:t>
                </a:r>
                <a:endParaRPr lang="en-US" altLang="zh-HK" sz="2800" dirty="0"/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642" y="1125199"/>
                <a:ext cx="8008172" cy="1704062"/>
              </a:xfrm>
              <a:blipFill rotWithShape="1">
                <a:blip r:embed="rId2"/>
                <a:stretch>
                  <a:fillRect l="-1066" t="-2867" b="-225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2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35193"/>
          </a:xfrm>
        </p:spPr>
        <p:txBody>
          <a:bodyPr/>
          <a:lstStyle/>
          <a:p>
            <a:r>
              <a:rPr lang="en-US" altLang="zh-TW" dirty="0"/>
              <a:t>Big-Oh Notation </a:t>
            </a:r>
            <a:r>
              <a:rPr lang="en-US" altLang="zh-TW" dirty="0" smtClean="0"/>
              <a:t>(6) </a:t>
            </a:r>
            <a:endParaRPr lang="en-US" altLang="zh-TW" dirty="0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gray">
          <a:xfrm>
            <a:off x="351805" y="3127077"/>
            <a:ext cx="8443322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Char char="l"/>
            </a:pPr>
            <a:endParaRPr lang="en-US" altLang="zh-TW" dirty="0">
              <a:latin typeface="Gill Sans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22642" y="1125199"/>
                <a:ext cx="8008172" cy="1704062"/>
              </a:xfrm>
            </p:spPr>
            <p:txBody>
              <a:bodyPr/>
              <a:lstStyle/>
              <a:p>
                <a:r>
                  <a:rPr lang="en-US" altLang="zh-HK" sz="2400" dirty="0" smtClean="0">
                    <a:solidFill>
                      <a:srgbClr val="FF0000"/>
                    </a:solidFill>
                  </a:rPr>
                  <a:t>How to find such a function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r>
                  <a:rPr lang="en-US" altLang="zh-HK" sz="2400" dirty="0"/>
                  <a:t>Examples 2: What is Big-Oh for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𝑔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 smtClean="0">
                        <a:latin typeface="Cambria Math"/>
                      </a:rPr>
                      <m:t>+5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−3</m:t>
                    </m:r>
                  </m:oMath>
                </a14:m>
                <a:r>
                  <a:rPr lang="en-US" altLang="zh-HK" sz="2400" dirty="0" smtClean="0"/>
                  <a:t>?</a:t>
                </a:r>
              </a:p>
              <a:p>
                <a:r>
                  <a:rPr lang="en-US" altLang="zh-HK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𝑓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K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𝑐</m:t>
                    </m:r>
                    <m:r>
                      <a:rPr lang="en-US" altLang="zh-HK" sz="2400" i="1" dirty="0" smtClean="0">
                        <a:latin typeface="Cambria Math"/>
                      </a:rPr>
                      <m:t>=2 </m:t>
                    </m:r>
                  </m:oMath>
                </a14:m>
                <a:r>
                  <a:rPr lang="en-US" altLang="zh-HK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HK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HK" sz="2400" i="1" dirty="0" smtClean="0">
                        <a:latin typeface="Cambria Math"/>
                      </a:rPr>
                      <m:t>=</m:t>
                    </m:r>
                    <m:r>
                      <a:rPr lang="en-US" altLang="zh-HK" sz="2400" b="0" i="1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altLang="zh-HK" sz="2400" dirty="0"/>
                  <a:t>. </a:t>
                </a:r>
                <a:br>
                  <a:rPr lang="en-US" altLang="zh-HK" sz="2400" dirty="0"/>
                </a:br>
                <a:r>
                  <a:rPr lang="en-US" altLang="zh-HK" sz="2400" dirty="0"/>
                  <a:t>Then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𝑔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𝑓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))=</m:t>
                    </m:r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HK" sz="2400" dirty="0"/>
                  <a:t>because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𝑔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)≤2</m:t>
                    </m:r>
                    <m:r>
                      <a:rPr lang="en-US" altLang="zh-HK" sz="2400" i="1" dirty="0" smtClean="0">
                        <a:latin typeface="Cambria Math"/>
                      </a:rPr>
                      <m:t>𝑓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/>
                  <a:t> if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HK" sz="2400" b="0" i="1" dirty="0" smtClean="0">
                        <a:latin typeface="Cambria Math"/>
                        <a:ea typeface="Cambria Math"/>
                      </a:rPr>
                      <m:t>5</m:t>
                    </m:r>
                  </m:oMath>
                </a14:m>
                <a:r>
                  <a:rPr lang="en-US" altLang="zh-HK" sz="2400" dirty="0" smtClean="0"/>
                  <a:t>.</a:t>
                </a:r>
                <a:endParaRPr lang="en-US" altLang="zh-HK" sz="2400" dirty="0"/>
              </a:p>
              <a:p>
                <a:r>
                  <a:rPr lang="en-US" altLang="zh-HK" sz="2400" dirty="0"/>
                  <a:t>Can we </a:t>
                </a:r>
                <a:r>
                  <a:rPr lang="en-US" altLang="zh-HK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latin typeface="Cambria Math"/>
                      </a:rPr>
                      <m:t>𝑓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HK" sz="2400" dirty="0" smtClean="0"/>
                  <a:t>? </a:t>
                </a:r>
              </a:p>
              <a:p>
                <a:pPr lvl="1"/>
                <a:r>
                  <a:rPr lang="en-US" altLang="zh-HK" dirty="0" smtClean="0"/>
                  <a:t>No</a:t>
                </a:r>
                <a:r>
                  <a:rPr lang="en-US" altLang="zh-HK" dirty="0"/>
                  <a:t>, we can not find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altLang="zh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HK" dirty="0"/>
                  <a:t> such that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𝑔</m:t>
                    </m:r>
                    <m:r>
                      <a:rPr lang="en-US" altLang="zh-HK" i="1" dirty="0" smtClean="0">
                        <a:latin typeface="Cambria Math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</a:rPr>
                      <m:t>)≤</m:t>
                    </m:r>
                    <m:r>
                      <a:rPr lang="en-US" altLang="zh-HK" i="1" dirty="0" smtClean="0">
                        <a:latin typeface="Cambria Math"/>
                      </a:rPr>
                      <m:t>𝑐</m:t>
                    </m:r>
                    <m:r>
                      <a:rPr lang="en-US" altLang="zh-HK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HK" dirty="0"/>
                  <a:t> for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en-US" altLang="zh-HK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HK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HK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HK" dirty="0"/>
                  <a:t>. </a:t>
                </a:r>
                <a:endParaRPr lang="en-US" altLang="zh-HK" dirty="0" smtClean="0"/>
              </a:p>
              <a:p>
                <a:pPr lvl="1"/>
                <a:r>
                  <a:rPr lang="en-US" altLang="zh-HK" dirty="0" smtClean="0"/>
                  <a:t>Why?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HK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HK" b="1" i="0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HK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HK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HK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HK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altLang="zh-HK" b="1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b="1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HK" b="1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func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altLang="zh-HK" b="1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altLang="zh-HK" dirty="0" smtClean="0"/>
                  <a:t>.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642" y="1125199"/>
                <a:ext cx="8008172" cy="1704062"/>
              </a:xfrm>
              <a:blipFill rotWithShape="1">
                <a:blip r:embed="rId2"/>
                <a:stretch>
                  <a:fillRect l="-685" t="-2867" b="-137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1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57" y="239358"/>
            <a:ext cx="8632117" cy="653527"/>
          </a:xfrm>
        </p:spPr>
        <p:txBody>
          <a:bodyPr/>
          <a:lstStyle/>
          <a:p>
            <a:r>
              <a:rPr lang="en-US" altLang="zh-HK" sz="3200" dirty="0" smtClean="0"/>
              <a:t>Big-Oh Notation: Most Important Factor (1)</a:t>
            </a:r>
            <a:endParaRPr lang="zh-HK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730" y="1372625"/>
                <a:ext cx="8563086" cy="4648200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The most important factor of a function is a function which grows fastest.</a:t>
                </a:r>
              </a:p>
              <a:p>
                <a:r>
                  <a:rPr lang="en-US" altLang="zh-HK" sz="2400" dirty="0" smtClean="0"/>
                  <a:t>Suppose </a:t>
                </a:r>
                <a14:m>
                  <m:oMath xmlns:m="http://schemas.openxmlformats.org/officeDocument/2006/math">
                    <m:r>
                      <a:rPr lang="zh-HK" altLang="en-US" sz="2400" i="1" dirty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HK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HK" altLang="en-US" sz="2400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HK" sz="24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HK" sz="2400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altLang="zh-HK" sz="24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HK" sz="24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HK" sz="24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HK" sz="2400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HK" sz="2400" i="1" dirty="0" smtClean="0">
                        <a:latin typeface="Cambria Math"/>
                      </a:rPr>
                      <m:t>+</m:t>
                    </m:r>
                    <m:r>
                      <a:rPr lang="en-US" altLang="zh-HK" sz="2400" i="1" dirty="0">
                        <a:latin typeface="Cambria Math"/>
                      </a:rPr>
                      <m:t>…</m:t>
                    </m:r>
                    <m:r>
                      <a:rPr lang="en-US" altLang="zh-HK" sz="24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H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HK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HK" sz="2400" b="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HK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HK" sz="2400" dirty="0" smtClean="0"/>
                  <a:t>. </a:t>
                </a:r>
                <a:br>
                  <a:rPr lang="en-US" altLang="zh-HK" sz="2400" dirty="0" smtClean="0"/>
                </a:br>
                <a:r>
                  <a:rPr lang="en-US" altLang="zh-HK" sz="2400" dirty="0" smtClean="0"/>
                  <a:t>In general,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𝑔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altLang="zh-HK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. </a:t>
                </a:r>
              </a:p>
              <a:p>
                <a:r>
                  <a:rPr lang="en-US" altLang="zh-HK" sz="2400" b="1" dirty="0" smtClean="0"/>
                  <a:t>Proof</a:t>
                </a:r>
                <a:r>
                  <a:rPr lang="en-US" altLang="zh-HK" sz="2400" dirty="0" smtClean="0"/>
                  <a:t>:</a:t>
                </a:r>
                <a:br>
                  <a:rPr lang="en-US" altLang="zh-HK" sz="2400" dirty="0" smtClean="0"/>
                </a:b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HK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HK" sz="24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 </m:t>
                    </m:r>
                    <m:nary>
                      <m:naryPr>
                        <m:chr m:val="∑"/>
                        <m:ctrlPr>
                          <a:rPr lang="en-US" altLang="zh-HK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HK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HK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HK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HK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HK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altLang="zh-HK" sz="24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HK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HK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HK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HK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altLang="zh-HK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HK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HK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altLang="zh-HK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HK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zh-HK" sz="24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HK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HK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HK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zh-HK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HK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HK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HK" sz="2400" dirty="0" smtClean="0"/>
                  <a:t>, </a:t>
                </a:r>
                <a:br>
                  <a:rPr lang="en-US" altLang="zh-HK" sz="2400" dirty="0" smtClean="0"/>
                </a:br>
                <a:r>
                  <a:rPr lang="en-US" altLang="zh-HK" sz="240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HK" sz="24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Two examples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HK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HK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n</m:t>
                    </m:r>
                    <m:func>
                      <m:funcPr>
                        <m:ctrlP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b="0" i="0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𝑂</m:t>
                        </m:r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HK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HK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HK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HK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+</m:t>
                    </m:r>
                    <m:r>
                      <a:rPr lang="en-US" altLang="zh-HK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log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⁡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= 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𝑂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log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⁡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HK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30" y="1372625"/>
                <a:ext cx="8563086" cy="4648200"/>
              </a:xfrm>
              <a:blipFill rotWithShape="1">
                <a:blip r:embed="rId2"/>
                <a:stretch>
                  <a:fillRect l="-641" t="-1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91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57" y="239358"/>
            <a:ext cx="8718178" cy="653527"/>
          </a:xfrm>
        </p:spPr>
        <p:txBody>
          <a:bodyPr/>
          <a:lstStyle/>
          <a:p>
            <a:r>
              <a:rPr lang="en-US" altLang="zh-HK" sz="3200" dirty="0" smtClean="0"/>
              <a:t>Big-Oh Notation: Most Important Factor (2)</a:t>
            </a:r>
            <a:endParaRPr lang="zh-HK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2730" y="1372625"/>
                <a:ext cx="8563086" cy="4648200"/>
              </a:xfrm>
            </p:spPr>
            <p:txBody>
              <a:bodyPr/>
              <a:lstStyle/>
              <a:p>
                <a:r>
                  <a:rPr lang="en-US" altLang="zh-HK" dirty="0" smtClean="0"/>
                  <a:t>Suppose </a:t>
                </a:r>
                <a14:m>
                  <m:oMath xmlns:m="http://schemas.openxmlformats.org/officeDocument/2006/math">
                    <m:r>
                      <a:rPr lang="zh-HK" altLang="en-US" i="1" dirty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H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HK" alt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HK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altLang="zh-HK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b="0" i="1" dirty="0" smtClean="0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HK" dirty="0" smtClean="0"/>
                  <a:t> where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𝑎</m:t>
                    </m:r>
                    <m:r>
                      <a:rPr lang="en-US" altLang="zh-HK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HK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HK" dirty="0" smtClean="0"/>
                  <a:t>. </a:t>
                </a:r>
                <a:br>
                  <a:rPr lang="en-US" altLang="zh-HK" dirty="0" smtClean="0"/>
                </a:br>
                <a:r>
                  <a:rPr lang="en-US" altLang="zh-HK" dirty="0" smtClean="0"/>
                  <a:t>In general,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𝑔</m:t>
                    </m:r>
                    <m:r>
                      <a:rPr lang="en-US" altLang="zh-HK" i="1" dirty="0" smtClean="0">
                        <a:latin typeface="Cambria Math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</a:rPr>
                      <m:t>)=</m:t>
                    </m:r>
                    <m:r>
                      <a:rPr lang="en-US" altLang="zh-HK" i="1" dirty="0" smtClean="0">
                        <a:latin typeface="Cambria Math"/>
                      </a:rPr>
                      <m:t>𝑂</m:t>
                    </m:r>
                    <m:r>
                      <a:rPr lang="en-US" altLang="zh-HK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HK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b="0" i="1" dirty="0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HK" b="0" i="1" dirty="0" smtClean="0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altLang="zh-HK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 </a:t>
                </a:r>
              </a:p>
              <a:p>
                <a:pPr lvl="1"/>
                <a:r>
                  <a:rPr lang="en-US" altLang="zh-HK" b="1" dirty="0" smtClean="0"/>
                  <a:t>Why?</a:t>
                </a:r>
                <a:r>
                  <a:rPr lang="en-US" altLang="zh-HK" dirty="0"/>
                  <a:t> </a:t>
                </a:r>
                <a:r>
                  <a:rPr lang="en-US" altLang="zh-HK" dirty="0" smtClean="0"/>
                  <a:t>Log functions grow slower than power functions.</a:t>
                </a:r>
                <a:br>
                  <a:rPr lang="en-US" altLang="zh-HK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HK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HK" b="0" i="0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HK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HK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HK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HK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HK" b="0" i="0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HK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HK" b="0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HK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r>
                          <a:rPr lang="en-US" altLang="zh-HK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→0</m:t>
                        </m:r>
                      </m:e>
                    </m:func>
                  </m:oMath>
                </a14:m>
                <a:r>
                  <a:rPr lang="en-US" altLang="zh-HK" dirty="0" smtClean="0"/>
                  <a:t>, for </a:t>
                </a:r>
                <a14:m>
                  <m:oMath xmlns:m="http://schemas.openxmlformats.org/officeDocument/2006/math">
                    <m:r>
                      <a:rPr lang="en-US" altLang="zh-HK" b="0" i="1" dirty="0" smtClean="0">
                        <a:latin typeface="Cambria Math"/>
                      </a:rPr>
                      <m:t>𝑎</m:t>
                    </m:r>
                    <m:r>
                      <a:rPr lang="en-US" altLang="zh-HK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HK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r>
                  <a:rPr lang="en-US" altLang="zh-HK" dirty="0" smtClean="0"/>
                  <a:t>Exponential functions grow faster than power functions.</a:t>
                </a:r>
                <a:r>
                  <a:rPr lang="en-US" altLang="zh-HK" dirty="0"/>
                  <a:t/>
                </a:r>
                <a:br>
                  <a:rPr lang="en-US" altLang="zh-HK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HK" i="0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HK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HK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HK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HK" i="1" dirty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HK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HK" b="0" i="1" dirty="0" smtClean="0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altLang="zh-HK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HK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𝑎</m:t>
                    </m:r>
                    <m:r>
                      <a:rPr lang="en-US" altLang="zh-HK" i="1" dirty="0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altLang="zh-HK" dirty="0" smtClean="0"/>
                  <a:t> for any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730" y="1372625"/>
                <a:ext cx="8563086" cy="4648200"/>
              </a:xfrm>
              <a:blipFill>
                <a:blip r:embed="rId2"/>
                <a:stretch>
                  <a:fillRect l="-996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66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69536" cy="707315"/>
          </a:xfrm>
        </p:spPr>
        <p:txBody>
          <a:bodyPr/>
          <a:lstStyle/>
          <a:p>
            <a:r>
              <a:rPr lang="en-US" altLang="zh-TW" sz="3600" dirty="0"/>
              <a:t>Big-Oh Notation: The Maximum Rule</a:t>
            </a: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620957"/>
              </p:ext>
            </p:extLst>
          </p:nvPr>
        </p:nvGraphicFramePr>
        <p:xfrm>
          <a:off x="356748" y="1128657"/>
          <a:ext cx="8654405" cy="518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Photo Editor Photo" r:id="rId3" imgW="7876190" imgH="4819048" progId="MSPhotoEd.3">
                  <p:embed/>
                </p:oleObj>
              </mc:Choice>
              <mc:Fallback>
                <p:oleObj name="Photo Editor Photo" r:id="rId3" imgW="7876190" imgH="48190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48" y="1128657"/>
                        <a:ext cx="8654405" cy="518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4929352" y="2609625"/>
            <a:ext cx="211083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000" i="1" dirty="0">
                <a:latin typeface="Gill Sans" pitchFamily="34" charset="0"/>
              </a:rPr>
              <a:t>h</a:t>
            </a:r>
            <a:endParaRPr lang="en-US" altLang="zh-TW" i="1" dirty="0">
              <a:latin typeface="Gill Sans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54B2DD70-B987-4949-B294-5F782849949B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29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578224"/>
          </a:xfrm>
        </p:spPr>
        <p:txBody>
          <a:bodyPr/>
          <a:lstStyle/>
          <a:p>
            <a:r>
              <a:rPr lang="en-US" altLang="zh-TW" dirty="0"/>
              <a:t>Big-Oh Notation: Asymptotic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517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87188" y="1092926"/>
                <a:ext cx="7772400" cy="4648200"/>
              </a:xfrm>
            </p:spPr>
            <p:txBody>
              <a:bodyPr/>
              <a:lstStyle/>
              <a:p>
                <a:r>
                  <a:rPr lang="en-US" altLang="zh-TW" sz="2400" b="1" dirty="0" smtClean="0"/>
                  <a:t>Asymptotic</a:t>
                </a:r>
                <a:r>
                  <a:rPr lang="en-US" altLang="zh-TW" sz="2400" dirty="0"/>
                  <a:t>: Big-Oh is meaningful only when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sz="2400" dirty="0"/>
                  <a:t> is sufficiently </a:t>
                </a:r>
                <a:r>
                  <a:rPr lang="en-US" altLang="zh-TW" sz="2400" dirty="0" smtClean="0"/>
                  <a:t>large (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TW" sz="2400" dirty="0"/>
                  <a:t>). W</a:t>
                </a:r>
                <a:r>
                  <a:rPr lang="en-US" altLang="zh-TW" sz="2400" dirty="0" smtClean="0"/>
                  <a:t>e </a:t>
                </a:r>
                <a:r>
                  <a:rPr lang="en-US" altLang="zh-TW" sz="2400" dirty="0"/>
                  <a:t>only care about large size problems. </a:t>
                </a:r>
              </a:p>
              <a:p>
                <a:r>
                  <a:rPr lang="en-US" altLang="zh-TW" sz="2400" dirty="0" smtClean="0"/>
                  <a:t>Two Examples</a:t>
                </a:r>
                <a:r>
                  <a:rPr lang="en-US" altLang="zh-TW" sz="2400" dirty="0"/>
                  <a:t>: </a:t>
                </a:r>
                <a:r>
                  <a:rPr lang="en-US" altLang="zh-TW" sz="2400" i="1" dirty="0" smtClean="0">
                    <a:solidFill>
                      <a:srgbClr val="0000FF"/>
                    </a:solidFill>
                  </a:rPr>
                  <a:t>which one is better</a:t>
                </a:r>
                <a:r>
                  <a:rPr lang="en-US" altLang="zh-TW" sz="2400" dirty="0" smtClean="0"/>
                  <a:t>?</a:t>
                </a:r>
                <a:endParaRPr lang="en-US" altLang="zh-TW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𝑔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) = 10 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baseline="30000" dirty="0">
                        <a:latin typeface="Cambria Math"/>
                      </a:rPr>
                      <m:t>3</m:t>
                    </m:r>
                    <m:r>
                      <a:rPr lang="en-US" altLang="zh-TW" sz="2000" i="1" dirty="0">
                        <a:latin typeface="Cambria Math"/>
                      </a:rPr>
                      <m:t> + 100 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𝑔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) = 100000000000 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 + 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:r>
                  <a:rPr lang="en-US" altLang="zh-TW" sz="2400" dirty="0"/>
                  <a:t>More About Big-Oh</a:t>
                </a:r>
              </a:p>
              <a:p>
                <a:pPr lvl="1"/>
                <a:r>
                  <a:rPr lang="en-US" altLang="zh-TW" b="1" dirty="0"/>
                  <a:t>Growth rate</a:t>
                </a:r>
                <a:r>
                  <a:rPr lang="en-US" altLang="zh-TW" dirty="0"/>
                  <a:t>: A program with time complexity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𝑔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)=</m:t>
                    </m:r>
                    <m:r>
                      <a:rPr lang="en-US" altLang="zh-TW" i="1" dirty="0" smtClean="0">
                        <a:latin typeface="Cambria Math"/>
                      </a:rPr>
                      <m:t>𝑂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𝑓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))</m:t>
                    </m:r>
                  </m:oMath>
                </a14:m>
                <a:r>
                  <a:rPr lang="en-US" altLang="zh-TW" dirty="0"/>
                  <a:t> is said to have a growth rate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𝑓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 It depicts how fast the running time grows when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 increases.</a:t>
                </a:r>
              </a:p>
              <a:p>
                <a:pPr lvl="1"/>
                <a:r>
                  <a:rPr lang="en-US" altLang="zh-TW" b="1" dirty="0"/>
                  <a:t>Interpretations of Big-Oh</a:t>
                </a:r>
                <a:r>
                  <a:rPr lang="en-US" altLang="zh-TW" dirty="0"/>
                  <a:t>: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𝑔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)=</m:t>
                    </m:r>
                    <m:r>
                      <a:rPr lang="en-US" altLang="zh-TW" i="1" dirty="0" smtClean="0">
                        <a:latin typeface="Cambria Math"/>
                      </a:rPr>
                      <m:t>𝑂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𝑓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𝑓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TW" dirty="0"/>
                  <a:t>can be thought as the “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upper bound</a:t>
                </a:r>
                <a:r>
                  <a:rPr lang="en-US" altLang="zh-TW" dirty="0"/>
                  <a:t>” of the growth rate of the function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𝑔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 </a:t>
                </a:r>
              </a:p>
            </p:txBody>
          </p:sp>
        </mc:Choice>
        <mc:Fallback xmlns="">
          <p:sp>
            <p:nvSpPr>
              <p:cNvPr id="320517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87188" y="1092926"/>
                <a:ext cx="7772400" cy="4648200"/>
              </a:xfrm>
              <a:blipFill rotWithShape="1">
                <a:blip r:embed="rId2"/>
                <a:stretch>
                  <a:fillRect l="-627" t="-1048" b="-2136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pic>
        <p:nvPicPr>
          <p:cNvPr id="21506" name="Picture 2" descr="http://t2.gstatic.com/images?q=tbn:ANd9GcTB1nc4Jvjl3DFzu0_ndwycNZ5mQCuBLa9CE1dW-2-uECIS_LFe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952" y="2259105"/>
            <a:ext cx="1339738" cy="158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8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7275" y="228600"/>
            <a:ext cx="8423238" cy="805543"/>
          </a:xfrm>
        </p:spPr>
        <p:txBody>
          <a:bodyPr/>
          <a:lstStyle/>
          <a:p>
            <a:r>
              <a:rPr lang="en-US" altLang="zh-TW" dirty="0"/>
              <a:t>Common Big-Oh </a:t>
            </a:r>
            <a:r>
              <a:rPr lang="en-US" altLang="zh-TW" dirty="0" smtClean="0"/>
              <a:t>Functions/Classes</a:t>
            </a:r>
            <a:endParaRPr lang="en-US" altLang="zh-TW" dirty="0"/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485420"/>
              </p:ext>
            </p:extLst>
          </p:nvPr>
        </p:nvGraphicFramePr>
        <p:xfrm>
          <a:off x="1196137" y="1084048"/>
          <a:ext cx="6473213" cy="510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Photo Editor Photo" r:id="rId3" imgW="7923810" imgH="5934903" progId="MSPhotoEd.3">
                  <p:embed/>
                </p:oleObj>
              </mc:Choice>
              <mc:Fallback>
                <p:oleObj name="Photo Editor Photo" r:id="rId3" imgW="7923810" imgH="593490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137" y="1084048"/>
                        <a:ext cx="6473213" cy="510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808080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54B2DD70-B987-4949-B294-5F782849949B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39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4" name="Rectangle 205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07315"/>
          </a:xfrm>
        </p:spPr>
        <p:txBody>
          <a:bodyPr/>
          <a:lstStyle/>
          <a:p>
            <a:r>
              <a:rPr lang="en-US" altLang="zh-TW" dirty="0"/>
              <a:t>How do we use </a:t>
            </a:r>
            <a:r>
              <a:rPr lang="en-US" altLang="zh-TW" dirty="0" smtClean="0"/>
              <a:t>Big-Oh?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2565" name="Rectangle 205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5673" y="1168230"/>
                <a:ext cx="7772400" cy="4648200"/>
              </a:xfrm>
            </p:spPr>
            <p:txBody>
              <a:bodyPr/>
              <a:lstStyle/>
              <a:p>
                <a:r>
                  <a:rPr lang="en-US" altLang="zh-TW" sz="2400" dirty="0"/>
                  <a:t>Programs can be evaluated by comparing their Big-Oh functions with the constants of proportionality </a:t>
                </a:r>
                <a:r>
                  <a:rPr lang="en-US" altLang="zh-TW" sz="2400" dirty="0" smtClean="0"/>
                  <a:t>neglected. </a:t>
                </a:r>
                <a:r>
                  <a:rPr lang="en-US" altLang="zh-TW" dirty="0" smtClean="0"/>
                  <a:t>For </a:t>
                </a:r>
                <a:r>
                  <a:rPr lang="en-US" altLang="zh-TW" dirty="0"/>
                  <a:t>example,</a:t>
                </a:r>
              </a:p>
              <a:p>
                <a:pPr lvl="1"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𝑔</m:t>
                    </m:r>
                    <m:r>
                      <a:rPr lang="en-US" altLang="zh-TW" i="1" baseline="-25000" dirty="0">
                        <a:latin typeface="Cambria Math"/>
                      </a:rPr>
                      <m:t>1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)=10000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𝑔</m:t>
                    </m:r>
                    <m:r>
                      <a:rPr lang="en-US" altLang="zh-TW" i="1" baseline="-25000" dirty="0">
                        <a:latin typeface="Cambria Math"/>
                      </a:rPr>
                      <m:t>2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)=9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TW" dirty="0"/>
                  <a:t>. </a:t>
                </a:r>
              </a:p>
              <a:p>
                <a:pPr lvl="1">
                  <a:buFont typeface="Monotype Sorts" pitchFamily="2" charset="2"/>
                  <a:buNone/>
                </a:pPr>
                <a:r>
                  <a:rPr lang="en-US" altLang="zh-TW" dirty="0"/>
                  <a:t>The time complexity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𝑔</m:t>
                    </m:r>
                    <m:r>
                      <a:rPr lang="en-US" altLang="zh-TW" i="1" baseline="-25000" dirty="0">
                        <a:latin typeface="Cambria Math"/>
                      </a:rPr>
                      <m:t>1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 is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equal</a:t>
                </a:r>
                <a:r>
                  <a:rPr lang="en-US" altLang="zh-TW" dirty="0"/>
                  <a:t> to the time complexity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𝑔</m:t>
                    </m:r>
                    <m:r>
                      <a:rPr lang="en-US" altLang="zh-TW" i="1" baseline="-25000" dirty="0">
                        <a:latin typeface="Cambria Math"/>
                      </a:rPr>
                      <m:t>2</m:t>
                    </m:r>
                    <m:r>
                      <a:rPr lang="en-US" altLang="zh-TW" i="1" dirty="0">
                        <a:latin typeface="Cambria Math"/>
                      </a:rPr>
                      <m:t>(</m:t>
                    </m:r>
                    <m:r>
                      <a:rPr lang="en-US" altLang="zh-TW" i="1" dirty="0">
                        <a:latin typeface="Cambria Math"/>
                      </a:rPr>
                      <m:t>𝑛</m:t>
                    </m:r>
                    <m:r>
                      <a:rPr lang="en-US" altLang="zh-TW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sz="2400" dirty="0"/>
                  <a:t>The common Big-Oh functions provide a “yardstick” for classifying different algorithms.</a:t>
                </a:r>
              </a:p>
              <a:p>
                <a:r>
                  <a:rPr lang="en-US" altLang="zh-TW" sz="2400" dirty="0"/>
                  <a:t>Algorithms of the same Big-Oh can be considered as </a:t>
                </a:r>
                <a:r>
                  <a:rPr lang="en-US" altLang="zh-TW" sz="2400" dirty="0">
                    <a:solidFill>
                      <a:srgbClr val="0000FF"/>
                    </a:solidFill>
                  </a:rPr>
                  <a:t>equally good</a:t>
                </a:r>
                <a:r>
                  <a:rPr lang="en-US" altLang="zh-TW" sz="2400" dirty="0"/>
                  <a:t>.</a:t>
                </a:r>
              </a:p>
              <a:p>
                <a:r>
                  <a:rPr lang="en-US" altLang="zh-TW" sz="2400" dirty="0"/>
                  <a:t>A program with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𝑂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 i="1" dirty="0" smtClean="0">
                        <a:latin typeface="Cambria Math"/>
                      </a:rPr>
                      <m:t>log</m:t>
                    </m:r>
                    <m:r>
                      <a:rPr lang="en-US" altLang="zh-TW" sz="2400" i="1" dirty="0" smtClean="0">
                        <a:latin typeface="Cambria Math"/>
                      </a:rPr>
                      <m:t>⁡</m:t>
                    </m:r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/>
                  <a:t> is better than one with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𝑂</m:t>
                    </m:r>
                    <m:r>
                      <a:rPr lang="en-US" altLang="zh-TW" sz="2400" i="1" dirty="0" smtClean="0">
                        <a:latin typeface="Cambria Math"/>
                      </a:rPr>
                      <m:t>(</m:t>
                    </m:r>
                    <m:r>
                      <a:rPr lang="en-US" altLang="zh-TW" sz="2400" i="1" dirty="0" smtClean="0">
                        <a:latin typeface="Cambria Math"/>
                      </a:rPr>
                      <m:t>𝑛</m:t>
                    </m:r>
                    <m:r>
                      <a:rPr lang="en-US" altLang="zh-TW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400" dirty="0"/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22565" name="Rectangle 205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5673" y="1168230"/>
                <a:ext cx="7772400" cy="4648200"/>
              </a:xfrm>
              <a:blipFill rotWithShape="1">
                <a:blip r:embed="rId2"/>
                <a:stretch>
                  <a:fillRect l="-706" t="-1050" r="-1647" b="-866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193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64285"/>
          </a:xfrm>
        </p:spPr>
        <p:txBody>
          <a:bodyPr/>
          <a:lstStyle/>
          <a:p>
            <a:r>
              <a:rPr lang="en-US" altLang="zh-TW" dirty="0"/>
              <a:t>Simple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3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7866" y="1062525"/>
                <a:ext cx="8443322" cy="5487987"/>
              </a:xfrm>
            </p:spPr>
            <p:txBody>
              <a:bodyPr/>
              <a:lstStyle/>
              <a:p>
                <a:pPr>
                  <a:buFont typeface="Monotype Sorts" pitchFamily="2" charset="2"/>
                  <a:buNone/>
                </a:pP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#</a:t>
                </a:r>
                <a:r>
                  <a:rPr lang="en-US" altLang="zh-TW" sz="2000" b="1" dirty="0">
                    <a:solidFill>
                      <a:srgbClr val="0000FF"/>
                    </a:solidFill>
                  </a:rPr>
                  <a:t>define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SWAP(x, y, t)  ((t)=(x), (x)=(y), (y)=(t))    /*  3 */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v</a:t>
                </a:r>
                <a:r>
                  <a:rPr lang="en-US" altLang="zh-TW" sz="2000" noProof="1">
                    <a:solidFill>
                      <a:srgbClr val="0000FF"/>
                    </a:solidFill>
                  </a:rPr>
                  <a:t>oid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000" noProof="1">
                    <a:solidFill>
                      <a:srgbClr val="0000FF"/>
                    </a:solidFill>
                  </a:rPr>
                  <a:t>sort(int list[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TW" sz="2000" noProof="1">
                    <a:solidFill>
                      <a:srgbClr val="0000FF"/>
                    </a:solidFill>
                  </a:rPr>
                  <a:t>], int n)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0000FF"/>
                    </a:solidFill>
                  </a:rPr>
                  <a:t>{	int i, j, temp;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0000FF"/>
                    </a:solidFill>
                  </a:rPr>
                  <a:t>	for (i = 0; i &lt; n-1; i++) {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		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          /*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n		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   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*/</a:t>
                </a:r>
                <a:endParaRPr lang="en-US" altLang="zh-TW" sz="2000" noProof="1">
                  <a:solidFill>
                    <a:srgbClr val="0000FF"/>
                  </a:solidFill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0000FF"/>
                    </a:solidFill>
                  </a:rPr>
                  <a:t>	</a:t>
                </a:r>
                <a:r>
                  <a:rPr lang="en-US" altLang="zh-TW" sz="2000" noProof="1" smtClean="0">
                    <a:solidFill>
                      <a:srgbClr val="0000FF"/>
                    </a:solidFill>
                  </a:rPr>
                  <a:t>      for  </a:t>
                </a:r>
                <a:r>
                  <a:rPr lang="en-US" altLang="zh-TW" sz="2000" noProof="1">
                    <a:solidFill>
                      <a:srgbClr val="0000FF"/>
                    </a:solidFill>
                  </a:rPr>
                  <a:t>(j = i+1; j &lt; n; j++)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		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          /*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n*(n-1) / 2 + n-1 */</a:t>
                </a:r>
                <a:endParaRPr lang="en-US" altLang="zh-TW" sz="2000" noProof="1">
                  <a:solidFill>
                    <a:srgbClr val="0000FF"/>
                  </a:solidFill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0000FF"/>
                    </a:solidFill>
                  </a:rPr>
                  <a:t>		</a:t>
                </a:r>
                <a:r>
                  <a:rPr lang="en-US" altLang="zh-TW" sz="2000" noProof="1" smtClean="0">
                    <a:solidFill>
                      <a:srgbClr val="0000FF"/>
                    </a:solidFill>
                  </a:rPr>
                  <a:t>   if </a:t>
                </a:r>
                <a:r>
                  <a:rPr lang="en-US" altLang="zh-TW" sz="2000" noProof="1">
                    <a:solidFill>
                      <a:srgbClr val="0000FF"/>
                    </a:solidFill>
                  </a:rPr>
                  <a:t>(list[j] &lt; list[i])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		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          /*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n*(n-1) / 2        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*/</a:t>
                </a:r>
                <a:endParaRPr lang="en-US" altLang="zh-TW" sz="2000" noProof="1">
                  <a:solidFill>
                    <a:srgbClr val="0000FF"/>
                  </a:solidFill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0000FF"/>
                    </a:solidFill>
                  </a:rPr>
                  <a:t>		   </a:t>
                </a:r>
                <a:r>
                  <a:rPr lang="en-US" altLang="zh-TW" sz="2000" noProof="1" smtClean="0">
                    <a:solidFill>
                      <a:srgbClr val="0000FF"/>
                    </a:solidFill>
                  </a:rPr>
                  <a:t>     </a:t>
                </a:r>
                <a:r>
                  <a:rPr lang="en-US" altLang="zh-TW" sz="2000" noProof="1">
                    <a:solidFill>
                      <a:srgbClr val="0000FF"/>
                    </a:solidFill>
                  </a:rPr>
                  <a:t>SWAP(list[i], list[j]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, temp</a:t>
                </a:r>
                <a:r>
                  <a:rPr lang="en-US" altLang="zh-TW" sz="2000" noProof="1">
                    <a:solidFill>
                      <a:srgbClr val="0000FF"/>
                    </a:solidFill>
                  </a:rPr>
                  <a:t>)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; 	/*  3 (n*(n-1) / 2)   </a:t>
                </a:r>
                <a:r>
                  <a:rPr lang="en-US" altLang="zh-TW" sz="2000" dirty="0" smtClean="0">
                    <a:solidFill>
                      <a:srgbClr val="0000FF"/>
                    </a:solidFill>
                  </a:rPr>
                  <a:t>  </a:t>
                </a:r>
                <a:r>
                  <a:rPr lang="en-US" altLang="zh-TW" sz="2000" dirty="0">
                    <a:solidFill>
                      <a:srgbClr val="0000FF"/>
                    </a:solidFill>
                  </a:rPr>
                  <a:t>*/</a:t>
                </a:r>
                <a:endParaRPr lang="en-US" altLang="zh-TW" sz="2000" noProof="1">
                  <a:solidFill>
                    <a:srgbClr val="0000FF"/>
                  </a:solidFill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</a:rPr>
                  <a:t>	}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0000FF"/>
                    </a:solidFill>
                  </a:rPr>
                  <a:t>}</a:t>
                </a:r>
                <a:endParaRPr lang="en-US" altLang="zh-TW" dirty="0">
                  <a:solidFill>
                    <a:srgbClr val="0000FF"/>
                  </a:solidFill>
                </a:endParaRPr>
              </a:p>
              <a:p>
                <a:r>
                  <a:rPr lang="en-US" altLang="zh-TW" sz="2000" dirty="0"/>
                  <a:t>How many times do we execute the outer for-loops?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−1)+1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:r>
                  <a:rPr lang="en-US" altLang="zh-TW" sz="2000" dirty="0"/>
                  <a:t>How many times do we execute the inner for-loops? </a:t>
                </a:r>
                <a:br>
                  <a:rPr lang="en-US" altLang="zh-TW" sz="2000" dirty="0"/>
                </a:b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−1)+(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−2)+… +1= 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−1)/2</m:t>
                    </m:r>
                  </m:oMath>
                </a14:m>
                <a:r>
                  <a:rPr lang="en-US" altLang="zh-TW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𝑔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) = </m:t>
                    </m:r>
                    <m:f>
                      <m:f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b="0" i="1" dirty="0" smtClean="0"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altLang="zh-TW" sz="20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(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 smtClean="0">
                        <a:latin typeface="Cambria Math"/>
                      </a:rPr>
                      <m:t>−</m:t>
                    </m:r>
                    <m:r>
                      <a:rPr lang="en-US" altLang="zh-TW" sz="2000" i="1" dirty="0">
                        <a:latin typeface="Cambria Math"/>
                      </a:rPr>
                      <m:t>1)+2</m:t>
                    </m:r>
                    <m:r>
                      <a:rPr lang="en-US" altLang="zh-TW" sz="2000" i="1" dirty="0">
                        <a:latin typeface="Cambria Math"/>
                      </a:rPr>
                      <m:t>𝑛</m:t>
                    </m:r>
                    <m:r>
                      <a:rPr lang="en-US" altLang="zh-TW" sz="2000" i="1" dirty="0">
                        <a:latin typeface="Cambria Math"/>
                      </a:rPr>
                      <m:t>−1 </m:t>
                    </m:r>
                  </m:oMath>
                </a14:m>
                <a:r>
                  <a:rPr lang="en-US" altLang="zh-TW" sz="2000" dirty="0"/>
                  <a:t>(worst case). </a:t>
                </a:r>
              </a:p>
              <a:p>
                <a:r>
                  <a:rPr lang="en-US" altLang="zh-TW" sz="2000" dirty="0"/>
                  <a:t>The time complexity is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/>
                      </a:rPr>
                      <m:t>𝑂</m:t>
                    </m:r>
                    <m:r>
                      <a:rPr lang="en-US" altLang="zh-TW" sz="2000" i="1" dirty="0" smtClean="0">
                        <a:latin typeface="Cambria Math"/>
                      </a:rPr>
                      <m:t>(</m:t>
                    </m:r>
                    <m:r>
                      <a:rPr lang="en-US" altLang="zh-TW" sz="2000" i="1" dirty="0" smtClean="0">
                        <a:latin typeface="Cambria Math"/>
                      </a:rPr>
                      <m:t>𝑛</m:t>
                    </m:r>
                    <m:r>
                      <a:rPr lang="en-US" altLang="zh-TW" sz="2000" i="1" baseline="30000" dirty="0">
                        <a:latin typeface="Cambria Math"/>
                      </a:rPr>
                      <m:t>2</m:t>
                    </m:r>
                    <m:r>
                      <a:rPr lang="en-US" altLang="zh-TW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2000" dirty="0"/>
                  <a:t>.</a:t>
                </a:r>
              </a:p>
            </p:txBody>
          </p:sp>
        </mc:Choice>
        <mc:Fallback xmlns="">
          <p:sp>
            <p:nvSpPr>
              <p:cNvPr id="356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7866" y="1062525"/>
                <a:ext cx="8443322" cy="5487987"/>
              </a:xfrm>
              <a:blipFill rotWithShape="1">
                <a:blip r:embed="rId3"/>
                <a:stretch>
                  <a:fillRect l="-794" t="-555" r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804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309789" y="277130"/>
            <a:ext cx="7772400" cy="66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r>
              <a:rPr lang="en-US" dirty="0" smtClean="0"/>
              <a:t>What is Algorithm?</a:t>
            </a:r>
            <a:endParaRPr lang="en-US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itchFamily="18" charset="0"/>
                <a:ea typeface="PMingLiU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smtClean="0"/>
              <a:t>1-</a:t>
            </a:r>
            <a:fld id="{133C09D9-F2CA-429A-8593-6CCD118239D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0" name="Picture 2" descr="http://images2.wikia.nocookie.net/__cb20121011222660/bigbangtheory/images/f/ff/Frein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6216"/>
            <a:ext cx="8001000" cy="527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0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Simple Sort Example:  </a:t>
            </a:r>
            <a:r>
              <a:rPr lang="en-US" altLang="zh-TW" dirty="0"/>
              <a:t>(</a:t>
            </a:r>
            <a:r>
              <a:rPr lang="en-US" altLang="zh-TW" dirty="0" smtClean="0"/>
              <a:t>n </a:t>
            </a:r>
            <a:r>
              <a:rPr lang="en-US" altLang="zh-TW" dirty="0"/>
              <a:t>= </a:t>
            </a:r>
            <a:r>
              <a:rPr lang="en-US" altLang="zh-TW" dirty="0" smtClean="0"/>
              <a:t>5) </a:t>
            </a:r>
            <a:endParaRPr lang="en-US" altLang="zh-TW" dirty="0"/>
          </a:p>
        </p:txBody>
      </p:sp>
      <p:grpSp>
        <p:nvGrpSpPr>
          <p:cNvPr id="368643" name="Group 3"/>
          <p:cNvGrpSpPr>
            <a:grpSpLocks/>
          </p:cNvGrpSpPr>
          <p:nvPr/>
        </p:nvGrpSpPr>
        <p:grpSpPr bwMode="auto">
          <a:xfrm>
            <a:off x="2532996" y="990600"/>
            <a:ext cx="2678116" cy="995363"/>
            <a:chOff x="1728" y="624"/>
            <a:chExt cx="1827" cy="627"/>
          </a:xfrm>
        </p:grpSpPr>
        <p:sp>
          <p:nvSpPr>
            <p:cNvPr id="368644" name="Text Box 4"/>
            <p:cNvSpPr txBox="1">
              <a:spLocks noChangeArrowheads="1"/>
            </p:cNvSpPr>
            <p:nvPr/>
          </p:nvSpPr>
          <p:spPr bwMode="auto">
            <a:xfrm>
              <a:off x="1776" y="96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5</a:t>
              </a:r>
            </a:p>
          </p:txBody>
        </p:sp>
        <p:sp>
          <p:nvSpPr>
            <p:cNvPr id="368645" name="Text Box 5"/>
            <p:cNvSpPr txBox="1">
              <a:spLocks noChangeArrowheads="1"/>
            </p:cNvSpPr>
            <p:nvPr/>
          </p:nvSpPr>
          <p:spPr bwMode="auto">
            <a:xfrm>
              <a:off x="2160" y="96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4</a:t>
              </a:r>
            </a:p>
          </p:txBody>
        </p:sp>
        <p:sp>
          <p:nvSpPr>
            <p:cNvPr id="368646" name="Text Box 6"/>
            <p:cNvSpPr txBox="1">
              <a:spLocks noChangeArrowheads="1"/>
            </p:cNvSpPr>
            <p:nvPr/>
          </p:nvSpPr>
          <p:spPr bwMode="auto">
            <a:xfrm>
              <a:off x="2544" y="96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</a:t>
              </a:r>
            </a:p>
          </p:txBody>
        </p:sp>
        <p:sp>
          <p:nvSpPr>
            <p:cNvPr id="368647" name="Text Box 7"/>
            <p:cNvSpPr txBox="1">
              <a:spLocks noChangeArrowheads="1"/>
            </p:cNvSpPr>
            <p:nvPr/>
          </p:nvSpPr>
          <p:spPr bwMode="auto">
            <a:xfrm>
              <a:off x="2928" y="96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368648" name="Text Box 8"/>
            <p:cNvSpPr txBox="1">
              <a:spLocks noChangeArrowheads="1"/>
            </p:cNvSpPr>
            <p:nvPr/>
          </p:nvSpPr>
          <p:spPr bwMode="auto">
            <a:xfrm>
              <a:off x="3312" y="96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368649" name="Text Box 9"/>
            <p:cNvSpPr txBox="1">
              <a:spLocks noChangeArrowheads="1"/>
            </p:cNvSpPr>
            <p:nvPr/>
          </p:nvSpPr>
          <p:spPr bwMode="auto">
            <a:xfrm>
              <a:off x="1728" y="624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i=0</a:t>
              </a:r>
            </a:p>
          </p:txBody>
        </p:sp>
      </p:grpSp>
      <p:grpSp>
        <p:nvGrpSpPr>
          <p:cNvPr id="368650" name="Group 10"/>
          <p:cNvGrpSpPr>
            <a:grpSpLocks/>
          </p:cNvGrpSpPr>
          <p:nvPr/>
        </p:nvGrpSpPr>
        <p:grpSpPr bwMode="auto">
          <a:xfrm>
            <a:off x="1899747" y="2133602"/>
            <a:ext cx="3311365" cy="461963"/>
            <a:chOff x="1296" y="1344"/>
            <a:chExt cx="2259" cy="291"/>
          </a:xfrm>
        </p:grpSpPr>
        <p:sp>
          <p:nvSpPr>
            <p:cNvPr id="368651" name="Text Box 11"/>
            <p:cNvSpPr txBox="1">
              <a:spLocks noChangeArrowheads="1"/>
            </p:cNvSpPr>
            <p:nvPr/>
          </p:nvSpPr>
          <p:spPr bwMode="auto">
            <a:xfrm>
              <a:off x="1776" y="1344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4</a:t>
              </a:r>
            </a:p>
          </p:txBody>
        </p:sp>
        <p:sp>
          <p:nvSpPr>
            <p:cNvPr id="368652" name="Text Box 12"/>
            <p:cNvSpPr txBox="1">
              <a:spLocks noChangeArrowheads="1"/>
            </p:cNvSpPr>
            <p:nvPr/>
          </p:nvSpPr>
          <p:spPr bwMode="auto">
            <a:xfrm>
              <a:off x="2160" y="1344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5</a:t>
              </a:r>
            </a:p>
          </p:txBody>
        </p:sp>
        <p:sp>
          <p:nvSpPr>
            <p:cNvPr id="368653" name="Text Box 13"/>
            <p:cNvSpPr txBox="1">
              <a:spLocks noChangeArrowheads="1"/>
            </p:cNvSpPr>
            <p:nvPr/>
          </p:nvSpPr>
          <p:spPr bwMode="auto">
            <a:xfrm>
              <a:off x="2544" y="1344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</a:t>
              </a:r>
            </a:p>
          </p:txBody>
        </p:sp>
        <p:sp>
          <p:nvSpPr>
            <p:cNvPr id="368654" name="Text Box 14"/>
            <p:cNvSpPr txBox="1">
              <a:spLocks noChangeArrowheads="1"/>
            </p:cNvSpPr>
            <p:nvPr/>
          </p:nvSpPr>
          <p:spPr bwMode="auto">
            <a:xfrm>
              <a:off x="2928" y="1344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368655" name="Text Box 15"/>
            <p:cNvSpPr txBox="1">
              <a:spLocks noChangeArrowheads="1"/>
            </p:cNvSpPr>
            <p:nvPr/>
          </p:nvSpPr>
          <p:spPr bwMode="auto">
            <a:xfrm>
              <a:off x="3312" y="1344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368656" name="Text Box 16"/>
            <p:cNvSpPr txBox="1">
              <a:spLocks noChangeArrowheads="1"/>
            </p:cNvSpPr>
            <p:nvPr/>
          </p:nvSpPr>
          <p:spPr bwMode="auto">
            <a:xfrm>
              <a:off x="1296" y="1344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j=1</a:t>
              </a:r>
            </a:p>
          </p:txBody>
        </p:sp>
      </p:grpSp>
      <p:grpSp>
        <p:nvGrpSpPr>
          <p:cNvPr id="368657" name="Group 17"/>
          <p:cNvGrpSpPr>
            <a:grpSpLocks/>
          </p:cNvGrpSpPr>
          <p:nvPr/>
        </p:nvGrpSpPr>
        <p:grpSpPr bwMode="auto">
          <a:xfrm>
            <a:off x="1899747" y="2743203"/>
            <a:ext cx="3311365" cy="461963"/>
            <a:chOff x="1296" y="1728"/>
            <a:chExt cx="2259" cy="291"/>
          </a:xfrm>
        </p:grpSpPr>
        <p:sp>
          <p:nvSpPr>
            <p:cNvPr id="368658" name="Text Box 18"/>
            <p:cNvSpPr txBox="1">
              <a:spLocks noChangeArrowheads="1"/>
            </p:cNvSpPr>
            <p:nvPr/>
          </p:nvSpPr>
          <p:spPr bwMode="auto">
            <a:xfrm>
              <a:off x="1776" y="1728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</a:t>
              </a:r>
            </a:p>
          </p:txBody>
        </p:sp>
        <p:sp>
          <p:nvSpPr>
            <p:cNvPr id="368659" name="Text Box 19"/>
            <p:cNvSpPr txBox="1">
              <a:spLocks noChangeArrowheads="1"/>
            </p:cNvSpPr>
            <p:nvPr/>
          </p:nvSpPr>
          <p:spPr bwMode="auto">
            <a:xfrm>
              <a:off x="2160" y="1728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5</a:t>
              </a:r>
            </a:p>
          </p:txBody>
        </p:sp>
        <p:sp>
          <p:nvSpPr>
            <p:cNvPr id="368660" name="Text Box 20"/>
            <p:cNvSpPr txBox="1">
              <a:spLocks noChangeArrowheads="1"/>
            </p:cNvSpPr>
            <p:nvPr/>
          </p:nvSpPr>
          <p:spPr bwMode="auto">
            <a:xfrm>
              <a:off x="2544" y="1728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4</a:t>
              </a:r>
            </a:p>
          </p:txBody>
        </p:sp>
        <p:sp>
          <p:nvSpPr>
            <p:cNvPr id="368661" name="Text Box 21"/>
            <p:cNvSpPr txBox="1">
              <a:spLocks noChangeArrowheads="1"/>
            </p:cNvSpPr>
            <p:nvPr/>
          </p:nvSpPr>
          <p:spPr bwMode="auto">
            <a:xfrm>
              <a:off x="2928" y="1728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368662" name="Text Box 22"/>
            <p:cNvSpPr txBox="1">
              <a:spLocks noChangeArrowheads="1"/>
            </p:cNvSpPr>
            <p:nvPr/>
          </p:nvSpPr>
          <p:spPr bwMode="auto">
            <a:xfrm>
              <a:off x="3312" y="1728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368663" name="Text Box 23"/>
            <p:cNvSpPr txBox="1">
              <a:spLocks noChangeArrowheads="1"/>
            </p:cNvSpPr>
            <p:nvPr/>
          </p:nvSpPr>
          <p:spPr bwMode="auto">
            <a:xfrm>
              <a:off x="1296" y="1728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j=2</a:t>
              </a:r>
            </a:p>
          </p:txBody>
        </p:sp>
      </p:grpSp>
      <p:grpSp>
        <p:nvGrpSpPr>
          <p:cNvPr id="368664" name="Group 24"/>
          <p:cNvGrpSpPr>
            <a:grpSpLocks/>
          </p:cNvGrpSpPr>
          <p:nvPr/>
        </p:nvGrpSpPr>
        <p:grpSpPr bwMode="auto">
          <a:xfrm>
            <a:off x="1899747" y="3352804"/>
            <a:ext cx="3311365" cy="461963"/>
            <a:chOff x="1296" y="2112"/>
            <a:chExt cx="2259" cy="291"/>
          </a:xfrm>
        </p:grpSpPr>
        <p:sp>
          <p:nvSpPr>
            <p:cNvPr id="368665" name="Text Box 25"/>
            <p:cNvSpPr txBox="1">
              <a:spLocks noChangeArrowheads="1"/>
            </p:cNvSpPr>
            <p:nvPr/>
          </p:nvSpPr>
          <p:spPr bwMode="auto">
            <a:xfrm>
              <a:off x="1776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368666" name="Text Box 26"/>
            <p:cNvSpPr txBox="1">
              <a:spLocks noChangeArrowheads="1"/>
            </p:cNvSpPr>
            <p:nvPr/>
          </p:nvSpPr>
          <p:spPr bwMode="auto">
            <a:xfrm>
              <a:off x="2160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5</a:t>
              </a:r>
            </a:p>
          </p:txBody>
        </p:sp>
        <p:sp>
          <p:nvSpPr>
            <p:cNvPr id="368667" name="Text Box 27"/>
            <p:cNvSpPr txBox="1">
              <a:spLocks noChangeArrowheads="1"/>
            </p:cNvSpPr>
            <p:nvPr/>
          </p:nvSpPr>
          <p:spPr bwMode="auto">
            <a:xfrm>
              <a:off x="2544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4</a:t>
              </a:r>
            </a:p>
          </p:txBody>
        </p:sp>
        <p:sp>
          <p:nvSpPr>
            <p:cNvPr id="368668" name="Text Box 28"/>
            <p:cNvSpPr txBox="1">
              <a:spLocks noChangeArrowheads="1"/>
            </p:cNvSpPr>
            <p:nvPr/>
          </p:nvSpPr>
          <p:spPr bwMode="auto">
            <a:xfrm>
              <a:off x="2928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</a:t>
              </a:r>
            </a:p>
          </p:txBody>
        </p:sp>
        <p:sp>
          <p:nvSpPr>
            <p:cNvPr id="368669" name="Text Box 29"/>
            <p:cNvSpPr txBox="1">
              <a:spLocks noChangeArrowheads="1"/>
            </p:cNvSpPr>
            <p:nvPr/>
          </p:nvSpPr>
          <p:spPr bwMode="auto">
            <a:xfrm>
              <a:off x="3312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368670" name="Text Box 30"/>
            <p:cNvSpPr txBox="1">
              <a:spLocks noChangeArrowheads="1"/>
            </p:cNvSpPr>
            <p:nvPr/>
          </p:nvSpPr>
          <p:spPr bwMode="auto">
            <a:xfrm>
              <a:off x="1296" y="2112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j=3</a:t>
              </a:r>
            </a:p>
          </p:txBody>
        </p:sp>
      </p:grpSp>
      <p:grpSp>
        <p:nvGrpSpPr>
          <p:cNvPr id="368671" name="Group 31"/>
          <p:cNvGrpSpPr>
            <a:grpSpLocks/>
          </p:cNvGrpSpPr>
          <p:nvPr/>
        </p:nvGrpSpPr>
        <p:grpSpPr bwMode="auto">
          <a:xfrm>
            <a:off x="1899747" y="3962404"/>
            <a:ext cx="3311365" cy="461963"/>
            <a:chOff x="1296" y="2496"/>
            <a:chExt cx="2259" cy="291"/>
          </a:xfrm>
        </p:grpSpPr>
        <p:sp>
          <p:nvSpPr>
            <p:cNvPr id="368672" name="Text Box 32"/>
            <p:cNvSpPr txBox="1">
              <a:spLocks noChangeArrowheads="1"/>
            </p:cNvSpPr>
            <p:nvPr/>
          </p:nvSpPr>
          <p:spPr bwMode="auto">
            <a:xfrm>
              <a:off x="1776" y="2496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368673" name="Text Box 33"/>
            <p:cNvSpPr txBox="1">
              <a:spLocks noChangeArrowheads="1"/>
            </p:cNvSpPr>
            <p:nvPr/>
          </p:nvSpPr>
          <p:spPr bwMode="auto">
            <a:xfrm>
              <a:off x="2160" y="2496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5</a:t>
              </a:r>
            </a:p>
          </p:txBody>
        </p:sp>
        <p:sp>
          <p:nvSpPr>
            <p:cNvPr id="368674" name="Text Box 34"/>
            <p:cNvSpPr txBox="1">
              <a:spLocks noChangeArrowheads="1"/>
            </p:cNvSpPr>
            <p:nvPr/>
          </p:nvSpPr>
          <p:spPr bwMode="auto">
            <a:xfrm>
              <a:off x="2544" y="2496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4</a:t>
              </a:r>
            </a:p>
          </p:txBody>
        </p:sp>
        <p:sp>
          <p:nvSpPr>
            <p:cNvPr id="368675" name="Text Box 35"/>
            <p:cNvSpPr txBox="1">
              <a:spLocks noChangeArrowheads="1"/>
            </p:cNvSpPr>
            <p:nvPr/>
          </p:nvSpPr>
          <p:spPr bwMode="auto">
            <a:xfrm>
              <a:off x="2928" y="2496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</a:t>
              </a:r>
            </a:p>
          </p:txBody>
        </p:sp>
        <p:sp>
          <p:nvSpPr>
            <p:cNvPr id="368676" name="Text Box 36"/>
            <p:cNvSpPr txBox="1">
              <a:spLocks noChangeArrowheads="1"/>
            </p:cNvSpPr>
            <p:nvPr/>
          </p:nvSpPr>
          <p:spPr bwMode="auto">
            <a:xfrm>
              <a:off x="3312" y="2496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368677" name="Text Box 37"/>
            <p:cNvSpPr txBox="1">
              <a:spLocks noChangeArrowheads="1"/>
            </p:cNvSpPr>
            <p:nvPr/>
          </p:nvSpPr>
          <p:spPr bwMode="auto">
            <a:xfrm>
              <a:off x="1296" y="2496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j=4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1899747" y="4572002"/>
            <a:ext cx="3311365" cy="919163"/>
            <a:chOff x="1296" y="2880"/>
            <a:chExt cx="2259" cy="579"/>
          </a:xfrm>
        </p:grpSpPr>
        <p:grpSp>
          <p:nvGrpSpPr>
            <p:cNvPr id="368679" name="Group 39"/>
            <p:cNvGrpSpPr>
              <a:grpSpLocks/>
            </p:cNvGrpSpPr>
            <p:nvPr/>
          </p:nvGrpSpPr>
          <p:grpSpPr bwMode="auto">
            <a:xfrm>
              <a:off x="1296" y="3168"/>
              <a:ext cx="2259" cy="291"/>
              <a:chOff x="1296" y="2496"/>
              <a:chExt cx="2259" cy="291"/>
            </a:xfrm>
          </p:grpSpPr>
          <p:sp>
            <p:nvSpPr>
              <p:cNvPr id="368680" name="Text Box 40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1</a:t>
                </a:r>
              </a:p>
            </p:txBody>
          </p:sp>
          <p:sp>
            <p:nvSpPr>
              <p:cNvPr id="368681" name="Text Box 41"/>
              <p:cNvSpPr txBox="1">
                <a:spLocks noChangeArrowheads="1"/>
              </p:cNvSpPr>
              <p:nvPr/>
            </p:nvSpPr>
            <p:spPr bwMode="auto">
              <a:xfrm>
                <a:off x="2160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5</a:t>
                </a:r>
              </a:p>
            </p:txBody>
          </p:sp>
          <p:sp>
            <p:nvSpPr>
              <p:cNvPr id="368682" name="Text Box 42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4</a:t>
                </a:r>
              </a:p>
            </p:txBody>
          </p:sp>
          <p:sp>
            <p:nvSpPr>
              <p:cNvPr id="368683" name="Text Box 43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3</a:t>
                </a:r>
              </a:p>
            </p:txBody>
          </p:sp>
          <p:sp>
            <p:nvSpPr>
              <p:cNvPr id="368684" name="Text Box 44"/>
              <p:cNvSpPr txBox="1">
                <a:spLocks noChangeArrowheads="1"/>
              </p:cNvSpPr>
              <p:nvPr/>
            </p:nvSpPr>
            <p:spPr bwMode="auto">
              <a:xfrm>
                <a:off x="3312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2</a:t>
                </a:r>
              </a:p>
            </p:txBody>
          </p:sp>
          <p:sp>
            <p:nvSpPr>
              <p:cNvPr id="368685" name="Text Box 45"/>
              <p:cNvSpPr txBox="1">
                <a:spLocks noChangeArrowheads="1"/>
              </p:cNvSpPr>
              <p:nvPr/>
            </p:nvSpPr>
            <p:spPr bwMode="auto">
              <a:xfrm>
                <a:off x="1296" y="2496"/>
                <a:ext cx="4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j=2</a:t>
                </a:r>
              </a:p>
            </p:txBody>
          </p:sp>
        </p:grpSp>
        <p:sp>
          <p:nvSpPr>
            <p:cNvPr id="368686" name="Text Box 46"/>
            <p:cNvSpPr txBox="1">
              <a:spLocks noChangeArrowheads="1"/>
            </p:cNvSpPr>
            <p:nvPr/>
          </p:nvSpPr>
          <p:spPr bwMode="auto">
            <a:xfrm>
              <a:off x="2064" y="2880"/>
              <a:ext cx="48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i=1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54B2DD70-B987-4949-B294-5F782849949B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862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Simple Sort </a:t>
            </a:r>
            <a:r>
              <a:rPr lang="fr-FR" altLang="zh-TW" dirty="0" err="1" smtClean="0"/>
              <a:t>Example</a:t>
            </a:r>
            <a:r>
              <a:rPr lang="fr-FR" altLang="zh-TW" dirty="0" smtClean="0"/>
              <a:t>:  </a:t>
            </a:r>
            <a:r>
              <a:rPr lang="fr-FR" altLang="zh-TW" dirty="0"/>
              <a:t>(n = 5) </a:t>
            </a:r>
            <a:endParaRPr lang="en-US" altLang="zh-TW" dirty="0"/>
          </a:p>
        </p:txBody>
      </p:sp>
      <p:grpSp>
        <p:nvGrpSpPr>
          <p:cNvPr id="369667" name="Group 3"/>
          <p:cNvGrpSpPr>
            <a:grpSpLocks/>
          </p:cNvGrpSpPr>
          <p:nvPr/>
        </p:nvGrpSpPr>
        <p:grpSpPr bwMode="auto">
          <a:xfrm>
            <a:off x="2604824" y="990601"/>
            <a:ext cx="2615084" cy="1019175"/>
            <a:chOff x="1777" y="624"/>
            <a:chExt cx="1784" cy="642"/>
          </a:xfrm>
        </p:grpSpPr>
        <p:sp>
          <p:nvSpPr>
            <p:cNvPr id="369668" name="Text Box 4"/>
            <p:cNvSpPr txBox="1">
              <a:spLocks noChangeArrowheads="1"/>
            </p:cNvSpPr>
            <p:nvPr/>
          </p:nvSpPr>
          <p:spPr bwMode="auto">
            <a:xfrm>
              <a:off x="2162" y="975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5</a:t>
              </a:r>
            </a:p>
          </p:txBody>
        </p:sp>
        <p:sp>
          <p:nvSpPr>
            <p:cNvPr id="369669" name="Text Box 5"/>
            <p:cNvSpPr txBox="1">
              <a:spLocks noChangeArrowheads="1"/>
            </p:cNvSpPr>
            <p:nvPr/>
          </p:nvSpPr>
          <p:spPr bwMode="auto">
            <a:xfrm>
              <a:off x="2547" y="975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4</a:t>
              </a:r>
            </a:p>
          </p:txBody>
        </p:sp>
        <p:sp>
          <p:nvSpPr>
            <p:cNvPr id="369670" name="Text Box 6"/>
            <p:cNvSpPr txBox="1">
              <a:spLocks noChangeArrowheads="1"/>
            </p:cNvSpPr>
            <p:nvPr/>
          </p:nvSpPr>
          <p:spPr bwMode="auto">
            <a:xfrm>
              <a:off x="2932" y="975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</a:t>
              </a:r>
            </a:p>
          </p:txBody>
        </p:sp>
        <p:sp>
          <p:nvSpPr>
            <p:cNvPr id="369671" name="Text Box 7"/>
            <p:cNvSpPr txBox="1">
              <a:spLocks noChangeArrowheads="1"/>
            </p:cNvSpPr>
            <p:nvPr/>
          </p:nvSpPr>
          <p:spPr bwMode="auto">
            <a:xfrm>
              <a:off x="3318" y="975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369672" name="Text Box 8"/>
            <p:cNvSpPr txBox="1">
              <a:spLocks noChangeArrowheads="1"/>
            </p:cNvSpPr>
            <p:nvPr/>
          </p:nvSpPr>
          <p:spPr bwMode="auto">
            <a:xfrm>
              <a:off x="1777" y="975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369673" name="Text Box 9"/>
            <p:cNvSpPr txBox="1">
              <a:spLocks noChangeArrowheads="1"/>
            </p:cNvSpPr>
            <p:nvPr/>
          </p:nvSpPr>
          <p:spPr bwMode="auto">
            <a:xfrm>
              <a:off x="2106" y="624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i=1</a:t>
              </a:r>
            </a:p>
          </p:txBody>
        </p:sp>
      </p:grpSp>
      <p:grpSp>
        <p:nvGrpSpPr>
          <p:cNvPr id="369674" name="Group 10"/>
          <p:cNvGrpSpPr>
            <a:grpSpLocks/>
          </p:cNvGrpSpPr>
          <p:nvPr/>
        </p:nvGrpSpPr>
        <p:grpSpPr bwMode="auto">
          <a:xfrm>
            <a:off x="1899748" y="2133602"/>
            <a:ext cx="3311366" cy="461963"/>
            <a:chOff x="1296" y="1344"/>
            <a:chExt cx="2259" cy="291"/>
          </a:xfrm>
        </p:grpSpPr>
        <p:sp>
          <p:nvSpPr>
            <p:cNvPr id="369675" name="Text Box 11"/>
            <p:cNvSpPr txBox="1">
              <a:spLocks noChangeArrowheads="1"/>
            </p:cNvSpPr>
            <p:nvPr/>
          </p:nvSpPr>
          <p:spPr bwMode="auto">
            <a:xfrm>
              <a:off x="1776" y="1344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1</a:t>
              </a:r>
            </a:p>
          </p:txBody>
        </p:sp>
        <p:sp>
          <p:nvSpPr>
            <p:cNvPr id="369676" name="Text Box 12"/>
            <p:cNvSpPr txBox="1">
              <a:spLocks noChangeArrowheads="1"/>
            </p:cNvSpPr>
            <p:nvPr/>
          </p:nvSpPr>
          <p:spPr bwMode="auto">
            <a:xfrm>
              <a:off x="2160" y="1344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4</a:t>
              </a:r>
            </a:p>
          </p:txBody>
        </p:sp>
        <p:sp>
          <p:nvSpPr>
            <p:cNvPr id="369677" name="Text Box 13"/>
            <p:cNvSpPr txBox="1">
              <a:spLocks noChangeArrowheads="1"/>
            </p:cNvSpPr>
            <p:nvPr/>
          </p:nvSpPr>
          <p:spPr bwMode="auto">
            <a:xfrm>
              <a:off x="2544" y="1344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5</a:t>
              </a:r>
            </a:p>
          </p:txBody>
        </p:sp>
        <p:sp>
          <p:nvSpPr>
            <p:cNvPr id="369678" name="Text Box 14"/>
            <p:cNvSpPr txBox="1">
              <a:spLocks noChangeArrowheads="1"/>
            </p:cNvSpPr>
            <p:nvPr/>
          </p:nvSpPr>
          <p:spPr bwMode="auto">
            <a:xfrm>
              <a:off x="2928" y="1344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3</a:t>
              </a:r>
            </a:p>
          </p:txBody>
        </p:sp>
        <p:sp>
          <p:nvSpPr>
            <p:cNvPr id="369679" name="Text Box 15"/>
            <p:cNvSpPr txBox="1">
              <a:spLocks noChangeArrowheads="1"/>
            </p:cNvSpPr>
            <p:nvPr/>
          </p:nvSpPr>
          <p:spPr bwMode="auto">
            <a:xfrm>
              <a:off x="3312" y="1344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2</a:t>
              </a:r>
            </a:p>
          </p:txBody>
        </p:sp>
        <p:sp>
          <p:nvSpPr>
            <p:cNvPr id="369680" name="Text Box 16"/>
            <p:cNvSpPr txBox="1">
              <a:spLocks noChangeArrowheads="1"/>
            </p:cNvSpPr>
            <p:nvPr/>
          </p:nvSpPr>
          <p:spPr bwMode="auto">
            <a:xfrm>
              <a:off x="1296" y="1344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j=2</a:t>
              </a:r>
            </a:p>
          </p:txBody>
        </p:sp>
      </p:grpSp>
      <p:grpSp>
        <p:nvGrpSpPr>
          <p:cNvPr id="369681" name="Group 17"/>
          <p:cNvGrpSpPr>
            <a:grpSpLocks/>
          </p:cNvGrpSpPr>
          <p:nvPr/>
        </p:nvGrpSpPr>
        <p:grpSpPr bwMode="auto">
          <a:xfrm>
            <a:off x="1899748" y="2743203"/>
            <a:ext cx="3311366" cy="461963"/>
            <a:chOff x="1296" y="1728"/>
            <a:chExt cx="2259" cy="291"/>
          </a:xfrm>
        </p:grpSpPr>
        <p:sp>
          <p:nvSpPr>
            <p:cNvPr id="369682" name="Text Box 18"/>
            <p:cNvSpPr txBox="1">
              <a:spLocks noChangeArrowheads="1"/>
            </p:cNvSpPr>
            <p:nvPr/>
          </p:nvSpPr>
          <p:spPr bwMode="auto">
            <a:xfrm>
              <a:off x="1776" y="1728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1</a:t>
              </a:r>
            </a:p>
          </p:txBody>
        </p:sp>
        <p:sp>
          <p:nvSpPr>
            <p:cNvPr id="369683" name="Text Box 19"/>
            <p:cNvSpPr txBox="1">
              <a:spLocks noChangeArrowheads="1"/>
            </p:cNvSpPr>
            <p:nvPr/>
          </p:nvSpPr>
          <p:spPr bwMode="auto">
            <a:xfrm>
              <a:off x="2160" y="1728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3</a:t>
              </a:r>
            </a:p>
          </p:txBody>
        </p:sp>
        <p:sp>
          <p:nvSpPr>
            <p:cNvPr id="369684" name="Text Box 20"/>
            <p:cNvSpPr txBox="1">
              <a:spLocks noChangeArrowheads="1"/>
            </p:cNvSpPr>
            <p:nvPr/>
          </p:nvSpPr>
          <p:spPr bwMode="auto">
            <a:xfrm>
              <a:off x="2544" y="1728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5</a:t>
              </a:r>
            </a:p>
          </p:txBody>
        </p:sp>
        <p:sp>
          <p:nvSpPr>
            <p:cNvPr id="369685" name="Text Box 21"/>
            <p:cNvSpPr txBox="1">
              <a:spLocks noChangeArrowheads="1"/>
            </p:cNvSpPr>
            <p:nvPr/>
          </p:nvSpPr>
          <p:spPr bwMode="auto">
            <a:xfrm>
              <a:off x="2928" y="1728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4</a:t>
              </a:r>
            </a:p>
          </p:txBody>
        </p:sp>
        <p:sp>
          <p:nvSpPr>
            <p:cNvPr id="369686" name="Text Box 22"/>
            <p:cNvSpPr txBox="1">
              <a:spLocks noChangeArrowheads="1"/>
            </p:cNvSpPr>
            <p:nvPr/>
          </p:nvSpPr>
          <p:spPr bwMode="auto">
            <a:xfrm>
              <a:off x="3312" y="1728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2</a:t>
              </a:r>
            </a:p>
          </p:txBody>
        </p:sp>
        <p:sp>
          <p:nvSpPr>
            <p:cNvPr id="369687" name="Text Box 23"/>
            <p:cNvSpPr txBox="1">
              <a:spLocks noChangeArrowheads="1"/>
            </p:cNvSpPr>
            <p:nvPr/>
          </p:nvSpPr>
          <p:spPr bwMode="auto">
            <a:xfrm>
              <a:off x="1296" y="1728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j=3</a:t>
              </a:r>
            </a:p>
          </p:txBody>
        </p:sp>
      </p:grpSp>
      <p:grpSp>
        <p:nvGrpSpPr>
          <p:cNvPr id="369688" name="Group 24"/>
          <p:cNvGrpSpPr>
            <a:grpSpLocks/>
          </p:cNvGrpSpPr>
          <p:nvPr/>
        </p:nvGrpSpPr>
        <p:grpSpPr bwMode="auto">
          <a:xfrm>
            <a:off x="1899748" y="3352804"/>
            <a:ext cx="3311366" cy="461963"/>
            <a:chOff x="1296" y="2112"/>
            <a:chExt cx="2259" cy="291"/>
          </a:xfrm>
        </p:grpSpPr>
        <p:sp>
          <p:nvSpPr>
            <p:cNvPr id="369689" name="Text Box 25"/>
            <p:cNvSpPr txBox="1">
              <a:spLocks noChangeArrowheads="1"/>
            </p:cNvSpPr>
            <p:nvPr/>
          </p:nvSpPr>
          <p:spPr bwMode="auto">
            <a:xfrm>
              <a:off x="1776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1</a:t>
              </a:r>
            </a:p>
          </p:txBody>
        </p:sp>
        <p:sp>
          <p:nvSpPr>
            <p:cNvPr id="369690" name="Text Box 26"/>
            <p:cNvSpPr txBox="1">
              <a:spLocks noChangeArrowheads="1"/>
            </p:cNvSpPr>
            <p:nvPr/>
          </p:nvSpPr>
          <p:spPr bwMode="auto">
            <a:xfrm>
              <a:off x="2160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2</a:t>
              </a:r>
            </a:p>
          </p:txBody>
        </p:sp>
        <p:sp>
          <p:nvSpPr>
            <p:cNvPr id="369691" name="Text Box 27"/>
            <p:cNvSpPr txBox="1">
              <a:spLocks noChangeArrowheads="1"/>
            </p:cNvSpPr>
            <p:nvPr/>
          </p:nvSpPr>
          <p:spPr bwMode="auto">
            <a:xfrm>
              <a:off x="2544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5</a:t>
              </a:r>
            </a:p>
          </p:txBody>
        </p:sp>
        <p:sp>
          <p:nvSpPr>
            <p:cNvPr id="369692" name="Text Box 28"/>
            <p:cNvSpPr txBox="1">
              <a:spLocks noChangeArrowheads="1"/>
            </p:cNvSpPr>
            <p:nvPr/>
          </p:nvSpPr>
          <p:spPr bwMode="auto">
            <a:xfrm>
              <a:off x="2928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4</a:t>
              </a:r>
            </a:p>
          </p:txBody>
        </p:sp>
        <p:sp>
          <p:nvSpPr>
            <p:cNvPr id="369693" name="Text Box 29"/>
            <p:cNvSpPr txBox="1">
              <a:spLocks noChangeArrowheads="1"/>
            </p:cNvSpPr>
            <p:nvPr/>
          </p:nvSpPr>
          <p:spPr bwMode="auto">
            <a:xfrm>
              <a:off x="3312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3</a:t>
              </a:r>
            </a:p>
          </p:txBody>
        </p:sp>
        <p:sp>
          <p:nvSpPr>
            <p:cNvPr id="369694" name="Text Box 30"/>
            <p:cNvSpPr txBox="1">
              <a:spLocks noChangeArrowheads="1"/>
            </p:cNvSpPr>
            <p:nvPr/>
          </p:nvSpPr>
          <p:spPr bwMode="auto">
            <a:xfrm>
              <a:off x="1296" y="2112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j=4</a:t>
              </a:r>
            </a:p>
          </p:txBody>
        </p:sp>
      </p:grpSp>
      <p:grpSp>
        <p:nvGrpSpPr>
          <p:cNvPr id="369695" name="Group 31"/>
          <p:cNvGrpSpPr>
            <a:grpSpLocks/>
          </p:cNvGrpSpPr>
          <p:nvPr/>
        </p:nvGrpSpPr>
        <p:grpSpPr bwMode="auto">
          <a:xfrm>
            <a:off x="1899748" y="4221165"/>
            <a:ext cx="3311366" cy="919163"/>
            <a:chOff x="1296" y="2659"/>
            <a:chExt cx="2259" cy="579"/>
          </a:xfrm>
        </p:grpSpPr>
        <p:grpSp>
          <p:nvGrpSpPr>
            <p:cNvPr id="369696" name="Group 32"/>
            <p:cNvGrpSpPr>
              <a:grpSpLocks/>
            </p:cNvGrpSpPr>
            <p:nvPr/>
          </p:nvGrpSpPr>
          <p:grpSpPr bwMode="auto">
            <a:xfrm>
              <a:off x="1296" y="2947"/>
              <a:ext cx="2259" cy="291"/>
              <a:chOff x="1296" y="2496"/>
              <a:chExt cx="2259" cy="291"/>
            </a:xfrm>
          </p:grpSpPr>
          <p:sp>
            <p:nvSpPr>
              <p:cNvPr id="369697" name="Text Box 33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1</a:t>
                </a:r>
              </a:p>
            </p:txBody>
          </p:sp>
          <p:sp>
            <p:nvSpPr>
              <p:cNvPr id="369698" name="Text Box 34"/>
              <p:cNvSpPr txBox="1">
                <a:spLocks noChangeArrowheads="1"/>
              </p:cNvSpPr>
              <p:nvPr/>
            </p:nvSpPr>
            <p:spPr bwMode="auto">
              <a:xfrm>
                <a:off x="2160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2</a:t>
                </a:r>
              </a:p>
            </p:txBody>
          </p:sp>
          <p:sp>
            <p:nvSpPr>
              <p:cNvPr id="369699" name="Text Box 35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5</a:t>
                </a:r>
              </a:p>
            </p:txBody>
          </p:sp>
          <p:sp>
            <p:nvSpPr>
              <p:cNvPr id="369700" name="Text Box 36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4</a:t>
                </a:r>
              </a:p>
            </p:txBody>
          </p:sp>
          <p:sp>
            <p:nvSpPr>
              <p:cNvPr id="369701" name="Text Box 37"/>
              <p:cNvSpPr txBox="1">
                <a:spLocks noChangeArrowheads="1"/>
              </p:cNvSpPr>
              <p:nvPr/>
            </p:nvSpPr>
            <p:spPr bwMode="auto">
              <a:xfrm>
                <a:off x="3312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3</a:t>
                </a:r>
              </a:p>
            </p:txBody>
          </p:sp>
          <p:sp>
            <p:nvSpPr>
              <p:cNvPr id="369702" name="Text Box 38"/>
              <p:cNvSpPr txBox="1">
                <a:spLocks noChangeArrowheads="1"/>
              </p:cNvSpPr>
              <p:nvPr/>
            </p:nvSpPr>
            <p:spPr bwMode="auto">
              <a:xfrm>
                <a:off x="1296" y="2496"/>
                <a:ext cx="41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j=3</a:t>
                </a:r>
              </a:p>
            </p:txBody>
          </p:sp>
        </p:grpSp>
        <p:sp>
          <p:nvSpPr>
            <p:cNvPr id="369703" name="Text Box 39"/>
            <p:cNvSpPr txBox="1">
              <a:spLocks noChangeArrowheads="1"/>
            </p:cNvSpPr>
            <p:nvPr/>
          </p:nvSpPr>
          <p:spPr bwMode="auto">
            <a:xfrm>
              <a:off x="2465" y="2659"/>
              <a:ext cx="4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latin typeface="Gill Sans" pitchFamily="34" charset="0"/>
                </a:rPr>
                <a:t>i</a:t>
              </a:r>
              <a:r>
                <a:rPr lang="en-US" altLang="zh-TW" dirty="0">
                  <a:latin typeface="Gill Sans" pitchFamily="34" charset="0"/>
                </a:rPr>
                <a:t>=2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54B2DD70-B987-4949-B294-5F782849949B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06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Simple Sort </a:t>
            </a:r>
            <a:r>
              <a:rPr lang="fr-FR" altLang="zh-TW" dirty="0" err="1" smtClean="0"/>
              <a:t>Example</a:t>
            </a:r>
            <a:r>
              <a:rPr lang="fr-FR" altLang="zh-TW" dirty="0" smtClean="0"/>
              <a:t>:  </a:t>
            </a:r>
            <a:r>
              <a:rPr lang="fr-FR" altLang="zh-TW" dirty="0"/>
              <a:t>(n = 5) </a:t>
            </a:r>
            <a:endParaRPr lang="en-US" altLang="zh-TW" dirty="0"/>
          </a:p>
        </p:txBody>
      </p:sp>
      <p:grpSp>
        <p:nvGrpSpPr>
          <p:cNvPr id="370691" name="Group 3"/>
          <p:cNvGrpSpPr>
            <a:grpSpLocks/>
          </p:cNvGrpSpPr>
          <p:nvPr/>
        </p:nvGrpSpPr>
        <p:grpSpPr bwMode="auto">
          <a:xfrm>
            <a:off x="1937860" y="981077"/>
            <a:ext cx="3311366" cy="922338"/>
            <a:chOff x="1296" y="2659"/>
            <a:chExt cx="2259" cy="581"/>
          </a:xfrm>
        </p:grpSpPr>
        <p:grpSp>
          <p:nvGrpSpPr>
            <p:cNvPr id="370692" name="Group 4"/>
            <p:cNvGrpSpPr>
              <a:grpSpLocks/>
            </p:cNvGrpSpPr>
            <p:nvPr/>
          </p:nvGrpSpPr>
          <p:grpSpPr bwMode="auto">
            <a:xfrm>
              <a:off x="1296" y="2947"/>
              <a:ext cx="2259" cy="293"/>
              <a:chOff x="1296" y="2496"/>
              <a:chExt cx="2259" cy="293"/>
            </a:xfrm>
          </p:grpSpPr>
          <p:sp>
            <p:nvSpPr>
              <p:cNvPr id="370693" name="Text Box 5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1</a:t>
                </a:r>
              </a:p>
            </p:txBody>
          </p:sp>
          <p:sp>
            <p:nvSpPr>
              <p:cNvPr id="370694" name="Text Box 6"/>
              <p:cNvSpPr txBox="1">
                <a:spLocks noChangeArrowheads="1"/>
              </p:cNvSpPr>
              <p:nvPr/>
            </p:nvSpPr>
            <p:spPr bwMode="auto">
              <a:xfrm>
                <a:off x="2160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2</a:t>
                </a:r>
              </a:p>
            </p:txBody>
          </p:sp>
          <p:sp>
            <p:nvSpPr>
              <p:cNvPr id="370695" name="Text Box 7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5</a:t>
                </a:r>
              </a:p>
            </p:txBody>
          </p:sp>
          <p:sp>
            <p:nvSpPr>
              <p:cNvPr id="370696" name="Text Box 8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4</a:t>
                </a:r>
              </a:p>
            </p:txBody>
          </p:sp>
          <p:sp>
            <p:nvSpPr>
              <p:cNvPr id="370697" name="Text Box 9"/>
              <p:cNvSpPr txBox="1">
                <a:spLocks noChangeArrowheads="1"/>
              </p:cNvSpPr>
              <p:nvPr/>
            </p:nvSpPr>
            <p:spPr bwMode="auto">
              <a:xfrm>
                <a:off x="3312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3</a:t>
                </a:r>
              </a:p>
            </p:txBody>
          </p:sp>
          <p:sp>
            <p:nvSpPr>
              <p:cNvPr id="370698" name="Text Box 10"/>
              <p:cNvSpPr txBox="1">
                <a:spLocks noChangeArrowheads="1"/>
              </p:cNvSpPr>
              <p:nvPr/>
            </p:nvSpPr>
            <p:spPr bwMode="auto">
              <a:xfrm>
                <a:off x="1296" y="2498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zh-TW">
                  <a:latin typeface="Gill Sans" pitchFamily="34" charset="0"/>
                </a:endParaRPr>
              </a:p>
            </p:txBody>
          </p:sp>
        </p:grpSp>
        <p:sp>
          <p:nvSpPr>
            <p:cNvPr id="370699" name="Text Box 11"/>
            <p:cNvSpPr txBox="1">
              <a:spLocks noChangeArrowheads="1"/>
            </p:cNvSpPr>
            <p:nvPr/>
          </p:nvSpPr>
          <p:spPr bwMode="auto">
            <a:xfrm>
              <a:off x="2465" y="2659"/>
              <a:ext cx="4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dirty="0" err="1">
                  <a:latin typeface="Gill Sans" pitchFamily="34" charset="0"/>
                </a:rPr>
                <a:t>i</a:t>
              </a:r>
              <a:r>
                <a:rPr lang="en-US" altLang="zh-TW" dirty="0">
                  <a:latin typeface="Gill Sans" pitchFamily="34" charset="0"/>
                </a:rPr>
                <a:t>=2</a:t>
              </a:r>
            </a:p>
          </p:txBody>
        </p:sp>
      </p:grpSp>
      <p:grpSp>
        <p:nvGrpSpPr>
          <p:cNvPr id="370700" name="Group 12"/>
          <p:cNvGrpSpPr>
            <a:grpSpLocks/>
          </p:cNvGrpSpPr>
          <p:nvPr/>
        </p:nvGrpSpPr>
        <p:grpSpPr bwMode="auto">
          <a:xfrm>
            <a:off x="1845512" y="2060578"/>
            <a:ext cx="3403714" cy="493713"/>
            <a:chOff x="1259" y="1071"/>
            <a:chExt cx="2322" cy="311"/>
          </a:xfrm>
        </p:grpSpPr>
        <p:grpSp>
          <p:nvGrpSpPr>
            <p:cNvPr id="370701" name="Group 13"/>
            <p:cNvGrpSpPr>
              <a:grpSpLocks/>
            </p:cNvGrpSpPr>
            <p:nvPr/>
          </p:nvGrpSpPr>
          <p:grpSpPr bwMode="auto">
            <a:xfrm>
              <a:off x="1322" y="1089"/>
              <a:ext cx="2259" cy="293"/>
              <a:chOff x="1296" y="2496"/>
              <a:chExt cx="2259" cy="293"/>
            </a:xfrm>
          </p:grpSpPr>
          <p:sp>
            <p:nvSpPr>
              <p:cNvPr id="370702" name="Text Box 14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1</a:t>
                </a:r>
              </a:p>
            </p:txBody>
          </p:sp>
          <p:sp>
            <p:nvSpPr>
              <p:cNvPr id="370703" name="Text Box 15"/>
              <p:cNvSpPr txBox="1">
                <a:spLocks noChangeArrowheads="1"/>
              </p:cNvSpPr>
              <p:nvPr/>
            </p:nvSpPr>
            <p:spPr bwMode="auto">
              <a:xfrm>
                <a:off x="2160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2</a:t>
                </a:r>
              </a:p>
            </p:txBody>
          </p:sp>
          <p:sp>
            <p:nvSpPr>
              <p:cNvPr id="370704" name="Text Box 16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4</a:t>
                </a:r>
              </a:p>
            </p:txBody>
          </p:sp>
          <p:sp>
            <p:nvSpPr>
              <p:cNvPr id="370705" name="Text Box 17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5</a:t>
                </a:r>
              </a:p>
            </p:txBody>
          </p:sp>
          <p:sp>
            <p:nvSpPr>
              <p:cNvPr id="370706" name="Text Box 18"/>
              <p:cNvSpPr txBox="1">
                <a:spLocks noChangeArrowheads="1"/>
              </p:cNvSpPr>
              <p:nvPr/>
            </p:nvSpPr>
            <p:spPr bwMode="auto">
              <a:xfrm>
                <a:off x="3312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3</a:t>
                </a:r>
              </a:p>
            </p:txBody>
          </p:sp>
          <p:sp>
            <p:nvSpPr>
              <p:cNvPr id="370707" name="Text Box 19"/>
              <p:cNvSpPr txBox="1">
                <a:spLocks noChangeArrowheads="1"/>
              </p:cNvSpPr>
              <p:nvPr/>
            </p:nvSpPr>
            <p:spPr bwMode="auto">
              <a:xfrm>
                <a:off x="1296" y="2498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zh-TW">
                  <a:latin typeface="Gill Sans" pitchFamily="34" charset="0"/>
                </a:endParaRPr>
              </a:p>
            </p:txBody>
          </p:sp>
        </p:grpSp>
        <p:sp>
          <p:nvSpPr>
            <p:cNvPr id="370708" name="Text Box 20"/>
            <p:cNvSpPr txBox="1">
              <a:spLocks noChangeArrowheads="1"/>
            </p:cNvSpPr>
            <p:nvPr/>
          </p:nvSpPr>
          <p:spPr bwMode="auto">
            <a:xfrm>
              <a:off x="1259" y="1071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j=3</a:t>
              </a:r>
            </a:p>
          </p:txBody>
        </p:sp>
      </p:grpSp>
      <p:grpSp>
        <p:nvGrpSpPr>
          <p:cNvPr id="370709" name="Group 21"/>
          <p:cNvGrpSpPr>
            <a:grpSpLocks/>
          </p:cNvGrpSpPr>
          <p:nvPr/>
        </p:nvGrpSpPr>
        <p:grpSpPr bwMode="auto">
          <a:xfrm>
            <a:off x="1845512" y="2708278"/>
            <a:ext cx="3403714" cy="493713"/>
            <a:chOff x="1259" y="1071"/>
            <a:chExt cx="2322" cy="311"/>
          </a:xfrm>
        </p:grpSpPr>
        <p:grpSp>
          <p:nvGrpSpPr>
            <p:cNvPr id="370710" name="Group 22"/>
            <p:cNvGrpSpPr>
              <a:grpSpLocks/>
            </p:cNvGrpSpPr>
            <p:nvPr/>
          </p:nvGrpSpPr>
          <p:grpSpPr bwMode="auto">
            <a:xfrm>
              <a:off x="1322" y="1089"/>
              <a:ext cx="2259" cy="293"/>
              <a:chOff x="1296" y="2496"/>
              <a:chExt cx="2259" cy="293"/>
            </a:xfrm>
          </p:grpSpPr>
          <p:sp>
            <p:nvSpPr>
              <p:cNvPr id="370711" name="Text Box 23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1</a:t>
                </a:r>
              </a:p>
            </p:txBody>
          </p:sp>
          <p:sp>
            <p:nvSpPr>
              <p:cNvPr id="370712" name="Text Box 24"/>
              <p:cNvSpPr txBox="1">
                <a:spLocks noChangeArrowheads="1"/>
              </p:cNvSpPr>
              <p:nvPr/>
            </p:nvSpPr>
            <p:spPr bwMode="auto">
              <a:xfrm>
                <a:off x="2160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2</a:t>
                </a:r>
              </a:p>
            </p:txBody>
          </p:sp>
          <p:sp>
            <p:nvSpPr>
              <p:cNvPr id="370713" name="Text Box 25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3</a:t>
                </a:r>
              </a:p>
            </p:txBody>
          </p:sp>
          <p:sp>
            <p:nvSpPr>
              <p:cNvPr id="370714" name="Text Box 26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5</a:t>
                </a:r>
              </a:p>
            </p:txBody>
          </p:sp>
          <p:sp>
            <p:nvSpPr>
              <p:cNvPr id="370715" name="Text Box 27"/>
              <p:cNvSpPr txBox="1">
                <a:spLocks noChangeArrowheads="1"/>
              </p:cNvSpPr>
              <p:nvPr/>
            </p:nvSpPr>
            <p:spPr bwMode="auto">
              <a:xfrm>
                <a:off x="3312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4</a:t>
                </a:r>
              </a:p>
            </p:txBody>
          </p:sp>
          <p:sp>
            <p:nvSpPr>
              <p:cNvPr id="370716" name="Text Box 28"/>
              <p:cNvSpPr txBox="1">
                <a:spLocks noChangeArrowheads="1"/>
              </p:cNvSpPr>
              <p:nvPr/>
            </p:nvSpPr>
            <p:spPr bwMode="auto">
              <a:xfrm>
                <a:off x="1296" y="2498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zh-TW">
                  <a:latin typeface="Gill Sans" pitchFamily="34" charset="0"/>
                </a:endParaRPr>
              </a:p>
            </p:txBody>
          </p:sp>
        </p:grpSp>
        <p:sp>
          <p:nvSpPr>
            <p:cNvPr id="370717" name="Text Box 29"/>
            <p:cNvSpPr txBox="1">
              <a:spLocks noChangeArrowheads="1"/>
            </p:cNvSpPr>
            <p:nvPr/>
          </p:nvSpPr>
          <p:spPr bwMode="auto">
            <a:xfrm>
              <a:off x="1259" y="1071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j=4</a:t>
              </a:r>
            </a:p>
          </p:txBody>
        </p:sp>
      </p:grpSp>
      <p:grpSp>
        <p:nvGrpSpPr>
          <p:cNvPr id="370718" name="Group 30"/>
          <p:cNvGrpSpPr>
            <a:grpSpLocks/>
          </p:cNvGrpSpPr>
          <p:nvPr/>
        </p:nvGrpSpPr>
        <p:grpSpPr bwMode="auto">
          <a:xfrm>
            <a:off x="1937860" y="3527423"/>
            <a:ext cx="3311366" cy="898525"/>
            <a:chOff x="1322" y="1995"/>
            <a:chExt cx="2259" cy="566"/>
          </a:xfrm>
        </p:grpSpPr>
        <p:grpSp>
          <p:nvGrpSpPr>
            <p:cNvPr id="370719" name="Group 31"/>
            <p:cNvGrpSpPr>
              <a:grpSpLocks/>
            </p:cNvGrpSpPr>
            <p:nvPr/>
          </p:nvGrpSpPr>
          <p:grpSpPr bwMode="auto">
            <a:xfrm>
              <a:off x="1322" y="2268"/>
              <a:ext cx="2259" cy="293"/>
              <a:chOff x="1296" y="2496"/>
              <a:chExt cx="2259" cy="293"/>
            </a:xfrm>
          </p:grpSpPr>
          <p:sp>
            <p:nvSpPr>
              <p:cNvPr id="370720" name="Text Box 32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1</a:t>
                </a:r>
              </a:p>
            </p:txBody>
          </p:sp>
          <p:sp>
            <p:nvSpPr>
              <p:cNvPr id="370721" name="Text Box 33"/>
              <p:cNvSpPr txBox="1">
                <a:spLocks noChangeArrowheads="1"/>
              </p:cNvSpPr>
              <p:nvPr/>
            </p:nvSpPr>
            <p:spPr bwMode="auto">
              <a:xfrm>
                <a:off x="2160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2</a:t>
                </a:r>
              </a:p>
            </p:txBody>
          </p:sp>
          <p:sp>
            <p:nvSpPr>
              <p:cNvPr id="370722" name="Text Box 34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3</a:t>
                </a:r>
              </a:p>
            </p:txBody>
          </p:sp>
          <p:sp>
            <p:nvSpPr>
              <p:cNvPr id="370723" name="Text Box 35"/>
              <p:cNvSpPr txBox="1">
                <a:spLocks noChangeArrowheads="1"/>
              </p:cNvSpPr>
              <p:nvPr/>
            </p:nvSpPr>
            <p:spPr bwMode="auto">
              <a:xfrm>
                <a:off x="2928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5</a:t>
                </a:r>
              </a:p>
            </p:txBody>
          </p:sp>
          <p:sp>
            <p:nvSpPr>
              <p:cNvPr id="370724" name="Text Box 36"/>
              <p:cNvSpPr txBox="1">
                <a:spLocks noChangeArrowheads="1"/>
              </p:cNvSpPr>
              <p:nvPr/>
            </p:nvSpPr>
            <p:spPr bwMode="auto">
              <a:xfrm>
                <a:off x="3312" y="2496"/>
                <a:ext cx="243" cy="291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latin typeface="Gill Sans" pitchFamily="34" charset="0"/>
                  </a:rPr>
                  <a:t>4</a:t>
                </a:r>
              </a:p>
            </p:txBody>
          </p:sp>
          <p:sp>
            <p:nvSpPr>
              <p:cNvPr id="370725" name="Text Box 37"/>
              <p:cNvSpPr txBox="1">
                <a:spLocks noChangeArrowheads="1"/>
              </p:cNvSpPr>
              <p:nvPr/>
            </p:nvSpPr>
            <p:spPr bwMode="auto">
              <a:xfrm>
                <a:off x="1296" y="2498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altLang="zh-TW">
                  <a:latin typeface="Gill Sans" pitchFamily="34" charset="0"/>
                </a:endParaRPr>
              </a:p>
            </p:txBody>
          </p:sp>
        </p:grpSp>
        <p:sp>
          <p:nvSpPr>
            <p:cNvPr id="370726" name="Text Box 38"/>
            <p:cNvSpPr txBox="1">
              <a:spLocks noChangeArrowheads="1"/>
            </p:cNvSpPr>
            <p:nvPr/>
          </p:nvSpPr>
          <p:spPr bwMode="auto">
            <a:xfrm>
              <a:off x="2885" y="1995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i=3</a:t>
              </a:r>
            </a:p>
          </p:txBody>
        </p:sp>
      </p:grpSp>
      <p:grpSp>
        <p:nvGrpSpPr>
          <p:cNvPr id="370727" name="Group 39"/>
          <p:cNvGrpSpPr>
            <a:grpSpLocks/>
          </p:cNvGrpSpPr>
          <p:nvPr/>
        </p:nvGrpSpPr>
        <p:grpSpPr bwMode="auto">
          <a:xfrm>
            <a:off x="1845512" y="4608513"/>
            <a:ext cx="3403714" cy="476250"/>
            <a:chOff x="1259" y="2676"/>
            <a:chExt cx="2322" cy="300"/>
          </a:xfrm>
        </p:grpSpPr>
        <p:sp>
          <p:nvSpPr>
            <p:cNvPr id="370728" name="Text Box 40"/>
            <p:cNvSpPr txBox="1">
              <a:spLocks noChangeArrowheads="1"/>
            </p:cNvSpPr>
            <p:nvPr/>
          </p:nvSpPr>
          <p:spPr bwMode="auto">
            <a:xfrm>
              <a:off x="1802" y="2676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370729" name="Text Box 41"/>
            <p:cNvSpPr txBox="1">
              <a:spLocks noChangeArrowheads="1"/>
            </p:cNvSpPr>
            <p:nvPr/>
          </p:nvSpPr>
          <p:spPr bwMode="auto">
            <a:xfrm>
              <a:off x="2186" y="2676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2</a:t>
              </a:r>
            </a:p>
          </p:txBody>
        </p:sp>
        <p:sp>
          <p:nvSpPr>
            <p:cNvPr id="370730" name="Text Box 42"/>
            <p:cNvSpPr txBox="1">
              <a:spLocks noChangeArrowheads="1"/>
            </p:cNvSpPr>
            <p:nvPr/>
          </p:nvSpPr>
          <p:spPr bwMode="auto">
            <a:xfrm>
              <a:off x="2570" y="2676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3</a:t>
              </a:r>
            </a:p>
          </p:txBody>
        </p:sp>
        <p:sp>
          <p:nvSpPr>
            <p:cNvPr id="370731" name="Text Box 43"/>
            <p:cNvSpPr txBox="1">
              <a:spLocks noChangeArrowheads="1"/>
            </p:cNvSpPr>
            <p:nvPr/>
          </p:nvSpPr>
          <p:spPr bwMode="auto">
            <a:xfrm>
              <a:off x="2954" y="2676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4</a:t>
              </a:r>
            </a:p>
          </p:txBody>
        </p:sp>
        <p:sp>
          <p:nvSpPr>
            <p:cNvPr id="370732" name="Text Box 44"/>
            <p:cNvSpPr txBox="1">
              <a:spLocks noChangeArrowheads="1"/>
            </p:cNvSpPr>
            <p:nvPr/>
          </p:nvSpPr>
          <p:spPr bwMode="auto">
            <a:xfrm>
              <a:off x="3338" y="2676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5</a:t>
              </a:r>
            </a:p>
          </p:txBody>
        </p:sp>
        <p:sp>
          <p:nvSpPr>
            <p:cNvPr id="370733" name="Text Box 45"/>
            <p:cNvSpPr txBox="1">
              <a:spLocks noChangeArrowheads="1"/>
            </p:cNvSpPr>
            <p:nvPr/>
          </p:nvSpPr>
          <p:spPr bwMode="auto">
            <a:xfrm>
              <a:off x="1259" y="2688"/>
              <a:ext cx="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j=4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54B2DD70-B987-4949-B294-5F782849949B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554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39588"/>
          </a:xfrm>
        </p:spPr>
        <p:txBody>
          <a:bodyPr/>
          <a:lstStyle/>
          <a:p>
            <a:r>
              <a:rPr lang="en-US" altLang="zh-TW" dirty="0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625" name="Rectangle 1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09748" y="1142446"/>
                <a:ext cx="8443322" cy="5343525"/>
              </a:xfrm>
            </p:spPr>
            <p:txBody>
              <a:bodyPr/>
              <a:lstStyle/>
              <a:p>
                <a:pPr>
                  <a:buFont typeface="Monotype Sorts" pitchFamily="2" charset="2"/>
                  <a:buNone/>
                </a:pPr>
                <a:r>
                  <a:rPr lang="en-US" altLang="zh-TW" sz="2000" dirty="0" smtClean="0">
                    <a:solidFill>
                      <a:srgbClr val="3333FF"/>
                    </a:solidFill>
                  </a:rPr>
                  <a:t>#</a:t>
                </a:r>
                <a:r>
                  <a:rPr lang="en-US" altLang="zh-TW" sz="2000" b="1" dirty="0">
                    <a:solidFill>
                      <a:srgbClr val="3333FF"/>
                    </a:solidFill>
                  </a:rPr>
                  <a:t>define</a:t>
                </a:r>
                <a:r>
                  <a:rPr lang="en-US" altLang="zh-TW" sz="2000" dirty="0">
                    <a:solidFill>
                      <a:srgbClr val="3333FF"/>
                    </a:solidFill>
                  </a:rPr>
                  <a:t> SWAP(x, y, t)  ((t)=(x), (x)=(y), (y)=(t))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3333FF"/>
                    </a:solidFill>
                  </a:rPr>
                  <a:t>v</a:t>
                </a:r>
                <a:r>
                  <a:rPr lang="en-US" altLang="zh-TW" sz="2000" noProof="1">
                    <a:solidFill>
                      <a:srgbClr val="3333FF"/>
                    </a:solidFill>
                  </a:rPr>
                  <a:t>oid </a:t>
                </a:r>
                <a:r>
                  <a:rPr lang="en-US" altLang="zh-TW" sz="2000" dirty="0">
                    <a:solidFill>
                      <a:srgbClr val="3333FF"/>
                    </a:solidFill>
                  </a:rPr>
                  <a:t> </a:t>
                </a:r>
                <a:r>
                  <a:rPr lang="en-US" altLang="zh-TW" sz="2000" noProof="1">
                    <a:solidFill>
                      <a:srgbClr val="3333FF"/>
                    </a:solidFill>
                  </a:rPr>
                  <a:t>sort(int list[], int n)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3333FF"/>
                    </a:solidFill>
                  </a:rPr>
                  <a:t>{	int i, j, </a:t>
                </a:r>
                <a:r>
                  <a:rPr lang="en-US" altLang="zh-TW" sz="2000" noProof="1" smtClean="0">
                    <a:solidFill>
                      <a:srgbClr val="3333FF"/>
                    </a:solidFill>
                  </a:rPr>
                  <a:t>min, temp</a:t>
                </a:r>
                <a:r>
                  <a:rPr lang="en-US" altLang="zh-TW" sz="2000" noProof="1">
                    <a:solidFill>
                      <a:srgbClr val="3333FF"/>
                    </a:solidFill>
                  </a:rPr>
                  <a:t>;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3333FF"/>
                    </a:solidFill>
                  </a:rPr>
                  <a:t>	for (i = 0; i &lt; n-1; i++) {</a:t>
                </a:r>
                <a:r>
                  <a:rPr lang="en-US" altLang="zh-TW" sz="2000" dirty="0">
                    <a:solidFill>
                      <a:srgbClr val="3333FF"/>
                    </a:solidFill>
                  </a:rPr>
                  <a:t>		/*  n		     	*/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3333FF"/>
                    </a:solidFill>
                  </a:rPr>
                  <a:t>		min = </a:t>
                </a:r>
                <a:r>
                  <a:rPr lang="en-US" altLang="zh-TW" sz="2000" dirty="0" err="1">
                    <a:solidFill>
                      <a:srgbClr val="3333FF"/>
                    </a:solidFill>
                  </a:rPr>
                  <a:t>i</a:t>
                </a:r>
                <a:r>
                  <a:rPr lang="en-US" altLang="zh-TW" sz="2000" dirty="0">
                    <a:solidFill>
                      <a:srgbClr val="3333FF"/>
                    </a:solidFill>
                  </a:rPr>
                  <a:t>;				/*  n-1		     	*/</a:t>
                </a:r>
                <a:endParaRPr lang="en-US" altLang="zh-TW" sz="2000" noProof="1">
                  <a:solidFill>
                    <a:srgbClr val="3333FF"/>
                  </a:solidFill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3333FF"/>
                    </a:solidFill>
                  </a:rPr>
                  <a:t>		for  (j = i+1; j &lt; n; j++)</a:t>
                </a:r>
                <a:r>
                  <a:rPr lang="en-US" altLang="zh-TW" sz="2000" dirty="0">
                    <a:solidFill>
                      <a:srgbClr val="3333FF"/>
                    </a:solidFill>
                  </a:rPr>
                  <a:t>		/*  n*(n-1) / 2 + n-1  	*/</a:t>
                </a:r>
                <a:endParaRPr lang="en-US" altLang="zh-TW" sz="2000" noProof="1">
                  <a:solidFill>
                    <a:srgbClr val="3333FF"/>
                  </a:solidFill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3333FF"/>
                    </a:solidFill>
                  </a:rPr>
                  <a:t>		</a:t>
                </a:r>
                <a:r>
                  <a:rPr lang="en-US" altLang="zh-TW" sz="2000" dirty="0">
                    <a:solidFill>
                      <a:srgbClr val="3333FF"/>
                    </a:solidFill>
                  </a:rPr>
                  <a:t>     </a:t>
                </a:r>
                <a:r>
                  <a:rPr lang="en-US" altLang="zh-TW" sz="2000" noProof="1">
                    <a:solidFill>
                      <a:srgbClr val="3333FF"/>
                    </a:solidFill>
                  </a:rPr>
                  <a:t>if (list[j] &lt; list[</a:t>
                </a:r>
                <a:r>
                  <a:rPr lang="en-US" altLang="zh-TW" sz="2000" dirty="0">
                    <a:solidFill>
                      <a:srgbClr val="3333FF"/>
                    </a:solidFill>
                  </a:rPr>
                  <a:t>min</a:t>
                </a:r>
                <a:r>
                  <a:rPr lang="en-US" altLang="zh-TW" sz="2000" noProof="1" smtClean="0">
                    <a:solidFill>
                      <a:srgbClr val="3333FF"/>
                    </a:solidFill>
                  </a:rPr>
                  <a:t>])</a:t>
                </a:r>
                <a:r>
                  <a:rPr lang="en-US" altLang="zh-TW" sz="2000" noProof="1">
                    <a:solidFill>
                      <a:srgbClr val="3333FF"/>
                    </a:solidFill>
                  </a:rPr>
                  <a:t> </a:t>
                </a:r>
                <a:r>
                  <a:rPr lang="en-US" altLang="zh-TW" sz="2000" noProof="1" smtClean="0">
                    <a:solidFill>
                      <a:srgbClr val="3333FF"/>
                    </a:solidFill>
                  </a:rPr>
                  <a:t> 	</a:t>
                </a:r>
                <a:r>
                  <a:rPr lang="en-US" altLang="zh-TW" sz="2000" dirty="0" smtClean="0">
                    <a:solidFill>
                      <a:srgbClr val="3333FF"/>
                    </a:solidFill>
                  </a:rPr>
                  <a:t>/*  </a:t>
                </a:r>
                <a:r>
                  <a:rPr lang="en-US" altLang="zh-TW" sz="2000" dirty="0">
                    <a:solidFill>
                      <a:srgbClr val="3333FF"/>
                    </a:solidFill>
                  </a:rPr>
                  <a:t>n*(n-1) / 2           	*/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dirty="0">
                    <a:solidFill>
                      <a:srgbClr val="3333FF"/>
                    </a:solidFill>
                  </a:rPr>
                  <a:t>		     	   min = j;		/*  n*(n-1) / 2           	*/</a:t>
                </a:r>
                <a:endParaRPr lang="en-US" altLang="zh-TW" sz="2000" noProof="1">
                  <a:solidFill>
                    <a:srgbClr val="3333FF"/>
                  </a:solidFill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3333FF"/>
                    </a:solidFill>
                  </a:rPr>
                  <a:t>	</a:t>
                </a:r>
                <a:r>
                  <a:rPr lang="en-US" altLang="zh-TW" sz="2000" dirty="0">
                    <a:solidFill>
                      <a:srgbClr val="3333FF"/>
                    </a:solidFill>
                  </a:rPr>
                  <a:t>	</a:t>
                </a:r>
                <a:r>
                  <a:rPr lang="en-US" altLang="zh-TW" sz="2000" noProof="1">
                    <a:solidFill>
                      <a:srgbClr val="3333FF"/>
                    </a:solidFill>
                  </a:rPr>
                  <a:t>SWAP(list[i], list[</a:t>
                </a:r>
                <a:r>
                  <a:rPr lang="en-US" altLang="zh-TW" sz="2000" dirty="0">
                    <a:solidFill>
                      <a:srgbClr val="3333FF"/>
                    </a:solidFill>
                  </a:rPr>
                  <a:t>min</a:t>
                </a:r>
                <a:r>
                  <a:rPr lang="en-US" altLang="zh-TW" sz="2000" noProof="1">
                    <a:solidFill>
                      <a:srgbClr val="3333FF"/>
                    </a:solidFill>
                  </a:rPr>
                  <a:t>]</a:t>
                </a:r>
                <a:r>
                  <a:rPr lang="en-US" altLang="zh-TW" sz="2000" dirty="0">
                    <a:solidFill>
                      <a:srgbClr val="3333FF"/>
                    </a:solidFill>
                  </a:rPr>
                  <a:t>, temp</a:t>
                </a:r>
                <a:r>
                  <a:rPr lang="en-US" altLang="zh-TW" sz="2000" noProof="1">
                    <a:solidFill>
                      <a:srgbClr val="3333FF"/>
                    </a:solidFill>
                  </a:rPr>
                  <a:t>)</a:t>
                </a:r>
                <a:r>
                  <a:rPr lang="en-US" altLang="zh-TW" sz="2000" dirty="0">
                    <a:solidFill>
                      <a:srgbClr val="3333FF"/>
                    </a:solidFill>
                  </a:rPr>
                  <a:t>; }	/*  3 (n-1)	</a:t>
                </a:r>
                <a:r>
                  <a:rPr lang="en-US" altLang="zh-TW" sz="2000" dirty="0" smtClean="0">
                    <a:solidFill>
                      <a:srgbClr val="3333FF"/>
                    </a:solidFill>
                  </a:rPr>
                  <a:t>*/</a:t>
                </a:r>
                <a:endParaRPr lang="en-US" altLang="zh-TW" sz="2000" dirty="0">
                  <a:solidFill>
                    <a:srgbClr val="3333FF"/>
                  </a:solidFill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TW" sz="2000" noProof="1">
                    <a:solidFill>
                      <a:srgbClr val="3333FF"/>
                    </a:solidFill>
                  </a:rPr>
                  <a:t>}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𝑔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−1)+6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dirty="0" smtClean="0">
                        <a:latin typeface="Cambria Math"/>
                      </a:rPr>
                      <m:t>+1 </m:t>
                    </m:r>
                  </m:oMath>
                </a14:m>
                <a:r>
                  <a:rPr lang="en-US" altLang="zh-TW" sz="2000" dirty="0"/>
                  <a:t>(worst case)</a:t>
                </a:r>
              </a:p>
              <a:p>
                <a:r>
                  <a:rPr lang="en-US" altLang="zh-TW" dirty="0">
                    <a:latin typeface="Arial Unicode MS" pitchFamily="34" charset="-120"/>
                  </a:rPr>
                  <a:t>The time complexity is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</a:rPr>
                      <m:t>𝑂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𝑛</m:t>
                    </m:r>
                    <m:r>
                      <a:rPr lang="en-US" altLang="zh-TW" i="1" baseline="30000" dirty="0">
                        <a:latin typeface="Cambria Math"/>
                      </a:rPr>
                      <m:t>2</m:t>
                    </m:r>
                    <m:r>
                      <a:rPr lang="en-US" altLang="zh-TW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i="1" dirty="0" smtClean="0">
                    <a:latin typeface="Arial Unicode MS" pitchFamily="34" charset="-120"/>
                  </a:rPr>
                  <a:t>.</a:t>
                </a:r>
                <a:endParaRPr lang="en-US" altLang="zh-TW" i="1" dirty="0">
                  <a:latin typeface="Arial Unicode MS" pitchFamily="34" charset="-120"/>
                </a:endParaRP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24625" name="Rectangle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9748" y="1142446"/>
                <a:ext cx="8443322" cy="5343525"/>
              </a:xfrm>
              <a:blipFill>
                <a:blip r:embed="rId3"/>
                <a:stretch>
                  <a:fillRect l="-939" t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682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1"/>
            <a:ext cx="7772400" cy="623096"/>
          </a:xfrm>
        </p:spPr>
        <p:txBody>
          <a:bodyPr/>
          <a:lstStyle/>
          <a:p>
            <a:r>
              <a:rPr lang="en-US" altLang="zh-TW" dirty="0" smtClean="0"/>
              <a:t>Selection Sort </a:t>
            </a:r>
            <a:r>
              <a:rPr lang="en-US" altLang="zh-TW" dirty="0"/>
              <a:t>Example:  (n = 5) </a:t>
            </a:r>
          </a:p>
        </p:txBody>
      </p:sp>
      <p:grpSp>
        <p:nvGrpSpPr>
          <p:cNvPr id="374787" name="Group 3"/>
          <p:cNvGrpSpPr>
            <a:grpSpLocks/>
          </p:cNvGrpSpPr>
          <p:nvPr/>
        </p:nvGrpSpPr>
        <p:grpSpPr bwMode="auto">
          <a:xfrm>
            <a:off x="2518338" y="782085"/>
            <a:ext cx="2692775" cy="952500"/>
            <a:chOff x="1718" y="651"/>
            <a:chExt cx="1837" cy="600"/>
          </a:xfrm>
        </p:grpSpPr>
        <p:sp>
          <p:nvSpPr>
            <p:cNvPr id="374788" name="Text Box 4"/>
            <p:cNvSpPr txBox="1">
              <a:spLocks noChangeArrowheads="1"/>
            </p:cNvSpPr>
            <p:nvPr/>
          </p:nvSpPr>
          <p:spPr bwMode="auto">
            <a:xfrm>
              <a:off x="1776" y="96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</a:t>
              </a:r>
            </a:p>
          </p:txBody>
        </p:sp>
        <p:sp>
          <p:nvSpPr>
            <p:cNvPr id="374789" name="Text Box 5"/>
            <p:cNvSpPr txBox="1">
              <a:spLocks noChangeArrowheads="1"/>
            </p:cNvSpPr>
            <p:nvPr/>
          </p:nvSpPr>
          <p:spPr bwMode="auto">
            <a:xfrm>
              <a:off x="2160" y="96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4</a:t>
              </a:r>
            </a:p>
          </p:txBody>
        </p:sp>
        <p:sp>
          <p:nvSpPr>
            <p:cNvPr id="374790" name="Text Box 6"/>
            <p:cNvSpPr txBox="1">
              <a:spLocks noChangeArrowheads="1"/>
            </p:cNvSpPr>
            <p:nvPr/>
          </p:nvSpPr>
          <p:spPr bwMode="auto">
            <a:xfrm>
              <a:off x="2544" y="96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374791" name="Text Box 7"/>
            <p:cNvSpPr txBox="1">
              <a:spLocks noChangeArrowheads="1"/>
            </p:cNvSpPr>
            <p:nvPr/>
          </p:nvSpPr>
          <p:spPr bwMode="auto">
            <a:xfrm>
              <a:off x="2928" y="96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5</a:t>
              </a:r>
            </a:p>
          </p:txBody>
        </p:sp>
        <p:sp>
          <p:nvSpPr>
            <p:cNvPr id="374792" name="Text Box 8"/>
            <p:cNvSpPr txBox="1">
              <a:spLocks noChangeArrowheads="1"/>
            </p:cNvSpPr>
            <p:nvPr/>
          </p:nvSpPr>
          <p:spPr bwMode="auto">
            <a:xfrm>
              <a:off x="3312" y="96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374793" name="Text Box 9"/>
            <p:cNvSpPr txBox="1">
              <a:spLocks noChangeArrowheads="1"/>
            </p:cNvSpPr>
            <p:nvPr/>
          </p:nvSpPr>
          <p:spPr bwMode="auto">
            <a:xfrm>
              <a:off x="1718" y="651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i=0</a:t>
              </a:r>
            </a:p>
          </p:txBody>
        </p:sp>
      </p:grpSp>
      <p:grpSp>
        <p:nvGrpSpPr>
          <p:cNvPr id="374794" name="Group 10"/>
          <p:cNvGrpSpPr>
            <a:grpSpLocks/>
          </p:cNvGrpSpPr>
          <p:nvPr/>
        </p:nvGrpSpPr>
        <p:grpSpPr bwMode="auto">
          <a:xfrm>
            <a:off x="1336860" y="2221947"/>
            <a:ext cx="3874254" cy="461963"/>
            <a:chOff x="912" y="1392"/>
            <a:chExt cx="2643" cy="291"/>
          </a:xfrm>
        </p:grpSpPr>
        <p:sp>
          <p:nvSpPr>
            <p:cNvPr id="374795" name="Text Box 11"/>
            <p:cNvSpPr txBox="1">
              <a:spLocks noChangeArrowheads="1"/>
            </p:cNvSpPr>
            <p:nvPr/>
          </p:nvSpPr>
          <p:spPr bwMode="auto">
            <a:xfrm>
              <a:off x="912" y="1392"/>
              <a:ext cx="7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min=4</a:t>
              </a:r>
            </a:p>
          </p:txBody>
        </p:sp>
        <p:sp>
          <p:nvSpPr>
            <p:cNvPr id="374796" name="Text Box 12"/>
            <p:cNvSpPr txBox="1">
              <a:spLocks noChangeArrowheads="1"/>
            </p:cNvSpPr>
            <p:nvPr/>
          </p:nvSpPr>
          <p:spPr bwMode="auto">
            <a:xfrm>
              <a:off x="1776" y="139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374797" name="Text Box 13"/>
            <p:cNvSpPr txBox="1">
              <a:spLocks noChangeArrowheads="1"/>
            </p:cNvSpPr>
            <p:nvPr/>
          </p:nvSpPr>
          <p:spPr bwMode="auto">
            <a:xfrm>
              <a:off x="2160" y="139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4</a:t>
              </a:r>
            </a:p>
          </p:txBody>
        </p:sp>
        <p:sp>
          <p:nvSpPr>
            <p:cNvPr id="374798" name="Text Box 14"/>
            <p:cNvSpPr txBox="1">
              <a:spLocks noChangeArrowheads="1"/>
            </p:cNvSpPr>
            <p:nvPr/>
          </p:nvSpPr>
          <p:spPr bwMode="auto">
            <a:xfrm>
              <a:off x="2544" y="139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374799" name="Text Box 15"/>
            <p:cNvSpPr txBox="1">
              <a:spLocks noChangeArrowheads="1"/>
            </p:cNvSpPr>
            <p:nvPr/>
          </p:nvSpPr>
          <p:spPr bwMode="auto">
            <a:xfrm>
              <a:off x="2928" y="139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5</a:t>
              </a:r>
            </a:p>
          </p:txBody>
        </p:sp>
        <p:sp>
          <p:nvSpPr>
            <p:cNvPr id="374800" name="Text Box 16"/>
            <p:cNvSpPr txBox="1">
              <a:spLocks noChangeArrowheads="1"/>
            </p:cNvSpPr>
            <p:nvPr/>
          </p:nvSpPr>
          <p:spPr bwMode="auto">
            <a:xfrm>
              <a:off x="3312" y="139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</a:t>
              </a:r>
            </a:p>
          </p:txBody>
        </p:sp>
      </p:grpSp>
      <p:grpSp>
        <p:nvGrpSpPr>
          <p:cNvPr id="374801" name="Group 17"/>
          <p:cNvGrpSpPr>
            <a:grpSpLocks/>
          </p:cNvGrpSpPr>
          <p:nvPr/>
        </p:nvGrpSpPr>
        <p:grpSpPr bwMode="auto">
          <a:xfrm>
            <a:off x="1336860" y="2907747"/>
            <a:ext cx="3874254" cy="919163"/>
            <a:chOff x="912" y="1824"/>
            <a:chExt cx="2643" cy="579"/>
          </a:xfrm>
        </p:grpSpPr>
        <p:sp>
          <p:nvSpPr>
            <p:cNvPr id="374802" name="Text Box 18"/>
            <p:cNvSpPr txBox="1">
              <a:spLocks noChangeArrowheads="1"/>
            </p:cNvSpPr>
            <p:nvPr/>
          </p:nvSpPr>
          <p:spPr bwMode="auto">
            <a:xfrm>
              <a:off x="912" y="2112"/>
              <a:ext cx="7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min=2</a:t>
              </a:r>
            </a:p>
          </p:txBody>
        </p:sp>
        <p:sp>
          <p:nvSpPr>
            <p:cNvPr id="374803" name="Text Box 19"/>
            <p:cNvSpPr txBox="1">
              <a:spLocks noChangeArrowheads="1"/>
            </p:cNvSpPr>
            <p:nvPr/>
          </p:nvSpPr>
          <p:spPr bwMode="auto">
            <a:xfrm>
              <a:off x="1776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374804" name="Text Box 20"/>
            <p:cNvSpPr txBox="1">
              <a:spLocks noChangeArrowheads="1"/>
            </p:cNvSpPr>
            <p:nvPr/>
          </p:nvSpPr>
          <p:spPr bwMode="auto">
            <a:xfrm>
              <a:off x="2160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374805" name="Text Box 21"/>
            <p:cNvSpPr txBox="1">
              <a:spLocks noChangeArrowheads="1"/>
            </p:cNvSpPr>
            <p:nvPr/>
          </p:nvSpPr>
          <p:spPr bwMode="auto">
            <a:xfrm>
              <a:off x="2544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4</a:t>
              </a:r>
            </a:p>
          </p:txBody>
        </p:sp>
        <p:sp>
          <p:nvSpPr>
            <p:cNvPr id="374806" name="Text Box 22"/>
            <p:cNvSpPr txBox="1">
              <a:spLocks noChangeArrowheads="1"/>
            </p:cNvSpPr>
            <p:nvPr/>
          </p:nvSpPr>
          <p:spPr bwMode="auto">
            <a:xfrm>
              <a:off x="2928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5</a:t>
              </a:r>
            </a:p>
          </p:txBody>
        </p:sp>
        <p:sp>
          <p:nvSpPr>
            <p:cNvPr id="374807" name="Text Box 23"/>
            <p:cNvSpPr txBox="1">
              <a:spLocks noChangeArrowheads="1"/>
            </p:cNvSpPr>
            <p:nvPr/>
          </p:nvSpPr>
          <p:spPr bwMode="auto">
            <a:xfrm>
              <a:off x="3312" y="2112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</a:t>
              </a:r>
            </a:p>
          </p:txBody>
        </p:sp>
        <p:sp>
          <p:nvSpPr>
            <p:cNvPr id="374808" name="Text Box 24"/>
            <p:cNvSpPr txBox="1">
              <a:spLocks noChangeArrowheads="1"/>
            </p:cNvSpPr>
            <p:nvPr/>
          </p:nvSpPr>
          <p:spPr bwMode="auto">
            <a:xfrm>
              <a:off x="2064" y="1824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i=1</a:t>
              </a:r>
            </a:p>
          </p:txBody>
        </p:sp>
      </p:grpSp>
      <p:grpSp>
        <p:nvGrpSpPr>
          <p:cNvPr id="374809" name="Group 25"/>
          <p:cNvGrpSpPr>
            <a:grpSpLocks/>
          </p:cNvGrpSpPr>
          <p:nvPr/>
        </p:nvGrpSpPr>
        <p:grpSpPr bwMode="auto">
          <a:xfrm>
            <a:off x="1336860" y="4126947"/>
            <a:ext cx="3874254" cy="919163"/>
            <a:chOff x="912" y="2592"/>
            <a:chExt cx="2643" cy="579"/>
          </a:xfrm>
        </p:grpSpPr>
        <p:sp>
          <p:nvSpPr>
            <p:cNvPr id="374810" name="Text Box 26"/>
            <p:cNvSpPr txBox="1">
              <a:spLocks noChangeArrowheads="1"/>
            </p:cNvSpPr>
            <p:nvPr/>
          </p:nvSpPr>
          <p:spPr bwMode="auto">
            <a:xfrm>
              <a:off x="912" y="2880"/>
              <a:ext cx="7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min=4</a:t>
              </a:r>
            </a:p>
          </p:txBody>
        </p:sp>
        <p:sp>
          <p:nvSpPr>
            <p:cNvPr id="374811" name="Text Box 27"/>
            <p:cNvSpPr txBox="1">
              <a:spLocks noChangeArrowheads="1"/>
            </p:cNvSpPr>
            <p:nvPr/>
          </p:nvSpPr>
          <p:spPr bwMode="auto">
            <a:xfrm>
              <a:off x="1776" y="288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374812" name="Text Box 28"/>
            <p:cNvSpPr txBox="1">
              <a:spLocks noChangeArrowheads="1"/>
            </p:cNvSpPr>
            <p:nvPr/>
          </p:nvSpPr>
          <p:spPr bwMode="auto">
            <a:xfrm>
              <a:off x="2160" y="288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374813" name="Text Box 29"/>
            <p:cNvSpPr txBox="1">
              <a:spLocks noChangeArrowheads="1"/>
            </p:cNvSpPr>
            <p:nvPr/>
          </p:nvSpPr>
          <p:spPr bwMode="auto">
            <a:xfrm>
              <a:off x="2544" y="288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</a:t>
              </a:r>
            </a:p>
          </p:txBody>
        </p:sp>
        <p:sp>
          <p:nvSpPr>
            <p:cNvPr id="374814" name="Text Box 30"/>
            <p:cNvSpPr txBox="1">
              <a:spLocks noChangeArrowheads="1"/>
            </p:cNvSpPr>
            <p:nvPr/>
          </p:nvSpPr>
          <p:spPr bwMode="auto">
            <a:xfrm>
              <a:off x="2928" y="288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5</a:t>
              </a:r>
            </a:p>
          </p:txBody>
        </p:sp>
        <p:sp>
          <p:nvSpPr>
            <p:cNvPr id="374815" name="Text Box 31"/>
            <p:cNvSpPr txBox="1">
              <a:spLocks noChangeArrowheads="1"/>
            </p:cNvSpPr>
            <p:nvPr/>
          </p:nvSpPr>
          <p:spPr bwMode="auto">
            <a:xfrm>
              <a:off x="3312" y="288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4</a:t>
              </a:r>
            </a:p>
          </p:txBody>
        </p:sp>
        <p:sp>
          <p:nvSpPr>
            <p:cNvPr id="374816" name="Text Box 32"/>
            <p:cNvSpPr txBox="1">
              <a:spLocks noChangeArrowheads="1"/>
            </p:cNvSpPr>
            <p:nvPr/>
          </p:nvSpPr>
          <p:spPr bwMode="auto">
            <a:xfrm>
              <a:off x="2496" y="2592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i=2</a:t>
              </a:r>
            </a:p>
          </p:txBody>
        </p:sp>
      </p:grpSp>
      <p:grpSp>
        <p:nvGrpSpPr>
          <p:cNvPr id="374817" name="Group 33"/>
          <p:cNvGrpSpPr>
            <a:grpSpLocks/>
          </p:cNvGrpSpPr>
          <p:nvPr/>
        </p:nvGrpSpPr>
        <p:grpSpPr bwMode="auto">
          <a:xfrm>
            <a:off x="1336860" y="5269948"/>
            <a:ext cx="3874254" cy="919163"/>
            <a:chOff x="912" y="3312"/>
            <a:chExt cx="2643" cy="579"/>
          </a:xfrm>
        </p:grpSpPr>
        <p:sp>
          <p:nvSpPr>
            <p:cNvPr id="374818" name="Text Box 34"/>
            <p:cNvSpPr txBox="1">
              <a:spLocks noChangeArrowheads="1"/>
            </p:cNvSpPr>
            <p:nvPr/>
          </p:nvSpPr>
          <p:spPr bwMode="auto">
            <a:xfrm>
              <a:off x="912" y="3600"/>
              <a:ext cx="7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min=4</a:t>
              </a:r>
            </a:p>
          </p:txBody>
        </p:sp>
        <p:sp>
          <p:nvSpPr>
            <p:cNvPr id="374819" name="Text Box 35"/>
            <p:cNvSpPr txBox="1">
              <a:spLocks noChangeArrowheads="1"/>
            </p:cNvSpPr>
            <p:nvPr/>
          </p:nvSpPr>
          <p:spPr bwMode="auto">
            <a:xfrm>
              <a:off x="1776" y="360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</a:t>
              </a:r>
            </a:p>
          </p:txBody>
        </p:sp>
        <p:sp>
          <p:nvSpPr>
            <p:cNvPr id="374820" name="Text Box 36"/>
            <p:cNvSpPr txBox="1">
              <a:spLocks noChangeArrowheads="1"/>
            </p:cNvSpPr>
            <p:nvPr/>
          </p:nvSpPr>
          <p:spPr bwMode="auto">
            <a:xfrm>
              <a:off x="2160" y="360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</a:t>
              </a:r>
            </a:p>
          </p:txBody>
        </p:sp>
        <p:sp>
          <p:nvSpPr>
            <p:cNvPr id="374821" name="Text Box 37"/>
            <p:cNvSpPr txBox="1">
              <a:spLocks noChangeArrowheads="1"/>
            </p:cNvSpPr>
            <p:nvPr/>
          </p:nvSpPr>
          <p:spPr bwMode="auto">
            <a:xfrm>
              <a:off x="2544" y="360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</a:t>
              </a:r>
            </a:p>
          </p:txBody>
        </p:sp>
        <p:sp>
          <p:nvSpPr>
            <p:cNvPr id="374822" name="Text Box 38"/>
            <p:cNvSpPr txBox="1">
              <a:spLocks noChangeArrowheads="1"/>
            </p:cNvSpPr>
            <p:nvPr/>
          </p:nvSpPr>
          <p:spPr bwMode="auto">
            <a:xfrm>
              <a:off x="2928" y="360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4</a:t>
              </a:r>
            </a:p>
          </p:txBody>
        </p:sp>
        <p:sp>
          <p:nvSpPr>
            <p:cNvPr id="374823" name="Text Box 39"/>
            <p:cNvSpPr txBox="1">
              <a:spLocks noChangeArrowheads="1"/>
            </p:cNvSpPr>
            <p:nvPr/>
          </p:nvSpPr>
          <p:spPr bwMode="auto">
            <a:xfrm>
              <a:off x="3312" y="3600"/>
              <a:ext cx="243" cy="291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5</a:t>
              </a:r>
            </a:p>
          </p:txBody>
        </p:sp>
        <p:sp>
          <p:nvSpPr>
            <p:cNvPr id="374824" name="Text Box 40"/>
            <p:cNvSpPr txBox="1">
              <a:spLocks noChangeArrowheads="1"/>
            </p:cNvSpPr>
            <p:nvPr/>
          </p:nvSpPr>
          <p:spPr bwMode="auto">
            <a:xfrm>
              <a:off x="2832" y="3312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>
                  <a:latin typeface="Gill Sans" pitchFamily="34" charset="0"/>
                </a:rPr>
                <a:t>i=3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482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2867" y="1061483"/>
              <a:ext cx="177368" cy="133350"/>
            </p14:xfrm>
          </p:contentPart>
        </mc:Choice>
        <mc:Fallback xmlns="">
          <p:pic>
            <p:nvPicPr>
              <p:cNvPr id="37482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836" y="1049950"/>
                <a:ext cx="196076" cy="158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482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1901" y="1099583"/>
              <a:ext cx="168573" cy="74612"/>
            </p14:xfrm>
          </p:contentPart>
        </mc:Choice>
        <mc:Fallback xmlns="">
          <p:pic>
            <p:nvPicPr>
              <p:cNvPr id="37482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095" y="1087387"/>
                <a:ext cx="183341" cy="94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482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2141" y="1034495"/>
              <a:ext cx="153914" cy="152400"/>
            </p14:xfrm>
          </p:contentPart>
        </mc:Choice>
        <mc:Fallback xmlns="">
          <p:pic>
            <p:nvPicPr>
              <p:cNvPr id="37482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9195" y="1023686"/>
                <a:ext cx="171175" cy="17617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latin typeface="Times New Roman" pitchFamily="18" charset="0"/>
              </a:rPr>
              <a:t>Basic Concepts</a:t>
            </a:r>
            <a:endParaRPr lang="en-US" altLang="zh-TW" dirty="0">
              <a:latin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54B2DD70-B987-4949-B294-5F782849949B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732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altLang="zh-TW" b="0" dirty="0"/>
              <a:t>Pseudo Code in English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805" y="1170852"/>
            <a:ext cx="8443322" cy="5113337"/>
          </a:xfrm>
        </p:spPr>
        <p:txBody>
          <a:bodyPr/>
          <a:lstStyle/>
          <a:p>
            <a:r>
              <a:rPr lang="en-US" altLang="zh-TW" sz="2400" dirty="0"/>
              <a:t>To express the problem solving sequence logically using plain language (e.g. English) with the help of the control structures of the programming language to be </a:t>
            </a:r>
            <a:r>
              <a:rPr lang="en-US" altLang="zh-TW" sz="2400" dirty="0" smtClean="0"/>
              <a:t>used.</a:t>
            </a:r>
          </a:p>
          <a:p>
            <a:r>
              <a:rPr lang="en-US" altLang="zh-TW" sz="2400" b="1" dirty="0" smtClean="0">
                <a:solidFill>
                  <a:srgbClr val="0000FF"/>
                </a:solidFill>
              </a:rPr>
              <a:t>State</a:t>
            </a:r>
            <a:r>
              <a:rPr lang="en-US" altLang="zh-TW" sz="2400" dirty="0" smtClean="0">
                <a:solidFill>
                  <a:srgbClr val="0000FF"/>
                </a:solidFill>
              </a:rPr>
              <a:t>: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lvl="1"/>
            <a:r>
              <a:rPr lang="en-US" altLang="zh-TW" dirty="0"/>
              <a:t>Problem to be solved using English</a:t>
            </a:r>
          </a:p>
          <a:p>
            <a:pPr lvl="1"/>
            <a:r>
              <a:rPr lang="en-US" altLang="zh-TW" dirty="0"/>
              <a:t>Idea </a:t>
            </a:r>
            <a:r>
              <a:rPr lang="en-US" altLang="zh-TW" dirty="0" smtClean="0"/>
              <a:t>(how </a:t>
            </a:r>
            <a:r>
              <a:rPr lang="en-US" altLang="zh-TW" dirty="0"/>
              <a:t>to solve it)</a:t>
            </a:r>
          </a:p>
          <a:p>
            <a:pPr lvl="1"/>
            <a:r>
              <a:rPr lang="en-US" altLang="zh-TW" dirty="0"/>
              <a:t>Input/output specification of the program segment</a:t>
            </a:r>
          </a:p>
          <a:p>
            <a:pPr lvl="1"/>
            <a:r>
              <a:rPr lang="en-US" altLang="zh-TW" dirty="0"/>
              <a:t>Algorithm:</a:t>
            </a:r>
          </a:p>
          <a:p>
            <a:pPr lvl="2"/>
            <a:r>
              <a:rPr lang="en-US" altLang="zh-TW" sz="2400" dirty="0"/>
              <a:t>Control structures specification</a:t>
            </a:r>
          </a:p>
          <a:p>
            <a:pPr lvl="2"/>
            <a:r>
              <a:rPr lang="en-US" altLang="zh-TW" sz="2400" dirty="0"/>
              <a:t>Detail descriptions in English or Mathematical Expressions</a:t>
            </a:r>
          </a:p>
          <a:p>
            <a:pPr lvl="1"/>
            <a:r>
              <a:rPr lang="en-US" altLang="zh-TW" i="1" dirty="0" smtClean="0"/>
              <a:t>verification</a:t>
            </a:r>
            <a:endParaRPr lang="en-US" altLang="zh-TW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823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706348"/>
          </a:xfrm>
        </p:spPr>
        <p:txBody>
          <a:bodyPr/>
          <a:lstStyle/>
          <a:p>
            <a:r>
              <a:rPr lang="en-US" altLang="zh-HK" dirty="0" smtClean="0"/>
              <a:t>An Algorithm is Like a Recipe?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58" y="1250020"/>
            <a:ext cx="4655050" cy="4648200"/>
          </a:xfrm>
        </p:spPr>
        <p:txBody>
          <a:bodyPr/>
          <a:lstStyle/>
          <a:p>
            <a:r>
              <a:rPr lang="en-US" altLang="zh-HK" dirty="0" smtClean="0"/>
              <a:t>The ingredients</a:t>
            </a:r>
          </a:p>
          <a:p>
            <a:r>
              <a:rPr lang="en-US" altLang="zh-HK" dirty="0" smtClean="0"/>
              <a:t>The equipment</a:t>
            </a:r>
          </a:p>
          <a:p>
            <a:r>
              <a:rPr lang="en-US" altLang="zh-HK" dirty="0" smtClean="0"/>
              <a:t>The list of steps</a:t>
            </a:r>
          </a:p>
        </p:txBody>
      </p:sp>
      <p:pic>
        <p:nvPicPr>
          <p:cNvPr id="1027" name="Picture 3" descr="C:\Users\yu\AppData\Local\Microsoft\Windows\Temporary Internet Files\Content.IE5\M0MSZCWI\MP90044426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220" y="880810"/>
            <a:ext cx="2268621" cy="338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://t3.gstatic.com/images?q=tbn:ANd9GcSl_ZUr9PMWYXfrj2lSqrRaR_TX7PrbExcQ8OnFEuWPycJo7_3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888" y="4346628"/>
            <a:ext cx="19812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t2.gstatic.com/images?q=tbn:ANd9GcRhzzRDjq2b8J3zIpUigAVS7kz18jvmTAq5b8cB5qQ-QGm3j8119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88" y="4435885"/>
            <a:ext cx="27908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t3.gstatic.com/images?q=tbn:ANd9GcQeqbU66fJEAsdPHlhoF2p-kMe30p6Ad5vMHVIr7R5pN09Lnnspc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21" y="447398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71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726897"/>
          </a:xfrm>
        </p:spPr>
        <p:txBody>
          <a:bodyPr/>
          <a:lstStyle/>
          <a:p>
            <a:r>
              <a:rPr lang="en-US" altLang="zh-TW" dirty="0" smtClean="0"/>
              <a:t>Algorithm</a:t>
            </a:r>
            <a:endParaRPr lang="en-US" altLang="zh-TW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3708" y="1129913"/>
            <a:ext cx="8260422" cy="4648200"/>
          </a:xfrm>
          <a:noFill/>
        </p:spPr>
        <p:txBody>
          <a:bodyPr/>
          <a:lstStyle/>
          <a:p>
            <a:r>
              <a:rPr lang="en-US" altLang="zh-TW" dirty="0" smtClean="0"/>
              <a:t>An </a:t>
            </a:r>
            <a:r>
              <a:rPr lang="en-US" altLang="zh-TW" b="1" i="1" dirty="0">
                <a:solidFill>
                  <a:srgbClr val="FF0000"/>
                </a:solidFill>
              </a:rPr>
              <a:t>algorithm</a:t>
            </a:r>
            <a:r>
              <a:rPr lang="en-US" altLang="zh-TW" dirty="0"/>
              <a:t> is a finite set of instructions that, if followed, accomplishes a particular </a:t>
            </a:r>
            <a:r>
              <a:rPr lang="en-US" altLang="zh-TW" dirty="0" smtClean="0"/>
              <a:t>task to </a:t>
            </a:r>
            <a:r>
              <a:rPr lang="en-US" altLang="zh-TW" dirty="0"/>
              <a:t>solve </a:t>
            </a:r>
            <a:r>
              <a:rPr lang="en-US" altLang="zh-TW" dirty="0" smtClean="0"/>
              <a:t>a problem.</a:t>
            </a:r>
            <a:endParaRPr lang="en-US" altLang="zh-TW" dirty="0"/>
          </a:p>
          <a:p>
            <a:r>
              <a:rPr lang="en-US" altLang="zh-TW" dirty="0"/>
              <a:t>All </a:t>
            </a:r>
            <a:r>
              <a:rPr lang="en-US" altLang="zh-TW"/>
              <a:t>algorithms </a:t>
            </a:r>
            <a:r>
              <a:rPr lang="en-US" altLang="zh-TW" smtClean="0"/>
              <a:t>satisfy </a:t>
            </a:r>
            <a:r>
              <a:rPr lang="en-US" altLang="zh-TW" dirty="0"/>
              <a:t>the following criteria:</a:t>
            </a:r>
          </a:p>
          <a:p>
            <a:pPr lvl="1"/>
            <a:r>
              <a:rPr lang="en-US" altLang="zh-TW" sz="2200" b="1" dirty="0"/>
              <a:t>Input:</a:t>
            </a:r>
            <a:r>
              <a:rPr lang="en-US" altLang="zh-TW" sz="2200" dirty="0"/>
              <a:t> 0 or more quantities are supplied.</a:t>
            </a:r>
          </a:p>
          <a:p>
            <a:pPr lvl="1"/>
            <a:r>
              <a:rPr lang="en-US" altLang="zh-TW" sz="2200" b="1" dirty="0"/>
              <a:t>Output:</a:t>
            </a:r>
            <a:r>
              <a:rPr lang="en-US" altLang="zh-TW" sz="2200" dirty="0"/>
              <a:t> At least one quantity is produced.</a:t>
            </a:r>
          </a:p>
          <a:p>
            <a:pPr lvl="1"/>
            <a:r>
              <a:rPr lang="en-US" altLang="zh-TW" sz="2200" b="1" dirty="0"/>
              <a:t>Definiteness:</a:t>
            </a:r>
            <a:r>
              <a:rPr lang="en-US" altLang="zh-TW" sz="2200" dirty="0"/>
              <a:t> Each instruction is clear and unambiguous.</a:t>
            </a:r>
          </a:p>
          <a:p>
            <a:pPr lvl="1"/>
            <a:r>
              <a:rPr lang="en-US" altLang="zh-TW" sz="2200" b="1" dirty="0"/>
              <a:t>Finiteness:</a:t>
            </a:r>
            <a:r>
              <a:rPr lang="en-US" altLang="zh-TW" sz="2200" dirty="0"/>
              <a:t> For all cases, the algorithm terminates after a finite number of steps.</a:t>
            </a:r>
          </a:p>
          <a:p>
            <a:pPr lvl="1"/>
            <a:r>
              <a:rPr lang="en-US" altLang="zh-TW" sz="2200" b="1" dirty="0"/>
              <a:t>Effectiveness:</a:t>
            </a:r>
            <a:r>
              <a:rPr lang="en-US" altLang="zh-TW" sz="2200" dirty="0"/>
              <a:t> Every instruction must be basic enough (feasible).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71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835" y="196327"/>
            <a:ext cx="7772400" cy="838200"/>
          </a:xfrm>
        </p:spPr>
        <p:txBody>
          <a:bodyPr/>
          <a:lstStyle/>
          <a:p>
            <a:r>
              <a:rPr lang="en-US" altLang="zh-HK" dirty="0" smtClean="0"/>
              <a:t>Basic Instructions?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398" y="1297321"/>
            <a:ext cx="7772400" cy="1666410"/>
          </a:xfrm>
        </p:spPr>
        <p:txBody>
          <a:bodyPr/>
          <a:lstStyle/>
          <a:p>
            <a:r>
              <a:rPr lang="en-US" altLang="zh-HK" dirty="0" smtClean="0"/>
              <a:t>Unlike human,  one instruction can only do a very basic thing, check a data value, compare two data values, etc.</a:t>
            </a:r>
          </a:p>
          <a:p>
            <a:r>
              <a:rPr lang="en-US" altLang="zh-HK" dirty="0" smtClean="0"/>
              <a:t>Consider sorting cards.</a:t>
            </a:r>
          </a:p>
          <a:p>
            <a:pPr lvl="1"/>
            <a:r>
              <a:rPr lang="en-US" altLang="zh-HK" dirty="0" smtClean="0"/>
              <a:t>Human can quickly sort cards in order, because they can see all the cards simultaneously.</a:t>
            </a:r>
          </a:p>
          <a:p>
            <a:pPr lvl="1"/>
            <a:r>
              <a:rPr lang="en-US" altLang="zh-HK" dirty="0" smtClean="0"/>
              <a:t>An algorithm cannot.</a:t>
            </a:r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035" y="4433158"/>
            <a:ext cx="24669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6" descr="http://t0.gstatic.com/images?q=tbn:ANd9GcQYHlnVxJ9Q_tmVaycFy7ZFy-ho0un-TXAFWvaHfMRqIAWfqqJ1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227" y="3996465"/>
            <a:ext cx="15144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123" y="4433158"/>
            <a:ext cx="1953305" cy="200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8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21413"/>
          </a:xfrm>
        </p:spPr>
        <p:txBody>
          <a:bodyPr/>
          <a:lstStyle/>
          <a:p>
            <a:r>
              <a:rPr lang="en-US" altLang="zh-TW" dirty="0"/>
              <a:t>Data Types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593" y="1027171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 smtClean="0"/>
              <a:t>Algorithms are to manipulate </a:t>
            </a:r>
            <a:r>
              <a:rPr lang="en-US" altLang="zh-TW" sz="2400" dirty="0"/>
              <a:t>data.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A piece of datum represents something in the real world, such as a student number (integer), </a:t>
            </a:r>
            <a:r>
              <a:rPr lang="en-US" altLang="zh-TW" sz="2400" dirty="0" smtClean="0"/>
              <a:t>loan </a:t>
            </a:r>
            <a:r>
              <a:rPr lang="en-US" altLang="zh-TW" sz="2400" dirty="0"/>
              <a:t>balance (real number), etc.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A </a:t>
            </a:r>
            <a:r>
              <a:rPr lang="en-US" altLang="zh-TW" sz="2400" b="1" dirty="0">
                <a:solidFill>
                  <a:srgbClr val="FF0000"/>
                </a:solidFill>
              </a:rPr>
              <a:t>data type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is a notion used in programming languages, and is defined as </a:t>
            </a:r>
            <a:r>
              <a:rPr lang="en-US" altLang="zh-TW" sz="2400" i="1" dirty="0">
                <a:solidFill>
                  <a:srgbClr val="0000FF"/>
                </a:solidFill>
              </a:rPr>
              <a:t>a collection of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objects (data values) and </a:t>
            </a:r>
            <a:r>
              <a:rPr lang="en-US" altLang="zh-TW" sz="2400" i="1" dirty="0">
                <a:solidFill>
                  <a:srgbClr val="0000FF"/>
                </a:solidFill>
              </a:rPr>
              <a:t>a set of operations that act on those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objects</a:t>
            </a:r>
            <a:r>
              <a:rPr lang="en-US" altLang="zh-TW" sz="2400" dirty="0"/>
              <a:t>.  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For example, the integer data type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Values: -100, 0, 200, …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Operations: +, -, / (division), * (multiplication), etc.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In C programming language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, j, k;</a:t>
            </a:r>
          </a:p>
          <a:p>
            <a:pPr lvl="2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 = 100;   j = </a:t>
            </a:r>
            <a:r>
              <a:rPr lang="en-US" altLang="zh-TW" dirty="0" smtClean="0">
                <a:solidFill>
                  <a:srgbClr val="0000FF"/>
                </a:solidFill>
              </a:rPr>
              <a:t>20;  k </a:t>
            </a:r>
            <a:r>
              <a:rPr lang="en-US" altLang="zh-TW" dirty="0">
                <a:solidFill>
                  <a:srgbClr val="0000FF"/>
                </a:solidFill>
              </a:rPr>
              <a:t>=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 * j;</a:t>
            </a:r>
          </a:p>
          <a:p>
            <a:pPr>
              <a:lnSpc>
                <a:spcPct val="90000"/>
              </a:lnSpc>
            </a:pPr>
            <a:r>
              <a:rPr lang="en-US" altLang="zh-TW" sz="2400" dirty="0"/>
              <a:t>Programming languages provide </a:t>
            </a:r>
            <a:r>
              <a:rPr lang="en-US" altLang="zh-TW" sz="2400" b="1" dirty="0">
                <a:solidFill>
                  <a:srgbClr val="FF0000"/>
                </a:solidFill>
              </a:rPr>
              <a:t>basic data types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such as integer, char, float, double, 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Basic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1-</a:t>
            </a:r>
            <a:fld id="{D771C658-50B4-4440-9114-F764B39FC6D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06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11754</TotalTime>
  <Words>5385</Words>
  <Application>Microsoft Office PowerPoint</Application>
  <PresentationFormat>On-screen Show (4:3)</PresentationFormat>
  <Paragraphs>745</Paragraphs>
  <Slides>55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Arial Unicode MS</vt:lpstr>
      <vt:lpstr>Gill Sans</vt:lpstr>
      <vt:lpstr>Hand Me Down S (BRK)</vt:lpstr>
      <vt:lpstr>Monotype Sorts</vt:lpstr>
      <vt:lpstr>新細明體</vt:lpstr>
      <vt:lpstr>新細明體</vt:lpstr>
      <vt:lpstr>Cambria Math</vt:lpstr>
      <vt:lpstr>Comic Sans MS</vt:lpstr>
      <vt:lpstr>Courier New</vt:lpstr>
      <vt:lpstr>Times New Roman</vt:lpstr>
      <vt:lpstr>Wingdings</vt:lpstr>
      <vt:lpstr>Default Design</vt:lpstr>
      <vt:lpstr>Photo Editor Photo</vt:lpstr>
      <vt:lpstr>CSCI2100E Chapter 1   Data Structures and Complexity </vt:lpstr>
      <vt:lpstr>PowerPoint Presentation</vt:lpstr>
      <vt:lpstr>A Simple Example (1)</vt:lpstr>
      <vt:lpstr>A Simple Example (2)</vt:lpstr>
      <vt:lpstr>PowerPoint Presentation</vt:lpstr>
      <vt:lpstr>An Algorithm is Like a Recipe?</vt:lpstr>
      <vt:lpstr>Algorithm</vt:lpstr>
      <vt:lpstr>Basic Instructions?</vt:lpstr>
      <vt:lpstr>Data Types</vt:lpstr>
      <vt:lpstr>Data Structure</vt:lpstr>
      <vt:lpstr>Struct vs Array</vt:lpstr>
      <vt:lpstr>Building Large Data Structures</vt:lpstr>
      <vt:lpstr>User Defined Data Types (1)</vt:lpstr>
      <vt:lpstr>User Defined Data Types (2)</vt:lpstr>
      <vt:lpstr>User Defined Data Types (3)</vt:lpstr>
      <vt:lpstr>User Defined Data Types (4)</vt:lpstr>
      <vt:lpstr>Abstract Data Types (ADT)</vt:lpstr>
      <vt:lpstr>How to Separate?</vt:lpstr>
      <vt:lpstr>An ADT Example of Set</vt:lpstr>
      <vt:lpstr>3 Types of Operations of ADT</vt:lpstr>
      <vt:lpstr>ADT Programming</vt:lpstr>
      <vt:lpstr>What Are The Common ADTs?</vt:lpstr>
      <vt:lpstr>A Summary on Data Types</vt:lpstr>
      <vt:lpstr>Programming Language Support for ADTs</vt:lpstr>
      <vt:lpstr>An Example (1)</vt:lpstr>
      <vt:lpstr>An Example (2): Linear Search</vt:lpstr>
      <vt:lpstr>An Example (3) Binary Search</vt:lpstr>
      <vt:lpstr>PowerPoint Presentation</vt:lpstr>
      <vt:lpstr>PowerPoint Presentation</vt:lpstr>
      <vt:lpstr>How to Measure Algorithms?</vt:lpstr>
      <vt:lpstr>Performance Analysis</vt:lpstr>
      <vt:lpstr>An Example</vt:lpstr>
      <vt:lpstr>The Size of Data Values (Instance Characteristics)</vt:lpstr>
      <vt:lpstr>Best-case, Worst-case, and Average-case Analysis</vt:lpstr>
      <vt:lpstr>Worst-Case Analysis: Linear search</vt:lpstr>
      <vt:lpstr>Worst-case Analysis: Binary Search</vt:lpstr>
      <vt:lpstr>Big-Oh Notation (1)</vt:lpstr>
      <vt:lpstr>Big-Oh Notation (2)</vt:lpstr>
      <vt:lpstr>Big-Oh Notation (3)</vt:lpstr>
      <vt:lpstr>Big-Oh Notation (4)</vt:lpstr>
      <vt:lpstr>Big-Oh Notation (5) </vt:lpstr>
      <vt:lpstr>Big-Oh Notation (6) </vt:lpstr>
      <vt:lpstr>Big-Oh Notation: Most Important Factor (1)</vt:lpstr>
      <vt:lpstr>Big-Oh Notation: Most Important Factor (2)</vt:lpstr>
      <vt:lpstr>Big-Oh Notation: The Maximum Rule</vt:lpstr>
      <vt:lpstr>Big-Oh Notation: Asymptotic</vt:lpstr>
      <vt:lpstr>Common Big-Oh Functions/Classes</vt:lpstr>
      <vt:lpstr>How do we use Big-Oh?</vt:lpstr>
      <vt:lpstr>Simple Sort</vt:lpstr>
      <vt:lpstr>Simple Sort Example:  (n = 5) </vt:lpstr>
      <vt:lpstr>Simple Sort Example:  (n = 5) </vt:lpstr>
      <vt:lpstr>Simple Sort Example:  (n = 5) </vt:lpstr>
      <vt:lpstr>Selection Sort</vt:lpstr>
      <vt:lpstr>Selection Sort Example:  (n = 5) </vt:lpstr>
      <vt:lpstr>Pseudo Code in English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Hong Cheng (SYEEM)</cp:lastModifiedBy>
  <cp:revision>340</cp:revision>
  <dcterms:created xsi:type="dcterms:W3CDTF">1999-10-08T19:08:27Z</dcterms:created>
  <dcterms:modified xsi:type="dcterms:W3CDTF">2022-01-06T03:16:49Z</dcterms:modified>
</cp:coreProperties>
</file>