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55" r:id="rId2"/>
    <p:sldId id="457" r:id="rId3"/>
    <p:sldId id="456" r:id="rId4"/>
    <p:sldId id="461" r:id="rId5"/>
    <p:sldId id="462" r:id="rId6"/>
    <p:sldId id="463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87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4FF"/>
    <a:srgbClr val="4F81BD"/>
    <a:srgbClr val="FF6600"/>
    <a:srgbClr val="3333B2"/>
    <a:srgbClr val="4044B9"/>
    <a:srgbClr val="00A249"/>
    <a:srgbClr val="00642D"/>
    <a:srgbClr val="0063AC"/>
    <a:srgbClr val="E7E7E7"/>
    <a:srgbClr val="D8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8" autoAdjust="0"/>
    <p:restoredTop sz="82473" autoAdjust="0"/>
  </p:normalViewPr>
  <p:slideViewPr>
    <p:cSldViewPr>
      <p:cViewPr varScale="1">
        <p:scale>
          <a:sx n="83" d="100"/>
          <a:sy n="83" d="100"/>
        </p:scale>
        <p:origin x="169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61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B9AF00C-6D75-48A8-A194-B96D46F0E30B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7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7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19138"/>
            <a:ext cx="4803775" cy="3602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3"/>
            <a:ext cx="3169920" cy="480060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8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</a:t>
            </a:r>
            <a:r>
              <a:rPr lang="en-US" dirty="0" smtClean="0">
                <a:solidFill>
                  <a:srgbClr val="0D14FF"/>
                </a:solidFill>
              </a:rPr>
              <a:t>either</a:t>
            </a:r>
            <a:r>
              <a:rPr lang="en-US" dirty="0" smtClean="0"/>
              <a:t> run line 10 or 12, but </a:t>
            </a:r>
            <a:r>
              <a:rPr lang="en-US" dirty="0" smtClean="0">
                <a:solidFill>
                  <a:srgbClr val="0D14FF"/>
                </a:solidFill>
              </a:rPr>
              <a:t>not</a:t>
            </a:r>
            <a:r>
              <a:rPr lang="en-US" dirty="0" smtClean="0"/>
              <a:t> both. What is the # of basic operations? Invoked by Line 10 or 12?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295400"/>
            <a:ext cx="8077200" cy="1557536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92284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 smtClean="0"/>
              <a:t>Array &amp; Structures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6733-459D-4C68-B614-1F8D3D4A1C30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Array &amp;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5298"/>
            <a:ext cx="9144000" cy="92202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382000" cy="4929411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>
                <a:latin typeface="+mj-lt"/>
                <a:cs typeface="Times New Roman" panose="02020603050405020304" pitchFamily="18" charset="0"/>
              </a:defRPr>
            </a:lvl1pPr>
            <a:lvl2pPr>
              <a:buSzPct val="60000"/>
              <a:buFontTx/>
              <a:buBlip>
                <a:blip r:embed="rId3"/>
              </a:buBlip>
              <a:defRPr>
                <a:latin typeface="+mj-lt"/>
                <a:cs typeface="Times New Roman" panose="02020603050405020304" pitchFamily="18" charset="0"/>
              </a:defRPr>
            </a:lvl2pPr>
            <a:lvl3pPr>
              <a:defRPr>
                <a:latin typeface="+mj-lt"/>
                <a:cs typeface="Times New Roman" panose="02020603050405020304" pitchFamily="18" charset="0"/>
              </a:defRPr>
            </a:lvl3pPr>
            <a:lvl4pPr>
              <a:defRPr>
                <a:latin typeface="+mj-lt"/>
                <a:cs typeface="Times New Roman" panose="02020603050405020304" pitchFamily="18" charset="0"/>
              </a:defRPr>
            </a:lvl4pPr>
            <a:lvl5pPr>
              <a:defRPr>
                <a:latin typeface="+mj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4644"/>
            <a:ext cx="9143999" cy="900183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 smtClean="0"/>
              <a:t>Array &amp; Structures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 userDrawn="1"/>
        </p:nvSpPr>
        <p:spPr>
          <a:xfrm>
            <a:off x="4091930" y="6597352"/>
            <a:ext cx="5052069" cy="260648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4"/>
          <p:cNvSpPr/>
          <p:nvPr userDrawn="1"/>
        </p:nvSpPr>
        <p:spPr>
          <a:xfrm>
            <a:off x="-1" y="6597352"/>
            <a:ext cx="4091930" cy="260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597352"/>
            <a:ext cx="1143000" cy="260648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CDFA-330E-4CAA-8D3D-CB5AEA74F8D2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Array &amp; Structures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67CC-F936-4338-A5BF-4A2F6369C5A4}" type="datetime1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Array &amp; Structures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EC681-8D43-4411-94FF-0E685A50AF1A}" type="datetime1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Array &amp;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t>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Complexity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1409328"/>
          </a:xfrm>
        </p:spPr>
        <p:txBody>
          <a:bodyPr/>
          <a:lstStyle/>
          <a:p>
            <a:r>
              <a:rPr lang="en-US" altLang="zh-TW" sz="3600" smtClean="0"/>
              <a:t>CSCI2100E </a:t>
            </a:r>
            <a:r>
              <a:rPr lang="en-US" altLang="zh-TW" sz="3600" dirty="0" smtClean="0"/>
              <a:t>Complexity for Recursive Algorithms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760" y="3068960"/>
            <a:ext cx="36004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597352"/>
            <a:ext cx="4032448" cy="260648"/>
          </a:xfrm>
        </p:spPr>
        <p:txBody>
          <a:bodyPr/>
          <a:lstStyle>
            <a:lvl1pPr algn="l">
              <a:defRPr lang="en-AU" b="0" i="0" smtClean="0">
                <a:solidFill>
                  <a:schemeClr val="bg1"/>
                </a:solidFill>
                <a:effectLst/>
              </a:defRPr>
            </a:lvl1pPr>
          </a:lstStyle>
          <a:p>
            <a:pPr>
              <a:defRPr/>
            </a:pPr>
            <a:r>
              <a:rPr lang="en-US" dirty="0"/>
              <a:t>Complexity </a:t>
            </a:r>
            <a:r>
              <a:rPr lang="en-US" dirty="0" smtClean="0"/>
              <a:t>Analysis, Array </a:t>
            </a:r>
            <a:r>
              <a:rPr lang="en-US" dirty="0"/>
              <a:t>&amp; Structures</a:t>
            </a:r>
          </a:p>
        </p:txBody>
      </p:sp>
    </p:spTree>
    <p:extLst>
      <p:ext uri="{BB962C8B-B14F-4D97-AF65-F5344CB8AC3E}">
        <p14:creationId xmlns:p14="http://schemas.microsoft.com/office/powerpoint/2010/main" val="18262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"/>
    </mc:Choice>
    <mc:Fallback xmlns="">
      <p:transition spd="slow" advTm="13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12666" y="5210740"/>
                <a:ext cx="8795837" cy="1154712"/>
              </a:xfrm>
            </p:spPr>
            <p:txBody>
              <a:bodyPr/>
              <a:lstStyle/>
              <a:p>
                <a:r>
                  <a:rPr lang="en-US" sz="2400" dirty="0" smtClean="0"/>
                  <a:t>What is the total # of basic operations from Lines 1-10?</a:t>
                </a:r>
              </a:p>
              <a:p>
                <a:pPr lvl="1"/>
                <a:r>
                  <a:rPr lang="en-US" sz="2000" dirty="0" smtClean="0"/>
                  <a:t>Depends linearly to n, we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to denote the cost. Both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are constant, we do not care their specific values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666" y="5210740"/>
                <a:ext cx="8795837" cy="1154712"/>
              </a:xfrm>
              <a:blipFill>
                <a:blip r:embed="rId2"/>
                <a:stretch>
                  <a:fillRect t="-423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Selection </a:t>
            </a:r>
            <a:r>
              <a:rPr lang="en-US" sz="4000" dirty="0" smtClean="0"/>
              <a:t>Sort: Complexity Analysis</a:t>
            </a:r>
            <a:endParaRPr 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Complexity Analysis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Rectangle 26"/>
          <p:cNvSpPr/>
          <p:nvPr/>
        </p:nvSpPr>
        <p:spPr>
          <a:xfrm>
            <a:off x="288125" y="1048337"/>
            <a:ext cx="4283968" cy="281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smtClean="0">
                <a:solidFill>
                  <a:schemeClr val="tx1"/>
                </a:solidFill>
              </a:rPr>
              <a:t>Algorithm 2: </a:t>
            </a:r>
            <a:r>
              <a:rPr lang="en-US" sz="1900" b="1" i="1" dirty="0" err="1" smtClean="0">
                <a:solidFill>
                  <a:schemeClr val="tx1"/>
                </a:solidFill>
              </a:rPr>
              <a:t>selectionSort</a:t>
            </a:r>
            <a:r>
              <a:rPr lang="en-US" sz="1900" b="1" i="1" dirty="0" smtClean="0">
                <a:solidFill>
                  <a:schemeClr val="tx1"/>
                </a:solidFill>
              </a:rPr>
              <a:t>(</a:t>
            </a:r>
            <a:r>
              <a:rPr lang="en-US" sz="1900" b="1" i="1" dirty="0" err="1" smtClean="0">
                <a:solidFill>
                  <a:schemeClr val="tx1"/>
                </a:solidFill>
              </a:rPr>
              <a:t>arr</a:t>
            </a:r>
            <a:r>
              <a:rPr lang="en-US" sz="1900" b="1" i="1" dirty="0" smtClean="0">
                <a:solidFill>
                  <a:schemeClr val="tx1"/>
                </a:solidFill>
              </a:rPr>
              <a:t>, n)</a:t>
            </a:r>
            <a:endParaRPr lang="en-US" sz="19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751994" y="1330261"/>
                <a:ext cx="3820099" cy="37505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1pPr>
                <a:lvl2pPr marL="742950" indent="-28575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2pPr>
                <a:lvl3pPr marL="11430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3pPr>
                <a:lvl4pPr marL="16002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4pPr>
                <a:lvl5pPr marL="20574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5pPr>
                <a:lvl6pPr marL="25146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6pPr>
                <a:lvl7pPr marL="29718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7pPr>
                <a:lvl8pPr marL="34290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8pPr>
                <a:lvl9pPr marL="38862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if </a:t>
                </a:r>
                <a:r>
                  <a:rPr lang="en-US" altLang="zh-TW" sz="2000" b="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  <a:cs typeface="Consolas" panose="020B0609020204030204" pitchFamily="49" charset="0"/>
                      </a:rPr>
                      <m:t>≤</m:t>
                    </m:r>
                  </m:oMath>
                </a14:m>
                <a:r>
                  <a:rPr lang="en-US" altLang="zh-TW" sz="2000" b="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return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arr</a:t>
                </a:r>
                <a:endParaRPr lang="en-US" altLang="zh-TW" sz="2000" b="0" dirty="0" smtClean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maxElement</a:t>
                </a: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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[0]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maxIndex</a:t>
                </a: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 0</a:t>
                </a:r>
                <a:endParaRPr lang="en-US" altLang="zh-TW" sz="2000" b="0" dirty="0" smtClean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for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 1 to n -1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   </a:t>
                </a: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if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maxElement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&gt;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[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    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maxElement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=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i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    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maxIndex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=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i</a:t>
                </a:r>
                <a:endParaRPr lang="en-US" altLang="zh-TW" sz="2000" b="0" dirty="0" smtClean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maxIndex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] =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[n-1]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[n-1] =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maxElement</a:t>
                </a:r>
                <a:endParaRPr lang="en-US" altLang="zh-TW" sz="2000" b="0" dirty="0" smtClean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selectionSort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(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, n-1)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1994" y="1330261"/>
                <a:ext cx="3820099" cy="3750524"/>
              </a:xfrm>
              <a:prstGeom prst="rect">
                <a:avLst/>
              </a:prstGeom>
              <a:blipFill>
                <a:blip r:embed="rId3"/>
                <a:stretch>
                  <a:fillRect l="-1431" t="-324" r="-1431" b="-307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4795" y="1330261"/>
            <a:ext cx="470059" cy="37505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0424" y="970604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 of basic operations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051339" y="1305673"/>
                <a:ext cx="7888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39" y="1305673"/>
                <a:ext cx="788870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51339" y="1590836"/>
                <a:ext cx="7888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𝑂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39" y="1590836"/>
                <a:ext cx="788870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51339" y="2005170"/>
                <a:ext cx="7888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𝑂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39" y="2005170"/>
                <a:ext cx="788870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5051339" y="2272870"/>
                <a:ext cx="7888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𝑂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39" y="2272870"/>
                <a:ext cx="788870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051339" y="2617930"/>
                <a:ext cx="7980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339" y="2617930"/>
                <a:ext cx="798039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047623" y="2977449"/>
                <a:ext cx="7980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623" y="2977449"/>
                <a:ext cx="798039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026796" y="3322509"/>
                <a:ext cx="7980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796" y="3322509"/>
                <a:ext cx="798039" cy="40011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991107" y="3645024"/>
                <a:ext cx="7980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107" y="3645024"/>
                <a:ext cx="798039" cy="400110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984422" y="4042451"/>
                <a:ext cx="7980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422" y="4042451"/>
                <a:ext cx="798039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977737" y="4358607"/>
                <a:ext cx="7980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37" y="4358607"/>
                <a:ext cx="798039" cy="400110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928458" y="4695635"/>
                <a:ext cx="7980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458" y="4695635"/>
                <a:ext cx="798039" cy="400110"/>
              </a:xfrm>
              <a:prstGeom prst="rect">
                <a:avLst/>
              </a:prstGeom>
              <a:blipFill>
                <a:blip r:embed="rId1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the total number of basic operations in the worst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, which is the base case when the array has only one element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Analysis for Selection Sort (</a:t>
            </a:r>
            <a:r>
              <a:rPr lang="en-US" sz="4000" dirty="0" err="1" smtClean="0"/>
              <a:t>i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Complexity Analysis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Blip>
                    <a:blip r:embed="rId2"/>
                  </a:buBlip>
                </a:pPr>
                <a:r>
                  <a:rPr lang="en-US" sz="2400" dirty="0" smtClean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 by </a:t>
                </a:r>
                <a:r>
                  <a:rPr lang="en-US" altLang="zh-CN" sz="2000" dirty="0"/>
                  <a:t>using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to represent</a:t>
                </a:r>
                <a:r>
                  <a:rPr lang="en-US" sz="2000" dirty="0" smtClean="0"/>
                  <a:t>?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pPr marL="914400" lvl="2" indent="0">
                  <a:buNone/>
                </a:pPr>
                <a:endParaRPr lang="en-US" sz="1600" dirty="0" smtClean="0"/>
              </a:p>
              <a:p>
                <a:pPr lvl="1"/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 smtClean="0"/>
                  <a:t> by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 to represent?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 smtClean="0"/>
                  <a:t>What is the time complexity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Selection Sort (</a:t>
            </a:r>
            <a:r>
              <a:rPr lang="en-US" dirty="0" smtClean="0"/>
              <a:t>ii)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Complexity Analysis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475656" y="2046354"/>
                <a:ext cx="4680520" cy="1015663"/>
              </a:xfrm>
              <a:prstGeom prst="rect">
                <a:avLst/>
              </a:prstGeom>
              <a:noFill/>
              <a:ln>
                <a:solidFill>
                  <a:srgbClr val="0D14FF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⋅3+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⋅2+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046354"/>
                <a:ext cx="468052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D14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115616" y="3501008"/>
                <a:ext cx="7344816" cy="1780487"/>
              </a:xfrm>
              <a:prstGeom prst="rect">
                <a:avLst/>
              </a:prstGeom>
              <a:noFill/>
              <a:ln>
                <a:solidFill>
                  <a:srgbClr val="0D14FF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 smtClean="0"/>
              </a:p>
              <a:p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−2+⋯+3+2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1008"/>
                <a:ext cx="7344816" cy="17804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D14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19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96752"/>
                <a:ext cx="8515672" cy="4929411"/>
              </a:xfrm>
            </p:spPr>
            <p:txBody>
              <a:bodyPr/>
              <a:lstStyle/>
              <a:p>
                <a:r>
                  <a:rPr lang="en-US" sz="2400" dirty="0" smtClean="0"/>
                  <a:t>Analyze the time complexity of </a:t>
                </a:r>
                <a:r>
                  <a:rPr lang="en-US" sz="2400" dirty="0" err="1" smtClean="0"/>
                  <a:t>maxInArray</a:t>
                </a:r>
                <a:r>
                  <a:rPr lang="en-US" sz="2400" dirty="0" smtClean="0"/>
                  <a:t> algorithm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be the total number of basic operations we counted except line 4. It is a constant independent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be the total number of basic operations executed by </a:t>
                </a:r>
                <a:r>
                  <a:rPr lang="en-US" sz="2000" dirty="0" err="1" smtClean="0"/>
                  <a:t>MaxInArray</a:t>
                </a:r>
                <a:r>
                  <a:rPr lang="en-US" sz="2000" dirty="0" smtClean="0"/>
                  <a:t>, what we can derive?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96752"/>
                <a:ext cx="8515672" cy="4929411"/>
              </a:xfrm>
              <a:blipFill>
                <a:blip r:embed="rId2"/>
                <a:stretch>
                  <a:fillRect t="-989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r>
              <a:rPr lang="zh-CN" altLang="en-US" dirty="0" smtClean="0"/>
              <a:t>*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Complexity Analysis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26"/>
          <p:cNvSpPr/>
          <p:nvPr/>
        </p:nvSpPr>
        <p:spPr>
          <a:xfrm>
            <a:off x="507730" y="1778924"/>
            <a:ext cx="5437496" cy="281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Algorithm 3: </a:t>
            </a:r>
            <a:r>
              <a:rPr lang="en-US" sz="2000" b="1" i="1" dirty="0" err="1" smtClean="0">
                <a:solidFill>
                  <a:schemeClr val="tx1"/>
                </a:solidFill>
              </a:rPr>
              <a:t>maxInArray</a:t>
            </a:r>
            <a:r>
              <a:rPr lang="en-US" sz="2000" b="1" i="1" dirty="0" smtClean="0">
                <a:solidFill>
                  <a:schemeClr val="tx1"/>
                </a:solidFill>
              </a:rPr>
              <a:t>(</a:t>
            </a:r>
            <a:r>
              <a:rPr lang="en-US" sz="2000" b="1" i="1" dirty="0" err="1" smtClean="0">
                <a:solidFill>
                  <a:schemeClr val="tx1"/>
                </a:solidFill>
              </a:rPr>
              <a:t>arr</a:t>
            </a:r>
            <a:r>
              <a:rPr lang="en-US" sz="2000" b="1" i="1" dirty="0" smtClean="0">
                <a:solidFill>
                  <a:schemeClr val="tx1"/>
                </a:solidFill>
              </a:rPr>
              <a:t>, n)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>
                <a:spLocks noChangeArrowheads="1"/>
              </p:cNvSpPr>
              <p:nvPr/>
            </p:nvSpPr>
            <p:spPr bwMode="auto">
              <a:xfrm>
                <a:off x="971599" y="2060848"/>
                <a:ext cx="4973627" cy="1728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1pPr>
                <a:lvl2pPr marL="742950" indent="-28575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2pPr>
                <a:lvl3pPr marL="11430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3pPr>
                <a:lvl4pPr marL="16002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4pPr>
                <a:lvl5pPr marL="20574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5pPr>
                <a:lvl6pPr marL="25146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6pPr>
                <a:lvl7pPr marL="29718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7pPr>
                <a:lvl8pPr marL="34290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8pPr>
                <a:lvl9pPr marL="38862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if </a:t>
                </a:r>
                <a:r>
                  <a:rPr lang="en-US" altLang="zh-TW" sz="2000" b="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r>
                  <a:rPr lang="en-US" altLang="zh-TW" sz="2000" b="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return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[0]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else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tempMax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=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maxInArray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(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, n-1)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  return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max(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[n-1],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tempMax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599" y="2060848"/>
                <a:ext cx="4973627" cy="1728192"/>
              </a:xfrm>
              <a:prstGeom prst="rect">
                <a:avLst/>
              </a:prstGeom>
              <a:blipFill>
                <a:blip r:embed="rId3"/>
                <a:stretch>
                  <a:fillRect l="-1100" t="-699" b="-699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14401" y="2060848"/>
            <a:ext cx="470059" cy="17281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  <a:endParaRPr lang="en-US" altLang="zh-TW" sz="2000" b="0" dirty="0" smtClean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5227" y="1632467"/>
            <a:ext cx="3147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# of basic operations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067904" y="1914392"/>
                <a:ext cx="7888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𝑂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904" y="1914392"/>
                <a:ext cx="788870" cy="4001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067904" y="2198713"/>
                <a:ext cx="7888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𝑂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904" y="2198713"/>
                <a:ext cx="788870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050096" y="2564904"/>
                <a:ext cx="7888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𝑂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96" y="2564904"/>
                <a:ext cx="788870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067904" y="3000553"/>
                <a:ext cx="7979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𝑂</m:t>
                      </m:r>
                      <m:r>
                        <a:rPr lang="en-US" altLang="zh-TW" sz="20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(?)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904" y="3000553"/>
                <a:ext cx="797975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067904" y="3366744"/>
                <a:ext cx="7888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𝑂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  <a:ea typeface="新細明體" pitchFamily="18" charset="-120"/>
                          <a:cs typeface="Consolas" panose="020B0609020204030204" pitchFamily="49" charset="0"/>
                        </a:rPr>
                        <m:t>(1)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904" y="3366744"/>
                <a:ext cx="788870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72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Step 1: Count the number of basic operations we can count directly. </a:t>
                </a:r>
              </a:p>
              <a:p>
                <a:endParaRPr lang="en-US" sz="2800" dirty="0"/>
              </a:p>
              <a:p>
                <a:r>
                  <a:rPr lang="en-US" sz="2400" dirty="0" smtClean="0"/>
                  <a:t>Step 2: 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to be the total # of basic operations in the worst case</a:t>
                </a:r>
              </a:p>
              <a:p>
                <a:pPr lvl="1"/>
                <a:r>
                  <a:rPr lang="en-US" sz="2000" dirty="0" smtClean="0"/>
                  <a:t>Derive </a:t>
                </a:r>
                <a:r>
                  <a:rPr lang="en-US" sz="2000" dirty="0"/>
                  <a:t>the </a:t>
                </a:r>
                <a:r>
                  <a:rPr lang="en-US" sz="2000" dirty="0" smtClean="0"/>
                  <a:t>recursive </a:t>
                </a:r>
                <a:r>
                  <a:rPr lang="en-US" sz="2000" dirty="0"/>
                  <a:t>function</a:t>
                </a:r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 smtClean="0"/>
              </a:p>
              <a:p>
                <a:pPr lvl="1"/>
                <a:endParaRPr lang="en-US" sz="2400" dirty="0"/>
              </a:p>
              <a:p>
                <a:r>
                  <a:rPr lang="en-US" sz="2800" dirty="0" smtClean="0"/>
                  <a:t>Step 3: calculate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=⋯=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Summary: Complexity Analysis with Recursion</a:t>
            </a:r>
            <a:endParaRPr lang="en-US"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Complexity Analysis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0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How to Count Basic Operations in Recursion?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Complexity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485205" y="1300522"/>
            <a:ext cx="8658793" cy="44644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left =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right </a:t>
            </a:r>
          </a:p>
          <a:p>
            <a:pPr>
              <a:spcBef>
                <a:spcPct val="20000"/>
              </a:spcBef>
            </a:pP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[left]=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searchnum</a:t>
            </a:r>
            <a:endParaRPr lang="en-US" altLang="zh-TW" sz="2000" b="0" dirty="0" smtClean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000" b="0" dirty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smtClean="0">
                <a:solidFill>
                  <a:srgbClr val="C0000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left</a:t>
            </a:r>
          </a:p>
          <a:p>
            <a:pPr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 </a:t>
            </a:r>
          </a:p>
          <a:p>
            <a:pPr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return 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-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middle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sym typeface="Symbol" pitchFamily="2" charset="2"/>
              </a:rPr>
              <a:t>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left + right)/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000" b="0" dirty="0">
                <a:solidFill>
                  <a:srgbClr val="0D14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[middle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=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searchnum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 middle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000" b="0" dirty="0" err="1" smtClean="0">
                <a:solidFill>
                  <a:srgbClr val="0D14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elseif</a:t>
            </a:r>
            <a:r>
              <a:rPr lang="en-US" altLang="zh-TW" sz="2000" b="0" dirty="0" smtClean="0">
                <a:solidFill>
                  <a:srgbClr val="0D14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[middle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] &lt; </a:t>
            </a:r>
            <a:r>
              <a:rPr lang="en-US" altLang="zh-TW" sz="2000" b="0" dirty="0" err="1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searchnum</a:t>
            </a:r>
            <a:endParaRPr lang="en-US" altLang="zh-TW" sz="2000" b="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000" i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i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</a:t>
            </a:r>
            <a:r>
              <a:rPr lang="en-US" altLang="zh-TW" sz="2000" i="1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sz="2000" i="1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BinarySearch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searchnum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middle+1, right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000" b="0" dirty="0">
                <a:solidFill>
                  <a:srgbClr val="0D14F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spcBef>
                <a:spcPct val="20000"/>
              </a:spcBef>
            </a:pP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return </a:t>
            </a:r>
            <a:r>
              <a:rPr lang="en-US" altLang="zh-TW" sz="2000" i="1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BinarySearch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sz="2000" b="0" dirty="0" err="1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searchnum</a:t>
            </a:r>
            <a:r>
              <a:rPr lang="en-US" altLang="zh-TW" sz="20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left, middle -1</a:t>
            </a:r>
            <a:r>
              <a:rPr lang="en-US" altLang="zh-TW" sz="2000" b="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)</a:t>
            </a:r>
            <a:endParaRPr lang="en-US" altLang="zh-TW" sz="2000" b="0" dirty="0">
              <a:solidFill>
                <a:srgbClr val="FF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28005" y="1300522"/>
            <a:ext cx="461963" cy="446449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13</a:t>
            </a:r>
            <a:endParaRPr lang="en-US" altLang="zh-TW" sz="2000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914828"/>
            <a:ext cx="9154245" cy="374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Algorithm </a:t>
            </a:r>
            <a:r>
              <a:rPr lang="en-US" sz="2000" dirty="0" smtClean="0">
                <a:solidFill>
                  <a:schemeClr val="tx1"/>
                </a:solidFill>
              </a:rPr>
              <a:t>1: </a:t>
            </a:r>
            <a:r>
              <a:rPr lang="en-US" sz="2000" b="1" i="1" dirty="0" err="1" smtClean="0">
                <a:solidFill>
                  <a:schemeClr val="tx1"/>
                </a:solidFill>
              </a:rPr>
              <a:t>BinarySearch</a:t>
            </a:r>
            <a:r>
              <a:rPr lang="en-US" sz="2000" b="1" i="1" dirty="0" smtClean="0">
                <a:solidFill>
                  <a:schemeClr val="tx1"/>
                </a:solidFill>
              </a:rPr>
              <a:t>(</a:t>
            </a:r>
            <a:r>
              <a:rPr lang="en-US" sz="2000" b="1" i="1" dirty="0" err="1" smtClean="0">
                <a:solidFill>
                  <a:schemeClr val="tx1"/>
                </a:solidFill>
              </a:rPr>
              <a:t>arr</a:t>
            </a:r>
            <a:r>
              <a:rPr lang="en-US" sz="2000" b="1" i="1" dirty="0" smtClean="0">
                <a:solidFill>
                  <a:schemeClr val="tx1"/>
                </a:solidFill>
              </a:rPr>
              <a:t>, </a:t>
            </a:r>
            <a:r>
              <a:rPr lang="en-US" sz="2000" b="1" i="1" dirty="0" err="1" smtClean="0">
                <a:solidFill>
                  <a:schemeClr val="tx1"/>
                </a:solidFill>
              </a:rPr>
              <a:t>searchnum</a:t>
            </a:r>
            <a:r>
              <a:rPr lang="en-US" sz="2000" b="1" i="1" dirty="0" smtClean="0">
                <a:solidFill>
                  <a:schemeClr val="tx1"/>
                </a:solidFill>
              </a:rPr>
              <a:t>, left, right)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7630930" y="1310083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930" y="1310083"/>
                <a:ext cx="740139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7630930" y="1698212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930" y="1698212"/>
                <a:ext cx="740139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7630929" y="2026601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929" y="2026601"/>
                <a:ext cx="740139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7630929" y="2385543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929" y="2385543"/>
                <a:ext cx="74013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7657569" y="2710585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569" y="2710585"/>
                <a:ext cx="74013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7657568" y="3114595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568" y="3114595"/>
                <a:ext cx="74013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7630929" y="3436664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929" y="3436664"/>
                <a:ext cx="740139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7657568" y="3740560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568" y="3740560"/>
                <a:ext cx="740139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7695363" y="4165467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63" y="4165467"/>
                <a:ext cx="740139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8036111" y="4860646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11" y="4860646"/>
                <a:ext cx="740139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/>
              <p:nvPr/>
            </p:nvSpPr>
            <p:spPr>
              <a:xfrm>
                <a:off x="8000998" y="5867980"/>
                <a:ext cx="7401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38">
                <a:extLst>
                  <a:ext uri="{FF2B5EF4-FFF2-40B4-BE49-F238E27FC236}">
                    <a16:creationId xmlns:a16="http://schemas.microsoft.com/office/drawing/2014/main" id="{F5874F14-9390-A64D-B313-1EB8B3056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8" y="5867980"/>
                <a:ext cx="740139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8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99094"/>
                <a:ext cx="8382000" cy="4929411"/>
              </a:xfrm>
            </p:spPr>
            <p:txBody>
              <a:bodyPr/>
              <a:lstStyle/>
              <a:p>
                <a:r>
                  <a:rPr lang="en-US" sz="2400" dirty="0" smtClean="0"/>
                  <a:t>Given the input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,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be the total number of basic operations executed in </a:t>
                </a:r>
                <a:r>
                  <a:rPr lang="en-US" sz="2400" dirty="0" err="1" smtClean="0"/>
                  <a:t>BinarySearch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99094"/>
                <a:ext cx="8382000" cy="4929411"/>
              </a:xfrm>
              <a:blipFill>
                <a:blip r:embed="rId3"/>
                <a:stretch>
                  <a:fillRect t="-989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Complexity Analysis with Recursions</a:t>
            </a:r>
            <a:endParaRPr 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Complexity Analysis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24876" y="2132860"/>
            <a:ext cx="8519121" cy="3679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left = right 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if 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[left]= 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searchnum</a:t>
            </a:r>
            <a:endParaRPr lang="en-US" altLang="zh-TW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return left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else 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   return -1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middle 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  <a:sym typeface="Symbol" pitchFamily="2" charset="2"/>
              </a:rPr>
              <a:t>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(left + right)/2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if 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[middle] = 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searchnum</a:t>
            </a:r>
            <a:endParaRPr lang="en-US" altLang="zh-TW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    return middle</a:t>
            </a:r>
          </a:p>
          <a:p>
            <a:pPr>
              <a:lnSpc>
                <a:spcPct val="110000"/>
              </a:lnSpc>
            </a:pP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elseif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[middle] &lt; 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searchnum</a:t>
            </a:r>
            <a:endParaRPr lang="en-US" altLang="zh-TW" b="0" dirty="0">
              <a:solidFill>
                <a:srgbClr val="5F5F5F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return 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BinarySearch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searchnum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middle+1, right)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return 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BinarySearch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(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arr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</a:t>
            </a:r>
            <a:r>
              <a:rPr lang="en-US" altLang="zh-TW" b="0" dirty="0" err="1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searchnum</a:t>
            </a: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, left, middle -1)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67676" y="2132860"/>
            <a:ext cx="461963" cy="3679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  <a:endParaRPr lang="en-US" altLang="zh-TW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21" name="Rectangle 26"/>
          <p:cNvSpPr/>
          <p:nvPr/>
        </p:nvSpPr>
        <p:spPr>
          <a:xfrm>
            <a:off x="139671" y="1844824"/>
            <a:ext cx="9004329" cy="281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Algorithm </a:t>
            </a:r>
            <a:r>
              <a:rPr lang="en-US" sz="2000" dirty="0" smtClean="0">
                <a:solidFill>
                  <a:schemeClr val="tx1"/>
                </a:solidFill>
              </a:rPr>
              <a:t>1: </a:t>
            </a:r>
            <a:r>
              <a:rPr lang="en-US" sz="2000" b="1" i="1" dirty="0" err="1" smtClean="0">
                <a:solidFill>
                  <a:schemeClr val="tx1"/>
                </a:solidFill>
              </a:rPr>
              <a:t>BinarySearch</a:t>
            </a:r>
            <a:r>
              <a:rPr lang="en-US" sz="2000" b="1" i="1" dirty="0" smtClean="0">
                <a:solidFill>
                  <a:schemeClr val="tx1"/>
                </a:solidFill>
              </a:rPr>
              <a:t>(</a:t>
            </a:r>
            <a:r>
              <a:rPr lang="en-US" sz="2000" b="1" i="1" dirty="0" err="1" smtClean="0">
                <a:solidFill>
                  <a:schemeClr val="tx1"/>
                </a:solidFill>
              </a:rPr>
              <a:t>arr</a:t>
            </a:r>
            <a:r>
              <a:rPr lang="en-US" sz="2000" b="1" i="1" dirty="0" smtClean="0">
                <a:solidFill>
                  <a:schemeClr val="tx1"/>
                </a:solidFill>
              </a:rPr>
              <a:t>, </a:t>
            </a:r>
            <a:r>
              <a:rPr lang="en-US" sz="2000" b="1" i="1" dirty="0" err="1" smtClean="0">
                <a:solidFill>
                  <a:schemeClr val="tx1"/>
                </a:solidFill>
              </a:rPr>
              <a:t>searchnum</a:t>
            </a:r>
            <a:r>
              <a:rPr lang="en-US" sz="2000" b="1" i="1" dirty="0" smtClean="0">
                <a:solidFill>
                  <a:schemeClr val="tx1"/>
                </a:solidFill>
              </a:rPr>
              <a:t>, left, right)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35" name="右大括号 34"/>
          <p:cNvSpPr/>
          <p:nvPr/>
        </p:nvSpPr>
        <p:spPr>
          <a:xfrm>
            <a:off x="3970784" y="2290435"/>
            <a:ext cx="601216" cy="2218689"/>
          </a:xfrm>
          <a:prstGeom prst="rightBrace">
            <a:avLst>
              <a:gd name="adj1" fmla="val 8333"/>
              <a:gd name="adj2" fmla="val 507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4705086" y="2240028"/>
            <a:ext cx="4146843" cy="70788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We can still count the number of basic operations for this part</a:t>
            </a:r>
            <a:endParaRPr lang="en-US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4642826" y="3132181"/>
                <a:ext cx="4322653" cy="132343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total number of basic operations </a:t>
                </a:r>
                <a:r>
                  <a:rPr lang="en-US" altLang="zh-CN" sz="2000" dirty="0" smtClean="0">
                    <a:latin typeface="+mj-lt"/>
                  </a:rPr>
                  <a:t>executed</a:t>
                </a:r>
                <a:r>
                  <a:rPr lang="en-US" sz="2000" dirty="0" smtClean="0">
                    <a:latin typeface="+mj-lt"/>
                  </a:rPr>
                  <a:t> is a constant intendent of the input size n, we can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 to denote this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826" y="3132181"/>
                <a:ext cx="4322653" cy="1323439"/>
              </a:xfrm>
              <a:prstGeom prst="rect">
                <a:avLst/>
              </a:prstGeom>
              <a:blipFill>
                <a:blip r:embed="rId4"/>
                <a:stretch>
                  <a:fillRect l="-1404" t="-2273" b="-6364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右大括号 39"/>
          <p:cNvSpPr/>
          <p:nvPr/>
        </p:nvSpPr>
        <p:spPr>
          <a:xfrm>
            <a:off x="7820501" y="4576806"/>
            <a:ext cx="601216" cy="1137159"/>
          </a:xfrm>
          <a:prstGeom prst="rightBrace">
            <a:avLst>
              <a:gd name="adj1" fmla="val 8333"/>
              <a:gd name="adj2" fmla="val 507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圆角矩形标注 45"/>
          <p:cNvSpPr/>
          <p:nvPr/>
        </p:nvSpPr>
        <p:spPr>
          <a:xfrm>
            <a:off x="1115616" y="5996752"/>
            <a:ext cx="7770848" cy="494165"/>
          </a:xfrm>
          <a:prstGeom prst="wedgeRoundRectCallout">
            <a:avLst>
              <a:gd name="adj1" fmla="val 39431"/>
              <a:gd name="adj2" fmla="val -1012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30000"/>
              </a:spcBef>
              <a:defRPr/>
            </a:pPr>
            <a:r>
              <a:rPr lang="en-US" dirty="0"/>
              <a:t>We </a:t>
            </a:r>
            <a:r>
              <a:rPr lang="en-US" dirty="0">
                <a:solidFill>
                  <a:srgbClr val="FFFF00"/>
                </a:solidFill>
              </a:rPr>
              <a:t>either</a:t>
            </a:r>
            <a:r>
              <a:rPr lang="en-US" dirty="0"/>
              <a:t> run line 10 or 12, but </a:t>
            </a:r>
            <a:r>
              <a:rPr lang="en-US" dirty="0">
                <a:solidFill>
                  <a:srgbClr val="FFFF00"/>
                </a:solidFill>
              </a:rPr>
              <a:t>not</a:t>
            </a:r>
            <a:r>
              <a:rPr lang="en-US" dirty="0"/>
              <a:t> both. What is the </a:t>
            </a:r>
            <a:r>
              <a:rPr lang="en-US" altLang="zh-CN" dirty="0" smtClean="0"/>
              <a:t>number</a:t>
            </a:r>
            <a:r>
              <a:rPr lang="en-US" dirty="0" smtClean="0"/>
              <a:t> </a:t>
            </a:r>
            <a:r>
              <a:rPr lang="en-US" dirty="0"/>
              <a:t>of basic </a:t>
            </a:r>
            <a:r>
              <a:rPr lang="en-US" dirty="0" smtClean="0"/>
              <a:t>operations that are executed </a:t>
            </a:r>
            <a:r>
              <a:rPr lang="en-US" dirty="0"/>
              <a:t>by Line 10 or 12? </a:t>
            </a:r>
          </a:p>
        </p:txBody>
      </p:sp>
    </p:spTree>
    <p:extLst>
      <p:ext uri="{BB962C8B-B14F-4D97-AF65-F5344CB8AC3E}">
        <p14:creationId xmlns:p14="http://schemas.microsoft.com/office/powerpoint/2010/main" val="13194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40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can be also defined recursively</a:t>
                </a:r>
              </a:p>
              <a:p>
                <a:pPr lvl="1"/>
                <a:r>
                  <a:rPr lang="en-US" sz="2400" dirty="0" smtClean="0"/>
                  <a:t>At the beginning, the input size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, </a:t>
                </a:r>
              </a:p>
              <a:p>
                <a:pPr lvl="1"/>
                <a:r>
                  <a:rPr lang="en-US" sz="2400" dirty="0" smtClean="0"/>
                  <a:t>After executing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D14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 smtClean="0"/>
                  <a:t> basic operations, we reduce the input size by half. </a:t>
                </a:r>
              </a:p>
              <a:p>
                <a:pPr lvl="1"/>
                <a:r>
                  <a:rPr lang="en-US" altLang="zh-CN" sz="2000" dirty="0" smtClean="0"/>
                  <a:t>Then, we run the recursive binary search with input size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en-US" sz="2000" dirty="0" smtClean="0"/>
                  <a:t>What is the number of basic operations executed in the worst case by recursive binary search? </a:t>
                </a:r>
              </a:p>
              <a:p>
                <a:pPr lvl="2"/>
                <a:r>
                  <a:rPr lang="en-US" sz="2000" dirty="0" smtClean="0"/>
                  <a:t>We do not know, but we know it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according to our definition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Analysis for Recursive Binary Search (</a:t>
            </a:r>
            <a:r>
              <a:rPr lang="en-US" sz="3600" dirty="0" err="1" smtClean="0"/>
              <a:t>i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Complexity Analysis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25621"/>
              </p:ext>
            </p:extLst>
          </p:nvPr>
        </p:nvGraphicFramePr>
        <p:xfrm>
          <a:off x="1156895" y="4872077"/>
          <a:ext cx="2816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39">
                  <a:extLst>
                    <a:ext uri="{9D8B030D-6E8A-4147-A177-3AD203B41FA5}">
                      <a16:colId xmlns:a16="http://schemas.microsoft.com/office/drawing/2014/main" val="1088726006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195338390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272719785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3875909973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1413968960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2436142083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728880411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3508533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795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241015" y="534017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015" y="5340176"/>
                <a:ext cx="6480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10503"/>
              </p:ext>
            </p:extLst>
          </p:nvPr>
        </p:nvGraphicFramePr>
        <p:xfrm>
          <a:off x="5364088" y="4869160"/>
          <a:ext cx="2816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39">
                  <a:extLst>
                    <a:ext uri="{9D8B030D-6E8A-4147-A177-3AD203B41FA5}">
                      <a16:colId xmlns:a16="http://schemas.microsoft.com/office/drawing/2014/main" val="1088726006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195338390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272719785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3875909973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1413968960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2436142083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728880411"/>
                    </a:ext>
                  </a:extLst>
                </a:gridCol>
                <a:gridCol w="352039">
                  <a:extLst>
                    <a:ext uri="{9D8B030D-6E8A-4147-A177-3AD203B41FA5}">
                      <a16:colId xmlns:a16="http://schemas.microsoft.com/office/drawing/2014/main" val="3508533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795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448208" y="5337259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08" y="5337259"/>
                <a:ext cx="648072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箭头 9"/>
          <p:cNvSpPr/>
          <p:nvPr/>
        </p:nvSpPr>
        <p:spPr>
          <a:xfrm>
            <a:off x="4462148" y="4941168"/>
            <a:ext cx="432048" cy="2268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60">
            <a:extLst>
              <a:ext uri="{FF2B5EF4-FFF2-40B4-BE49-F238E27FC236}">
                <a16:creationId xmlns:a16="http://schemas.microsoft.com/office/drawing/2014/main" id="{F84A1C54-389D-A44B-A5CA-07F5D397BE11}"/>
              </a:ext>
            </a:extLst>
          </p:cNvPr>
          <p:cNvSpPr/>
          <p:nvPr/>
        </p:nvSpPr>
        <p:spPr>
          <a:xfrm>
            <a:off x="5364088" y="4858359"/>
            <a:ext cx="1409430" cy="381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203848" y="5961886"/>
                <a:ext cx="1863907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D14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5961886"/>
                <a:ext cx="1863907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6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 smtClean="0"/>
                  <a:t> by </a:t>
                </a:r>
                <a:r>
                  <a:rPr lang="en-US" altLang="zh-CN" sz="2000" dirty="0" smtClean="0"/>
                  <a:t>using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to represent?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sz="2000" dirty="0" smtClean="0"/>
                  <a:t>What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by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to represent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 smtClean="0"/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 for Recursive Binary Search (</a:t>
            </a:r>
            <a:r>
              <a:rPr lang="en-US" sz="3600" dirty="0" smtClean="0"/>
              <a:t>ii)</a:t>
            </a:r>
            <a:endParaRPr 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Complexity Analysis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899592" y="2211834"/>
                <a:ext cx="6120680" cy="1015663"/>
              </a:xfrm>
              <a:prstGeom prst="rect">
                <a:avLst/>
              </a:prstGeom>
              <a:noFill/>
              <a:ln>
                <a:solidFill>
                  <a:srgbClr val="0D14FF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211834"/>
                <a:ext cx="612068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D14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09514" y="3668201"/>
                <a:ext cx="7478910" cy="2550442"/>
              </a:xfrm>
              <a:prstGeom prst="rect">
                <a:avLst/>
              </a:prstGeom>
              <a:noFill/>
              <a:ln>
                <a:solidFill>
                  <a:srgbClr val="0D14FF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b="0" dirty="0" smtClean="0"/>
              </a:p>
              <a:p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=⋯</m:t>
                    </m:r>
                  </m:oMath>
                </a14:m>
                <a:r>
                  <a:rPr lang="en-US" sz="2000" dirty="0" smtClean="0"/>
                  <a:t>	 </a:t>
                </a:r>
                <a:endParaRPr lang="en-US" sz="2000" dirty="0"/>
              </a:p>
              <a:p>
                <a:r>
                  <a:rPr lang="en-US" sz="200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14" y="3668201"/>
                <a:ext cx="7478910" cy="255044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>
                <a:solidFill>
                  <a:srgbClr val="0D14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/>
          <p:cNvSpPr/>
          <p:nvPr/>
        </p:nvSpPr>
        <p:spPr>
          <a:xfrm rot="5400000">
            <a:off x="3636744" y="4826734"/>
            <a:ext cx="214329" cy="1944218"/>
          </a:xfrm>
          <a:prstGeom prst="leftBrace">
            <a:avLst>
              <a:gd name="adj1" fmla="val 8333"/>
              <a:gd name="adj2" fmla="val 495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37014" y="5398250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 smtClean="0"/>
                  <a:t> of them</a:t>
                </a:r>
                <a:endParaRPr 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014" y="5398250"/>
                <a:ext cx="1728192" cy="369332"/>
              </a:xfrm>
              <a:prstGeom prst="rect">
                <a:avLst/>
              </a:prstGeom>
              <a:blipFill>
                <a:blip r:embed="rId5"/>
                <a:stretch>
                  <a:fillRect l="-106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20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 smtClean="0"/>
              </a:p>
              <a:p>
                <a:pPr lvl="1"/>
                <a:r>
                  <a:rPr lang="en-US" sz="2400" dirty="0" smtClean="0"/>
                  <a:t>What is the time complexity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Analysis for Recursive Binary Search (</a:t>
            </a:r>
            <a:r>
              <a:rPr lang="en-US" sz="3600" dirty="0" smtClean="0"/>
              <a:t>iii)</a:t>
            </a:r>
            <a:endParaRPr lang="en-US" sz="3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Complexity Analysis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Input: a set </a:t>
            </a:r>
            <a:r>
              <a:rPr lang="en-US" sz="2400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 of </a:t>
            </a:r>
            <a:r>
              <a:rPr lang="en-US" sz="2400" dirty="0" smtClean="0">
                <a:solidFill>
                  <a:srgbClr val="C00000"/>
                </a:solidFill>
              </a:rPr>
              <a:t>n</a:t>
            </a:r>
            <a:r>
              <a:rPr lang="en-US" sz="2400" dirty="0" smtClean="0"/>
              <a:t> integers</a:t>
            </a:r>
          </a:p>
          <a:p>
            <a:r>
              <a:rPr lang="en-US" sz="2400" dirty="0" smtClean="0"/>
              <a:t>Problem: store </a:t>
            </a:r>
            <a:r>
              <a:rPr lang="en-US" sz="2400" dirty="0" smtClean="0">
                <a:solidFill>
                  <a:srgbClr val="C00000"/>
                </a:solidFill>
              </a:rPr>
              <a:t>S</a:t>
            </a:r>
            <a:r>
              <a:rPr lang="en-US" sz="2400" dirty="0" smtClean="0"/>
              <a:t> in an array such that the elements are arranged in ascending order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Sorting with Recursion</a:t>
            </a:r>
            <a:endParaRPr lang="en-US" sz="40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384"/>
              </p:ext>
            </p:extLst>
          </p:nvPr>
        </p:nvGraphicFramePr>
        <p:xfrm>
          <a:off x="340772" y="2852936"/>
          <a:ext cx="3799182" cy="50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97">
                  <a:extLst>
                    <a:ext uri="{9D8B030D-6E8A-4147-A177-3AD203B41FA5}">
                      <a16:colId xmlns:a16="http://schemas.microsoft.com/office/drawing/2014/main" val="102351673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3913460934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59165145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29704237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38089649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1278298030"/>
                    </a:ext>
                  </a:extLst>
                </a:gridCol>
              </a:tblGrid>
              <a:tr h="5094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9649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32546"/>
              </p:ext>
            </p:extLst>
          </p:nvPr>
        </p:nvGraphicFramePr>
        <p:xfrm>
          <a:off x="5292080" y="2852936"/>
          <a:ext cx="3672408" cy="50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102351673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1346093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5916514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2970423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380896490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278298030"/>
                    </a:ext>
                  </a:extLst>
                </a:gridCol>
              </a:tblGrid>
              <a:tr h="5094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96492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4495800" y="2996952"/>
            <a:ext cx="5082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Step </a:t>
                </a:r>
                <a:r>
                  <a:rPr lang="en-US" sz="2400" dirty="0"/>
                  <a:t>1: Scan all the n elements  in the array to find the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400" dirty="0"/>
                  <a:t> of the largest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Step </a:t>
                </a:r>
                <a:r>
                  <a:rPr lang="en-US" sz="2400" dirty="0"/>
                  <a:t>2: swap the position of the last one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Step </a:t>
                </a:r>
                <a:r>
                  <a:rPr lang="en-US" sz="2400" dirty="0"/>
                  <a:t>3: We have a smaller problem: sorting the first n-1 elements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Complexity Analysis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37589"/>
              </p:ext>
            </p:extLst>
          </p:nvPr>
        </p:nvGraphicFramePr>
        <p:xfrm>
          <a:off x="971600" y="2492896"/>
          <a:ext cx="3799182" cy="50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97">
                  <a:extLst>
                    <a:ext uri="{9D8B030D-6E8A-4147-A177-3AD203B41FA5}">
                      <a16:colId xmlns:a16="http://schemas.microsoft.com/office/drawing/2014/main" val="102351673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3913460934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59165145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29704237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38089649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1278298030"/>
                    </a:ext>
                  </a:extLst>
                </a:gridCol>
              </a:tblGrid>
              <a:tr h="5094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964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19872" y="2026305"/>
                <a:ext cx="21055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2026305"/>
                <a:ext cx="2105576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91100"/>
              </p:ext>
            </p:extLst>
          </p:nvPr>
        </p:nvGraphicFramePr>
        <p:xfrm>
          <a:off x="971600" y="3958546"/>
          <a:ext cx="3799182" cy="50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97">
                  <a:extLst>
                    <a:ext uri="{9D8B030D-6E8A-4147-A177-3AD203B41FA5}">
                      <a16:colId xmlns:a16="http://schemas.microsoft.com/office/drawing/2014/main" val="102351673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3913460934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59165145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29704237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38089649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1278298030"/>
                    </a:ext>
                  </a:extLst>
                </a:gridCol>
              </a:tblGrid>
              <a:tr h="5094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96492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676920"/>
              </p:ext>
            </p:extLst>
          </p:nvPr>
        </p:nvGraphicFramePr>
        <p:xfrm>
          <a:off x="971600" y="5590393"/>
          <a:ext cx="3799182" cy="50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97">
                  <a:extLst>
                    <a:ext uri="{9D8B030D-6E8A-4147-A177-3AD203B41FA5}">
                      <a16:colId xmlns:a16="http://schemas.microsoft.com/office/drawing/2014/main" val="102351673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3913460934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59165145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29704237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38089649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1278298030"/>
                    </a:ext>
                  </a:extLst>
                </a:gridCol>
              </a:tblGrid>
              <a:tr h="5094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9649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139952" y="5590393"/>
            <a:ext cx="1224136" cy="5094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85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4572000" y="6597352"/>
            <a:ext cx="4032448" cy="260648"/>
          </a:xfrm>
        </p:spPr>
        <p:txBody>
          <a:bodyPr/>
          <a:lstStyle/>
          <a:p>
            <a:pPr>
              <a:defRPr/>
            </a:pPr>
            <a:r>
              <a:rPr lang="en-US" dirty="0"/>
              <a:t>Complexity Analysis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5350"/>
              </p:ext>
            </p:extLst>
          </p:nvPr>
        </p:nvGraphicFramePr>
        <p:xfrm>
          <a:off x="4749901" y="3227750"/>
          <a:ext cx="3799182" cy="50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97">
                  <a:extLst>
                    <a:ext uri="{9D8B030D-6E8A-4147-A177-3AD203B41FA5}">
                      <a16:colId xmlns:a16="http://schemas.microsoft.com/office/drawing/2014/main" val="102351673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3913460934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59165145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29704237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38089649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1278298030"/>
                    </a:ext>
                  </a:extLst>
                </a:gridCol>
              </a:tblGrid>
              <a:tr h="5094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96492"/>
                  </a:ext>
                </a:extLst>
              </a:tr>
            </a:tbl>
          </a:graphicData>
        </a:graphic>
      </p:graphicFrame>
      <p:sp>
        <p:nvSpPr>
          <p:cNvPr id="7" name="Rectangle 26"/>
          <p:cNvSpPr/>
          <p:nvPr/>
        </p:nvSpPr>
        <p:spPr>
          <a:xfrm>
            <a:off x="-16083" y="996501"/>
            <a:ext cx="4283968" cy="281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00" dirty="0" smtClean="0">
                <a:solidFill>
                  <a:schemeClr val="tx1"/>
                </a:solidFill>
              </a:rPr>
              <a:t>Algorithm 2: </a:t>
            </a:r>
            <a:r>
              <a:rPr lang="en-US" sz="1900" b="1" i="1" dirty="0" err="1" smtClean="0">
                <a:solidFill>
                  <a:schemeClr val="tx1"/>
                </a:solidFill>
              </a:rPr>
              <a:t>selectionSort</a:t>
            </a:r>
            <a:r>
              <a:rPr lang="en-US" sz="1900" b="1" i="1" dirty="0" smtClean="0">
                <a:solidFill>
                  <a:schemeClr val="tx1"/>
                </a:solidFill>
              </a:rPr>
              <a:t>(</a:t>
            </a:r>
            <a:r>
              <a:rPr lang="en-US" sz="1900" b="1" i="1" dirty="0" err="1" smtClean="0">
                <a:solidFill>
                  <a:schemeClr val="tx1"/>
                </a:solidFill>
              </a:rPr>
              <a:t>arr</a:t>
            </a:r>
            <a:r>
              <a:rPr lang="en-US" sz="1900" b="1" i="1" dirty="0" smtClean="0">
                <a:solidFill>
                  <a:schemeClr val="tx1"/>
                </a:solidFill>
              </a:rPr>
              <a:t>, n)</a:t>
            </a:r>
            <a:endParaRPr lang="en-US" sz="1900" b="1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447786" y="1278425"/>
                <a:ext cx="3820099" cy="37505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1pPr>
                <a:lvl2pPr marL="742950" indent="-28575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2pPr>
                <a:lvl3pPr marL="11430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3pPr>
                <a:lvl4pPr marL="16002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4pPr>
                <a:lvl5pPr marL="2057400" indent="-228600" defTabSz="463550"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5pPr>
                <a:lvl6pPr marL="25146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6pPr>
                <a:lvl7pPr marL="29718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7pPr>
                <a:lvl8pPr marL="34290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8pPr>
                <a:lvl9pPr marL="3886200" indent="-228600" defTabSz="4635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</a:tabLst>
                  <a:defRPr b="1">
                    <a:solidFill>
                      <a:schemeClr val="tx1"/>
                    </a:solidFill>
                    <a:latin typeface="Arial" charset="0"/>
                    <a:cs typeface="Times New Roman" pitchFamily="18" charset="0"/>
                  </a:defRPr>
                </a:lvl9pPr>
              </a:lstStyle>
              <a:p>
                <a:pPr>
                  <a:lnSpc>
                    <a:spcPct val="110000"/>
                  </a:lnSpc>
                </a:pP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if </a:t>
                </a:r>
                <a:r>
                  <a:rPr lang="en-US" altLang="zh-TW" sz="2000" b="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新細明體" pitchFamily="18" charset="-120"/>
                        <a:cs typeface="Consolas" panose="020B0609020204030204" pitchFamily="49" charset="0"/>
                      </a:rPr>
                      <m:t>≤</m:t>
                    </m:r>
                  </m:oMath>
                </a14:m>
                <a:r>
                  <a:rPr lang="en-US" altLang="zh-TW" sz="2000" b="0" dirty="0" smtClean="0">
                    <a:solidFill>
                      <a:schemeClr val="tx1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1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return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arr</a:t>
                </a:r>
                <a:endParaRPr lang="en-US" altLang="zh-TW" sz="2000" b="0" dirty="0" smtClean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maxElement</a:t>
                </a: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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[0]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maxIndex</a:t>
                </a: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 0</a:t>
                </a:r>
                <a:endParaRPr lang="en-US" altLang="zh-TW" sz="2000" b="0" dirty="0" smtClean="0">
                  <a:solidFill>
                    <a:srgbClr val="0D14FF"/>
                  </a:solidFill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for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 1 to n -1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   </a:t>
                </a:r>
                <a:r>
                  <a:rPr lang="en-US" altLang="zh-TW" sz="2000" b="0" dirty="0" smtClean="0">
                    <a:solidFill>
                      <a:srgbClr val="0D14FF"/>
                    </a:solidFill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if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maxElement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 &gt;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[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i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</a:rPr>
                  <a:t>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    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maxElement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=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i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    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maxIndex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 = I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maxIndex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] =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[n-1]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[n-1] = 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maxElement</a:t>
                </a:r>
                <a:endParaRPr lang="en-US" altLang="zh-TW" sz="2000" b="0" dirty="0" smtClean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  <a:sym typeface="Symbol" pitchFamily="2" charset="2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selectionSort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(</a:t>
                </a:r>
                <a:r>
                  <a:rPr lang="en-US" altLang="zh-TW" sz="2000" b="0" dirty="0" err="1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arr</a:t>
                </a:r>
                <a:r>
                  <a:rPr lang="en-US" altLang="zh-TW" sz="2000" b="0" dirty="0" smtClean="0">
                    <a:latin typeface="Consolas" panose="020B0609020204030204" pitchFamily="49" charset="0"/>
                    <a:ea typeface="新細明體" pitchFamily="18" charset="-120"/>
                    <a:cs typeface="Consolas" panose="020B0609020204030204" pitchFamily="49" charset="0"/>
                    <a:sym typeface="Symbol" pitchFamily="2" charset="2"/>
                  </a:rPr>
                  <a:t>, n-1)</a:t>
                </a:r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786" y="1278425"/>
                <a:ext cx="3820099" cy="3750524"/>
              </a:xfrm>
              <a:prstGeom prst="rect">
                <a:avLst/>
              </a:prstGeom>
              <a:blipFill>
                <a:blip r:embed="rId2"/>
                <a:stretch>
                  <a:fillRect l="-1431" t="-486" r="-1431" b="-307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-9413" y="1278425"/>
            <a:ext cx="470059" cy="37505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>
            <a:lvl1pPr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1pPr>
            <a:lvl2pPr marL="742950" indent="-28575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2pPr>
            <a:lvl3pPr marL="11430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3pPr>
            <a:lvl4pPr marL="16002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4pPr>
            <a:lvl5pPr marL="2057400" indent="-228600" defTabSz="463550"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5pPr>
            <a:lvl6pPr marL="25146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6pPr>
            <a:lvl7pPr marL="29718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7pPr>
            <a:lvl8pPr marL="34290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8pPr>
            <a:lvl9pPr marL="3886200" indent="-228600" defTabSz="46355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b="1">
                <a:solidFill>
                  <a:schemeClr val="tx1"/>
                </a:solidFill>
                <a:latin typeface="Arial" charset="0"/>
                <a:cs typeface="Times New Roman" pitchFamily="18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 sz="2000" b="0" dirty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3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4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5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6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7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8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9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0" dirty="0" smtClean="0">
                <a:solidFill>
                  <a:srgbClr val="5F5F5F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11</a:t>
            </a:r>
            <a:endParaRPr lang="en-US" altLang="zh-TW" sz="2000" b="0" dirty="0">
              <a:solidFill>
                <a:srgbClr val="000000"/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4932040" y="2723694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206978" y="2076319"/>
            <a:ext cx="1794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maxElement</a:t>
            </a:r>
            <a:r>
              <a:rPr lang="en-US" dirty="0" smtClean="0"/>
              <a:t> =4</a:t>
            </a:r>
          </a:p>
          <a:p>
            <a:pPr algn="ctr"/>
            <a:r>
              <a:rPr lang="en-US" dirty="0" err="1" smtClean="0"/>
              <a:t>maxIndex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12" name="下箭头 11"/>
          <p:cNvSpPr/>
          <p:nvPr/>
        </p:nvSpPr>
        <p:spPr>
          <a:xfrm flipV="1">
            <a:off x="5580112" y="3816533"/>
            <a:ext cx="216024" cy="315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5542518" y="4211796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5" name="下箭头 14"/>
          <p:cNvSpPr/>
          <p:nvPr/>
        </p:nvSpPr>
        <p:spPr>
          <a:xfrm flipV="1">
            <a:off x="6228184" y="3809214"/>
            <a:ext cx="216024" cy="315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6190590" y="4204477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17" name="下箭头 16"/>
          <p:cNvSpPr/>
          <p:nvPr/>
        </p:nvSpPr>
        <p:spPr>
          <a:xfrm flipV="1">
            <a:off x="6876256" y="3809214"/>
            <a:ext cx="216024" cy="315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6838662" y="4204477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=3</a:t>
            </a:r>
            <a:endParaRPr lang="en-US" dirty="0"/>
          </a:p>
        </p:txBody>
      </p:sp>
      <p:sp>
        <p:nvSpPr>
          <p:cNvPr id="19" name="下箭头 18"/>
          <p:cNvSpPr/>
          <p:nvPr/>
        </p:nvSpPr>
        <p:spPr>
          <a:xfrm flipV="1">
            <a:off x="7524328" y="3809214"/>
            <a:ext cx="216024" cy="315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7486734" y="4204477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i</a:t>
            </a:r>
            <a:r>
              <a:rPr lang="en-US" dirty="0" smtClean="0"/>
              <a:t>=4</a:t>
            </a:r>
            <a:endParaRPr lang="en-US" dirty="0"/>
          </a:p>
        </p:txBody>
      </p:sp>
      <p:sp>
        <p:nvSpPr>
          <p:cNvPr id="21" name="下箭头 20"/>
          <p:cNvSpPr/>
          <p:nvPr/>
        </p:nvSpPr>
        <p:spPr>
          <a:xfrm>
            <a:off x="6830402" y="2723694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/>
          <p:cNvSpPr/>
          <p:nvPr/>
        </p:nvSpPr>
        <p:spPr>
          <a:xfrm>
            <a:off x="5940152" y="2003268"/>
            <a:ext cx="18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maxElement</a:t>
            </a:r>
            <a:r>
              <a:rPr lang="en-US" dirty="0" smtClean="0"/>
              <a:t> =6</a:t>
            </a:r>
          </a:p>
          <a:p>
            <a:pPr algn="ctr"/>
            <a:r>
              <a:rPr lang="en-US" dirty="0" err="1" smtClean="0"/>
              <a:t>maxIndex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23" name="下箭头 22"/>
          <p:cNvSpPr/>
          <p:nvPr/>
        </p:nvSpPr>
        <p:spPr>
          <a:xfrm rot="1479563">
            <a:off x="7683605" y="2043686"/>
            <a:ext cx="216024" cy="1145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矩形 23"/>
          <p:cNvSpPr/>
          <p:nvPr/>
        </p:nvSpPr>
        <p:spPr>
          <a:xfrm>
            <a:off x="7103959" y="1356802"/>
            <a:ext cx="1794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maxElement</a:t>
            </a:r>
            <a:r>
              <a:rPr lang="en-US" dirty="0" smtClean="0"/>
              <a:t> =9</a:t>
            </a:r>
          </a:p>
          <a:p>
            <a:pPr algn="ctr"/>
            <a:r>
              <a:rPr lang="en-US" dirty="0" err="1" smtClean="0"/>
              <a:t>maxIndex</a:t>
            </a:r>
            <a:r>
              <a:rPr lang="en-US" dirty="0" smtClean="0"/>
              <a:t> = 4</a:t>
            </a:r>
            <a:endParaRPr lang="en-US" dirty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85762"/>
              </p:ext>
            </p:extLst>
          </p:nvPr>
        </p:nvGraphicFramePr>
        <p:xfrm>
          <a:off x="4805266" y="5197948"/>
          <a:ext cx="3799182" cy="509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197">
                  <a:extLst>
                    <a:ext uri="{9D8B030D-6E8A-4147-A177-3AD203B41FA5}">
                      <a16:colId xmlns:a16="http://schemas.microsoft.com/office/drawing/2014/main" val="102351673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3913460934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59165145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029704237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2380896490"/>
                    </a:ext>
                  </a:extLst>
                </a:gridCol>
                <a:gridCol w="633197">
                  <a:extLst>
                    <a:ext uri="{9D8B030D-6E8A-4147-A177-3AD203B41FA5}">
                      <a16:colId xmlns:a16="http://schemas.microsoft.com/office/drawing/2014/main" val="1278298030"/>
                    </a:ext>
                  </a:extLst>
                </a:gridCol>
              </a:tblGrid>
              <a:tr h="5094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496492"/>
                  </a:ext>
                </a:extLst>
              </a:tr>
            </a:tbl>
          </a:graphicData>
        </a:graphic>
      </p:graphicFrame>
      <p:sp>
        <p:nvSpPr>
          <p:cNvPr id="26" name="下箭头 25"/>
          <p:cNvSpPr/>
          <p:nvPr/>
        </p:nvSpPr>
        <p:spPr>
          <a:xfrm>
            <a:off x="6541480" y="4653136"/>
            <a:ext cx="21602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 26"/>
          <p:cNvSpPr/>
          <p:nvPr/>
        </p:nvSpPr>
        <p:spPr>
          <a:xfrm>
            <a:off x="7978502" y="5187374"/>
            <a:ext cx="1224136" cy="50945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4" grpId="0"/>
      <p:bldP spid="14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  <p:bldP spid="19" grpId="0" animBg="1"/>
      <p:bldP spid="20" grpId="0"/>
      <p:bldP spid="21" grpId="0" animBg="1"/>
      <p:bldP spid="21" grpId="1" animBg="1"/>
      <p:bldP spid="22" grpId="0"/>
      <p:bldP spid="22" grpId="1"/>
      <p:bldP spid="23" grpId="0" animBg="1"/>
      <p:bldP spid="24" grpId="0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自定义 1">
      <a:majorFont>
        <a:latin typeface="Comic Sans MS"/>
        <a:ea typeface="宋体"/>
        <a:cs typeface=""/>
      </a:majorFont>
      <a:minorFont>
        <a:latin typeface="Comic Sans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amer template for word" id="{A364F6B3-F56E-4B6E-9DB0-D83EC4247E91}" vid="{0F23EA36-EC28-40D6-9B91-DEE419EC13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Beamertemplateforword</Template>
  <TotalTime>0</TotalTime>
  <Words>1746</Words>
  <Application>Microsoft Office PowerPoint</Application>
  <PresentationFormat>On-screen Show (4:3)</PresentationFormat>
  <Paragraphs>326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PMingLiU</vt:lpstr>
      <vt:lpstr>黑体</vt:lpstr>
      <vt:lpstr>宋体</vt:lpstr>
      <vt:lpstr>Arial</vt:lpstr>
      <vt:lpstr>Calibri</vt:lpstr>
      <vt:lpstr>Cambria Math</vt:lpstr>
      <vt:lpstr>Comic Sans MS</vt:lpstr>
      <vt:lpstr>Consolas</vt:lpstr>
      <vt:lpstr>Symbol</vt:lpstr>
      <vt:lpstr>Times New Roman</vt:lpstr>
      <vt:lpstr>Beamer_Presentation_template</vt:lpstr>
      <vt:lpstr>CSCI2100E Complexity for Recursive Algorithms</vt:lpstr>
      <vt:lpstr>How to Count Basic Operations in Recursion?</vt:lpstr>
      <vt:lpstr>Complexity Analysis with Recursions</vt:lpstr>
      <vt:lpstr>Analysis for Recursive Binary Search (i)</vt:lpstr>
      <vt:lpstr>Analysis for Recursive Binary Search (ii)</vt:lpstr>
      <vt:lpstr>Analysis for Recursive Binary Search (iii)</vt:lpstr>
      <vt:lpstr>Sorting with Recursion</vt:lpstr>
      <vt:lpstr>Selection Sort</vt:lpstr>
      <vt:lpstr>Selection Sort</vt:lpstr>
      <vt:lpstr>Selection Sort: Complexity Analysis</vt:lpstr>
      <vt:lpstr>Analysis for Selection Sort (i)</vt:lpstr>
      <vt:lpstr>Analysis for Selection Sort (ii)</vt:lpstr>
      <vt:lpstr>Practice*</vt:lpstr>
      <vt:lpstr>Summary: Complexity Analysis with Recursion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CSCI2100C Data Structures: Introduction</dc:title>
  <dc:creator/>
  <cp:lastModifiedBy/>
  <cp:revision>2</cp:revision>
  <dcterms:created xsi:type="dcterms:W3CDTF">2018-05-17T04:42:36Z</dcterms:created>
  <dcterms:modified xsi:type="dcterms:W3CDTF">2022-01-14T02:19:15Z</dcterms:modified>
</cp:coreProperties>
</file>