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17" r:id="rId2"/>
    <p:sldId id="511" r:id="rId3"/>
    <p:sldId id="535" r:id="rId4"/>
    <p:sldId id="513" r:id="rId5"/>
    <p:sldId id="514" r:id="rId6"/>
    <p:sldId id="536" r:id="rId7"/>
    <p:sldId id="518" r:id="rId8"/>
    <p:sldId id="516" r:id="rId9"/>
    <p:sldId id="515" r:id="rId10"/>
    <p:sldId id="517" r:id="rId11"/>
    <p:sldId id="537" r:id="rId12"/>
    <p:sldId id="519" r:id="rId13"/>
    <p:sldId id="540" r:id="rId14"/>
    <p:sldId id="541" r:id="rId15"/>
    <p:sldId id="542" r:id="rId16"/>
    <p:sldId id="539" r:id="rId17"/>
    <p:sldId id="526" r:id="rId18"/>
    <p:sldId id="527" r:id="rId19"/>
    <p:sldId id="528" r:id="rId20"/>
    <p:sldId id="543" r:id="rId21"/>
    <p:sldId id="530" r:id="rId22"/>
    <p:sldId id="534" r:id="rId23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00CCFF"/>
    <a:srgbClr val="FFFF00"/>
    <a:srgbClr val="DDDDDD"/>
    <a:srgbClr val="FFCCFF"/>
    <a:srgbClr val="99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4" autoAdjust="0"/>
    <p:restoredTop sz="93121" autoAdjust="0"/>
  </p:normalViewPr>
  <p:slideViewPr>
    <p:cSldViewPr snapToGrid="0">
      <p:cViewPr varScale="1">
        <p:scale>
          <a:sx n="101" d="100"/>
          <a:sy n="101" d="100"/>
        </p:scale>
        <p:origin x="19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07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Linked List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4-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Linked List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Linked List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</a:t>
            </a:r>
            <a:r>
              <a:rPr lang="en-US" altLang="zh-CN" sz="4400" smtClean="0">
                <a:solidFill>
                  <a:srgbClr val="002060"/>
                </a:solidFill>
              </a:rPr>
              <a:t>E</a:t>
            </a:r>
            <a:r>
              <a:rPr lang="en-US" altLang="zh-TW" sz="4400" smtClean="0">
                <a:solidFill>
                  <a:srgbClr val="002060"/>
                </a:solidFill>
              </a:rPr>
              <a:t>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Linked List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en-US" altLang="zh-TW" dirty="0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7F811FFD-234E-4FFE-AF4F-9A74BEC970D5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179085" cy="603607"/>
          </a:xfrm>
        </p:spPr>
        <p:txBody>
          <a:bodyPr/>
          <a:lstStyle/>
          <a:p>
            <a:r>
              <a:rPr lang="en-US" altLang="zh-TW" sz="3600" dirty="0" smtClean="0"/>
              <a:t>Singly </a:t>
            </a:r>
            <a:r>
              <a:rPr lang="en-US" altLang="zh-TW" sz="3600" dirty="0"/>
              <a:t>Linked </a:t>
            </a:r>
            <a:r>
              <a:rPr lang="en-US" altLang="zh-TW" sz="3600" dirty="0" smtClean="0"/>
              <a:t>List: Append</a:t>
            </a:r>
            <a:endParaRPr lang="en-US" altLang="zh-TW" sz="36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28612"/>
            <a:ext cx="8795127" cy="2971800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append(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l</a:t>
            </a:r>
            <a:r>
              <a:rPr lang="en-US" altLang="zh-TW" sz="2200" dirty="0">
                <a:solidFill>
                  <a:srgbClr val="0000FF"/>
                </a:solidFill>
              </a:rPr>
              <a:t>,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e){  </a:t>
            </a:r>
            <a:r>
              <a:rPr lang="en-US" altLang="zh-TW" sz="2200" dirty="0" smtClean="0">
                <a:solidFill>
                  <a:srgbClr val="0000FF"/>
                </a:solidFill>
              </a:rPr>
              <a:t/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   /* </a:t>
            </a:r>
            <a:r>
              <a:rPr lang="en-US" altLang="zh-TW" sz="2200" dirty="0">
                <a:solidFill>
                  <a:srgbClr val="0000FF"/>
                </a:solidFill>
              </a:rPr>
              <a:t>append </a:t>
            </a:r>
            <a:r>
              <a:rPr lang="en-US" altLang="zh-TW" sz="2200" dirty="0" smtClean="0">
                <a:solidFill>
                  <a:srgbClr val="0000FF"/>
                </a:solidFill>
              </a:rPr>
              <a:t>an element at </a:t>
            </a:r>
            <a:r>
              <a:rPr lang="en-US" altLang="zh-TW" sz="2200" dirty="0">
                <a:solidFill>
                  <a:srgbClr val="0000FF"/>
                </a:solidFill>
              </a:rPr>
              <a:t>the </a:t>
            </a:r>
            <a:r>
              <a:rPr lang="en-US" altLang="zh-TW" sz="2200" dirty="0" smtClean="0">
                <a:solidFill>
                  <a:srgbClr val="0000FF"/>
                </a:solidFill>
              </a:rPr>
              <a:t>end */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end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if 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en-US" altLang="zh-TW" sz="2200" dirty="0" err="1">
                <a:solidFill>
                  <a:srgbClr val="0000FF"/>
                </a:solidFill>
              </a:rPr>
              <a:t>IsEmptyL</a:t>
            </a:r>
            <a:r>
              <a:rPr lang="en-US" altLang="zh-TW" sz="2200" dirty="0">
                <a:solidFill>
                  <a:srgbClr val="0000FF"/>
                </a:solidFill>
              </a:rPr>
              <a:t>(l))  return prepend(l, e);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end </a:t>
            </a:r>
            <a:r>
              <a:rPr lang="en-US" altLang="zh-TW" sz="2200" dirty="0">
                <a:solidFill>
                  <a:srgbClr val="0000FF"/>
                </a:solidFill>
              </a:rPr>
              <a:t>= last(l);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end-</a:t>
            </a:r>
            <a:r>
              <a:rPr lang="en-US" altLang="zh-TW" sz="2200" dirty="0">
                <a:solidFill>
                  <a:srgbClr val="0000FF"/>
                </a:solidFill>
              </a:rPr>
              <a:t>&gt;link = prepend(NULL, e);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return </a:t>
            </a:r>
            <a:r>
              <a:rPr lang="en-US" altLang="zh-TW" sz="2200" dirty="0">
                <a:solidFill>
                  <a:srgbClr val="0000FF"/>
                </a:solidFill>
              </a:rPr>
              <a:t>l;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rgbClr val="0000FF"/>
                </a:solidFill>
              </a:rPr>
              <a:t>}</a:t>
            </a:r>
            <a:endParaRPr lang="en-US" altLang="zh-TW" sz="2200" dirty="0">
              <a:solidFill>
                <a:srgbClr val="0000FF"/>
              </a:solidFill>
            </a:endParaRPr>
          </a:p>
        </p:txBody>
      </p:sp>
      <p:sp>
        <p:nvSpPr>
          <p:cNvPr id="411724" name="Text Box 76"/>
          <p:cNvSpPr txBox="1">
            <a:spLocks noChangeArrowheads="1"/>
          </p:cNvSpPr>
          <p:nvPr/>
        </p:nvSpPr>
        <p:spPr bwMode="auto">
          <a:xfrm>
            <a:off x="7176823" y="6248400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grpSp>
        <p:nvGrpSpPr>
          <p:cNvPr id="411765" name="Group 117"/>
          <p:cNvGrpSpPr>
            <a:grpSpLocks/>
          </p:cNvGrpSpPr>
          <p:nvPr/>
        </p:nvGrpSpPr>
        <p:grpSpPr bwMode="auto">
          <a:xfrm>
            <a:off x="290240" y="4373564"/>
            <a:ext cx="1578726" cy="1417637"/>
            <a:chOff x="198" y="2755"/>
            <a:chExt cx="1077" cy="893"/>
          </a:xfrm>
        </p:grpSpPr>
        <p:sp>
          <p:nvSpPr>
            <p:cNvPr id="411766" name="Line 118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11767" name="Group 119"/>
            <p:cNvGrpSpPr>
              <a:grpSpLocks/>
            </p:cNvGrpSpPr>
            <p:nvPr/>
          </p:nvGrpSpPr>
          <p:grpSpPr bwMode="auto">
            <a:xfrm>
              <a:off x="198" y="2755"/>
              <a:ext cx="1077" cy="413"/>
              <a:chOff x="198" y="2755"/>
              <a:chExt cx="1077" cy="413"/>
            </a:xfrm>
          </p:grpSpPr>
          <p:sp>
            <p:nvSpPr>
              <p:cNvPr id="411768" name="Rectangle 120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1769" name="Text Box 121"/>
              <p:cNvSpPr txBox="1">
                <a:spLocks noChangeArrowheads="1"/>
              </p:cNvSpPr>
              <p:nvPr/>
            </p:nvSpPr>
            <p:spPr bwMode="auto">
              <a:xfrm>
                <a:off x="198" y="2755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listPoniter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411770" name="Group 122"/>
          <p:cNvGrpSpPr>
            <a:grpSpLocks/>
          </p:cNvGrpSpPr>
          <p:nvPr/>
        </p:nvGrpSpPr>
        <p:grpSpPr bwMode="auto">
          <a:xfrm>
            <a:off x="507186" y="5249864"/>
            <a:ext cx="7827662" cy="723900"/>
            <a:chOff x="346" y="3307"/>
            <a:chExt cx="5340" cy="456"/>
          </a:xfrm>
        </p:grpSpPr>
        <p:grpSp>
          <p:nvGrpSpPr>
            <p:cNvPr id="411771" name="Group 123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411772" name="Group 124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1773" name="Rectangle 12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74" name="Rectangle 126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7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11776" name="Text Box 128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1777" name="Text Box 129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1778" name="Group 130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411779" name="Group 131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1780" name="Rectangle 132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81" name="Rectangle 133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8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411783" name="Text Box 135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1784" name="Text Box 136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1785" name="Group 137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411786" name="Group 138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1787" name="Rectangle 139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88" name="Rectangle 140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8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411790" name="Text Box 142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1791" name="Text Box 143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1792" name="Group 144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411793" name="Group 145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1794" name="Rectangle 146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95" name="Rectangle 147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179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411797" name="Text Box 149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1798" name="Text Box 150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411799" name="Line 151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1800" name="Line 152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1801" name="Line 153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1802" name="Line 154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1803" name="Text Box 155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grpSp>
        <p:nvGrpSpPr>
          <p:cNvPr id="411804" name="Group 156"/>
          <p:cNvGrpSpPr>
            <a:grpSpLocks/>
          </p:cNvGrpSpPr>
          <p:nvPr/>
        </p:nvGrpSpPr>
        <p:grpSpPr bwMode="auto">
          <a:xfrm>
            <a:off x="5699235" y="4348163"/>
            <a:ext cx="1055414" cy="1214437"/>
            <a:chOff x="3888" y="2739"/>
            <a:chExt cx="720" cy="765"/>
          </a:xfrm>
        </p:grpSpPr>
        <p:grpSp>
          <p:nvGrpSpPr>
            <p:cNvPr id="411805" name="Group 157"/>
            <p:cNvGrpSpPr>
              <a:grpSpLocks/>
            </p:cNvGrpSpPr>
            <p:nvPr/>
          </p:nvGrpSpPr>
          <p:grpSpPr bwMode="auto">
            <a:xfrm>
              <a:off x="3888" y="2739"/>
              <a:ext cx="586" cy="407"/>
              <a:chOff x="192" y="2761"/>
              <a:chExt cx="586" cy="407"/>
            </a:xfrm>
          </p:grpSpPr>
          <p:sp>
            <p:nvSpPr>
              <p:cNvPr id="411806" name="Rectangle 158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1807" name="Text Box 159"/>
              <p:cNvSpPr txBox="1">
                <a:spLocks noChangeArrowheads="1"/>
              </p:cNvSpPr>
              <p:nvPr/>
            </p:nvSpPr>
            <p:spPr bwMode="auto">
              <a:xfrm>
                <a:off x="192" y="2761"/>
                <a:ext cx="41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+mn-lt"/>
                  </a:rPr>
                  <a:t>end</a:t>
                </a:r>
              </a:p>
            </p:txBody>
          </p:sp>
        </p:grpSp>
        <p:sp>
          <p:nvSpPr>
            <p:cNvPr id="411808" name="Line 160"/>
            <p:cNvSpPr>
              <a:spLocks noChangeShapeType="1"/>
            </p:cNvSpPr>
            <p:nvPr/>
          </p:nvSpPr>
          <p:spPr bwMode="auto">
            <a:xfrm>
              <a:off x="4224" y="3072"/>
              <a:ext cx="384" cy="43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grpSp>
        <p:nvGrpSpPr>
          <p:cNvPr id="411809" name="Group 161"/>
          <p:cNvGrpSpPr>
            <a:grpSpLocks/>
          </p:cNvGrpSpPr>
          <p:nvPr/>
        </p:nvGrpSpPr>
        <p:grpSpPr bwMode="auto">
          <a:xfrm>
            <a:off x="7317543" y="4343401"/>
            <a:ext cx="1621234" cy="723900"/>
            <a:chOff x="4992" y="2736"/>
            <a:chExt cx="1106" cy="456"/>
          </a:xfrm>
        </p:grpSpPr>
        <p:sp>
          <p:nvSpPr>
            <p:cNvPr id="411810" name="Text Box 162"/>
            <p:cNvSpPr txBox="1">
              <a:spLocks noChangeArrowheads="1"/>
            </p:cNvSpPr>
            <p:nvPr/>
          </p:nvSpPr>
          <p:spPr bwMode="auto">
            <a:xfrm>
              <a:off x="5040" y="2736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411811" name="Text Box 163"/>
            <p:cNvSpPr txBox="1">
              <a:spLocks noChangeArrowheads="1"/>
            </p:cNvSpPr>
            <p:nvPr/>
          </p:nvSpPr>
          <p:spPr bwMode="auto">
            <a:xfrm>
              <a:off x="5568" y="2736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  <p:grpSp>
          <p:nvGrpSpPr>
            <p:cNvPr id="411812" name="Group 164"/>
            <p:cNvGrpSpPr>
              <a:grpSpLocks/>
            </p:cNvGrpSpPr>
            <p:nvPr/>
          </p:nvGrpSpPr>
          <p:grpSpPr bwMode="auto">
            <a:xfrm>
              <a:off x="4992" y="2933"/>
              <a:ext cx="1106" cy="259"/>
              <a:chOff x="4992" y="2933"/>
              <a:chExt cx="1106" cy="259"/>
            </a:xfrm>
          </p:grpSpPr>
          <p:sp>
            <p:nvSpPr>
              <p:cNvPr id="411813" name="Rectangle 165"/>
              <p:cNvSpPr>
                <a:spLocks noChangeArrowheads="1"/>
              </p:cNvSpPr>
              <p:nvPr/>
            </p:nvSpPr>
            <p:spPr bwMode="auto">
              <a:xfrm>
                <a:off x="4992" y="2933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1814" name="Rectangle 166"/>
              <p:cNvSpPr>
                <a:spLocks noChangeArrowheads="1"/>
              </p:cNvSpPr>
              <p:nvPr/>
            </p:nvSpPr>
            <p:spPr bwMode="auto">
              <a:xfrm>
                <a:off x="5520" y="2933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1815" name="Text Box 167"/>
              <p:cNvSpPr txBox="1">
                <a:spLocks noChangeArrowheads="1"/>
              </p:cNvSpPr>
              <p:nvPr/>
            </p:nvSpPr>
            <p:spPr bwMode="auto">
              <a:xfrm>
                <a:off x="5078" y="2940"/>
                <a:ext cx="22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+mn-lt"/>
                  </a:rPr>
                  <a:t>e</a:t>
                </a:r>
              </a:p>
            </p:txBody>
          </p:sp>
          <p:sp>
            <p:nvSpPr>
              <p:cNvPr id="411816" name="Text Box 168"/>
              <p:cNvSpPr txBox="1">
                <a:spLocks noChangeArrowheads="1"/>
              </p:cNvSpPr>
              <p:nvPr/>
            </p:nvSpPr>
            <p:spPr bwMode="auto">
              <a:xfrm>
                <a:off x="5558" y="2951"/>
                <a:ext cx="54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+mn-lt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0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en-US" altLang="zh-TW" dirty="0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74785196-62AE-4C62-8832-94263E5C904A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61727" cy="609600"/>
          </a:xfrm>
        </p:spPr>
        <p:txBody>
          <a:bodyPr/>
          <a:lstStyle/>
          <a:p>
            <a:r>
              <a:rPr lang="en-US" altLang="zh-TW" sz="3600" dirty="0" smtClean="0"/>
              <a:t>Singly </a:t>
            </a:r>
            <a:r>
              <a:rPr lang="en-US" altLang="zh-TW" sz="3600" dirty="0"/>
              <a:t>Linked </a:t>
            </a:r>
            <a:r>
              <a:rPr lang="en-US" altLang="zh-TW" sz="3600" dirty="0" smtClean="0"/>
              <a:t>List: Delete</a:t>
            </a:r>
            <a:endParaRPr lang="en-US" altLang="zh-TW" sz="3600" dirty="0"/>
          </a:p>
        </p:txBody>
      </p:sp>
      <p:grpSp>
        <p:nvGrpSpPr>
          <p:cNvPr id="413811" name="Group 115"/>
          <p:cNvGrpSpPr>
            <a:grpSpLocks/>
          </p:cNvGrpSpPr>
          <p:nvPr/>
        </p:nvGrpSpPr>
        <p:grpSpPr bwMode="auto">
          <a:xfrm>
            <a:off x="354738" y="4772025"/>
            <a:ext cx="1578726" cy="1408113"/>
            <a:chOff x="204" y="2761"/>
            <a:chExt cx="1077" cy="887"/>
          </a:xfrm>
        </p:grpSpPr>
        <p:sp>
          <p:nvSpPr>
            <p:cNvPr id="413812" name="Line 116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13813" name="Group 117"/>
            <p:cNvGrpSpPr>
              <a:grpSpLocks/>
            </p:cNvGrpSpPr>
            <p:nvPr/>
          </p:nvGrpSpPr>
          <p:grpSpPr bwMode="auto">
            <a:xfrm>
              <a:off x="204" y="2761"/>
              <a:ext cx="1077" cy="407"/>
              <a:chOff x="204" y="2761"/>
              <a:chExt cx="1077" cy="407"/>
            </a:xfrm>
          </p:grpSpPr>
          <p:sp>
            <p:nvSpPr>
              <p:cNvPr id="413814" name="Rectangle 118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3815" name="Text Box 119"/>
              <p:cNvSpPr txBox="1">
                <a:spLocks noChangeArrowheads="1"/>
              </p:cNvSpPr>
              <p:nvPr/>
            </p:nvSpPr>
            <p:spPr bwMode="auto">
              <a:xfrm>
                <a:off x="204" y="2761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413816" name="Group 120"/>
          <p:cNvGrpSpPr>
            <a:grpSpLocks/>
          </p:cNvGrpSpPr>
          <p:nvPr/>
        </p:nvGrpSpPr>
        <p:grpSpPr bwMode="auto">
          <a:xfrm>
            <a:off x="562888" y="5638801"/>
            <a:ext cx="7827662" cy="723900"/>
            <a:chOff x="346" y="3307"/>
            <a:chExt cx="5340" cy="456"/>
          </a:xfrm>
        </p:grpSpPr>
        <p:grpSp>
          <p:nvGrpSpPr>
            <p:cNvPr id="413817" name="Group 121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413818" name="Group 122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19" name="Rectangle 12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13822" name="Text Box 126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23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3824" name="Group 128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413825" name="Group 129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2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7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413829" name="Text Box 133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30" name="Text Box 134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3831" name="Group 135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413832" name="Group 13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33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34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3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413836" name="Text Box 14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37" name="Text Box 14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3838" name="Group 142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413839" name="Group 14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40" name="Rectangle 14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42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413843" name="Text Box 14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44" name="Text Box 14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413845" name="Line 149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6" name="Line 150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7" name="Line 151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8" name="Line 152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9" name="Text Box 153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sp>
        <p:nvSpPr>
          <p:cNvPr id="46" name="Content Placeholder 3"/>
          <p:cNvSpPr>
            <a:spLocks noGrp="1"/>
          </p:cNvSpPr>
          <p:nvPr>
            <p:ph idx="1"/>
          </p:nvPr>
        </p:nvSpPr>
        <p:spPr>
          <a:xfrm>
            <a:off x="290926" y="1074738"/>
            <a:ext cx="8494716" cy="3261872"/>
          </a:xfrm>
        </p:spPr>
        <p:txBody>
          <a:bodyPr/>
          <a:lstStyle/>
          <a:p>
            <a:r>
              <a:rPr lang="en-US" altLang="zh-HK" sz="2400" dirty="0" smtClean="0"/>
              <a:t>Consider deleting an element from a </a:t>
            </a:r>
            <a:r>
              <a:rPr lang="en-US" altLang="zh-HK" sz="2400" dirty="0"/>
              <a:t>list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 smtClean="0"/>
              <a:t>The delete procedure is to delete an element from a list </a:t>
            </a:r>
            <a:r>
              <a:rPr lang="en-US" altLang="zh-HK" sz="2400" dirty="0" smtClean="0">
                <a:solidFill>
                  <a:srgbClr val="0000FF"/>
                </a:solidFill>
              </a:rPr>
              <a:t>l</a:t>
            </a:r>
            <a:r>
              <a:rPr lang="en-US" altLang="zh-HK" sz="2400" dirty="0" smtClean="0"/>
              <a:t> specified by </a:t>
            </a:r>
            <a:r>
              <a:rPr lang="en-US" altLang="zh-HK" sz="2400" dirty="0" smtClean="0">
                <a:solidFill>
                  <a:srgbClr val="0000FF"/>
                </a:solidFill>
              </a:rPr>
              <a:t>trail</a:t>
            </a:r>
            <a:r>
              <a:rPr lang="en-US" altLang="zh-HK" sz="2400" dirty="0" smtClean="0"/>
              <a:t>, and return the new deleted list.</a:t>
            </a:r>
            <a:br>
              <a:rPr lang="en-US" altLang="zh-HK" sz="2400" dirty="0" smtClean="0"/>
            </a:br>
            <a:r>
              <a:rPr lang="en-US" altLang="zh-HK" sz="2400" dirty="0" smtClean="0"/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HK" sz="2400" dirty="0" smtClean="0">
                <a:solidFill>
                  <a:srgbClr val="0000FF"/>
                </a:solidFill>
              </a:rPr>
              <a:t> delete(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HK" sz="2400" dirty="0" smtClean="0">
                <a:solidFill>
                  <a:srgbClr val="0000FF"/>
                </a:solidFill>
              </a:rPr>
              <a:t> l</a:t>
            </a:r>
            <a:r>
              <a:rPr lang="en-US" altLang="zh-HK" sz="2400" dirty="0">
                <a:solidFill>
                  <a:srgbClr val="0000FF"/>
                </a:solidFill>
              </a:rPr>
              <a:t>,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HK" sz="2400" dirty="0" smtClean="0">
                <a:solidFill>
                  <a:srgbClr val="0000FF"/>
                </a:solidFill>
              </a:rPr>
              <a:t> trail)</a:t>
            </a:r>
            <a:r>
              <a:rPr lang="en-US" altLang="zh-HK" sz="2400" dirty="0" smtClean="0"/>
              <a:t> </a:t>
            </a:r>
          </a:p>
          <a:p>
            <a:r>
              <a:rPr lang="en-US" altLang="zh-HK" sz="2400" dirty="0" smtClean="0"/>
              <a:t>There are three cases about </a:t>
            </a:r>
            <a:r>
              <a:rPr lang="en-US" altLang="zh-HK" sz="2400" dirty="0" smtClean="0">
                <a:solidFill>
                  <a:srgbClr val="0000FF"/>
                </a:solidFill>
              </a:rPr>
              <a:t>trail</a:t>
            </a:r>
            <a:r>
              <a:rPr lang="en-US" altLang="zh-HK" sz="2400" dirty="0" smtClean="0"/>
              <a:t>.</a:t>
            </a:r>
          </a:p>
          <a:p>
            <a:pPr lvl="1"/>
            <a:r>
              <a:rPr lang="en-US" altLang="zh-HK" sz="2000" dirty="0" smtClean="0"/>
              <a:t>To delete the </a:t>
            </a:r>
            <a:r>
              <a:rPr lang="en-US" altLang="zh-HK" sz="2000" dirty="0" smtClean="0">
                <a:solidFill>
                  <a:srgbClr val="C00000"/>
                </a:solidFill>
              </a:rPr>
              <a:t>first</a:t>
            </a:r>
            <a:r>
              <a:rPr lang="en-US" altLang="zh-HK" sz="2000" dirty="0" smtClean="0"/>
              <a:t> element (</a:t>
            </a:r>
            <a:r>
              <a:rPr lang="en-US" altLang="zh-HK" sz="2000" dirty="0" smtClean="0">
                <a:solidFill>
                  <a:srgbClr val="0000FF"/>
                </a:solidFill>
              </a:rPr>
              <a:t>trail == NULL</a:t>
            </a:r>
            <a:r>
              <a:rPr lang="en-US" altLang="zh-HK" sz="2000" dirty="0" smtClean="0"/>
              <a:t>)</a:t>
            </a:r>
          </a:p>
          <a:p>
            <a:pPr lvl="1"/>
            <a:r>
              <a:rPr lang="en-US" altLang="zh-HK" sz="2000" dirty="0" smtClean="0"/>
              <a:t>To delete the </a:t>
            </a:r>
            <a:r>
              <a:rPr lang="en-US" altLang="zh-HK" sz="2000" dirty="0" smtClean="0">
                <a:solidFill>
                  <a:srgbClr val="C00000"/>
                </a:solidFill>
              </a:rPr>
              <a:t>last</a:t>
            </a:r>
            <a:r>
              <a:rPr lang="en-US" altLang="zh-HK" sz="2000" dirty="0" smtClean="0"/>
              <a:t> element (</a:t>
            </a:r>
            <a:r>
              <a:rPr lang="en-US" altLang="zh-HK" sz="2000" dirty="0" smtClean="0">
                <a:solidFill>
                  <a:srgbClr val="0000FF"/>
                </a:solidFill>
              </a:rPr>
              <a:t>trail == last(l)</a:t>
            </a:r>
            <a:r>
              <a:rPr lang="en-US" altLang="zh-HK" sz="2000" dirty="0" smtClean="0"/>
              <a:t>)</a:t>
            </a:r>
          </a:p>
          <a:p>
            <a:pPr lvl="1"/>
            <a:r>
              <a:rPr lang="en-US" altLang="zh-HK" sz="2000" dirty="0" smtClean="0"/>
              <a:t>To delete an element in the </a:t>
            </a:r>
            <a:r>
              <a:rPr lang="en-US" altLang="zh-HK" sz="2000" dirty="0" smtClean="0">
                <a:solidFill>
                  <a:srgbClr val="C00000"/>
                </a:solidFill>
              </a:rPr>
              <a:t>middle</a:t>
            </a:r>
            <a:r>
              <a:rPr lang="en-US" altLang="zh-HK" sz="2000" dirty="0" smtClean="0"/>
              <a:t> (</a:t>
            </a:r>
            <a:r>
              <a:rPr lang="en-US" altLang="zh-HK" sz="2000" dirty="0" smtClean="0">
                <a:solidFill>
                  <a:srgbClr val="0000FF"/>
                </a:solidFill>
              </a:rPr>
              <a:t>trail</a:t>
            </a:r>
            <a:r>
              <a:rPr lang="en-US" altLang="zh-HK" sz="2000" dirty="0" smtClean="0"/>
              <a:t> is the precedent node of the node to be deleted)</a:t>
            </a:r>
            <a:endParaRPr lang="en-US" altLang="zh-HK" sz="2000" dirty="0"/>
          </a:p>
        </p:txBody>
      </p:sp>
    </p:spTree>
    <p:extLst>
      <p:ext uri="{BB962C8B-B14F-4D97-AF65-F5344CB8AC3E}">
        <p14:creationId xmlns:p14="http://schemas.microsoft.com/office/powerpoint/2010/main" val="29373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en-US" altLang="zh-TW" dirty="0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74785196-62AE-4C62-8832-94263E5C904A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261727" cy="609600"/>
          </a:xfrm>
        </p:spPr>
        <p:txBody>
          <a:bodyPr/>
          <a:lstStyle/>
          <a:p>
            <a:r>
              <a:rPr lang="en-US" altLang="zh-TW" sz="3600" dirty="0" smtClean="0"/>
              <a:t>Singly </a:t>
            </a:r>
            <a:r>
              <a:rPr lang="en-US" altLang="zh-TW" sz="3600" dirty="0"/>
              <a:t>Linked </a:t>
            </a:r>
            <a:r>
              <a:rPr lang="en-US" altLang="zh-TW" sz="3600" dirty="0" smtClean="0"/>
              <a:t>List: Delete</a:t>
            </a:r>
            <a:endParaRPr lang="en-US" altLang="zh-TW" sz="3600" dirty="0"/>
          </a:p>
        </p:txBody>
      </p:sp>
      <p:sp>
        <p:nvSpPr>
          <p:cNvPr id="413769" name="Rectangle 73"/>
          <p:cNvSpPr>
            <a:spLocks noChangeArrowheads="1"/>
          </p:cNvSpPr>
          <p:nvPr/>
        </p:nvSpPr>
        <p:spPr bwMode="gray">
          <a:xfrm>
            <a:off x="35179" y="1079179"/>
            <a:ext cx="8795127" cy="3529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delete(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l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trail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){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TW" sz="2000" dirty="0" smtClean="0">
                <a:solidFill>
                  <a:srgbClr val="0000FF"/>
                </a:solidFill>
                <a:latin typeface="+mn-lt"/>
              </a:rPr>
            </a:b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sz="1800" dirty="0" smtClean="0">
                <a:solidFill>
                  <a:srgbClr val="0000FF"/>
                </a:solidFill>
                <a:latin typeface="+mn-lt"/>
              </a:rPr>
              <a:t>/* </a:t>
            </a:r>
            <a:r>
              <a:rPr lang="en-US" altLang="zh-TW" sz="1800" dirty="0">
                <a:solidFill>
                  <a:srgbClr val="0000FF"/>
                </a:solidFill>
                <a:latin typeface="+mn-lt"/>
              </a:rPr>
              <a:t>delete </a:t>
            </a:r>
            <a:r>
              <a:rPr lang="en-US" altLang="zh-TW" sz="1800" dirty="0" smtClean="0">
                <a:solidFill>
                  <a:srgbClr val="0000FF"/>
                </a:solidFill>
                <a:latin typeface="+mn-lt"/>
              </a:rPr>
              <a:t>from a node from a list at the position specified by trail </a:t>
            </a:r>
            <a:r>
              <a:rPr lang="en-US" altLang="zh-TW" sz="1800" dirty="0">
                <a:solidFill>
                  <a:srgbClr val="0000FF"/>
                </a:solidFill>
                <a:latin typeface="+mn-lt"/>
              </a:rPr>
              <a:t>*/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len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; 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w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t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p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if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+mn-lt"/>
              </a:rPr>
              <a:t>IsEmptyL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(trail)) {   /* delete the first node */ 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         w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= l;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  l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= l-&gt;link;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}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else { t = last(l);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   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       if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(trail == t)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{ 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                   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len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= length(l); 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                   if (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len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== 1) {w = l;  l = NULL;} else {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                        w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trail;  p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= nth(l, </a:t>
            </a:r>
            <a:r>
              <a:rPr lang="en-US" altLang="zh-TW" sz="2000" dirty="0" err="1" smtClean="0">
                <a:solidFill>
                  <a:srgbClr val="0000FF"/>
                </a:solidFill>
                <a:latin typeface="+mn-lt"/>
              </a:rPr>
              <a:t>len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- 2);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p-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&gt;link = NULL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;}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              }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else {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w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= trail-&gt;link;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trail-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&gt;link = trail-&gt;link-&gt;link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; } </a:t>
            </a:r>
            <a:endParaRPr lang="en-US" altLang="zh-TW" sz="2000" dirty="0">
              <a:solidFill>
                <a:srgbClr val="0000FF"/>
              </a:solidFill>
              <a:latin typeface="+mn-lt"/>
            </a:endParaRP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}  </a:t>
            </a:r>
            <a:endParaRPr lang="en-US" altLang="zh-TW" sz="2000" dirty="0">
              <a:solidFill>
                <a:srgbClr val="0000FF"/>
              </a:solidFill>
              <a:latin typeface="+mn-lt"/>
            </a:endParaRP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  <a:latin typeface="+mn-lt"/>
              </a:rPr>
              <a:t>     free(w</a:t>
            </a: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);  return l;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grpSp>
        <p:nvGrpSpPr>
          <p:cNvPr id="413811" name="Group 115"/>
          <p:cNvGrpSpPr>
            <a:grpSpLocks/>
          </p:cNvGrpSpPr>
          <p:nvPr/>
        </p:nvGrpSpPr>
        <p:grpSpPr bwMode="auto">
          <a:xfrm>
            <a:off x="304899" y="5133976"/>
            <a:ext cx="1578726" cy="1046163"/>
            <a:chOff x="170" y="2989"/>
            <a:chExt cx="1077" cy="659"/>
          </a:xfrm>
        </p:grpSpPr>
        <p:sp>
          <p:nvSpPr>
            <p:cNvPr id="413812" name="Line 116"/>
            <p:cNvSpPr>
              <a:spLocks noChangeShapeType="1"/>
            </p:cNvSpPr>
            <p:nvPr/>
          </p:nvSpPr>
          <p:spPr bwMode="auto">
            <a:xfrm>
              <a:off x="346" y="3307"/>
              <a:ext cx="0" cy="34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13813" name="Group 117"/>
            <p:cNvGrpSpPr>
              <a:grpSpLocks/>
            </p:cNvGrpSpPr>
            <p:nvPr/>
          </p:nvGrpSpPr>
          <p:grpSpPr bwMode="auto">
            <a:xfrm>
              <a:off x="170" y="2989"/>
              <a:ext cx="1077" cy="414"/>
              <a:chOff x="170" y="2989"/>
              <a:chExt cx="1077" cy="414"/>
            </a:xfrm>
          </p:grpSpPr>
          <p:sp>
            <p:nvSpPr>
              <p:cNvPr id="413814" name="Rectangle 118"/>
              <p:cNvSpPr>
                <a:spLocks noChangeArrowheads="1"/>
              </p:cNvSpPr>
              <p:nvPr/>
            </p:nvSpPr>
            <p:spPr bwMode="auto">
              <a:xfrm>
                <a:off x="228" y="3211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3815" name="Text Box 119"/>
              <p:cNvSpPr txBox="1">
                <a:spLocks noChangeArrowheads="1"/>
              </p:cNvSpPr>
              <p:nvPr/>
            </p:nvSpPr>
            <p:spPr bwMode="auto">
              <a:xfrm>
                <a:off x="170" y="2989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413816" name="Group 120"/>
          <p:cNvGrpSpPr>
            <a:grpSpLocks/>
          </p:cNvGrpSpPr>
          <p:nvPr/>
        </p:nvGrpSpPr>
        <p:grpSpPr bwMode="auto">
          <a:xfrm>
            <a:off x="562888" y="5638801"/>
            <a:ext cx="7827662" cy="723900"/>
            <a:chOff x="346" y="3307"/>
            <a:chExt cx="5340" cy="456"/>
          </a:xfrm>
        </p:grpSpPr>
        <p:grpSp>
          <p:nvGrpSpPr>
            <p:cNvPr id="413817" name="Group 121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413818" name="Group 122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19" name="Rectangle 12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13822" name="Text Box 126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23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3824" name="Group 128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413825" name="Group 129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2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7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2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413829" name="Text Box 133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30" name="Text Box 134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3831" name="Group 135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413832" name="Group 13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33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34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35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413836" name="Text Box 14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37" name="Text Box 14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3838" name="Group 142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413839" name="Group 14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3840" name="Rectangle 14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3842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413843" name="Text Box 14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3844" name="Text Box 14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413845" name="Line 149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6" name="Line 150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7" name="Line 151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8" name="Line 152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3849" name="Text Box 153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7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Case 1: delete the first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5345"/>
            <a:ext cx="7772400" cy="4901541"/>
          </a:xfrm>
        </p:spPr>
        <p:txBody>
          <a:bodyPr/>
          <a:lstStyle/>
          <a:p>
            <a:r>
              <a:rPr lang="en-HK" dirty="0" smtClean="0"/>
              <a:t>Before</a:t>
            </a:r>
          </a:p>
          <a:p>
            <a:endParaRPr lang="en-HK" dirty="0"/>
          </a:p>
          <a:p>
            <a:endParaRPr lang="en-HK" dirty="0" smtClean="0"/>
          </a:p>
          <a:p>
            <a:endParaRPr lang="en-HK" dirty="0"/>
          </a:p>
          <a:p>
            <a:endParaRPr lang="en-HK" dirty="0" smtClean="0"/>
          </a:p>
          <a:p>
            <a:r>
              <a:rPr lang="en-HK" dirty="0" smtClean="0"/>
              <a:t>After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672538" y="1915885"/>
            <a:ext cx="1578726" cy="1408113"/>
            <a:chOff x="204" y="2761"/>
            <a:chExt cx="1077" cy="887"/>
          </a:xfrm>
        </p:grpSpPr>
        <p:sp>
          <p:nvSpPr>
            <p:cNvPr id="9" name="Line 116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0" name="Group 117"/>
            <p:cNvGrpSpPr>
              <a:grpSpLocks/>
            </p:cNvGrpSpPr>
            <p:nvPr/>
          </p:nvGrpSpPr>
          <p:grpSpPr bwMode="auto">
            <a:xfrm>
              <a:off x="204" y="2761"/>
              <a:ext cx="1077" cy="407"/>
              <a:chOff x="204" y="2761"/>
              <a:chExt cx="1077" cy="407"/>
            </a:xfrm>
          </p:grpSpPr>
          <p:sp>
            <p:nvSpPr>
              <p:cNvPr id="11" name="Rectangle 118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2" name="Text Box 119"/>
              <p:cNvSpPr txBox="1">
                <a:spLocks noChangeArrowheads="1"/>
              </p:cNvSpPr>
              <p:nvPr/>
            </p:nvSpPr>
            <p:spPr bwMode="auto">
              <a:xfrm>
                <a:off x="204" y="2761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880688" y="2782661"/>
            <a:ext cx="7827662" cy="723900"/>
            <a:chOff x="346" y="3307"/>
            <a:chExt cx="5340" cy="456"/>
          </a:xfrm>
        </p:grpSpPr>
        <p:grpSp>
          <p:nvGrpSpPr>
            <p:cNvPr id="14" name="Group 121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41" name="Group 122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4" name="Rectangle 12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6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2" name="Text Box 126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3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5" name="Group 128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35" name="Group 129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8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36" name="Text Box 133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7" name="Text Box 134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6" name="Group 135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29" name="Group 13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2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3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4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30" name="Text Box 14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1" name="Text Box 14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7" name="Group 142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23" name="Group 14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26" name="Rectangle 14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7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8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24" name="Text Box 14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5" name="Text Box 14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18" name="Line 149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9" name="Line 150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0" name="Line 151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1" name="Line 152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2" name="Text Box 153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grpSp>
        <p:nvGrpSpPr>
          <p:cNvPr id="47" name="Group 115"/>
          <p:cNvGrpSpPr>
            <a:grpSpLocks/>
          </p:cNvGrpSpPr>
          <p:nvPr/>
        </p:nvGrpSpPr>
        <p:grpSpPr bwMode="auto">
          <a:xfrm>
            <a:off x="2710421" y="4532207"/>
            <a:ext cx="3301106" cy="1408113"/>
            <a:chOff x="204" y="2761"/>
            <a:chExt cx="2252" cy="887"/>
          </a:xfrm>
        </p:grpSpPr>
        <p:sp>
          <p:nvSpPr>
            <p:cNvPr id="48" name="Line 116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9" name="Group 117"/>
            <p:cNvGrpSpPr>
              <a:grpSpLocks/>
            </p:cNvGrpSpPr>
            <p:nvPr/>
          </p:nvGrpSpPr>
          <p:grpSpPr bwMode="auto">
            <a:xfrm>
              <a:off x="204" y="2761"/>
              <a:ext cx="2252" cy="407"/>
              <a:chOff x="204" y="2761"/>
              <a:chExt cx="2252" cy="407"/>
            </a:xfrm>
          </p:grpSpPr>
          <p:sp>
            <p:nvSpPr>
              <p:cNvPr id="50" name="Rectangle 118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51" name="Text Box 119"/>
              <p:cNvSpPr txBox="1">
                <a:spLocks noChangeArrowheads="1"/>
              </p:cNvSpPr>
              <p:nvPr/>
            </p:nvSpPr>
            <p:spPr bwMode="auto">
              <a:xfrm>
                <a:off x="204" y="2761"/>
                <a:ext cx="22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 (head of list)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52" name="Group 120"/>
          <p:cNvGrpSpPr>
            <a:grpSpLocks/>
          </p:cNvGrpSpPr>
          <p:nvPr/>
        </p:nvGrpSpPr>
        <p:grpSpPr bwMode="auto">
          <a:xfrm>
            <a:off x="1156590" y="5578498"/>
            <a:ext cx="7546218" cy="723900"/>
            <a:chOff x="538" y="3307"/>
            <a:chExt cx="5148" cy="456"/>
          </a:xfrm>
        </p:grpSpPr>
        <p:grpSp>
          <p:nvGrpSpPr>
            <p:cNvPr id="53" name="Group 121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80" name="Group 122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83" name="Rectangle 12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8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8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81" name="Text Box 126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82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54" name="Group 128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74" name="Group 129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77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8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75" name="Text Box 133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76" name="Text Box 134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55" name="Group 135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68" name="Group 13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71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2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7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69" name="Text Box 14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70" name="Text Box 14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56" name="Group 142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62" name="Group 14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65" name="Rectangle 14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66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67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63" name="Text Box 14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4" name="Text Box 14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57" name="Line 149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8" name="Line 150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59" name="Line 151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60" name="Line 152"/>
            <p:cNvSpPr>
              <a:spLocks noChangeShapeType="1"/>
            </p:cNvSpPr>
            <p:nvPr/>
          </p:nvSpPr>
          <p:spPr bwMode="auto">
            <a:xfrm>
              <a:off x="1738" y="351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61" name="Text Box 153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grpSp>
        <p:nvGrpSpPr>
          <p:cNvPr id="86" name="Group 115"/>
          <p:cNvGrpSpPr>
            <a:grpSpLocks/>
          </p:cNvGrpSpPr>
          <p:nvPr/>
        </p:nvGrpSpPr>
        <p:grpSpPr bwMode="auto">
          <a:xfrm>
            <a:off x="684893" y="4497755"/>
            <a:ext cx="1895351" cy="1570042"/>
            <a:chOff x="204" y="2659"/>
            <a:chExt cx="1293" cy="989"/>
          </a:xfrm>
        </p:grpSpPr>
        <p:sp>
          <p:nvSpPr>
            <p:cNvPr id="87" name="Line 116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88" name="Group 117"/>
            <p:cNvGrpSpPr>
              <a:grpSpLocks/>
            </p:cNvGrpSpPr>
            <p:nvPr/>
          </p:nvGrpSpPr>
          <p:grpSpPr bwMode="auto">
            <a:xfrm>
              <a:off x="204" y="2659"/>
              <a:ext cx="1293" cy="594"/>
              <a:chOff x="204" y="2659"/>
              <a:chExt cx="1293" cy="594"/>
            </a:xfrm>
          </p:grpSpPr>
          <p:sp>
            <p:nvSpPr>
              <p:cNvPr id="89" name="Rectangle 118"/>
              <p:cNvSpPr>
                <a:spLocks noChangeArrowheads="1"/>
              </p:cNvSpPr>
              <p:nvPr/>
            </p:nvSpPr>
            <p:spPr bwMode="auto">
              <a:xfrm>
                <a:off x="250" y="3061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0" name="Text Box 119"/>
              <p:cNvSpPr txBox="1">
                <a:spLocks noChangeArrowheads="1"/>
              </p:cNvSpPr>
              <p:nvPr/>
            </p:nvSpPr>
            <p:spPr bwMode="auto">
              <a:xfrm>
                <a:off x="204" y="2659"/>
                <a:ext cx="1293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w </a:t>
                </a:r>
              </a:p>
              <a:p>
                <a:r>
                  <a:rPr lang="en-US" altLang="zh-TW" sz="2000" dirty="0" smtClean="0">
                    <a:latin typeface="+mn-lt"/>
                  </a:rPr>
                  <a:t>(will be freed)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sp>
        <p:nvSpPr>
          <p:cNvPr id="91" name="Line 152"/>
          <p:cNvSpPr>
            <a:spLocks noChangeShapeType="1"/>
          </p:cNvSpPr>
          <p:nvPr/>
        </p:nvSpPr>
        <p:spPr bwMode="auto">
          <a:xfrm>
            <a:off x="893044" y="6067781"/>
            <a:ext cx="28144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704532" y="1451274"/>
            <a:ext cx="598068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if (</a:t>
            </a:r>
            <a:r>
              <a:rPr lang="en-US" altLang="zh-TW" sz="2000" dirty="0" err="1">
                <a:solidFill>
                  <a:srgbClr val="0000FF"/>
                </a:solidFill>
              </a:rPr>
              <a:t>IsEmptyL</a:t>
            </a:r>
            <a:r>
              <a:rPr lang="en-US" altLang="zh-TW" sz="2000" dirty="0">
                <a:solidFill>
                  <a:srgbClr val="0000FF"/>
                </a:solidFill>
              </a:rPr>
              <a:t>(trail)) {   /* delete the first node */ 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     w = l;        l = l-&gt;link;</a:t>
            </a:r>
          </a:p>
          <a:p>
            <a:pPr marL="742950" lvl="1" indent="-285750" eaLnBrk="1" hangingPunct="1">
              <a:lnSpc>
                <a:spcPct val="75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Case 2: delete the last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t = last(l);</a:t>
            </a:r>
          </a:p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if </a:t>
            </a:r>
            <a:r>
              <a:rPr lang="en-US" altLang="zh-TW" sz="2000" dirty="0">
                <a:solidFill>
                  <a:srgbClr val="0000FF"/>
                </a:solidFill>
              </a:rPr>
              <a:t>(trail == t) { </a:t>
            </a:r>
          </a:p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len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length(l); </a:t>
            </a:r>
          </a:p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if 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len</a:t>
            </a:r>
            <a:r>
              <a:rPr lang="en-US" altLang="zh-TW" sz="2000" dirty="0">
                <a:solidFill>
                  <a:srgbClr val="0000FF"/>
                </a:solidFill>
              </a:rPr>
              <a:t> == 1) {w = l;  l = NULL;} 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	</a:t>
            </a:r>
            <a:r>
              <a:rPr lang="en-US" altLang="zh-TW" sz="2000" dirty="0" smtClean="0">
                <a:solidFill>
                  <a:srgbClr val="0000FF"/>
                </a:solidFill>
              </a:rPr>
              <a:t>	        else </a:t>
            </a:r>
            <a:r>
              <a:rPr lang="en-US" altLang="zh-TW" sz="2000" dirty="0">
                <a:solidFill>
                  <a:srgbClr val="0000FF"/>
                </a:solidFill>
              </a:rPr>
              <a:t>{</a:t>
            </a:r>
          </a:p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     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w </a:t>
            </a:r>
            <a:r>
              <a:rPr lang="en-US" altLang="zh-TW" sz="2000" dirty="0">
                <a:solidFill>
                  <a:srgbClr val="0000FF"/>
                </a:solidFill>
              </a:rPr>
              <a:t>= trail;  p = nth(l, </a:t>
            </a:r>
            <a:r>
              <a:rPr lang="en-US" altLang="zh-TW" sz="2000" dirty="0" err="1">
                <a:solidFill>
                  <a:srgbClr val="0000FF"/>
                </a:solidFill>
              </a:rPr>
              <a:t>len</a:t>
            </a:r>
            <a:r>
              <a:rPr lang="en-US" altLang="zh-TW" sz="2000" dirty="0">
                <a:solidFill>
                  <a:srgbClr val="0000FF"/>
                </a:solidFill>
              </a:rPr>
              <a:t> - 2);  p-&gt;link = NULL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</a:p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	</a:t>
            </a:r>
            <a:r>
              <a:rPr lang="en-US" altLang="zh-TW" sz="2000" dirty="0" smtClean="0">
                <a:solidFill>
                  <a:srgbClr val="0000FF"/>
                </a:solidFill>
              </a:rPr>
              <a:t>		}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75000"/>
              </a:lnSpc>
              <a:buClr>
                <a:srgbClr val="0000FF"/>
              </a:buClr>
              <a:buSzPct val="50000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630973" y="4226821"/>
            <a:ext cx="1578726" cy="1408113"/>
            <a:chOff x="204" y="2761"/>
            <a:chExt cx="1077" cy="887"/>
          </a:xfrm>
        </p:grpSpPr>
        <p:sp>
          <p:nvSpPr>
            <p:cNvPr id="7" name="Line 116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8" name="Group 117"/>
            <p:cNvGrpSpPr>
              <a:grpSpLocks/>
            </p:cNvGrpSpPr>
            <p:nvPr/>
          </p:nvGrpSpPr>
          <p:grpSpPr bwMode="auto">
            <a:xfrm>
              <a:off x="204" y="2761"/>
              <a:ext cx="1077" cy="407"/>
              <a:chOff x="204" y="2761"/>
              <a:chExt cx="1077" cy="407"/>
            </a:xfrm>
          </p:grpSpPr>
          <p:sp>
            <p:nvSpPr>
              <p:cNvPr id="9" name="Rectangle 118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" name="Text Box 119"/>
              <p:cNvSpPr txBox="1">
                <a:spLocks noChangeArrowheads="1"/>
              </p:cNvSpPr>
              <p:nvPr/>
            </p:nvSpPr>
            <p:spPr bwMode="auto">
              <a:xfrm>
                <a:off x="204" y="2761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839123" y="5093597"/>
            <a:ext cx="7810072" cy="723900"/>
            <a:chOff x="346" y="3307"/>
            <a:chExt cx="5328" cy="456"/>
          </a:xfrm>
        </p:grpSpPr>
        <p:grpSp>
          <p:nvGrpSpPr>
            <p:cNvPr id="12" name="Group 121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39" name="Group 122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2" name="Rectangle 12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0" name="Text Box 126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3" name="Group 128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33" name="Group 129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7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34" name="Text Box 133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5" name="Text Box 134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4" name="Group 135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27" name="Group 13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1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28" name="Text Box 14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9" name="Text Box 14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5" name="Group 142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21" name="Group 14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24" name="Rectangle 14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5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6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22" name="Text Box 14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3" name="Text Box 14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16" name="Line 149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7" name="Line 150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9" name="Line 152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84" name="Line 116"/>
          <p:cNvSpPr>
            <a:spLocks noChangeShapeType="1"/>
          </p:cNvSpPr>
          <p:nvPr/>
        </p:nvSpPr>
        <p:spPr bwMode="auto">
          <a:xfrm>
            <a:off x="5181131" y="4482237"/>
            <a:ext cx="0" cy="914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85" name="Rectangle 118"/>
          <p:cNvSpPr>
            <a:spLocks noChangeArrowheads="1"/>
          </p:cNvSpPr>
          <p:nvPr/>
        </p:nvSpPr>
        <p:spPr bwMode="auto">
          <a:xfrm>
            <a:off x="5040409" y="4329837"/>
            <a:ext cx="773972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86" name="Text Box 119"/>
          <p:cNvSpPr txBox="1">
            <a:spLocks noChangeArrowheads="1"/>
          </p:cNvSpPr>
          <p:nvPr/>
        </p:nvSpPr>
        <p:spPr bwMode="auto">
          <a:xfrm>
            <a:off x="4972980" y="3988524"/>
            <a:ext cx="16466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latin typeface="+mn-lt"/>
              </a:rPr>
              <a:t>listPointer</a:t>
            </a:r>
            <a:r>
              <a:rPr lang="en-US" altLang="zh-TW" sz="2000" dirty="0" smtClean="0">
                <a:latin typeface="+mn-lt"/>
              </a:rPr>
              <a:t> p</a:t>
            </a:r>
            <a:endParaRPr lang="en-US" altLang="zh-TW" sz="2000" dirty="0">
              <a:latin typeface="+mn-lt"/>
            </a:endParaRPr>
          </a:p>
        </p:txBody>
      </p:sp>
      <p:sp>
        <p:nvSpPr>
          <p:cNvPr id="87" name="Line 116"/>
          <p:cNvSpPr>
            <a:spLocks noChangeShapeType="1"/>
          </p:cNvSpPr>
          <p:nvPr/>
        </p:nvSpPr>
        <p:spPr bwMode="auto">
          <a:xfrm>
            <a:off x="7151258" y="4482239"/>
            <a:ext cx="0" cy="914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88" name="Rectangle 118"/>
          <p:cNvSpPr>
            <a:spLocks noChangeArrowheads="1"/>
          </p:cNvSpPr>
          <p:nvPr/>
        </p:nvSpPr>
        <p:spPr bwMode="auto">
          <a:xfrm>
            <a:off x="7010536" y="4329839"/>
            <a:ext cx="773972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89" name="Text Box 119"/>
          <p:cNvSpPr txBox="1">
            <a:spLocks noChangeArrowheads="1"/>
          </p:cNvSpPr>
          <p:nvPr/>
        </p:nvSpPr>
        <p:spPr bwMode="auto">
          <a:xfrm>
            <a:off x="6768540" y="3988526"/>
            <a:ext cx="2484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latin typeface="+mn-lt"/>
              </a:rPr>
              <a:t>listPointer</a:t>
            </a:r>
            <a:r>
              <a:rPr lang="en-US" altLang="zh-TW" sz="2000" dirty="0" smtClean="0">
                <a:latin typeface="+mn-lt"/>
              </a:rPr>
              <a:t> w (free)</a:t>
            </a:r>
            <a:endParaRPr lang="en-US" altLang="zh-TW" sz="2000" dirty="0">
              <a:latin typeface="+mn-lt"/>
            </a:endParaRPr>
          </a:p>
        </p:txBody>
      </p:sp>
      <p:sp>
        <p:nvSpPr>
          <p:cNvPr id="90" name="Text Box 153"/>
          <p:cNvSpPr txBox="1">
            <a:spLocks noChangeArrowheads="1"/>
          </p:cNvSpPr>
          <p:nvPr/>
        </p:nvSpPr>
        <p:spPr bwMode="auto">
          <a:xfrm>
            <a:off x="5950197" y="5417448"/>
            <a:ext cx="8194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n-lt"/>
              </a:rPr>
              <a:t>NULL</a:t>
            </a:r>
          </a:p>
        </p:txBody>
      </p:sp>
      <p:sp>
        <p:nvSpPr>
          <p:cNvPr id="91" name="Line 150"/>
          <p:cNvSpPr>
            <a:spLocks noChangeShapeType="1"/>
          </p:cNvSpPr>
          <p:nvPr/>
        </p:nvSpPr>
        <p:spPr bwMode="auto">
          <a:xfrm>
            <a:off x="6512344" y="5629393"/>
            <a:ext cx="633249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6742154" y="5370469"/>
            <a:ext cx="332713" cy="522514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 bwMode="auto">
          <a:xfrm flipH="1">
            <a:off x="6652701" y="5363656"/>
            <a:ext cx="422166" cy="5240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 Box 153"/>
          <p:cNvSpPr txBox="1">
            <a:spLocks noChangeArrowheads="1"/>
          </p:cNvSpPr>
          <p:nvPr/>
        </p:nvSpPr>
        <p:spPr bwMode="auto">
          <a:xfrm>
            <a:off x="7873206" y="5420215"/>
            <a:ext cx="8194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n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559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702041" cy="838200"/>
          </a:xfrm>
        </p:spPr>
        <p:txBody>
          <a:bodyPr/>
          <a:lstStyle/>
          <a:p>
            <a:r>
              <a:rPr lang="en-HK" dirty="0" smtClean="0"/>
              <a:t>Case 3: delete an intermediate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2808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else { 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w </a:t>
            </a:r>
            <a:r>
              <a:rPr lang="en-US" altLang="zh-TW" dirty="0">
                <a:solidFill>
                  <a:srgbClr val="0000FF"/>
                </a:solidFill>
              </a:rPr>
              <a:t>= trail-&gt;link; trail-&gt;link = trail-&gt;link-&gt;link;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655912" y="2655719"/>
            <a:ext cx="1578726" cy="1408113"/>
            <a:chOff x="204" y="2761"/>
            <a:chExt cx="1077" cy="887"/>
          </a:xfrm>
        </p:grpSpPr>
        <p:sp>
          <p:nvSpPr>
            <p:cNvPr id="7" name="Line 116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8" name="Group 117"/>
            <p:cNvGrpSpPr>
              <a:grpSpLocks/>
            </p:cNvGrpSpPr>
            <p:nvPr/>
          </p:nvGrpSpPr>
          <p:grpSpPr bwMode="auto">
            <a:xfrm>
              <a:off x="204" y="2761"/>
              <a:ext cx="1077" cy="407"/>
              <a:chOff x="204" y="2761"/>
              <a:chExt cx="1077" cy="407"/>
            </a:xfrm>
          </p:grpSpPr>
          <p:sp>
            <p:nvSpPr>
              <p:cNvPr id="9" name="Rectangle 118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0" name="Text Box 119"/>
              <p:cNvSpPr txBox="1">
                <a:spLocks noChangeArrowheads="1"/>
              </p:cNvSpPr>
              <p:nvPr/>
            </p:nvSpPr>
            <p:spPr bwMode="auto">
              <a:xfrm>
                <a:off x="204" y="2761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11" name="Group 120"/>
          <p:cNvGrpSpPr>
            <a:grpSpLocks/>
          </p:cNvGrpSpPr>
          <p:nvPr/>
        </p:nvGrpSpPr>
        <p:grpSpPr bwMode="auto">
          <a:xfrm>
            <a:off x="864062" y="3522495"/>
            <a:ext cx="7827662" cy="723900"/>
            <a:chOff x="346" y="3307"/>
            <a:chExt cx="5340" cy="456"/>
          </a:xfrm>
        </p:grpSpPr>
        <p:grpSp>
          <p:nvGrpSpPr>
            <p:cNvPr id="12" name="Group 121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39" name="Group 122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2" name="Rectangle 12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3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4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0" name="Text Box 126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3" name="Group 128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33" name="Group 129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6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7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34" name="Text Box 133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5" name="Text Box 134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4" name="Group 135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27" name="Group 13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0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1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28" name="Text Box 14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9" name="Text Box 14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5" name="Group 142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21" name="Group 14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24" name="Rectangle 14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5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26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22" name="Text Box 14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3" name="Text Box 14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16" name="Line 149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7" name="Line 150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8" name="Line 151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9" name="Line 152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0" name="Text Box 153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sp>
        <p:nvSpPr>
          <p:cNvPr id="84" name="Line 116"/>
          <p:cNvSpPr>
            <a:spLocks noChangeShapeType="1"/>
          </p:cNvSpPr>
          <p:nvPr/>
        </p:nvSpPr>
        <p:spPr bwMode="auto">
          <a:xfrm>
            <a:off x="3568465" y="2952700"/>
            <a:ext cx="0" cy="914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85" name="Rectangle 118"/>
          <p:cNvSpPr>
            <a:spLocks noChangeArrowheads="1"/>
          </p:cNvSpPr>
          <p:nvPr/>
        </p:nvSpPr>
        <p:spPr bwMode="auto">
          <a:xfrm>
            <a:off x="3427743" y="2800300"/>
            <a:ext cx="773972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86" name="Text Box 119"/>
          <p:cNvSpPr txBox="1">
            <a:spLocks noChangeArrowheads="1"/>
          </p:cNvSpPr>
          <p:nvPr/>
        </p:nvSpPr>
        <p:spPr bwMode="auto">
          <a:xfrm>
            <a:off x="3360314" y="2458987"/>
            <a:ext cx="2026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latin typeface="+mn-lt"/>
              </a:rPr>
              <a:t>listPointer</a:t>
            </a:r>
            <a:r>
              <a:rPr lang="en-US" altLang="zh-TW" sz="2000" dirty="0" smtClean="0">
                <a:latin typeface="+mn-lt"/>
              </a:rPr>
              <a:t> trail</a:t>
            </a:r>
            <a:endParaRPr lang="en-US" altLang="zh-TW" sz="2000" dirty="0">
              <a:latin typeface="+mn-lt"/>
            </a:endParaRPr>
          </a:p>
        </p:txBody>
      </p:sp>
      <p:grpSp>
        <p:nvGrpSpPr>
          <p:cNvPr id="87" name="Group 115"/>
          <p:cNvGrpSpPr>
            <a:grpSpLocks/>
          </p:cNvGrpSpPr>
          <p:nvPr/>
        </p:nvGrpSpPr>
        <p:grpSpPr bwMode="auto">
          <a:xfrm>
            <a:off x="617119" y="4778239"/>
            <a:ext cx="1578726" cy="1408113"/>
            <a:chOff x="204" y="2761"/>
            <a:chExt cx="1077" cy="887"/>
          </a:xfrm>
        </p:grpSpPr>
        <p:sp>
          <p:nvSpPr>
            <p:cNvPr id="88" name="Line 116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89" name="Group 117"/>
            <p:cNvGrpSpPr>
              <a:grpSpLocks/>
            </p:cNvGrpSpPr>
            <p:nvPr/>
          </p:nvGrpSpPr>
          <p:grpSpPr bwMode="auto">
            <a:xfrm>
              <a:off x="204" y="2761"/>
              <a:ext cx="1077" cy="407"/>
              <a:chOff x="204" y="2761"/>
              <a:chExt cx="1077" cy="407"/>
            </a:xfrm>
          </p:grpSpPr>
          <p:sp>
            <p:nvSpPr>
              <p:cNvPr id="90" name="Rectangle 118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91" name="Text Box 119"/>
              <p:cNvSpPr txBox="1">
                <a:spLocks noChangeArrowheads="1"/>
              </p:cNvSpPr>
              <p:nvPr/>
            </p:nvSpPr>
            <p:spPr bwMode="auto">
              <a:xfrm>
                <a:off x="204" y="2761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92" name="Group 120"/>
          <p:cNvGrpSpPr>
            <a:grpSpLocks/>
          </p:cNvGrpSpPr>
          <p:nvPr/>
        </p:nvGrpSpPr>
        <p:grpSpPr bwMode="auto">
          <a:xfrm>
            <a:off x="825269" y="5645015"/>
            <a:ext cx="7827662" cy="723900"/>
            <a:chOff x="346" y="3307"/>
            <a:chExt cx="5340" cy="456"/>
          </a:xfrm>
        </p:grpSpPr>
        <p:grpSp>
          <p:nvGrpSpPr>
            <p:cNvPr id="93" name="Group 121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120" name="Group 122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123" name="Rectangle 123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24" name="Rectangle 124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25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121" name="Text Box 126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122" name="Text Box 127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94" name="Group 128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114" name="Group 129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117" name="Rectangle 130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18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1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115" name="Text Box 133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116" name="Text Box 134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95" name="Group 135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108" name="Group 13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111" name="Rectangle 13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12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1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109" name="Text Box 14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110" name="Text Box 14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96" name="Group 142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102" name="Group 14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105" name="Rectangle 14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06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107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103" name="Text Box 14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104" name="Text Box 14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97" name="Line 149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99" name="Line 151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0" name="Line 152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01" name="Text Box 153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sp>
        <p:nvSpPr>
          <p:cNvPr id="126" name="Line 116"/>
          <p:cNvSpPr>
            <a:spLocks noChangeShapeType="1"/>
          </p:cNvSpPr>
          <p:nvPr/>
        </p:nvSpPr>
        <p:spPr bwMode="auto">
          <a:xfrm>
            <a:off x="3529672" y="5075220"/>
            <a:ext cx="0" cy="914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127" name="Rectangle 118"/>
          <p:cNvSpPr>
            <a:spLocks noChangeArrowheads="1"/>
          </p:cNvSpPr>
          <p:nvPr/>
        </p:nvSpPr>
        <p:spPr bwMode="auto">
          <a:xfrm>
            <a:off x="3388950" y="4922820"/>
            <a:ext cx="773972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128" name="Text Box 119"/>
          <p:cNvSpPr txBox="1">
            <a:spLocks noChangeArrowheads="1"/>
          </p:cNvSpPr>
          <p:nvPr/>
        </p:nvSpPr>
        <p:spPr bwMode="auto">
          <a:xfrm>
            <a:off x="3321521" y="4581507"/>
            <a:ext cx="2026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latin typeface="+mn-lt"/>
              </a:rPr>
              <a:t>listPointer</a:t>
            </a:r>
            <a:r>
              <a:rPr lang="en-US" altLang="zh-TW" sz="2000" dirty="0" smtClean="0">
                <a:latin typeface="+mn-lt"/>
              </a:rPr>
              <a:t> trail</a:t>
            </a:r>
            <a:endParaRPr lang="en-US" altLang="zh-TW" sz="2000" dirty="0">
              <a:latin typeface="+mn-lt"/>
            </a:endParaRPr>
          </a:p>
        </p:txBody>
      </p:sp>
      <p:sp>
        <p:nvSpPr>
          <p:cNvPr id="129" name="Line 116"/>
          <p:cNvSpPr>
            <a:spLocks noChangeShapeType="1"/>
          </p:cNvSpPr>
          <p:nvPr/>
        </p:nvSpPr>
        <p:spPr bwMode="auto">
          <a:xfrm>
            <a:off x="5477618" y="5094614"/>
            <a:ext cx="0" cy="914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130" name="Rectangle 118"/>
          <p:cNvSpPr>
            <a:spLocks noChangeArrowheads="1"/>
          </p:cNvSpPr>
          <p:nvPr/>
        </p:nvSpPr>
        <p:spPr bwMode="auto">
          <a:xfrm>
            <a:off x="5336896" y="4942214"/>
            <a:ext cx="773972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131" name="Text Box 119"/>
          <p:cNvSpPr txBox="1">
            <a:spLocks noChangeArrowheads="1"/>
          </p:cNvSpPr>
          <p:nvPr/>
        </p:nvSpPr>
        <p:spPr bwMode="auto">
          <a:xfrm>
            <a:off x="5269467" y="4600901"/>
            <a:ext cx="2484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latin typeface="+mn-lt"/>
              </a:rPr>
              <a:t>listPointer</a:t>
            </a:r>
            <a:r>
              <a:rPr lang="en-US" altLang="zh-TW" sz="2000" dirty="0" smtClean="0">
                <a:latin typeface="+mn-lt"/>
              </a:rPr>
              <a:t> w (free)</a:t>
            </a:r>
            <a:endParaRPr lang="en-US" altLang="zh-TW" sz="2000" dirty="0">
              <a:latin typeface="+mn-lt"/>
            </a:endParaRPr>
          </a:p>
        </p:txBody>
      </p:sp>
      <p:cxnSp>
        <p:nvCxnSpPr>
          <p:cNvPr id="133" name="Curved Connector 132"/>
          <p:cNvCxnSpPr>
            <a:stCxn id="3" idx="2"/>
          </p:cNvCxnSpPr>
          <p:nvPr/>
        </p:nvCxnSpPr>
        <p:spPr bwMode="auto">
          <a:xfrm rot="16200000" flipH="1">
            <a:off x="5676271" y="4534337"/>
            <a:ext cx="206068" cy="2719410"/>
          </a:xfrm>
          <a:prstGeom prst="curvedConnector2">
            <a:avLst/>
          </a:prstGeom>
          <a:solidFill>
            <a:schemeClr val="accent1"/>
          </a:solidFill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16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31891"/>
          </a:xfrm>
        </p:spPr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06" y="1060333"/>
            <a:ext cx="8215975" cy="4648200"/>
          </a:xfrm>
        </p:spPr>
        <p:txBody>
          <a:bodyPr/>
          <a:lstStyle/>
          <a:p>
            <a:r>
              <a:rPr lang="en-US" sz="2400" dirty="0" smtClean="0"/>
              <a:t>Singly linked lists sound good. </a:t>
            </a:r>
            <a:endParaRPr lang="en-US" sz="2400" dirty="0"/>
          </a:p>
          <a:p>
            <a:r>
              <a:rPr lang="en-US" sz="2400" dirty="0" smtClean="0"/>
              <a:t>But, we can only traverse from one to the </a:t>
            </a:r>
            <a:r>
              <a:rPr lang="en-US" sz="2400" dirty="0" smtClean="0">
                <a:solidFill>
                  <a:srgbClr val="C00000"/>
                </a:solidFill>
              </a:rPr>
              <a:t>next</a:t>
            </a:r>
            <a:r>
              <a:rPr lang="en-US" sz="2400" dirty="0" smtClean="0"/>
              <a:t>, and we cannot  traverse from one to its </a:t>
            </a:r>
            <a:r>
              <a:rPr lang="en-US" sz="2400" dirty="0" smtClean="0">
                <a:solidFill>
                  <a:srgbClr val="C00000"/>
                </a:solidFill>
              </a:rPr>
              <a:t>previous</a:t>
            </a:r>
            <a:r>
              <a:rPr lang="en-US" sz="2400" dirty="0" smtClean="0"/>
              <a:t>. When we want to know the previous, we have to search from the beginning of the list. </a:t>
            </a:r>
          </a:p>
          <a:p>
            <a:r>
              <a:rPr lang="en-US" sz="2400" dirty="0" smtClean="0"/>
              <a:t>A solution is to add one more list-node pointer into list node. (Read Section 4.8 of the text book.)</a:t>
            </a:r>
          </a:p>
          <a:p>
            <a:r>
              <a:rPr lang="en-US" altLang="zh-HK" sz="2400" dirty="0"/>
              <a:t>An example</a:t>
            </a:r>
            <a:br>
              <a:rPr lang="en-US" altLang="zh-HK" sz="2400" dirty="0"/>
            </a:br>
            <a:r>
              <a:rPr lang="en-US" altLang="zh-HK" sz="2400" dirty="0" err="1">
                <a:solidFill>
                  <a:srgbClr val="0000FF"/>
                </a:solidFill>
              </a:rPr>
              <a:t>typedef</a:t>
            </a: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err="1">
                <a:solidFill>
                  <a:srgbClr val="0000FF"/>
                </a:solidFill>
              </a:rPr>
              <a:t>struct</a:t>
            </a: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smtClean="0">
                <a:solidFill>
                  <a:srgbClr val="0000FF"/>
                </a:solidFill>
              </a:rPr>
              <a:t>node *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HK" sz="2400" dirty="0">
                <a:solidFill>
                  <a:srgbClr val="0000FF"/>
                </a:solidFill>
              </a:rPr>
              <a:t>;</a:t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 err="1">
                <a:solidFill>
                  <a:srgbClr val="0000FF"/>
                </a:solidFill>
              </a:rPr>
              <a:t>typedef</a:t>
            </a: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err="1">
                <a:solidFill>
                  <a:srgbClr val="0000FF"/>
                </a:solidFill>
              </a:rPr>
              <a:t>struct</a:t>
            </a: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smtClean="0">
                <a:solidFill>
                  <a:srgbClr val="0000FF"/>
                </a:solidFill>
              </a:rPr>
              <a:t>node </a:t>
            </a:r>
            <a:r>
              <a:rPr lang="en-US" altLang="zh-HK" sz="2400" dirty="0">
                <a:solidFill>
                  <a:srgbClr val="0000FF"/>
                </a:solidFill>
              </a:rPr>
              <a:t>{</a:t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>
                <a:solidFill>
                  <a:srgbClr val="0000FF"/>
                </a:solidFill>
              </a:rPr>
              <a:t>     </a:t>
            </a:r>
            <a:r>
              <a:rPr lang="en-US" altLang="zh-HK" sz="2400" dirty="0" err="1">
                <a:solidFill>
                  <a:srgbClr val="0000FF"/>
                </a:solidFill>
              </a:rPr>
              <a:t>int</a:t>
            </a:r>
            <a:r>
              <a:rPr lang="en-US" altLang="zh-HK" sz="2400" dirty="0">
                <a:solidFill>
                  <a:srgbClr val="0000FF"/>
                </a:solidFill>
              </a:rPr>
              <a:t> data;</a:t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>
                <a:solidFill>
                  <a:srgbClr val="0000FF"/>
                </a:solidFill>
              </a:rPr>
              <a:t>    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llink</a:t>
            </a:r>
            <a:r>
              <a:rPr lang="en-US" altLang="zh-HK" sz="2400" dirty="0" smtClean="0">
                <a:solidFill>
                  <a:srgbClr val="0000FF"/>
                </a:solidFill>
              </a:rPr>
              <a:t>;   /* point to the </a:t>
            </a:r>
            <a:r>
              <a:rPr lang="en-US" altLang="zh-HK" sz="2400" dirty="0" smtClean="0">
                <a:solidFill>
                  <a:srgbClr val="C00000"/>
                </a:solidFill>
              </a:rPr>
              <a:t>left</a:t>
            </a:r>
            <a:r>
              <a:rPr lang="en-US" altLang="zh-HK" sz="2400" dirty="0" smtClean="0">
                <a:solidFill>
                  <a:srgbClr val="0000FF"/>
                </a:solidFill>
              </a:rPr>
              <a:t> node */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rlink</a:t>
            </a:r>
            <a:r>
              <a:rPr lang="en-US" altLang="zh-HK" sz="2400" dirty="0" smtClean="0">
                <a:solidFill>
                  <a:srgbClr val="0000FF"/>
                </a:solidFill>
              </a:rPr>
              <a:t>;  /* point to the </a:t>
            </a:r>
            <a:r>
              <a:rPr lang="en-US" altLang="zh-HK" sz="2400" dirty="0" smtClean="0">
                <a:solidFill>
                  <a:srgbClr val="C00000"/>
                </a:solidFill>
              </a:rPr>
              <a:t>right</a:t>
            </a:r>
            <a:r>
              <a:rPr lang="en-US" altLang="zh-HK" sz="2400" dirty="0" smtClean="0">
                <a:solidFill>
                  <a:srgbClr val="0000FF"/>
                </a:solidFill>
              </a:rPr>
              <a:t> node */</a:t>
            </a:r>
            <a:r>
              <a:rPr lang="en-US" altLang="zh-HK" sz="2400" dirty="0">
                <a:solidFill>
                  <a:srgbClr val="0000FF"/>
                </a:solidFill>
              </a:rPr>
              <a:t/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} ;</a:t>
            </a:r>
            <a:endParaRPr lang="en-US" altLang="zh-HK" sz="2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801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E774A4EF-A762-4E50-96DC-8CB27F8268C4}" type="slidenum">
              <a:rPr lang="zh-TW" altLang="en-US" smtClean="0"/>
              <a:pPr/>
              <a:t>17</a:t>
            </a:fld>
            <a:endParaRPr lang="en-US" altLang="zh-TW" dirty="0"/>
          </a:p>
        </p:txBody>
      </p:sp>
      <p:sp>
        <p:nvSpPr>
          <p:cNvPr id="396364" name="Rectangle 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Doubly Linked </a:t>
            </a:r>
            <a:r>
              <a:rPr lang="en-US" altLang="zh-TW" dirty="0" smtClean="0"/>
              <a:t>List: An Example</a:t>
            </a:r>
            <a:endParaRPr lang="en-US" altLang="zh-TW" dirty="0"/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2940505" y="1157288"/>
            <a:ext cx="3040182" cy="1966912"/>
            <a:chOff x="2006" y="729"/>
            <a:chExt cx="2074" cy="1239"/>
          </a:xfrm>
        </p:grpSpPr>
        <p:sp>
          <p:nvSpPr>
            <p:cNvPr id="396325" name="Rectangle 37"/>
            <p:cNvSpPr>
              <a:spLocks noChangeArrowheads="1"/>
            </p:cNvSpPr>
            <p:nvPr/>
          </p:nvSpPr>
          <p:spPr bwMode="auto">
            <a:xfrm>
              <a:off x="2016" y="1008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6326" name="Line 38"/>
            <p:cNvSpPr>
              <a:spLocks noChangeShapeType="1"/>
            </p:cNvSpPr>
            <p:nvPr/>
          </p:nvSpPr>
          <p:spPr bwMode="auto">
            <a:xfrm>
              <a:off x="2112" y="1104"/>
              <a:ext cx="0" cy="52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327" name="Line 39"/>
            <p:cNvSpPr>
              <a:spLocks noChangeShapeType="1"/>
            </p:cNvSpPr>
            <p:nvPr/>
          </p:nvSpPr>
          <p:spPr bwMode="auto">
            <a:xfrm flipV="1">
              <a:off x="2112" y="163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328" name="Text Box 40"/>
            <p:cNvSpPr txBox="1">
              <a:spLocks noChangeArrowheads="1"/>
            </p:cNvSpPr>
            <p:nvPr/>
          </p:nvSpPr>
          <p:spPr bwMode="auto">
            <a:xfrm>
              <a:off x="2006" y="729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 sz="2000">
                <a:latin typeface="Arial" charset="0"/>
              </a:endParaRPr>
            </a:p>
          </p:txBody>
        </p:sp>
        <p:grpSp>
          <p:nvGrpSpPr>
            <p:cNvPr id="396344" name="Group 56"/>
            <p:cNvGrpSpPr>
              <a:grpSpLocks/>
            </p:cNvGrpSpPr>
            <p:nvPr/>
          </p:nvGrpSpPr>
          <p:grpSpPr bwMode="auto">
            <a:xfrm>
              <a:off x="2256" y="1329"/>
              <a:ext cx="1632" cy="471"/>
              <a:chOff x="2496" y="1425"/>
              <a:chExt cx="1632" cy="471"/>
            </a:xfrm>
          </p:grpSpPr>
          <p:sp>
            <p:nvSpPr>
              <p:cNvPr id="396296" name="Rectangle 8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297" name="Rectangle 9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298" name="Text Box 10"/>
              <p:cNvSpPr txBox="1">
                <a:spLocks noChangeArrowheads="1"/>
              </p:cNvSpPr>
              <p:nvPr/>
            </p:nvSpPr>
            <p:spPr bwMode="auto">
              <a:xfrm>
                <a:off x="3158" y="1644"/>
                <a:ext cx="3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Arial" charset="0"/>
                  </a:rPr>
                  <a:t>12</a:t>
                </a:r>
              </a:p>
            </p:txBody>
          </p:sp>
          <p:sp>
            <p:nvSpPr>
              <p:cNvPr id="396299" name="Text Box 11"/>
              <p:cNvSpPr txBox="1">
                <a:spLocks noChangeArrowheads="1"/>
              </p:cNvSpPr>
              <p:nvPr/>
            </p:nvSpPr>
            <p:spPr bwMode="auto">
              <a:xfrm>
                <a:off x="3120" y="1425"/>
                <a:ext cx="4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6300" name="Text Box 12"/>
              <p:cNvSpPr txBox="1">
                <a:spLocks noChangeArrowheads="1"/>
              </p:cNvSpPr>
              <p:nvPr/>
            </p:nvSpPr>
            <p:spPr bwMode="auto">
              <a:xfrm>
                <a:off x="3648" y="1425"/>
                <a:ext cx="4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6342" name="Rectangle 54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343" name="Text Box 55"/>
              <p:cNvSpPr txBox="1">
                <a:spLocks noChangeArrowheads="1"/>
              </p:cNvSpPr>
              <p:nvPr/>
            </p:nvSpPr>
            <p:spPr bwMode="auto">
              <a:xfrm>
                <a:off x="2496" y="1425"/>
                <a:ext cx="42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396350" name="Group 62"/>
            <p:cNvGrpSpPr>
              <a:grpSpLocks/>
            </p:cNvGrpSpPr>
            <p:nvPr/>
          </p:nvGrpSpPr>
          <p:grpSpPr bwMode="auto">
            <a:xfrm>
              <a:off x="2160" y="1344"/>
              <a:ext cx="1920" cy="240"/>
              <a:chOff x="432" y="1296"/>
              <a:chExt cx="1920" cy="240"/>
            </a:xfrm>
          </p:grpSpPr>
          <p:sp>
            <p:nvSpPr>
              <p:cNvPr id="396345" name="Line 57"/>
              <p:cNvSpPr>
                <a:spLocks noChangeShapeType="1"/>
              </p:cNvSpPr>
              <p:nvPr/>
            </p:nvSpPr>
            <p:spPr bwMode="auto">
              <a:xfrm flipV="1">
                <a:off x="432" y="129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46" name="Line 58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47" name="Line 59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48" name="Line 60"/>
              <p:cNvSpPr>
                <a:spLocks noChangeShapeType="1"/>
              </p:cNvSpPr>
              <p:nvPr/>
            </p:nvSpPr>
            <p:spPr bwMode="auto">
              <a:xfrm flipH="1">
                <a:off x="216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49" name="Line 61"/>
              <p:cNvSpPr>
                <a:spLocks noChangeShapeType="1"/>
              </p:cNvSpPr>
              <p:nvPr/>
            </p:nvSpPr>
            <p:spPr bwMode="auto">
              <a:xfrm flipH="1">
                <a:off x="432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396351" name="Group 63"/>
            <p:cNvGrpSpPr>
              <a:grpSpLocks/>
            </p:cNvGrpSpPr>
            <p:nvPr/>
          </p:nvGrpSpPr>
          <p:grpSpPr bwMode="auto">
            <a:xfrm flipH="1" flipV="1">
              <a:off x="2112" y="1728"/>
              <a:ext cx="1920" cy="240"/>
              <a:chOff x="432" y="1296"/>
              <a:chExt cx="1920" cy="240"/>
            </a:xfrm>
          </p:grpSpPr>
          <p:sp>
            <p:nvSpPr>
              <p:cNvPr id="396352" name="Line 64"/>
              <p:cNvSpPr>
                <a:spLocks noChangeShapeType="1"/>
              </p:cNvSpPr>
              <p:nvPr/>
            </p:nvSpPr>
            <p:spPr bwMode="auto">
              <a:xfrm flipV="1">
                <a:off x="432" y="129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53" name="Line 65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1920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54" name="Line 66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55" name="Line 67"/>
              <p:cNvSpPr>
                <a:spLocks noChangeShapeType="1"/>
              </p:cNvSpPr>
              <p:nvPr/>
            </p:nvSpPr>
            <p:spPr bwMode="auto">
              <a:xfrm flipH="1">
                <a:off x="2160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96356" name="Line 68"/>
              <p:cNvSpPr>
                <a:spLocks noChangeShapeType="1"/>
              </p:cNvSpPr>
              <p:nvPr/>
            </p:nvSpPr>
            <p:spPr bwMode="auto">
              <a:xfrm flipH="1">
                <a:off x="432" y="153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396441" name="Group 153"/>
          <p:cNvGrpSpPr>
            <a:grpSpLocks/>
          </p:cNvGrpSpPr>
          <p:nvPr/>
        </p:nvGrpSpPr>
        <p:grpSpPr bwMode="auto">
          <a:xfrm>
            <a:off x="773971" y="1350963"/>
            <a:ext cx="788630" cy="798512"/>
            <a:chOff x="528" y="851"/>
            <a:chExt cx="538" cy="503"/>
          </a:xfrm>
        </p:grpSpPr>
        <p:sp>
          <p:nvSpPr>
            <p:cNvPr id="396358" name="Rectangle 70"/>
            <p:cNvSpPr>
              <a:spLocks noChangeArrowheads="1"/>
            </p:cNvSpPr>
            <p:nvPr/>
          </p:nvSpPr>
          <p:spPr bwMode="auto">
            <a:xfrm>
              <a:off x="538" y="1130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6359" name="Text Box 71"/>
            <p:cNvSpPr txBox="1">
              <a:spLocks noChangeArrowheads="1"/>
            </p:cNvSpPr>
            <p:nvPr/>
          </p:nvSpPr>
          <p:spPr bwMode="auto">
            <a:xfrm>
              <a:off x="528" y="851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 sz="2000">
                <a:latin typeface="Arial" charset="0"/>
              </a:endParaRPr>
            </a:p>
          </p:txBody>
        </p:sp>
        <p:sp>
          <p:nvSpPr>
            <p:cNvPr id="396360" name="Text Box 72"/>
            <p:cNvSpPr txBox="1">
              <a:spLocks noChangeArrowheads="1"/>
            </p:cNvSpPr>
            <p:nvPr/>
          </p:nvSpPr>
          <p:spPr bwMode="auto">
            <a:xfrm>
              <a:off x="566" y="1104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TW" sz="2000">
                <a:latin typeface="Arial" charset="0"/>
              </a:endParaRPr>
            </a:p>
          </p:txBody>
        </p:sp>
      </p:grpSp>
      <p:grpSp>
        <p:nvGrpSpPr>
          <p:cNvPr id="396440" name="Group 152"/>
          <p:cNvGrpSpPr>
            <a:grpSpLocks/>
          </p:cNvGrpSpPr>
          <p:nvPr/>
        </p:nvGrpSpPr>
        <p:grpSpPr bwMode="auto">
          <a:xfrm>
            <a:off x="844332" y="3436938"/>
            <a:ext cx="7598989" cy="2049462"/>
            <a:chOff x="576" y="2165"/>
            <a:chExt cx="5184" cy="1291"/>
          </a:xfrm>
        </p:grpSpPr>
        <p:sp>
          <p:nvSpPr>
            <p:cNvPr id="396366" name="Rectangle 78"/>
            <p:cNvSpPr>
              <a:spLocks noChangeArrowheads="1"/>
            </p:cNvSpPr>
            <p:nvPr/>
          </p:nvSpPr>
          <p:spPr bwMode="auto">
            <a:xfrm>
              <a:off x="586" y="2474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6367" name="Line 79"/>
            <p:cNvSpPr>
              <a:spLocks noChangeShapeType="1"/>
            </p:cNvSpPr>
            <p:nvPr/>
          </p:nvSpPr>
          <p:spPr bwMode="auto">
            <a:xfrm flipH="1">
              <a:off x="672" y="2544"/>
              <a:ext cx="0" cy="62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368" name="Line 80"/>
            <p:cNvSpPr>
              <a:spLocks noChangeShapeType="1"/>
            </p:cNvSpPr>
            <p:nvPr/>
          </p:nvSpPr>
          <p:spPr bwMode="auto">
            <a:xfrm flipV="1">
              <a:off x="672" y="316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369" name="Text Box 81"/>
            <p:cNvSpPr txBox="1">
              <a:spLocks noChangeArrowheads="1"/>
            </p:cNvSpPr>
            <p:nvPr/>
          </p:nvSpPr>
          <p:spPr bwMode="auto">
            <a:xfrm>
              <a:off x="576" y="2165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TW">
                <a:latin typeface="Arial" charset="0"/>
              </a:endParaRPr>
            </a:p>
          </p:txBody>
        </p:sp>
        <p:grpSp>
          <p:nvGrpSpPr>
            <p:cNvPr id="396400" name="Group 112"/>
            <p:cNvGrpSpPr>
              <a:grpSpLocks/>
            </p:cNvGrpSpPr>
            <p:nvPr/>
          </p:nvGrpSpPr>
          <p:grpSpPr bwMode="auto">
            <a:xfrm>
              <a:off x="816" y="2806"/>
              <a:ext cx="1393" cy="468"/>
              <a:chOff x="2496" y="1451"/>
              <a:chExt cx="1639" cy="435"/>
            </a:xfrm>
          </p:grpSpPr>
          <p:sp>
            <p:nvSpPr>
              <p:cNvPr id="396401" name="Rectangle 113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02" name="Rectangle 114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03" name="Text Box 115"/>
              <p:cNvSpPr txBox="1">
                <a:spLocks noChangeArrowheads="1"/>
              </p:cNvSpPr>
              <p:nvPr/>
            </p:nvSpPr>
            <p:spPr bwMode="auto">
              <a:xfrm>
                <a:off x="3157" y="1670"/>
                <a:ext cx="354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Arial" charset="0"/>
                  </a:rPr>
                  <a:t>12</a:t>
                </a:r>
              </a:p>
            </p:txBody>
          </p:sp>
          <p:sp>
            <p:nvSpPr>
              <p:cNvPr id="396404" name="Text Box 116"/>
              <p:cNvSpPr txBox="1">
                <a:spLocks noChangeArrowheads="1"/>
              </p:cNvSpPr>
              <p:nvPr/>
            </p:nvSpPr>
            <p:spPr bwMode="auto">
              <a:xfrm>
                <a:off x="3120" y="1451"/>
                <a:ext cx="509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6405" name="Text Box 117"/>
              <p:cNvSpPr txBox="1">
                <a:spLocks noChangeArrowheads="1"/>
              </p:cNvSpPr>
              <p:nvPr/>
            </p:nvSpPr>
            <p:spPr bwMode="auto">
              <a:xfrm>
                <a:off x="3647" y="1451"/>
                <a:ext cx="488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6406" name="Rectangle 118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07" name="Text Box 119"/>
              <p:cNvSpPr txBox="1">
                <a:spLocks noChangeArrowheads="1"/>
              </p:cNvSpPr>
              <p:nvPr/>
            </p:nvSpPr>
            <p:spPr bwMode="auto">
              <a:xfrm>
                <a:off x="2496" y="1451"/>
                <a:ext cx="467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396408" name="Group 120"/>
            <p:cNvGrpSpPr>
              <a:grpSpLocks/>
            </p:cNvGrpSpPr>
            <p:nvPr/>
          </p:nvGrpSpPr>
          <p:grpSpPr bwMode="auto">
            <a:xfrm>
              <a:off x="2496" y="2806"/>
              <a:ext cx="1393" cy="468"/>
              <a:chOff x="2496" y="1451"/>
              <a:chExt cx="1639" cy="435"/>
            </a:xfrm>
          </p:grpSpPr>
          <p:sp>
            <p:nvSpPr>
              <p:cNvPr id="396409" name="Rectangle 121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10" name="Rectangle 122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11" name="Text Box 123"/>
              <p:cNvSpPr txBox="1">
                <a:spLocks noChangeArrowheads="1"/>
              </p:cNvSpPr>
              <p:nvPr/>
            </p:nvSpPr>
            <p:spPr bwMode="auto">
              <a:xfrm>
                <a:off x="3157" y="1670"/>
                <a:ext cx="354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Arial" charset="0"/>
                  </a:rPr>
                  <a:t>20</a:t>
                </a:r>
              </a:p>
            </p:txBody>
          </p:sp>
          <p:sp>
            <p:nvSpPr>
              <p:cNvPr id="396412" name="Text Box 124"/>
              <p:cNvSpPr txBox="1">
                <a:spLocks noChangeArrowheads="1"/>
              </p:cNvSpPr>
              <p:nvPr/>
            </p:nvSpPr>
            <p:spPr bwMode="auto">
              <a:xfrm>
                <a:off x="3120" y="1451"/>
                <a:ext cx="509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6413" name="Text Box 125"/>
              <p:cNvSpPr txBox="1">
                <a:spLocks noChangeArrowheads="1"/>
              </p:cNvSpPr>
              <p:nvPr/>
            </p:nvSpPr>
            <p:spPr bwMode="auto">
              <a:xfrm>
                <a:off x="3647" y="1451"/>
                <a:ext cx="488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6414" name="Rectangle 126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15" name="Text Box 127"/>
              <p:cNvSpPr txBox="1">
                <a:spLocks noChangeArrowheads="1"/>
              </p:cNvSpPr>
              <p:nvPr/>
            </p:nvSpPr>
            <p:spPr bwMode="auto">
              <a:xfrm>
                <a:off x="2496" y="1451"/>
                <a:ext cx="467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396416" name="Group 128"/>
            <p:cNvGrpSpPr>
              <a:grpSpLocks/>
            </p:cNvGrpSpPr>
            <p:nvPr/>
          </p:nvGrpSpPr>
          <p:grpSpPr bwMode="auto">
            <a:xfrm>
              <a:off x="4176" y="2806"/>
              <a:ext cx="1393" cy="468"/>
              <a:chOff x="2496" y="1451"/>
              <a:chExt cx="1639" cy="435"/>
            </a:xfrm>
          </p:grpSpPr>
          <p:sp>
            <p:nvSpPr>
              <p:cNvPr id="396417" name="Rectangle 129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18" name="Rectangle 130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19" name="Text Box 131"/>
              <p:cNvSpPr txBox="1">
                <a:spLocks noChangeArrowheads="1"/>
              </p:cNvSpPr>
              <p:nvPr/>
            </p:nvSpPr>
            <p:spPr bwMode="auto">
              <a:xfrm>
                <a:off x="3157" y="1670"/>
                <a:ext cx="354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>
                    <a:latin typeface="Arial" charset="0"/>
                  </a:rPr>
                  <a:t>30</a:t>
                </a:r>
              </a:p>
            </p:txBody>
          </p:sp>
          <p:sp>
            <p:nvSpPr>
              <p:cNvPr id="396420" name="Text Box 132"/>
              <p:cNvSpPr txBox="1">
                <a:spLocks noChangeArrowheads="1"/>
              </p:cNvSpPr>
              <p:nvPr/>
            </p:nvSpPr>
            <p:spPr bwMode="auto">
              <a:xfrm>
                <a:off x="3120" y="1451"/>
                <a:ext cx="509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6421" name="Text Box 133"/>
              <p:cNvSpPr txBox="1">
                <a:spLocks noChangeArrowheads="1"/>
              </p:cNvSpPr>
              <p:nvPr/>
            </p:nvSpPr>
            <p:spPr bwMode="auto">
              <a:xfrm>
                <a:off x="3647" y="1451"/>
                <a:ext cx="488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6422" name="Rectangle 134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6423" name="Text Box 135"/>
              <p:cNvSpPr txBox="1">
                <a:spLocks noChangeArrowheads="1"/>
              </p:cNvSpPr>
              <p:nvPr/>
            </p:nvSpPr>
            <p:spPr bwMode="auto">
              <a:xfrm>
                <a:off x="2496" y="1451"/>
                <a:ext cx="467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>
                    <a:latin typeface="Arial" charset="0"/>
                  </a:rPr>
                  <a:t>llink</a:t>
                </a:r>
              </a:p>
            </p:txBody>
          </p:sp>
        </p:grpSp>
        <p:sp>
          <p:nvSpPr>
            <p:cNvPr id="396424" name="Line 136"/>
            <p:cNvSpPr>
              <a:spLocks noChangeShapeType="1"/>
            </p:cNvSpPr>
            <p:nvPr/>
          </p:nvSpPr>
          <p:spPr bwMode="auto">
            <a:xfrm>
              <a:off x="206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25" name="Line 137"/>
            <p:cNvSpPr>
              <a:spLocks noChangeShapeType="1"/>
            </p:cNvSpPr>
            <p:nvPr/>
          </p:nvSpPr>
          <p:spPr bwMode="auto">
            <a:xfrm>
              <a:off x="374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26" name="Line 138"/>
            <p:cNvSpPr>
              <a:spLocks noChangeShapeType="1"/>
            </p:cNvSpPr>
            <p:nvPr/>
          </p:nvSpPr>
          <p:spPr bwMode="auto">
            <a:xfrm flipH="1">
              <a:off x="388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28" name="Line 140"/>
            <p:cNvSpPr>
              <a:spLocks noChangeShapeType="1"/>
            </p:cNvSpPr>
            <p:nvPr/>
          </p:nvSpPr>
          <p:spPr bwMode="auto">
            <a:xfrm flipH="1">
              <a:off x="220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29" name="Line 141"/>
            <p:cNvSpPr>
              <a:spLocks noChangeShapeType="1"/>
            </p:cNvSpPr>
            <p:nvPr/>
          </p:nvSpPr>
          <p:spPr bwMode="auto">
            <a:xfrm>
              <a:off x="5472" y="3216"/>
              <a:ext cx="2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0" name="Line 142"/>
            <p:cNvSpPr>
              <a:spLocks noChangeShapeType="1"/>
            </p:cNvSpPr>
            <p:nvPr/>
          </p:nvSpPr>
          <p:spPr bwMode="auto">
            <a:xfrm>
              <a:off x="571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1" name="Line 143"/>
            <p:cNvSpPr>
              <a:spLocks noChangeShapeType="1"/>
            </p:cNvSpPr>
            <p:nvPr/>
          </p:nvSpPr>
          <p:spPr bwMode="auto">
            <a:xfrm flipH="1">
              <a:off x="672" y="3456"/>
              <a:ext cx="50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2" name="Line 144"/>
            <p:cNvSpPr>
              <a:spLocks noChangeShapeType="1"/>
            </p:cNvSpPr>
            <p:nvPr/>
          </p:nvSpPr>
          <p:spPr bwMode="auto">
            <a:xfrm flipV="1">
              <a:off x="67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3" name="Line 145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4" name="Line 146"/>
            <p:cNvSpPr>
              <a:spLocks noChangeShapeType="1"/>
            </p:cNvSpPr>
            <p:nvPr/>
          </p:nvSpPr>
          <p:spPr bwMode="auto">
            <a:xfrm flipH="1">
              <a:off x="7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5" name="Line 147"/>
            <p:cNvSpPr>
              <a:spLocks noChangeShapeType="1"/>
            </p:cNvSpPr>
            <p:nvPr/>
          </p:nvSpPr>
          <p:spPr bwMode="auto">
            <a:xfrm flipV="1">
              <a:off x="768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6" name="Line 148"/>
            <p:cNvSpPr>
              <a:spLocks noChangeShapeType="1"/>
            </p:cNvSpPr>
            <p:nvPr/>
          </p:nvSpPr>
          <p:spPr bwMode="auto">
            <a:xfrm>
              <a:off x="768" y="2784"/>
              <a:ext cx="49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7" name="Line 149"/>
            <p:cNvSpPr>
              <a:spLocks noChangeShapeType="1"/>
            </p:cNvSpPr>
            <p:nvPr/>
          </p:nvSpPr>
          <p:spPr bwMode="auto">
            <a:xfrm>
              <a:off x="5760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6439" name="Line 151"/>
            <p:cNvSpPr>
              <a:spLocks noChangeShapeType="1"/>
            </p:cNvSpPr>
            <p:nvPr/>
          </p:nvSpPr>
          <p:spPr bwMode="auto">
            <a:xfrm flipH="1">
              <a:off x="55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54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F626CEA9-831D-4FCC-8ABB-32518A729068}" type="slidenum">
              <a:rPr lang="zh-TW" altLang="en-US" smtClean="0"/>
              <a:pPr/>
              <a:t>18</a:t>
            </a:fld>
            <a:endParaRPr lang="en-US" altLang="zh-TW" dirty="0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zh-TW" dirty="0"/>
              <a:t>Doubly Linked List 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674" y="1099091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typedef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struct</a:t>
            </a:r>
            <a:r>
              <a:rPr lang="en-US" altLang="zh-TW" sz="2000" dirty="0">
                <a:solidFill>
                  <a:srgbClr val="0000FF"/>
                </a:solidFill>
              </a:rPr>
              <a:t> node *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struct</a:t>
            </a:r>
            <a:r>
              <a:rPr lang="en-US" altLang="zh-TW" sz="2000" dirty="0">
                <a:solidFill>
                  <a:srgbClr val="0000FF"/>
                </a:solidFill>
              </a:rPr>
              <a:t> node {</a:t>
            </a:r>
            <a:br>
              <a:rPr lang="en-US" altLang="zh-TW" sz="2000" dirty="0">
                <a:solidFill>
                  <a:srgbClr val="0000FF"/>
                </a:solidFill>
              </a:rPr>
            </a:b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data;</a:t>
            </a:r>
            <a:br>
              <a:rPr lang="en-US" altLang="zh-TW" sz="2000" dirty="0">
                <a:solidFill>
                  <a:srgbClr val="0000FF"/>
                </a:solidFill>
              </a:rPr>
            </a:b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  <a:r>
              <a:rPr lang="en-US" altLang="zh-TW" sz="2000" dirty="0" err="1">
                <a:solidFill>
                  <a:srgbClr val="0000FF"/>
                </a:solidFill>
              </a:rPr>
              <a:t>nodePointer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;   /* point to the left node */</a:t>
            </a:r>
            <a:br>
              <a:rPr lang="en-US" altLang="zh-TW" sz="2000" dirty="0">
                <a:solidFill>
                  <a:srgbClr val="0000FF"/>
                </a:solidFill>
              </a:rPr>
            </a:b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  <a:r>
              <a:rPr lang="en-US" altLang="zh-TW" sz="2000" dirty="0" err="1">
                <a:solidFill>
                  <a:srgbClr val="0000FF"/>
                </a:solidFill>
              </a:rPr>
              <a:t>nodePointer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;  /* point to the right node */</a:t>
            </a:r>
            <a:br>
              <a:rPr lang="en-US" altLang="zh-TW" sz="2000" dirty="0">
                <a:solidFill>
                  <a:srgbClr val="0000FF"/>
                </a:solidFill>
              </a:rPr>
            </a:br>
            <a:r>
              <a:rPr lang="en-US" altLang="zh-TW" sz="2000" dirty="0" smtClean="0">
                <a:solidFill>
                  <a:srgbClr val="0000FF"/>
                </a:solidFill>
              </a:rPr>
              <a:t>};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createDL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e){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malloc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2000" dirty="0" smtClean="0">
                <a:solidFill>
                  <a:srgbClr val="0000FF"/>
                </a:solidFill>
              </a:rPr>
              <a:t>(node));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-&gt;data  = 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return </a:t>
            </a:r>
            <a:r>
              <a:rPr lang="en-US" altLang="zh-TW" sz="2000" dirty="0" err="1">
                <a:solidFill>
                  <a:srgbClr val="0000FF"/>
                </a:solidFill>
              </a:rPr>
              <a:t>tmp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/>
              <a:t>Suppose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points to </a:t>
            </a:r>
            <a:r>
              <a:rPr lang="en-US" altLang="zh-TW" sz="2000" dirty="0"/>
              <a:t>any node in a doubly linked list. Then: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 ==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 == </a:t>
            </a:r>
            <a:r>
              <a:rPr lang="en-US" altLang="zh-TW" sz="2000" dirty="0" err="1">
                <a:solidFill>
                  <a:srgbClr val="0000FF"/>
                </a:solidFill>
              </a:rPr>
              <a:t>ptr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612537D5-0E48-41FC-A537-3AA1A18F4FEC}" type="slidenum">
              <a:rPr lang="zh-TW" altLang="en-US" smtClean="0"/>
              <a:pPr/>
              <a:t>19</a:t>
            </a:fld>
            <a:endParaRPr lang="en-US" altLang="zh-TW" dirty="0"/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03907"/>
          </a:xfrm>
        </p:spPr>
        <p:txBody>
          <a:bodyPr/>
          <a:lstStyle/>
          <a:p>
            <a:r>
              <a:rPr lang="en-US" altLang="zh-TW" dirty="0"/>
              <a:t>Doubly Linked </a:t>
            </a:r>
            <a:r>
              <a:rPr lang="en-US" altLang="zh-TW" dirty="0" smtClean="0"/>
              <a:t>List: </a:t>
            </a:r>
            <a:r>
              <a:rPr lang="en-US" altLang="zh-TW" dirty="0" err="1" smtClean="0"/>
              <a:t>dinsert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397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5045" y="1149763"/>
            <a:ext cx="7772400" cy="242687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void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dinsert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node,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) </a:t>
            </a:r>
            <a:r>
              <a:rPr lang="en-US" altLang="zh-TW" sz="2000" dirty="0">
                <a:solidFill>
                  <a:srgbClr val="0000FF"/>
                </a:solidFill>
              </a:rPr>
              <a:t>{ </a:t>
            </a:r>
            <a:r>
              <a:rPr lang="en-US" altLang="zh-TW" sz="2000" dirty="0" smtClean="0">
                <a:solidFill>
                  <a:srgbClr val="0000FF"/>
                </a:solidFill>
              </a:rPr>
              <a:t/>
            </a:r>
            <a:br>
              <a:rPr lang="en-US" altLang="zh-TW" sz="2000" dirty="0" smtClean="0">
                <a:solidFill>
                  <a:srgbClr val="0000FF"/>
                </a:solidFill>
              </a:rPr>
            </a:br>
            <a:r>
              <a:rPr lang="en-US" altLang="zh-TW" sz="2000" dirty="0" smtClean="0">
                <a:solidFill>
                  <a:srgbClr val="0000FF"/>
                </a:solidFill>
              </a:rPr>
              <a:t> /* </a:t>
            </a:r>
            <a:r>
              <a:rPr lang="en-US" altLang="zh-TW" sz="2000" dirty="0">
                <a:solidFill>
                  <a:srgbClr val="0000FF"/>
                </a:solidFill>
              </a:rPr>
              <a:t>insert </a:t>
            </a:r>
            <a:r>
              <a:rPr lang="en-US" altLang="zh-TW" sz="2000" dirty="0" smtClean="0">
                <a:solidFill>
                  <a:srgbClr val="0000FF"/>
                </a:solidFill>
              </a:rPr>
              <a:t>the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 into </a:t>
            </a:r>
            <a:r>
              <a:rPr lang="en-US" altLang="zh-TW" sz="2000" dirty="0">
                <a:solidFill>
                  <a:srgbClr val="0000FF"/>
                </a:solidFill>
              </a:rPr>
              <a:t>the </a:t>
            </a:r>
            <a:r>
              <a:rPr lang="en-US" altLang="zh-TW" sz="2000" dirty="0" smtClean="0">
                <a:solidFill>
                  <a:srgbClr val="0000FF"/>
                </a:solidFill>
              </a:rPr>
              <a:t>right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of the node*/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      = </a:t>
            </a:r>
            <a:r>
              <a:rPr lang="en-US" altLang="zh-TW" sz="2000" dirty="0" smtClean="0">
                <a:solidFill>
                  <a:srgbClr val="0000FF"/>
                </a:solidFill>
              </a:rPr>
              <a:t>node;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= node-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node-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;        node-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rlink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grpSp>
        <p:nvGrpSpPr>
          <p:cNvPr id="397481" name="Group 169"/>
          <p:cNvGrpSpPr>
            <a:grpSpLocks/>
          </p:cNvGrpSpPr>
          <p:nvPr/>
        </p:nvGrpSpPr>
        <p:grpSpPr bwMode="auto">
          <a:xfrm>
            <a:off x="1882159" y="3233739"/>
            <a:ext cx="3246867" cy="1195388"/>
            <a:chOff x="2916" y="1989"/>
            <a:chExt cx="2215" cy="753"/>
          </a:xfrm>
        </p:grpSpPr>
        <p:grpSp>
          <p:nvGrpSpPr>
            <p:cNvPr id="397482" name="Group 170"/>
            <p:cNvGrpSpPr>
              <a:grpSpLocks/>
            </p:cNvGrpSpPr>
            <p:nvPr/>
          </p:nvGrpSpPr>
          <p:grpSpPr bwMode="auto">
            <a:xfrm>
              <a:off x="3744" y="2293"/>
              <a:ext cx="1387" cy="449"/>
              <a:chOff x="2496" y="1465"/>
              <a:chExt cx="1632" cy="417"/>
            </a:xfrm>
          </p:grpSpPr>
          <p:sp>
            <p:nvSpPr>
              <p:cNvPr id="397483" name="Rectangle 171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484" name="Rectangle 172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485" name="Text Box 173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dirty="0" smtClean="0">
                    <a:latin typeface="Arial" charset="0"/>
                  </a:rPr>
                  <a:t>18</a:t>
                </a:r>
                <a:endParaRPr lang="zh-TW" altLang="en-US" sz="1600" dirty="0">
                  <a:latin typeface="Arial" charset="0"/>
                </a:endParaRPr>
              </a:p>
            </p:txBody>
          </p:sp>
          <p:sp>
            <p:nvSpPr>
              <p:cNvPr id="397486" name="Text Box 174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487" name="Text Box 175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488" name="Rectangle 176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489" name="Text Box 177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sp>
          <p:nvSpPr>
            <p:cNvPr id="397490" name="Rectangle 178"/>
            <p:cNvSpPr>
              <a:spLocks noChangeArrowheads="1"/>
            </p:cNvSpPr>
            <p:nvPr/>
          </p:nvSpPr>
          <p:spPr bwMode="auto">
            <a:xfrm>
              <a:off x="2976" y="2208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7491" name="Text Box 179"/>
            <p:cNvSpPr txBox="1">
              <a:spLocks noChangeArrowheads="1"/>
            </p:cNvSpPr>
            <p:nvPr/>
          </p:nvSpPr>
          <p:spPr bwMode="auto">
            <a:xfrm>
              <a:off x="2916" y="1989"/>
              <a:ext cx="8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err="1" smtClean="0">
                  <a:latin typeface="Arial" charset="0"/>
                </a:rPr>
                <a:t>newnode</a:t>
              </a:r>
              <a:endParaRPr lang="en-US" altLang="zh-TW" sz="2000" dirty="0">
                <a:latin typeface="Arial" charset="0"/>
              </a:endParaRPr>
            </a:p>
          </p:txBody>
        </p:sp>
        <p:sp>
          <p:nvSpPr>
            <p:cNvPr id="397492" name="Line 180"/>
            <p:cNvSpPr>
              <a:spLocks noChangeShapeType="1"/>
            </p:cNvSpPr>
            <p:nvPr/>
          </p:nvSpPr>
          <p:spPr bwMode="auto">
            <a:xfrm>
              <a:off x="3360" y="2304"/>
              <a:ext cx="432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97493" name="Group 181"/>
          <p:cNvGrpSpPr>
            <a:grpSpLocks/>
          </p:cNvGrpSpPr>
          <p:nvPr/>
        </p:nvGrpSpPr>
        <p:grpSpPr bwMode="auto">
          <a:xfrm>
            <a:off x="571684" y="4348163"/>
            <a:ext cx="7660554" cy="1900237"/>
            <a:chOff x="534" y="2259"/>
            <a:chExt cx="5226" cy="1197"/>
          </a:xfrm>
        </p:grpSpPr>
        <p:sp>
          <p:nvSpPr>
            <p:cNvPr id="397494" name="Rectangle 182"/>
            <p:cNvSpPr>
              <a:spLocks noChangeArrowheads="1"/>
            </p:cNvSpPr>
            <p:nvPr/>
          </p:nvSpPr>
          <p:spPr bwMode="auto">
            <a:xfrm>
              <a:off x="586" y="2474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7495" name="Line 183"/>
            <p:cNvSpPr>
              <a:spLocks noChangeShapeType="1"/>
            </p:cNvSpPr>
            <p:nvPr/>
          </p:nvSpPr>
          <p:spPr bwMode="auto">
            <a:xfrm flipH="1">
              <a:off x="672" y="2544"/>
              <a:ext cx="0" cy="62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496" name="Line 184"/>
            <p:cNvSpPr>
              <a:spLocks noChangeShapeType="1"/>
            </p:cNvSpPr>
            <p:nvPr/>
          </p:nvSpPr>
          <p:spPr bwMode="auto">
            <a:xfrm flipV="1">
              <a:off x="672" y="316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497" name="Text Box 185"/>
            <p:cNvSpPr txBox="1">
              <a:spLocks noChangeArrowheads="1"/>
            </p:cNvSpPr>
            <p:nvPr/>
          </p:nvSpPr>
          <p:spPr bwMode="auto">
            <a:xfrm>
              <a:off x="534" y="2259"/>
              <a:ext cx="5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Arial" charset="0"/>
                </a:rPr>
                <a:t>node</a:t>
              </a:r>
              <a:endParaRPr lang="en-US" altLang="zh-TW" sz="2000" dirty="0">
                <a:latin typeface="Arial" charset="0"/>
              </a:endParaRPr>
            </a:p>
          </p:txBody>
        </p:sp>
        <p:grpSp>
          <p:nvGrpSpPr>
            <p:cNvPr id="397498" name="Group 186"/>
            <p:cNvGrpSpPr>
              <a:grpSpLocks/>
            </p:cNvGrpSpPr>
            <p:nvPr/>
          </p:nvGrpSpPr>
          <p:grpSpPr bwMode="auto">
            <a:xfrm>
              <a:off x="816" y="2821"/>
              <a:ext cx="1387" cy="449"/>
              <a:chOff x="2496" y="1465"/>
              <a:chExt cx="1632" cy="417"/>
            </a:xfrm>
          </p:grpSpPr>
          <p:sp>
            <p:nvSpPr>
              <p:cNvPr id="397499" name="Rectangle 187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0" name="Rectangle 188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1" name="Text Box 189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12</a:t>
                </a:r>
              </a:p>
            </p:txBody>
          </p:sp>
          <p:sp>
            <p:nvSpPr>
              <p:cNvPr id="397502" name="Text Box 190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503" name="Text Box 191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504" name="Rectangle 192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5" name="Text Box 193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397506" name="Group 194"/>
            <p:cNvGrpSpPr>
              <a:grpSpLocks/>
            </p:cNvGrpSpPr>
            <p:nvPr/>
          </p:nvGrpSpPr>
          <p:grpSpPr bwMode="auto">
            <a:xfrm>
              <a:off x="2496" y="2821"/>
              <a:ext cx="1387" cy="449"/>
              <a:chOff x="2496" y="1465"/>
              <a:chExt cx="1632" cy="417"/>
            </a:xfrm>
          </p:grpSpPr>
          <p:sp>
            <p:nvSpPr>
              <p:cNvPr id="397507" name="Rectangle 195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8" name="Rectangle 196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9" name="Text Box 197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20</a:t>
                </a:r>
              </a:p>
            </p:txBody>
          </p:sp>
          <p:sp>
            <p:nvSpPr>
              <p:cNvPr id="397510" name="Text Box 198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511" name="Text Box 199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512" name="Rectangle 200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13" name="Text Box 201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397514" name="Group 202"/>
            <p:cNvGrpSpPr>
              <a:grpSpLocks/>
            </p:cNvGrpSpPr>
            <p:nvPr/>
          </p:nvGrpSpPr>
          <p:grpSpPr bwMode="auto">
            <a:xfrm>
              <a:off x="4176" y="2821"/>
              <a:ext cx="1387" cy="449"/>
              <a:chOff x="2496" y="1465"/>
              <a:chExt cx="1632" cy="417"/>
            </a:xfrm>
          </p:grpSpPr>
          <p:sp>
            <p:nvSpPr>
              <p:cNvPr id="397515" name="Rectangle 203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16" name="Rectangle 204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17" name="Text Box 205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30</a:t>
                </a:r>
              </a:p>
            </p:txBody>
          </p:sp>
          <p:sp>
            <p:nvSpPr>
              <p:cNvPr id="397518" name="Text Box 206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519" name="Text Box 207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520" name="Rectangle 208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21" name="Text Box 209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sp>
          <p:nvSpPr>
            <p:cNvPr id="397522" name="Line 210"/>
            <p:cNvSpPr>
              <a:spLocks noChangeShapeType="1"/>
            </p:cNvSpPr>
            <p:nvPr/>
          </p:nvSpPr>
          <p:spPr bwMode="auto">
            <a:xfrm>
              <a:off x="206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3" name="Line 211"/>
            <p:cNvSpPr>
              <a:spLocks noChangeShapeType="1"/>
            </p:cNvSpPr>
            <p:nvPr/>
          </p:nvSpPr>
          <p:spPr bwMode="auto">
            <a:xfrm>
              <a:off x="374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4" name="Line 212"/>
            <p:cNvSpPr>
              <a:spLocks noChangeShapeType="1"/>
            </p:cNvSpPr>
            <p:nvPr/>
          </p:nvSpPr>
          <p:spPr bwMode="auto">
            <a:xfrm flipH="1">
              <a:off x="388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5" name="Line 213"/>
            <p:cNvSpPr>
              <a:spLocks noChangeShapeType="1"/>
            </p:cNvSpPr>
            <p:nvPr/>
          </p:nvSpPr>
          <p:spPr bwMode="auto">
            <a:xfrm flipH="1">
              <a:off x="220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6" name="Line 214"/>
            <p:cNvSpPr>
              <a:spLocks noChangeShapeType="1"/>
            </p:cNvSpPr>
            <p:nvPr/>
          </p:nvSpPr>
          <p:spPr bwMode="auto">
            <a:xfrm>
              <a:off x="5472" y="3216"/>
              <a:ext cx="2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7" name="Line 215"/>
            <p:cNvSpPr>
              <a:spLocks noChangeShapeType="1"/>
            </p:cNvSpPr>
            <p:nvPr/>
          </p:nvSpPr>
          <p:spPr bwMode="auto">
            <a:xfrm>
              <a:off x="571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8" name="Line 216"/>
            <p:cNvSpPr>
              <a:spLocks noChangeShapeType="1"/>
            </p:cNvSpPr>
            <p:nvPr/>
          </p:nvSpPr>
          <p:spPr bwMode="auto">
            <a:xfrm flipH="1">
              <a:off x="672" y="3456"/>
              <a:ext cx="50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9" name="Line 217"/>
            <p:cNvSpPr>
              <a:spLocks noChangeShapeType="1"/>
            </p:cNvSpPr>
            <p:nvPr/>
          </p:nvSpPr>
          <p:spPr bwMode="auto">
            <a:xfrm flipV="1">
              <a:off x="67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0" name="Line 218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1" name="Line 219"/>
            <p:cNvSpPr>
              <a:spLocks noChangeShapeType="1"/>
            </p:cNvSpPr>
            <p:nvPr/>
          </p:nvSpPr>
          <p:spPr bwMode="auto">
            <a:xfrm flipH="1">
              <a:off x="7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2" name="Line 220"/>
            <p:cNvSpPr>
              <a:spLocks noChangeShapeType="1"/>
            </p:cNvSpPr>
            <p:nvPr/>
          </p:nvSpPr>
          <p:spPr bwMode="auto">
            <a:xfrm flipV="1">
              <a:off x="768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3" name="Line 221"/>
            <p:cNvSpPr>
              <a:spLocks noChangeShapeType="1"/>
            </p:cNvSpPr>
            <p:nvPr/>
          </p:nvSpPr>
          <p:spPr bwMode="auto">
            <a:xfrm>
              <a:off x="768" y="2784"/>
              <a:ext cx="49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4" name="Line 222"/>
            <p:cNvSpPr>
              <a:spLocks noChangeShapeType="1"/>
            </p:cNvSpPr>
            <p:nvPr/>
          </p:nvSpPr>
          <p:spPr bwMode="auto">
            <a:xfrm>
              <a:off x="5760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5" name="Line 223"/>
            <p:cNvSpPr>
              <a:spLocks noChangeShapeType="1"/>
            </p:cNvSpPr>
            <p:nvPr/>
          </p:nvSpPr>
          <p:spPr bwMode="auto">
            <a:xfrm flipH="1">
              <a:off x="55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6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en-US" altLang="zh-TW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C16B95E4-63A2-4CAA-9CEA-74AA1C9E55F9}" type="slidenum">
              <a:rPr lang="zh-TW" altLang="en-US" smtClean="0"/>
              <a:pPr/>
              <a:t>2</a:t>
            </a:fld>
            <a:endParaRPr lang="en-US" altLang="zh-TW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76" y="228600"/>
            <a:ext cx="8445358" cy="634429"/>
          </a:xfrm>
        </p:spPr>
        <p:txBody>
          <a:bodyPr/>
          <a:lstStyle/>
          <a:p>
            <a:r>
              <a:rPr lang="en-US" altLang="zh-TW" sz="3600" dirty="0" smtClean="0"/>
              <a:t>Problems </a:t>
            </a:r>
            <a:r>
              <a:rPr lang="en-US" altLang="zh-TW" sz="3600" dirty="0"/>
              <a:t>of </a:t>
            </a:r>
            <a:r>
              <a:rPr lang="en-US" altLang="zh-TW" sz="3600" dirty="0" smtClean="0"/>
              <a:t>Arrays </a:t>
            </a:r>
            <a:r>
              <a:rPr lang="en-US" altLang="zh-TW" sz="3600" dirty="0"/>
              <a:t>in Implementation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25" y="1220386"/>
            <a:ext cx="8065214" cy="2887038"/>
          </a:xfrm>
        </p:spPr>
        <p:txBody>
          <a:bodyPr/>
          <a:lstStyle/>
          <a:p>
            <a:r>
              <a:rPr lang="en-US" altLang="zh-TW" sz="2400" dirty="0" smtClean="0"/>
              <a:t>Let </a:t>
            </a:r>
            <a:r>
              <a:rPr lang="en-US" altLang="zh-TW" sz="2400" dirty="0"/>
              <a:t>the base address of an array to be </a:t>
            </a:r>
            <a:r>
              <a:rPr lang="en-US" altLang="zh-TW" sz="2400" dirty="0" smtClean="0">
                <a:solidFill>
                  <a:srgbClr val="0000FF"/>
                </a:solidFill>
              </a:rPr>
              <a:t>a</a:t>
            </a:r>
            <a:r>
              <a:rPr lang="en-US" altLang="zh-TW" sz="2400" dirty="0" smtClean="0"/>
              <a:t>. The </a:t>
            </a:r>
            <a:r>
              <a:rPr lang="en-US" altLang="zh-TW" sz="2400" dirty="0"/>
              <a:t>address of the </a:t>
            </a:r>
            <a:r>
              <a:rPr lang="en-US" altLang="zh-TW" sz="2400" dirty="0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element is located </a:t>
            </a:r>
            <a:r>
              <a:rPr lang="en-US" altLang="zh-TW" sz="2400" dirty="0" smtClean="0"/>
              <a:t>at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0000FF"/>
                </a:solidFill>
              </a:rPr>
              <a:t>a </a:t>
            </a:r>
            <a:r>
              <a:rPr lang="en-US" altLang="zh-TW" sz="2400" dirty="0">
                <a:solidFill>
                  <a:srgbClr val="0000FF"/>
                </a:solidFill>
              </a:rPr>
              <a:t>+ (i - </a:t>
            </a:r>
            <a:r>
              <a:rPr lang="en-US" altLang="zh-TW" sz="2400" dirty="0" smtClean="0">
                <a:solidFill>
                  <a:srgbClr val="0000FF"/>
                </a:solidFill>
              </a:rPr>
              <a:t>1) *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theTypeOfElement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r>
              <a:rPr lang="en-US" altLang="zh-TW" sz="2400" dirty="0"/>
              <a:t>. We can access an element in an array in </a:t>
            </a:r>
            <a:r>
              <a:rPr lang="en-US" altLang="zh-TW" sz="2400" dirty="0">
                <a:solidFill>
                  <a:srgbClr val="FF0000"/>
                </a:solidFill>
              </a:rPr>
              <a:t>constant time</a:t>
            </a:r>
            <a:r>
              <a:rPr lang="en-US" altLang="zh-TW" sz="2400" dirty="0"/>
              <a:t> if we know its array index</a:t>
            </a:r>
            <a:r>
              <a:rPr lang="en-US" altLang="zh-TW" sz="2400" dirty="0" smtClean="0"/>
              <a:t>. </a:t>
            </a:r>
            <a:endParaRPr lang="en-US" altLang="zh-TW" sz="2400" dirty="0"/>
          </a:p>
          <a:p>
            <a:r>
              <a:rPr lang="en-US" altLang="zh-TW" sz="2400" dirty="0" smtClean="0"/>
              <a:t>But, suppose </a:t>
            </a:r>
            <a:r>
              <a:rPr lang="en-US" altLang="zh-TW" sz="2400" dirty="0"/>
              <a:t>that </a:t>
            </a:r>
            <a:r>
              <a:rPr lang="en-US" altLang="zh-TW" sz="2400" dirty="0" smtClean="0"/>
              <a:t>we have stored </a:t>
            </a:r>
            <a:r>
              <a:rPr lang="en-US" altLang="zh-TW" sz="2400" dirty="0"/>
              <a:t>four integers (</a:t>
            </a:r>
            <a:r>
              <a:rPr lang="en-US" altLang="zh-TW" sz="2400" dirty="0" smtClean="0">
                <a:solidFill>
                  <a:srgbClr val="0000FF"/>
                </a:solidFill>
              </a:rPr>
              <a:t>12, 20, 40, 65</a:t>
            </a:r>
            <a:r>
              <a:rPr lang="en-US" altLang="zh-TW" sz="2400" dirty="0" smtClean="0"/>
              <a:t>) in </a:t>
            </a:r>
            <a:r>
              <a:rPr lang="en-US" altLang="zh-TW" sz="2400" dirty="0"/>
              <a:t>an </a:t>
            </a:r>
            <a:r>
              <a:rPr lang="en-US" altLang="zh-TW" sz="2400" dirty="0" smtClean="0"/>
              <a:t>array and </a:t>
            </a:r>
            <a:r>
              <a:rPr lang="en-US" altLang="zh-TW" sz="2400" dirty="0"/>
              <a:t>we want to insert an integer </a:t>
            </a:r>
            <a:r>
              <a:rPr lang="en-US" altLang="zh-TW" sz="2400" dirty="0" smtClean="0">
                <a:solidFill>
                  <a:srgbClr val="0000FF"/>
                </a:solidFill>
              </a:rPr>
              <a:t>30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as the </a:t>
            </a:r>
            <a:r>
              <a:rPr lang="en-US" altLang="zh-TW" sz="2400" dirty="0" smtClean="0"/>
              <a:t>third-element </a:t>
            </a:r>
            <a:r>
              <a:rPr lang="en-US" altLang="zh-TW" sz="2400" dirty="0"/>
              <a:t>in the array. What </a:t>
            </a:r>
            <a:r>
              <a:rPr lang="en-US" altLang="zh-TW" sz="2400" dirty="0" smtClean="0"/>
              <a:t>is the cost?</a:t>
            </a:r>
            <a:endParaRPr lang="en-US" altLang="zh-TW" sz="2400" dirty="0"/>
          </a:p>
        </p:txBody>
      </p:sp>
      <p:grpSp>
        <p:nvGrpSpPr>
          <p:cNvPr id="431108" name="Group 4"/>
          <p:cNvGrpSpPr>
            <a:grpSpLocks/>
          </p:cNvGrpSpPr>
          <p:nvPr/>
        </p:nvGrpSpPr>
        <p:grpSpPr bwMode="auto">
          <a:xfrm>
            <a:off x="3303071" y="4973045"/>
            <a:ext cx="3800961" cy="471488"/>
            <a:chOff x="1295" y="2298"/>
            <a:chExt cx="2593" cy="297"/>
          </a:xfrm>
        </p:grpSpPr>
        <p:sp>
          <p:nvSpPr>
            <p:cNvPr id="431109" name="Rectangle 5"/>
            <p:cNvSpPr>
              <a:spLocks noChangeArrowheads="1"/>
            </p:cNvSpPr>
            <p:nvPr/>
          </p:nvSpPr>
          <p:spPr bwMode="auto">
            <a:xfrm>
              <a:off x="1296" y="2304"/>
              <a:ext cx="432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1110" name="Rectangle 6"/>
            <p:cNvSpPr>
              <a:spLocks noChangeArrowheads="1"/>
            </p:cNvSpPr>
            <p:nvPr/>
          </p:nvSpPr>
          <p:spPr bwMode="auto">
            <a:xfrm>
              <a:off x="1728" y="2304"/>
              <a:ext cx="432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1111" name="Rectangle 7"/>
            <p:cNvSpPr>
              <a:spLocks noChangeArrowheads="1"/>
            </p:cNvSpPr>
            <p:nvPr/>
          </p:nvSpPr>
          <p:spPr bwMode="auto">
            <a:xfrm>
              <a:off x="2160" y="2304"/>
              <a:ext cx="432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2592" y="2304"/>
              <a:ext cx="432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1113" name="Rectangle 9"/>
            <p:cNvSpPr>
              <a:spLocks noChangeArrowheads="1"/>
            </p:cNvSpPr>
            <p:nvPr/>
          </p:nvSpPr>
          <p:spPr bwMode="auto">
            <a:xfrm>
              <a:off x="3024" y="2304"/>
              <a:ext cx="432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1114" name="Rectangle 10"/>
            <p:cNvSpPr>
              <a:spLocks noChangeArrowheads="1"/>
            </p:cNvSpPr>
            <p:nvPr/>
          </p:nvSpPr>
          <p:spPr bwMode="auto">
            <a:xfrm>
              <a:off x="3456" y="2304"/>
              <a:ext cx="432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31115" name="Text Box 11"/>
            <p:cNvSpPr txBox="1">
              <a:spLocks noChangeArrowheads="1"/>
            </p:cNvSpPr>
            <p:nvPr/>
          </p:nvSpPr>
          <p:spPr bwMode="auto">
            <a:xfrm>
              <a:off x="1295" y="230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n-lt"/>
                </a:rPr>
                <a:t>1</a:t>
              </a:r>
              <a:r>
                <a:rPr lang="en-US" altLang="zh-TW" dirty="0" smtClean="0">
                  <a:latin typeface="+mn-lt"/>
                </a:rPr>
                <a:t>2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431116" name="Text Box 12"/>
            <p:cNvSpPr txBox="1">
              <a:spLocks noChangeArrowheads="1"/>
            </p:cNvSpPr>
            <p:nvPr/>
          </p:nvSpPr>
          <p:spPr bwMode="auto">
            <a:xfrm>
              <a:off x="1699" y="2298"/>
              <a:ext cx="3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 smtClean="0">
                  <a:latin typeface="+mn-lt"/>
                </a:rPr>
                <a:t>20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431117" name="Text Box 13"/>
            <p:cNvSpPr txBox="1">
              <a:spLocks noChangeArrowheads="1"/>
            </p:cNvSpPr>
            <p:nvPr/>
          </p:nvSpPr>
          <p:spPr bwMode="auto">
            <a:xfrm>
              <a:off x="2125" y="2298"/>
              <a:ext cx="3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+mn-lt"/>
                </a:rPr>
                <a:t>40</a:t>
              </a:r>
              <a:endParaRPr lang="zh-TW" altLang="en-US" dirty="0">
                <a:latin typeface="+mn-lt"/>
              </a:endParaRPr>
            </a:p>
          </p:txBody>
        </p:sp>
        <p:sp>
          <p:nvSpPr>
            <p:cNvPr id="431118" name="Text Box 14"/>
            <p:cNvSpPr txBox="1">
              <a:spLocks noChangeArrowheads="1"/>
            </p:cNvSpPr>
            <p:nvPr/>
          </p:nvSpPr>
          <p:spPr bwMode="auto">
            <a:xfrm>
              <a:off x="2557" y="2304"/>
              <a:ext cx="3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+mn-lt"/>
                </a:rPr>
                <a:t>65</a:t>
              </a:r>
              <a:endParaRPr lang="zh-TW" altLang="en-US" dirty="0">
                <a:latin typeface="+mn-lt"/>
              </a:endParaRPr>
            </a:p>
          </p:txBody>
        </p:sp>
      </p:grpSp>
      <p:grpSp>
        <p:nvGrpSpPr>
          <p:cNvPr id="431119" name="Group 15"/>
          <p:cNvGrpSpPr>
            <a:grpSpLocks/>
          </p:cNvGrpSpPr>
          <p:nvPr/>
        </p:nvGrpSpPr>
        <p:grpSpPr bwMode="auto">
          <a:xfrm>
            <a:off x="3304537" y="6125572"/>
            <a:ext cx="3799495" cy="465138"/>
            <a:chOff x="1296" y="3024"/>
            <a:chExt cx="2592" cy="293"/>
          </a:xfrm>
        </p:grpSpPr>
        <p:grpSp>
          <p:nvGrpSpPr>
            <p:cNvPr id="431120" name="Group 16"/>
            <p:cNvGrpSpPr>
              <a:grpSpLocks/>
            </p:cNvGrpSpPr>
            <p:nvPr/>
          </p:nvGrpSpPr>
          <p:grpSpPr bwMode="auto">
            <a:xfrm>
              <a:off x="1296" y="3024"/>
              <a:ext cx="2592" cy="293"/>
              <a:chOff x="1296" y="2304"/>
              <a:chExt cx="2592" cy="293"/>
            </a:xfrm>
          </p:grpSpPr>
          <p:sp>
            <p:nvSpPr>
              <p:cNvPr id="431121" name="Rectangle 17"/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432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1122" name="Rectangle 18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432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1123" name="Rectangle 19"/>
              <p:cNvSpPr>
                <a:spLocks noChangeArrowheads="1"/>
              </p:cNvSpPr>
              <p:nvPr/>
            </p:nvSpPr>
            <p:spPr bwMode="auto">
              <a:xfrm>
                <a:off x="2160" y="2304"/>
                <a:ext cx="432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1124" name="Rectangle 2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432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1125" name="Rectangle 21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432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1126" name="Rectangle 22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432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31127" name="Text Box 23"/>
              <p:cNvSpPr txBox="1">
                <a:spLocks noChangeArrowheads="1"/>
              </p:cNvSpPr>
              <p:nvPr/>
            </p:nvSpPr>
            <p:spPr bwMode="auto">
              <a:xfrm>
                <a:off x="1344" y="2306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431128" name="Text Box 24"/>
              <p:cNvSpPr txBox="1">
                <a:spLocks noChangeArrowheads="1"/>
              </p:cNvSpPr>
              <p:nvPr/>
            </p:nvSpPr>
            <p:spPr bwMode="auto">
              <a:xfrm>
                <a:off x="1776" y="2306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431129" name="Text Box 25"/>
              <p:cNvSpPr txBox="1">
                <a:spLocks noChangeArrowheads="1"/>
              </p:cNvSpPr>
              <p:nvPr/>
            </p:nvSpPr>
            <p:spPr bwMode="auto">
              <a:xfrm>
                <a:off x="2160" y="2306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431130" name="Text Box 26"/>
              <p:cNvSpPr txBox="1">
                <a:spLocks noChangeArrowheads="1"/>
              </p:cNvSpPr>
              <p:nvPr/>
            </p:nvSpPr>
            <p:spPr bwMode="auto">
              <a:xfrm>
                <a:off x="2592" y="2306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431131" name="Text Box 27"/>
            <p:cNvSpPr txBox="1">
              <a:spLocks noChangeArrowheads="1"/>
            </p:cNvSpPr>
            <p:nvPr/>
          </p:nvSpPr>
          <p:spPr bwMode="auto">
            <a:xfrm>
              <a:off x="3024" y="302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431132" name="Group 28"/>
          <p:cNvGrpSpPr>
            <a:grpSpLocks/>
          </p:cNvGrpSpPr>
          <p:nvPr/>
        </p:nvGrpSpPr>
        <p:grpSpPr bwMode="auto">
          <a:xfrm>
            <a:off x="4782118" y="5515966"/>
            <a:ext cx="1789808" cy="533400"/>
            <a:chOff x="2304" y="2640"/>
            <a:chExt cx="1221" cy="336"/>
          </a:xfrm>
        </p:grpSpPr>
        <p:sp>
          <p:nvSpPr>
            <p:cNvPr id="431133" name="AutoShape 29"/>
            <p:cNvSpPr>
              <a:spLocks noChangeArrowheads="1"/>
            </p:cNvSpPr>
            <p:nvPr/>
          </p:nvSpPr>
          <p:spPr bwMode="auto">
            <a:xfrm>
              <a:off x="2304" y="2640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>
                <a:latin typeface="+mn-lt"/>
              </a:endParaRPr>
            </a:p>
          </p:txBody>
        </p:sp>
        <p:sp>
          <p:nvSpPr>
            <p:cNvPr id="431134" name="Text Box 30"/>
            <p:cNvSpPr txBox="1">
              <a:spLocks noChangeArrowheads="1"/>
            </p:cNvSpPr>
            <p:nvPr/>
          </p:nvSpPr>
          <p:spPr bwMode="auto">
            <a:xfrm>
              <a:off x="2496" y="2640"/>
              <a:ext cx="10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insert </a:t>
              </a:r>
              <a:r>
                <a:rPr lang="en-US" altLang="zh-TW" dirty="0" smtClean="0">
                  <a:latin typeface="+mn-lt"/>
                </a:rPr>
                <a:t>30</a:t>
              </a:r>
              <a:endParaRPr lang="en-US" altLang="zh-TW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1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612537D5-0E48-41FC-A537-3AA1A18F4FEC}" type="slidenum">
              <a:rPr lang="zh-TW" altLang="en-US" smtClean="0"/>
              <a:pPr/>
              <a:t>20</a:t>
            </a:fld>
            <a:endParaRPr lang="en-US" altLang="zh-TW" dirty="0"/>
          </a:p>
        </p:txBody>
      </p:sp>
      <p:sp>
        <p:nvSpPr>
          <p:cNvPr id="39731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03907"/>
          </a:xfrm>
        </p:spPr>
        <p:txBody>
          <a:bodyPr/>
          <a:lstStyle/>
          <a:p>
            <a:r>
              <a:rPr lang="en-US" altLang="zh-TW" dirty="0"/>
              <a:t>Doubly Linked </a:t>
            </a:r>
            <a:r>
              <a:rPr lang="en-US" altLang="zh-TW" dirty="0" smtClean="0"/>
              <a:t>List: </a:t>
            </a:r>
            <a:r>
              <a:rPr lang="en-US" altLang="zh-TW" dirty="0" err="1" smtClean="0"/>
              <a:t>dinsert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397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5045" y="1149763"/>
            <a:ext cx="7772400" cy="2426876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void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dinsert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node,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) </a:t>
            </a:r>
            <a:r>
              <a:rPr lang="en-US" altLang="zh-TW" sz="2000" dirty="0">
                <a:solidFill>
                  <a:srgbClr val="0000FF"/>
                </a:solidFill>
              </a:rPr>
              <a:t>{ </a:t>
            </a:r>
            <a:r>
              <a:rPr lang="en-US" altLang="zh-TW" sz="2000" dirty="0" smtClean="0">
                <a:solidFill>
                  <a:srgbClr val="0000FF"/>
                </a:solidFill>
              </a:rPr>
              <a:t/>
            </a:r>
            <a:br>
              <a:rPr lang="en-US" altLang="zh-TW" sz="2000" dirty="0" smtClean="0">
                <a:solidFill>
                  <a:srgbClr val="0000FF"/>
                </a:solidFill>
              </a:rPr>
            </a:br>
            <a:r>
              <a:rPr lang="en-US" altLang="zh-TW" sz="2000" dirty="0" smtClean="0">
                <a:solidFill>
                  <a:srgbClr val="0000FF"/>
                </a:solidFill>
              </a:rPr>
              <a:t> /* </a:t>
            </a:r>
            <a:r>
              <a:rPr lang="en-US" altLang="zh-TW" sz="2000" dirty="0">
                <a:solidFill>
                  <a:srgbClr val="0000FF"/>
                </a:solidFill>
              </a:rPr>
              <a:t>insert </a:t>
            </a:r>
            <a:r>
              <a:rPr lang="en-US" altLang="zh-TW" sz="2000" dirty="0" smtClean="0">
                <a:solidFill>
                  <a:srgbClr val="0000FF"/>
                </a:solidFill>
              </a:rPr>
              <a:t>the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 into </a:t>
            </a:r>
            <a:r>
              <a:rPr lang="en-US" altLang="zh-TW" sz="2000" dirty="0">
                <a:solidFill>
                  <a:srgbClr val="0000FF"/>
                </a:solidFill>
              </a:rPr>
              <a:t>the </a:t>
            </a:r>
            <a:r>
              <a:rPr lang="en-US" altLang="zh-TW" sz="2000" dirty="0" smtClean="0">
                <a:solidFill>
                  <a:srgbClr val="0000FF"/>
                </a:solidFill>
              </a:rPr>
              <a:t>right</a:t>
            </a:r>
            <a:r>
              <a:rPr lang="en-US" altLang="zh-TW" sz="2000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of the node*/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      = </a:t>
            </a:r>
            <a:r>
              <a:rPr lang="en-US" altLang="zh-TW" sz="2000" dirty="0" smtClean="0">
                <a:solidFill>
                  <a:srgbClr val="0000FF"/>
                </a:solidFill>
              </a:rPr>
              <a:t>node;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= node-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node-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;        node-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rlink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newnode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grpSp>
        <p:nvGrpSpPr>
          <p:cNvPr id="397481" name="Group 169"/>
          <p:cNvGrpSpPr>
            <a:grpSpLocks/>
          </p:cNvGrpSpPr>
          <p:nvPr/>
        </p:nvGrpSpPr>
        <p:grpSpPr bwMode="auto">
          <a:xfrm>
            <a:off x="1882159" y="3233739"/>
            <a:ext cx="3246867" cy="1195388"/>
            <a:chOff x="2916" y="1989"/>
            <a:chExt cx="2215" cy="753"/>
          </a:xfrm>
        </p:grpSpPr>
        <p:grpSp>
          <p:nvGrpSpPr>
            <p:cNvPr id="397482" name="Group 170"/>
            <p:cNvGrpSpPr>
              <a:grpSpLocks/>
            </p:cNvGrpSpPr>
            <p:nvPr/>
          </p:nvGrpSpPr>
          <p:grpSpPr bwMode="auto">
            <a:xfrm>
              <a:off x="3744" y="2293"/>
              <a:ext cx="1387" cy="449"/>
              <a:chOff x="2496" y="1465"/>
              <a:chExt cx="1632" cy="417"/>
            </a:xfrm>
          </p:grpSpPr>
          <p:sp>
            <p:nvSpPr>
              <p:cNvPr id="397483" name="Rectangle 171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484" name="Rectangle 172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485" name="Text Box 173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 dirty="0" smtClean="0">
                    <a:latin typeface="Arial" charset="0"/>
                  </a:rPr>
                  <a:t>18</a:t>
                </a:r>
                <a:endParaRPr lang="zh-TW" altLang="en-US" sz="1600" dirty="0">
                  <a:latin typeface="Arial" charset="0"/>
                </a:endParaRPr>
              </a:p>
            </p:txBody>
          </p:sp>
          <p:sp>
            <p:nvSpPr>
              <p:cNvPr id="397486" name="Text Box 174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487" name="Text Box 175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488" name="Rectangle 176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489" name="Text Box 177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sp>
          <p:nvSpPr>
            <p:cNvPr id="397490" name="Rectangle 178"/>
            <p:cNvSpPr>
              <a:spLocks noChangeArrowheads="1"/>
            </p:cNvSpPr>
            <p:nvPr/>
          </p:nvSpPr>
          <p:spPr bwMode="auto">
            <a:xfrm>
              <a:off x="2976" y="2208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7491" name="Text Box 179"/>
            <p:cNvSpPr txBox="1">
              <a:spLocks noChangeArrowheads="1"/>
            </p:cNvSpPr>
            <p:nvPr/>
          </p:nvSpPr>
          <p:spPr bwMode="auto">
            <a:xfrm>
              <a:off x="2916" y="1989"/>
              <a:ext cx="8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err="1" smtClean="0">
                  <a:latin typeface="Arial" charset="0"/>
                </a:rPr>
                <a:t>newnode</a:t>
              </a:r>
              <a:endParaRPr lang="en-US" altLang="zh-TW" sz="2000" dirty="0">
                <a:latin typeface="Arial" charset="0"/>
              </a:endParaRPr>
            </a:p>
          </p:txBody>
        </p:sp>
        <p:sp>
          <p:nvSpPr>
            <p:cNvPr id="397492" name="Line 180"/>
            <p:cNvSpPr>
              <a:spLocks noChangeShapeType="1"/>
            </p:cNvSpPr>
            <p:nvPr/>
          </p:nvSpPr>
          <p:spPr bwMode="auto">
            <a:xfrm>
              <a:off x="3360" y="2304"/>
              <a:ext cx="432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97493" name="Group 181"/>
          <p:cNvGrpSpPr>
            <a:grpSpLocks/>
          </p:cNvGrpSpPr>
          <p:nvPr/>
        </p:nvGrpSpPr>
        <p:grpSpPr bwMode="auto">
          <a:xfrm>
            <a:off x="571684" y="4348163"/>
            <a:ext cx="7660554" cy="1900237"/>
            <a:chOff x="534" y="2259"/>
            <a:chExt cx="5226" cy="1197"/>
          </a:xfrm>
        </p:grpSpPr>
        <p:sp>
          <p:nvSpPr>
            <p:cNvPr id="397494" name="Rectangle 182"/>
            <p:cNvSpPr>
              <a:spLocks noChangeArrowheads="1"/>
            </p:cNvSpPr>
            <p:nvPr/>
          </p:nvSpPr>
          <p:spPr bwMode="auto">
            <a:xfrm>
              <a:off x="586" y="2474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397495" name="Line 183"/>
            <p:cNvSpPr>
              <a:spLocks noChangeShapeType="1"/>
            </p:cNvSpPr>
            <p:nvPr/>
          </p:nvSpPr>
          <p:spPr bwMode="auto">
            <a:xfrm flipH="1">
              <a:off x="672" y="2544"/>
              <a:ext cx="0" cy="62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496" name="Line 184"/>
            <p:cNvSpPr>
              <a:spLocks noChangeShapeType="1"/>
            </p:cNvSpPr>
            <p:nvPr/>
          </p:nvSpPr>
          <p:spPr bwMode="auto">
            <a:xfrm flipV="1">
              <a:off x="672" y="316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497" name="Text Box 185"/>
            <p:cNvSpPr txBox="1">
              <a:spLocks noChangeArrowheads="1"/>
            </p:cNvSpPr>
            <p:nvPr/>
          </p:nvSpPr>
          <p:spPr bwMode="auto">
            <a:xfrm>
              <a:off x="534" y="2259"/>
              <a:ext cx="5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Arial" charset="0"/>
                </a:rPr>
                <a:t>node</a:t>
              </a:r>
              <a:endParaRPr lang="en-US" altLang="zh-TW" sz="2000" dirty="0">
                <a:latin typeface="Arial" charset="0"/>
              </a:endParaRPr>
            </a:p>
          </p:txBody>
        </p:sp>
        <p:grpSp>
          <p:nvGrpSpPr>
            <p:cNvPr id="397498" name="Group 186"/>
            <p:cNvGrpSpPr>
              <a:grpSpLocks/>
            </p:cNvGrpSpPr>
            <p:nvPr/>
          </p:nvGrpSpPr>
          <p:grpSpPr bwMode="auto">
            <a:xfrm>
              <a:off x="816" y="2821"/>
              <a:ext cx="1387" cy="449"/>
              <a:chOff x="2496" y="1465"/>
              <a:chExt cx="1632" cy="417"/>
            </a:xfrm>
          </p:grpSpPr>
          <p:sp>
            <p:nvSpPr>
              <p:cNvPr id="397499" name="Rectangle 187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0" name="Rectangle 188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1" name="Text Box 189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12</a:t>
                </a:r>
              </a:p>
            </p:txBody>
          </p:sp>
          <p:sp>
            <p:nvSpPr>
              <p:cNvPr id="397502" name="Text Box 190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503" name="Text Box 191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504" name="Rectangle 192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5" name="Text Box 193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397506" name="Group 194"/>
            <p:cNvGrpSpPr>
              <a:grpSpLocks/>
            </p:cNvGrpSpPr>
            <p:nvPr/>
          </p:nvGrpSpPr>
          <p:grpSpPr bwMode="auto">
            <a:xfrm>
              <a:off x="2496" y="2821"/>
              <a:ext cx="1387" cy="449"/>
              <a:chOff x="2496" y="1465"/>
              <a:chExt cx="1632" cy="417"/>
            </a:xfrm>
          </p:grpSpPr>
          <p:sp>
            <p:nvSpPr>
              <p:cNvPr id="397507" name="Rectangle 195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8" name="Rectangle 196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09" name="Text Box 197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20</a:t>
                </a:r>
              </a:p>
            </p:txBody>
          </p:sp>
          <p:sp>
            <p:nvSpPr>
              <p:cNvPr id="397510" name="Text Box 198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511" name="Text Box 199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512" name="Rectangle 200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13" name="Text Box 201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397514" name="Group 202"/>
            <p:cNvGrpSpPr>
              <a:grpSpLocks/>
            </p:cNvGrpSpPr>
            <p:nvPr/>
          </p:nvGrpSpPr>
          <p:grpSpPr bwMode="auto">
            <a:xfrm>
              <a:off x="4176" y="2821"/>
              <a:ext cx="1387" cy="449"/>
              <a:chOff x="2496" y="1465"/>
              <a:chExt cx="1632" cy="417"/>
            </a:xfrm>
          </p:grpSpPr>
          <p:sp>
            <p:nvSpPr>
              <p:cNvPr id="397515" name="Rectangle 203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16" name="Rectangle 204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17" name="Text Box 205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30</a:t>
                </a:r>
              </a:p>
            </p:txBody>
          </p:sp>
          <p:sp>
            <p:nvSpPr>
              <p:cNvPr id="397518" name="Text Box 206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397519" name="Text Box 207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397520" name="Rectangle 208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7521" name="Text Box 209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sp>
          <p:nvSpPr>
            <p:cNvPr id="397522" name="Line 210"/>
            <p:cNvSpPr>
              <a:spLocks noChangeShapeType="1"/>
            </p:cNvSpPr>
            <p:nvPr/>
          </p:nvSpPr>
          <p:spPr bwMode="auto">
            <a:xfrm>
              <a:off x="206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3" name="Line 211"/>
            <p:cNvSpPr>
              <a:spLocks noChangeShapeType="1"/>
            </p:cNvSpPr>
            <p:nvPr/>
          </p:nvSpPr>
          <p:spPr bwMode="auto">
            <a:xfrm>
              <a:off x="374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4" name="Line 212"/>
            <p:cNvSpPr>
              <a:spLocks noChangeShapeType="1"/>
            </p:cNvSpPr>
            <p:nvPr/>
          </p:nvSpPr>
          <p:spPr bwMode="auto">
            <a:xfrm flipH="1">
              <a:off x="388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5" name="Line 213"/>
            <p:cNvSpPr>
              <a:spLocks noChangeShapeType="1"/>
            </p:cNvSpPr>
            <p:nvPr/>
          </p:nvSpPr>
          <p:spPr bwMode="auto">
            <a:xfrm flipH="1">
              <a:off x="220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6" name="Line 214"/>
            <p:cNvSpPr>
              <a:spLocks noChangeShapeType="1"/>
            </p:cNvSpPr>
            <p:nvPr/>
          </p:nvSpPr>
          <p:spPr bwMode="auto">
            <a:xfrm>
              <a:off x="5472" y="3216"/>
              <a:ext cx="2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7" name="Line 215"/>
            <p:cNvSpPr>
              <a:spLocks noChangeShapeType="1"/>
            </p:cNvSpPr>
            <p:nvPr/>
          </p:nvSpPr>
          <p:spPr bwMode="auto">
            <a:xfrm>
              <a:off x="571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8" name="Line 216"/>
            <p:cNvSpPr>
              <a:spLocks noChangeShapeType="1"/>
            </p:cNvSpPr>
            <p:nvPr/>
          </p:nvSpPr>
          <p:spPr bwMode="auto">
            <a:xfrm flipH="1">
              <a:off x="672" y="3456"/>
              <a:ext cx="50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29" name="Line 217"/>
            <p:cNvSpPr>
              <a:spLocks noChangeShapeType="1"/>
            </p:cNvSpPr>
            <p:nvPr/>
          </p:nvSpPr>
          <p:spPr bwMode="auto">
            <a:xfrm flipV="1">
              <a:off x="67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0" name="Line 218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1" name="Line 219"/>
            <p:cNvSpPr>
              <a:spLocks noChangeShapeType="1"/>
            </p:cNvSpPr>
            <p:nvPr/>
          </p:nvSpPr>
          <p:spPr bwMode="auto">
            <a:xfrm flipH="1">
              <a:off x="7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2" name="Line 220"/>
            <p:cNvSpPr>
              <a:spLocks noChangeShapeType="1"/>
            </p:cNvSpPr>
            <p:nvPr/>
          </p:nvSpPr>
          <p:spPr bwMode="auto">
            <a:xfrm flipV="1">
              <a:off x="768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3" name="Line 221"/>
            <p:cNvSpPr>
              <a:spLocks noChangeShapeType="1"/>
            </p:cNvSpPr>
            <p:nvPr/>
          </p:nvSpPr>
          <p:spPr bwMode="auto">
            <a:xfrm>
              <a:off x="768" y="2784"/>
              <a:ext cx="49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4" name="Line 222"/>
            <p:cNvSpPr>
              <a:spLocks noChangeShapeType="1"/>
            </p:cNvSpPr>
            <p:nvPr/>
          </p:nvSpPr>
          <p:spPr bwMode="auto">
            <a:xfrm>
              <a:off x="5760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7535" name="Line 223"/>
            <p:cNvSpPr>
              <a:spLocks noChangeShapeType="1"/>
            </p:cNvSpPr>
            <p:nvPr/>
          </p:nvSpPr>
          <p:spPr bwMode="auto">
            <a:xfrm flipH="1">
              <a:off x="55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 flipH="1">
            <a:off x="2220886" y="4164676"/>
            <a:ext cx="1297165" cy="141410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4806854" y="4090681"/>
            <a:ext cx="16195" cy="148810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3919358" y="4429127"/>
            <a:ext cx="0" cy="120967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endCxn id="397488" idx="2"/>
          </p:cNvCxnSpPr>
          <p:nvPr/>
        </p:nvCxnSpPr>
        <p:spPr bwMode="auto">
          <a:xfrm flipV="1">
            <a:off x="2744081" y="4412034"/>
            <a:ext cx="740494" cy="12988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3065593" y="5470382"/>
            <a:ext cx="365775" cy="54032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3001183" y="5462069"/>
            <a:ext cx="430185" cy="5486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57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99A0C815-90F6-4E98-AA6E-3DCD290D12BF}" type="slidenum">
              <a:rPr lang="zh-TW" altLang="en-US" smtClean="0"/>
              <a:pPr/>
              <a:t>21</a:t>
            </a:fld>
            <a:endParaRPr lang="en-US" altLang="zh-TW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75526"/>
          </a:xfrm>
        </p:spPr>
        <p:txBody>
          <a:bodyPr/>
          <a:lstStyle/>
          <a:p>
            <a:r>
              <a:rPr lang="en-US" altLang="zh-TW" dirty="0"/>
              <a:t>Doubly Linked </a:t>
            </a:r>
            <a:r>
              <a:rPr lang="en-US" altLang="zh-TW" dirty="0" smtClean="0"/>
              <a:t>List: </a:t>
            </a:r>
            <a:r>
              <a:rPr lang="en-US" altLang="zh-TW" dirty="0" err="1" smtClean="0"/>
              <a:t>ddelete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220" y="809227"/>
            <a:ext cx="8443322" cy="2750209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void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ddelete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node,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nodePointer</a:t>
            </a:r>
            <a:r>
              <a:rPr lang="en-US" altLang="zh-TW" sz="2000" dirty="0" smtClean="0">
                <a:solidFill>
                  <a:srgbClr val="0000FF"/>
                </a:solidFill>
              </a:rPr>
              <a:t> deleted){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if </a:t>
            </a:r>
            <a:r>
              <a:rPr lang="en-US" altLang="zh-TW" sz="2000" dirty="0" smtClean="0">
                <a:solidFill>
                  <a:srgbClr val="0000FF"/>
                </a:solidFill>
              </a:rPr>
              <a:t>(node </a:t>
            </a:r>
            <a:r>
              <a:rPr lang="en-US" altLang="zh-TW" sz="2000" dirty="0">
                <a:solidFill>
                  <a:srgbClr val="0000FF"/>
                </a:solidFill>
              </a:rPr>
              <a:t>== </a:t>
            </a:r>
            <a:r>
              <a:rPr lang="en-US" altLang="zh-TW" sz="2000" dirty="0" smtClean="0">
                <a:solidFill>
                  <a:srgbClr val="0000FF"/>
                </a:solidFill>
              </a:rPr>
              <a:t>deleted)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node = node-&gt;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rlink</a:t>
            </a:r>
            <a:r>
              <a:rPr lang="en-US" altLang="zh-TW" sz="2000" dirty="0" smtClean="0">
                <a:solidFill>
                  <a:srgbClr val="0000FF"/>
                </a:solidFill>
              </a:rPr>
              <a:t>; //update the head of the list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deleted-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smtClean="0">
                <a:solidFill>
                  <a:srgbClr val="0000FF"/>
                </a:solidFill>
              </a:rPr>
              <a:t>deleted-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rlink</a:t>
            </a:r>
            <a:r>
              <a:rPr lang="en-US" altLang="zh-TW" sz="2000" dirty="0" smtClean="0">
                <a:solidFill>
                  <a:srgbClr val="0000FF"/>
                </a:solidFill>
              </a:rPr>
              <a:t>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deleted-</a:t>
            </a:r>
            <a:r>
              <a:rPr lang="en-US" altLang="zh-TW" sz="2000" dirty="0">
                <a:solidFill>
                  <a:srgbClr val="0000FF"/>
                </a:solidFill>
              </a:rPr>
              <a:t>&gt;</a:t>
            </a:r>
            <a:r>
              <a:rPr lang="en-US" altLang="zh-TW" sz="2000" dirty="0" err="1">
                <a:solidFill>
                  <a:srgbClr val="0000FF"/>
                </a:solidFill>
              </a:rPr>
              <a:t>rlink</a:t>
            </a:r>
            <a:r>
              <a:rPr lang="en-US" altLang="zh-TW" sz="2000" dirty="0">
                <a:solidFill>
                  <a:srgbClr val="0000FF"/>
                </a:solidFill>
              </a:rPr>
              <a:t>-&gt;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smtClean="0">
                <a:solidFill>
                  <a:srgbClr val="0000FF"/>
                </a:solidFill>
              </a:rPr>
              <a:t>deleted-&gt;</a:t>
            </a:r>
            <a:r>
              <a:rPr lang="en-US" altLang="zh-TW" sz="2000" dirty="0" err="1">
                <a:solidFill>
                  <a:srgbClr val="0000FF"/>
                </a:solidFill>
              </a:rPr>
              <a:t>llink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free(deleted);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}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zh-TW" altLang="en-US" dirty="0"/>
          </a:p>
        </p:txBody>
      </p:sp>
      <p:sp>
        <p:nvSpPr>
          <p:cNvPr id="414879" name="Text Box 159"/>
          <p:cNvSpPr txBox="1">
            <a:spLocks noChangeArrowheads="1"/>
          </p:cNvSpPr>
          <p:nvPr/>
        </p:nvSpPr>
        <p:spPr bwMode="auto">
          <a:xfrm>
            <a:off x="2462636" y="2948692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Arial" charset="0"/>
              </a:rPr>
              <a:t>deleted</a:t>
            </a:r>
            <a:endParaRPr lang="en-US" altLang="zh-TW" sz="2000" dirty="0">
              <a:latin typeface="Arial" charset="0"/>
            </a:endParaRPr>
          </a:p>
        </p:txBody>
      </p:sp>
      <p:grpSp>
        <p:nvGrpSpPr>
          <p:cNvPr id="414880" name="Group 160"/>
          <p:cNvGrpSpPr>
            <a:grpSpLocks/>
          </p:cNvGrpSpPr>
          <p:nvPr/>
        </p:nvGrpSpPr>
        <p:grpSpPr bwMode="auto">
          <a:xfrm>
            <a:off x="633250" y="2883734"/>
            <a:ext cx="7669349" cy="1900237"/>
            <a:chOff x="528" y="2259"/>
            <a:chExt cx="5232" cy="1197"/>
          </a:xfrm>
        </p:grpSpPr>
        <p:sp>
          <p:nvSpPr>
            <p:cNvPr id="414881" name="Rectangle 161"/>
            <p:cNvSpPr>
              <a:spLocks noChangeArrowheads="1"/>
            </p:cNvSpPr>
            <p:nvPr/>
          </p:nvSpPr>
          <p:spPr bwMode="auto">
            <a:xfrm>
              <a:off x="586" y="2474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14882" name="Line 162"/>
            <p:cNvSpPr>
              <a:spLocks noChangeShapeType="1"/>
            </p:cNvSpPr>
            <p:nvPr/>
          </p:nvSpPr>
          <p:spPr bwMode="auto">
            <a:xfrm flipH="1">
              <a:off x="672" y="2544"/>
              <a:ext cx="0" cy="62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83" name="Line 163"/>
            <p:cNvSpPr>
              <a:spLocks noChangeShapeType="1"/>
            </p:cNvSpPr>
            <p:nvPr/>
          </p:nvSpPr>
          <p:spPr bwMode="auto">
            <a:xfrm flipV="1">
              <a:off x="672" y="316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884" name="Text Box 164"/>
            <p:cNvSpPr txBox="1">
              <a:spLocks noChangeArrowheads="1"/>
            </p:cNvSpPr>
            <p:nvPr/>
          </p:nvSpPr>
          <p:spPr bwMode="auto">
            <a:xfrm>
              <a:off x="528" y="2259"/>
              <a:ext cx="5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Arial" charset="0"/>
                </a:rPr>
                <a:t>node</a:t>
              </a:r>
              <a:endParaRPr lang="en-US" altLang="zh-TW" sz="2000" dirty="0">
                <a:latin typeface="Arial" charset="0"/>
              </a:endParaRPr>
            </a:p>
          </p:txBody>
        </p:sp>
        <p:grpSp>
          <p:nvGrpSpPr>
            <p:cNvPr id="414885" name="Group 165"/>
            <p:cNvGrpSpPr>
              <a:grpSpLocks/>
            </p:cNvGrpSpPr>
            <p:nvPr/>
          </p:nvGrpSpPr>
          <p:grpSpPr bwMode="auto">
            <a:xfrm>
              <a:off x="816" y="2821"/>
              <a:ext cx="1387" cy="449"/>
              <a:chOff x="2496" y="1465"/>
              <a:chExt cx="1632" cy="417"/>
            </a:xfrm>
          </p:grpSpPr>
          <p:sp>
            <p:nvSpPr>
              <p:cNvPr id="414886" name="Rectangle 166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87" name="Rectangle 167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88" name="Text Box 168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12</a:t>
                </a:r>
              </a:p>
            </p:txBody>
          </p:sp>
          <p:sp>
            <p:nvSpPr>
              <p:cNvPr id="414889" name="Text Box 169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414890" name="Text Box 170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414891" name="Rectangle 171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92" name="Text Box 172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414893" name="Group 173"/>
            <p:cNvGrpSpPr>
              <a:grpSpLocks/>
            </p:cNvGrpSpPr>
            <p:nvPr/>
          </p:nvGrpSpPr>
          <p:grpSpPr bwMode="auto">
            <a:xfrm>
              <a:off x="2496" y="2821"/>
              <a:ext cx="1387" cy="449"/>
              <a:chOff x="2496" y="1465"/>
              <a:chExt cx="1632" cy="417"/>
            </a:xfrm>
          </p:grpSpPr>
          <p:sp>
            <p:nvSpPr>
              <p:cNvPr id="414894" name="Rectangle 174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95" name="Rectangle 175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896" name="Text Box 176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20</a:t>
                </a:r>
              </a:p>
            </p:txBody>
          </p:sp>
          <p:sp>
            <p:nvSpPr>
              <p:cNvPr id="414897" name="Text Box 177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414898" name="Text Box 178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414899" name="Rectangle 179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900" name="Text Box 180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414901" name="Group 181"/>
            <p:cNvGrpSpPr>
              <a:grpSpLocks/>
            </p:cNvGrpSpPr>
            <p:nvPr/>
          </p:nvGrpSpPr>
          <p:grpSpPr bwMode="auto">
            <a:xfrm>
              <a:off x="4176" y="2821"/>
              <a:ext cx="1387" cy="449"/>
              <a:chOff x="2496" y="1465"/>
              <a:chExt cx="1632" cy="417"/>
            </a:xfrm>
          </p:grpSpPr>
          <p:sp>
            <p:nvSpPr>
              <p:cNvPr id="414902" name="Rectangle 182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903" name="Rectangle 183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904" name="Text Box 184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30</a:t>
                </a:r>
              </a:p>
            </p:txBody>
          </p:sp>
          <p:sp>
            <p:nvSpPr>
              <p:cNvPr id="414905" name="Text Box 185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414906" name="Text Box 186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414907" name="Rectangle 187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4908" name="Text Box 188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sp>
          <p:nvSpPr>
            <p:cNvPr id="414909" name="Line 189"/>
            <p:cNvSpPr>
              <a:spLocks noChangeShapeType="1"/>
            </p:cNvSpPr>
            <p:nvPr/>
          </p:nvSpPr>
          <p:spPr bwMode="auto">
            <a:xfrm>
              <a:off x="206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0" name="Line 190"/>
            <p:cNvSpPr>
              <a:spLocks noChangeShapeType="1"/>
            </p:cNvSpPr>
            <p:nvPr/>
          </p:nvSpPr>
          <p:spPr bwMode="auto">
            <a:xfrm>
              <a:off x="374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1" name="Line 191"/>
            <p:cNvSpPr>
              <a:spLocks noChangeShapeType="1"/>
            </p:cNvSpPr>
            <p:nvPr/>
          </p:nvSpPr>
          <p:spPr bwMode="auto">
            <a:xfrm flipH="1">
              <a:off x="388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2" name="Line 192"/>
            <p:cNvSpPr>
              <a:spLocks noChangeShapeType="1"/>
            </p:cNvSpPr>
            <p:nvPr/>
          </p:nvSpPr>
          <p:spPr bwMode="auto">
            <a:xfrm flipH="1">
              <a:off x="220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3" name="Line 193"/>
            <p:cNvSpPr>
              <a:spLocks noChangeShapeType="1"/>
            </p:cNvSpPr>
            <p:nvPr/>
          </p:nvSpPr>
          <p:spPr bwMode="auto">
            <a:xfrm>
              <a:off x="5472" y="3216"/>
              <a:ext cx="2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4" name="Line 194"/>
            <p:cNvSpPr>
              <a:spLocks noChangeShapeType="1"/>
            </p:cNvSpPr>
            <p:nvPr/>
          </p:nvSpPr>
          <p:spPr bwMode="auto">
            <a:xfrm>
              <a:off x="571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5" name="Line 195"/>
            <p:cNvSpPr>
              <a:spLocks noChangeShapeType="1"/>
            </p:cNvSpPr>
            <p:nvPr/>
          </p:nvSpPr>
          <p:spPr bwMode="auto">
            <a:xfrm flipH="1">
              <a:off x="672" y="3456"/>
              <a:ext cx="50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6" name="Line 196"/>
            <p:cNvSpPr>
              <a:spLocks noChangeShapeType="1"/>
            </p:cNvSpPr>
            <p:nvPr/>
          </p:nvSpPr>
          <p:spPr bwMode="auto">
            <a:xfrm flipV="1">
              <a:off x="67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7" name="Line 197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8" name="Line 198"/>
            <p:cNvSpPr>
              <a:spLocks noChangeShapeType="1"/>
            </p:cNvSpPr>
            <p:nvPr/>
          </p:nvSpPr>
          <p:spPr bwMode="auto">
            <a:xfrm flipH="1">
              <a:off x="7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19" name="Line 199"/>
            <p:cNvSpPr>
              <a:spLocks noChangeShapeType="1"/>
            </p:cNvSpPr>
            <p:nvPr/>
          </p:nvSpPr>
          <p:spPr bwMode="auto">
            <a:xfrm flipV="1">
              <a:off x="768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20" name="Line 200"/>
            <p:cNvSpPr>
              <a:spLocks noChangeShapeType="1"/>
            </p:cNvSpPr>
            <p:nvPr/>
          </p:nvSpPr>
          <p:spPr bwMode="auto">
            <a:xfrm>
              <a:off x="768" y="2784"/>
              <a:ext cx="49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21" name="Line 201"/>
            <p:cNvSpPr>
              <a:spLocks noChangeShapeType="1"/>
            </p:cNvSpPr>
            <p:nvPr/>
          </p:nvSpPr>
          <p:spPr bwMode="auto">
            <a:xfrm>
              <a:off x="5760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14922" name="Line 202"/>
            <p:cNvSpPr>
              <a:spLocks noChangeShapeType="1"/>
            </p:cNvSpPr>
            <p:nvPr/>
          </p:nvSpPr>
          <p:spPr bwMode="auto">
            <a:xfrm flipH="1">
              <a:off x="55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4923" name="Line 203"/>
          <p:cNvSpPr>
            <a:spLocks noChangeShapeType="1"/>
          </p:cNvSpPr>
          <p:nvPr/>
        </p:nvSpPr>
        <p:spPr bwMode="auto">
          <a:xfrm>
            <a:off x="3095885" y="3336171"/>
            <a:ext cx="492527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2" name="Text Box 159"/>
          <p:cNvSpPr txBox="1">
            <a:spLocks noChangeArrowheads="1"/>
          </p:cNvSpPr>
          <p:nvPr/>
        </p:nvSpPr>
        <p:spPr bwMode="auto">
          <a:xfrm>
            <a:off x="2457098" y="4971450"/>
            <a:ext cx="1707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Arial" charset="0"/>
              </a:rPr>
              <a:t>deleted (free)</a:t>
            </a:r>
            <a:endParaRPr lang="en-US" altLang="zh-TW" sz="2000" dirty="0">
              <a:latin typeface="Arial" charset="0"/>
            </a:endParaRPr>
          </a:p>
        </p:txBody>
      </p:sp>
      <p:grpSp>
        <p:nvGrpSpPr>
          <p:cNvPr id="53" name="Group 160"/>
          <p:cNvGrpSpPr>
            <a:grpSpLocks/>
          </p:cNvGrpSpPr>
          <p:nvPr/>
        </p:nvGrpSpPr>
        <p:grpSpPr bwMode="auto">
          <a:xfrm>
            <a:off x="619399" y="4906492"/>
            <a:ext cx="7669349" cy="1900237"/>
            <a:chOff x="528" y="2259"/>
            <a:chExt cx="5232" cy="1197"/>
          </a:xfrm>
        </p:grpSpPr>
        <p:sp>
          <p:nvSpPr>
            <p:cNvPr id="54" name="Rectangle 161"/>
            <p:cNvSpPr>
              <a:spLocks noChangeArrowheads="1"/>
            </p:cNvSpPr>
            <p:nvPr/>
          </p:nvSpPr>
          <p:spPr bwMode="auto">
            <a:xfrm>
              <a:off x="586" y="2474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55" name="Line 162"/>
            <p:cNvSpPr>
              <a:spLocks noChangeShapeType="1"/>
            </p:cNvSpPr>
            <p:nvPr/>
          </p:nvSpPr>
          <p:spPr bwMode="auto">
            <a:xfrm flipH="1">
              <a:off x="672" y="2544"/>
              <a:ext cx="0" cy="62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6" name="Line 163"/>
            <p:cNvSpPr>
              <a:spLocks noChangeShapeType="1"/>
            </p:cNvSpPr>
            <p:nvPr/>
          </p:nvSpPr>
          <p:spPr bwMode="auto">
            <a:xfrm flipV="1">
              <a:off x="672" y="316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7" name="Text Box 164"/>
            <p:cNvSpPr txBox="1">
              <a:spLocks noChangeArrowheads="1"/>
            </p:cNvSpPr>
            <p:nvPr/>
          </p:nvSpPr>
          <p:spPr bwMode="auto">
            <a:xfrm>
              <a:off x="528" y="2259"/>
              <a:ext cx="5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Arial" charset="0"/>
                </a:rPr>
                <a:t>node</a:t>
              </a:r>
              <a:endParaRPr lang="en-US" altLang="zh-TW" sz="2000" dirty="0">
                <a:latin typeface="Arial" charset="0"/>
              </a:endParaRPr>
            </a:p>
          </p:txBody>
        </p:sp>
        <p:grpSp>
          <p:nvGrpSpPr>
            <p:cNvPr id="58" name="Group 165"/>
            <p:cNvGrpSpPr>
              <a:grpSpLocks/>
            </p:cNvGrpSpPr>
            <p:nvPr/>
          </p:nvGrpSpPr>
          <p:grpSpPr bwMode="auto">
            <a:xfrm>
              <a:off x="816" y="2821"/>
              <a:ext cx="1387" cy="449"/>
              <a:chOff x="2496" y="1465"/>
              <a:chExt cx="1632" cy="417"/>
            </a:xfrm>
          </p:grpSpPr>
          <p:sp>
            <p:nvSpPr>
              <p:cNvPr id="89" name="Rectangle 166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0" name="Rectangle 167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1" name="Text Box 168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12</a:t>
                </a:r>
              </a:p>
            </p:txBody>
          </p:sp>
          <p:sp>
            <p:nvSpPr>
              <p:cNvPr id="92" name="Text Box 169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93" name="Text Box 170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94" name="Rectangle 171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5" name="Text Box 172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59" name="Group 173"/>
            <p:cNvGrpSpPr>
              <a:grpSpLocks/>
            </p:cNvGrpSpPr>
            <p:nvPr/>
          </p:nvGrpSpPr>
          <p:grpSpPr bwMode="auto">
            <a:xfrm>
              <a:off x="2496" y="2821"/>
              <a:ext cx="1387" cy="449"/>
              <a:chOff x="2496" y="1465"/>
              <a:chExt cx="1632" cy="417"/>
            </a:xfrm>
          </p:grpSpPr>
          <p:sp>
            <p:nvSpPr>
              <p:cNvPr id="82" name="Rectangle 174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3" name="Rectangle 175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4" name="Text Box 176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20</a:t>
                </a:r>
              </a:p>
            </p:txBody>
          </p:sp>
          <p:sp>
            <p:nvSpPr>
              <p:cNvPr id="85" name="Text Box 177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86" name="Text Box 178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87" name="Rectangle 179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8" name="Text Box 180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grpSp>
          <p:nvGrpSpPr>
            <p:cNvPr id="60" name="Group 181"/>
            <p:cNvGrpSpPr>
              <a:grpSpLocks/>
            </p:cNvGrpSpPr>
            <p:nvPr/>
          </p:nvGrpSpPr>
          <p:grpSpPr bwMode="auto">
            <a:xfrm>
              <a:off x="4176" y="2821"/>
              <a:ext cx="1387" cy="449"/>
              <a:chOff x="2496" y="1465"/>
              <a:chExt cx="1632" cy="417"/>
            </a:xfrm>
          </p:grpSpPr>
          <p:sp>
            <p:nvSpPr>
              <p:cNvPr id="75" name="Rectangle 182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76" name="Rectangle 183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77" name="Text Box 184"/>
              <p:cNvSpPr txBox="1">
                <a:spLocks noChangeArrowheads="1"/>
              </p:cNvSpPr>
              <p:nvPr/>
            </p:nvSpPr>
            <p:spPr bwMode="auto">
              <a:xfrm>
                <a:off x="3157" y="1684"/>
                <a:ext cx="331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600">
                    <a:latin typeface="Arial" charset="0"/>
                  </a:rPr>
                  <a:t>30</a:t>
                </a:r>
              </a:p>
            </p:txBody>
          </p:sp>
          <p:sp>
            <p:nvSpPr>
              <p:cNvPr id="78" name="Text Box 185"/>
              <p:cNvSpPr txBox="1">
                <a:spLocks noChangeArrowheads="1"/>
              </p:cNvSpPr>
              <p:nvPr/>
            </p:nvSpPr>
            <p:spPr bwMode="auto">
              <a:xfrm>
                <a:off x="3118" y="1465"/>
                <a:ext cx="46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data</a:t>
                </a:r>
              </a:p>
            </p:txBody>
          </p:sp>
          <p:sp>
            <p:nvSpPr>
              <p:cNvPr id="79" name="Text Box 186"/>
              <p:cNvSpPr txBox="1">
                <a:spLocks noChangeArrowheads="1"/>
              </p:cNvSpPr>
              <p:nvPr/>
            </p:nvSpPr>
            <p:spPr bwMode="auto">
              <a:xfrm>
                <a:off x="3646" y="1465"/>
                <a:ext cx="449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rlink</a:t>
                </a:r>
              </a:p>
            </p:txBody>
          </p:sp>
          <p:sp>
            <p:nvSpPr>
              <p:cNvPr id="80" name="Rectangle 187"/>
              <p:cNvSpPr>
                <a:spLocks noChangeArrowheads="1"/>
              </p:cNvSpPr>
              <p:nvPr/>
            </p:nvSpPr>
            <p:spPr bwMode="auto">
              <a:xfrm>
                <a:off x="2544" y="1632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1" name="Text Box 188"/>
              <p:cNvSpPr txBox="1">
                <a:spLocks noChangeArrowheads="1"/>
              </p:cNvSpPr>
              <p:nvPr/>
            </p:nvSpPr>
            <p:spPr bwMode="auto">
              <a:xfrm>
                <a:off x="2496" y="1465"/>
                <a:ext cx="430" cy="1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600">
                    <a:latin typeface="Arial" charset="0"/>
                  </a:rPr>
                  <a:t>llink</a:t>
                </a:r>
              </a:p>
            </p:txBody>
          </p:sp>
        </p:grpSp>
        <p:sp>
          <p:nvSpPr>
            <p:cNvPr id="62" name="Line 190"/>
            <p:cNvSpPr>
              <a:spLocks noChangeShapeType="1"/>
            </p:cNvSpPr>
            <p:nvPr/>
          </p:nvSpPr>
          <p:spPr bwMode="auto">
            <a:xfrm>
              <a:off x="3744" y="3216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4" name="Line 192"/>
            <p:cNvSpPr>
              <a:spLocks noChangeShapeType="1"/>
            </p:cNvSpPr>
            <p:nvPr/>
          </p:nvSpPr>
          <p:spPr bwMode="auto">
            <a:xfrm flipH="1">
              <a:off x="2208" y="3072"/>
              <a:ext cx="48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5" name="Line 193"/>
            <p:cNvSpPr>
              <a:spLocks noChangeShapeType="1"/>
            </p:cNvSpPr>
            <p:nvPr/>
          </p:nvSpPr>
          <p:spPr bwMode="auto">
            <a:xfrm>
              <a:off x="5472" y="3216"/>
              <a:ext cx="2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6" name="Line 194"/>
            <p:cNvSpPr>
              <a:spLocks noChangeShapeType="1"/>
            </p:cNvSpPr>
            <p:nvPr/>
          </p:nvSpPr>
          <p:spPr bwMode="auto">
            <a:xfrm>
              <a:off x="571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7" name="Line 195"/>
            <p:cNvSpPr>
              <a:spLocks noChangeShapeType="1"/>
            </p:cNvSpPr>
            <p:nvPr/>
          </p:nvSpPr>
          <p:spPr bwMode="auto">
            <a:xfrm flipH="1">
              <a:off x="672" y="3456"/>
              <a:ext cx="504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8" name="Line 196"/>
            <p:cNvSpPr>
              <a:spLocks noChangeShapeType="1"/>
            </p:cNvSpPr>
            <p:nvPr/>
          </p:nvSpPr>
          <p:spPr bwMode="auto">
            <a:xfrm flipV="1">
              <a:off x="672" y="3216"/>
              <a:ext cx="0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9" name="Line 197"/>
            <p:cNvSpPr>
              <a:spLocks noChangeShapeType="1"/>
            </p:cNvSpPr>
            <p:nvPr/>
          </p:nvSpPr>
          <p:spPr bwMode="auto">
            <a:xfrm>
              <a:off x="672" y="3216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0" name="Line 198"/>
            <p:cNvSpPr>
              <a:spLocks noChangeShapeType="1"/>
            </p:cNvSpPr>
            <p:nvPr/>
          </p:nvSpPr>
          <p:spPr bwMode="auto">
            <a:xfrm flipH="1">
              <a:off x="7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1" name="Line 199"/>
            <p:cNvSpPr>
              <a:spLocks noChangeShapeType="1"/>
            </p:cNvSpPr>
            <p:nvPr/>
          </p:nvSpPr>
          <p:spPr bwMode="auto">
            <a:xfrm flipV="1">
              <a:off x="768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2" name="Line 200"/>
            <p:cNvSpPr>
              <a:spLocks noChangeShapeType="1"/>
            </p:cNvSpPr>
            <p:nvPr/>
          </p:nvSpPr>
          <p:spPr bwMode="auto">
            <a:xfrm>
              <a:off x="768" y="2784"/>
              <a:ext cx="49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3" name="Line 201"/>
            <p:cNvSpPr>
              <a:spLocks noChangeShapeType="1"/>
            </p:cNvSpPr>
            <p:nvPr/>
          </p:nvSpPr>
          <p:spPr bwMode="auto">
            <a:xfrm>
              <a:off x="5760" y="2784"/>
              <a:ext cx="0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4" name="Line 202"/>
            <p:cNvSpPr>
              <a:spLocks noChangeShapeType="1"/>
            </p:cNvSpPr>
            <p:nvPr/>
          </p:nvSpPr>
          <p:spPr bwMode="auto">
            <a:xfrm flipH="1">
              <a:off x="5568" y="3072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96" name="Line 203"/>
          <p:cNvSpPr>
            <a:spLocks noChangeShapeType="1"/>
          </p:cNvSpPr>
          <p:nvPr/>
        </p:nvSpPr>
        <p:spPr bwMode="auto">
          <a:xfrm>
            <a:off x="3082034" y="5358929"/>
            <a:ext cx="492527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cxnSp>
        <p:nvCxnSpPr>
          <p:cNvPr id="5" name="Curved Connector 4"/>
          <p:cNvCxnSpPr/>
          <p:nvPr/>
        </p:nvCxnSpPr>
        <p:spPr bwMode="auto">
          <a:xfrm>
            <a:off x="2884802" y="6371210"/>
            <a:ext cx="3225053" cy="159006"/>
          </a:xfrm>
          <a:prstGeom prst="curvedConnector3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Curved Connector 6"/>
          <p:cNvCxnSpPr/>
          <p:nvPr/>
        </p:nvCxnSpPr>
        <p:spPr bwMode="auto">
          <a:xfrm rot="10800000">
            <a:off x="3047446" y="6120930"/>
            <a:ext cx="3214685" cy="92545"/>
          </a:xfrm>
          <a:prstGeom prst="curvedConnector3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747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38C3D0A9-30C4-4ADD-A57C-5A9776B4B6B8}" type="slidenum">
              <a:rPr lang="zh-TW" altLang="en-US" smtClean="0"/>
              <a:pPr/>
              <a:t>22</a:t>
            </a:fld>
            <a:endParaRPr lang="en-US" altLang="zh-TW" dirty="0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Lists </a:t>
            </a:r>
            <a:r>
              <a:rPr lang="en-US" altLang="zh-TW" dirty="0" err="1"/>
              <a:t>v.s</a:t>
            </a:r>
            <a:r>
              <a:rPr lang="en-US" altLang="zh-TW" dirty="0"/>
              <a:t>. Arrays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381135"/>
            <a:ext cx="8443322" cy="4269643"/>
          </a:xfrm>
        </p:spPr>
        <p:txBody>
          <a:bodyPr/>
          <a:lstStyle/>
          <a:p>
            <a:r>
              <a:rPr lang="en-US" altLang="zh-TW" sz="2400" dirty="0"/>
              <a:t>Question-1: Do you know how many elements you need to handle? (max number? exact number? </a:t>
            </a:r>
            <a:r>
              <a:rPr lang="en-US" altLang="zh-TW" sz="2400" dirty="0" smtClean="0"/>
              <a:t>...)</a:t>
            </a:r>
            <a:endParaRPr lang="en-US" altLang="zh-TW" sz="2400" dirty="0"/>
          </a:p>
          <a:p>
            <a:r>
              <a:rPr lang="en-US" altLang="zh-TW" sz="2400" dirty="0"/>
              <a:t>Question-2: How do you use lists/arrays?</a:t>
            </a:r>
          </a:p>
          <a:p>
            <a:pPr lvl="1"/>
            <a:r>
              <a:rPr lang="en-US" altLang="zh-TW" dirty="0" smtClean="0"/>
              <a:t>Access elements (read/update </a:t>
            </a:r>
            <a:r>
              <a:rPr lang="en-US" altLang="zh-TW" dirty="0" smtClean="0">
                <a:solidFill>
                  <a:srgbClr val="C00000"/>
                </a:solidFill>
              </a:rPr>
              <a:t>values</a:t>
            </a:r>
            <a:r>
              <a:rPr lang="en-US" altLang="zh-TW" dirty="0" smtClean="0"/>
              <a:t>) -&gt; use arrays</a:t>
            </a:r>
          </a:p>
          <a:p>
            <a:pPr lvl="1"/>
            <a:r>
              <a:rPr lang="en-US" altLang="zh-TW" dirty="0" smtClean="0"/>
              <a:t>Insert/delete </a:t>
            </a:r>
            <a:r>
              <a:rPr lang="en-US" altLang="zh-TW" dirty="0" smtClean="0">
                <a:solidFill>
                  <a:srgbClr val="C00000"/>
                </a:solidFill>
              </a:rPr>
              <a:t>elements </a:t>
            </a:r>
            <a:r>
              <a:rPr lang="en-US" altLang="zh-TW" dirty="0" smtClean="0"/>
              <a:t>-&gt; use lists</a:t>
            </a:r>
          </a:p>
          <a:p>
            <a:r>
              <a:rPr lang="en-US" altLang="zh-TW" sz="2400" dirty="0" smtClean="0"/>
              <a:t>For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singly/doubly linked lists,  we need to consider the insert/delete elements into/from a list at the cost of one more pointer.</a:t>
            </a:r>
            <a:endParaRPr lang="en-US" altLang="zh-TW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Linked List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614" y="1273243"/>
            <a:ext cx="7772400" cy="4648200"/>
          </a:xfrm>
        </p:spPr>
        <p:txBody>
          <a:bodyPr/>
          <a:lstStyle/>
          <a:p>
            <a:r>
              <a:rPr lang="en-US" altLang="zh-HK" sz="2400" dirty="0" smtClean="0"/>
              <a:t>Unlike an array, with a linked list representation (singly linked list</a:t>
            </a:r>
            <a:r>
              <a:rPr lang="en-US" altLang="zh-HK" sz="2400" smtClean="0"/>
              <a:t>, doubly </a:t>
            </a:r>
            <a:r>
              <a:rPr lang="en-US" altLang="zh-HK" sz="2400" dirty="0" smtClean="0"/>
              <a:t>linked list, etc.), elements can be placed anywhere in memory. </a:t>
            </a:r>
          </a:p>
          <a:p>
            <a:r>
              <a:rPr lang="en-US" altLang="zh-HK" sz="2400" dirty="0" smtClean="0"/>
              <a:t>With </a:t>
            </a:r>
            <a:r>
              <a:rPr lang="en-US" altLang="zh-HK" sz="2400" dirty="0"/>
              <a:t>singly linked list, </a:t>
            </a:r>
            <a:r>
              <a:rPr lang="en-US" altLang="zh-HK" sz="2400" dirty="0" smtClean="0"/>
              <a:t>an </a:t>
            </a:r>
            <a:r>
              <a:rPr lang="en-US" altLang="zh-HK" sz="2400" dirty="0"/>
              <a:t>element is a “node” which has two parts: </a:t>
            </a:r>
          </a:p>
          <a:p>
            <a:pPr lvl="1"/>
            <a:r>
              <a:rPr lang="en-US" altLang="zh-HK" dirty="0"/>
              <a:t>A data component.</a:t>
            </a:r>
          </a:p>
          <a:p>
            <a:pPr lvl="1"/>
            <a:r>
              <a:rPr lang="en-US" altLang="zh-HK" dirty="0"/>
              <a:t>A pointer to the </a:t>
            </a:r>
            <a:r>
              <a:rPr lang="en-US" altLang="zh-HK" dirty="0">
                <a:solidFill>
                  <a:srgbClr val="C00000"/>
                </a:solidFill>
              </a:rPr>
              <a:t>next</a:t>
            </a:r>
            <a:r>
              <a:rPr lang="en-US" altLang="zh-HK" dirty="0"/>
              <a:t> element in the list</a:t>
            </a:r>
            <a:r>
              <a:rPr lang="en-US" altLang="zh-HK" dirty="0" smtClean="0"/>
              <a:t>.</a:t>
            </a:r>
          </a:p>
          <a:p>
            <a:r>
              <a:rPr lang="en-US" altLang="zh-HK" sz="2400" dirty="0" smtClean="0"/>
              <a:t>An example</a:t>
            </a:r>
            <a:r>
              <a:rPr lang="en-US" altLang="zh-HK" sz="2400" dirty="0"/>
              <a:t/>
            </a:r>
            <a:br>
              <a:rPr lang="en-US" altLang="zh-HK" sz="2400" dirty="0"/>
            </a:br>
            <a:r>
              <a:rPr lang="en-US" altLang="zh-HK" sz="24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listNode</a:t>
            </a:r>
            <a:r>
              <a:rPr lang="en-US" altLang="zh-HK" sz="2400" dirty="0" smtClean="0">
                <a:solidFill>
                  <a:srgbClr val="0000FF"/>
                </a:solidFill>
              </a:rPr>
              <a:t> *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HK" sz="2400" dirty="0" smtClean="0">
                <a:solidFill>
                  <a:srgbClr val="0000FF"/>
                </a:solidFill>
              </a:rPr>
              <a:t>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listNode</a:t>
            </a:r>
            <a:r>
              <a:rPr lang="en-US" altLang="zh-HK" sz="2400" dirty="0" smtClean="0">
                <a:solidFill>
                  <a:srgbClr val="0000FF"/>
                </a:solidFill>
              </a:rPr>
              <a:t> {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data;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HK" sz="2400" dirty="0" smtClean="0">
                <a:solidFill>
                  <a:srgbClr val="0000FF"/>
                </a:solidFill>
              </a:rPr>
              <a:t> link;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};</a:t>
            </a:r>
            <a:endParaRPr lang="en-US" altLang="zh-HK" sz="2400" dirty="0">
              <a:solidFill>
                <a:srgbClr val="0000FF"/>
              </a:solidFill>
            </a:endParaRPr>
          </a:p>
          <a:p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70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en-US" altLang="zh-TW" dirty="0"/>
          </a:p>
        </p:txBody>
      </p:sp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E2EF1FAB-DC0C-4808-A2A9-A5C0D12BC325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33375"/>
            <a:ext cx="8443322" cy="495300"/>
          </a:xfrm>
        </p:spPr>
        <p:txBody>
          <a:bodyPr/>
          <a:lstStyle/>
          <a:p>
            <a:r>
              <a:rPr lang="en-US" altLang="zh-TW" dirty="0" smtClean="0"/>
              <a:t>A Singly </a:t>
            </a:r>
            <a:r>
              <a:rPr lang="en-US" altLang="zh-TW" dirty="0"/>
              <a:t>Linked List </a:t>
            </a:r>
            <a:r>
              <a:rPr lang="en-US" altLang="zh-TW" dirty="0" smtClean="0"/>
              <a:t>Example</a:t>
            </a:r>
            <a:endParaRPr lang="en-US" altLang="zh-TW" dirty="0"/>
          </a:p>
        </p:txBody>
      </p:sp>
      <p:sp>
        <p:nvSpPr>
          <p:cNvPr id="406572" name="Text Box 44"/>
          <p:cNvSpPr txBox="1">
            <a:spLocks noChangeArrowheads="1"/>
          </p:cNvSpPr>
          <p:nvPr/>
        </p:nvSpPr>
        <p:spPr bwMode="auto">
          <a:xfrm>
            <a:off x="465991" y="5149655"/>
            <a:ext cx="76491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altLang="zh-TW" dirty="0">
                <a:latin typeface="+mn-lt"/>
              </a:rPr>
              <a:t>What is the advantage/disadvantage of the singly linked </a:t>
            </a:r>
            <a:r>
              <a:rPr lang="en-US" altLang="zh-TW" dirty="0" smtClean="0">
                <a:latin typeface="+mn-lt"/>
              </a:rPr>
              <a:t>representation</a:t>
            </a:r>
            <a:r>
              <a:rPr lang="en-US" altLang="zh-TW" dirty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in terms of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read values</a:t>
            </a:r>
            <a:r>
              <a:rPr lang="en-US" altLang="zh-TW" dirty="0" smtClean="0">
                <a:latin typeface="+mn-lt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insertion/deletion of nodes</a:t>
            </a:r>
            <a:r>
              <a:rPr lang="en-US" altLang="zh-TW" dirty="0" smtClean="0">
                <a:latin typeface="+mn-lt"/>
              </a:rPr>
              <a:t>?</a:t>
            </a:r>
            <a:endParaRPr lang="en-US" altLang="zh-TW" dirty="0">
              <a:latin typeface="+mn-lt"/>
            </a:endParaRPr>
          </a:p>
        </p:txBody>
      </p:sp>
      <p:grpSp>
        <p:nvGrpSpPr>
          <p:cNvPr id="406586" name="Group 58"/>
          <p:cNvGrpSpPr>
            <a:grpSpLocks/>
          </p:cNvGrpSpPr>
          <p:nvPr/>
        </p:nvGrpSpPr>
        <p:grpSpPr bwMode="auto">
          <a:xfrm>
            <a:off x="857524" y="3019694"/>
            <a:ext cx="1547942" cy="747713"/>
            <a:chOff x="912" y="796"/>
            <a:chExt cx="1056" cy="471"/>
          </a:xfrm>
        </p:grpSpPr>
        <p:grpSp>
          <p:nvGrpSpPr>
            <p:cNvPr id="406587" name="Group 59"/>
            <p:cNvGrpSpPr>
              <a:grpSpLocks/>
            </p:cNvGrpSpPr>
            <p:nvPr/>
          </p:nvGrpSpPr>
          <p:grpSpPr bwMode="auto">
            <a:xfrm>
              <a:off x="912" y="1008"/>
              <a:ext cx="1056" cy="259"/>
              <a:chOff x="912" y="1008"/>
              <a:chExt cx="1056" cy="259"/>
            </a:xfrm>
          </p:grpSpPr>
          <p:sp>
            <p:nvSpPr>
              <p:cNvPr id="406588" name="Rectangle 6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589" name="Rectangle 61"/>
              <p:cNvSpPr>
                <a:spLocks noChangeArrowheads="1"/>
              </p:cNvSpPr>
              <p:nvPr/>
            </p:nvSpPr>
            <p:spPr bwMode="auto">
              <a:xfrm>
                <a:off x="1440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590" name="Text Box 62"/>
              <p:cNvSpPr txBox="1">
                <a:spLocks noChangeArrowheads="1"/>
              </p:cNvSpPr>
              <p:nvPr/>
            </p:nvSpPr>
            <p:spPr bwMode="auto">
              <a:xfrm>
                <a:off x="998" y="1015"/>
                <a:ext cx="32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12</a:t>
                </a:r>
              </a:p>
            </p:txBody>
          </p:sp>
        </p:grpSp>
        <p:sp>
          <p:nvSpPr>
            <p:cNvPr id="406591" name="Text Box 63"/>
            <p:cNvSpPr txBox="1">
              <a:spLocks noChangeArrowheads="1"/>
            </p:cNvSpPr>
            <p:nvPr/>
          </p:nvSpPr>
          <p:spPr bwMode="auto">
            <a:xfrm>
              <a:off x="960" y="796"/>
              <a:ext cx="4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data</a:t>
              </a:r>
            </a:p>
          </p:txBody>
        </p:sp>
        <p:sp>
          <p:nvSpPr>
            <p:cNvPr id="406592" name="Text Box 64"/>
            <p:cNvSpPr txBox="1">
              <a:spLocks noChangeArrowheads="1"/>
            </p:cNvSpPr>
            <p:nvPr/>
          </p:nvSpPr>
          <p:spPr bwMode="auto">
            <a:xfrm>
              <a:off x="1488" y="796"/>
              <a:ext cx="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link</a:t>
              </a:r>
            </a:p>
          </p:txBody>
        </p:sp>
      </p:grpSp>
      <p:grpSp>
        <p:nvGrpSpPr>
          <p:cNvPr id="406593" name="Group 65"/>
          <p:cNvGrpSpPr>
            <a:grpSpLocks/>
          </p:cNvGrpSpPr>
          <p:nvPr/>
        </p:nvGrpSpPr>
        <p:grpSpPr bwMode="auto">
          <a:xfrm>
            <a:off x="2897994" y="3043508"/>
            <a:ext cx="1547942" cy="723900"/>
            <a:chOff x="912" y="811"/>
            <a:chExt cx="1056" cy="456"/>
          </a:xfrm>
        </p:grpSpPr>
        <p:grpSp>
          <p:nvGrpSpPr>
            <p:cNvPr id="406594" name="Group 66"/>
            <p:cNvGrpSpPr>
              <a:grpSpLocks/>
            </p:cNvGrpSpPr>
            <p:nvPr/>
          </p:nvGrpSpPr>
          <p:grpSpPr bwMode="auto">
            <a:xfrm>
              <a:off x="912" y="1008"/>
              <a:ext cx="1056" cy="259"/>
              <a:chOff x="912" y="1008"/>
              <a:chExt cx="1056" cy="259"/>
            </a:xfrm>
          </p:grpSpPr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1440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597" name="Text Box 69"/>
              <p:cNvSpPr txBox="1">
                <a:spLocks noChangeArrowheads="1"/>
              </p:cNvSpPr>
              <p:nvPr/>
            </p:nvSpPr>
            <p:spPr bwMode="auto">
              <a:xfrm>
                <a:off x="998" y="1015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20</a:t>
                </a:r>
              </a:p>
            </p:txBody>
          </p:sp>
        </p:grpSp>
        <p:sp>
          <p:nvSpPr>
            <p:cNvPr id="406598" name="Text Box 70"/>
            <p:cNvSpPr txBox="1">
              <a:spLocks noChangeArrowheads="1"/>
            </p:cNvSpPr>
            <p:nvPr/>
          </p:nvSpPr>
          <p:spPr bwMode="auto">
            <a:xfrm>
              <a:off x="960" y="811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406599" name="Text Box 71"/>
            <p:cNvSpPr txBox="1">
              <a:spLocks noChangeArrowheads="1"/>
            </p:cNvSpPr>
            <p:nvPr/>
          </p:nvSpPr>
          <p:spPr bwMode="auto">
            <a:xfrm>
              <a:off x="1488" y="811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</p:grpSp>
      <p:grpSp>
        <p:nvGrpSpPr>
          <p:cNvPr id="406600" name="Group 72"/>
          <p:cNvGrpSpPr>
            <a:grpSpLocks/>
          </p:cNvGrpSpPr>
          <p:nvPr/>
        </p:nvGrpSpPr>
        <p:grpSpPr bwMode="auto">
          <a:xfrm>
            <a:off x="4868102" y="3043508"/>
            <a:ext cx="1547942" cy="723900"/>
            <a:chOff x="912" y="811"/>
            <a:chExt cx="1056" cy="456"/>
          </a:xfrm>
        </p:grpSpPr>
        <p:grpSp>
          <p:nvGrpSpPr>
            <p:cNvPr id="406601" name="Group 73"/>
            <p:cNvGrpSpPr>
              <a:grpSpLocks/>
            </p:cNvGrpSpPr>
            <p:nvPr/>
          </p:nvGrpSpPr>
          <p:grpSpPr bwMode="auto">
            <a:xfrm>
              <a:off x="912" y="1008"/>
              <a:ext cx="1056" cy="259"/>
              <a:chOff x="912" y="1008"/>
              <a:chExt cx="1056" cy="259"/>
            </a:xfrm>
          </p:grpSpPr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440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604" name="Text Box 76"/>
              <p:cNvSpPr txBox="1">
                <a:spLocks noChangeArrowheads="1"/>
              </p:cNvSpPr>
              <p:nvPr/>
            </p:nvSpPr>
            <p:spPr bwMode="auto">
              <a:xfrm>
                <a:off x="998" y="1015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40</a:t>
                </a:r>
              </a:p>
            </p:txBody>
          </p:sp>
        </p:grpSp>
        <p:sp>
          <p:nvSpPr>
            <p:cNvPr id="406605" name="Text Box 77"/>
            <p:cNvSpPr txBox="1">
              <a:spLocks noChangeArrowheads="1"/>
            </p:cNvSpPr>
            <p:nvPr/>
          </p:nvSpPr>
          <p:spPr bwMode="auto">
            <a:xfrm>
              <a:off x="960" y="811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406606" name="Text Box 78"/>
            <p:cNvSpPr txBox="1">
              <a:spLocks noChangeArrowheads="1"/>
            </p:cNvSpPr>
            <p:nvPr/>
          </p:nvSpPr>
          <p:spPr bwMode="auto">
            <a:xfrm>
              <a:off x="1488" y="811"/>
              <a:ext cx="1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 sz="2000">
                <a:latin typeface="+mn-lt"/>
              </a:endParaRPr>
            </a:p>
          </p:txBody>
        </p:sp>
      </p:grpSp>
      <p:grpSp>
        <p:nvGrpSpPr>
          <p:cNvPr id="406607" name="Group 79"/>
          <p:cNvGrpSpPr>
            <a:grpSpLocks/>
          </p:cNvGrpSpPr>
          <p:nvPr/>
        </p:nvGrpSpPr>
        <p:grpSpPr bwMode="auto">
          <a:xfrm>
            <a:off x="6838210" y="3019694"/>
            <a:ext cx="1547942" cy="747713"/>
            <a:chOff x="912" y="796"/>
            <a:chExt cx="1056" cy="471"/>
          </a:xfrm>
        </p:grpSpPr>
        <p:grpSp>
          <p:nvGrpSpPr>
            <p:cNvPr id="406608" name="Group 80"/>
            <p:cNvGrpSpPr>
              <a:grpSpLocks/>
            </p:cNvGrpSpPr>
            <p:nvPr/>
          </p:nvGrpSpPr>
          <p:grpSpPr bwMode="auto">
            <a:xfrm>
              <a:off x="912" y="1008"/>
              <a:ext cx="1056" cy="259"/>
              <a:chOff x="912" y="1008"/>
              <a:chExt cx="1056" cy="259"/>
            </a:xfrm>
          </p:grpSpPr>
          <p:sp>
            <p:nvSpPr>
              <p:cNvPr id="406609" name="Rectangle 8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610" name="Rectangle 82"/>
              <p:cNvSpPr>
                <a:spLocks noChangeArrowheads="1"/>
              </p:cNvSpPr>
              <p:nvPr/>
            </p:nvSpPr>
            <p:spPr bwMode="auto">
              <a:xfrm>
                <a:off x="1440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611" name="Text Box 83"/>
              <p:cNvSpPr txBox="1">
                <a:spLocks noChangeArrowheads="1"/>
              </p:cNvSpPr>
              <p:nvPr/>
            </p:nvSpPr>
            <p:spPr bwMode="auto">
              <a:xfrm>
                <a:off x="998" y="1015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65</a:t>
                </a:r>
              </a:p>
            </p:txBody>
          </p:sp>
        </p:grpSp>
        <p:sp>
          <p:nvSpPr>
            <p:cNvPr id="406612" name="Text Box 84"/>
            <p:cNvSpPr txBox="1">
              <a:spLocks noChangeArrowheads="1"/>
            </p:cNvSpPr>
            <p:nvPr/>
          </p:nvSpPr>
          <p:spPr bwMode="auto">
            <a:xfrm>
              <a:off x="960" y="796"/>
              <a:ext cx="4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data</a:t>
              </a:r>
            </a:p>
          </p:txBody>
        </p:sp>
        <p:sp>
          <p:nvSpPr>
            <p:cNvPr id="406613" name="Text Box 85"/>
            <p:cNvSpPr txBox="1">
              <a:spLocks noChangeArrowheads="1"/>
            </p:cNvSpPr>
            <p:nvPr/>
          </p:nvSpPr>
          <p:spPr bwMode="auto">
            <a:xfrm>
              <a:off x="1488" y="796"/>
              <a:ext cx="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link</a:t>
              </a:r>
            </a:p>
          </p:txBody>
        </p:sp>
      </p:grpSp>
      <p:sp>
        <p:nvSpPr>
          <p:cNvPr id="406614" name="Line 86"/>
          <p:cNvSpPr>
            <a:spLocks noChangeShapeType="1"/>
          </p:cNvSpPr>
          <p:nvPr/>
        </p:nvSpPr>
        <p:spPr bwMode="auto">
          <a:xfrm>
            <a:off x="2264744" y="3584844"/>
            <a:ext cx="633249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06615" name="Line 87"/>
          <p:cNvSpPr>
            <a:spLocks noChangeShapeType="1"/>
          </p:cNvSpPr>
          <p:nvPr/>
        </p:nvSpPr>
        <p:spPr bwMode="auto">
          <a:xfrm>
            <a:off x="4234853" y="3584844"/>
            <a:ext cx="633249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06616" name="Line 88"/>
          <p:cNvSpPr>
            <a:spLocks noChangeShapeType="1"/>
          </p:cNvSpPr>
          <p:nvPr/>
        </p:nvSpPr>
        <p:spPr bwMode="auto">
          <a:xfrm>
            <a:off x="6204961" y="3584844"/>
            <a:ext cx="633249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06617" name="Rectangle 89"/>
          <p:cNvSpPr>
            <a:spLocks noChangeArrowheads="1"/>
          </p:cNvSpPr>
          <p:nvPr/>
        </p:nvSpPr>
        <p:spPr bwMode="auto">
          <a:xfrm>
            <a:off x="435358" y="2518044"/>
            <a:ext cx="773971" cy="3048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>
              <a:latin typeface="+mn-lt"/>
            </a:endParaRPr>
          </a:p>
        </p:txBody>
      </p:sp>
      <p:sp>
        <p:nvSpPr>
          <p:cNvPr id="406618" name="Line 90"/>
          <p:cNvSpPr>
            <a:spLocks noChangeShapeType="1"/>
          </p:cNvSpPr>
          <p:nvPr/>
        </p:nvSpPr>
        <p:spPr bwMode="auto">
          <a:xfrm>
            <a:off x="576080" y="2670444"/>
            <a:ext cx="0" cy="9144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06619" name="Line 91"/>
          <p:cNvSpPr>
            <a:spLocks noChangeShapeType="1"/>
          </p:cNvSpPr>
          <p:nvPr/>
        </p:nvSpPr>
        <p:spPr bwMode="auto">
          <a:xfrm>
            <a:off x="576080" y="3584844"/>
            <a:ext cx="28144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06620" name="Text Box 92"/>
          <p:cNvSpPr txBox="1">
            <a:spLocks noChangeArrowheads="1"/>
          </p:cNvSpPr>
          <p:nvPr/>
        </p:nvSpPr>
        <p:spPr bwMode="auto">
          <a:xfrm>
            <a:off x="420700" y="2071958"/>
            <a:ext cx="15792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err="1" smtClean="0">
                <a:latin typeface="+mn-lt"/>
              </a:rPr>
              <a:t>listPointer</a:t>
            </a:r>
            <a:r>
              <a:rPr lang="en-US" altLang="zh-TW" sz="2000" dirty="0" smtClean="0">
                <a:latin typeface="+mn-lt"/>
              </a:rPr>
              <a:t> l</a:t>
            </a:r>
            <a:endParaRPr lang="en-US" altLang="zh-TW" sz="2000" dirty="0">
              <a:latin typeface="+mn-lt"/>
            </a:endParaRPr>
          </a:p>
        </p:txBody>
      </p:sp>
      <p:sp>
        <p:nvSpPr>
          <p:cNvPr id="406621" name="Text Box 93"/>
          <p:cNvSpPr txBox="1">
            <a:spLocks noChangeArrowheads="1"/>
          </p:cNvSpPr>
          <p:nvPr/>
        </p:nvSpPr>
        <p:spPr bwMode="auto">
          <a:xfrm>
            <a:off x="7612181" y="3378470"/>
            <a:ext cx="7922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>
                <a:latin typeface="+mn-lt"/>
              </a:rPr>
              <a:t>NULL</a:t>
            </a:r>
          </a:p>
        </p:txBody>
      </p:sp>
      <p:grpSp>
        <p:nvGrpSpPr>
          <p:cNvPr id="406626" name="Group 98"/>
          <p:cNvGrpSpPr>
            <a:grpSpLocks/>
          </p:cNvGrpSpPr>
          <p:nvPr/>
        </p:nvGrpSpPr>
        <p:grpSpPr bwMode="auto">
          <a:xfrm>
            <a:off x="3883048" y="2037033"/>
            <a:ext cx="1547942" cy="747712"/>
            <a:chOff x="912" y="796"/>
            <a:chExt cx="1056" cy="471"/>
          </a:xfrm>
        </p:grpSpPr>
        <p:grpSp>
          <p:nvGrpSpPr>
            <p:cNvPr id="406627" name="Group 99"/>
            <p:cNvGrpSpPr>
              <a:grpSpLocks/>
            </p:cNvGrpSpPr>
            <p:nvPr/>
          </p:nvGrpSpPr>
          <p:grpSpPr bwMode="auto">
            <a:xfrm>
              <a:off x="912" y="1008"/>
              <a:ext cx="1056" cy="259"/>
              <a:chOff x="912" y="1008"/>
              <a:chExt cx="1056" cy="259"/>
            </a:xfrm>
          </p:grpSpPr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1440" y="1008"/>
                <a:ext cx="528" cy="240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06630" name="Text Box 102"/>
              <p:cNvSpPr txBox="1">
                <a:spLocks noChangeArrowheads="1"/>
              </p:cNvSpPr>
              <p:nvPr/>
            </p:nvSpPr>
            <p:spPr bwMode="auto">
              <a:xfrm>
                <a:off x="998" y="1015"/>
                <a:ext cx="3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+mn-lt"/>
                  </a:rPr>
                  <a:t>30</a:t>
                </a:r>
              </a:p>
            </p:txBody>
          </p:sp>
        </p:grpSp>
        <p:sp>
          <p:nvSpPr>
            <p:cNvPr id="406631" name="Text Box 103"/>
            <p:cNvSpPr txBox="1">
              <a:spLocks noChangeArrowheads="1"/>
            </p:cNvSpPr>
            <p:nvPr/>
          </p:nvSpPr>
          <p:spPr bwMode="auto">
            <a:xfrm>
              <a:off x="960" y="796"/>
              <a:ext cx="4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+mn-lt"/>
                </a:rPr>
                <a:t>data</a:t>
              </a:r>
            </a:p>
          </p:txBody>
        </p:sp>
        <p:sp>
          <p:nvSpPr>
            <p:cNvPr id="406632" name="Text Box 104"/>
            <p:cNvSpPr txBox="1">
              <a:spLocks noChangeArrowheads="1"/>
            </p:cNvSpPr>
            <p:nvPr/>
          </p:nvSpPr>
          <p:spPr bwMode="auto">
            <a:xfrm>
              <a:off x="1488" y="796"/>
              <a:ext cx="4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+mn-lt"/>
                </a:rPr>
                <a:t>link</a:t>
              </a:r>
              <a:endParaRPr lang="en-US" altLang="zh-TW" sz="2000" dirty="0">
                <a:latin typeface="+mn-lt"/>
              </a:endParaRPr>
            </a:p>
          </p:txBody>
        </p:sp>
      </p:grpSp>
      <p:sp>
        <p:nvSpPr>
          <p:cNvPr id="406633" name="Line 105"/>
          <p:cNvSpPr>
            <a:spLocks noChangeShapeType="1"/>
          </p:cNvSpPr>
          <p:nvPr/>
        </p:nvSpPr>
        <p:spPr bwMode="auto">
          <a:xfrm flipV="1">
            <a:off x="4164492" y="2746644"/>
            <a:ext cx="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406634" name="Line 106"/>
          <p:cNvSpPr>
            <a:spLocks noChangeShapeType="1"/>
          </p:cNvSpPr>
          <p:nvPr/>
        </p:nvSpPr>
        <p:spPr bwMode="auto">
          <a:xfrm>
            <a:off x="5079185" y="2594244"/>
            <a:ext cx="0" cy="7620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grpSp>
        <p:nvGrpSpPr>
          <p:cNvPr id="406635" name="Group 107"/>
          <p:cNvGrpSpPr>
            <a:grpSpLocks/>
          </p:cNvGrpSpPr>
          <p:nvPr/>
        </p:nvGrpSpPr>
        <p:grpSpPr bwMode="auto">
          <a:xfrm>
            <a:off x="4516297" y="3432444"/>
            <a:ext cx="211083" cy="304800"/>
            <a:chOff x="3072" y="1536"/>
            <a:chExt cx="144" cy="192"/>
          </a:xfrm>
        </p:grpSpPr>
        <p:sp>
          <p:nvSpPr>
            <p:cNvPr id="406636" name="Line 108"/>
            <p:cNvSpPr>
              <a:spLocks noChangeShapeType="1"/>
            </p:cNvSpPr>
            <p:nvPr/>
          </p:nvSpPr>
          <p:spPr bwMode="auto">
            <a:xfrm>
              <a:off x="3072" y="153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06637" name="Line 109"/>
            <p:cNvSpPr>
              <a:spLocks noChangeShapeType="1"/>
            </p:cNvSpPr>
            <p:nvPr/>
          </p:nvSpPr>
          <p:spPr bwMode="auto">
            <a:xfrm flipH="1">
              <a:off x="3072" y="153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9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72" grpId="0" autoUpdateAnimBg="0"/>
      <p:bldP spid="406633" grpId="0" animBg="1"/>
      <p:bldP spid="4066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Rectangle 4"/>
          <p:cNvSpPr>
            <a:spLocks noGrp="1" noChangeArrowheads="1"/>
          </p:cNvSpPr>
          <p:nvPr>
            <p:ph type="title"/>
          </p:nvPr>
        </p:nvSpPr>
        <p:spPr>
          <a:xfrm>
            <a:off x="502577" y="218326"/>
            <a:ext cx="8199634" cy="665252"/>
          </a:xfrm>
        </p:spPr>
        <p:txBody>
          <a:bodyPr/>
          <a:lstStyle/>
          <a:p>
            <a:r>
              <a:rPr lang="en-US" altLang="zh-TW" sz="3600" dirty="0"/>
              <a:t>Implementation of Singly Linked List 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1992" y="1095054"/>
            <a:ext cx="8513683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0000FF"/>
                </a:solidFill>
              </a:rPr>
              <a:t>create(){ </a:t>
            </a:r>
            <a:r>
              <a:rPr lang="en-US" altLang="zh-TW" sz="2200" dirty="0" smtClean="0">
                <a:solidFill>
                  <a:srgbClr val="0000FF"/>
                </a:solidFill>
              </a:rPr>
              <a:t>return </a:t>
            </a:r>
            <a:r>
              <a:rPr lang="en-US" altLang="zh-TW" sz="2200" b="1" dirty="0">
                <a:solidFill>
                  <a:srgbClr val="0000FF"/>
                </a:solidFill>
              </a:rPr>
              <a:t>(</a:t>
            </a:r>
            <a:r>
              <a:rPr lang="en-US" altLang="zh-TW" sz="2200" b="1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b="1" dirty="0" smtClean="0">
                <a:solidFill>
                  <a:srgbClr val="0000FF"/>
                </a:solidFill>
              </a:rPr>
              <a:t>)NULL</a:t>
            </a:r>
            <a:r>
              <a:rPr lang="en-US" altLang="zh-TW" sz="2200" dirty="0" smtClean="0">
                <a:solidFill>
                  <a:srgbClr val="0000FF"/>
                </a:solidFill>
              </a:rPr>
              <a:t>; }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Boolean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IsEmptyL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0000FF"/>
                </a:solidFill>
              </a:rPr>
              <a:t>l){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if (l == NULL) return TRUE; else return FALSE;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rgbClr val="0000FF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main()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l;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l = create();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...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4049013" y="3986738"/>
            <a:ext cx="50949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NULL</a:t>
            </a:r>
            <a:r>
              <a:rPr lang="en-US" altLang="zh-TW" dirty="0" smtClean="0">
                <a:latin typeface="+mn-lt"/>
              </a:rPr>
              <a:t> is used as 0 meaning empty and false in C language.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NULL</a:t>
            </a:r>
            <a:r>
              <a:rPr lang="en-US" altLang="zh-TW" dirty="0" smtClean="0">
                <a:latin typeface="+mn-lt"/>
              </a:rPr>
              <a:t> does not have a type.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)NULL</a:t>
            </a:r>
            <a:r>
              <a:rPr lang="en-US" altLang="zh-TW" dirty="0" smtClean="0">
                <a:latin typeface="+mn-lt"/>
              </a:rPr>
              <a:t> means that it is a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NULL</a:t>
            </a:r>
            <a:r>
              <a:rPr lang="en-US" altLang="zh-TW" dirty="0" smtClean="0">
                <a:latin typeface="+mn-lt"/>
              </a:rPr>
              <a:t> value with the type of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7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Consider a list.</a:t>
            </a:r>
          </a:p>
          <a:p>
            <a:r>
              <a:rPr lang="en-US" altLang="zh-HK" sz="2400" b="1" dirty="0" smtClean="0"/>
              <a:t>Size</a:t>
            </a:r>
            <a:r>
              <a:rPr lang="en-US" altLang="zh-HK" sz="2400" dirty="0" smtClean="0"/>
              <a:t>: The size of a list is the number of elements. If a list is empty (NULL), the number is zero. </a:t>
            </a:r>
          </a:p>
          <a:p>
            <a:r>
              <a:rPr lang="en-US" altLang="zh-HK" sz="2400" b="1" dirty="0" smtClean="0"/>
              <a:t>Position</a:t>
            </a:r>
            <a:r>
              <a:rPr lang="en-US" altLang="zh-HK" sz="2400" dirty="0" smtClean="0"/>
              <a:t>: </a:t>
            </a:r>
          </a:p>
          <a:p>
            <a:pPr lvl="1"/>
            <a:r>
              <a:rPr lang="en-US" altLang="zh-HK" sz="2000" dirty="0"/>
              <a:t>The 1st element is at the </a:t>
            </a:r>
            <a:r>
              <a:rPr lang="en-US" altLang="zh-HK" sz="2000" dirty="0">
                <a:solidFill>
                  <a:srgbClr val="FF0000"/>
                </a:solidFill>
              </a:rPr>
              <a:t>0</a:t>
            </a:r>
            <a:r>
              <a:rPr lang="en-US" altLang="zh-HK" sz="2000" dirty="0"/>
              <a:t>-th position. </a:t>
            </a:r>
            <a:endParaRPr lang="en-US" altLang="zh-HK" sz="2000" dirty="0" smtClean="0"/>
          </a:p>
          <a:p>
            <a:pPr lvl="1"/>
            <a:r>
              <a:rPr lang="en-US" altLang="zh-HK" sz="2000" dirty="0" smtClean="0"/>
              <a:t>The </a:t>
            </a:r>
            <a:r>
              <a:rPr lang="en-US" altLang="zh-HK" sz="2000" dirty="0"/>
              <a:t>(n+1)-</a:t>
            </a:r>
            <a:r>
              <a:rPr lang="en-US" altLang="zh-HK" sz="2000" dirty="0" err="1"/>
              <a:t>th</a:t>
            </a:r>
            <a:r>
              <a:rPr lang="en-US" altLang="zh-HK" sz="2000" dirty="0"/>
              <a:t> element </a:t>
            </a:r>
            <a:r>
              <a:rPr lang="en-US" altLang="zh-HK" sz="2000" dirty="0" smtClean="0"/>
              <a:t>is at the nth position. </a:t>
            </a:r>
            <a:endParaRPr lang="zh-HK" altLang="en-US" sz="2000" dirty="0"/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89360" cy="531688"/>
          </a:xfrm>
        </p:spPr>
        <p:txBody>
          <a:bodyPr/>
          <a:lstStyle/>
          <a:p>
            <a:r>
              <a:rPr lang="en-US" altLang="zh-TW" sz="3600" dirty="0" smtClean="0"/>
              <a:t>The Length and the nth Position</a:t>
            </a:r>
            <a:endParaRPr lang="en-US" altLang="zh-TW" sz="3600" dirty="0"/>
          </a:p>
        </p:txBody>
      </p:sp>
      <p:grpSp>
        <p:nvGrpSpPr>
          <p:cNvPr id="393339" name="Group 123"/>
          <p:cNvGrpSpPr>
            <a:grpSpLocks/>
          </p:cNvGrpSpPr>
          <p:nvPr/>
        </p:nvGrpSpPr>
        <p:grpSpPr bwMode="auto">
          <a:xfrm>
            <a:off x="385664" y="4056568"/>
            <a:ext cx="1578726" cy="1436687"/>
            <a:chOff x="186" y="2743"/>
            <a:chExt cx="1077" cy="905"/>
          </a:xfrm>
        </p:grpSpPr>
        <p:sp>
          <p:nvSpPr>
            <p:cNvPr id="393340" name="Line 124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393341" name="Group 125"/>
            <p:cNvGrpSpPr>
              <a:grpSpLocks/>
            </p:cNvGrpSpPr>
            <p:nvPr/>
          </p:nvGrpSpPr>
          <p:grpSpPr bwMode="auto">
            <a:xfrm>
              <a:off x="186" y="2743"/>
              <a:ext cx="1077" cy="425"/>
              <a:chOff x="186" y="2743"/>
              <a:chExt cx="1077" cy="425"/>
            </a:xfrm>
          </p:grpSpPr>
          <p:sp>
            <p:nvSpPr>
              <p:cNvPr id="393342" name="Rectangle 126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93343" name="Text Box 127"/>
              <p:cNvSpPr txBox="1">
                <a:spLocks noChangeArrowheads="1"/>
              </p:cNvSpPr>
              <p:nvPr/>
            </p:nvSpPr>
            <p:spPr bwMode="auto">
              <a:xfrm>
                <a:off x="186" y="2743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393344" name="Group 128"/>
          <p:cNvGrpSpPr>
            <a:grpSpLocks/>
          </p:cNvGrpSpPr>
          <p:nvPr/>
        </p:nvGrpSpPr>
        <p:grpSpPr bwMode="auto">
          <a:xfrm>
            <a:off x="620200" y="4951918"/>
            <a:ext cx="7827662" cy="723900"/>
            <a:chOff x="346" y="3307"/>
            <a:chExt cx="5340" cy="456"/>
          </a:xfrm>
        </p:grpSpPr>
        <p:grpSp>
          <p:nvGrpSpPr>
            <p:cNvPr id="393345" name="Group 129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393346" name="Group 130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47" name="Rectangle 131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4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4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393350" name="Text Box 134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51" name="Text Box 135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3352" name="Group 136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393353" name="Group 137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5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393357" name="Text Box 141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58" name="Text Box 142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3359" name="Group 143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393360" name="Group 144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61" name="Rectangle 14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6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63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393364" name="Text Box 148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65" name="Text Box 149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3366" name="Group 150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393367" name="Group 151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7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393371" name="Text Box 155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72" name="Text Box 156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393373" name="Line 157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4" name="Line 158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5" name="Line 159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6" name="Line 160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7" name="Text Box 161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08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89360" cy="531688"/>
          </a:xfrm>
        </p:spPr>
        <p:txBody>
          <a:bodyPr/>
          <a:lstStyle/>
          <a:p>
            <a:r>
              <a:rPr lang="en-US" altLang="zh-TW" sz="3600" dirty="0"/>
              <a:t>The Length and the nth Position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-42995" y="992413"/>
            <a:ext cx="8795127" cy="1600200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nth(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l,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index){ </a:t>
            </a:r>
            <a:br>
              <a:rPr lang="en-US" altLang="zh-TW" sz="2200" dirty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/* </a:t>
            </a:r>
            <a:r>
              <a:rPr lang="en-US" altLang="zh-TW" sz="2200" dirty="0">
                <a:solidFill>
                  <a:srgbClr val="0000FF"/>
                </a:solidFill>
              </a:rPr>
              <a:t>returns the indexed element */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listPionter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move </a:t>
            </a:r>
            <a:r>
              <a:rPr lang="en-US" altLang="zh-TW" sz="2200" dirty="0">
                <a:solidFill>
                  <a:srgbClr val="0000FF"/>
                </a:solidFill>
              </a:rPr>
              <a:t>= l;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while (index &gt;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0000FF"/>
                </a:solidFill>
              </a:rPr>
              <a:t>0) {move = move-&gt;link;  index--;}  return move;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3271" name="Rectangle 55"/>
          <p:cNvSpPr>
            <a:spLocks noChangeArrowheads="1"/>
          </p:cNvSpPr>
          <p:nvPr/>
        </p:nvSpPr>
        <p:spPr bwMode="gray">
          <a:xfrm>
            <a:off x="-23822" y="2921701"/>
            <a:ext cx="8935849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2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length(</a:t>
            </a:r>
            <a:r>
              <a:rPr lang="en-US" altLang="zh-TW" sz="2200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 l</a:t>
            </a: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){ </a:t>
            </a: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/* returns the length of list */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sz="2200" dirty="0" err="1" smtClean="0">
                <a:solidFill>
                  <a:srgbClr val="0000FF"/>
                </a:solidFill>
                <a:latin typeface="+mn-lt"/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  <a:latin typeface="+mn-lt"/>
              </a:rPr>
              <a:t> move </a:t>
            </a: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= l;  </a:t>
            </a:r>
            <a:r>
              <a:rPr lang="en-US" altLang="zh-TW" sz="22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 i = 0;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  while (move != NULL) { </a:t>
            </a:r>
            <a:r>
              <a:rPr lang="en-US" altLang="zh-TW" sz="22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++;  move = move-&gt;link;}  return </a:t>
            </a:r>
            <a:r>
              <a:rPr lang="en-US" altLang="zh-TW" sz="22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+mn-lt"/>
              </a:rPr>
              <a:t>}</a:t>
            </a:r>
          </a:p>
        </p:txBody>
      </p:sp>
      <p:grpSp>
        <p:nvGrpSpPr>
          <p:cNvPr id="393339" name="Group 123"/>
          <p:cNvGrpSpPr>
            <a:grpSpLocks/>
          </p:cNvGrpSpPr>
          <p:nvPr/>
        </p:nvGrpSpPr>
        <p:grpSpPr bwMode="auto">
          <a:xfrm>
            <a:off x="281445" y="4538697"/>
            <a:ext cx="1578726" cy="1427162"/>
            <a:chOff x="192" y="2749"/>
            <a:chExt cx="1077" cy="899"/>
          </a:xfrm>
        </p:grpSpPr>
        <p:sp>
          <p:nvSpPr>
            <p:cNvPr id="393340" name="Line 124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393341" name="Group 125"/>
            <p:cNvGrpSpPr>
              <a:grpSpLocks/>
            </p:cNvGrpSpPr>
            <p:nvPr/>
          </p:nvGrpSpPr>
          <p:grpSpPr bwMode="auto">
            <a:xfrm>
              <a:off x="192" y="2749"/>
              <a:ext cx="1077" cy="419"/>
              <a:chOff x="192" y="2749"/>
              <a:chExt cx="1077" cy="419"/>
            </a:xfrm>
          </p:grpSpPr>
          <p:sp>
            <p:nvSpPr>
              <p:cNvPr id="393342" name="Rectangle 126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93343" name="Text Box 127"/>
              <p:cNvSpPr txBox="1">
                <a:spLocks noChangeArrowheads="1"/>
              </p:cNvSpPr>
              <p:nvPr/>
            </p:nvSpPr>
            <p:spPr bwMode="auto">
              <a:xfrm>
                <a:off x="192" y="2749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393344" name="Group 128"/>
          <p:cNvGrpSpPr>
            <a:grpSpLocks/>
          </p:cNvGrpSpPr>
          <p:nvPr/>
        </p:nvGrpSpPr>
        <p:grpSpPr bwMode="auto">
          <a:xfrm>
            <a:off x="507186" y="5424522"/>
            <a:ext cx="7827662" cy="723900"/>
            <a:chOff x="346" y="3307"/>
            <a:chExt cx="5340" cy="456"/>
          </a:xfrm>
        </p:grpSpPr>
        <p:grpSp>
          <p:nvGrpSpPr>
            <p:cNvPr id="393345" name="Group 129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393346" name="Group 130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47" name="Rectangle 131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48" name="Rectangle 132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4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393350" name="Text Box 134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51" name="Text Box 135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3352" name="Group 136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393353" name="Group 137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56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393357" name="Text Box 141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58" name="Text Box 142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3359" name="Group 143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393360" name="Group 144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61" name="Rectangle 14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6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63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393364" name="Text Box 148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65" name="Text Box 149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3366" name="Group 150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393367" name="Group 151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33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337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393371" name="Text Box 155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3372" name="Text Box 156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393373" name="Line 157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4" name="Line 158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5" name="Line 159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6" name="Line 160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3377" name="Text Box 161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4-</a:t>
            </a:r>
            <a:fld id="{D771C658-50B4-4440-9114-F764B39FC6D7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48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en-US" altLang="zh-TW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E7A260EC-C885-4D76-A894-96CD27FF7138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0730" cy="531688"/>
          </a:xfrm>
        </p:spPr>
        <p:txBody>
          <a:bodyPr/>
          <a:lstStyle/>
          <a:p>
            <a:r>
              <a:rPr lang="en-US" altLang="zh-TW" sz="3600" dirty="0" smtClean="0"/>
              <a:t>Singly </a:t>
            </a:r>
            <a:r>
              <a:rPr lang="en-US" altLang="zh-TW" sz="3600" dirty="0"/>
              <a:t>Linked </a:t>
            </a:r>
            <a:r>
              <a:rPr lang="en-US" altLang="zh-TW" sz="3600" dirty="0" smtClean="0"/>
              <a:t>List: Last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740" y="1101042"/>
            <a:ext cx="8443322" cy="3286018"/>
          </a:xfrm>
        </p:spPr>
        <p:txBody>
          <a:bodyPr/>
          <a:lstStyle/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last(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l</a:t>
            </a:r>
            <a:r>
              <a:rPr lang="en-US" altLang="zh-TW" sz="2200" dirty="0">
                <a:solidFill>
                  <a:srgbClr val="0000FF"/>
                </a:solidFill>
              </a:rPr>
              <a:t>){   </a:t>
            </a:r>
            <a:r>
              <a:rPr lang="en-US" altLang="zh-TW" sz="2200" dirty="0" smtClean="0">
                <a:solidFill>
                  <a:srgbClr val="0000FF"/>
                </a:solidFill>
              </a:rPr>
              <a:t/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 /* </a:t>
            </a:r>
            <a:r>
              <a:rPr lang="en-US" altLang="zh-TW" sz="2200" dirty="0">
                <a:solidFill>
                  <a:srgbClr val="0000FF"/>
                </a:solidFill>
              </a:rPr>
              <a:t>returns </a:t>
            </a:r>
            <a:r>
              <a:rPr lang="en-US" altLang="zh-TW" sz="2200" dirty="0" err="1">
                <a:solidFill>
                  <a:srgbClr val="0000FF"/>
                </a:solidFill>
              </a:rPr>
              <a:t>ptr</a:t>
            </a:r>
            <a:r>
              <a:rPr lang="en-US" altLang="zh-TW" sz="2200" dirty="0">
                <a:solidFill>
                  <a:srgbClr val="0000FF"/>
                </a:solidFill>
              </a:rPr>
              <a:t> to the last list element */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prev</a:t>
            </a:r>
            <a:r>
              <a:rPr lang="en-US" altLang="zh-TW" sz="2200" dirty="0">
                <a:solidFill>
                  <a:srgbClr val="0000FF"/>
                </a:solidFill>
              </a:rPr>
              <a:t>, </a:t>
            </a:r>
            <a:r>
              <a:rPr lang="en-US" altLang="zh-TW" sz="2200" dirty="0" smtClean="0">
                <a:solidFill>
                  <a:srgbClr val="0000FF"/>
                </a:solidFill>
              </a:rPr>
              <a:t>next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if 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en-US" altLang="zh-TW" sz="2200" dirty="0" err="1">
                <a:solidFill>
                  <a:srgbClr val="0000FF"/>
                </a:solidFill>
              </a:rPr>
              <a:t>IsEmptyL</a:t>
            </a:r>
            <a:r>
              <a:rPr lang="en-US" altLang="zh-TW" sz="2200" dirty="0">
                <a:solidFill>
                  <a:srgbClr val="0000FF"/>
                </a:solidFill>
              </a:rPr>
              <a:t>(l)) return NULL;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</a:t>
            </a:r>
            <a:r>
              <a:rPr lang="en-US" altLang="zh-TW" sz="2200" dirty="0" err="1">
                <a:solidFill>
                  <a:srgbClr val="0000FF"/>
                </a:solidFill>
              </a:rPr>
              <a:t>prev</a:t>
            </a:r>
            <a:r>
              <a:rPr lang="en-US" altLang="zh-TW" sz="2200" dirty="0">
                <a:solidFill>
                  <a:srgbClr val="0000FF"/>
                </a:solidFill>
              </a:rPr>
              <a:t> = l;  next = </a:t>
            </a:r>
            <a:r>
              <a:rPr lang="en-US" altLang="zh-TW" sz="2200" dirty="0" err="1">
                <a:solidFill>
                  <a:srgbClr val="0000FF"/>
                </a:solidFill>
              </a:rPr>
              <a:t>prev</a:t>
            </a:r>
            <a:r>
              <a:rPr lang="en-US" altLang="zh-TW" sz="2200" dirty="0">
                <a:solidFill>
                  <a:srgbClr val="0000FF"/>
                </a:solidFill>
              </a:rPr>
              <a:t>-&gt;link;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</a:t>
            </a:r>
            <a:r>
              <a:rPr lang="en-US" altLang="zh-TW" sz="2200" dirty="0">
                <a:solidFill>
                  <a:srgbClr val="0000FF"/>
                </a:solidFill>
              </a:rPr>
              <a:t>while (next != NULL) {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</a:t>
            </a:r>
            <a:r>
              <a:rPr lang="en-US" altLang="zh-TW" sz="2200" dirty="0" err="1">
                <a:solidFill>
                  <a:srgbClr val="0000FF"/>
                </a:solidFill>
              </a:rPr>
              <a:t>prev</a:t>
            </a:r>
            <a:r>
              <a:rPr lang="en-US" altLang="zh-TW" sz="2200" dirty="0">
                <a:solidFill>
                  <a:srgbClr val="0000FF"/>
                </a:solidFill>
              </a:rPr>
              <a:t> = </a:t>
            </a:r>
            <a:r>
              <a:rPr lang="en-US" altLang="zh-TW" sz="2200" dirty="0" smtClean="0">
                <a:solidFill>
                  <a:srgbClr val="0000FF"/>
                </a:solidFill>
              </a:rPr>
              <a:t>next;  next </a:t>
            </a:r>
            <a:r>
              <a:rPr lang="en-US" altLang="zh-TW" sz="2200" dirty="0">
                <a:solidFill>
                  <a:srgbClr val="0000FF"/>
                </a:solidFill>
              </a:rPr>
              <a:t>= </a:t>
            </a:r>
            <a:r>
              <a:rPr lang="en-US" altLang="zh-TW" sz="2200" dirty="0" err="1">
                <a:solidFill>
                  <a:srgbClr val="0000FF"/>
                </a:solidFill>
              </a:rPr>
              <a:t>prev</a:t>
            </a:r>
            <a:r>
              <a:rPr lang="en-US" altLang="zh-TW" sz="2200" dirty="0">
                <a:solidFill>
                  <a:srgbClr val="0000FF"/>
                </a:solidFill>
              </a:rPr>
              <a:t>-&gt;link;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</a:t>
            </a: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return </a:t>
            </a:r>
            <a:r>
              <a:rPr lang="en-US" altLang="zh-TW" sz="2200" dirty="0" err="1">
                <a:solidFill>
                  <a:srgbClr val="0000FF"/>
                </a:solidFill>
              </a:rPr>
              <a:t>prev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  <a:p>
            <a:pPr lvl="1">
              <a:lnSpc>
                <a:spcPct val="85000"/>
              </a:lnSpc>
              <a:buFont typeface="Monotype Sorts" pitchFamily="2" charset="2"/>
              <a:buNone/>
            </a:pPr>
            <a:endParaRPr lang="zh-TW" altLang="en-US" sz="2200" dirty="0"/>
          </a:p>
        </p:txBody>
      </p:sp>
      <p:grpSp>
        <p:nvGrpSpPr>
          <p:cNvPr id="392311" name="Group 119"/>
          <p:cNvGrpSpPr>
            <a:grpSpLocks/>
          </p:cNvGrpSpPr>
          <p:nvPr/>
        </p:nvGrpSpPr>
        <p:grpSpPr bwMode="auto">
          <a:xfrm>
            <a:off x="472007" y="4598989"/>
            <a:ext cx="1578726" cy="1408112"/>
            <a:chOff x="186" y="2761"/>
            <a:chExt cx="1077" cy="887"/>
          </a:xfrm>
        </p:grpSpPr>
        <p:sp>
          <p:nvSpPr>
            <p:cNvPr id="392312" name="Line 120"/>
            <p:cNvSpPr>
              <a:spLocks noChangeShapeType="1"/>
            </p:cNvSpPr>
            <p:nvPr/>
          </p:nvSpPr>
          <p:spPr bwMode="auto">
            <a:xfrm>
              <a:off x="346" y="3072"/>
              <a:ext cx="0" cy="5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392313" name="Group 121"/>
            <p:cNvGrpSpPr>
              <a:grpSpLocks/>
            </p:cNvGrpSpPr>
            <p:nvPr/>
          </p:nvGrpSpPr>
          <p:grpSpPr bwMode="auto">
            <a:xfrm>
              <a:off x="186" y="2761"/>
              <a:ext cx="1077" cy="407"/>
              <a:chOff x="186" y="2761"/>
              <a:chExt cx="1077" cy="407"/>
            </a:xfrm>
          </p:grpSpPr>
          <p:sp>
            <p:nvSpPr>
              <p:cNvPr id="392314" name="Rectangle 122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92315" name="Text Box 123"/>
              <p:cNvSpPr txBox="1">
                <a:spLocks noChangeArrowheads="1"/>
              </p:cNvSpPr>
              <p:nvPr/>
            </p:nvSpPr>
            <p:spPr bwMode="auto">
              <a:xfrm>
                <a:off x="186" y="2761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392316" name="Group 124"/>
          <p:cNvGrpSpPr>
            <a:grpSpLocks/>
          </p:cNvGrpSpPr>
          <p:nvPr/>
        </p:nvGrpSpPr>
        <p:grpSpPr bwMode="auto">
          <a:xfrm>
            <a:off x="706542" y="5465764"/>
            <a:ext cx="7827662" cy="723900"/>
            <a:chOff x="346" y="3307"/>
            <a:chExt cx="5340" cy="456"/>
          </a:xfrm>
        </p:grpSpPr>
        <p:grpSp>
          <p:nvGrpSpPr>
            <p:cNvPr id="392317" name="Group 125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392318" name="Group 126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23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20" name="Rectangle 128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392322" name="Text Box 130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2323" name="Text Box 131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2324" name="Group 132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392325" name="Group 133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2326" name="Rectangle 134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2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28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392329" name="Text Box 137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2330" name="Text Box 138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2331" name="Group 139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392332" name="Group 140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23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392336" name="Text Box 144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2337" name="Text Box 145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392338" name="Group 146"/>
            <p:cNvGrpSpPr>
              <a:grpSpLocks/>
            </p:cNvGrpSpPr>
            <p:nvPr/>
          </p:nvGrpSpPr>
          <p:grpSpPr bwMode="auto">
            <a:xfrm>
              <a:off x="4618" y="3307"/>
              <a:ext cx="1056" cy="456"/>
              <a:chOff x="912" y="811"/>
              <a:chExt cx="1056" cy="456"/>
            </a:xfrm>
          </p:grpSpPr>
          <p:grpSp>
            <p:nvGrpSpPr>
              <p:cNvPr id="392339" name="Group 147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92340" name="Rectangle 14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4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234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392343" name="Text Box 151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2344" name="Text Box 152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392345" name="Line 153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2346" name="Line 154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2347" name="Line 155"/>
            <p:cNvSpPr>
              <a:spLocks noChangeShapeType="1"/>
            </p:cNvSpPr>
            <p:nvPr/>
          </p:nvSpPr>
          <p:spPr bwMode="auto">
            <a:xfrm>
              <a:off x="4186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2348" name="Line 156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392349" name="Text Box 157"/>
            <p:cNvSpPr txBox="1">
              <a:spLocks noChangeArrowheads="1"/>
            </p:cNvSpPr>
            <p:nvPr/>
          </p:nvSpPr>
          <p:spPr bwMode="auto">
            <a:xfrm>
              <a:off x="5146" y="3518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</p:grpSp>
      <p:grpSp>
        <p:nvGrpSpPr>
          <p:cNvPr id="392350" name="Group 158"/>
          <p:cNvGrpSpPr>
            <a:grpSpLocks/>
          </p:cNvGrpSpPr>
          <p:nvPr/>
        </p:nvGrpSpPr>
        <p:grpSpPr bwMode="auto">
          <a:xfrm>
            <a:off x="2178261" y="4535489"/>
            <a:ext cx="2046332" cy="674687"/>
            <a:chOff x="1350" y="2721"/>
            <a:chExt cx="1396" cy="425"/>
          </a:xfrm>
        </p:grpSpPr>
        <p:grpSp>
          <p:nvGrpSpPr>
            <p:cNvPr id="392351" name="Group 159"/>
            <p:cNvGrpSpPr>
              <a:grpSpLocks/>
            </p:cNvGrpSpPr>
            <p:nvPr/>
          </p:nvGrpSpPr>
          <p:grpSpPr bwMode="auto">
            <a:xfrm>
              <a:off x="1350" y="2721"/>
              <a:ext cx="580" cy="425"/>
              <a:chOff x="198" y="2743"/>
              <a:chExt cx="580" cy="425"/>
            </a:xfrm>
          </p:grpSpPr>
          <p:sp>
            <p:nvSpPr>
              <p:cNvPr id="392352" name="Rectangle 160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92353" name="Text Box 161"/>
              <p:cNvSpPr txBox="1">
                <a:spLocks noChangeArrowheads="1"/>
              </p:cNvSpPr>
              <p:nvPr/>
            </p:nvSpPr>
            <p:spPr bwMode="auto">
              <a:xfrm>
                <a:off x="198" y="2743"/>
                <a:ext cx="48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>
                    <a:latin typeface="+mn-lt"/>
                  </a:rPr>
                  <a:t>prev</a:t>
                </a:r>
                <a:endParaRPr lang="en-US" altLang="zh-TW" sz="2000" dirty="0">
                  <a:latin typeface="+mn-lt"/>
                </a:endParaRPr>
              </a:p>
            </p:txBody>
          </p:sp>
        </p:grpSp>
        <p:grpSp>
          <p:nvGrpSpPr>
            <p:cNvPr id="392354" name="Group 162"/>
            <p:cNvGrpSpPr>
              <a:grpSpLocks/>
            </p:cNvGrpSpPr>
            <p:nvPr/>
          </p:nvGrpSpPr>
          <p:grpSpPr bwMode="auto">
            <a:xfrm>
              <a:off x="2160" y="2745"/>
              <a:ext cx="586" cy="401"/>
              <a:chOff x="192" y="2767"/>
              <a:chExt cx="586" cy="401"/>
            </a:xfrm>
          </p:grpSpPr>
          <p:sp>
            <p:nvSpPr>
              <p:cNvPr id="392355" name="Rectangle 163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392356" name="Text Box 164"/>
              <p:cNvSpPr txBox="1">
                <a:spLocks noChangeArrowheads="1"/>
              </p:cNvSpPr>
              <p:nvPr/>
            </p:nvSpPr>
            <p:spPr bwMode="auto">
              <a:xfrm>
                <a:off x="192" y="2767"/>
                <a:ext cx="49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+mn-lt"/>
                  </a:rPr>
                  <a:t>next</a:t>
                </a:r>
              </a:p>
            </p:txBody>
          </p:sp>
        </p:grpSp>
      </p:grpSp>
      <p:sp>
        <p:nvSpPr>
          <p:cNvPr id="392357" name="Line 165"/>
          <p:cNvSpPr>
            <a:spLocks noChangeShapeType="1"/>
          </p:cNvSpPr>
          <p:nvPr/>
        </p:nvSpPr>
        <p:spPr bwMode="auto">
          <a:xfrm flipH="1">
            <a:off x="1114050" y="5092700"/>
            <a:ext cx="1477581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  <p:sp>
        <p:nvSpPr>
          <p:cNvPr id="392358" name="Line 166"/>
          <p:cNvSpPr>
            <a:spLocks noChangeShapeType="1"/>
          </p:cNvSpPr>
          <p:nvPr/>
        </p:nvSpPr>
        <p:spPr bwMode="auto">
          <a:xfrm flipH="1">
            <a:off x="3295241" y="5092700"/>
            <a:ext cx="492527" cy="685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1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endParaRPr lang="en-US" altLang="zh-TW" dirty="0"/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2B5747D2-6AF8-4195-BAC2-3DDD70BECBFC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723" y="228600"/>
            <a:ext cx="8089666" cy="562510"/>
          </a:xfrm>
        </p:spPr>
        <p:txBody>
          <a:bodyPr/>
          <a:lstStyle/>
          <a:p>
            <a:r>
              <a:rPr lang="en-US" altLang="zh-TW" sz="3600" dirty="0" smtClean="0"/>
              <a:t>Singly </a:t>
            </a:r>
            <a:r>
              <a:rPr lang="en-US" altLang="zh-TW" sz="3600" dirty="0"/>
              <a:t>Linked </a:t>
            </a:r>
            <a:r>
              <a:rPr lang="en-US" altLang="zh-TW" sz="3600" dirty="0" smtClean="0"/>
              <a:t>List: Prepend </a:t>
            </a:r>
            <a:endParaRPr lang="en-US" altLang="zh-TW" sz="3600" dirty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46" y="1192337"/>
            <a:ext cx="8232238" cy="3070102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prepend(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l</a:t>
            </a:r>
            <a:r>
              <a:rPr lang="en-US" altLang="zh-TW" sz="2200" dirty="0">
                <a:solidFill>
                  <a:srgbClr val="0000FF"/>
                </a:solidFill>
              </a:rPr>
              <a:t>,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e){ </a:t>
            </a:r>
            <a:r>
              <a:rPr lang="en-US" altLang="zh-TW" sz="2200" dirty="0" smtClean="0">
                <a:solidFill>
                  <a:srgbClr val="0000FF"/>
                </a:solidFill>
              </a:rPr>
              <a:t/>
            </a:r>
            <a:br>
              <a:rPr lang="en-US" altLang="zh-TW" sz="2200" dirty="0" smtClean="0">
                <a:solidFill>
                  <a:srgbClr val="0000FF"/>
                </a:solidFill>
              </a:rPr>
            </a:br>
            <a:r>
              <a:rPr lang="en-US" altLang="zh-TW" sz="2200" dirty="0" smtClean="0">
                <a:solidFill>
                  <a:srgbClr val="0000FF"/>
                </a:solidFill>
              </a:rPr>
              <a:t>/* </a:t>
            </a:r>
            <a:r>
              <a:rPr lang="en-US" altLang="zh-TW" sz="2200" dirty="0">
                <a:solidFill>
                  <a:srgbClr val="0000FF"/>
                </a:solidFill>
              </a:rPr>
              <a:t>insert to the front of list */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listPointer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tmp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err="1">
                <a:solidFill>
                  <a:srgbClr val="0000FF"/>
                </a:solidFill>
              </a:rPr>
              <a:t>tmp</a:t>
            </a:r>
            <a:r>
              <a:rPr lang="en-US" altLang="zh-TW" sz="2200" dirty="0">
                <a:solidFill>
                  <a:srgbClr val="0000FF"/>
                </a:solidFill>
              </a:rPr>
              <a:t> = 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en-US" altLang="zh-TW" sz="2200" smtClean="0">
                <a:solidFill>
                  <a:srgbClr val="0000FF"/>
                </a:solidFill>
              </a:rPr>
              <a:t>listPointer)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malloc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sizeof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listNode</a:t>
            </a:r>
            <a:r>
              <a:rPr lang="en-US" altLang="zh-TW" sz="2200" dirty="0" smtClean="0">
                <a:solidFill>
                  <a:srgbClr val="0000FF"/>
                </a:solidFill>
              </a:rPr>
              <a:t>));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tmp</a:t>
            </a:r>
            <a:r>
              <a:rPr lang="en-US" altLang="zh-TW" sz="2200" dirty="0" smtClean="0">
                <a:solidFill>
                  <a:srgbClr val="0000FF"/>
                </a:solidFill>
              </a:rPr>
              <a:t>-</a:t>
            </a:r>
            <a:r>
              <a:rPr lang="en-US" altLang="zh-TW" sz="2200" dirty="0">
                <a:solidFill>
                  <a:srgbClr val="0000FF"/>
                </a:solidFill>
              </a:rPr>
              <a:t>&gt;data = e;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if (</a:t>
            </a:r>
            <a:r>
              <a:rPr lang="en-US" altLang="zh-TW" sz="2200" dirty="0" err="1">
                <a:solidFill>
                  <a:srgbClr val="0000FF"/>
                </a:solidFill>
              </a:rPr>
              <a:t>IsEmptyL</a:t>
            </a:r>
            <a:r>
              <a:rPr lang="en-US" altLang="zh-TW" sz="2200" dirty="0">
                <a:solidFill>
                  <a:srgbClr val="0000FF"/>
                </a:solidFill>
              </a:rPr>
              <a:t>(l)) 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tmp</a:t>
            </a:r>
            <a:r>
              <a:rPr lang="en-US" altLang="zh-TW" sz="2200" dirty="0" smtClean="0">
                <a:solidFill>
                  <a:srgbClr val="0000FF"/>
                </a:solidFill>
              </a:rPr>
              <a:t>-</a:t>
            </a:r>
            <a:r>
              <a:rPr lang="en-US" altLang="zh-TW" sz="2200" dirty="0">
                <a:solidFill>
                  <a:srgbClr val="0000FF"/>
                </a:solidFill>
              </a:rPr>
              <a:t>&gt;link = </a:t>
            </a:r>
            <a:r>
              <a:rPr lang="en-US" altLang="zh-TW" sz="2200" dirty="0" smtClean="0">
                <a:solidFill>
                  <a:srgbClr val="0000FF"/>
                </a:solidFill>
              </a:rPr>
              <a:t>NULL;      return </a:t>
            </a:r>
            <a:r>
              <a:rPr lang="en-US" altLang="zh-TW" sz="2200" dirty="0" err="1">
                <a:solidFill>
                  <a:srgbClr val="0000FF"/>
                </a:solidFill>
              </a:rPr>
              <a:t>tmp</a:t>
            </a:r>
            <a:r>
              <a:rPr lang="en-US" altLang="zh-TW" sz="22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} else 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tmp</a:t>
            </a:r>
            <a:r>
              <a:rPr lang="en-US" altLang="zh-TW" sz="2200" dirty="0" smtClean="0">
                <a:solidFill>
                  <a:srgbClr val="0000FF"/>
                </a:solidFill>
              </a:rPr>
              <a:t>-</a:t>
            </a:r>
            <a:r>
              <a:rPr lang="en-US" altLang="zh-TW" sz="2200" dirty="0">
                <a:solidFill>
                  <a:srgbClr val="0000FF"/>
                </a:solidFill>
              </a:rPr>
              <a:t>&gt;link = </a:t>
            </a:r>
            <a:r>
              <a:rPr lang="en-US" altLang="zh-TW" sz="2200" dirty="0" smtClean="0">
                <a:solidFill>
                  <a:srgbClr val="0000FF"/>
                </a:solidFill>
              </a:rPr>
              <a:t>l;      l </a:t>
            </a:r>
            <a:r>
              <a:rPr lang="en-US" altLang="zh-TW" sz="2200" dirty="0">
                <a:solidFill>
                  <a:srgbClr val="0000FF"/>
                </a:solidFill>
              </a:rPr>
              <a:t>=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tmp</a:t>
            </a:r>
            <a:r>
              <a:rPr lang="en-US" altLang="zh-TW" sz="2200" dirty="0" smtClean="0">
                <a:solidFill>
                  <a:srgbClr val="0000FF"/>
                </a:solidFill>
              </a:rPr>
              <a:t>;       return </a:t>
            </a:r>
            <a:r>
              <a:rPr lang="en-US" altLang="zh-TW" sz="2200" dirty="0">
                <a:solidFill>
                  <a:srgbClr val="0000FF"/>
                </a:solidFill>
              </a:rPr>
              <a:t>l;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zh-TW" altLang="zh-TW" sz="2200" dirty="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zh-TW" altLang="zh-TW" sz="22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85000"/>
              </a:lnSpc>
            </a:pPr>
            <a:endParaRPr lang="zh-TW" altLang="en-US" sz="2000" dirty="0"/>
          </a:p>
        </p:txBody>
      </p:sp>
      <p:grpSp>
        <p:nvGrpSpPr>
          <p:cNvPr id="412777" name="Group 105"/>
          <p:cNvGrpSpPr>
            <a:grpSpLocks/>
          </p:cNvGrpSpPr>
          <p:nvPr/>
        </p:nvGrpSpPr>
        <p:grpSpPr bwMode="auto">
          <a:xfrm>
            <a:off x="3288681" y="3957639"/>
            <a:ext cx="850195" cy="655637"/>
            <a:chOff x="198" y="2755"/>
            <a:chExt cx="580" cy="413"/>
          </a:xfrm>
        </p:grpSpPr>
        <p:sp>
          <p:nvSpPr>
            <p:cNvPr id="412778" name="Rectangle 106"/>
            <p:cNvSpPr>
              <a:spLocks noChangeArrowheads="1"/>
            </p:cNvSpPr>
            <p:nvPr/>
          </p:nvSpPr>
          <p:spPr bwMode="auto">
            <a:xfrm>
              <a:off x="250" y="2976"/>
              <a:ext cx="528" cy="192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2779" name="Text Box 107"/>
            <p:cNvSpPr txBox="1">
              <a:spLocks noChangeArrowheads="1"/>
            </p:cNvSpPr>
            <p:nvPr/>
          </p:nvSpPr>
          <p:spPr bwMode="auto">
            <a:xfrm>
              <a:off x="198" y="2755"/>
              <a:ext cx="4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err="1">
                  <a:latin typeface="+mn-lt"/>
                </a:rPr>
                <a:t>tmp</a:t>
              </a:r>
              <a:endParaRPr lang="en-US" altLang="zh-TW" sz="2000" dirty="0">
                <a:latin typeface="+mn-lt"/>
              </a:endParaRPr>
            </a:p>
          </p:txBody>
        </p:sp>
      </p:grpSp>
      <p:grpSp>
        <p:nvGrpSpPr>
          <p:cNvPr id="412780" name="Group 108"/>
          <p:cNvGrpSpPr>
            <a:grpSpLocks/>
          </p:cNvGrpSpPr>
          <p:nvPr/>
        </p:nvGrpSpPr>
        <p:grpSpPr bwMode="auto">
          <a:xfrm>
            <a:off x="1380137" y="4681539"/>
            <a:ext cx="7546218" cy="1630362"/>
            <a:chOff x="528" y="2949"/>
            <a:chExt cx="5148" cy="1027"/>
          </a:xfrm>
        </p:grpSpPr>
        <p:grpSp>
          <p:nvGrpSpPr>
            <p:cNvPr id="412781" name="Group 109"/>
            <p:cNvGrpSpPr>
              <a:grpSpLocks/>
            </p:cNvGrpSpPr>
            <p:nvPr/>
          </p:nvGrpSpPr>
          <p:grpSpPr bwMode="auto">
            <a:xfrm>
              <a:off x="528" y="3520"/>
              <a:ext cx="1056" cy="456"/>
              <a:chOff x="912" y="811"/>
              <a:chExt cx="1056" cy="456"/>
            </a:xfrm>
          </p:grpSpPr>
          <p:grpSp>
            <p:nvGrpSpPr>
              <p:cNvPr id="412782" name="Group 110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2783" name="Rectangle 111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84" name="Rectangle 112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8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12786" name="Text Box 114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2787" name="Text Box 115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2788" name="Group 116"/>
            <p:cNvGrpSpPr>
              <a:grpSpLocks/>
            </p:cNvGrpSpPr>
            <p:nvPr/>
          </p:nvGrpSpPr>
          <p:grpSpPr bwMode="auto">
            <a:xfrm>
              <a:off x="1920" y="3520"/>
              <a:ext cx="1056" cy="456"/>
              <a:chOff x="912" y="811"/>
              <a:chExt cx="1056" cy="456"/>
            </a:xfrm>
          </p:grpSpPr>
          <p:grpSp>
            <p:nvGrpSpPr>
              <p:cNvPr id="412789" name="Group 117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2790" name="Rectangle 11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91" name="Rectangle 119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9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412793" name="Text Box 121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2794" name="Text Box 122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2795" name="Group 123"/>
            <p:cNvGrpSpPr>
              <a:grpSpLocks/>
            </p:cNvGrpSpPr>
            <p:nvPr/>
          </p:nvGrpSpPr>
          <p:grpSpPr bwMode="auto">
            <a:xfrm>
              <a:off x="3264" y="3520"/>
              <a:ext cx="1056" cy="456"/>
              <a:chOff x="912" y="811"/>
              <a:chExt cx="1056" cy="456"/>
            </a:xfrm>
          </p:grpSpPr>
          <p:grpSp>
            <p:nvGrpSpPr>
              <p:cNvPr id="412796" name="Group 124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2797" name="Rectangle 12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98" name="Rectangle 126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799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412800" name="Text Box 128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2801" name="Text Box 129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412802" name="Group 130"/>
            <p:cNvGrpSpPr>
              <a:grpSpLocks/>
            </p:cNvGrpSpPr>
            <p:nvPr/>
          </p:nvGrpSpPr>
          <p:grpSpPr bwMode="auto">
            <a:xfrm>
              <a:off x="4608" y="3520"/>
              <a:ext cx="1056" cy="456"/>
              <a:chOff x="912" y="811"/>
              <a:chExt cx="1056" cy="456"/>
            </a:xfrm>
          </p:grpSpPr>
          <p:grpSp>
            <p:nvGrpSpPr>
              <p:cNvPr id="412803" name="Group 131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2804" name="Rectangle 132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805" name="Rectangle 133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806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65</a:t>
                  </a:r>
                </a:p>
              </p:txBody>
            </p:sp>
          </p:grpSp>
          <p:sp>
            <p:nvSpPr>
              <p:cNvPr id="412807" name="Text Box 135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2808" name="Text Box 136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412809" name="Line 137"/>
            <p:cNvSpPr>
              <a:spLocks noChangeShapeType="1"/>
            </p:cNvSpPr>
            <p:nvPr/>
          </p:nvSpPr>
          <p:spPr bwMode="auto">
            <a:xfrm>
              <a:off x="1488" y="3861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2810" name="Line 138"/>
            <p:cNvSpPr>
              <a:spLocks noChangeShapeType="1"/>
            </p:cNvSpPr>
            <p:nvPr/>
          </p:nvSpPr>
          <p:spPr bwMode="auto">
            <a:xfrm>
              <a:off x="2832" y="3861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2811" name="Line 139"/>
            <p:cNvSpPr>
              <a:spLocks noChangeShapeType="1"/>
            </p:cNvSpPr>
            <p:nvPr/>
          </p:nvSpPr>
          <p:spPr bwMode="auto">
            <a:xfrm>
              <a:off x="4176" y="3861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2812" name="Line 140"/>
            <p:cNvSpPr>
              <a:spLocks noChangeShapeType="1"/>
            </p:cNvSpPr>
            <p:nvPr/>
          </p:nvSpPr>
          <p:spPr bwMode="auto">
            <a:xfrm flipH="1">
              <a:off x="854" y="3264"/>
              <a:ext cx="250" cy="45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12813" name="Text Box 141"/>
            <p:cNvSpPr txBox="1">
              <a:spLocks noChangeArrowheads="1"/>
            </p:cNvSpPr>
            <p:nvPr/>
          </p:nvSpPr>
          <p:spPr bwMode="auto">
            <a:xfrm>
              <a:off x="5136" y="3731"/>
              <a:ext cx="5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>
                  <a:latin typeface="+mn-lt"/>
                </a:rPr>
                <a:t>NULL</a:t>
              </a:r>
            </a:p>
          </p:txBody>
        </p:sp>
        <p:grpSp>
          <p:nvGrpSpPr>
            <p:cNvPr id="412814" name="Group 142"/>
            <p:cNvGrpSpPr>
              <a:grpSpLocks/>
            </p:cNvGrpSpPr>
            <p:nvPr/>
          </p:nvGrpSpPr>
          <p:grpSpPr bwMode="auto">
            <a:xfrm>
              <a:off x="810" y="2949"/>
              <a:ext cx="1077" cy="437"/>
              <a:chOff x="186" y="2731"/>
              <a:chExt cx="1077" cy="437"/>
            </a:xfrm>
          </p:grpSpPr>
          <p:sp>
            <p:nvSpPr>
              <p:cNvPr id="412815" name="Rectangle 143"/>
              <p:cNvSpPr>
                <a:spLocks noChangeArrowheads="1"/>
              </p:cNvSpPr>
              <p:nvPr/>
            </p:nvSpPr>
            <p:spPr bwMode="auto">
              <a:xfrm>
                <a:off x="250" y="2976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12816" name="Text Box 144"/>
              <p:cNvSpPr txBox="1">
                <a:spLocks noChangeArrowheads="1"/>
              </p:cNvSpPr>
              <p:nvPr/>
            </p:nvSpPr>
            <p:spPr bwMode="auto">
              <a:xfrm>
                <a:off x="186" y="2731"/>
                <a:ext cx="107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listPointer</a:t>
                </a:r>
                <a:r>
                  <a:rPr lang="en-US" altLang="zh-TW" sz="2000" dirty="0" smtClean="0">
                    <a:latin typeface="+mn-lt"/>
                  </a:rPr>
                  <a:t> l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412817" name="Group 145"/>
          <p:cNvGrpSpPr>
            <a:grpSpLocks/>
          </p:cNvGrpSpPr>
          <p:nvPr/>
        </p:nvGrpSpPr>
        <p:grpSpPr bwMode="auto">
          <a:xfrm>
            <a:off x="3350246" y="4419601"/>
            <a:ext cx="1547942" cy="952500"/>
            <a:chOff x="1872" y="2784"/>
            <a:chExt cx="1056" cy="600"/>
          </a:xfrm>
        </p:grpSpPr>
        <p:grpSp>
          <p:nvGrpSpPr>
            <p:cNvPr id="412818" name="Group 146"/>
            <p:cNvGrpSpPr>
              <a:grpSpLocks/>
            </p:cNvGrpSpPr>
            <p:nvPr/>
          </p:nvGrpSpPr>
          <p:grpSpPr bwMode="auto">
            <a:xfrm>
              <a:off x="1872" y="2928"/>
              <a:ext cx="1056" cy="456"/>
              <a:chOff x="912" y="811"/>
              <a:chExt cx="1056" cy="456"/>
            </a:xfrm>
          </p:grpSpPr>
          <p:grpSp>
            <p:nvGrpSpPr>
              <p:cNvPr id="412819" name="Group 147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12820" name="Rectangle 14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8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12822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22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2000">
                      <a:latin typeface="+mn-lt"/>
                    </a:rPr>
                    <a:t>e</a:t>
                  </a:r>
                </a:p>
              </p:txBody>
            </p:sp>
          </p:grpSp>
          <p:sp>
            <p:nvSpPr>
              <p:cNvPr id="412823" name="Text Box 151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12824" name="Text Box 152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412825" name="Line 153"/>
            <p:cNvSpPr>
              <a:spLocks noChangeShapeType="1"/>
            </p:cNvSpPr>
            <p:nvPr/>
          </p:nvSpPr>
          <p:spPr bwMode="auto">
            <a:xfrm flipH="1">
              <a:off x="2112" y="2784"/>
              <a:ext cx="10" cy="33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15708</TotalTime>
  <Words>1791</Words>
  <Application>Microsoft Office PowerPoint</Application>
  <PresentationFormat>On-screen Show (4:3)</PresentationFormat>
  <Paragraphs>386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新細明體</vt:lpstr>
      <vt:lpstr>新細明體</vt:lpstr>
      <vt:lpstr>Arial</vt:lpstr>
      <vt:lpstr>Comic Sans MS</vt:lpstr>
      <vt:lpstr>Monotype Sorts</vt:lpstr>
      <vt:lpstr>Times New Roman</vt:lpstr>
      <vt:lpstr>Wingdings</vt:lpstr>
      <vt:lpstr>Default Design</vt:lpstr>
      <vt:lpstr>CSCI2100E   Linked List </vt:lpstr>
      <vt:lpstr>Problems of Arrays in Implementation</vt:lpstr>
      <vt:lpstr>Linked List</vt:lpstr>
      <vt:lpstr>A Singly Linked List Example</vt:lpstr>
      <vt:lpstr>Implementation of Singly Linked List </vt:lpstr>
      <vt:lpstr>The Length and the nth Position</vt:lpstr>
      <vt:lpstr>The Length and the nth Position</vt:lpstr>
      <vt:lpstr>Singly Linked List: Last </vt:lpstr>
      <vt:lpstr>Singly Linked List: Prepend </vt:lpstr>
      <vt:lpstr>Singly Linked List: Append</vt:lpstr>
      <vt:lpstr>Singly Linked List: Delete</vt:lpstr>
      <vt:lpstr>Singly Linked List: Delete</vt:lpstr>
      <vt:lpstr>Case 1: delete the first node</vt:lpstr>
      <vt:lpstr>Case 2: delete the last node </vt:lpstr>
      <vt:lpstr>Case 3: delete an intermediate node</vt:lpstr>
      <vt:lpstr>Doubly Linked List</vt:lpstr>
      <vt:lpstr>Doubly Linked List: An Example</vt:lpstr>
      <vt:lpstr>Doubly Linked List </vt:lpstr>
      <vt:lpstr>Doubly Linked List: dinsert </vt:lpstr>
      <vt:lpstr>Doubly Linked List: dinsert </vt:lpstr>
      <vt:lpstr>Doubly Linked List: ddelete </vt:lpstr>
      <vt:lpstr>Lists v.s.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466</cp:revision>
  <cp:lastPrinted>2013-02-05T04:38:04Z</cp:lastPrinted>
  <dcterms:created xsi:type="dcterms:W3CDTF">1999-10-08T19:08:27Z</dcterms:created>
  <dcterms:modified xsi:type="dcterms:W3CDTF">2022-02-08T04:07:34Z</dcterms:modified>
</cp:coreProperties>
</file>