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17" r:id="rId2"/>
    <p:sldId id="502" r:id="rId3"/>
    <p:sldId id="491" r:id="rId4"/>
    <p:sldId id="492" r:id="rId5"/>
    <p:sldId id="493" r:id="rId6"/>
    <p:sldId id="520" r:id="rId7"/>
    <p:sldId id="521" r:id="rId8"/>
    <p:sldId id="495" r:id="rId9"/>
    <p:sldId id="519" r:id="rId10"/>
    <p:sldId id="496" r:id="rId11"/>
    <p:sldId id="497" r:id="rId12"/>
    <p:sldId id="504" r:id="rId13"/>
    <p:sldId id="522" r:id="rId14"/>
    <p:sldId id="523" r:id="rId15"/>
    <p:sldId id="524" r:id="rId16"/>
    <p:sldId id="498" r:id="rId17"/>
    <p:sldId id="506" r:id="rId18"/>
    <p:sldId id="499" r:id="rId19"/>
  </p:sldIdLst>
  <p:sldSz cx="9144000" cy="6858000" type="screen4x3"/>
  <p:notesSz cx="6797675" cy="98742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66"/>
    <a:srgbClr val="00CCFF"/>
    <a:srgbClr val="FFFF00"/>
    <a:srgbClr val="DDDDDD"/>
    <a:srgbClr val="FFCCFF"/>
    <a:srgbClr val="9999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699" autoAdjust="0"/>
    <p:restoredTop sz="93137" autoAdjust="0"/>
  </p:normalViewPr>
  <p:slideViewPr>
    <p:cSldViewPr snapToGrid="0">
      <p:cViewPr varScale="1">
        <p:scale>
          <a:sx n="110" d="100"/>
          <a:sy n="110" d="100"/>
        </p:scale>
        <p:origin x="12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2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80201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380201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6" y="0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2950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690945"/>
            <a:ext cx="4984962" cy="4441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1886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6" y="9381886"/>
            <a:ext cx="2945659" cy="492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Stacks and Queues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B22FD5D4-5F30-415A-9D69-2523E9D2A7D0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68842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Stacks and Queues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63CF384E-035D-411D-9E48-9DFD66FFC95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8651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Stacks and Queues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A5F7BDAF-EDFA-4032-ABE2-DF459DBFEBD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8446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Rectangle 15"/>
          <p:cNvSpPr>
            <a:spLocks noGrp="1" noChangeArrowheads="1"/>
          </p:cNvSpPr>
          <p:nvPr>
            <p:ph type="ctrTitle" sz="quarter"/>
          </p:nvPr>
        </p:nvSpPr>
        <p:spPr>
          <a:xfrm>
            <a:off x="837004" y="2133600"/>
            <a:ext cx="777196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TW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0794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8868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Stacks and Queues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3-</a:t>
            </a:r>
            <a:fld id="{C4794E24-39B1-4A06-9F92-95A702171956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48374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Stacks and Queues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AFB0C535-4FBB-449C-9118-BDFB56F5D882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6826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Stacks and Queues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D7F78198-6253-4FCF-8181-7C6B340C134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15063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Stacks and Queues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54B2DD70-B987-4949-B294-5F782849949B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82356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Stacks and Queues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EA47A3EC-4886-4B35-A2B5-0B3D0A20754D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935670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Stacks and Queues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63B6BEC3-C812-4C11-B43A-F2575367CB2A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24895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/>
              <a:t>Stacks and Queues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7FC3F1ED-2EBB-4AA0-8AA7-90CBB032977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55088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/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com/url?sa=i&amp;rct=j&amp;q=circular+queue&amp;source=images&amp;cd=&amp;cad=rja&amp;docid=jBgxFKYTbqJ0vM&amp;tbnid=ZRG8kkGx9FZtZM:&amp;ved=0CAUQjRw&amp;url=http://en.wikipedia.org/wiki/Circular_buffer&amp;ei=Rh4PUbHAO4SQiAeP74GIDw&amp;bvm=bv.41867550,d.aGc&amp;psig=AFQjCNHMU71TKSKurZdt5kcj5muTDDWLjA&amp;ust=136003161849054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google.com/url?sa=i&amp;rct=j&amp;q=circular+queue&amp;source=images&amp;cd=&amp;cad=rja&amp;docid=jBgxFKYTbqJ0vM&amp;tbnid=ZRG8kkGx9FZtZM:&amp;ved=0CAUQjRw&amp;url=http://en.wikipedia.org/wiki/Circular_buffer&amp;ei=Rh4PUbHAO4SQiAeP74GIDw&amp;bvm=bv.41867550,d.aGc&amp;psig=AFQjCNHMU71TKSKurZdt5kcj5muTDDWLjA&amp;ust=136003161849054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TW" sz="4400" smtClean="0">
                <a:solidFill>
                  <a:srgbClr val="002060"/>
                </a:solidFill>
              </a:rPr>
              <a:t>CSCI2100E  </a:t>
            </a:r>
            <a:r>
              <a:rPr lang="en-US" altLang="zh-TW" sz="6600" u="none" dirty="0" smtClean="0">
                <a:solidFill>
                  <a:srgbClr val="002060"/>
                </a:solidFill>
              </a:rPr>
              <a:t/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r>
              <a:rPr lang="en-US" altLang="zh-TW" sz="6600" u="none" dirty="0" smtClean="0">
                <a:solidFill>
                  <a:srgbClr val="002060"/>
                </a:solidFill>
              </a:rPr>
              <a:t>Queues</a:t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9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A6BC8645-7392-4234-9A2F-34B3A1AACBAE}" type="slidenum">
              <a:rPr lang="zh-TW" altLang="en-US" smtClean="0"/>
              <a:pPr/>
              <a:t>10</a:t>
            </a:fld>
            <a:endParaRPr lang="en-US" altLang="zh-TW" dirty="0"/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Circular </a:t>
            </a:r>
            <a:r>
              <a:rPr lang="en-US" altLang="zh-TW" dirty="0">
                <a:solidFill>
                  <a:srgbClr val="0000FF"/>
                </a:solidFill>
              </a:rPr>
              <a:t>Queues</a:t>
            </a:r>
          </a:p>
        </p:txBody>
      </p:sp>
      <p:grpSp>
        <p:nvGrpSpPr>
          <p:cNvPr id="432131" name="Group 3"/>
          <p:cNvGrpSpPr>
            <a:grpSpLocks/>
          </p:cNvGrpSpPr>
          <p:nvPr/>
        </p:nvGrpSpPr>
        <p:grpSpPr bwMode="auto">
          <a:xfrm>
            <a:off x="703610" y="1600201"/>
            <a:ext cx="3635319" cy="4213225"/>
            <a:chOff x="480" y="1008"/>
            <a:chExt cx="2480" cy="2654"/>
          </a:xfrm>
        </p:grpSpPr>
        <p:sp>
          <p:nvSpPr>
            <p:cNvPr id="432132" name="Oval 4"/>
            <p:cNvSpPr>
              <a:spLocks noChangeArrowheads="1"/>
            </p:cNvSpPr>
            <p:nvPr/>
          </p:nvSpPr>
          <p:spPr bwMode="auto">
            <a:xfrm>
              <a:off x="768" y="1152"/>
              <a:ext cx="1920" cy="1776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2133" name="Oval 5"/>
            <p:cNvSpPr>
              <a:spLocks noChangeArrowheads="1"/>
            </p:cNvSpPr>
            <p:nvPr/>
          </p:nvSpPr>
          <p:spPr bwMode="auto">
            <a:xfrm>
              <a:off x="1248" y="1536"/>
              <a:ext cx="960" cy="100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2134" name="Line 6"/>
            <p:cNvSpPr>
              <a:spLocks noChangeShapeType="1"/>
            </p:cNvSpPr>
            <p:nvPr/>
          </p:nvSpPr>
          <p:spPr bwMode="auto">
            <a:xfrm>
              <a:off x="1728" y="1152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35" name="Line 7"/>
            <p:cNvSpPr>
              <a:spLocks noChangeShapeType="1"/>
            </p:cNvSpPr>
            <p:nvPr/>
          </p:nvSpPr>
          <p:spPr bwMode="auto">
            <a:xfrm>
              <a:off x="1728" y="2544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36" name="Line 8"/>
            <p:cNvSpPr>
              <a:spLocks noChangeShapeType="1"/>
            </p:cNvSpPr>
            <p:nvPr/>
          </p:nvSpPr>
          <p:spPr bwMode="auto">
            <a:xfrm>
              <a:off x="1008" y="1488"/>
              <a:ext cx="336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37" name="Line 9"/>
            <p:cNvSpPr>
              <a:spLocks noChangeShapeType="1"/>
            </p:cNvSpPr>
            <p:nvPr/>
          </p:nvSpPr>
          <p:spPr bwMode="auto">
            <a:xfrm>
              <a:off x="2160" y="2304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38" name="Line 10"/>
            <p:cNvSpPr>
              <a:spLocks noChangeShapeType="1"/>
            </p:cNvSpPr>
            <p:nvPr/>
          </p:nvSpPr>
          <p:spPr bwMode="auto">
            <a:xfrm flipV="1">
              <a:off x="912" y="2304"/>
              <a:ext cx="38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39" name="Line 11"/>
            <p:cNvSpPr>
              <a:spLocks noChangeShapeType="1"/>
            </p:cNvSpPr>
            <p:nvPr/>
          </p:nvSpPr>
          <p:spPr bwMode="auto">
            <a:xfrm flipV="1">
              <a:off x="2160" y="1536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40" name="Text Box 12"/>
            <p:cNvSpPr txBox="1">
              <a:spLocks noChangeArrowheads="1"/>
            </p:cNvSpPr>
            <p:nvPr/>
          </p:nvSpPr>
          <p:spPr bwMode="auto">
            <a:xfrm>
              <a:off x="1152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[0]</a:t>
              </a:r>
            </a:p>
          </p:txBody>
        </p:sp>
        <p:sp>
          <p:nvSpPr>
            <p:cNvPr id="432141" name="Text Box 13"/>
            <p:cNvSpPr txBox="1">
              <a:spLocks noChangeArrowheads="1"/>
            </p:cNvSpPr>
            <p:nvPr/>
          </p:nvSpPr>
          <p:spPr bwMode="auto">
            <a:xfrm>
              <a:off x="480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[1]</a:t>
              </a:r>
            </a:p>
          </p:txBody>
        </p:sp>
        <p:sp>
          <p:nvSpPr>
            <p:cNvPr id="432142" name="Text Box 14"/>
            <p:cNvSpPr txBox="1">
              <a:spLocks noChangeArrowheads="1"/>
            </p:cNvSpPr>
            <p:nvPr/>
          </p:nvSpPr>
          <p:spPr bwMode="auto">
            <a:xfrm>
              <a:off x="1104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[2]</a:t>
              </a:r>
            </a:p>
          </p:txBody>
        </p:sp>
        <p:sp>
          <p:nvSpPr>
            <p:cNvPr id="432143" name="Text Box 15"/>
            <p:cNvSpPr txBox="1">
              <a:spLocks noChangeArrowheads="1"/>
            </p:cNvSpPr>
            <p:nvPr/>
          </p:nvSpPr>
          <p:spPr bwMode="auto">
            <a:xfrm>
              <a:off x="2112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[5]</a:t>
              </a:r>
            </a:p>
          </p:txBody>
        </p:sp>
        <p:sp>
          <p:nvSpPr>
            <p:cNvPr id="432144" name="Text Box 16"/>
            <p:cNvSpPr txBox="1">
              <a:spLocks noChangeArrowheads="1"/>
            </p:cNvSpPr>
            <p:nvPr/>
          </p:nvSpPr>
          <p:spPr bwMode="auto">
            <a:xfrm>
              <a:off x="2640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[4]</a:t>
              </a:r>
            </a:p>
          </p:txBody>
        </p:sp>
        <p:sp>
          <p:nvSpPr>
            <p:cNvPr id="432145" name="Text Box 17"/>
            <p:cNvSpPr txBox="1">
              <a:spLocks noChangeArrowheads="1"/>
            </p:cNvSpPr>
            <p:nvPr/>
          </p:nvSpPr>
          <p:spPr bwMode="auto">
            <a:xfrm>
              <a:off x="2112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[3]</a:t>
              </a:r>
            </a:p>
          </p:txBody>
        </p:sp>
        <p:sp>
          <p:nvSpPr>
            <p:cNvPr id="432146" name="Text Box 18"/>
            <p:cNvSpPr txBox="1">
              <a:spLocks noChangeArrowheads="1"/>
            </p:cNvSpPr>
            <p:nvPr/>
          </p:nvSpPr>
          <p:spPr bwMode="auto">
            <a:xfrm>
              <a:off x="1344" y="3216"/>
              <a:ext cx="79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Gill Sans" pitchFamily="34" charset="0"/>
                </a:rPr>
                <a:t>front = 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Gill Sans" pitchFamily="34" charset="0"/>
                </a:rPr>
                <a:t>0</a:t>
              </a:r>
              <a:endParaRPr lang="en-US" altLang="zh-TW" sz="2000" dirty="0">
                <a:solidFill>
                  <a:srgbClr val="C00000"/>
                </a:solidFill>
                <a:latin typeface="Gill Sans" pitchFamily="34" charset="0"/>
              </a:endParaRPr>
            </a:p>
            <a:p>
              <a:r>
                <a:rPr lang="en-US" altLang="zh-TW" sz="2000" dirty="0">
                  <a:latin typeface="Gill Sans" pitchFamily="34" charset="0"/>
                </a:rPr>
                <a:t>rear = </a:t>
              </a:r>
              <a:r>
                <a:rPr lang="en-US" altLang="zh-TW" sz="2000" dirty="0" smtClean="0">
                  <a:solidFill>
                    <a:srgbClr val="C00000"/>
                  </a:solidFill>
                  <a:latin typeface="Gill Sans" pitchFamily="34" charset="0"/>
                </a:rPr>
                <a:t>0</a:t>
              </a:r>
              <a:endParaRPr lang="en-US" altLang="zh-TW" sz="2000" dirty="0">
                <a:solidFill>
                  <a:srgbClr val="C00000"/>
                </a:solidFill>
                <a:latin typeface="Gill Sans" pitchFamily="34" charset="0"/>
              </a:endParaRPr>
            </a:p>
          </p:txBody>
        </p:sp>
      </p:grpSp>
      <p:grpSp>
        <p:nvGrpSpPr>
          <p:cNvPr id="432147" name="Group 19"/>
          <p:cNvGrpSpPr>
            <a:grpSpLocks/>
          </p:cNvGrpSpPr>
          <p:nvPr/>
        </p:nvGrpSpPr>
        <p:grpSpPr bwMode="auto">
          <a:xfrm>
            <a:off x="4714188" y="1600201"/>
            <a:ext cx="3635319" cy="4213225"/>
            <a:chOff x="3216" y="1008"/>
            <a:chExt cx="2480" cy="2654"/>
          </a:xfrm>
        </p:grpSpPr>
        <p:sp>
          <p:nvSpPr>
            <p:cNvPr id="432148" name="Oval 20"/>
            <p:cNvSpPr>
              <a:spLocks noChangeArrowheads="1"/>
            </p:cNvSpPr>
            <p:nvPr/>
          </p:nvSpPr>
          <p:spPr bwMode="auto">
            <a:xfrm>
              <a:off x="3504" y="1152"/>
              <a:ext cx="1920" cy="1776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2149" name="Oval 21"/>
            <p:cNvSpPr>
              <a:spLocks noChangeArrowheads="1"/>
            </p:cNvSpPr>
            <p:nvPr/>
          </p:nvSpPr>
          <p:spPr bwMode="auto">
            <a:xfrm>
              <a:off x="3984" y="1536"/>
              <a:ext cx="960" cy="100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2150" name="Line 22"/>
            <p:cNvSpPr>
              <a:spLocks noChangeShapeType="1"/>
            </p:cNvSpPr>
            <p:nvPr/>
          </p:nvSpPr>
          <p:spPr bwMode="auto">
            <a:xfrm>
              <a:off x="4464" y="1152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51" name="Line 23"/>
            <p:cNvSpPr>
              <a:spLocks noChangeShapeType="1"/>
            </p:cNvSpPr>
            <p:nvPr/>
          </p:nvSpPr>
          <p:spPr bwMode="auto">
            <a:xfrm>
              <a:off x="4464" y="2544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52" name="Line 24"/>
            <p:cNvSpPr>
              <a:spLocks noChangeShapeType="1"/>
            </p:cNvSpPr>
            <p:nvPr/>
          </p:nvSpPr>
          <p:spPr bwMode="auto">
            <a:xfrm>
              <a:off x="3744" y="1488"/>
              <a:ext cx="336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53" name="Line 25"/>
            <p:cNvSpPr>
              <a:spLocks noChangeShapeType="1"/>
            </p:cNvSpPr>
            <p:nvPr/>
          </p:nvSpPr>
          <p:spPr bwMode="auto">
            <a:xfrm>
              <a:off x="4896" y="2304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54" name="Line 26"/>
            <p:cNvSpPr>
              <a:spLocks noChangeShapeType="1"/>
            </p:cNvSpPr>
            <p:nvPr/>
          </p:nvSpPr>
          <p:spPr bwMode="auto">
            <a:xfrm flipV="1">
              <a:off x="3648" y="2304"/>
              <a:ext cx="38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55" name="Line 27"/>
            <p:cNvSpPr>
              <a:spLocks noChangeShapeType="1"/>
            </p:cNvSpPr>
            <p:nvPr/>
          </p:nvSpPr>
          <p:spPr bwMode="auto">
            <a:xfrm flipV="1">
              <a:off x="4896" y="1536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2156" name="Text Box 28"/>
            <p:cNvSpPr txBox="1">
              <a:spLocks noChangeArrowheads="1"/>
            </p:cNvSpPr>
            <p:nvPr/>
          </p:nvSpPr>
          <p:spPr bwMode="auto">
            <a:xfrm>
              <a:off x="3888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[0]</a:t>
              </a:r>
            </a:p>
          </p:txBody>
        </p:sp>
        <p:sp>
          <p:nvSpPr>
            <p:cNvPr id="432157" name="Text Box 29"/>
            <p:cNvSpPr txBox="1">
              <a:spLocks noChangeArrowheads="1"/>
            </p:cNvSpPr>
            <p:nvPr/>
          </p:nvSpPr>
          <p:spPr bwMode="auto">
            <a:xfrm>
              <a:off x="3216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[1]</a:t>
              </a:r>
            </a:p>
          </p:txBody>
        </p:sp>
        <p:sp>
          <p:nvSpPr>
            <p:cNvPr id="432158" name="Text Box 30"/>
            <p:cNvSpPr txBox="1">
              <a:spLocks noChangeArrowheads="1"/>
            </p:cNvSpPr>
            <p:nvPr/>
          </p:nvSpPr>
          <p:spPr bwMode="auto">
            <a:xfrm>
              <a:off x="3840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[2]</a:t>
              </a:r>
            </a:p>
          </p:txBody>
        </p:sp>
        <p:sp>
          <p:nvSpPr>
            <p:cNvPr id="432159" name="Text Box 31"/>
            <p:cNvSpPr txBox="1">
              <a:spLocks noChangeArrowheads="1"/>
            </p:cNvSpPr>
            <p:nvPr/>
          </p:nvSpPr>
          <p:spPr bwMode="auto">
            <a:xfrm>
              <a:off x="4848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[5]</a:t>
              </a:r>
            </a:p>
          </p:txBody>
        </p:sp>
        <p:sp>
          <p:nvSpPr>
            <p:cNvPr id="432160" name="Text Box 32"/>
            <p:cNvSpPr txBox="1">
              <a:spLocks noChangeArrowheads="1"/>
            </p:cNvSpPr>
            <p:nvPr/>
          </p:nvSpPr>
          <p:spPr bwMode="auto">
            <a:xfrm>
              <a:off x="5376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[4]</a:t>
              </a:r>
            </a:p>
          </p:txBody>
        </p:sp>
        <p:sp>
          <p:nvSpPr>
            <p:cNvPr id="432161" name="Text Box 33"/>
            <p:cNvSpPr txBox="1">
              <a:spLocks noChangeArrowheads="1"/>
            </p:cNvSpPr>
            <p:nvPr/>
          </p:nvSpPr>
          <p:spPr bwMode="auto">
            <a:xfrm>
              <a:off x="4848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[3]</a:t>
              </a:r>
            </a:p>
          </p:txBody>
        </p:sp>
        <p:sp>
          <p:nvSpPr>
            <p:cNvPr id="432162" name="Text Box 34"/>
            <p:cNvSpPr txBox="1">
              <a:spLocks noChangeArrowheads="1"/>
            </p:cNvSpPr>
            <p:nvPr/>
          </p:nvSpPr>
          <p:spPr bwMode="auto">
            <a:xfrm>
              <a:off x="4080" y="3216"/>
              <a:ext cx="77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Gill Sans" pitchFamily="34" charset="0"/>
                </a:rPr>
                <a:t>front = </a:t>
              </a:r>
              <a:r>
                <a:rPr lang="en-US" altLang="zh-TW" sz="2000" dirty="0" smtClean="0">
                  <a:latin typeface="Gill Sans" pitchFamily="34" charset="0"/>
                </a:rPr>
                <a:t>0</a:t>
              </a:r>
              <a:endParaRPr lang="en-US" altLang="zh-TW" sz="2000" dirty="0">
                <a:latin typeface="Gill Sans" pitchFamily="34" charset="0"/>
              </a:endParaRPr>
            </a:p>
            <a:p>
              <a:r>
                <a:rPr lang="en-US" altLang="zh-TW" sz="2000" dirty="0">
                  <a:latin typeface="Gill Sans" pitchFamily="34" charset="0"/>
                </a:rPr>
                <a:t>rear = </a:t>
              </a:r>
              <a:r>
                <a:rPr lang="en-US" altLang="zh-TW" sz="2000" dirty="0" smtClean="0">
                  <a:latin typeface="Gill Sans" pitchFamily="34" charset="0"/>
                </a:rPr>
                <a:t>1</a:t>
              </a:r>
              <a:endParaRPr lang="en-US" altLang="zh-TW" sz="2000" dirty="0">
                <a:latin typeface="Gill Sans" pitchFamily="34" charset="0"/>
              </a:endParaRPr>
            </a:p>
          </p:txBody>
        </p:sp>
        <p:sp>
          <p:nvSpPr>
            <p:cNvPr id="432163" name="Text Box 35"/>
            <p:cNvSpPr txBox="1">
              <a:spLocks noChangeArrowheads="1"/>
            </p:cNvSpPr>
            <p:nvPr/>
          </p:nvSpPr>
          <p:spPr bwMode="auto">
            <a:xfrm>
              <a:off x="3577" y="1881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10</a:t>
              </a:r>
            </a:p>
          </p:txBody>
        </p:sp>
        <p:sp>
          <p:nvSpPr>
            <p:cNvPr id="432164" name="Text Box 36"/>
            <p:cNvSpPr txBox="1">
              <a:spLocks noChangeArrowheads="1"/>
            </p:cNvSpPr>
            <p:nvPr/>
          </p:nvSpPr>
          <p:spPr bwMode="auto">
            <a:xfrm>
              <a:off x="3984" y="1296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4656" y="1296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</p:grpSp>
      <p:sp>
        <p:nvSpPr>
          <p:cNvPr id="432166" name="Text Box 38"/>
          <p:cNvSpPr txBox="1">
            <a:spLocks noChangeArrowheads="1"/>
          </p:cNvSpPr>
          <p:nvPr/>
        </p:nvSpPr>
        <p:spPr bwMode="auto">
          <a:xfrm>
            <a:off x="5769603" y="838200"/>
            <a:ext cx="1846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Gill Sans" pitchFamily="34" charset="0"/>
              </a:rPr>
              <a:t>Enqueue 10</a:t>
            </a:r>
          </a:p>
        </p:txBody>
      </p:sp>
    </p:spTree>
    <p:extLst>
      <p:ext uri="{BB962C8B-B14F-4D97-AF65-F5344CB8AC3E}">
        <p14:creationId xmlns:p14="http://schemas.microsoft.com/office/powerpoint/2010/main" val="4298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6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21952AC6-4781-43EF-8487-1560B432753C}" type="slidenum">
              <a:rPr lang="zh-TW" altLang="en-US" smtClean="0"/>
              <a:pPr/>
              <a:t>11</a:t>
            </a:fld>
            <a:endParaRPr lang="en-US" altLang="zh-TW" dirty="0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More insertions</a:t>
            </a:r>
          </a:p>
        </p:txBody>
      </p:sp>
      <p:grpSp>
        <p:nvGrpSpPr>
          <p:cNvPr id="433155" name="Group 3"/>
          <p:cNvGrpSpPr>
            <a:grpSpLocks/>
          </p:cNvGrpSpPr>
          <p:nvPr/>
        </p:nvGrpSpPr>
        <p:grpSpPr bwMode="auto">
          <a:xfrm>
            <a:off x="4714188" y="1600201"/>
            <a:ext cx="3635319" cy="4213225"/>
            <a:chOff x="3216" y="1008"/>
            <a:chExt cx="2480" cy="2654"/>
          </a:xfrm>
        </p:grpSpPr>
        <p:sp>
          <p:nvSpPr>
            <p:cNvPr id="433156" name="Oval 4"/>
            <p:cNvSpPr>
              <a:spLocks noChangeArrowheads="1"/>
            </p:cNvSpPr>
            <p:nvPr/>
          </p:nvSpPr>
          <p:spPr bwMode="auto">
            <a:xfrm>
              <a:off x="3504" y="1152"/>
              <a:ext cx="1920" cy="1776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3157" name="Oval 5"/>
            <p:cNvSpPr>
              <a:spLocks noChangeArrowheads="1"/>
            </p:cNvSpPr>
            <p:nvPr/>
          </p:nvSpPr>
          <p:spPr bwMode="auto">
            <a:xfrm>
              <a:off x="3984" y="1536"/>
              <a:ext cx="960" cy="100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4464" y="1152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3159" name="Line 7"/>
            <p:cNvSpPr>
              <a:spLocks noChangeShapeType="1"/>
            </p:cNvSpPr>
            <p:nvPr/>
          </p:nvSpPr>
          <p:spPr bwMode="auto">
            <a:xfrm>
              <a:off x="4464" y="2544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3744" y="1488"/>
              <a:ext cx="336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3161" name="Line 9"/>
            <p:cNvSpPr>
              <a:spLocks noChangeShapeType="1"/>
            </p:cNvSpPr>
            <p:nvPr/>
          </p:nvSpPr>
          <p:spPr bwMode="auto">
            <a:xfrm>
              <a:off x="4896" y="2304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 flipV="1">
              <a:off x="3648" y="2304"/>
              <a:ext cx="38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3163" name="Line 11"/>
            <p:cNvSpPr>
              <a:spLocks noChangeShapeType="1"/>
            </p:cNvSpPr>
            <p:nvPr/>
          </p:nvSpPr>
          <p:spPr bwMode="auto">
            <a:xfrm flipV="1">
              <a:off x="4896" y="1536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3164" name="Text Box 12"/>
            <p:cNvSpPr txBox="1">
              <a:spLocks noChangeArrowheads="1"/>
            </p:cNvSpPr>
            <p:nvPr/>
          </p:nvSpPr>
          <p:spPr bwMode="auto">
            <a:xfrm>
              <a:off x="3888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[0]</a:t>
              </a:r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3216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[1]</a:t>
              </a:r>
            </a:p>
          </p:txBody>
        </p:sp>
        <p:sp>
          <p:nvSpPr>
            <p:cNvPr id="433166" name="Text Box 14"/>
            <p:cNvSpPr txBox="1">
              <a:spLocks noChangeArrowheads="1"/>
            </p:cNvSpPr>
            <p:nvPr/>
          </p:nvSpPr>
          <p:spPr bwMode="auto">
            <a:xfrm>
              <a:off x="3840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[2]</a:t>
              </a:r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4848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[5]</a:t>
              </a:r>
            </a:p>
          </p:txBody>
        </p:sp>
        <p:sp>
          <p:nvSpPr>
            <p:cNvPr id="433168" name="Text Box 16"/>
            <p:cNvSpPr txBox="1">
              <a:spLocks noChangeArrowheads="1"/>
            </p:cNvSpPr>
            <p:nvPr/>
          </p:nvSpPr>
          <p:spPr bwMode="auto">
            <a:xfrm>
              <a:off x="5376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[4]</a:t>
              </a:r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4848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[3]</a:t>
              </a:r>
            </a:p>
          </p:txBody>
        </p:sp>
        <p:sp>
          <p:nvSpPr>
            <p:cNvPr id="433170" name="Text Box 18"/>
            <p:cNvSpPr txBox="1">
              <a:spLocks noChangeArrowheads="1"/>
            </p:cNvSpPr>
            <p:nvPr/>
          </p:nvSpPr>
          <p:spPr bwMode="auto">
            <a:xfrm>
              <a:off x="4080" y="3216"/>
              <a:ext cx="77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Gill Sans" pitchFamily="34" charset="0"/>
                </a:rPr>
                <a:t>front = 0</a:t>
              </a:r>
            </a:p>
            <a:p>
              <a:r>
                <a:rPr lang="en-US" altLang="zh-TW" sz="2000" dirty="0">
                  <a:latin typeface="Gill Sans" pitchFamily="34" charset="0"/>
                </a:rPr>
                <a:t>rear = 3</a:t>
              </a:r>
            </a:p>
          </p:txBody>
        </p:sp>
        <p:sp>
          <p:nvSpPr>
            <p:cNvPr id="433171" name="Text Box 19"/>
            <p:cNvSpPr txBox="1">
              <a:spLocks noChangeArrowheads="1"/>
            </p:cNvSpPr>
            <p:nvPr/>
          </p:nvSpPr>
          <p:spPr bwMode="auto">
            <a:xfrm>
              <a:off x="3564" y="1900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10</a:t>
              </a:r>
            </a:p>
          </p:txBody>
        </p:sp>
        <p:sp>
          <p:nvSpPr>
            <p:cNvPr id="433172" name="Text Box 20"/>
            <p:cNvSpPr txBox="1">
              <a:spLocks noChangeArrowheads="1"/>
            </p:cNvSpPr>
            <p:nvPr/>
          </p:nvSpPr>
          <p:spPr bwMode="auto">
            <a:xfrm>
              <a:off x="3980" y="1303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20</a:t>
              </a:r>
            </a:p>
          </p:txBody>
        </p:sp>
        <p:sp>
          <p:nvSpPr>
            <p:cNvPr id="433173" name="Text Box 21"/>
            <p:cNvSpPr txBox="1">
              <a:spLocks noChangeArrowheads="1"/>
            </p:cNvSpPr>
            <p:nvPr/>
          </p:nvSpPr>
          <p:spPr bwMode="auto">
            <a:xfrm>
              <a:off x="4604" y="1303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30</a:t>
              </a:r>
            </a:p>
          </p:txBody>
        </p:sp>
      </p:grpSp>
      <p:grpSp>
        <p:nvGrpSpPr>
          <p:cNvPr id="433174" name="Group 22"/>
          <p:cNvGrpSpPr>
            <a:grpSpLocks/>
          </p:cNvGrpSpPr>
          <p:nvPr/>
        </p:nvGrpSpPr>
        <p:grpSpPr bwMode="auto">
          <a:xfrm>
            <a:off x="703610" y="1600201"/>
            <a:ext cx="3635319" cy="4213225"/>
            <a:chOff x="480" y="1008"/>
            <a:chExt cx="2480" cy="2654"/>
          </a:xfrm>
        </p:grpSpPr>
        <p:grpSp>
          <p:nvGrpSpPr>
            <p:cNvPr id="433175" name="Group 23"/>
            <p:cNvGrpSpPr>
              <a:grpSpLocks/>
            </p:cNvGrpSpPr>
            <p:nvPr/>
          </p:nvGrpSpPr>
          <p:grpSpPr bwMode="auto">
            <a:xfrm>
              <a:off x="480" y="1008"/>
              <a:ext cx="2480" cy="2654"/>
              <a:chOff x="480" y="1008"/>
              <a:chExt cx="2480" cy="2654"/>
            </a:xfrm>
          </p:grpSpPr>
          <p:sp>
            <p:nvSpPr>
              <p:cNvPr id="433176" name="Oval 24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920" cy="177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3177" name="Oval 25"/>
              <p:cNvSpPr>
                <a:spLocks noChangeArrowheads="1"/>
              </p:cNvSpPr>
              <p:nvPr/>
            </p:nvSpPr>
            <p:spPr bwMode="auto">
              <a:xfrm>
                <a:off x="1248" y="1536"/>
                <a:ext cx="960" cy="100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3178" name="Line 26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3179" name="Line 27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38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3180" name="Line 28"/>
              <p:cNvSpPr>
                <a:spLocks noChangeShapeType="1"/>
              </p:cNvSpPr>
              <p:nvPr/>
            </p:nvSpPr>
            <p:spPr bwMode="auto">
              <a:xfrm>
                <a:off x="1008" y="1488"/>
                <a:ext cx="336" cy="28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3181" name="Line 29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384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3182" name="Line 30"/>
              <p:cNvSpPr>
                <a:spLocks noChangeShapeType="1"/>
              </p:cNvSpPr>
              <p:nvPr/>
            </p:nvSpPr>
            <p:spPr bwMode="auto">
              <a:xfrm flipV="1">
                <a:off x="912" y="2304"/>
                <a:ext cx="38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3183" name="Line 31"/>
              <p:cNvSpPr>
                <a:spLocks noChangeShapeType="1"/>
              </p:cNvSpPr>
              <p:nvPr/>
            </p:nvSpPr>
            <p:spPr bwMode="auto">
              <a:xfrm flipV="1">
                <a:off x="2160" y="1536"/>
                <a:ext cx="384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3184" name="Text Box 32"/>
              <p:cNvSpPr txBox="1">
                <a:spLocks noChangeArrowheads="1"/>
              </p:cNvSpPr>
              <p:nvPr/>
            </p:nvSpPr>
            <p:spPr bwMode="auto">
              <a:xfrm>
                <a:off x="1152" y="2832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[0]</a:t>
                </a:r>
              </a:p>
            </p:txBody>
          </p:sp>
          <p:sp>
            <p:nvSpPr>
              <p:cNvPr id="433185" name="Text Box 33"/>
              <p:cNvSpPr txBox="1">
                <a:spLocks noChangeArrowheads="1"/>
              </p:cNvSpPr>
              <p:nvPr/>
            </p:nvSpPr>
            <p:spPr bwMode="auto">
              <a:xfrm>
                <a:off x="480" y="1920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[1]</a:t>
                </a:r>
              </a:p>
            </p:txBody>
          </p:sp>
          <p:sp>
            <p:nvSpPr>
              <p:cNvPr id="433186" name="Text Box 34"/>
              <p:cNvSpPr txBox="1">
                <a:spLocks noChangeArrowheads="1"/>
              </p:cNvSpPr>
              <p:nvPr/>
            </p:nvSpPr>
            <p:spPr bwMode="auto">
              <a:xfrm>
                <a:off x="1104" y="1008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[2]</a:t>
                </a:r>
              </a:p>
            </p:txBody>
          </p:sp>
          <p:sp>
            <p:nvSpPr>
              <p:cNvPr id="433187" name="Text Box 35"/>
              <p:cNvSpPr txBox="1">
                <a:spLocks noChangeArrowheads="1"/>
              </p:cNvSpPr>
              <p:nvPr/>
            </p:nvSpPr>
            <p:spPr bwMode="auto">
              <a:xfrm>
                <a:off x="2112" y="2832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[5]</a:t>
                </a:r>
              </a:p>
            </p:txBody>
          </p:sp>
          <p:sp>
            <p:nvSpPr>
              <p:cNvPr id="433188" name="Text Box 36"/>
              <p:cNvSpPr txBox="1">
                <a:spLocks noChangeArrowheads="1"/>
              </p:cNvSpPr>
              <p:nvPr/>
            </p:nvSpPr>
            <p:spPr bwMode="auto">
              <a:xfrm>
                <a:off x="2640" y="1920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[4]</a:t>
                </a:r>
              </a:p>
            </p:txBody>
          </p:sp>
          <p:sp>
            <p:nvSpPr>
              <p:cNvPr id="433189" name="Text Box 37"/>
              <p:cNvSpPr txBox="1">
                <a:spLocks noChangeArrowheads="1"/>
              </p:cNvSpPr>
              <p:nvPr/>
            </p:nvSpPr>
            <p:spPr bwMode="auto">
              <a:xfrm>
                <a:off x="2112" y="1008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[3]</a:t>
                </a:r>
              </a:p>
            </p:txBody>
          </p:sp>
          <p:sp>
            <p:nvSpPr>
              <p:cNvPr id="433190" name="Text Box 38"/>
              <p:cNvSpPr txBox="1">
                <a:spLocks noChangeArrowheads="1"/>
              </p:cNvSpPr>
              <p:nvPr/>
            </p:nvSpPr>
            <p:spPr bwMode="auto">
              <a:xfrm>
                <a:off x="1344" y="3216"/>
                <a:ext cx="770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latin typeface="Gill Sans" pitchFamily="34" charset="0"/>
                  </a:rPr>
                  <a:t>front = 0</a:t>
                </a:r>
              </a:p>
              <a:p>
                <a:r>
                  <a:rPr lang="en-US" altLang="zh-TW" sz="2000" dirty="0">
                    <a:latin typeface="Gill Sans" pitchFamily="34" charset="0"/>
                  </a:rPr>
                  <a:t>rear = 1</a:t>
                </a:r>
              </a:p>
            </p:txBody>
          </p:sp>
        </p:grp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844" y="1900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10</a:t>
              </a:r>
            </a:p>
          </p:txBody>
        </p:sp>
      </p:grpSp>
      <p:sp>
        <p:nvSpPr>
          <p:cNvPr id="433192" name="Text Box 40"/>
          <p:cNvSpPr txBox="1">
            <a:spLocks noChangeArrowheads="1"/>
          </p:cNvSpPr>
          <p:nvPr/>
        </p:nvSpPr>
        <p:spPr bwMode="auto">
          <a:xfrm>
            <a:off x="4995632" y="914400"/>
            <a:ext cx="38491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>
                <a:latin typeface="Gill Sans" pitchFamily="34" charset="0"/>
              </a:rPr>
              <a:t>Enqueue 20;   Enqueue 30</a:t>
            </a:r>
          </a:p>
        </p:txBody>
      </p:sp>
    </p:spTree>
    <p:extLst>
      <p:ext uri="{BB962C8B-B14F-4D97-AF65-F5344CB8AC3E}">
        <p14:creationId xmlns:p14="http://schemas.microsoft.com/office/powerpoint/2010/main" val="114589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21952AC6-4781-43EF-8487-1560B432753C}" type="slidenum">
              <a:rPr lang="zh-TW" altLang="en-US" smtClean="0"/>
              <a:pPr/>
              <a:t>12</a:t>
            </a:fld>
            <a:endParaRPr lang="en-US" altLang="zh-TW" dirty="0"/>
          </a:p>
        </p:txBody>
      </p:sp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Deletion (</a:t>
            </a:r>
            <a:r>
              <a:rPr lang="en-US" altLang="zh-TW" dirty="0" err="1" smtClean="0">
                <a:solidFill>
                  <a:srgbClr val="0000FF"/>
                </a:solidFill>
              </a:rPr>
              <a:t>Dequeue</a:t>
            </a:r>
            <a:r>
              <a:rPr lang="en-US" altLang="zh-TW" dirty="0">
                <a:solidFill>
                  <a:srgbClr val="0000FF"/>
                </a:solidFill>
              </a:rPr>
              <a:t>)</a:t>
            </a:r>
          </a:p>
        </p:txBody>
      </p:sp>
      <p:grpSp>
        <p:nvGrpSpPr>
          <p:cNvPr id="433155" name="Group 3"/>
          <p:cNvGrpSpPr>
            <a:grpSpLocks/>
          </p:cNvGrpSpPr>
          <p:nvPr/>
        </p:nvGrpSpPr>
        <p:grpSpPr bwMode="auto">
          <a:xfrm>
            <a:off x="4714188" y="1600201"/>
            <a:ext cx="3635319" cy="4213225"/>
            <a:chOff x="3216" y="1008"/>
            <a:chExt cx="2480" cy="2654"/>
          </a:xfrm>
        </p:grpSpPr>
        <p:sp>
          <p:nvSpPr>
            <p:cNvPr id="433156" name="Oval 4"/>
            <p:cNvSpPr>
              <a:spLocks noChangeArrowheads="1"/>
            </p:cNvSpPr>
            <p:nvPr/>
          </p:nvSpPr>
          <p:spPr bwMode="auto">
            <a:xfrm>
              <a:off x="3504" y="1152"/>
              <a:ext cx="1920" cy="1776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3157" name="Oval 5"/>
            <p:cNvSpPr>
              <a:spLocks noChangeArrowheads="1"/>
            </p:cNvSpPr>
            <p:nvPr/>
          </p:nvSpPr>
          <p:spPr bwMode="auto">
            <a:xfrm>
              <a:off x="3984" y="1536"/>
              <a:ext cx="960" cy="100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3158" name="Line 6"/>
            <p:cNvSpPr>
              <a:spLocks noChangeShapeType="1"/>
            </p:cNvSpPr>
            <p:nvPr/>
          </p:nvSpPr>
          <p:spPr bwMode="auto">
            <a:xfrm>
              <a:off x="4464" y="1152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3159" name="Line 7"/>
            <p:cNvSpPr>
              <a:spLocks noChangeShapeType="1"/>
            </p:cNvSpPr>
            <p:nvPr/>
          </p:nvSpPr>
          <p:spPr bwMode="auto">
            <a:xfrm>
              <a:off x="4464" y="2544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3160" name="Line 8"/>
            <p:cNvSpPr>
              <a:spLocks noChangeShapeType="1"/>
            </p:cNvSpPr>
            <p:nvPr/>
          </p:nvSpPr>
          <p:spPr bwMode="auto">
            <a:xfrm>
              <a:off x="3744" y="1488"/>
              <a:ext cx="336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3161" name="Line 9"/>
            <p:cNvSpPr>
              <a:spLocks noChangeShapeType="1"/>
            </p:cNvSpPr>
            <p:nvPr/>
          </p:nvSpPr>
          <p:spPr bwMode="auto">
            <a:xfrm>
              <a:off x="4896" y="2304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3162" name="Line 10"/>
            <p:cNvSpPr>
              <a:spLocks noChangeShapeType="1"/>
            </p:cNvSpPr>
            <p:nvPr/>
          </p:nvSpPr>
          <p:spPr bwMode="auto">
            <a:xfrm flipV="1">
              <a:off x="3648" y="2304"/>
              <a:ext cx="38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3163" name="Line 11"/>
            <p:cNvSpPr>
              <a:spLocks noChangeShapeType="1"/>
            </p:cNvSpPr>
            <p:nvPr/>
          </p:nvSpPr>
          <p:spPr bwMode="auto">
            <a:xfrm flipV="1">
              <a:off x="4896" y="1536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3164" name="Text Box 12"/>
            <p:cNvSpPr txBox="1">
              <a:spLocks noChangeArrowheads="1"/>
            </p:cNvSpPr>
            <p:nvPr/>
          </p:nvSpPr>
          <p:spPr bwMode="auto">
            <a:xfrm>
              <a:off x="3888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[0]</a:t>
              </a:r>
            </a:p>
          </p:txBody>
        </p:sp>
        <p:sp>
          <p:nvSpPr>
            <p:cNvPr id="433165" name="Text Box 13"/>
            <p:cNvSpPr txBox="1">
              <a:spLocks noChangeArrowheads="1"/>
            </p:cNvSpPr>
            <p:nvPr/>
          </p:nvSpPr>
          <p:spPr bwMode="auto">
            <a:xfrm>
              <a:off x="3216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[1]</a:t>
              </a:r>
            </a:p>
          </p:txBody>
        </p:sp>
        <p:sp>
          <p:nvSpPr>
            <p:cNvPr id="433166" name="Text Box 14"/>
            <p:cNvSpPr txBox="1">
              <a:spLocks noChangeArrowheads="1"/>
            </p:cNvSpPr>
            <p:nvPr/>
          </p:nvSpPr>
          <p:spPr bwMode="auto">
            <a:xfrm>
              <a:off x="3840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[2]</a:t>
              </a:r>
            </a:p>
          </p:txBody>
        </p:sp>
        <p:sp>
          <p:nvSpPr>
            <p:cNvPr id="433167" name="Text Box 15"/>
            <p:cNvSpPr txBox="1">
              <a:spLocks noChangeArrowheads="1"/>
            </p:cNvSpPr>
            <p:nvPr/>
          </p:nvSpPr>
          <p:spPr bwMode="auto">
            <a:xfrm>
              <a:off x="4848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[5]</a:t>
              </a:r>
            </a:p>
          </p:txBody>
        </p:sp>
        <p:sp>
          <p:nvSpPr>
            <p:cNvPr id="433168" name="Text Box 16"/>
            <p:cNvSpPr txBox="1">
              <a:spLocks noChangeArrowheads="1"/>
            </p:cNvSpPr>
            <p:nvPr/>
          </p:nvSpPr>
          <p:spPr bwMode="auto">
            <a:xfrm>
              <a:off x="5376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[4]</a:t>
              </a:r>
            </a:p>
          </p:txBody>
        </p:sp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4848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[3]</a:t>
              </a:r>
            </a:p>
          </p:txBody>
        </p:sp>
        <p:sp>
          <p:nvSpPr>
            <p:cNvPr id="433170" name="Text Box 18"/>
            <p:cNvSpPr txBox="1">
              <a:spLocks noChangeArrowheads="1"/>
            </p:cNvSpPr>
            <p:nvPr/>
          </p:nvSpPr>
          <p:spPr bwMode="auto">
            <a:xfrm>
              <a:off x="4080" y="3216"/>
              <a:ext cx="77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Gill Sans" pitchFamily="34" charset="0"/>
                </a:rPr>
                <a:t>front </a:t>
              </a:r>
              <a:r>
                <a:rPr lang="en-US" altLang="zh-TW" sz="2000" dirty="0" smtClean="0">
                  <a:latin typeface="Gill Sans" pitchFamily="34" charset="0"/>
                </a:rPr>
                <a:t>= 1</a:t>
              </a:r>
              <a:endParaRPr lang="en-US" altLang="zh-TW" sz="2000" dirty="0">
                <a:latin typeface="Gill Sans" pitchFamily="34" charset="0"/>
              </a:endParaRPr>
            </a:p>
            <a:p>
              <a:r>
                <a:rPr lang="en-US" altLang="zh-TW" sz="2000" dirty="0">
                  <a:latin typeface="Gill Sans" pitchFamily="34" charset="0"/>
                </a:rPr>
                <a:t>rear = 3</a:t>
              </a:r>
            </a:p>
          </p:txBody>
        </p:sp>
        <p:sp>
          <p:nvSpPr>
            <p:cNvPr id="433172" name="Text Box 20"/>
            <p:cNvSpPr txBox="1">
              <a:spLocks noChangeArrowheads="1"/>
            </p:cNvSpPr>
            <p:nvPr/>
          </p:nvSpPr>
          <p:spPr bwMode="auto">
            <a:xfrm>
              <a:off x="3904" y="1298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20</a:t>
              </a:r>
            </a:p>
          </p:txBody>
        </p:sp>
        <p:sp>
          <p:nvSpPr>
            <p:cNvPr id="433173" name="Text Box 21"/>
            <p:cNvSpPr txBox="1">
              <a:spLocks noChangeArrowheads="1"/>
            </p:cNvSpPr>
            <p:nvPr/>
          </p:nvSpPr>
          <p:spPr bwMode="auto">
            <a:xfrm>
              <a:off x="4648" y="1296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30</a:t>
              </a:r>
            </a:p>
          </p:txBody>
        </p:sp>
      </p:grpSp>
      <p:grpSp>
        <p:nvGrpSpPr>
          <p:cNvPr id="433174" name="Group 22"/>
          <p:cNvGrpSpPr>
            <a:grpSpLocks/>
          </p:cNvGrpSpPr>
          <p:nvPr/>
        </p:nvGrpSpPr>
        <p:grpSpPr bwMode="auto">
          <a:xfrm>
            <a:off x="703610" y="1600201"/>
            <a:ext cx="3635319" cy="4213225"/>
            <a:chOff x="480" y="1008"/>
            <a:chExt cx="2480" cy="2654"/>
          </a:xfrm>
        </p:grpSpPr>
        <p:grpSp>
          <p:nvGrpSpPr>
            <p:cNvPr id="433175" name="Group 23"/>
            <p:cNvGrpSpPr>
              <a:grpSpLocks/>
            </p:cNvGrpSpPr>
            <p:nvPr/>
          </p:nvGrpSpPr>
          <p:grpSpPr bwMode="auto">
            <a:xfrm>
              <a:off x="480" y="1008"/>
              <a:ext cx="2480" cy="2654"/>
              <a:chOff x="480" y="1008"/>
              <a:chExt cx="2480" cy="2654"/>
            </a:xfrm>
          </p:grpSpPr>
          <p:sp>
            <p:nvSpPr>
              <p:cNvPr id="433176" name="Oval 24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920" cy="177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3177" name="Oval 25"/>
              <p:cNvSpPr>
                <a:spLocks noChangeArrowheads="1"/>
              </p:cNvSpPr>
              <p:nvPr/>
            </p:nvSpPr>
            <p:spPr bwMode="auto">
              <a:xfrm>
                <a:off x="1248" y="1536"/>
                <a:ext cx="960" cy="100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3178" name="Line 26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3179" name="Line 27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38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3180" name="Line 28"/>
              <p:cNvSpPr>
                <a:spLocks noChangeShapeType="1"/>
              </p:cNvSpPr>
              <p:nvPr/>
            </p:nvSpPr>
            <p:spPr bwMode="auto">
              <a:xfrm>
                <a:off x="1008" y="1488"/>
                <a:ext cx="336" cy="28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3181" name="Line 29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384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3182" name="Line 30"/>
              <p:cNvSpPr>
                <a:spLocks noChangeShapeType="1"/>
              </p:cNvSpPr>
              <p:nvPr/>
            </p:nvSpPr>
            <p:spPr bwMode="auto">
              <a:xfrm flipV="1">
                <a:off x="912" y="2304"/>
                <a:ext cx="38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3183" name="Line 31"/>
              <p:cNvSpPr>
                <a:spLocks noChangeShapeType="1"/>
              </p:cNvSpPr>
              <p:nvPr/>
            </p:nvSpPr>
            <p:spPr bwMode="auto">
              <a:xfrm flipV="1">
                <a:off x="2160" y="1536"/>
                <a:ext cx="384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3184" name="Text Box 32"/>
              <p:cNvSpPr txBox="1">
                <a:spLocks noChangeArrowheads="1"/>
              </p:cNvSpPr>
              <p:nvPr/>
            </p:nvSpPr>
            <p:spPr bwMode="auto">
              <a:xfrm>
                <a:off x="1152" y="2832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[0]</a:t>
                </a:r>
              </a:p>
            </p:txBody>
          </p:sp>
          <p:sp>
            <p:nvSpPr>
              <p:cNvPr id="433185" name="Text Box 33"/>
              <p:cNvSpPr txBox="1">
                <a:spLocks noChangeArrowheads="1"/>
              </p:cNvSpPr>
              <p:nvPr/>
            </p:nvSpPr>
            <p:spPr bwMode="auto">
              <a:xfrm>
                <a:off x="480" y="1920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[1]</a:t>
                </a:r>
              </a:p>
            </p:txBody>
          </p:sp>
          <p:sp>
            <p:nvSpPr>
              <p:cNvPr id="433186" name="Text Box 34"/>
              <p:cNvSpPr txBox="1">
                <a:spLocks noChangeArrowheads="1"/>
              </p:cNvSpPr>
              <p:nvPr/>
            </p:nvSpPr>
            <p:spPr bwMode="auto">
              <a:xfrm>
                <a:off x="1104" y="1008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[2]</a:t>
                </a:r>
              </a:p>
            </p:txBody>
          </p:sp>
          <p:sp>
            <p:nvSpPr>
              <p:cNvPr id="433187" name="Text Box 35"/>
              <p:cNvSpPr txBox="1">
                <a:spLocks noChangeArrowheads="1"/>
              </p:cNvSpPr>
              <p:nvPr/>
            </p:nvSpPr>
            <p:spPr bwMode="auto">
              <a:xfrm>
                <a:off x="2112" y="2832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[5]</a:t>
                </a:r>
              </a:p>
            </p:txBody>
          </p:sp>
          <p:sp>
            <p:nvSpPr>
              <p:cNvPr id="433188" name="Text Box 36"/>
              <p:cNvSpPr txBox="1">
                <a:spLocks noChangeArrowheads="1"/>
              </p:cNvSpPr>
              <p:nvPr/>
            </p:nvSpPr>
            <p:spPr bwMode="auto">
              <a:xfrm>
                <a:off x="2640" y="1920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[4]</a:t>
                </a:r>
              </a:p>
            </p:txBody>
          </p:sp>
          <p:sp>
            <p:nvSpPr>
              <p:cNvPr id="433189" name="Text Box 37"/>
              <p:cNvSpPr txBox="1">
                <a:spLocks noChangeArrowheads="1"/>
              </p:cNvSpPr>
              <p:nvPr/>
            </p:nvSpPr>
            <p:spPr bwMode="auto">
              <a:xfrm>
                <a:off x="2112" y="1008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[3]</a:t>
                </a:r>
              </a:p>
            </p:txBody>
          </p:sp>
          <p:sp>
            <p:nvSpPr>
              <p:cNvPr id="433190" name="Text Box 38"/>
              <p:cNvSpPr txBox="1">
                <a:spLocks noChangeArrowheads="1"/>
              </p:cNvSpPr>
              <p:nvPr/>
            </p:nvSpPr>
            <p:spPr bwMode="auto">
              <a:xfrm>
                <a:off x="1344" y="3216"/>
                <a:ext cx="770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latin typeface="Gill Sans" pitchFamily="34" charset="0"/>
                  </a:rPr>
                  <a:t>front = 0</a:t>
                </a:r>
              </a:p>
              <a:p>
                <a:r>
                  <a:rPr lang="en-US" altLang="zh-TW" sz="2000" dirty="0">
                    <a:latin typeface="Gill Sans" pitchFamily="34" charset="0"/>
                  </a:rPr>
                  <a:t>rear = 3</a:t>
                </a:r>
              </a:p>
            </p:txBody>
          </p:sp>
        </p:grp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829" y="1934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10</a:t>
              </a:r>
            </a:p>
          </p:txBody>
        </p:sp>
      </p:grpSp>
      <p:sp>
        <p:nvSpPr>
          <p:cNvPr id="44" name="Text Box 20"/>
          <p:cNvSpPr txBox="1">
            <a:spLocks noChangeArrowheads="1"/>
          </p:cNvSpPr>
          <p:nvPr/>
        </p:nvSpPr>
        <p:spPr bwMode="auto">
          <a:xfrm>
            <a:off x="1688664" y="2057400"/>
            <a:ext cx="52770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latin typeface="Gill Sans" pitchFamily="34" charset="0"/>
              </a:rPr>
              <a:t>20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778259" y="2000252"/>
            <a:ext cx="52770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latin typeface="Gill Sans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67658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55055" y="7628967"/>
            <a:ext cx="2895600" cy="457200"/>
          </a:xfrm>
        </p:spPr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7628967"/>
            <a:ext cx="625475" cy="457200"/>
          </a:xfrm>
        </p:spPr>
        <p:txBody>
          <a:bodyPr/>
          <a:lstStyle/>
          <a:p>
            <a:r>
              <a:rPr lang="en-US" altLang="zh-TW" dirty="0" smtClean="0"/>
              <a:t>3-</a:t>
            </a:r>
            <a:fld id="{210D22EB-45FB-4AB4-A306-23841ECAA473}" type="slidenum">
              <a:rPr lang="zh-TW" altLang="en-US" smtClean="0"/>
              <a:pPr/>
              <a:t>13</a:t>
            </a:fld>
            <a:endParaRPr lang="en-US" altLang="zh-TW" dirty="0"/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58271"/>
            <a:ext cx="7772400" cy="8382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Circular Queue</a:t>
            </a:r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399" y="858057"/>
            <a:ext cx="8397876" cy="4648200"/>
          </a:xfrm>
        </p:spPr>
        <p:txBody>
          <a:bodyPr/>
          <a:lstStyle/>
          <a:p>
            <a:r>
              <a:rPr lang="en-US" altLang="zh-TW" i="1" dirty="0" smtClean="0"/>
              <a:t>The </a:t>
            </a:r>
            <a:r>
              <a:rPr lang="en-US" altLang="zh-TW" i="1" dirty="0"/>
              <a:t>circular queue with an m element array can only </a:t>
            </a:r>
            <a:r>
              <a:rPr lang="en-US" altLang="zh-TW" i="1" dirty="0" smtClean="0"/>
              <a:t>store </a:t>
            </a:r>
            <a:r>
              <a:rPr lang="en-US" altLang="zh-TW" i="1" dirty="0"/>
              <a:t>m-1 elements. 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Why</a:t>
            </a:r>
            <a:r>
              <a:rPr lang="en-US" altLang="zh-TW" dirty="0"/>
              <a:t>? Because after insert the </a:t>
            </a:r>
            <a:r>
              <a:rPr lang="en-US" altLang="zh-TW" i="1" dirty="0"/>
              <a:t>m</a:t>
            </a:r>
            <a:r>
              <a:rPr lang="en-US" altLang="zh-TW" dirty="0"/>
              <a:t>-</a:t>
            </a:r>
            <a:r>
              <a:rPr lang="en-US" altLang="zh-TW" dirty="0" err="1"/>
              <a:t>th</a:t>
            </a:r>
            <a:r>
              <a:rPr lang="en-US" altLang="zh-TW" dirty="0"/>
              <a:t> element, the “rear” will be equal to the “front”, we can not tell whether the queue is empty or full. </a:t>
            </a:r>
          </a:p>
          <a:p>
            <a:endParaRPr lang="zh-TW" altLang="en-US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4714188" y="2828368"/>
            <a:ext cx="3635319" cy="3868738"/>
            <a:chOff x="3216" y="1008"/>
            <a:chExt cx="2480" cy="2437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504" y="1152"/>
              <a:ext cx="1920" cy="1776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984" y="1536"/>
              <a:ext cx="960" cy="100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4464" y="1152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4464" y="2544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3744" y="1488"/>
              <a:ext cx="336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4896" y="2304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V="1">
              <a:off x="3648" y="2304"/>
              <a:ext cx="38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4896" y="1536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888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[0]</a:t>
              </a:r>
            </a:p>
          </p:txBody>
        </p:sp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3216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[1]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840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[2]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4848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[5]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5376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[4]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4848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[3]</a:t>
              </a: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176" y="2999"/>
              <a:ext cx="829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Gill Sans" pitchFamily="34" charset="0"/>
                </a:rPr>
                <a:t>front </a:t>
              </a:r>
              <a:r>
                <a:rPr lang="en-US" altLang="zh-TW" sz="2000" dirty="0" smtClean="0">
                  <a:latin typeface="Gill Sans" pitchFamily="34" charset="0"/>
                </a:rPr>
                <a:t>= 0</a:t>
              </a:r>
              <a:endParaRPr lang="en-US" altLang="zh-TW" sz="2000" dirty="0">
                <a:latin typeface="Gill Sans" pitchFamily="34" charset="0"/>
              </a:endParaRPr>
            </a:p>
            <a:p>
              <a:r>
                <a:rPr lang="en-US" altLang="zh-TW" sz="2000" dirty="0">
                  <a:latin typeface="Gill Sans" pitchFamily="34" charset="0"/>
                </a:rPr>
                <a:t>rear = </a:t>
              </a:r>
              <a:r>
                <a:rPr lang="en-US" altLang="zh-TW" sz="2000" smtClean="0">
                  <a:latin typeface="Gill Sans" pitchFamily="34" charset="0"/>
                </a:rPr>
                <a:t>0</a:t>
              </a:r>
              <a:r>
                <a:rPr lang="en-US" altLang="zh-TW" sz="2000" smtClean="0">
                  <a:solidFill>
                    <a:srgbClr val="FF0000"/>
                  </a:solidFill>
                  <a:latin typeface="Gill Sans" pitchFamily="34" charset="0"/>
                </a:rPr>
                <a:t>?</a:t>
              </a:r>
              <a:endParaRPr lang="en-US" altLang="zh-TW" sz="2000" dirty="0">
                <a:solidFill>
                  <a:srgbClr val="FF0000"/>
                </a:solidFill>
                <a:latin typeface="Gill Sans" pitchFamily="34" charset="0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3904" y="1298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20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648" y="1296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30</a:t>
              </a:r>
            </a:p>
          </p:txBody>
        </p:sp>
      </p:grpSp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703610" y="2828368"/>
            <a:ext cx="3635319" cy="3852863"/>
            <a:chOff x="480" y="1008"/>
            <a:chExt cx="2480" cy="2427"/>
          </a:xfrm>
        </p:grpSpPr>
        <p:grpSp>
          <p:nvGrpSpPr>
            <p:cNvPr id="26" name="Group 23"/>
            <p:cNvGrpSpPr>
              <a:grpSpLocks/>
            </p:cNvGrpSpPr>
            <p:nvPr/>
          </p:nvGrpSpPr>
          <p:grpSpPr bwMode="auto">
            <a:xfrm>
              <a:off x="480" y="1008"/>
              <a:ext cx="2480" cy="2427"/>
              <a:chOff x="480" y="1008"/>
              <a:chExt cx="2480" cy="2427"/>
            </a:xfrm>
          </p:grpSpPr>
          <p:sp>
            <p:nvSpPr>
              <p:cNvPr id="28" name="Oval 24"/>
              <p:cNvSpPr>
                <a:spLocks noChangeArrowheads="1"/>
              </p:cNvSpPr>
              <p:nvPr/>
            </p:nvSpPr>
            <p:spPr bwMode="auto">
              <a:xfrm>
                <a:off x="768" y="1152"/>
                <a:ext cx="1920" cy="177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29" name="Oval 25"/>
              <p:cNvSpPr>
                <a:spLocks noChangeArrowheads="1"/>
              </p:cNvSpPr>
              <p:nvPr/>
            </p:nvSpPr>
            <p:spPr bwMode="auto">
              <a:xfrm>
                <a:off x="1248" y="1536"/>
                <a:ext cx="960" cy="100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1728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1" name="Line 27"/>
              <p:cNvSpPr>
                <a:spLocks noChangeShapeType="1"/>
              </p:cNvSpPr>
              <p:nvPr/>
            </p:nvSpPr>
            <p:spPr bwMode="auto">
              <a:xfrm>
                <a:off x="1728" y="2544"/>
                <a:ext cx="0" cy="38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1008" y="1488"/>
                <a:ext cx="336" cy="28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3" name="Line 29"/>
              <p:cNvSpPr>
                <a:spLocks noChangeShapeType="1"/>
              </p:cNvSpPr>
              <p:nvPr/>
            </p:nvSpPr>
            <p:spPr bwMode="auto">
              <a:xfrm>
                <a:off x="2160" y="2304"/>
                <a:ext cx="384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 flipV="1">
                <a:off x="912" y="2304"/>
                <a:ext cx="38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5" name="Line 31"/>
              <p:cNvSpPr>
                <a:spLocks noChangeShapeType="1"/>
              </p:cNvSpPr>
              <p:nvPr/>
            </p:nvSpPr>
            <p:spPr bwMode="auto">
              <a:xfrm flipV="1">
                <a:off x="2160" y="1536"/>
                <a:ext cx="384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1152" y="2832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[0]</a:t>
                </a:r>
              </a:p>
            </p:txBody>
          </p:sp>
          <p:sp>
            <p:nvSpPr>
              <p:cNvPr id="37" name="Text Box 33"/>
              <p:cNvSpPr txBox="1">
                <a:spLocks noChangeArrowheads="1"/>
              </p:cNvSpPr>
              <p:nvPr/>
            </p:nvSpPr>
            <p:spPr bwMode="auto">
              <a:xfrm>
                <a:off x="480" y="1920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[1]</a:t>
                </a:r>
              </a:p>
            </p:txBody>
          </p:sp>
          <p:sp>
            <p:nvSpPr>
              <p:cNvPr id="38" name="Text Box 34"/>
              <p:cNvSpPr txBox="1">
                <a:spLocks noChangeArrowheads="1"/>
              </p:cNvSpPr>
              <p:nvPr/>
            </p:nvSpPr>
            <p:spPr bwMode="auto">
              <a:xfrm>
                <a:off x="1104" y="1008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[2]</a:t>
                </a:r>
              </a:p>
            </p:txBody>
          </p:sp>
          <p:sp>
            <p:nvSpPr>
              <p:cNvPr id="39" name="Text Box 35"/>
              <p:cNvSpPr txBox="1">
                <a:spLocks noChangeArrowheads="1"/>
              </p:cNvSpPr>
              <p:nvPr/>
            </p:nvSpPr>
            <p:spPr bwMode="auto">
              <a:xfrm>
                <a:off x="2112" y="2832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[5]</a:t>
                </a:r>
              </a:p>
            </p:txBody>
          </p:sp>
          <p:sp>
            <p:nvSpPr>
              <p:cNvPr id="40" name="Text Box 36"/>
              <p:cNvSpPr txBox="1">
                <a:spLocks noChangeArrowheads="1"/>
              </p:cNvSpPr>
              <p:nvPr/>
            </p:nvSpPr>
            <p:spPr bwMode="auto">
              <a:xfrm>
                <a:off x="2640" y="1920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[4]</a:t>
                </a:r>
              </a:p>
            </p:txBody>
          </p:sp>
          <p:sp>
            <p:nvSpPr>
              <p:cNvPr id="41" name="Text Box 37"/>
              <p:cNvSpPr txBox="1">
                <a:spLocks noChangeArrowheads="1"/>
              </p:cNvSpPr>
              <p:nvPr/>
            </p:nvSpPr>
            <p:spPr bwMode="auto">
              <a:xfrm>
                <a:off x="2112" y="1008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[3]</a:t>
                </a:r>
              </a:p>
            </p:txBody>
          </p:sp>
          <p:sp>
            <p:nvSpPr>
              <p:cNvPr id="42" name="Text Box 38"/>
              <p:cNvSpPr txBox="1">
                <a:spLocks noChangeArrowheads="1"/>
              </p:cNvSpPr>
              <p:nvPr/>
            </p:nvSpPr>
            <p:spPr bwMode="auto">
              <a:xfrm>
                <a:off x="1410" y="2989"/>
                <a:ext cx="770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>
                    <a:latin typeface="Gill Sans" pitchFamily="34" charset="0"/>
                  </a:rPr>
                  <a:t>front = 0</a:t>
                </a:r>
              </a:p>
              <a:p>
                <a:r>
                  <a:rPr lang="en-US" altLang="zh-TW" sz="2000" dirty="0">
                    <a:latin typeface="Gill Sans" pitchFamily="34" charset="0"/>
                  </a:rPr>
                  <a:t>rear = </a:t>
                </a:r>
                <a:r>
                  <a:rPr lang="en-US" altLang="zh-TW" sz="2000" dirty="0" smtClean="0">
                    <a:latin typeface="Gill Sans" pitchFamily="34" charset="0"/>
                  </a:rPr>
                  <a:t>5</a:t>
                </a:r>
                <a:endParaRPr lang="en-US" altLang="zh-TW" sz="2000" dirty="0">
                  <a:latin typeface="Gill Sans" pitchFamily="34" charset="0"/>
                </a:endParaRPr>
              </a:p>
            </p:txBody>
          </p:sp>
        </p:grpSp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829" y="1934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10</a:t>
              </a:r>
            </a:p>
          </p:txBody>
        </p:sp>
      </p:grpSp>
      <p:sp>
        <p:nvSpPr>
          <p:cNvPr id="43" name="Text Box 20"/>
          <p:cNvSpPr txBox="1">
            <a:spLocks noChangeArrowheads="1"/>
          </p:cNvSpPr>
          <p:nvPr/>
        </p:nvSpPr>
        <p:spPr bwMode="auto">
          <a:xfrm>
            <a:off x="1688664" y="3285567"/>
            <a:ext cx="52770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latin typeface="Gill Sans" pitchFamily="34" charset="0"/>
              </a:rPr>
              <a:t>20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2778259" y="3228419"/>
            <a:ext cx="52770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latin typeface="Gill Sans" pitchFamily="34" charset="0"/>
              </a:rPr>
              <a:t>30</a:t>
            </a:r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3298218" y="4295219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HK" altLang="zh-TW" dirty="0">
                <a:latin typeface="Gill Sans" pitchFamily="34" charset="0"/>
              </a:rPr>
              <a:t>4</a:t>
            </a:r>
            <a:r>
              <a:rPr lang="zh-TW" altLang="en-US" dirty="0" smtClean="0">
                <a:latin typeface="Gill Sans" pitchFamily="34" charset="0"/>
              </a:rPr>
              <a:t>0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46" name="Text Box 21"/>
          <p:cNvSpPr txBox="1">
            <a:spLocks noChangeArrowheads="1"/>
          </p:cNvSpPr>
          <p:nvPr/>
        </p:nvSpPr>
        <p:spPr bwMode="auto">
          <a:xfrm>
            <a:off x="2769298" y="5227546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HK" altLang="zh-TW" dirty="0">
                <a:latin typeface="Gill Sans" pitchFamily="34" charset="0"/>
              </a:rPr>
              <a:t>5</a:t>
            </a:r>
            <a:r>
              <a:rPr lang="zh-TW" altLang="en-US" dirty="0" smtClean="0">
                <a:latin typeface="Gill Sans" pitchFamily="34" charset="0"/>
              </a:rPr>
              <a:t>0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47" name="Text Box 39"/>
          <p:cNvSpPr txBox="1">
            <a:spLocks noChangeArrowheads="1"/>
          </p:cNvSpPr>
          <p:nvPr/>
        </p:nvSpPr>
        <p:spPr bwMode="auto">
          <a:xfrm>
            <a:off x="5221580" y="4271404"/>
            <a:ext cx="52770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dirty="0">
                <a:latin typeface="Gill Sans" pitchFamily="34" charset="0"/>
              </a:rPr>
              <a:t>10</a:t>
            </a:r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7323372" y="4277293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HK" altLang="zh-TW" dirty="0">
                <a:latin typeface="Gill Sans" pitchFamily="34" charset="0"/>
              </a:rPr>
              <a:t>4</a:t>
            </a:r>
            <a:r>
              <a:rPr lang="zh-TW" altLang="en-US" dirty="0" smtClean="0">
                <a:latin typeface="Gill Sans" pitchFamily="34" charset="0"/>
              </a:rPr>
              <a:t>0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6928920" y="5191686"/>
            <a:ext cx="5277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HK" altLang="zh-TW" dirty="0">
                <a:latin typeface="Gill Sans" pitchFamily="34" charset="0"/>
              </a:rPr>
              <a:t>5</a:t>
            </a:r>
            <a:r>
              <a:rPr lang="zh-TW" altLang="en-US" dirty="0" smtClean="0">
                <a:latin typeface="Gill Sans" pitchFamily="34" charset="0"/>
              </a:rPr>
              <a:t>0</a:t>
            </a:r>
            <a:endParaRPr lang="zh-TW" altLang="en-US" dirty="0">
              <a:latin typeface="Gill Sans" pitchFamily="34" charset="0"/>
            </a:endParaRPr>
          </a:p>
        </p:txBody>
      </p:sp>
      <p:sp>
        <p:nvSpPr>
          <p:cNvPr id="50" name="Text Box 21"/>
          <p:cNvSpPr txBox="1">
            <a:spLocks noChangeArrowheads="1"/>
          </p:cNvSpPr>
          <p:nvPr/>
        </p:nvSpPr>
        <p:spPr bwMode="auto">
          <a:xfrm>
            <a:off x="5718684" y="5227541"/>
            <a:ext cx="69923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HK" altLang="zh-TW" dirty="0" smtClean="0">
                <a:solidFill>
                  <a:srgbClr val="FF0000"/>
                </a:solidFill>
                <a:latin typeface="Gill Sans" pitchFamily="34" charset="0"/>
              </a:rPr>
              <a:t>6</a:t>
            </a:r>
            <a:r>
              <a:rPr lang="zh-TW" altLang="en-US" dirty="0" smtClean="0">
                <a:solidFill>
                  <a:srgbClr val="FF0000"/>
                </a:solidFill>
                <a:latin typeface="Gill Sans" pitchFamily="34" charset="0"/>
              </a:rPr>
              <a:t>0</a:t>
            </a:r>
            <a:r>
              <a:rPr lang="en-HK" altLang="zh-TW" dirty="0" smtClean="0">
                <a:solidFill>
                  <a:srgbClr val="FF0000"/>
                </a:solidFill>
                <a:latin typeface="Gill Sans" pitchFamily="34" charset="0"/>
              </a:rPr>
              <a:t>?</a:t>
            </a:r>
            <a:endParaRPr lang="zh-TW" altLang="en-US" dirty="0">
              <a:solidFill>
                <a:srgbClr val="FF0000"/>
              </a:solidFill>
              <a:latin typeface="Gill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98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4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BB4CCF66-122F-4FE4-B6AE-5AF96FF8D2D6}" type="slidenum">
              <a:rPr lang="zh-TW" altLang="en-US" smtClean="0"/>
              <a:pPr/>
              <a:t>14</a:t>
            </a:fld>
            <a:endParaRPr lang="en-US" altLang="zh-TW" dirty="0"/>
          </a:p>
        </p:txBody>
      </p:sp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>
                <a:solidFill>
                  <a:srgbClr val="0000FF"/>
                </a:solidFill>
              </a:rPr>
              <a:t>Circular Queue: Full or Empty?</a:t>
            </a:r>
            <a:endParaRPr lang="en-US" altLang="zh-TW" sz="3600" dirty="0">
              <a:solidFill>
                <a:srgbClr val="0000FF"/>
              </a:solidFill>
            </a:endParaRPr>
          </a:p>
        </p:txBody>
      </p:sp>
      <p:grpSp>
        <p:nvGrpSpPr>
          <p:cNvPr id="434179" name="Group 3"/>
          <p:cNvGrpSpPr>
            <a:grpSpLocks/>
          </p:cNvGrpSpPr>
          <p:nvPr/>
        </p:nvGrpSpPr>
        <p:grpSpPr bwMode="auto">
          <a:xfrm>
            <a:off x="703610" y="1600201"/>
            <a:ext cx="3635319" cy="4213225"/>
            <a:chOff x="480" y="1008"/>
            <a:chExt cx="2480" cy="2654"/>
          </a:xfrm>
        </p:grpSpPr>
        <p:sp>
          <p:nvSpPr>
            <p:cNvPr id="434180" name="Oval 4"/>
            <p:cNvSpPr>
              <a:spLocks noChangeArrowheads="1"/>
            </p:cNvSpPr>
            <p:nvPr/>
          </p:nvSpPr>
          <p:spPr bwMode="auto">
            <a:xfrm>
              <a:off x="768" y="1152"/>
              <a:ext cx="1920" cy="1776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4181" name="Oval 5"/>
            <p:cNvSpPr>
              <a:spLocks noChangeArrowheads="1"/>
            </p:cNvSpPr>
            <p:nvPr/>
          </p:nvSpPr>
          <p:spPr bwMode="auto">
            <a:xfrm>
              <a:off x="1248" y="1536"/>
              <a:ext cx="960" cy="100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4182" name="Line 6"/>
            <p:cNvSpPr>
              <a:spLocks noChangeShapeType="1"/>
            </p:cNvSpPr>
            <p:nvPr/>
          </p:nvSpPr>
          <p:spPr bwMode="auto">
            <a:xfrm>
              <a:off x="1728" y="1152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4183" name="Line 7"/>
            <p:cNvSpPr>
              <a:spLocks noChangeShapeType="1"/>
            </p:cNvSpPr>
            <p:nvPr/>
          </p:nvSpPr>
          <p:spPr bwMode="auto">
            <a:xfrm>
              <a:off x="1728" y="2544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4184" name="Line 8"/>
            <p:cNvSpPr>
              <a:spLocks noChangeShapeType="1"/>
            </p:cNvSpPr>
            <p:nvPr/>
          </p:nvSpPr>
          <p:spPr bwMode="auto">
            <a:xfrm>
              <a:off x="1008" y="1488"/>
              <a:ext cx="336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4185" name="Line 9"/>
            <p:cNvSpPr>
              <a:spLocks noChangeShapeType="1"/>
            </p:cNvSpPr>
            <p:nvPr/>
          </p:nvSpPr>
          <p:spPr bwMode="auto">
            <a:xfrm>
              <a:off x="2160" y="2304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4186" name="Line 10"/>
            <p:cNvSpPr>
              <a:spLocks noChangeShapeType="1"/>
            </p:cNvSpPr>
            <p:nvPr/>
          </p:nvSpPr>
          <p:spPr bwMode="auto">
            <a:xfrm flipV="1">
              <a:off x="912" y="2304"/>
              <a:ext cx="38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4187" name="Line 11"/>
            <p:cNvSpPr>
              <a:spLocks noChangeShapeType="1"/>
            </p:cNvSpPr>
            <p:nvPr/>
          </p:nvSpPr>
          <p:spPr bwMode="auto">
            <a:xfrm flipV="1">
              <a:off x="2160" y="1536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4188" name="Text Box 12"/>
            <p:cNvSpPr txBox="1">
              <a:spLocks noChangeArrowheads="1"/>
            </p:cNvSpPr>
            <p:nvPr/>
          </p:nvSpPr>
          <p:spPr bwMode="auto">
            <a:xfrm>
              <a:off x="1152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[0]</a:t>
              </a:r>
            </a:p>
          </p:txBody>
        </p:sp>
        <p:sp>
          <p:nvSpPr>
            <p:cNvPr id="434189" name="Text Box 13"/>
            <p:cNvSpPr txBox="1">
              <a:spLocks noChangeArrowheads="1"/>
            </p:cNvSpPr>
            <p:nvPr/>
          </p:nvSpPr>
          <p:spPr bwMode="auto">
            <a:xfrm>
              <a:off x="480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[1]</a:t>
              </a:r>
            </a:p>
          </p:txBody>
        </p:sp>
        <p:sp>
          <p:nvSpPr>
            <p:cNvPr id="434190" name="Text Box 14"/>
            <p:cNvSpPr txBox="1">
              <a:spLocks noChangeArrowheads="1"/>
            </p:cNvSpPr>
            <p:nvPr/>
          </p:nvSpPr>
          <p:spPr bwMode="auto">
            <a:xfrm>
              <a:off x="1104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[2]</a:t>
              </a:r>
            </a:p>
          </p:txBody>
        </p:sp>
        <p:sp>
          <p:nvSpPr>
            <p:cNvPr id="434191" name="Text Box 15"/>
            <p:cNvSpPr txBox="1">
              <a:spLocks noChangeArrowheads="1"/>
            </p:cNvSpPr>
            <p:nvPr/>
          </p:nvSpPr>
          <p:spPr bwMode="auto">
            <a:xfrm>
              <a:off x="2112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[5]</a:t>
              </a:r>
            </a:p>
          </p:txBody>
        </p:sp>
        <p:sp>
          <p:nvSpPr>
            <p:cNvPr id="434192" name="Text Box 16"/>
            <p:cNvSpPr txBox="1">
              <a:spLocks noChangeArrowheads="1"/>
            </p:cNvSpPr>
            <p:nvPr/>
          </p:nvSpPr>
          <p:spPr bwMode="auto">
            <a:xfrm>
              <a:off x="2640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[4]</a:t>
              </a:r>
            </a:p>
          </p:txBody>
        </p:sp>
        <p:sp>
          <p:nvSpPr>
            <p:cNvPr id="434193" name="Text Box 17"/>
            <p:cNvSpPr txBox="1">
              <a:spLocks noChangeArrowheads="1"/>
            </p:cNvSpPr>
            <p:nvPr/>
          </p:nvSpPr>
          <p:spPr bwMode="auto">
            <a:xfrm>
              <a:off x="2112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[3]</a:t>
              </a:r>
            </a:p>
          </p:txBody>
        </p:sp>
        <p:sp>
          <p:nvSpPr>
            <p:cNvPr id="434194" name="Text Box 18"/>
            <p:cNvSpPr txBox="1">
              <a:spLocks noChangeArrowheads="1"/>
            </p:cNvSpPr>
            <p:nvPr/>
          </p:nvSpPr>
          <p:spPr bwMode="auto">
            <a:xfrm>
              <a:off x="1344" y="3216"/>
              <a:ext cx="79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Gill Sans" pitchFamily="34" charset="0"/>
                </a:rPr>
                <a:t>front = 0</a:t>
              </a:r>
            </a:p>
            <a:p>
              <a:r>
                <a:rPr lang="en-US" altLang="zh-TW" sz="2000" dirty="0">
                  <a:latin typeface="Gill Sans" pitchFamily="34" charset="0"/>
                </a:rPr>
                <a:t>rear = 0</a:t>
              </a:r>
            </a:p>
          </p:txBody>
        </p:sp>
      </p:grpSp>
      <p:grpSp>
        <p:nvGrpSpPr>
          <p:cNvPr id="434195" name="Group 19"/>
          <p:cNvGrpSpPr>
            <a:grpSpLocks/>
          </p:cNvGrpSpPr>
          <p:nvPr/>
        </p:nvGrpSpPr>
        <p:grpSpPr bwMode="auto">
          <a:xfrm>
            <a:off x="4714188" y="1600201"/>
            <a:ext cx="3635319" cy="4213225"/>
            <a:chOff x="3216" y="1008"/>
            <a:chExt cx="2480" cy="2654"/>
          </a:xfrm>
        </p:grpSpPr>
        <p:sp>
          <p:nvSpPr>
            <p:cNvPr id="434196" name="Oval 20"/>
            <p:cNvSpPr>
              <a:spLocks noChangeArrowheads="1"/>
            </p:cNvSpPr>
            <p:nvPr/>
          </p:nvSpPr>
          <p:spPr bwMode="auto">
            <a:xfrm>
              <a:off x="3504" y="1152"/>
              <a:ext cx="1920" cy="1776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4197" name="Oval 21"/>
            <p:cNvSpPr>
              <a:spLocks noChangeArrowheads="1"/>
            </p:cNvSpPr>
            <p:nvPr/>
          </p:nvSpPr>
          <p:spPr bwMode="auto">
            <a:xfrm>
              <a:off x="3984" y="1536"/>
              <a:ext cx="960" cy="100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4198" name="Line 22"/>
            <p:cNvSpPr>
              <a:spLocks noChangeShapeType="1"/>
            </p:cNvSpPr>
            <p:nvPr/>
          </p:nvSpPr>
          <p:spPr bwMode="auto">
            <a:xfrm>
              <a:off x="4464" y="1152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4199" name="Line 23"/>
            <p:cNvSpPr>
              <a:spLocks noChangeShapeType="1"/>
            </p:cNvSpPr>
            <p:nvPr/>
          </p:nvSpPr>
          <p:spPr bwMode="auto">
            <a:xfrm>
              <a:off x="4464" y="2544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4200" name="Line 24"/>
            <p:cNvSpPr>
              <a:spLocks noChangeShapeType="1"/>
            </p:cNvSpPr>
            <p:nvPr/>
          </p:nvSpPr>
          <p:spPr bwMode="auto">
            <a:xfrm>
              <a:off x="3744" y="1488"/>
              <a:ext cx="336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4201" name="Line 25"/>
            <p:cNvSpPr>
              <a:spLocks noChangeShapeType="1"/>
            </p:cNvSpPr>
            <p:nvPr/>
          </p:nvSpPr>
          <p:spPr bwMode="auto">
            <a:xfrm>
              <a:off x="4896" y="2304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4202" name="Line 26"/>
            <p:cNvSpPr>
              <a:spLocks noChangeShapeType="1"/>
            </p:cNvSpPr>
            <p:nvPr/>
          </p:nvSpPr>
          <p:spPr bwMode="auto">
            <a:xfrm flipV="1">
              <a:off x="3648" y="2304"/>
              <a:ext cx="38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4203" name="Line 27"/>
            <p:cNvSpPr>
              <a:spLocks noChangeShapeType="1"/>
            </p:cNvSpPr>
            <p:nvPr/>
          </p:nvSpPr>
          <p:spPr bwMode="auto">
            <a:xfrm flipV="1">
              <a:off x="4896" y="1536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4204" name="Text Box 28"/>
            <p:cNvSpPr txBox="1">
              <a:spLocks noChangeArrowheads="1"/>
            </p:cNvSpPr>
            <p:nvPr/>
          </p:nvSpPr>
          <p:spPr bwMode="auto">
            <a:xfrm>
              <a:off x="3888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[0]</a:t>
              </a:r>
            </a:p>
          </p:txBody>
        </p:sp>
        <p:sp>
          <p:nvSpPr>
            <p:cNvPr id="434205" name="Text Box 29"/>
            <p:cNvSpPr txBox="1">
              <a:spLocks noChangeArrowheads="1"/>
            </p:cNvSpPr>
            <p:nvPr/>
          </p:nvSpPr>
          <p:spPr bwMode="auto">
            <a:xfrm>
              <a:off x="3216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[1]</a:t>
              </a:r>
            </a:p>
          </p:txBody>
        </p:sp>
        <p:sp>
          <p:nvSpPr>
            <p:cNvPr id="434206" name="Text Box 30"/>
            <p:cNvSpPr txBox="1">
              <a:spLocks noChangeArrowheads="1"/>
            </p:cNvSpPr>
            <p:nvPr/>
          </p:nvSpPr>
          <p:spPr bwMode="auto">
            <a:xfrm>
              <a:off x="3840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[2]</a:t>
              </a:r>
            </a:p>
          </p:txBody>
        </p:sp>
        <p:sp>
          <p:nvSpPr>
            <p:cNvPr id="434207" name="Text Box 31"/>
            <p:cNvSpPr txBox="1">
              <a:spLocks noChangeArrowheads="1"/>
            </p:cNvSpPr>
            <p:nvPr/>
          </p:nvSpPr>
          <p:spPr bwMode="auto">
            <a:xfrm>
              <a:off x="4848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[5]</a:t>
              </a:r>
            </a:p>
          </p:txBody>
        </p:sp>
        <p:sp>
          <p:nvSpPr>
            <p:cNvPr id="434208" name="Text Box 32"/>
            <p:cNvSpPr txBox="1">
              <a:spLocks noChangeArrowheads="1"/>
            </p:cNvSpPr>
            <p:nvPr/>
          </p:nvSpPr>
          <p:spPr bwMode="auto">
            <a:xfrm>
              <a:off x="5376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[4]</a:t>
              </a:r>
            </a:p>
          </p:txBody>
        </p:sp>
        <p:sp>
          <p:nvSpPr>
            <p:cNvPr id="434209" name="Text Box 33"/>
            <p:cNvSpPr txBox="1">
              <a:spLocks noChangeArrowheads="1"/>
            </p:cNvSpPr>
            <p:nvPr/>
          </p:nvSpPr>
          <p:spPr bwMode="auto">
            <a:xfrm>
              <a:off x="4848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[3]</a:t>
              </a:r>
            </a:p>
          </p:txBody>
        </p:sp>
        <p:sp>
          <p:nvSpPr>
            <p:cNvPr id="434210" name="Text Box 34"/>
            <p:cNvSpPr txBox="1">
              <a:spLocks noChangeArrowheads="1"/>
            </p:cNvSpPr>
            <p:nvPr/>
          </p:nvSpPr>
          <p:spPr bwMode="auto">
            <a:xfrm>
              <a:off x="4080" y="3216"/>
              <a:ext cx="79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>
                  <a:latin typeface="Gill Sans" pitchFamily="34" charset="0"/>
                </a:rPr>
                <a:t>front = 0</a:t>
              </a:r>
            </a:p>
            <a:p>
              <a:r>
                <a:rPr lang="en-US" altLang="zh-TW" sz="2000" dirty="0">
                  <a:latin typeface="Gill Sans" pitchFamily="34" charset="0"/>
                </a:rPr>
                <a:t>rear = 0</a:t>
              </a:r>
            </a:p>
          </p:txBody>
        </p:sp>
        <p:sp>
          <p:nvSpPr>
            <p:cNvPr id="434211" name="Text Box 35"/>
            <p:cNvSpPr txBox="1">
              <a:spLocks noChangeArrowheads="1"/>
            </p:cNvSpPr>
            <p:nvPr/>
          </p:nvSpPr>
          <p:spPr bwMode="auto">
            <a:xfrm>
              <a:off x="3600" y="1872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10</a:t>
              </a:r>
            </a:p>
          </p:txBody>
        </p:sp>
        <p:sp>
          <p:nvSpPr>
            <p:cNvPr id="434212" name="Text Box 36"/>
            <p:cNvSpPr txBox="1">
              <a:spLocks noChangeArrowheads="1"/>
            </p:cNvSpPr>
            <p:nvPr/>
          </p:nvSpPr>
          <p:spPr bwMode="auto">
            <a:xfrm>
              <a:off x="3984" y="1296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20</a:t>
              </a:r>
            </a:p>
          </p:txBody>
        </p:sp>
        <p:sp>
          <p:nvSpPr>
            <p:cNvPr id="434213" name="Text Box 37"/>
            <p:cNvSpPr txBox="1">
              <a:spLocks noChangeArrowheads="1"/>
            </p:cNvSpPr>
            <p:nvPr/>
          </p:nvSpPr>
          <p:spPr bwMode="auto">
            <a:xfrm>
              <a:off x="4656" y="1296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30</a:t>
              </a:r>
            </a:p>
          </p:txBody>
        </p:sp>
        <p:sp>
          <p:nvSpPr>
            <p:cNvPr id="434214" name="Text Box 38"/>
            <p:cNvSpPr txBox="1">
              <a:spLocks noChangeArrowheads="1"/>
            </p:cNvSpPr>
            <p:nvPr/>
          </p:nvSpPr>
          <p:spPr bwMode="auto">
            <a:xfrm>
              <a:off x="4992" y="18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 dirty="0">
                  <a:latin typeface="Gill Sans" pitchFamily="34" charset="0"/>
                </a:rPr>
                <a:t>40</a:t>
              </a:r>
            </a:p>
          </p:txBody>
        </p:sp>
        <p:sp>
          <p:nvSpPr>
            <p:cNvPr id="434215" name="Text Box 39"/>
            <p:cNvSpPr txBox="1">
              <a:spLocks noChangeArrowheads="1"/>
            </p:cNvSpPr>
            <p:nvPr/>
          </p:nvSpPr>
          <p:spPr bwMode="auto">
            <a:xfrm>
              <a:off x="4608" y="2496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50</a:t>
              </a:r>
            </a:p>
          </p:txBody>
        </p:sp>
        <p:sp>
          <p:nvSpPr>
            <p:cNvPr id="434216" name="Text Box 40"/>
            <p:cNvSpPr txBox="1">
              <a:spLocks noChangeArrowheads="1"/>
            </p:cNvSpPr>
            <p:nvPr/>
          </p:nvSpPr>
          <p:spPr bwMode="auto">
            <a:xfrm>
              <a:off x="3936" y="2496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60</a:t>
              </a:r>
            </a:p>
          </p:txBody>
        </p:sp>
      </p:grpSp>
      <p:sp>
        <p:nvSpPr>
          <p:cNvPr id="434217" name="Text Box 41"/>
          <p:cNvSpPr txBox="1">
            <a:spLocks noChangeArrowheads="1"/>
          </p:cNvSpPr>
          <p:nvPr/>
        </p:nvSpPr>
        <p:spPr bwMode="auto">
          <a:xfrm>
            <a:off x="211083" y="5838826"/>
            <a:ext cx="84834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  <a:latin typeface="Gill Sans" pitchFamily="34" charset="0"/>
              </a:rPr>
              <a:t>If all the slots are used, we cannot tell if the circular queue is full or empty</a:t>
            </a:r>
          </a:p>
        </p:txBody>
      </p:sp>
    </p:spTree>
    <p:extLst>
      <p:ext uri="{BB962C8B-B14F-4D97-AF65-F5344CB8AC3E}">
        <p14:creationId xmlns:p14="http://schemas.microsoft.com/office/powerpoint/2010/main" val="32258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1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5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FAB2C6F0-B553-49BC-9110-7C1FCDA84990}" type="slidenum">
              <a:rPr lang="zh-TW" altLang="en-US" smtClean="0"/>
              <a:pPr/>
              <a:t>15</a:t>
            </a:fld>
            <a:endParaRPr lang="en-US" altLang="zh-TW" dirty="0"/>
          </a:p>
        </p:txBody>
      </p:sp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588" y="333375"/>
            <a:ext cx="8443322" cy="495300"/>
          </a:xfrm>
        </p:spPr>
        <p:txBody>
          <a:bodyPr/>
          <a:lstStyle/>
          <a:p>
            <a:r>
              <a:rPr lang="en-US" altLang="zh-TW" sz="3600" dirty="0">
                <a:solidFill>
                  <a:srgbClr val="0000FF"/>
                </a:solidFill>
              </a:rPr>
              <a:t>Solution (waste one </a:t>
            </a:r>
            <a:r>
              <a:rPr lang="en-US" altLang="zh-TW" sz="3600" dirty="0" smtClean="0">
                <a:solidFill>
                  <a:srgbClr val="0000FF"/>
                </a:solidFill>
              </a:rPr>
              <a:t>slot)</a:t>
            </a:r>
            <a:endParaRPr lang="en-US" altLang="zh-TW" sz="3600" dirty="0">
              <a:solidFill>
                <a:srgbClr val="0000FF"/>
              </a:solidFill>
            </a:endParaRPr>
          </a:p>
        </p:txBody>
      </p:sp>
      <p:grpSp>
        <p:nvGrpSpPr>
          <p:cNvPr id="435203" name="Group 3"/>
          <p:cNvGrpSpPr>
            <a:grpSpLocks/>
          </p:cNvGrpSpPr>
          <p:nvPr/>
        </p:nvGrpSpPr>
        <p:grpSpPr bwMode="auto">
          <a:xfrm>
            <a:off x="633249" y="1600201"/>
            <a:ext cx="3635319" cy="4213225"/>
            <a:chOff x="3216" y="1008"/>
            <a:chExt cx="2480" cy="2654"/>
          </a:xfrm>
        </p:grpSpPr>
        <p:sp>
          <p:nvSpPr>
            <p:cNvPr id="435204" name="Oval 4"/>
            <p:cNvSpPr>
              <a:spLocks noChangeArrowheads="1"/>
            </p:cNvSpPr>
            <p:nvPr/>
          </p:nvSpPr>
          <p:spPr bwMode="auto">
            <a:xfrm>
              <a:off x="3504" y="1152"/>
              <a:ext cx="1920" cy="1776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5205" name="Oval 5"/>
            <p:cNvSpPr>
              <a:spLocks noChangeArrowheads="1"/>
            </p:cNvSpPr>
            <p:nvPr/>
          </p:nvSpPr>
          <p:spPr bwMode="auto">
            <a:xfrm>
              <a:off x="3984" y="1536"/>
              <a:ext cx="960" cy="100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435206" name="Line 6"/>
            <p:cNvSpPr>
              <a:spLocks noChangeShapeType="1"/>
            </p:cNvSpPr>
            <p:nvPr/>
          </p:nvSpPr>
          <p:spPr bwMode="auto">
            <a:xfrm>
              <a:off x="4464" y="1152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5207" name="Line 7"/>
            <p:cNvSpPr>
              <a:spLocks noChangeShapeType="1"/>
            </p:cNvSpPr>
            <p:nvPr/>
          </p:nvSpPr>
          <p:spPr bwMode="auto">
            <a:xfrm>
              <a:off x="4464" y="2544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5208" name="Line 8"/>
            <p:cNvSpPr>
              <a:spLocks noChangeShapeType="1"/>
            </p:cNvSpPr>
            <p:nvPr/>
          </p:nvSpPr>
          <p:spPr bwMode="auto">
            <a:xfrm>
              <a:off x="3744" y="1488"/>
              <a:ext cx="336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5209" name="Line 9"/>
            <p:cNvSpPr>
              <a:spLocks noChangeShapeType="1"/>
            </p:cNvSpPr>
            <p:nvPr/>
          </p:nvSpPr>
          <p:spPr bwMode="auto">
            <a:xfrm>
              <a:off x="4896" y="2304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5210" name="Line 10"/>
            <p:cNvSpPr>
              <a:spLocks noChangeShapeType="1"/>
            </p:cNvSpPr>
            <p:nvPr/>
          </p:nvSpPr>
          <p:spPr bwMode="auto">
            <a:xfrm flipV="1">
              <a:off x="3648" y="2304"/>
              <a:ext cx="38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5211" name="Line 11"/>
            <p:cNvSpPr>
              <a:spLocks noChangeShapeType="1"/>
            </p:cNvSpPr>
            <p:nvPr/>
          </p:nvSpPr>
          <p:spPr bwMode="auto">
            <a:xfrm flipV="1">
              <a:off x="4896" y="1536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435212" name="Text Box 12"/>
            <p:cNvSpPr txBox="1">
              <a:spLocks noChangeArrowheads="1"/>
            </p:cNvSpPr>
            <p:nvPr/>
          </p:nvSpPr>
          <p:spPr bwMode="auto">
            <a:xfrm>
              <a:off x="3888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[0]</a:t>
              </a:r>
            </a:p>
          </p:txBody>
        </p:sp>
        <p:sp>
          <p:nvSpPr>
            <p:cNvPr id="435213" name="Text Box 13"/>
            <p:cNvSpPr txBox="1">
              <a:spLocks noChangeArrowheads="1"/>
            </p:cNvSpPr>
            <p:nvPr/>
          </p:nvSpPr>
          <p:spPr bwMode="auto">
            <a:xfrm>
              <a:off x="3216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[1]</a:t>
              </a:r>
            </a:p>
          </p:txBody>
        </p:sp>
        <p:sp>
          <p:nvSpPr>
            <p:cNvPr id="435214" name="Text Box 14"/>
            <p:cNvSpPr txBox="1">
              <a:spLocks noChangeArrowheads="1"/>
            </p:cNvSpPr>
            <p:nvPr/>
          </p:nvSpPr>
          <p:spPr bwMode="auto">
            <a:xfrm>
              <a:off x="3840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[2]</a:t>
              </a:r>
            </a:p>
          </p:txBody>
        </p:sp>
        <p:sp>
          <p:nvSpPr>
            <p:cNvPr id="435215" name="Text Box 15"/>
            <p:cNvSpPr txBox="1">
              <a:spLocks noChangeArrowheads="1"/>
            </p:cNvSpPr>
            <p:nvPr/>
          </p:nvSpPr>
          <p:spPr bwMode="auto">
            <a:xfrm>
              <a:off x="4848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[5]</a:t>
              </a:r>
            </a:p>
          </p:txBody>
        </p:sp>
        <p:sp>
          <p:nvSpPr>
            <p:cNvPr id="435216" name="Text Box 16"/>
            <p:cNvSpPr txBox="1">
              <a:spLocks noChangeArrowheads="1"/>
            </p:cNvSpPr>
            <p:nvPr/>
          </p:nvSpPr>
          <p:spPr bwMode="auto">
            <a:xfrm>
              <a:off x="5376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[4]</a:t>
              </a:r>
            </a:p>
          </p:txBody>
        </p:sp>
        <p:sp>
          <p:nvSpPr>
            <p:cNvPr id="435217" name="Text Box 17"/>
            <p:cNvSpPr txBox="1">
              <a:spLocks noChangeArrowheads="1"/>
            </p:cNvSpPr>
            <p:nvPr/>
          </p:nvSpPr>
          <p:spPr bwMode="auto">
            <a:xfrm>
              <a:off x="4848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[3]</a:t>
              </a:r>
            </a:p>
          </p:txBody>
        </p:sp>
        <p:sp>
          <p:nvSpPr>
            <p:cNvPr id="435218" name="Text Box 18"/>
            <p:cNvSpPr txBox="1">
              <a:spLocks noChangeArrowheads="1"/>
            </p:cNvSpPr>
            <p:nvPr/>
          </p:nvSpPr>
          <p:spPr bwMode="auto">
            <a:xfrm>
              <a:off x="4080" y="3216"/>
              <a:ext cx="770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front = 0</a:t>
              </a:r>
            </a:p>
            <a:p>
              <a:r>
                <a:rPr lang="en-US" altLang="zh-TW" sz="2000">
                  <a:latin typeface="Gill Sans" pitchFamily="34" charset="0"/>
                </a:rPr>
                <a:t>rear = 5</a:t>
              </a:r>
            </a:p>
          </p:txBody>
        </p:sp>
        <p:sp>
          <p:nvSpPr>
            <p:cNvPr id="435219" name="Text Box 19"/>
            <p:cNvSpPr txBox="1">
              <a:spLocks noChangeArrowheads="1"/>
            </p:cNvSpPr>
            <p:nvPr/>
          </p:nvSpPr>
          <p:spPr bwMode="auto">
            <a:xfrm>
              <a:off x="3600" y="1872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10</a:t>
              </a:r>
            </a:p>
          </p:txBody>
        </p:sp>
        <p:sp>
          <p:nvSpPr>
            <p:cNvPr id="435220" name="Text Box 20"/>
            <p:cNvSpPr txBox="1">
              <a:spLocks noChangeArrowheads="1"/>
            </p:cNvSpPr>
            <p:nvPr/>
          </p:nvSpPr>
          <p:spPr bwMode="auto">
            <a:xfrm>
              <a:off x="3984" y="1296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20</a:t>
              </a:r>
            </a:p>
          </p:txBody>
        </p:sp>
        <p:sp>
          <p:nvSpPr>
            <p:cNvPr id="435221" name="Text Box 21"/>
            <p:cNvSpPr txBox="1">
              <a:spLocks noChangeArrowheads="1"/>
            </p:cNvSpPr>
            <p:nvPr/>
          </p:nvSpPr>
          <p:spPr bwMode="auto">
            <a:xfrm>
              <a:off x="4656" y="1296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30</a:t>
              </a:r>
            </a:p>
          </p:txBody>
        </p:sp>
        <p:sp>
          <p:nvSpPr>
            <p:cNvPr id="435222" name="Text Box 22"/>
            <p:cNvSpPr txBox="1">
              <a:spLocks noChangeArrowheads="1"/>
            </p:cNvSpPr>
            <p:nvPr/>
          </p:nvSpPr>
          <p:spPr bwMode="auto">
            <a:xfrm>
              <a:off x="4992" y="1872"/>
              <a:ext cx="38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40</a:t>
              </a:r>
            </a:p>
          </p:txBody>
        </p:sp>
        <p:sp>
          <p:nvSpPr>
            <p:cNvPr id="435223" name="Text Box 23"/>
            <p:cNvSpPr txBox="1">
              <a:spLocks noChangeArrowheads="1"/>
            </p:cNvSpPr>
            <p:nvPr/>
          </p:nvSpPr>
          <p:spPr bwMode="auto">
            <a:xfrm>
              <a:off x="4608" y="2496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50</a:t>
              </a:r>
            </a:p>
          </p:txBody>
        </p:sp>
        <p:sp>
          <p:nvSpPr>
            <p:cNvPr id="435224" name="Text Box 24"/>
            <p:cNvSpPr txBox="1">
              <a:spLocks noChangeArrowheads="1"/>
            </p:cNvSpPr>
            <p:nvPr/>
          </p:nvSpPr>
          <p:spPr bwMode="auto">
            <a:xfrm>
              <a:off x="3936" y="2496"/>
              <a:ext cx="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TW" altLang="en-US">
                <a:latin typeface="Gill Sans" pitchFamily="34" charset="0"/>
              </a:endParaRPr>
            </a:p>
          </p:txBody>
        </p:sp>
      </p:grpSp>
      <p:grpSp>
        <p:nvGrpSpPr>
          <p:cNvPr id="435225" name="Group 25"/>
          <p:cNvGrpSpPr>
            <a:grpSpLocks/>
          </p:cNvGrpSpPr>
          <p:nvPr/>
        </p:nvGrpSpPr>
        <p:grpSpPr bwMode="auto">
          <a:xfrm>
            <a:off x="4714188" y="1600201"/>
            <a:ext cx="3635319" cy="4213225"/>
            <a:chOff x="3216" y="1008"/>
            <a:chExt cx="2480" cy="2654"/>
          </a:xfrm>
        </p:grpSpPr>
        <p:grpSp>
          <p:nvGrpSpPr>
            <p:cNvPr id="435226" name="Group 26"/>
            <p:cNvGrpSpPr>
              <a:grpSpLocks/>
            </p:cNvGrpSpPr>
            <p:nvPr/>
          </p:nvGrpSpPr>
          <p:grpSpPr bwMode="auto">
            <a:xfrm>
              <a:off x="3216" y="1008"/>
              <a:ext cx="2480" cy="2654"/>
              <a:chOff x="3216" y="1008"/>
              <a:chExt cx="2480" cy="2654"/>
            </a:xfrm>
          </p:grpSpPr>
          <p:sp>
            <p:nvSpPr>
              <p:cNvPr id="435227" name="Oval 27"/>
              <p:cNvSpPr>
                <a:spLocks noChangeArrowheads="1"/>
              </p:cNvSpPr>
              <p:nvPr/>
            </p:nvSpPr>
            <p:spPr bwMode="auto">
              <a:xfrm>
                <a:off x="3504" y="1152"/>
                <a:ext cx="1920" cy="1776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5228" name="Oval 28"/>
              <p:cNvSpPr>
                <a:spLocks noChangeArrowheads="1"/>
              </p:cNvSpPr>
              <p:nvPr/>
            </p:nvSpPr>
            <p:spPr bwMode="auto">
              <a:xfrm>
                <a:off x="3984" y="1536"/>
                <a:ext cx="960" cy="1008"/>
              </a:xfrm>
              <a:prstGeom prst="ellips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/>
              </a:p>
            </p:txBody>
          </p:sp>
          <p:sp>
            <p:nvSpPr>
              <p:cNvPr id="435229" name="Line 29"/>
              <p:cNvSpPr>
                <a:spLocks noChangeShapeType="1"/>
              </p:cNvSpPr>
              <p:nvPr/>
            </p:nvSpPr>
            <p:spPr bwMode="auto">
              <a:xfrm>
                <a:off x="4464" y="1152"/>
                <a:ext cx="0" cy="38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5230" name="Line 30"/>
              <p:cNvSpPr>
                <a:spLocks noChangeShapeType="1"/>
              </p:cNvSpPr>
              <p:nvPr/>
            </p:nvSpPr>
            <p:spPr bwMode="auto">
              <a:xfrm>
                <a:off x="4464" y="2544"/>
                <a:ext cx="0" cy="38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5231" name="Line 31"/>
              <p:cNvSpPr>
                <a:spLocks noChangeShapeType="1"/>
              </p:cNvSpPr>
              <p:nvPr/>
            </p:nvSpPr>
            <p:spPr bwMode="auto">
              <a:xfrm>
                <a:off x="3744" y="1488"/>
                <a:ext cx="336" cy="28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5232" name="Line 32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384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5233" name="Line 33"/>
              <p:cNvSpPr>
                <a:spLocks noChangeShapeType="1"/>
              </p:cNvSpPr>
              <p:nvPr/>
            </p:nvSpPr>
            <p:spPr bwMode="auto">
              <a:xfrm flipV="1">
                <a:off x="3648" y="2304"/>
                <a:ext cx="384" cy="19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5234" name="Line 34"/>
              <p:cNvSpPr>
                <a:spLocks noChangeShapeType="1"/>
              </p:cNvSpPr>
              <p:nvPr/>
            </p:nvSpPr>
            <p:spPr bwMode="auto">
              <a:xfrm flipV="1">
                <a:off x="4896" y="1536"/>
                <a:ext cx="384" cy="2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  <p:sp>
            <p:nvSpPr>
              <p:cNvPr id="435235" name="Text Box 35"/>
              <p:cNvSpPr txBox="1">
                <a:spLocks noChangeArrowheads="1"/>
              </p:cNvSpPr>
              <p:nvPr/>
            </p:nvSpPr>
            <p:spPr bwMode="auto">
              <a:xfrm>
                <a:off x="3888" y="2832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[0]</a:t>
                </a:r>
              </a:p>
            </p:txBody>
          </p:sp>
          <p:sp>
            <p:nvSpPr>
              <p:cNvPr id="435236" name="Text Box 36"/>
              <p:cNvSpPr txBox="1">
                <a:spLocks noChangeArrowheads="1"/>
              </p:cNvSpPr>
              <p:nvPr/>
            </p:nvSpPr>
            <p:spPr bwMode="auto">
              <a:xfrm>
                <a:off x="3216" y="1920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[1]</a:t>
                </a:r>
              </a:p>
            </p:txBody>
          </p:sp>
          <p:sp>
            <p:nvSpPr>
              <p:cNvPr id="435237" name="Text Box 37"/>
              <p:cNvSpPr txBox="1">
                <a:spLocks noChangeArrowheads="1"/>
              </p:cNvSpPr>
              <p:nvPr/>
            </p:nvSpPr>
            <p:spPr bwMode="auto">
              <a:xfrm>
                <a:off x="3840" y="1008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[2]</a:t>
                </a:r>
              </a:p>
            </p:txBody>
          </p:sp>
          <p:sp>
            <p:nvSpPr>
              <p:cNvPr id="435238" name="Text Box 38"/>
              <p:cNvSpPr txBox="1">
                <a:spLocks noChangeArrowheads="1"/>
              </p:cNvSpPr>
              <p:nvPr/>
            </p:nvSpPr>
            <p:spPr bwMode="auto">
              <a:xfrm>
                <a:off x="4848" y="2832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[5]</a:t>
                </a:r>
              </a:p>
            </p:txBody>
          </p:sp>
          <p:sp>
            <p:nvSpPr>
              <p:cNvPr id="435239" name="Text Box 39"/>
              <p:cNvSpPr txBox="1">
                <a:spLocks noChangeArrowheads="1"/>
              </p:cNvSpPr>
              <p:nvPr/>
            </p:nvSpPr>
            <p:spPr bwMode="auto">
              <a:xfrm>
                <a:off x="5376" y="1920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[4]</a:t>
                </a:r>
              </a:p>
            </p:txBody>
          </p:sp>
          <p:sp>
            <p:nvSpPr>
              <p:cNvPr id="435240" name="Text Box 40"/>
              <p:cNvSpPr txBox="1">
                <a:spLocks noChangeArrowheads="1"/>
              </p:cNvSpPr>
              <p:nvPr/>
            </p:nvSpPr>
            <p:spPr bwMode="auto">
              <a:xfrm>
                <a:off x="4848" y="1008"/>
                <a:ext cx="32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 sz="2000">
                    <a:latin typeface="Gill Sans" pitchFamily="34" charset="0"/>
                  </a:rPr>
                  <a:t>[3]</a:t>
                </a:r>
              </a:p>
            </p:txBody>
          </p:sp>
          <p:sp>
            <p:nvSpPr>
              <p:cNvPr id="435241" name="Text Box 41"/>
              <p:cNvSpPr txBox="1">
                <a:spLocks noChangeArrowheads="1"/>
              </p:cNvSpPr>
              <p:nvPr/>
            </p:nvSpPr>
            <p:spPr bwMode="auto">
              <a:xfrm>
                <a:off x="4080" y="3216"/>
                <a:ext cx="770" cy="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>
                    <a:latin typeface="Gill Sans" pitchFamily="34" charset="0"/>
                  </a:rPr>
                  <a:t>front = 4</a:t>
                </a:r>
              </a:p>
              <a:p>
                <a:r>
                  <a:rPr lang="en-US" altLang="zh-TW" sz="2000">
                    <a:latin typeface="Gill Sans" pitchFamily="34" charset="0"/>
                  </a:rPr>
                  <a:t>rear = 3</a:t>
                </a:r>
              </a:p>
            </p:txBody>
          </p:sp>
          <p:sp>
            <p:nvSpPr>
              <p:cNvPr id="435242" name="Text Box 42"/>
              <p:cNvSpPr txBox="1">
                <a:spLocks noChangeArrowheads="1"/>
              </p:cNvSpPr>
              <p:nvPr/>
            </p:nvSpPr>
            <p:spPr bwMode="auto">
              <a:xfrm>
                <a:off x="3600" y="1872"/>
                <a:ext cx="3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70</a:t>
                </a:r>
              </a:p>
            </p:txBody>
          </p:sp>
          <p:sp>
            <p:nvSpPr>
              <p:cNvPr id="435243" name="Text Box 43"/>
              <p:cNvSpPr txBox="1">
                <a:spLocks noChangeArrowheads="1"/>
              </p:cNvSpPr>
              <p:nvPr/>
            </p:nvSpPr>
            <p:spPr bwMode="auto">
              <a:xfrm>
                <a:off x="3984" y="1296"/>
                <a:ext cx="3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80</a:t>
                </a:r>
              </a:p>
            </p:txBody>
          </p:sp>
          <p:sp>
            <p:nvSpPr>
              <p:cNvPr id="435244" name="Text Box 44"/>
              <p:cNvSpPr txBox="1">
                <a:spLocks noChangeArrowheads="1"/>
              </p:cNvSpPr>
              <p:nvPr/>
            </p:nvSpPr>
            <p:spPr bwMode="auto">
              <a:xfrm>
                <a:off x="4656" y="1296"/>
                <a:ext cx="3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90</a:t>
                </a:r>
              </a:p>
            </p:txBody>
          </p:sp>
          <p:sp>
            <p:nvSpPr>
              <p:cNvPr id="435245" name="Text Box 45"/>
              <p:cNvSpPr txBox="1">
                <a:spLocks noChangeArrowheads="1"/>
              </p:cNvSpPr>
              <p:nvPr/>
            </p:nvSpPr>
            <p:spPr bwMode="auto">
              <a:xfrm>
                <a:off x="4992" y="187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  <p:sp>
            <p:nvSpPr>
              <p:cNvPr id="435246" name="Text Box 46"/>
              <p:cNvSpPr txBox="1">
                <a:spLocks noChangeArrowheads="1"/>
              </p:cNvSpPr>
              <p:nvPr/>
            </p:nvSpPr>
            <p:spPr bwMode="auto">
              <a:xfrm>
                <a:off x="4608" y="2496"/>
                <a:ext cx="36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TW" altLang="en-US">
                    <a:latin typeface="Gill Sans" pitchFamily="34" charset="0"/>
                  </a:rPr>
                  <a:t>50</a:t>
                </a:r>
              </a:p>
            </p:txBody>
          </p:sp>
          <p:sp>
            <p:nvSpPr>
              <p:cNvPr id="435247" name="Text Box 47"/>
              <p:cNvSpPr txBox="1">
                <a:spLocks noChangeArrowheads="1"/>
              </p:cNvSpPr>
              <p:nvPr/>
            </p:nvSpPr>
            <p:spPr bwMode="auto">
              <a:xfrm>
                <a:off x="3936" y="2496"/>
                <a:ext cx="12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>
                  <a:latin typeface="Gill Sans" pitchFamily="34" charset="0"/>
                </a:endParaRPr>
              </a:p>
            </p:txBody>
          </p:sp>
        </p:grpSp>
        <p:sp>
          <p:nvSpPr>
            <p:cNvPr id="435248" name="Text Box 48"/>
            <p:cNvSpPr txBox="1">
              <a:spLocks noChangeArrowheads="1"/>
            </p:cNvSpPr>
            <p:nvPr/>
          </p:nvSpPr>
          <p:spPr bwMode="auto">
            <a:xfrm>
              <a:off x="3926" y="2427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>
                  <a:latin typeface="Gill Sans" pitchFamily="34" charset="0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5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BFB50C69-127B-41F7-9F4B-946EEB341376}" type="slidenum">
              <a:rPr lang="zh-TW" altLang="en-US" smtClean="0"/>
              <a:pPr/>
              <a:t>16</a:t>
            </a:fld>
            <a:endParaRPr lang="en-US" altLang="zh-TW" dirty="0"/>
          </a:p>
        </p:txBody>
      </p:sp>
      <p:sp>
        <p:nvSpPr>
          <p:cNvPr id="38810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399" y="123093"/>
            <a:ext cx="8188569" cy="838200"/>
          </a:xfrm>
        </p:spPr>
        <p:txBody>
          <a:bodyPr/>
          <a:lstStyle/>
          <a:p>
            <a:r>
              <a:rPr lang="en-US" altLang="zh-TW" sz="3600" dirty="0">
                <a:solidFill>
                  <a:srgbClr val="0000FF"/>
                </a:solidFill>
              </a:rPr>
              <a:t>Implementation of Circular </a:t>
            </a:r>
            <a:r>
              <a:rPr lang="en-US" altLang="zh-TW" sz="3600" dirty="0" smtClean="0">
                <a:solidFill>
                  <a:srgbClr val="0000FF"/>
                </a:solidFill>
              </a:rPr>
              <a:t>Queue (1)</a:t>
            </a:r>
            <a:endParaRPr lang="en-US" altLang="zh-TW" sz="3600" dirty="0">
              <a:solidFill>
                <a:srgbClr val="0000FF"/>
              </a:solidFill>
            </a:endParaRPr>
          </a:p>
        </p:txBody>
      </p:sp>
      <p:sp>
        <p:nvSpPr>
          <p:cNvPr id="3881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1805" y="1060937"/>
            <a:ext cx="7303364" cy="5486400"/>
          </a:xfrm>
        </p:spPr>
        <p:txBody>
          <a:bodyPr/>
          <a:lstStyle/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 err="1">
                <a:solidFill>
                  <a:srgbClr val="0000FF"/>
                </a:solidFill>
              </a:rPr>
              <a:t>typedef</a:t>
            </a:r>
            <a:r>
              <a:rPr lang="en-US" altLang="zh-TW" sz="2100" dirty="0">
                <a:solidFill>
                  <a:srgbClr val="0000FF"/>
                </a:solidFill>
              </a:rPr>
              <a:t> </a:t>
            </a:r>
            <a:r>
              <a:rPr lang="en-US" altLang="zh-TW" sz="2100" dirty="0" err="1">
                <a:solidFill>
                  <a:srgbClr val="0000FF"/>
                </a:solidFill>
              </a:rPr>
              <a:t>struct</a:t>
            </a:r>
            <a:r>
              <a:rPr lang="en-US" altLang="zh-TW" sz="2100" dirty="0">
                <a:solidFill>
                  <a:srgbClr val="0000FF"/>
                </a:solidFill>
              </a:rPr>
              <a:t> {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</a:t>
            </a:r>
            <a:r>
              <a:rPr lang="en-US" altLang="zh-TW" sz="2100" dirty="0" err="1">
                <a:solidFill>
                  <a:srgbClr val="0000FF"/>
                </a:solidFill>
              </a:rPr>
              <a:t>int</a:t>
            </a:r>
            <a:r>
              <a:rPr lang="en-US" altLang="zh-TW" sz="2100" dirty="0">
                <a:solidFill>
                  <a:srgbClr val="0000FF"/>
                </a:solidFill>
              </a:rPr>
              <a:t> size;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</a:t>
            </a:r>
            <a:r>
              <a:rPr lang="en-US" altLang="zh-TW" sz="2100" dirty="0" err="1">
                <a:solidFill>
                  <a:srgbClr val="0000FF"/>
                </a:solidFill>
              </a:rPr>
              <a:t>int</a:t>
            </a:r>
            <a:r>
              <a:rPr lang="en-US" altLang="zh-TW" sz="2100" dirty="0">
                <a:solidFill>
                  <a:srgbClr val="0000FF"/>
                </a:solidFill>
              </a:rPr>
              <a:t> front;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</a:t>
            </a:r>
            <a:r>
              <a:rPr lang="en-US" altLang="zh-TW" sz="2100" dirty="0" err="1">
                <a:solidFill>
                  <a:srgbClr val="0000FF"/>
                </a:solidFill>
              </a:rPr>
              <a:t>int</a:t>
            </a:r>
            <a:r>
              <a:rPr lang="en-US" altLang="zh-TW" sz="2100" dirty="0">
                <a:solidFill>
                  <a:srgbClr val="0000FF"/>
                </a:solidFill>
              </a:rPr>
              <a:t> rear;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</a:t>
            </a:r>
            <a:r>
              <a:rPr lang="en-US" altLang="zh-TW" sz="2100" dirty="0" err="1">
                <a:solidFill>
                  <a:srgbClr val="0000FF"/>
                </a:solidFill>
              </a:rPr>
              <a:t>int</a:t>
            </a:r>
            <a:r>
              <a:rPr lang="en-US" altLang="zh-TW" sz="2100" dirty="0">
                <a:solidFill>
                  <a:srgbClr val="0000FF"/>
                </a:solidFill>
              </a:rPr>
              <a:t> *</a:t>
            </a:r>
            <a:r>
              <a:rPr lang="en-US" altLang="zh-TW" sz="2100" dirty="0" smtClean="0">
                <a:solidFill>
                  <a:srgbClr val="0000FF"/>
                </a:solidFill>
              </a:rPr>
              <a:t>elements;</a:t>
            </a:r>
            <a:endParaRPr lang="en-US" altLang="zh-TW" sz="21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} </a:t>
            </a:r>
            <a:r>
              <a:rPr lang="en-US" altLang="zh-TW" sz="2100" dirty="0" err="1">
                <a:solidFill>
                  <a:srgbClr val="0000FF"/>
                </a:solidFill>
              </a:rPr>
              <a:t>cqueue</a:t>
            </a:r>
            <a:r>
              <a:rPr lang="en-US" altLang="zh-TW" sz="2100" dirty="0">
                <a:solidFill>
                  <a:srgbClr val="0000FF"/>
                </a:solidFill>
              </a:rPr>
              <a:t>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1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 err="1">
                <a:solidFill>
                  <a:srgbClr val="0000FF"/>
                </a:solidFill>
              </a:rPr>
              <a:t>cqueue</a:t>
            </a:r>
            <a:r>
              <a:rPr lang="en-US" altLang="zh-TW" sz="2100" dirty="0">
                <a:solidFill>
                  <a:srgbClr val="0000FF"/>
                </a:solidFill>
              </a:rPr>
              <a:t> *</a:t>
            </a:r>
            <a:r>
              <a:rPr lang="en-US" altLang="zh-TW" sz="2100" dirty="0" err="1">
                <a:solidFill>
                  <a:srgbClr val="0000FF"/>
                </a:solidFill>
              </a:rPr>
              <a:t>createQ</a:t>
            </a:r>
            <a:r>
              <a:rPr lang="en-US" altLang="zh-TW" sz="2100" dirty="0">
                <a:solidFill>
                  <a:srgbClr val="0000FF"/>
                </a:solidFill>
              </a:rPr>
              <a:t>(</a:t>
            </a:r>
            <a:r>
              <a:rPr lang="en-US" altLang="zh-TW" sz="2100" dirty="0" err="1">
                <a:solidFill>
                  <a:srgbClr val="0000FF"/>
                </a:solidFill>
              </a:rPr>
              <a:t>int</a:t>
            </a:r>
            <a:r>
              <a:rPr lang="en-US" altLang="zh-TW" sz="2100" dirty="0">
                <a:solidFill>
                  <a:srgbClr val="0000FF"/>
                </a:solidFill>
              </a:rPr>
              <a:t> size){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</a:t>
            </a:r>
            <a:r>
              <a:rPr lang="en-US" altLang="zh-TW" sz="2100" dirty="0" err="1">
                <a:solidFill>
                  <a:srgbClr val="0000FF"/>
                </a:solidFill>
              </a:rPr>
              <a:t>cqueue</a:t>
            </a:r>
            <a:r>
              <a:rPr lang="en-US" altLang="zh-TW" sz="2100" dirty="0">
                <a:solidFill>
                  <a:srgbClr val="0000FF"/>
                </a:solidFill>
              </a:rPr>
              <a:t> *q;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q = (</a:t>
            </a:r>
            <a:r>
              <a:rPr lang="en-US" altLang="zh-TW" sz="2100" dirty="0" err="1">
                <a:solidFill>
                  <a:srgbClr val="0000FF"/>
                </a:solidFill>
              </a:rPr>
              <a:t>cqueue</a:t>
            </a:r>
            <a:r>
              <a:rPr lang="en-US" altLang="zh-TW" sz="2100" dirty="0">
                <a:solidFill>
                  <a:srgbClr val="0000FF"/>
                </a:solidFill>
              </a:rPr>
              <a:t>*)</a:t>
            </a:r>
            <a:r>
              <a:rPr lang="en-US" altLang="zh-TW" sz="2100" dirty="0" err="1">
                <a:solidFill>
                  <a:srgbClr val="0000FF"/>
                </a:solidFill>
              </a:rPr>
              <a:t>malloc</a:t>
            </a:r>
            <a:r>
              <a:rPr lang="en-US" altLang="zh-TW" sz="2100" dirty="0">
                <a:solidFill>
                  <a:srgbClr val="0000FF"/>
                </a:solidFill>
              </a:rPr>
              <a:t>(</a:t>
            </a:r>
            <a:r>
              <a:rPr lang="en-US" altLang="zh-TW" sz="2100" dirty="0" err="1">
                <a:solidFill>
                  <a:srgbClr val="0000FF"/>
                </a:solidFill>
              </a:rPr>
              <a:t>sizeof</a:t>
            </a:r>
            <a:r>
              <a:rPr lang="en-US" altLang="zh-TW" sz="2100" dirty="0">
                <a:solidFill>
                  <a:srgbClr val="0000FF"/>
                </a:solidFill>
              </a:rPr>
              <a:t>(</a:t>
            </a:r>
            <a:r>
              <a:rPr lang="en-US" altLang="zh-TW" sz="2100" dirty="0" err="1">
                <a:solidFill>
                  <a:srgbClr val="0000FF"/>
                </a:solidFill>
              </a:rPr>
              <a:t>cqueue</a:t>
            </a:r>
            <a:r>
              <a:rPr lang="en-US" altLang="zh-TW" sz="2100" dirty="0">
                <a:solidFill>
                  <a:srgbClr val="0000FF"/>
                </a:solidFill>
              </a:rPr>
              <a:t>));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q-&gt;size    = size;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q-&gt;</a:t>
            </a:r>
            <a:r>
              <a:rPr lang="en-US" altLang="zh-TW" sz="2100" dirty="0" smtClean="0">
                <a:solidFill>
                  <a:srgbClr val="0000FF"/>
                </a:solidFill>
              </a:rPr>
              <a:t>elements </a:t>
            </a:r>
            <a:r>
              <a:rPr lang="en-US" altLang="zh-TW" sz="2100" dirty="0">
                <a:solidFill>
                  <a:srgbClr val="0000FF"/>
                </a:solidFill>
              </a:rPr>
              <a:t>= (</a:t>
            </a:r>
            <a:r>
              <a:rPr lang="en-US" altLang="zh-TW" sz="2100" dirty="0" err="1">
                <a:solidFill>
                  <a:srgbClr val="0000FF"/>
                </a:solidFill>
              </a:rPr>
              <a:t>int</a:t>
            </a:r>
            <a:r>
              <a:rPr lang="en-US" altLang="zh-TW" sz="2100" dirty="0">
                <a:solidFill>
                  <a:srgbClr val="0000FF"/>
                </a:solidFill>
              </a:rPr>
              <a:t>*)</a:t>
            </a:r>
            <a:r>
              <a:rPr lang="en-US" altLang="zh-TW" sz="2100" dirty="0" err="1">
                <a:solidFill>
                  <a:srgbClr val="0000FF"/>
                </a:solidFill>
              </a:rPr>
              <a:t>malloc</a:t>
            </a:r>
            <a:r>
              <a:rPr lang="en-US" altLang="zh-TW" sz="2100" dirty="0">
                <a:solidFill>
                  <a:srgbClr val="0000FF"/>
                </a:solidFill>
              </a:rPr>
              <a:t>(size * </a:t>
            </a:r>
            <a:r>
              <a:rPr lang="en-US" altLang="zh-TW" sz="2100" dirty="0" err="1">
                <a:solidFill>
                  <a:srgbClr val="0000FF"/>
                </a:solidFill>
              </a:rPr>
              <a:t>sizeof</a:t>
            </a:r>
            <a:r>
              <a:rPr lang="en-US" altLang="zh-TW" sz="2100" dirty="0">
                <a:solidFill>
                  <a:srgbClr val="0000FF"/>
                </a:solidFill>
              </a:rPr>
              <a:t>(</a:t>
            </a:r>
            <a:r>
              <a:rPr lang="en-US" altLang="zh-TW" sz="2100" dirty="0" err="1">
                <a:solidFill>
                  <a:srgbClr val="0000FF"/>
                </a:solidFill>
              </a:rPr>
              <a:t>int</a:t>
            </a:r>
            <a:r>
              <a:rPr lang="en-US" altLang="zh-TW" sz="2100" dirty="0">
                <a:solidFill>
                  <a:srgbClr val="0000FF"/>
                </a:solidFill>
              </a:rPr>
              <a:t>));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q-&gt;front   = </a:t>
            </a:r>
            <a:r>
              <a:rPr lang="en-US" altLang="zh-TW" sz="2100" dirty="0" smtClean="0">
                <a:solidFill>
                  <a:srgbClr val="C00000"/>
                </a:solidFill>
              </a:rPr>
              <a:t>0</a:t>
            </a:r>
            <a:r>
              <a:rPr lang="en-US" altLang="zh-TW" sz="2100" dirty="0" smtClean="0">
                <a:solidFill>
                  <a:srgbClr val="0000FF"/>
                </a:solidFill>
              </a:rPr>
              <a:t>;</a:t>
            </a:r>
            <a:endParaRPr lang="en-US" altLang="zh-TW" sz="21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q-&gt;rear    = </a:t>
            </a:r>
            <a:r>
              <a:rPr lang="en-US" altLang="zh-TW" sz="2100" dirty="0" smtClean="0">
                <a:solidFill>
                  <a:srgbClr val="C00000"/>
                </a:solidFill>
              </a:rPr>
              <a:t>0</a:t>
            </a:r>
            <a:r>
              <a:rPr lang="en-US" altLang="zh-TW" sz="2100" dirty="0" smtClean="0">
                <a:solidFill>
                  <a:srgbClr val="0000FF"/>
                </a:solidFill>
              </a:rPr>
              <a:t>;</a:t>
            </a:r>
            <a:endParaRPr lang="en-US" altLang="zh-TW" sz="21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return q;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altLang="zh-TW" sz="2100" dirty="0"/>
          </a:p>
        </p:txBody>
      </p:sp>
    </p:spTree>
    <p:extLst>
      <p:ext uri="{BB962C8B-B14F-4D97-AF65-F5344CB8AC3E}">
        <p14:creationId xmlns:p14="http://schemas.microsoft.com/office/powerpoint/2010/main" val="40216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27572" cy="838200"/>
          </a:xfrm>
        </p:spPr>
        <p:txBody>
          <a:bodyPr/>
          <a:lstStyle/>
          <a:p>
            <a:r>
              <a:rPr lang="en-US" altLang="zh-TW" sz="3600" dirty="0">
                <a:solidFill>
                  <a:srgbClr val="0000FF"/>
                </a:solidFill>
              </a:rPr>
              <a:t>Implementation of Circular Queue </a:t>
            </a:r>
            <a:r>
              <a:rPr lang="en-US" altLang="zh-TW" sz="3600" dirty="0" smtClean="0">
                <a:solidFill>
                  <a:srgbClr val="0000FF"/>
                </a:solidFill>
              </a:rPr>
              <a:t>(2)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833" y="1442253"/>
            <a:ext cx="5117389" cy="4648200"/>
          </a:xfrm>
        </p:spPr>
        <p:txBody>
          <a:bodyPr/>
          <a:lstStyle/>
          <a:p>
            <a:r>
              <a:rPr lang="en-US" dirty="0" smtClean="0"/>
              <a:t>Given a circular queue,</a:t>
            </a:r>
          </a:p>
          <a:p>
            <a:pPr lvl="1"/>
            <a:r>
              <a:rPr lang="en-US" dirty="0" smtClean="0"/>
              <a:t>the position of “next” to the position of “size”-1 is 0, and </a:t>
            </a:r>
          </a:p>
          <a:p>
            <a:pPr lvl="1"/>
            <a:r>
              <a:rPr lang="en-US" dirty="0" smtClean="0"/>
              <a:t>the position of the “previous” to the position 0 is “size”-1.</a:t>
            </a:r>
          </a:p>
          <a:p>
            <a:r>
              <a:rPr lang="en-US" dirty="0" smtClean="0"/>
              <a:t>Therefore</a:t>
            </a:r>
            <a:r>
              <a:rPr lang="en-US" dirty="0" smtClean="0">
                <a:solidFill>
                  <a:srgbClr val="0000FF"/>
                </a:solidFill>
              </a:rPr>
              <a:t>, 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if (rear == size – 1)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rear = 0; else rear++; </a:t>
            </a:r>
            <a:r>
              <a:rPr lang="en-US" dirty="0" smtClean="0"/>
              <a:t>or</a:t>
            </a:r>
            <a:br>
              <a:rPr lang="en-US" dirty="0" smtClean="0"/>
            </a:br>
            <a:r>
              <a:rPr lang="en-US" dirty="0" smtClean="0"/>
              <a:t>equivalently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rear = (rear+1) % size;</a:t>
            </a:r>
          </a:p>
          <a:p>
            <a:r>
              <a:rPr lang="en-US" sz="2400" dirty="0" smtClean="0"/>
              <a:t>Here, </a:t>
            </a:r>
            <a:r>
              <a:rPr lang="en-US" sz="2400" dirty="0" smtClean="0">
                <a:solidFill>
                  <a:srgbClr val="C00000"/>
                </a:solidFill>
              </a:rPr>
              <a:t>%</a:t>
            </a:r>
            <a:r>
              <a:rPr lang="en-US" sz="2400" dirty="0" smtClean="0"/>
              <a:t> is the modulus operator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5393099" y="2089953"/>
            <a:ext cx="3635319" cy="3905250"/>
            <a:chOff x="480" y="1008"/>
            <a:chExt cx="2480" cy="246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768" y="1152"/>
              <a:ext cx="1920" cy="1776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248" y="1536"/>
              <a:ext cx="960" cy="1008"/>
            </a:xfrm>
            <a:prstGeom prst="ellips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728" y="1152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728" y="2544"/>
              <a:ext cx="0" cy="384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008" y="1488"/>
              <a:ext cx="336" cy="28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2160" y="2304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912" y="2304"/>
              <a:ext cx="384" cy="192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2160" y="1536"/>
              <a:ext cx="384" cy="24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152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[0]</a:t>
              </a:r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80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[1]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1104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 dirty="0">
                  <a:latin typeface="Gill Sans" pitchFamily="34" charset="0"/>
                </a:rPr>
                <a:t>[2]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112" y="2832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[5]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640" y="1920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[4]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2112" y="1008"/>
              <a:ext cx="32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2000">
                  <a:latin typeface="Gill Sans" pitchFamily="34" charset="0"/>
                </a:rPr>
                <a:t>[3]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1344" y="3216"/>
              <a:ext cx="7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 dirty="0" smtClean="0">
                  <a:latin typeface="Gill Sans" pitchFamily="34" charset="0"/>
                </a:rPr>
                <a:t>size = 6</a:t>
              </a:r>
              <a:endParaRPr lang="en-US" altLang="zh-TW" sz="2000" dirty="0">
                <a:latin typeface="Gill San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783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4" name="Rectangle 4"/>
          <p:cNvSpPr>
            <a:spLocks noGrp="1" noChangeArrowheads="1"/>
          </p:cNvSpPr>
          <p:nvPr>
            <p:ph type="title"/>
          </p:nvPr>
        </p:nvSpPr>
        <p:spPr>
          <a:xfrm>
            <a:off x="351805" y="228600"/>
            <a:ext cx="8443322" cy="474785"/>
          </a:xfrm>
        </p:spPr>
        <p:txBody>
          <a:bodyPr/>
          <a:lstStyle/>
          <a:p>
            <a:r>
              <a:rPr lang="en-US" altLang="zh-TW" sz="3600" dirty="0">
                <a:solidFill>
                  <a:srgbClr val="0000FF"/>
                </a:solidFill>
              </a:rPr>
              <a:t>Implementation of </a:t>
            </a:r>
            <a:r>
              <a:rPr lang="en-US" altLang="zh-TW" sz="3600" dirty="0" smtClean="0">
                <a:solidFill>
                  <a:srgbClr val="0000FF"/>
                </a:solidFill>
              </a:rPr>
              <a:t>Circular Queue (3)</a:t>
            </a:r>
            <a:endParaRPr lang="en-US" altLang="zh-TW" sz="3600" dirty="0">
              <a:solidFill>
                <a:srgbClr val="0000FF"/>
              </a:solidFill>
            </a:endParaRPr>
          </a:p>
        </p:txBody>
      </p:sp>
      <p:sp>
        <p:nvSpPr>
          <p:cNvPr id="3891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7071" y="908226"/>
            <a:ext cx="7948246" cy="685800"/>
          </a:xfrm>
          <a:noFill/>
        </p:spPr>
        <p:txBody>
          <a:bodyPr/>
          <a:lstStyle/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Boolean </a:t>
            </a:r>
            <a:r>
              <a:rPr lang="en-US" altLang="zh-TW" sz="2000" dirty="0" err="1">
                <a:solidFill>
                  <a:srgbClr val="0000FF"/>
                </a:solidFill>
              </a:rPr>
              <a:t>IsEmptyQ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cqueue</a:t>
            </a:r>
            <a:r>
              <a:rPr lang="en-US" altLang="zh-TW" sz="2000" dirty="0">
                <a:solidFill>
                  <a:srgbClr val="0000FF"/>
                </a:solidFill>
              </a:rPr>
              <a:t> *q){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if (q-&gt;front == q-&gt;rear) return TRUE; else return FALSE;}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zh-TW" altLang="zh-TW" sz="800" dirty="0">
              <a:solidFill>
                <a:srgbClr val="0000FF"/>
              </a:solidFill>
            </a:endParaRPr>
          </a:p>
        </p:txBody>
      </p:sp>
      <p:sp>
        <p:nvSpPr>
          <p:cNvPr id="389158" name="Rectangle 38"/>
          <p:cNvSpPr>
            <a:spLocks noChangeArrowheads="1"/>
          </p:cNvSpPr>
          <p:nvPr/>
        </p:nvSpPr>
        <p:spPr bwMode="gray">
          <a:xfrm>
            <a:off x="37071" y="1594026"/>
            <a:ext cx="5807676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TW" sz="2000" kern="0" dirty="0">
                <a:solidFill>
                  <a:srgbClr val="0000FF"/>
                </a:solidFill>
                <a:latin typeface="Comic Sans MS"/>
              </a:rPr>
              <a:t>Boolean </a:t>
            </a:r>
            <a:r>
              <a:rPr lang="en-US" altLang="zh-TW" sz="2000" kern="0" dirty="0" err="1">
                <a:solidFill>
                  <a:srgbClr val="0000FF"/>
                </a:solidFill>
                <a:latin typeface="Comic Sans MS"/>
              </a:rPr>
              <a:t>IsFullQ</a:t>
            </a:r>
            <a:r>
              <a:rPr lang="en-US" altLang="zh-TW" sz="2000" kern="0" dirty="0">
                <a:solidFill>
                  <a:srgbClr val="0000FF"/>
                </a:solidFill>
                <a:latin typeface="Comic Sans MS"/>
              </a:rPr>
              <a:t>(</a:t>
            </a:r>
            <a:r>
              <a:rPr lang="en-US" altLang="zh-TW" sz="2000" kern="0" dirty="0" err="1">
                <a:solidFill>
                  <a:srgbClr val="0000FF"/>
                </a:solidFill>
                <a:latin typeface="Comic Sans MS"/>
              </a:rPr>
              <a:t>cqueue</a:t>
            </a:r>
            <a:r>
              <a:rPr lang="en-US" altLang="zh-TW" sz="2000" kern="0" dirty="0">
                <a:solidFill>
                  <a:srgbClr val="0000FF"/>
                </a:solidFill>
                <a:latin typeface="Comic Sans MS"/>
              </a:rPr>
              <a:t> *q){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TW" sz="2000" kern="0" dirty="0">
                <a:solidFill>
                  <a:srgbClr val="0000FF"/>
                </a:solidFill>
                <a:latin typeface="Comic Sans MS"/>
              </a:rPr>
              <a:t>  if (((q-&gt;rear + 1) % q-&gt;size) == q-&gt;front)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TW" sz="2000" kern="0" dirty="0">
                <a:solidFill>
                  <a:srgbClr val="0000FF"/>
                </a:solidFill>
                <a:latin typeface="Comic Sans MS"/>
              </a:rPr>
              <a:t>    return TRUE; else return FALSE;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buClr>
                <a:srgbClr val="3333CC"/>
              </a:buClr>
              <a:buSzPct val="75000"/>
            </a:pPr>
            <a:r>
              <a:rPr lang="en-US" altLang="zh-TW" sz="2000" kern="0" dirty="0">
                <a:solidFill>
                  <a:srgbClr val="0000FF"/>
                </a:solidFill>
                <a:latin typeface="Comic Sans MS"/>
              </a:rPr>
              <a:t>}</a:t>
            </a:r>
          </a:p>
        </p:txBody>
      </p:sp>
      <p:sp>
        <p:nvSpPr>
          <p:cNvPr id="389159" name="Rectangle 39"/>
          <p:cNvSpPr>
            <a:spLocks noChangeArrowheads="1"/>
          </p:cNvSpPr>
          <p:nvPr/>
        </p:nvSpPr>
        <p:spPr bwMode="gray">
          <a:xfrm>
            <a:off x="37070" y="2813226"/>
            <a:ext cx="794539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void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enqueue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cqueue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*q,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e){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if (!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IsFullQ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(q)) {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  </a:t>
            </a:r>
            <a:r>
              <a:rPr lang="en-US" altLang="zh-TW" sz="2000" dirty="0">
                <a:solidFill>
                  <a:srgbClr val="C00000"/>
                </a:solidFill>
                <a:latin typeface="Gill Sans" pitchFamily="34" charset="0"/>
              </a:rPr>
              <a:t>q-&gt;rear =  (q-&gt;rear + 1) % q-&gt;size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;     q-&gt;</a:t>
            </a:r>
            <a:r>
              <a:rPr lang="en-US" altLang="zh-TW" sz="2000" dirty="0" smtClean="0">
                <a:solidFill>
                  <a:srgbClr val="0000FF"/>
                </a:solidFill>
                <a:latin typeface="Gill Sans" pitchFamily="34" charset="0"/>
              </a:rPr>
              <a:t>elements[q-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&gt;rear] = e;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} else 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printf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("Error\n");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}</a:t>
            </a:r>
          </a:p>
        </p:txBody>
      </p:sp>
      <p:sp>
        <p:nvSpPr>
          <p:cNvPr id="389160" name="Rectangle 40"/>
          <p:cNvSpPr>
            <a:spLocks noChangeArrowheads="1"/>
          </p:cNvSpPr>
          <p:nvPr/>
        </p:nvSpPr>
        <p:spPr bwMode="gray">
          <a:xfrm>
            <a:off x="0" y="4419600"/>
            <a:ext cx="6017741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dequeue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cqueue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*q){  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if (!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IsEmptyQ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(q)) {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  </a:t>
            </a:r>
            <a:r>
              <a:rPr lang="en-US" altLang="zh-TW" sz="2000" dirty="0">
                <a:solidFill>
                  <a:srgbClr val="C00000"/>
                </a:solidFill>
                <a:latin typeface="Gill Sans" pitchFamily="34" charset="0"/>
              </a:rPr>
              <a:t>q-&gt;front =  (q-&gt;front + 1) % q-&gt;size;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 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= q-&gt;</a:t>
            </a:r>
            <a:r>
              <a:rPr lang="en-US" altLang="zh-TW" sz="2000" dirty="0" smtClean="0">
                <a:solidFill>
                  <a:srgbClr val="0000FF"/>
                </a:solidFill>
                <a:latin typeface="Gill Sans" pitchFamily="34" charset="0"/>
              </a:rPr>
              <a:t>elements[q-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&gt;front];       return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} else 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printf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("Error\n");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84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845" y="1423516"/>
            <a:ext cx="8335297" cy="733908"/>
          </a:xfrm>
        </p:spPr>
        <p:txBody>
          <a:bodyPr/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First-In-First-Out</a:t>
            </a:r>
            <a:r>
              <a:rPr lang="en-US" altLang="zh-TW" sz="2400" dirty="0" smtClean="0"/>
              <a:t> (</a:t>
            </a:r>
            <a:r>
              <a:rPr lang="en-US" altLang="zh-TW" sz="2400" dirty="0">
                <a:solidFill>
                  <a:srgbClr val="FF0000"/>
                </a:solidFill>
              </a:rPr>
              <a:t>F</a:t>
            </a:r>
            <a:r>
              <a:rPr lang="en-US" altLang="zh-TW" sz="2400" dirty="0" smtClean="0">
                <a:solidFill>
                  <a:srgbClr val="FF0000"/>
                </a:solidFill>
              </a:rPr>
              <a:t>IFO</a:t>
            </a:r>
            <a:r>
              <a:rPr lang="en-US" altLang="zh-TW" sz="2400" dirty="0" smtClean="0"/>
              <a:t>): The first </a:t>
            </a:r>
            <a:r>
              <a:rPr lang="en-US" altLang="zh-TW" sz="2400" dirty="0"/>
              <a:t>element being </a:t>
            </a:r>
            <a:r>
              <a:rPr lang="en-US" altLang="zh-TW" sz="2400" dirty="0" err="1" smtClean="0"/>
              <a:t>enqueued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</a:t>
            </a:r>
            <a:r>
              <a:rPr lang="en-US" altLang="zh-TW" sz="2400" dirty="0" smtClean="0"/>
              <a:t>nto </a:t>
            </a:r>
            <a:r>
              <a:rPr lang="en-US" altLang="zh-TW" sz="2400" dirty="0"/>
              <a:t>a </a:t>
            </a:r>
            <a:r>
              <a:rPr lang="en-US" altLang="zh-TW" sz="2400" dirty="0" smtClean="0"/>
              <a:t>queue </a:t>
            </a:r>
            <a:r>
              <a:rPr lang="en-US" altLang="zh-TW" sz="2400" dirty="0"/>
              <a:t>is the first element </a:t>
            </a:r>
            <a:r>
              <a:rPr lang="en-US" altLang="zh-TW" sz="2400" dirty="0" err="1" smtClean="0"/>
              <a:t>dequeued</a:t>
            </a:r>
            <a:r>
              <a:rPr lang="en-US" altLang="zh-TW" sz="2400" dirty="0" smtClean="0"/>
              <a:t>.</a:t>
            </a:r>
          </a:p>
          <a:p>
            <a:r>
              <a:rPr lang="en-US" altLang="zh-TW" sz="2400" dirty="0" smtClean="0"/>
              <a:t>The efficiency comes with restricted accesses.</a:t>
            </a:r>
            <a:endParaRPr lang="en-US" altLang="zh-TW" sz="24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Stacks and Queues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cs typeface="Times New Roman" pitchFamily="18" charset="0"/>
              </a:rPr>
              <a:t>3-</a:t>
            </a:r>
            <a:fld id="{D771C658-50B4-4440-9114-F764B39FC6D7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  <p:pic>
        <p:nvPicPr>
          <p:cNvPr id="8" name="Picture 6" descr="http://t0.gstatic.com/images?q=tbn:ANd9GcTmbg1hKRtORrZ0MHsBmyHpZ17n9OfJc4E2ddnkhgT4a-tCSrk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8" y="4972043"/>
            <a:ext cx="28194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3.bp.blogspot.com/-5XwVgzjUJLU/TqZzEpjaoDI/AAAAAAAAAA8/I4Uu6FZPAb8/s1600/Queue-%2528data-structure%2529-pic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544" y="3050191"/>
            <a:ext cx="5623902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05BBC870-853C-4143-8803-9DE2DFC15485}" type="slidenum">
              <a:rPr lang="zh-TW" altLang="en-US" smtClean="0"/>
              <a:pPr/>
              <a:t>3</a:t>
            </a:fld>
            <a:endParaRPr lang="en-US" altLang="zh-TW" dirty="0"/>
          </a:p>
        </p:txBody>
      </p:sp>
      <p:sp>
        <p:nvSpPr>
          <p:cNvPr id="384004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03738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Queue ADT</a:t>
            </a:r>
          </a:p>
        </p:txBody>
      </p:sp>
      <p:sp>
        <p:nvSpPr>
          <p:cNvPr id="384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11083" y="1107831"/>
            <a:ext cx="8654405" cy="5486400"/>
          </a:xfrm>
        </p:spPr>
        <p:txBody>
          <a:bodyPr/>
          <a:lstStyle/>
          <a:p>
            <a:r>
              <a:rPr lang="en-US" altLang="zh-TW" sz="2100" dirty="0"/>
              <a:t>A queue is an ordered list in which </a:t>
            </a:r>
            <a:r>
              <a:rPr lang="en-US" altLang="zh-TW" sz="2100" dirty="0" smtClean="0"/>
              <a:t>all </a:t>
            </a:r>
            <a:r>
              <a:rPr lang="en-US" altLang="zh-TW" sz="2100" dirty="0"/>
              <a:t>insertions (</a:t>
            </a:r>
            <a:r>
              <a:rPr lang="en-US" altLang="zh-TW" sz="2100" dirty="0" err="1">
                <a:solidFill>
                  <a:srgbClr val="C00000"/>
                </a:solidFill>
              </a:rPr>
              <a:t>enqueues</a:t>
            </a:r>
            <a:r>
              <a:rPr lang="en-US" altLang="zh-TW" sz="2100" dirty="0"/>
              <a:t>) are made at one end called “</a:t>
            </a:r>
            <a:r>
              <a:rPr lang="en-US" altLang="zh-TW" sz="2100" dirty="0">
                <a:solidFill>
                  <a:srgbClr val="C00000"/>
                </a:solidFill>
              </a:rPr>
              <a:t>rear</a:t>
            </a:r>
            <a:r>
              <a:rPr lang="en-US" altLang="zh-TW" sz="2100" dirty="0"/>
              <a:t>” and </a:t>
            </a:r>
            <a:r>
              <a:rPr lang="en-US" altLang="zh-TW" sz="2100" dirty="0" smtClean="0"/>
              <a:t>all </a:t>
            </a:r>
            <a:r>
              <a:rPr lang="en-US" altLang="zh-TW" sz="2100" dirty="0"/>
              <a:t>deletions (</a:t>
            </a:r>
            <a:r>
              <a:rPr lang="en-US" altLang="zh-TW" sz="2100" dirty="0" err="1">
                <a:solidFill>
                  <a:srgbClr val="C00000"/>
                </a:solidFill>
              </a:rPr>
              <a:t>dequeues</a:t>
            </a:r>
            <a:r>
              <a:rPr lang="en-US" altLang="zh-TW" sz="2100" dirty="0"/>
              <a:t>) take place at the opposite end “</a:t>
            </a:r>
            <a:r>
              <a:rPr lang="en-US" altLang="zh-TW" sz="2100" dirty="0">
                <a:solidFill>
                  <a:srgbClr val="C00000"/>
                </a:solidFill>
              </a:rPr>
              <a:t>front</a:t>
            </a:r>
            <a:r>
              <a:rPr lang="en-US" altLang="zh-TW" sz="2100" dirty="0"/>
              <a:t>”.</a:t>
            </a:r>
          </a:p>
          <a:p>
            <a:r>
              <a:rPr lang="en-US" altLang="zh-TW" sz="2100" dirty="0"/>
              <a:t>Given a queue </a:t>
            </a:r>
            <a:r>
              <a:rPr lang="en-US" altLang="zh-TW" sz="2100" i="1" dirty="0">
                <a:solidFill>
                  <a:srgbClr val="0000FF"/>
                </a:solidFill>
              </a:rPr>
              <a:t>Q = (a</a:t>
            </a:r>
            <a:r>
              <a:rPr lang="en-US" altLang="zh-TW" sz="2100" i="1" baseline="-25000" dirty="0">
                <a:solidFill>
                  <a:srgbClr val="0000FF"/>
                </a:solidFill>
              </a:rPr>
              <a:t>0</a:t>
            </a:r>
            <a:r>
              <a:rPr lang="en-US" altLang="zh-TW" sz="2100" i="1" dirty="0">
                <a:solidFill>
                  <a:srgbClr val="0000FF"/>
                </a:solidFill>
              </a:rPr>
              <a:t>, a</a:t>
            </a:r>
            <a:r>
              <a:rPr lang="en-US" altLang="zh-TW" sz="2100" i="1" baseline="-25000" dirty="0">
                <a:solidFill>
                  <a:srgbClr val="0000FF"/>
                </a:solidFill>
              </a:rPr>
              <a:t>1</a:t>
            </a:r>
            <a:r>
              <a:rPr lang="en-US" altLang="zh-TW" sz="2100" i="1" dirty="0">
                <a:solidFill>
                  <a:srgbClr val="0000FF"/>
                </a:solidFill>
              </a:rPr>
              <a:t>, ..., a</a:t>
            </a:r>
            <a:r>
              <a:rPr lang="en-US" altLang="zh-TW" sz="2100" i="1" baseline="-25000" dirty="0">
                <a:solidFill>
                  <a:srgbClr val="0000FF"/>
                </a:solidFill>
              </a:rPr>
              <a:t>n-1</a:t>
            </a:r>
            <a:r>
              <a:rPr lang="en-US" altLang="zh-TW" sz="2100" i="1" dirty="0">
                <a:solidFill>
                  <a:srgbClr val="0000FF"/>
                </a:solidFill>
              </a:rPr>
              <a:t>)</a:t>
            </a:r>
            <a:r>
              <a:rPr lang="en-US" altLang="zh-TW" sz="2100" dirty="0">
                <a:solidFill>
                  <a:srgbClr val="0000FF"/>
                </a:solidFill>
              </a:rPr>
              <a:t> </a:t>
            </a:r>
            <a:r>
              <a:rPr lang="en-US" altLang="zh-TW" sz="2100" dirty="0"/>
              <a:t>where </a:t>
            </a:r>
            <a:r>
              <a:rPr lang="en-US" altLang="zh-TW" sz="2100" i="1" dirty="0">
                <a:solidFill>
                  <a:srgbClr val="0000FF"/>
                </a:solidFill>
              </a:rPr>
              <a:t>a</a:t>
            </a:r>
            <a:r>
              <a:rPr lang="en-US" altLang="zh-TW" sz="2100" i="1" baseline="-25000" dirty="0">
                <a:solidFill>
                  <a:srgbClr val="0000FF"/>
                </a:solidFill>
              </a:rPr>
              <a:t>0</a:t>
            </a:r>
            <a:r>
              <a:rPr lang="en-US" altLang="zh-TW" sz="2100" dirty="0"/>
              <a:t> is the front element, </a:t>
            </a:r>
            <a:r>
              <a:rPr lang="en-US" altLang="zh-TW" sz="2100" i="1" dirty="0" err="1">
                <a:solidFill>
                  <a:srgbClr val="0000FF"/>
                </a:solidFill>
              </a:rPr>
              <a:t>a</a:t>
            </a:r>
            <a:r>
              <a:rPr lang="en-US" altLang="zh-TW" sz="2100" i="1" baseline="-25000" dirty="0" err="1">
                <a:solidFill>
                  <a:srgbClr val="0000FF"/>
                </a:solidFill>
              </a:rPr>
              <a:t>i</a:t>
            </a:r>
            <a:r>
              <a:rPr lang="en-US" altLang="zh-TW" sz="2100" dirty="0">
                <a:solidFill>
                  <a:srgbClr val="0000FF"/>
                </a:solidFill>
              </a:rPr>
              <a:t> </a:t>
            </a:r>
            <a:r>
              <a:rPr lang="en-US" altLang="zh-TW" sz="2100" dirty="0"/>
              <a:t>is behind </a:t>
            </a:r>
            <a:r>
              <a:rPr lang="en-US" altLang="zh-TW" sz="2100" i="1" dirty="0">
                <a:solidFill>
                  <a:srgbClr val="0000FF"/>
                </a:solidFill>
              </a:rPr>
              <a:t>a</a:t>
            </a:r>
            <a:r>
              <a:rPr lang="en-US" altLang="zh-TW" sz="2100" i="1" baseline="-25000" dirty="0">
                <a:solidFill>
                  <a:srgbClr val="0000FF"/>
                </a:solidFill>
              </a:rPr>
              <a:t>i-1</a:t>
            </a:r>
            <a:r>
              <a:rPr lang="en-US" altLang="zh-TW" sz="2100" dirty="0"/>
              <a:t>.</a:t>
            </a:r>
          </a:p>
          <a:p>
            <a:r>
              <a:rPr lang="en-US" altLang="zh-TW" sz="2100" dirty="0"/>
              <a:t>Functions:</a:t>
            </a:r>
          </a:p>
          <a:p>
            <a:pPr lvl="1"/>
            <a:r>
              <a:rPr lang="en-US" altLang="zh-TW" sz="2000" dirty="0" smtClean="0">
                <a:solidFill>
                  <a:srgbClr val="0000FF"/>
                </a:solidFill>
              </a:rPr>
              <a:t>queue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CreateQ</a:t>
            </a:r>
            <a:r>
              <a:rPr lang="en-US" altLang="zh-TW" sz="2000" dirty="0" smtClean="0">
                <a:solidFill>
                  <a:srgbClr val="0000FF"/>
                </a:solidFill>
              </a:rPr>
              <a:t>(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int</a:t>
            </a:r>
            <a:r>
              <a:rPr lang="en-US" altLang="zh-TW" sz="2000" dirty="0" smtClean="0">
                <a:solidFill>
                  <a:srgbClr val="0000FF"/>
                </a:solidFill>
              </a:rPr>
              <a:t>)</a:t>
            </a:r>
            <a:r>
              <a:rPr lang="en-US" altLang="zh-TW" sz="2000" dirty="0" smtClean="0"/>
              <a:t>: </a:t>
            </a:r>
            <a:r>
              <a:rPr lang="en-US" altLang="zh-TW" sz="2000" dirty="0"/>
              <a:t>create an empty queue with max elements.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Boolean </a:t>
            </a:r>
            <a:r>
              <a:rPr lang="en-US" altLang="zh-TW" sz="2000" dirty="0" err="1">
                <a:solidFill>
                  <a:srgbClr val="0000FF"/>
                </a:solidFill>
              </a:rPr>
              <a:t>IsEmptyQ</a:t>
            </a:r>
            <a:r>
              <a:rPr lang="en-US" altLang="zh-TW" sz="2000" dirty="0">
                <a:solidFill>
                  <a:srgbClr val="0000FF"/>
                </a:solidFill>
              </a:rPr>
              <a:t>(queue)</a:t>
            </a:r>
            <a:r>
              <a:rPr lang="en-US" altLang="zh-TW" sz="2000" dirty="0"/>
              <a:t>: if the queue is empty return TRUE. Otherwise, return FALSE.</a:t>
            </a:r>
          </a:p>
          <a:p>
            <a:pPr lvl="1"/>
            <a:r>
              <a:rPr lang="en-US" altLang="zh-TW" sz="2000" dirty="0">
                <a:solidFill>
                  <a:srgbClr val="0000FF"/>
                </a:solidFill>
              </a:rPr>
              <a:t>Boolean </a:t>
            </a:r>
            <a:r>
              <a:rPr lang="en-US" altLang="zh-TW" sz="2000" dirty="0" err="1">
                <a:solidFill>
                  <a:srgbClr val="0000FF"/>
                </a:solidFill>
              </a:rPr>
              <a:t>IsFullQ</a:t>
            </a:r>
            <a:r>
              <a:rPr lang="en-US" altLang="zh-TW" sz="2000" dirty="0">
                <a:solidFill>
                  <a:srgbClr val="0000FF"/>
                </a:solidFill>
              </a:rPr>
              <a:t>(queue)</a:t>
            </a:r>
            <a:r>
              <a:rPr lang="en-US" altLang="zh-TW" sz="2000" dirty="0"/>
              <a:t>: if the queue is full, return TRUE. Otherwise return FALSE.</a:t>
            </a:r>
          </a:p>
          <a:p>
            <a:pPr lvl="1"/>
            <a:r>
              <a:rPr lang="en-US" altLang="zh-TW" sz="2000" dirty="0" smtClean="0">
                <a:solidFill>
                  <a:srgbClr val="0000FF"/>
                </a:solidFill>
              </a:rPr>
              <a:t>queue </a:t>
            </a:r>
            <a:r>
              <a:rPr lang="en-US" altLang="zh-TW" sz="2000" dirty="0" err="1">
                <a:solidFill>
                  <a:srgbClr val="0000FF"/>
                </a:solidFill>
              </a:rPr>
              <a:t>enqueue</a:t>
            </a:r>
            <a:r>
              <a:rPr lang="en-US" altLang="zh-TW" sz="2000" dirty="0">
                <a:solidFill>
                  <a:srgbClr val="0000FF"/>
                </a:solidFill>
              </a:rPr>
              <a:t>(queue, </a:t>
            </a:r>
            <a:r>
              <a:rPr lang="en-US" altLang="zh-TW" sz="2000" dirty="0" smtClean="0">
                <a:solidFill>
                  <a:srgbClr val="0000FF"/>
                </a:solidFill>
              </a:rPr>
              <a:t>element)</a:t>
            </a:r>
            <a:r>
              <a:rPr lang="en-US" altLang="zh-TW" sz="2000" dirty="0" smtClean="0"/>
              <a:t>: </a:t>
            </a:r>
            <a:r>
              <a:rPr lang="en-US" altLang="zh-TW" sz="2000" dirty="0"/>
              <a:t>add an </a:t>
            </a:r>
            <a:r>
              <a:rPr lang="en-US" altLang="zh-TW" sz="2000" dirty="0" smtClean="0"/>
              <a:t>element </a:t>
            </a:r>
            <a:r>
              <a:rPr lang="en-US" altLang="zh-TW" sz="2000" dirty="0"/>
              <a:t>into the rear of the queue.</a:t>
            </a:r>
          </a:p>
          <a:p>
            <a:pPr lvl="1"/>
            <a:r>
              <a:rPr lang="en-US" altLang="zh-TW" sz="2000" dirty="0" smtClean="0">
                <a:solidFill>
                  <a:srgbClr val="0000FF"/>
                </a:solidFill>
              </a:rPr>
              <a:t>element </a:t>
            </a:r>
            <a:r>
              <a:rPr lang="en-US" altLang="zh-TW" sz="2000" dirty="0" err="1">
                <a:solidFill>
                  <a:srgbClr val="0000FF"/>
                </a:solidFill>
              </a:rPr>
              <a:t>dequeue</a:t>
            </a:r>
            <a:r>
              <a:rPr lang="en-US" altLang="zh-TW" sz="2000" dirty="0">
                <a:solidFill>
                  <a:srgbClr val="0000FF"/>
                </a:solidFill>
              </a:rPr>
              <a:t>(queue)</a:t>
            </a:r>
            <a:r>
              <a:rPr lang="en-US" altLang="zh-TW" sz="2000" dirty="0"/>
              <a:t>: return and delete the front </a:t>
            </a:r>
            <a:r>
              <a:rPr lang="en-US" altLang="zh-TW" sz="2000" dirty="0" smtClean="0"/>
              <a:t>element </a:t>
            </a:r>
            <a:r>
              <a:rPr lang="en-US" altLang="zh-TW" sz="2000" dirty="0"/>
              <a:t>on a queue</a:t>
            </a:r>
            <a:r>
              <a:rPr lang="en-US" altLang="zh-TW" sz="2000" dirty="0" smtClean="0"/>
              <a:t>.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226134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F2A5F4CE-77F7-4AA8-97BB-B3AA03CA943D}" type="slidenum">
              <a:rPr lang="zh-TW" altLang="en-US" smtClean="0"/>
              <a:pPr/>
              <a:t>4</a:t>
            </a:fld>
            <a:endParaRPr lang="en-US" altLang="zh-TW" dirty="0"/>
          </a:p>
        </p:txBody>
      </p:sp>
      <p:sp>
        <p:nvSpPr>
          <p:cNvPr id="385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Implementation of Queue </a:t>
            </a:r>
            <a:r>
              <a:rPr lang="en-US" altLang="zh-TW" dirty="0" smtClean="0">
                <a:solidFill>
                  <a:srgbClr val="0000FF"/>
                </a:solidFill>
              </a:rPr>
              <a:t>(</a:t>
            </a:r>
            <a:r>
              <a:rPr lang="en-US" altLang="zh-TW" dirty="0">
                <a:solidFill>
                  <a:srgbClr val="0000FF"/>
                </a:solidFill>
              </a:rPr>
              <a:t>1)</a:t>
            </a:r>
          </a:p>
        </p:txBody>
      </p:sp>
      <p:sp>
        <p:nvSpPr>
          <p:cNvPr id="3850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33867" y="1524000"/>
            <a:ext cx="6388964" cy="4888523"/>
          </a:xfrm>
        </p:spPr>
        <p:txBody>
          <a:bodyPr/>
          <a:lstStyle/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typedef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enum</a:t>
            </a:r>
            <a:r>
              <a:rPr lang="en-US" altLang="zh-TW" sz="2000" dirty="0">
                <a:solidFill>
                  <a:srgbClr val="0000FF"/>
                </a:solidFill>
              </a:rPr>
              <a:t> {FALSE = 0, TRUE = 1} Boolean;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</a:rPr>
              <a:t>typedef</a:t>
            </a:r>
            <a:r>
              <a:rPr lang="en-US" altLang="zh-TW" sz="2000" dirty="0">
                <a:solidFill>
                  <a:srgbClr val="0000FF"/>
                </a:solidFill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</a:rPr>
              <a:t>struct</a:t>
            </a:r>
            <a:r>
              <a:rPr lang="en-US" altLang="zh-TW" sz="2000" dirty="0">
                <a:solidFill>
                  <a:srgbClr val="0000FF"/>
                </a:solidFill>
              </a:rPr>
              <a:t> {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size;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last; 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*</a:t>
            </a:r>
            <a:r>
              <a:rPr lang="en-US" altLang="zh-TW" sz="2000" dirty="0" smtClean="0">
                <a:solidFill>
                  <a:srgbClr val="0000FF"/>
                </a:solidFill>
              </a:rPr>
              <a:t>elements;</a:t>
            </a:r>
            <a:endParaRPr lang="en-US" altLang="zh-TW" sz="20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} queue;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endParaRPr lang="en-US" altLang="zh-TW" sz="20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smtClean="0">
                <a:solidFill>
                  <a:srgbClr val="0000FF"/>
                </a:solidFill>
              </a:rPr>
              <a:t>queue* </a:t>
            </a:r>
            <a:r>
              <a:rPr lang="en-US" altLang="zh-TW" sz="2000" dirty="0" err="1">
                <a:solidFill>
                  <a:srgbClr val="0000FF"/>
                </a:solidFill>
              </a:rPr>
              <a:t>createQ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 size)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{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queue *q;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q = (queue*)</a:t>
            </a:r>
            <a:r>
              <a:rPr lang="en-US" altLang="zh-TW" sz="2000" dirty="0" err="1">
                <a:solidFill>
                  <a:srgbClr val="0000FF"/>
                </a:solidFill>
              </a:rPr>
              <a:t>malloc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sizeof</a:t>
            </a:r>
            <a:r>
              <a:rPr lang="en-US" altLang="zh-TW" sz="2000" dirty="0">
                <a:solidFill>
                  <a:srgbClr val="0000FF"/>
                </a:solidFill>
              </a:rPr>
              <a:t>(queue));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q-&gt;size = size;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q-&gt;</a:t>
            </a:r>
            <a:r>
              <a:rPr lang="en-US" altLang="zh-TW" sz="2000" dirty="0" smtClean="0">
                <a:solidFill>
                  <a:srgbClr val="0000FF"/>
                </a:solidFill>
              </a:rPr>
              <a:t>elements </a:t>
            </a:r>
            <a:r>
              <a:rPr lang="en-US" altLang="zh-TW" sz="2000" dirty="0">
                <a:solidFill>
                  <a:srgbClr val="0000FF"/>
                </a:solidFill>
              </a:rPr>
              <a:t>= (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*)</a:t>
            </a:r>
            <a:r>
              <a:rPr lang="en-US" altLang="zh-TW" sz="2000" dirty="0" err="1">
                <a:solidFill>
                  <a:srgbClr val="0000FF"/>
                </a:solidFill>
              </a:rPr>
              <a:t>malloc</a:t>
            </a:r>
            <a:r>
              <a:rPr lang="en-US" altLang="zh-TW" sz="2000" dirty="0">
                <a:solidFill>
                  <a:srgbClr val="0000FF"/>
                </a:solidFill>
              </a:rPr>
              <a:t>(size * </a:t>
            </a:r>
            <a:r>
              <a:rPr lang="en-US" altLang="zh-TW" sz="2000" dirty="0" err="1">
                <a:solidFill>
                  <a:srgbClr val="0000FF"/>
                </a:solidFill>
              </a:rPr>
              <a:t>sizeof</a:t>
            </a:r>
            <a:r>
              <a:rPr lang="en-US" altLang="zh-TW" sz="2000" dirty="0">
                <a:solidFill>
                  <a:srgbClr val="0000FF"/>
                </a:solidFill>
              </a:rPr>
              <a:t>(</a:t>
            </a:r>
            <a:r>
              <a:rPr lang="en-US" altLang="zh-TW" sz="2000" dirty="0" err="1">
                <a:solidFill>
                  <a:srgbClr val="0000FF"/>
                </a:solidFill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</a:rPr>
              <a:t>));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q-&gt;last = -1;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return q;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 smtClean="0">
                <a:solidFill>
                  <a:srgbClr val="0000FF"/>
                </a:solidFill>
              </a:rPr>
              <a:t>}</a:t>
            </a:r>
            <a:endParaRPr lang="en-US" altLang="zh-TW" sz="2000" dirty="0">
              <a:solidFill>
                <a:srgbClr val="0000FF"/>
              </a:solidFill>
            </a:endParaRPr>
          </a:p>
        </p:txBody>
      </p:sp>
      <p:grpSp>
        <p:nvGrpSpPr>
          <p:cNvPr id="385059" name="Group 35"/>
          <p:cNvGrpSpPr>
            <a:grpSpLocks/>
          </p:cNvGrpSpPr>
          <p:nvPr/>
        </p:nvGrpSpPr>
        <p:grpSpPr bwMode="auto">
          <a:xfrm>
            <a:off x="4752299" y="2095500"/>
            <a:ext cx="4023772" cy="3109912"/>
            <a:chOff x="2775" y="729"/>
            <a:chExt cx="2745" cy="1959"/>
          </a:xfrm>
        </p:grpSpPr>
        <p:grpSp>
          <p:nvGrpSpPr>
            <p:cNvPr id="385060" name="Group 36"/>
            <p:cNvGrpSpPr>
              <a:grpSpLocks/>
            </p:cNvGrpSpPr>
            <p:nvPr/>
          </p:nvGrpSpPr>
          <p:grpSpPr bwMode="auto">
            <a:xfrm>
              <a:off x="2775" y="960"/>
              <a:ext cx="2745" cy="1728"/>
              <a:chOff x="2775" y="960"/>
              <a:chExt cx="2745" cy="1728"/>
            </a:xfrm>
          </p:grpSpPr>
          <p:grpSp>
            <p:nvGrpSpPr>
              <p:cNvPr id="385061" name="Group 37"/>
              <p:cNvGrpSpPr>
                <a:grpSpLocks/>
              </p:cNvGrpSpPr>
              <p:nvPr/>
            </p:nvGrpSpPr>
            <p:grpSpPr bwMode="auto">
              <a:xfrm>
                <a:off x="5088" y="1488"/>
                <a:ext cx="432" cy="1200"/>
                <a:chOff x="4464" y="816"/>
                <a:chExt cx="432" cy="1200"/>
              </a:xfrm>
            </p:grpSpPr>
            <p:sp>
              <p:nvSpPr>
                <p:cNvPr id="385062" name="Rectangle 38"/>
                <p:cNvSpPr>
                  <a:spLocks noChangeArrowheads="1"/>
                </p:cNvSpPr>
                <p:nvPr/>
              </p:nvSpPr>
              <p:spPr bwMode="auto">
                <a:xfrm>
                  <a:off x="4464" y="816"/>
                  <a:ext cx="432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385063" name="Rectangle 39"/>
                <p:cNvSpPr>
                  <a:spLocks noChangeArrowheads="1"/>
                </p:cNvSpPr>
                <p:nvPr/>
              </p:nvSpPr>
              <p:spPr bwMode="auto">
                <a:xfrm>
                  <a:off x="4464" y="1056"/>
                  <a:ext cx="432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385064" name="Rectangle 40"/>
                <p:cNvSpPr>
                  <a:spLocks noChangeArrowheads="1"/>
                </p:cNvSpPr>
                <p:nvPr/>
              </p:nvSpPr>
              <p:spPr bwMode="auto">
                <a:xfrm>
                  <a:off x="4464" y="1296"/>
                  <a:ext cx="432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385065" name="Rectangle 41"/>
                <p:cNvSpPr>
                  <a:spLocks noChangeArrowheads="1"/>
                </p:cNvSpPr>
                <p:nvPr/>
              </p:nvSpPr>
              <p:spPr bwMode="auto">
                <a:xfrm>
                  <a:off x="4464" y="1536"/>
                  <a:ext cx="432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385066" name="Rectangle 42"/>
                <p:cNvSpPr>
                  <a:spLocks noChangeArrowheads="1"/>
                </p:cNvSpPr>
                <p:nvPr/>
              </p:nvSpPr>
              <p:spPr bwMode="auto">
                <a:xfrm>
                  <a:off x="4464" y="1776"/>
                  <a:ext cx="432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</p:grpSp>
          <p:sp>
            <p:nvSpPr>
              <p:cNvPr id="385067" name="Text Box 43"/>
              <p:cNvSpPr txBox="1">
                <a:spLocks noChangeArrowheads="1"/>
              </p:cNvSpPr>
              <p:nvPr/>
            </p:nvSpPr>
            <p:spPr bwMode="auto">
              <a:xfrm>
                <a:off x="2775" y="1440"/>
                <a:ext cx="76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 smtClean="0">
                    <a:latin typeface="Gill Sans" pitchFamily="34" charset="0"/>
                  </a:rPr>
                  <a:t>elements</a:t>
                </a:r>
                <a:endParaRPr lang="en-US" altLang="zh-TW" sz="1800" dirty="0">
                  <a:latin typeface="Gill Sans" pitchFamily="34" charset="0"/>
                </a:endParaRPr>
              </a:p>
            </p:txBody>
          </p:sp>
          <p:grpSp>
            <p:nvGrpSpPr>
              <p:cNvPr id="385068" name="Group 44"/>
              <p:cNvGrpSpPr>
                <a:grpSpLocks/>
              </p:cNvGrpSpPr>
              <p:nvPr/>
            </p:nvGrpSpPr>
            <p:grpSpPr bwMode="auto">
              <a:xfrm>
                <a:off x="3456" y="960"/>
                <a:ext cx="672" cy="720"/>
                <a:chOff x="4560" y="912"/>
                <a:chExt cx="432" cy="720"/>
              </a:xfrm>
            </p:grpSpPr>
            <p:sp>
              <p:nvSpPr>
                <p:cNvPr id="385069" name="Rectangle 45"/>
                <p:cNvSpPr>
                  <a:spLocks noChangeArrowheads="1"/>
                </p:cNvSpPr>
                <p:nvPr/>
              </p:nvSpPr>
              <p:spPr bwMode="auto">
                <a:xfrm>
                  <a:off x="4560" y="912"/>
                  <a:ext cx="432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385070" name="Rectangle 46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432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  <p:sp>
              <p:nvSpPr>
                <p:cNvPr id="385071" name="Rectangle 47"/>
                <p:cNvSpPr>
                  <a:spLocks noChangeArrowheads="1"/>
                </p:cNvSpPr>
                <p:nvPr/>
              </p:nvSpPr>
              <p:spPr bwMode="auto">
                <a:xfrm>
                  <a:off x="4560" y="1392"/>
                  <a:ext cx="432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/>
                </a:p>
              </p:txBody>
            </p:sp>
          </p:grpSp>
          <p:sp>
            <p:nvSpPr>
              <p:cNvPr id="385072" name="Text Box 48"/>
              <p:cNvSpPr txBox="1">
                <a:spLocks noChangeArrowheads="1"/>
              </p:cNvSpPr>
              <p:nvPr/>
            </p:nvSpPr>
            <p:spPr bwMode="auto">
              <a:xfrm>
                <a:off x="3120" y="1200"/>
                <a:ext cx="371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>
                    <a:latin typeface="Gill Sans" pitchFamily="34" charset="0"/>
                  </a:rPr>
                  <a:t>last</a:t>
                </a:r>
              </a:p>
            </p:txBody>
          </p:sp>
          <p:sp>
            <p:nvSpPr>
              <p:cNvPr id="385073" name="Text Box 49"/>
              <p:cNvSpPr txBox="1">
                <a:spLocks noChangeArrowheads="1"/>
              </p:cNvSpPr>
              <p:nvPr/>
            </p:nvSpPr>
            <p:spPr bwMode="auto">
              <a:xfrm>
                <a:off x="3088" y="960"/>
                <a:ext cx="4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800" dirty="0">
                    <a:latin typeface="Gill Sans" pitchFamily="34" charset="0"/>
                  </a:rPr>
                  <a:t>size</a:t>
                </a:r>
              </a:p>
            </p:txBody>
          </p:sp>
          <p:sp>
            <p:nvSpPr>
              <p:cNvPr id="385074" name="Line 50"/>
              <p:cNvSpPr>
                <a:spLocks noChangeShapeType="1"/>
              </p:cNvSpPr>
              <p:nvPr/>
            </p:nvSpPr>
            <p:spPr bwMode="auto">
              <a:xfrm flipV="1">
                <a:off x="3984" y="1488"/>
                <a:ext cx="1104" cy="9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HK" altLang="en-US"/>
              </a:p>
            </p:txBody>
          </p:sp>
        </p:grpSp>
        <p:sp>
          <p:nvSpPr>
            <p:cNvPr id="385075" name="Text Box 51"/>
            <p:cNvSpPr txBox="1">
              <a:spLocks noChangeArrowheads="1"/>
            </p:cNvSpPr>
            <p:nvPr/>
          </p:nvSpPr>
          <p:spPr bwMode="auto">
            <a:xfrm>
              <a:off x="3398" y="729"/>
              <a:ext cx="22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Gill Sans" pitchFamily="34" charset="0"/>
                </a:rPr>
                <a:t>q</a:t>
              </a:r>
            </a:p>
          </p:txBody>
        </p:sp>
        <p:sp>
          <p:nvSpPr>
            <p:cNvPr id="385076" name="Text Box 52"/>
            <p:cNvSpPr txBox="1">
              <a:spLocks noChangeArrowheads="1"/>
            </p:cNvSpPr>
            <p:nvPr/>
          </p:nvSpPr>
          <p:spPr bwMode="auto">
            <a:xfrm>
              <a:off x="3494" y="984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Gill Sans" pitchFamily="34" charset="0"/>
                </a:rPr>
                <a:t>5</a:t>
              </a:r>
            </a:p>
          </p:txBody>
        </p:sp>
        <p:sp>
          <p:nvSpPr>
            <p:cNvPr id="385077" name="Text Box 53"/>
            <p:cNvSpPr txBox="1">
              <a:spLocks noChangeArrowheads="1"/>
            </p:cNvSpPr>
            <p:nvPr/>
          </p:nvSpPr>
          <p:spPr bwMode="auto">
            <a:xfrm>
              <a:off x="3504" y="1200"/>
              <a:ext cx="26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80808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800">
                  <a:latin typeface="Gill Sans" pitchFamily="34" charset="0"/>
                </a:rPr>
                <a:t>-1</a:t>
              </a:r>
            </a:p>
          </p:txBody>
        </p:sp>
      </p:grpSp>
      <p:sp>
        <p:nvSpPr>
          <p:cNvPr id="26" name="Text Box 43"/>
          <p:cNvSpPr txBox="1">
            <a:spLocks noChangeArrowheads="1"/>
          </p:cNvSpPr>
          <p:nvPr/>
        </p:nvSpPr>
        <p:spPr bwMode="auto">
          <a:xfrm>
            <a:off x="6778324" y="3376612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Gill Sans" pitchFamily="34" charset="0"/>
              </a:rPr>
              <a:t>e</a:t>
            </a:r>
            <a:r>
              <a:rPr lang="en-US" altLang="zh-TW" sz="1800" dirty="0" smtClean="0">
                <a:latin typeface="Gill Sans" pitchFamily="34" charset="0"/>
              </a:rPr>
              <a:t>lements[0]</a:t>
            </a:r>
            <a:endParaRPr lang="en-US" altLang="zh-TW" sz="1800" dirty="0">
              <a:latin typeface="Gill Sans" pitchFamily="34" charset="0"/>
            </a:endParaRPr>
          </a:p>
        </p:txBody>
      </p:sp>
      <p:sp>
        <p:nvSpPr>
          <p:cNvPr id="27" name="Text Box 43"/>
          <p:cNvSpPr txBox="1">
            <a:spLocks noChangeArrowheads="1"/>
          </p:cNvSpPr>
          <p:nvPr/>
        </p:nvSpPr>
        <p:spPr bwMode="auto">
          <a:xfrm>
            <a:off x="6778327" y="3681415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latin typeface="Gill Sans" pitchFamily="34" charset="0"/>
              </a:rPr>
              <a:t>elements[1]</a:t>
            </a:r>
            <a:endParaRPr lang="en-US" altLang="zh-TW" sz="1800" dirty="0">
              <a:latin typeface="Gill Sans" pitchFamily="34" charset="0"/>
            </a:endParaRPr>
          </a:p>
        </p:txBody>
      </p:sp>
      <p:sp>
        <p:nvSpPr>
          <p:cNvPr id="28" name="Text Box 43"/>
          <p:cNvSpPr txBox="1">
            <a:spLocks noChangeArrowheads="1"/>
          </p:cNvSpPr>
          <p:nvPr/>
        </p:nvSpPr>
        <p:spPr bwMode="auto">
          <a:xfrm>
            <a:off x="6787290" y="4066895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latin typeface="Gill Sans" pitchFamily="34" charset="0"/>
              </a:rPr>
              <a:t>elements[2]</a:t>
            </a:r>
            <a:endParaRPr lang="en-US" altLang="zh-TW" sz="1800" dirty="0">
              <a:latin typeface="Gill Sans" pitchFamily="34" charset="0"/>
            </a:endParaRPr>
          </a:p>
        </p:txBody>
      </p:sp>
      <p:sp>
        <p:nvSpPr>
          <p:cNvPr id="29" name="Text Box 43"/>
          <p:cNvSpPr txBox="1">
            <a:spLocks noChangeArrowheads="1"/>
          </p:cNvSpPr>
          <p:nvPr/>
        </p:nvSpPr>
        <p:spPr bwMode="auto">
          <a:xfrm>
            <a:off x="6778322" y="4434443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latin typeface="Gill Sans" pitchFamily="34" charset="0"/>
              </a:rPr>
              <a:t>elements[3]</a:t>
            </a:r>
            <a:endParaRPr lang="en-US" altLang="zh-TW" sz="1800" dirty="0">
              <a:latin typeface="Gill Sans" pitchFamily="34" charset="0"/>
            </a:endParaRPr>
          </a:p>
        </p:txBody>
      </p:sp>
      <p:sp>
        <p:nvSpPr>
          <p:cNvPr id="30" name="Text Box 43"/>
          <p:cNvSpPr txBox="1">
            <a:spLocks noChangeArrowheads="1"/>
          </p:cNvSpPr>
          <p:nvPr/>
        </p:nvSpPr>
        <p:spPr bwMode="auto">
          <a:xfrm>
            <a:off x="6778323" y="4828889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latin typeface="Gill Sans" pitchFamily="34" charset="0"/>
              </a:rPr>
              <a:t>elements[4]</a:t>
            </a:r>
            <a:endParaRPr lang="en-US" altLang="zh-TW" sz="1800" dirty="0">
              <a:latin typeface="Gill Sans" pitchFamily="34" charset="0"/>
            </a:endParaRPr>
          </a:p>
        </p:txBody>
      </p:sp>
      <p:sp>
        <p:nvSpPr>
          <p:cNvPr id="31" name="Text Box 43"/>
          <p:cNvSpPr txBox="1">
            <a:spLocks noChangeArrowheads="1"/>
          </p:cNvSpPr>
          <p:nvPr/>
        </p:nvSpPr>
        <p:spPr bwMode="auto">
          <a:xfrm>
            <a:off x="8123031" y="2901487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latin typeface="Gill Sans" pitchFamily="34" charset="0"/>
              </a:rPr>
              <a:t>front</a:t>
            </a:r>
            <a:endParaRPr lang="en-US" altLang="zh-TW" sz="1800" dirty="0">
              <a:solidFill>
                <a:srgbClr val="FF0000"/>
              </a:solidFill>
              <a:latin typeface="Gill Sans" pitchFamily="34" charset="0"/>
            </a:endParaRPr>
          </a:p>
        </p:txBody>
      </p:sp>
      <p:sp>
        <p:nvSpPr>
          <p:cNvPr id="33" name="Text Box 43"/>
          <p:cNvSpPr txBox="1">
            <a:spLocks noChangeArrowheads="1"/>
          </p:cNvSpPr>
          <p:nvPr/>
        </p:nvSpPr>
        <p:spPr bwMode="auto">
          <a:xfrm>
            <a:off x="8114069" y="5223348"/>
            <a:ext cx="595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HK" altLang="zh-TW" sz="1800" dirty="0" smtClean="0">
                <a:solidFill>
                  <a:srgbClr val="FF0000"/>
                </a:solidFill>
                <a:latin typeface="Gill Sans" pitchFamily="34" charset="0"/>
              </a:rPr>
              <a:t>rear</a:t>
            </a:r>
            <a:endParaRPr lang="en-US" altLang="zh-TW" sz="1800" dirty="0">
              <a:solidFill>
                <a:srgbClr val="FF0000"/>
              </a:solidFill>
              <a:latin typeface="Gill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6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5A30A117-1B58-450C-ABB7-D755560F080B}" type="slidenum">
              <a:rPr lang="zh-TW" altLang="en-US" smtClean="0"/>
              <a:pPr/>
              <a:t>5</a:t>
            </a:fld>
            <a:endParaRPr lang="en-US" altLang="zh-TW" dirty="0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509954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Implementation of Queue (2)</a:t>
            </a:r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0641" y="910284"/>
            <a:ext cx="8561328" cy="990600"/>
          </a:xfrm>
          <a:noFill/>
        </p:spPr>
        <p:txBody>
          <a:bodyPr/>
          <a:lstStyle/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Boolean </a:t>
            </a:r>
            <a:r>
              <a:rPr lang="en-US" altLang="zh-TW" sz="2000" dirty="0" err="1">
                <a:solidFill>
                  <a:srgbClr val="0000FF"/>
                </a:solidFill>
              </a:rPr>
              <a:t>IsFullQ</a:t>
            </a:r>
            <a:r>
              <a:rPr lang="en-US" altLang="zh-TW" sz="2000" dirty="0">
                <a:solidFill>
                  <a:srgbClr val="0000FF"/>
                </a:solidFill>
              </a:rPr>
              <a:t>(queue *q){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  if (q-&gt;last == q-&gt;size - 1) return TRUE;  </a:t>
            </a:r>
            <a:r>
              <a:rPr lang="en-US" altLang="zh-TW" sz="2000" dirty="0" smtClean="0">
                <a:solidFill>
                  <a:srgbClr val="0000FF"/>
                </a:solidFill>
              </a:rPr>
              <a:t>else </a:t>
            </a:r>
            <a:r>
              <a:rPr lang="en-US" altLang="zh-TW" sz="2000" dirty="0">
                <a:solidFill>
                  <a:srgbClr val="0000FF"/>
                </a:solidFill>
              </a:rPr>
              <a:t>return FALSE;</a:t>
            </a:r>
          </a:p>
          <a:p>
            <a:pPr lvl="1"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386079" name="Rectangle 31"/>
          <p:cNvSpPr>
            <a:spLocks noChangeArrowheads="1"/>
          </p:cNvSpPr>
          <p:nvPr/>
        </p:nvSpPr>
        <p:spPr bwMode="gray">
          <a:xfrm>
            <a:off x="194945" y="1898511"/>
            <a:ext cx="710646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Boolean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IsEmptyQ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(queue *q){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if (q-&gt;last == -1) return TRUE;  else return FALSE;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}</a:t>
            </a:r>
          </a:p>
        </p:txBody>
      </p:sp>
      <p:sp>
        <p:nvSpPr>
          <p:cNvPr id="386080" name="Rectangle 32"/>
          <p:cNvSpPr>
            <a:spLocks noChangeArrowheads="1"/>
          </p:cNvSpPr>
          <p:nvPr/>
        </p:nvSpPr>
        <p:spPr bwMode="gray">
          <a:xfrm>
            <a:off x="194945" y="2844617"/>
            <a:ext cx="7247184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void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enqueue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(queue *q,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e){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if (!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IsFullQ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(q)) {  q-&gt;last++; q-&gt;</a:t>
            </a:r>
            <a:r>
              <a:rPr lang="en-US" altLang="zh-TW" sz="2000" dirty="0" smtClean="0">
                <a:solidFill>
                  <a:srgbClr val="0000FF"/>
                </a:solidFill>
                <a:latin typeface="Gill Sans" pitchFamily="34" charset="0"/>
              </a:rPr>
              <a:t>elements[q-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&gt;last] = e;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} else 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printf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("Error\n");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}</a:t>
            </a:r>
          </a:p>
        </p:txBody>
      </p:sp>
      <p:sp>
        <p:nvSpPr>
          <p:cNvPr id="386081" name="Rectangle 33"/>
          <p:cNvSpPr>
            <a:spLocks noChangeArrowheads="1"/>
          </p:cNvSpPr>
          <p:nvPr/>
        </p:nvSpPr>
        <p:spPr bwMode="gray">
          <a:xfrm>
            <a:off x="165435" y="4111170"/>
            <a:ext cx="7879229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dequeue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(queue *q){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int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, j;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if (!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IsEmptyQ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(q)) { 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 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= q-&gt;element[0];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  for (j = 1; j &lt;= q-&gt;last; j++) q-&gt;</a:t>
            </a:r>
            <a:r>
              <a:rPr lang="en-US" altLang="zh-TW" sz="2000" dirty="0" smtClean="0">
                <a:solidFill>
                  <a:srgbClr val="0000FF"/>
                </a:solidFill>
                <a:latin typeface="Gill Sans" pitchFamily="34" charset="0"/>
              </a:rPr>
              <a:t>elements[j-1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] = q-&gt;</a:t>
            </a:r>
            <a:r>
              <a:rPr lang="en-US" altLang="zh-TW" sz="2000" dirty="0" smtClean="0">
                <a:solidFill>
                  <a:srgbClr val="0000FF"/>
                </a:solidFill>
                <a:latin typeface="Gill Sans" pitchFamily="34" charset="0"/>
              </a:rPr>
              <a:t>elements[j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];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  q-&gt;last--;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   return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i</a:t>
            </a:r>
            <a:r>
              <a:rPr lang="en-US" altLang="zh-TW" sz="2000" dirty="0" smtClean="0">
                <a:solidFill>
                  <a:srgbClr val="0000FF"/>
                </a:solidFill>
                <a:latin typeface="Gill Sans" pitchFamily="34" charset="0"/>
              </a:rPr>
              <a:t>;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ct val="20000"/>
              </a:spcBef>
              <a:buClr>
                <a:srgbClr val="0000FF"/>
              </a:buClr>
              <a:buSzPct val="50000"/>
              <a:buFont typeface="Monotype Sorts" pitchFamily="2" charset="2"/>
              <a:buNone/>
            </a:pP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  <a:latin typeface="Gill Sans" pitchFamily="34" charset="0"/>
              </a:rPr>
              <a:t>  } 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else  </a:t>
            </a:r>
            <a:r>
              <a:rPr lang="en-US" altLang="zh-TW" sz="2000" dirty="0" err="1">
                <a:solidFill>
                  <a:srgbClr val="0000FF"/>
                </a:solidFill>
                <a:latin typeface="Gill Sans" pitchFamily="34" charset="0"/>
              </a:rPr>
              <a:t>printf</a:t>
            </a:r>
            <a:r>
              <a:rPr lang="en-US" altLang="zh-TW" sz="2000" dirty="0">
                <a:solidFill>
                  <a:srgbClr val="0000FF"/>
                </a:solidFill>
                <a:latin typeface="Gill Sans" pitchFamily="34" charset="0"/>
              </a:rPr>
              <a:t>("Error\n");}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45000"/>
              <a:buFont typeface="Monotype Sorts" pitchFamily="2" charset="2"/>
              <a:buChar char="n"/>
            </a:pPr>
            <a:endParaRPr lang="zh-TW" altLang="zh-TW" sz="2000" dirty="0">
              <a:solidFill>
                <a:srgbClr val="0000FF"/>
              </a:solidFill>
              <a:latin typeface="Gill Sans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36171" y="5334737"/>
            <a:ext cx="6985204" cy="34834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Text Box 43"/>
          <p:cNvSpPr txBox="1">
            <a:spLocks noChangeArrowheads="1"/>
          </p:cNvSpPr>
          <p:nvPr/>
        </p:nvSpPr>
        <p:spPr bwMode="auto">
          <a:xfrm>
            <a:off x="6948650" y="3331787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Gill Sans" pitchFamily="34" charset="0"/>
              </a:rPr>
              <a:t>e</a:t>
            </a:r>
            <a:r>
              <a:rPr lang="en-US" altLang="zh-TW" sz="1800" dirty="0" smtClean="0">
                <a:latin typeface="Gill Sans" pitchFamily="34" charset="0"/>
              </a:rPr>
              <a:t>lements[0]</a:t>
            </a:r>
            <a:endParaRPr lang="en-US" altLang="zh-TW" sz="1800" dirty="0">
              <a:latin typeface="Gill Sans" pitchFamily="34" charset="0"/>
            </a:endParaRPr>
          </a:p>
        </p:txBody>
      </p:sp>
      <p:sp>
        <p:nvSpPr>
          <p:cNvPr id="12" name="Text Box 43"/>
          <p:cNvSpPr txBox="1">
            <a:spLocks noChangeArrowheads="1"/>
          </p:cNvSpPr>
          <p:nvPr/>
        </p:nvSpPr>
        <p:spPr bwMode="auto">
          <a:xfrm>
            <a:off x="6948653" y="3636590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latin typeface="Gill Sans" pitchFamily="34" charset="0"/>
              </a:rPr>
              <a:t>elements[1]</a:t>
            </a:r>
            <a:endParaRPr lang="en-US" altLang="zh-TW" sz="1800" dirty="0">
              <a:latin typeface="Gill Sans" pitchFamily="34" charset="0"/>
            </a:endParaRPr>
          </a:p>
        </p:txBody>
      </p:sp>
      <p:sp>
        <p:nvSpPr>
          <p:cNvPr id="13" name="Text Box 43"/>
          <p:cNvSpPr txBox="1">
            <a:spLocks noChangeArrowheads="1"/>
          </p:cNvSpPr>
          <p:nvPr/>
        </p:nvSpPr>
        <p:spPr bwMode="auto">
          <a:xfrm>
            <a:off x="6957616" y="4022070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latin typeface="Gill Sans" pitchFamily="34" charset="0"/>
              </a:rPr>
              <a:t>elements[2]</a:t>
            </a:r>
            <a:endParaRPr lang="en-US" altLang="zh-TW" sz="1800" dirty="0">
              <a:latin typeface="Gill Sans" pitchFamily="34" charset="0"/>
            </a:endParaRPr>
          </a:p>
        </p:txBody>
      </p:sp>
      <p:sp>
        <p:nvSpPr>
          <p:cNvPr id="14" name="Text Box 43"/>
          <p:cNvSpPr txBox="1">
            <a:spLocks noChangeArrowheads="1"/>
          </p:cNvSpPr>
          <p:nvPr/>
        </p:nvSpPr>
        <p:spPr bwMode="auto">
          <a:xfrm>
            <a:off x="6948648" y="4389618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latin typeface="Gill Sans" pitchFamily="34" charset="0"/>
              </a:rPr>
              <a:t>elements[3]</a:t>
            </a:r>
            <a:endParaRPr lang="en-US" altLang="zh-TW" sz="1800" dirty="0">
              <a:latin typeface="Gill Sans" pitchFamily="34" charset="0"/>
            </a:endParaRPr>
          </a:p>
        </p:txBody>
      </p:sp>
      <p:sp>
        <p:nvSpPr>
          <p:cNvPr id="15" name="Text Box 43"/>
          <p:cNvSpPr txBox="1">
            <a:spLocks noChangeArrowheads="1"/>
          </p:cNvSpPr>
          <p:nvPr/>
        </p:nvSpPr>
        <p:spPr bwMode="auto">
          <a:xfrm>
            <a:off x="6948649" y="4784064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latin typeface="Gill Sans" pitchFamily="34" charset="0"/>
              </a:rPr>
              <a:t>elements[4]</a:t>
            </a:r>
            <a:endParaRPr lang="en-US" altLang="zh-TW" sz="1800" dirty="0">
              <a:latin typeface="Gill Sans" pitchFamily="34" charset="0"/>
            </a:endParaRPr>
          </a:p>
        </p:txBody>
      </p:sp>
      <p:sp>
        <p:nvSpPr>
          <p:cNvPr id="16" name="Text Box 43"/>
          <p:cNvSpPr txBox="1">
            <a:spLocks noChangeArrowheads="1"/>
          </p:cNvSpPr>
          <p:nvPr/>
        </p:nvSpPr>
        <p:spPr bwMode="auto">
          <a:xfrm>
            <a:off x="8293357" y="2856662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latin typeface="Gill Sans" pitchFamily="34" charset="0"/>
              </a:rPr>
              <a:t>front</a:t>
            </a:r>
            <a:endParaRPr lang="en-US" altLang="zh-TW" sz="1800" dirty="0">
              <a:solidFill>
                <a:srgbClr val="FF0000"/>
              </a:solidFill>
              <a:latin typeface="Gill Sans" pitchFamily="34" charset="0"/>
            </a:endParaRP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8284395" y="5178523"/>
            <a:ext cx="595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HK" altLang="zh-TW" sz="1800" dirty="0" smtClean="0">
                <a:solidFill>
                  <a:srgbClr val="FF0000"/>
                </a:solidFill>
                <a:latin typeface="Gill Sans" pitchFamily="34" charset="0"/>
              </a:rPr>
              <a:t>rear</a:t>
            </a:r>
            <a:endParaRPr lang="en-US" altLang="zh-TW" sz="1800" dirty="0">
              <a:solidFill>
                <a:srgbClr val="FF0000"/>
              </a:solidFill>
              <a:latin typeface="Gill Sans" pitchFamily="34" charset="0"/>
            </a:endParaRPr>
          </a:p>
        </p:txBody>
      </p:sp>
      <p:sp>
        <p:nvSpPr>
          <p:cNvPr id="18" name="Rectangle 38"/>
          <p:cNvSpPr>
            <a:spLocks noChangeArrowheads="1"/>
          </p:cNvSpPr>
          <p:nvPr/>
        </p:nvSpPr>
        <p:spPr bwMode="auto">
          <a:xfrm>
            <a:off x="8286256" y="3273517"/>
            <a:ext cx="633249" cy="3810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HK" altLang="zh-HK" dirty="0" smtClean="0"/>
              <a:t>10</a:t>
            </a:r>
            <a:endParaRPr lang="zh-HK" altLang="en-US" dirty="0"/>
          </a:p>
        </p:txBody>
      </p:sp>
      <p:sp>
        <p:nvSpPr>
          <p:cNvPr id="19" name="Rectangle 39"/>
          <p:cNvSpPr>
            <a:spLocks noChangeArrowheads="1"/>
          </p:cNvSpPr>
          <p:nvPr/>
        </p:nvSpPr>
        <p:spPr bwMode="auto">
          <a:xfrm>
            <a:off x="8286256" y="3654517"/>
            <a:ext cx="633249" cy="3810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HK" altLang="zh-HK" dirty="0" smtClean="0"/>
              <a:t> 5</a:t>
            </a:r>
            <a:endParaRPr lang="zh-HK" altLang="en-US" dirty="0"/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8286256" y="4035517"/>
            <a:ext cx="633249" cy="3810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HK" altLang="zh-HK" dirty="0" smtClean="0"/>
              <a:t>20</a:t>
            </a:r>
            <a:endParaRPr lang="zh-HK" altLang="en-US" dirty="0"/>
          </a:p>
        </p:txBody>
      </p:sp>
      <p:sp>
        <p:nvSpPr>
          <p:cNvPr id="21" name="Rectangle 41"/>
          <p:cNvSpPr>
            <a:spLocks noChangeArrowheads="1"/>
          </p:cNvSpPr>
          <p:nvPr/>
        </p:nvSpPr>
        <p:spPr bwMode="auto">
          <a:xfrm>
            <a:off x="8286256" y="4416517"/>
            <a:ext cx="633249" cy="3810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HK" altLang="zh-HK" dirty="0" smtClean="0"/>
              <a:t> 8</a:t>
            </a:r>
            <a:endParaRPr lang="zh-HK" altLang="en-US" dirty="0"/>
          </a:p>
        </p:txBody>
      </p:sp>
      <p:sp>
        <p:nvSpPr>
          <p:cNvPr id="22" name="Rectangle 42"/>
          <p:cNvSpPr>
            <a:spLocks noChangeArrowheads="1"/>
          </p:cNvSpPr>
          <p:nvPr/>
        </p:nvSpPr>
        <p:spPr bwMode="auto">
          <a:xfrm>
            <a:off x="8286256" y="4797517"/>
            <a:ext cx="633249" cy="381000"/>
          </a:xfrm>
          <a:prstGeom prst="rect">
            <a:avLst/>
          </a:prstGeom>
          <a:noFill/>
          <a:ln w="12700">
            <a:solidFill>
              <a:srgbClr val="808080"/>
            </a:solidFill>
            <a:miter lim="800000"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HK" altLang="zh-HK" dirty="0" smtClean="0"/>
              <a:t>12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7831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Linked List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CA3FE3E9-107B-4A61-A63A-23B4F1637E2E}" type="slidenum">
              <a:rPr lang="zh-TW" altLang="en-US" smtClean="0"/>
              <a:pPr/>
              <a:t>6</a:t>
            </a:fld>
            <a:endParaRPr lang="en-US" altLang="zh-TW" dirty="0"/>
          </a:p>
        </p:txBody>
      </p:sp>
      <p:sp>
        <p:nvSpPr>
          <p:cNvPr id="3952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Dynamically Linked </a:t>
            </a:r>
            <a:r>
              <a:rPr lang="en-US" altLang="zh-TW" dirty="0" smtClean="0"/>
              <a:t>Queue</a:t>
            </a:r>
            <a:r>
              <a:rPr lang="en-US" altLang="zh-TW" dirty="0"/>
              <a:t> </a:t>
            </a:r>
            <a:r>
              <a:rPr lang="en-US" altLang="zh-TW" sz="3600" dirty="0" smtClean="0"/>
              <a:t>(Another implementation)</a:t>
            </a:r>
            <a:endParaRPr lang="en-US" altLang="zh-TW" dirty="0"/>
          </a:p>
        </p:txBody>
      </p:sp>
      <p:sp>
        <p:nvSpPr>
          <p:cNvPr id="395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4547" y="1357902"/>
            <a:ext cx="8443322" cy="4724400"/>
          </a:xfrm>
        </p:spPr>
        <p:txBody>
          <a:bodyPr/>
          <a:lstStyle/>
          <a:p>
            <a:pPr>
              <a:buNone/>
            </a:pPr>
            <a:r>
              <a:rPr lang="en-US" altLang="zh-HK" sz="2400" dirty="0" err="1">
                <a:solidFill>
                  <a:srgbClr val="0000FF"/>
                </a:solidFill>
              </a:rPr>
              <a:t>typedef</a:t>
            </a:r>
            <a:r>
              <a:rPr lang="en-US" altLang="zh-HK" sz="2400" dirty="0">
                <a:solidFill>
                  <a:srgbClr val="0000FF"/>
                </a:solidFill>
              </a:rPr>
              <a:t> </a:t>
            </a:r>
            <a:r>
              <a:rPr lang="en-US" altLang="zh-HK" sz="2400" dirty="0" err="1">
                <a:solidFill>
                  <a:srgbClr val="0000FF"/>
                </a:solidFill>
              </a:rPr>
              <a:t>struct</a:t>
            </a:r>
            <a:r>
              <a:rPr lang="en-US" altLang="zh-HK" sz="2400" dirty="0">
                <a:solidFill>
                  <a:srgbClr val="0000FF"/>
                </a:solidFill>
              </a:rPr>
              <a:t> </a:t>
            </a:r>
            <a:r>
              <a:rPr lang="en-US" altLang="zh-HK" sz="2400" dirty="0" err="1">
                <a:solidFill>
                  <a:srgbClr val="0000FF"/>
                </a:solidFill>
              </a:rPr>
              <a:t>listNode</a:t>
            </a:r>
            <a:r>
              <a:rPr lang="en-US" altLang="zh-HK" sz="2400" dirty="0">
                <a:solidFill>
                  <a:srgbClr val="0000FF"/>
                </a:solidFill>
              </a:rPr>
              <a:t> {		</a:t>
            </a:r>
            <a:br>
              <a:rPr lang="en-US" altLang="zh-HK" sz="2400" dirty="0">
                <a:solidFill>
                  <a:srgbClr val="0000FF"/>
                </a:solidFill>
              </a:rPr>
            </a:br>
            <a:r>
              <a:rPr lang="en-US" altLang="zh-HK" sz="2400" dirty="0">
                <a:solidFill>
                  <a:srgbClr val="0000FF"/>
                </a:solidFill>
              </a:rPr>
              <a:t>     </a:t>
            </a:r>
            <a:r>
              <a:rPr lang="en-US" altLang="zh-HK" sz="2400" dirty="0" err="1">
                <a:solidFill>
                  <a:srgbClr val="0000FF"/>
                </a:solidFill>
              </a:rPr>
              <a:t>int</a:t>
            </a:r>
            <a:r>
              <a:rPr lang="en-US" altLang="zh-HK" sz="2400" dirty="0">
                <a:solidFill>
                  <a:srgbClr val="0000FF"/>
                </a:solidFill>
              </a:rPr>
              <a:t> data;</a:t>
            </a:r>
            <a:br>
              <a:rPr lang="en-US" altLang="zh-HK" sz="2400" dirty="0">
                <a:solidFill>
                  <a:srgbClr val="0000FF"/>
                </a:solidFill>
              </a:rPr>
            </a:br>
            <a:r>
              <a:rPr lang="en-US" altLang="zh-HK" sz="2400" dirty="0">
                <a:solidFill>
                  <a:srgbClr val="0000FF"/>
                </a:solidFill>
              </a:rPr>
              <a:t>     </a:t>
            </a:r>
            <a:r>
              <a:rPr lang="en-US" altLang="zh-HK" sz="2400" dirty="0" err="1">
                <a:solidFill>
                  <a:srgbClr val="0000FF"/>
                </a:solidFill>
              </a:rPr>
              <a:t>listPointer</a:t>
            </a:r>
            <a:r>
              <a:rPr lang="en-US" altLang="zh-HK" sz="2400" dirty="0">
                <a:solidFill>
                  <a:srgbClr val="0000FF"/>
                </a:solidFill>
              </a:rPr>
              <a:t> link;</a:t>
            </a:r>
          </a:p>
          <a:p>
            <a:pPr>
              <a:buNone/>
            </a:pPr>
            <a:r>
              <a:rPr lang="en-US" altLang="zh-HK" sz="2400" dirty="0">
                <a:solidFill>
                  <a:srgbClr val="0000FF"/>
                </a:solidFill>
              </a:rPr>
              <a:t>};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 smtClean="0">
                <a:solidFill>
                  <a:srgbClr val="0000FF"/>
                </a:solidFill>
              </a:rPr>
              <a:t>queue </a:t>
            </a:r>
            <a:r>
              <a:rPr lang="en-US" altLang="zh-TW" sz="2200" dirty="0">
                <a:solidFill>
                  <a:srgbClr val="0000FF"/>
                </a:solidFill>
              </a:rPr>
              <a:t>*</a:t>
            </a:r>
            <a:r>
              <a:rPr lang="en-US" altLang="zh-TW" sz="2200" dirty="0" err="1">
                <a:solidFill>
                  <a:srgbClr val="0000FF"/>
                </a:solidFill>
              </a:rPr>
              <a:t>createQ</a:t>
            </a:r>
            <a:r>
              <a:rPr lang="en-US" altLang="zh-TW" sz="2200" dirty="0">
                <a:solidFill>
                  <a:srgbClr val="0000FF"/>
                </a:solidFill>
              </a:rPr>
              <a:t>(){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queue *q;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q  = (queue*)</a:t>
            </a:r>
            <a:r>
              <a:rPr lang="en-US" altLang="zh-TW" sz="2200" dirty="0" err="1">
                <a:solidFill>
                  <a:srgbClr val="0000FF"/>
                </a:solidFill>
              </a:rPr>
              <a:t>malloc</a:t>
            </a:r>
            <a:r>
              <a:rPr lang="en-US" altLang="zh-TW" sz="2200" dirty="0">
                <a:solidFill>
                  <a:srgbClr val="0000FF"/>
                </a:solidFill>
              </a:rPr>
              <a:t>(</a:t>
            </a:r>
            <a:r>
              <a:rPr lang="en-US" altLang="zh-TW" sz="2200" dirty="0" err="1">
                <a:solidFill>
                  <a:srgbClr val="0000FF"/>
                </a:solidFill>
              </a:rPr>
              <a:t>sizeof</a:t>
            </a:r>
            <a:r>
              <a:rPr lang="en-US" altLang="zh-TW" sz="2200" dirty="0">
                <a:solidFill>
                  <a:srgbClr val="0000FF"/>
                </a:solidFill>
              </a:rPr>
              <a:t>(queue));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q-&gt;element = NULL;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return q;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endParaRPr lang="en-US" altLang="zh-TW" sz="1000" dirty="0">
              <a:solidFill>
                <a:srgbClr val="0000FF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Boolean </a:t>
            </a:r>
            <a:r>
              <a:rPr lang="en-US" altLang="zh-TW" sz="2200" dirty="0" err="1">
                <a:solidFill>
                  <a:srgbClr val="0000FF"/>
                </a:solidFill>
              </a:rPr>
              <a:t>IsEmptyQ</a:t>
            </a:r>
            <a:r>
              <a:rPr lang="en-US" altLang="zh-TW" sz="2200" dirty="0">
                <a:solidFill>
                  <a:srgbClr val="0000FF"/>
                </a:solidFill>
              </a:rPr>
              <a:t>(queue *q){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  return </a:t>
            </a:r>
            <a:r>
              <a:rPr lang="en-US" altLang="zh-TW" sz="2200" dirty="0" err="1">
                <a:solidFill>
                  <a:srgbClr val="0000FF"/>
                </a:solidFill>
              </a:rPr>
              <a:t>IsEmptyL</a:t>
            </a:r>
            <a:r>
              <a:rPr lang="en-US" altLang="zh-TW" sz="2200" dirty="0">
                <a:solidFill>
                  <a:srgbClr val="0000FF"/>
                </a:solidFill>
              </a:rPr>
              <a:t>(q-&gt;element);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2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407570" y="1067823"/>
            <a:ext cx="736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436094" y="1394821"/>
            <a:ext cx="3070071" cy="14034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dirty="0" err="1">
                <a:solidFill>
                  <a:srgbClr val="0000FF"/>
                </a:solidFill>
                <a:latin typeface="+mn-lt"/>
              </a:rPr>
              <a:t>typedef</a:t>
            </a:r>
            <a:r>
              <a:rPr lang="en-US" altLang="zh-TW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+mn-lt"/>
              </a:rPr>
              <a:t>struct</a:t>
            </a:r>
            <a:r>
              <a:rPr lang="en-US" altLang="zh-TW" dirty="0">
                <a:solidFill>
                  <a:srgbClr val="0000FF"/>
                </a:solidFill>
                <a:latin typeface="+mn-lt"/>
              </a:rPr>
              <a:t> {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  <a:latin typeface="+mn-lt"/>
              </a:rPr>
              <a:t>  </a:t>
            </a:r>
            <a:r>
              <a:rPr lang="en-US" altLang="zh-TW" dirty="0" err="1">
                <a:solidFill>
                  <a:srgbClr val="0000FF"/>
                </a:solidFill>
                <a:latin typeface="+mn-lt"/>
              </a:rPr>
              <a:t>listNode</a:t>
            </a:r>
            <a:r>
              <a:rPr lang="en-US" altLang="zh-TW" dirty="0">
                <a:solidFill>
                  <a:srgbClr val="0000FF"/>
                </a:solidFill>
                <a:latin typeface="+mn-lt"/>
              </a:rPr>
              <a:t> *element;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dirty="0">
                <a:solidFill>
                  <a:srgbClr val="0000FF"/>
                </a:solidFill>
                <a:latin typeface="+mn-lt"/>
              </a:rPr>
              <a:t>} queue;</a:t>
            </a:r>
          </a:p>
          <a:p>
            <a:endParaRPr lang="en-US" dirty="0"/>
          </a:p>
        </p:txBody>
      </p:sp>
      <p:grpSp>
        <p:nvGrpSpPr>
          <p:cNvPr id="8" name="Group 123"/>
          <p:cNvGrpSpPr>
            <a:grpSpLocks/>
          </p:cNvGrpSpPr>
          <p:nvPr/>
        </p:nvGrpSpPr>
        <p:grpSpPr bwMode="auto">
          <a:xfrm>
            <a:off x="3214405" y="2452921"/>
            <a:ext cx="3090016" cy="835026"/>
            <a:chOff x="67" y="3122"/>
            <a:chExt cx="2108" cy="526"/>
          </a:xfrm>
        </p:grpSpPr>
        <p:sp>
          <p:nvSpPr>
            <p:cNvPr id="9" name="Line 124"/>
            <p:cNvSpPr>
              <a:spLocks noChangeShapeType="1"/>
            </p:cNvSpPr>
            <p:nvPr/>
          </p:nvSpPr>
          <p:spPr bwMode="auto">
            <a:xfrm>
              <a:off x="342" y="3362"/>
              <a:ext cx="4" cy="286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grpSp>
          <p:nvGrpSpPr>
            <p:cNvPr id="10" name="Group 125"/>
            <p:cNvGrpSpPr>
              <a:grpSpLocks/>
            </p:cNvGrpSpPr>
            <p:nvPr/>
          </p:nvGrpSpPr>
          <p:grpSpPr bwMode="auto">
            <a:xfrm>
              <a:off x="67" y="3122"/>
              <a:ext cx="2108" cy="252"/>
              <a:chOff x="67" y="3122"/>
              <a:chExt cx="2108" cy="252"/>
            </a:xfrm>
          </p:grpSpPr>
          <p:sp>
            <p:nvSpPr>
              <p:cNvPr id="11" name="Rectangle 126"/>
              <p:cNvSpPr>
                <a:spLocks noChangeArrowheads="1"/>
              </p:cNvSpPr>
              <p:nvPr/>
            </p:nvSpPr>
            <p:spPr bwMode="auto">
              <a:xfrm>
                <a:off x="67" y="3139"/>
                <a:ext cx="528" cy="192"/>
              </a:xfrm>
              <a:prstGeom prst="rect">
                <a:avLst/>
              </a:prstGeom>
              <a:noFill/>
              <a:ln w="12700">
                <a:solidFill>
                  <a:srgbClr val="808080"/>
                </a:solidFill>
                <a:miter lim="800000"/>
                <a:headE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HK" altLang="en-US">
                  <a:latin typeface="+mn-lt"/>
                </a:endParaRPr>
              </a:p>
            </p:txBody>
          </p:sp>
          <p:sp>
            <p:nvSpPr>
              <p:cNvPr id="12" name="Text Box 127"/>
              <p:cNvSpPr txBox="1">
                <a:spLocks noChangeArrowheads="1"/>
              </p:cNvSpPr>
              <p:nvPr/>
            </p:nvSpPr>
            <p:spPr bwMode="auto">
              <a:xfrm>
                <a:off x="562" y="3122"/>
                <a:ext cx="1613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2000" dirty="0" err="1" smtClean="0">
                    <a:latin typeface="+mn-lt"/>
                  </a:rPr>
                  <a:t>listNode</a:t>
                </a:r>
                <a:r>
                  <a:rPr lang="en-US" altLang="zh-TW" sz="2000" dirty="0" smtClean="0">
                    <a:latin typeface="+mn-lt"/>
                  </a:rPr>
                  <a:t>* element</a:t>
                </a:r>
                <a:endParaRPr lang="en-US" altLang="zh-TW" sz="2000" dirty="0">
                  <a:latin typeface="+mn-lt"/>
                </a:endParaRPr>
              </a:p>
            </p:txBody>
          </p:sp>
        </p:grpSp>
      </p:grpSp>
      <p:grpSp>
        <p:nvGrpSpPr>
          <p:cNvPr id="13" name="Group 128"/>
          <p:cNvGrpSpPr>
            <a:grpSpLocks/>
          </p:cNvGrpSpPr>
          <p:nvPr/>
        </p:nvGrpSpPr>
        <p:grpSpPr bwMode="auto">
          <a:xfrm>
            <a:off x="3623377" y="2746600"/>
            <a:ext cx="7291160" cy="723900"/>
            <a:chOff x="346" y="3307"/>
            <a:chExt cx="4974" cy="456"/>
          </a:xfrm>
        </p:grpSpPr>
        <p:grpSp>
          <p:nvGrpSpPr>
            <p:cNvPr id="14" name="Group 129"/>
            <p:cNvGrpSpPr>
              <a:grpSpLocks/>
            </p:cNvGrpSpPr>
            <p:nvPr/>
          </p:nvGrpSpPr>
          <p:grpSpPr bwMode="auto">
            <a:xfrm>
              <a:off x="538" y="3307"/>
              <a:ext cx="1056" cy="456"/>
              <a:chOff x="912" y="811"/>
              <a:chExt cx="1056" cy="456"/>
            </a:xfrm>
          </p:grpSpPr>
          <p:grpSp>
            <p:nvGrpSpPr>
              <p:cNvPr id="41" name="Group 130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44" name="Rectangle 131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5" name="Rectangle 132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6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21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 dirty="0">
                      <a:latin typeface="+mn-lt"/>
                    </a:rPr>
                    <a:t>12</a:t>
                  </a:r>
                </a:p>
              </p:txBody>
            </p:sp>
          </p:grpSp>
          <p:sp>
            <p:nvSpPr>
              <p:cNvPr id="42" name="Text Box 134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43" name="Text Box 135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5" name="Group 136"/>
            <p:cNvGrpSpPr>
              <a:grpSpLocks/>
            </p:cNvGrpSpPr>
            <p:nvPr/>
          </p:nvGrpSpPr>
          <p:grpSpPr bwMode="auto">
            <a:xfrm>
              <a:off x="1930" y="3307"/>
              <a:ext cx="1056" cy="456"/>
              <a:chOff x="912" y="811"/>
              <a:chExt cx="1056" cy="456"/>
            </a:xfrm>
          </p:grpSpPr>
          <p:grpSp>
            <p:nvGrpSpPr>
              <p:cNvPr id="35" name="Group 137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8" name="Rectangle 138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9" name="Rectangle 139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40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20</a:t>
                  </a:r>
                </a:p>
              </p:txBody>
            </p:sp>
          </p:grpSp>
          <p:sp>
            <p:nvSpPr>
              <p:cNvPr id="36" name="Text Box 141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7" name="Text Box 142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6" name="Group 143"/>
            <p:cNvGrpSpPr>
              <a:grpSpLocks/>
            </p:cNvGrpSpPr>
            <p:nvPr/>
          </p:nvGrpSpPr>
          <p:grpSpPr bwMode="auto">
            <a:xfrm>
              <a:off x="3274" y="3307"/>
              <a:ext cx="1056" cy="456"/>
              <a:chOff x="912" y="811"/>
              <a:chExt cx="1056" cy="456"/>
            </a:xfrm>
          </p:grpSpPr>
          <p:grpSp>
            <p:nvGrpSpPr>
              <p:cNvPr id="29" name="Group 144"/>
              <p:cNvGrpSpPr>
                <a:grpSpLocks/>
              </p:cNvGrpSpPr>
              <p:nvPr/>
            </p:nvGrpSpPr>
            <p:grpSpPr bwMode="auto">
              <a:xfrm>
                <a:off x="912" y="1008"/>
                <a:ext cx="1056" cy="259"/>
                <a:chOff x="912" y="1008"/>
                <a:chExt cx="1056" cy="259"/>
              </a:xfrm>
            </p:grpSpPr>
            <p:sp>
              <p:nvSpPr>
                <p:cNvPr id="32" name="Rectangle 145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3" name="Rectangle 146"/>
                <p:cNvSpPr>
                  <a:spLocks noChangeArrowheads="1"/>
                </p:cNvSpPr>
                <p:nvPr/>
              </p:nvSpPr>
              <p:spPr bwMode="auto">
                <a:xfrm>
                  <a:off x="1440" y="1008"/>
                  <a:ext cx="528" cy="240"/>
                </a:xfrm>
                <a:prstGeom prst="rect">
                  <a:avLst/>
                </a:prstGeom>
                <a:noFill/>
                <a:ln w="12700">
                  <a:solidFill>
                    <a:srgbClr val="80808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HK" altLang="en-US">
                    <a:latin typeface="+mn-lt"/>
                  </a:endParaRPr>
                </a:p>
              </p:txBody>
            </p:sp>
            <p:sp>
              <p:nvSpPr>
                <p:cNvPr id="34" name="Text Box 147"/>
                <p:cNvSpPr txBox="1">
                  <a:spLocks noChangeArrowheads="1"/>
                </p:cNvSpPr>
                <p:nvPr/>
              </p:nvSpPr>
              <p:spPr bwMode="auto">
                <a:xfrm>
                  <a:off x="998" y="1015"/>
                  <a:ext cx="340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80808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zh-TW" altLang="en-US" sz="2000">
                      <a:latin typeface="+mn-lt"/>
                    </a:rPr>
                    <a:t>40</a:t>
                  </a:r>
                </a:p>
              </p:txBody>
            </p:sp>
          </p:grpSp>
          <p:sp>
            <p:nvSpPr>
              <p:cNvPr id="30" name="Text Box 148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31" name="Text Box 149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grpSp>
          <p:nvGrpSpPr>
            <p:cNvPr id="17" name="Group 150"/>
            <p:cNvGrpSpPr>
              <a:grpSpLocks/>
            </p:cNvGrpSpPr>
            <p:nvPr/>
          </p:nvGrpSpPr>
          <p:grpSpPr bwMode="auto">
            <a:xfrm>
              <a:off x="4666" y="3307"/>
              <a:ext cx="654" cy="252"/>
              <a:chOff x="960" y="811"/>
              <a:chExt cx="654" cy="252"/>
            </a:xfrm>
          </p:grpSpPr>
          <p:sp>
            <p:nvSpPr>
              <p:cNvPr id="24" name="Text Box 155"/>
              <p:cNvSpPr txBox="1">
                <a:spLocks noChangeArrowheads="1"/>
              </p:cNvSpPr>
              <p:nvPr/>
            </p:nvSpPr>
            <p:spPr bwMode="auto">
              <a:xfrm>
                <a:off x="960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  <p:sp>
            <p:nvSpPr>
              <p:cNvPr id="25" name="Text Box 156"/>
              <p:cNvSpPr txBox="1">
                <a:spLocks noChangeArrowheads="1"/>
              </p:cNvSpPr>
              <p:nvPr/>
            </p:nvSpPr>
            <p:spPr bwMode="auto">
              <a:xfrm>
                <a:off x="1488" y="811"/>
                <a:ext cx="126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80808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zh-TW" altLang="en-US" sz="2000">
                  <a:latin typeface="+mn-lt"/>
                </a:endParaRPr>
              </a:p>
            </p:txBody>
          </p:sp>
        </p:grpSp>
        <p:sp>
          <p:nvSpPr>
            <p:cNvPr id="18" name="Line 157"/>
            <p:cNvSpPr>
              <a:spLocks noChangeShapeType="1"/>
            </p:cNvSpPr>
            <p:nvPr/>
          </p:nvSpPr>
          <p:spPr bwMode="auto">
            <a:xfrm>
              <a:off x="1498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19" name="Line 158"/>
            <p:cNvSpPr>
              <a:spLocks noChangeShapeType="1"/>
            </p:cNvSpPr>
            <p:nvPr/>
          </p:nvSpPr>
          <p:spPr bwMode="auto">
            <a:xfrm>
              <a:off x="2842" y="3648"/>
              <a:ext cx="43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  <p:sp>
          <p:nvSpPr>
            <p:cNvPr id="21" name="Line 160"/>
            <p:cNvSpPr>
              <a:spLocks noChangeShapeType="1"/>
            </p:cNvSpPr>
            <p:nvPr/>
          </p:nvSpPr>
          <p:spPr bwMode="auto">
            <a:xfrm>
              <a:off x="346" y="3648"/>
              <a:ext cx="192" cy="0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 type="stealth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HK" altLang="en-US">
                <a:latin typeface="+mn-lt"/>
              </a:endParaRPr>
            </a:p>
          </p:txBody>
        </p:sp>
      </p:grpSp>
      <p:sp>
        <p:nvSpPr>
          <p:cNvPr id="47" name="Text Box 161"/>
          <p:cNvSpPr txBox="1">
            <a:spLocks noChangeArrowheads="1"/>
          </p:cNvSpPr>
          <p:nvPr/>
        </p:nvSpPr>
        <p:spPr bwMode="auto">
          <a:xfrm>
            <a:off x="8678276" y="3108455"/>
            <a:ext cx="791561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>
                <a:latin typeface="+mn-lt"/>
              </a:rPr>
              <a:t>NULL</a:t>
            </a: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5055105" y="3440338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800" dirty="0" smtClean="0">
                <a:solidFill>
                  <a:srgbClr val="FF0000"/>
                </a:solidFill>
                <a:latin typeface="Gill Sans" pitchFamily="34" charset="0"/>
              </a:rPr>
              <a:t>front</a:t>
            </a:r>
            <a:endParaRPr lang="en-US" altLang="zh-TW" sz="1800" dirty="0">
              <a:solidFill>
                <a:srgbClr val="FF0000"/>
              </a:solidFill>
              <a:latin typeface="Gill Sans" pitchFamily="34" charset="0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8293357" y="3394546"/>
            <a:ext cx="5950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8080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HK" altLang="zh-TW" sz="1800" dirty="0" smtClean="0">
                <a:solidFill>
                  <a:srgbClr val="FF0000"/>
                </a:solidFill>
                <a:latin typeface="Gill Sans" pitchFamily="34" charset="0"/>
              </a:rPr>
              <a:t>rear</a:t>
            </a:r>
            <a:endParaRPr lang="en-US" altLang="zh-TW" sz="1800" dirty="0">
              <a:solidFill>
                <a:srgbClr val="FF0000"/>
              </a:solidFill>
              <a:latin typeface="Gill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Linked List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4-</a:t>
            </a:r>
            <a:fld id="{4D8D2AA9-D64C-4296-86DD-20639F5CA6F8}" type="slidenum">
              <a:rPr lang="zh-TW" altLang="en-US" smtClean="0"/>
              <a:pPr/>
              <a:t>7</a:t>
            </a:fld>
            <a:endParaRPr lang="en-US" altLang="zh-TW" dirty="0"/>
          </a:p>
        </p:txBody>
      </p:sp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Dynamically Linked </a:t>
            </a:r>
            <a:r>
              <a:rPr lang="en-US" altLang="zh-TW" dirty="0" smtClean="0"/>
              <a:t>Queue (Another implementation)</a:t>
            </a:r>
            <a:endParaRPr lang="en-US" altLang="zh-TW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5094" y="1334797"/>
            <a:ext cx="8443322" cy="4495800"/>
          </a:xfrm>
        </p:spPr>
        <p:txBody>
          <a:bodyPr/>
          <a:lstStyle/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void </a:t>
            </a:r>
            <a:r>
              <a:rPr lang="en-US" altLang="zh-TW" sz="2100" dirty="0" err="1">
                <a:solidFill>
                  <a:srgbClr val="0000FF"/>
                </a:solidFill>
              </a:rPr>
              <a:t>enqueue</a:t>
            </a:r>
            <a:r>
              <a:rPr lang="en-US" altLang="zh-TW" sz="2100" dirty="0">
                <a:solidFill>
                  <a:srgbClr val="0000FF"/>
                </a:solidFill>
              </a:rPr>
              <a:t>(queue *q, </a:t>
            </a:r>
            <a:r>
              <a:rPr lang="en-US" altLang="zh-TW" sz="2100" dirty="0" err="1">
                <a:solidFill>
                  <a:srgbClr val="0000FF"/>
                </a:solidFill>
              </a:rPr>
              <a:t>int</a:t>
            </a:r>
            <a:r>
              <a:rPr lang="en-US" altLang="zh-TW" sz="2100" dirty="0">
                <a:solidFill>
                  <a:srgbClr val="0000FF"/>
                </a:solidFill>
              </a:rPr>
              <a:t> e){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q-&gt;element = append(q-&gt;element, e);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}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endParaRPr lang="en-US" altLang="zh-TW" sz="600" dirty="0">
              <a:solidFill>
                <a:srgbClr val="0000FF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 err="1">
                <a:solidFill>
                  <a:srgbClr val="0000FF"/>
                </a:solidFill>
              </a:rPr>
              <a:t>int</a:t>
            </a:r>
            <a:r>
              <a:rPr lang="en-US" altLang="zh-TW" sz="2100" dirty="0">
                <a:solidFill>
                  <a:srgbClr val="0000FF"/>
                </a:solidFill>
              </a:rPr>
              <a:t> </a:t>
            </a:r>
            <a:r>
              <a:rPr lang="en-US" altLang="zh-TW" sz="2100" dirty="0" err="1">
                <a:solidFill>
                  <a:srgbClr val="0000FF"/>
                </a:solidFill>
              </a:rPr>
              <a:t>dequeue</a:t>
            </a:r>
            <a:r>
              <a:rPr lang="en-US" altLang="zh-TW" sz="2100" dirty="0">
                <a:solidFill>
                  <a:srgbClr val="0000FF"/>
                </a:solidFill>
              </a:rPr>
              <a:t>(queue *q){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</a:t>
            </a:r>
            <a:r>
              <a:rPr lang="en-US" altLang="zh-TW" sz="2100" dirty="0" err="1">
                <a:solidFill>
                  <a:srgbClr val="0000FF"/>
                </a:solidFill>
              </a:rPr>
              <a:t>int</a:t>
            </a:r>
            <a:r>
              <a:rPr lang="en-US" altLang="zh-TW" sz="2100" dirty="0">
                <a:solidFill>
                  <a:srgbClr val="0000FF"/>
                </a:solidFill>
              </a:rPr>
              <a:t> </a:t>
            </a:r>
            <a:r>
              <a:rPr lang="en-US" altLang="zh-TW" sz="2100" dirty="0" err="1">
                <a:solidFill>
                  <a:srgbClr val="0000FF"/>
                </a:solidFill>
              </a:rPr>
              <a:t>i</a:t>
            </a:r>
            <a:r>
              <a:rPr lang="en-US" altLang="zh-TW" sz="2100" dirty="0">
                <a:solidFill>
                  <a:srgbClr val="0000FF"/>
                </a:solidFill>
              </a:rPr>
              <a:t>;  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</a:t>
            </a:r>
            <a:r>
              <a:rPr lang="en-US" altLang="zh-TW" sz="2100" dirty="0" err="1" smtClean="0">
                <a:solidFill>
                  <a:srgbClr val="0000FF"/>
                </a:solidFill>
              </a:rPr>
              <a:t>listNode</a:t>
            </a:r>
            <a:r>
              <a:rPr lang="en-US" altLang="zh-TW" sz="2100" dirty="0" smtClean="0">
                <a:solidFill>
                  <a:srgbClr val="0000FF"/>
                </a:solidFill>
              </a:rPr>
              <a:t> </a:t>
            </a:r>
            <a:r>
              <a:rPr lang="en-US" altLang="zh-TW" sz="2100" dirty="0">
                <a:solidFill>
                  <a:srgbClr val="0000FF"/>
                </a:solidFill>
              </a:rPr>
              <a:t>*t;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if (!</a:t>
            </a:r>
            <a:r>
              <a:rPr lang="en-US" altLang="zh-TW" sz="2100" dirty="0" err="1">
                <a:solidFill>
                  <a:srgbClr val="0000FF"/>
                </a:solidFill>
              </a:rPr>
              <a:t>IsEmptyQ</a:t>
            </a:r>
            <a:r>
              <a:rPr lang="en-US" altLang="zh-TW" sz="2100" dirty="0">
                <a:solidFill>
                  <a:srgbClr val="0000FF"/>
                </a:solidFill>
              </a:rPr>
              <a:t>(q)) {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  t = nth(q-&gt;element, 0);  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  </a:t>
            </a:r>
            <a:r>
              <a:rPr lang="en-US" altLang="zh-TW" sz="2100" dirty="0" err="1">
                <a:solidFill>
                  <a:srgbClr val="0000FF"/>
                </a:solidFill>
              </a:rPr>
              <a:t>i</a:t>
            </a:r>
            <a:r>
              <a:rPr lang="en-US" altLang="zh-TW" sz="2100" dirty="0">
                <a:solidFill>
                  <a:srgbClr val="0000FF"/>
                </a:solidFill>
              </a:rPr>
              <a:t> = t-&gt;data;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  q-&gt;element = delete(q-&gt;element, NULL); </a:t>
            </a:r>
            <a:r>
              <a:rPr lang="en-US" altLang="zh-TW" sz="2100" dirty="0" smtClean="0">
                <a:solidFill>
                  <a:srgbClr val="0000FF"/>
                </a:solidFill>
              </a:rPr>
              <a:t>//delete the first node</a:t>
            </a:r>
            <a:endParaRPr lang="en-US" altLang="zh-TW" sz="2100" dirty="0">
              <a:solidFill>
                <a:srgbClr val="0000FF"/>
              </a:solidFill>
            </a:endParaRP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  return </a:t>
            </a:r>
            <a:r>
              <a:rPr lang="en-US" altLang="zh-TW" sz="2100" dirty="0" err="1">
                <a:solidFill>
                  <a:srgbClr val="0000FF"/>
                </a:solidFill>
              </a:rPr>
              <a:t>i</a:t>
            </a:r>
            <a:r>
              <a:rPr lang="en-US" altLang="zh-TW" sz="2100" dirty="0">
                <a:solidFill>
                  <a:srgbClr val="0000FF"/>
                </a:solidFill>
              </a:rPr>
              <a:t>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>
                <a:solidFill>
                  <a:srgbClr val="0000FF"/>
                </a:solidFill>
              </a:rPr>
              <a:t>  } else </a:t>
            </a:r>
            <a:r>
              <a:rPr lang="en-US" altLang="zh-TW" sz="2100" dirty="0" err="1">
                <a:solidFill>
                  <a:srgbClr val="0000FF"/>
                </a:solidFill>
              </a:rPr>
              <a:t>printf</a:t>
            </a:r>
            <a:r>
              <a:rPr lang="en-US" altLang="zh-TW" sz="2100" dirty="0">
                <a:solidFill>
                  <a:srgbClr val="0000FF"/>
                </a:solidFill>
              </a:rPr>
              <a:t>("Error\n</a:t>
            </a:r>
            <a:r>
              <a:rPr lang="en-US" altLang="zh-TW" sz="2100" dirty="0" smtClean="0">
                <a:solidFill>
                  <a:srgbClr val="0000FF"/>
                </a:solidFill>
              </a:rPr>
              <a:t>");</a:t>
            </a:r>
          </a:p>
          <a:p>
            <a:pPr>
              <a:lnSpc>
                <a:spcPct val="85000"/>
              </a:lnSpc>
              <a:buFont typeface="Monotype Sorts" pitchFamily="2" charset="2"/>
              <a:buNone/>
            </a:pPr>
            <a:r>
              <a:rPr lang="en-US" altLang="zh-TW" sz="2100" dirty="0" smtClean="0">
                <a:solidFill>
                  <a:srgbClr val="0000FF"/>
                </a:solidFill>
              </a:rPr>
              <a:t>}</a:t>
            </a:r>
            <a:endParaRPr lang="en-US" altLang="zh-TW" sz="21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80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210D22EB-45FB-4AB4-A306-23841ECAA473}" type="slidenum">
              <a:rPr lang="zh-TW" altLang="en-US" smtClean="0"/>
              <a:pPr/>
              <a:t>8</a:t>
            </a:fld>
            <a:endParaRPr lang="en-US" altLang="zh-TW" dirty="0"/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Circular Queue</a:t>
            </a:r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458686"/>
            <a:ext cx="6477000" cy="4648200"/>
          </a:xfrm>
        </p:spPr>
        <p:txBody>
          <a:bodyPr/>
          <a:lstStyle/>
          <a:p>
            <a:r>
              <a:rPr lang="en-US" altLang="zh-TW" dirty="0"/>
              <a:t>Use an array as a circular queue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>
                <a:solidFill>
                  <a:srgbClr val="C00000"/>
                </a:solidFill>
              </a:rPr>
              <a:t>Why?</a:t>
            </a:r>
            <a:r>
              <a:rPr lang="en-US" altLang="zh-TW" dirty="0" smtClean="0"/>
              <a:t> To reduce the cost of moving elements.</a:t>
            </a:r>
            <a:endParaRPr lang="en-US" altLang="zh-TW" dirty="0"/>
          </a:p>
          <a:p>
            <a:r>
              <a:rPr lang="en-US" altLang="zh-TW" dirty="0" smtClean="0"/>
              <a:t>It can be done by using an additional data field.</a:t>
            </a:r>
            <a:br>
              <a:rPr lang="en-US" altLang="zh-TW" dirty="0" smtClean="0"/>
            </a:br>
            <a:r>
              <a:rPr lang="en-US" altLang="zh-TW" sz="2400" dirty="0" err="1">
                <a:solidFill>
                  <a:srgbClr val="0000FF"/>
                </a:solidFill>
              </a:rPr>
              <a:t>typedef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r>
              <a:rPr lang="en-US" altLang="zh-TW" sz="2400" dirty="0" err="1">
                <a:solidFill>
                  <a:srgbClr val="0000FF"/>
                </a:solidFill>
              </a:rPr>
              <a:t>struct</a:t>
            </a:r>
            <a:r>
              <a:rPr lang="en-US" altLang="zh-TW" sz="2400" dirty="0">
                <a:solidFill>
                  <a:srgbClr val="0000FF"/>
                </a:solidFill>
              </a:rPr>
              <a:t> {</a:t>
            </a:r>
          </a:p>
          <a:p>
            <a:pPr lvl="1">
              <a:buClr>
                <a:srgbClr val="3333CC"/>
              </a:buClr>
              <a:buNone/>
            </a:pPr>
            <a:r>
              <a:rPr lang="en-US" altLang="zh-TW" dirty="0">
                <a:solidFill>
                  <a:srgbClr val="0000FF"/>
                </a:solidFill>
              </a:rPr>
              <a:t>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size;</a:t>
            </a:r>
          </a:p>
          <a:p>
            <a:pPr lvl="1">
              <a:buClr>
                <a:srgbClr val="3333CC"/>
              </a:buClr>
              <a:buNone/>
            </a:pPr>
            <a:r>
              <a:rPr lang="en-US" altLang="zh-TW" dirty="0">
                <a:solidFill>
                  <a:srgbClr val="0000FF"/>
                </a:solidFill>
              </a:rPr>
              <a:t>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front; </a:t>
            </a:r>
          </a:p>
          <a:p>
            <a:pPr lvl="1">
              <a:buClr>
                <a:srgbClr val="3333CC"/>
              </a:buClr>
              <a:buNone/>
            </a:pPr>
            <a:r>
              <a:rPr lang="en-US" altLang="zh-TW" dirty="0">
                <a:solidFill>
                  <a:srgbClr val="0000FF"/>
                </a:solidFill>
              </a:rPr>
              <a:t>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rear;</a:t>
            </a:r>
          </a:p>
          <a:p>
            <a:pPr lvl="1">
              <a:buClr>
                <a:srgbClr val="3333CC"/>
              </a:buClr>
              <a:buNone/>
            </a:pPr>
            <a:r>
              <a:rPr lang="en-US" altLang="zh-TW" dirty="0">
                <a:solidFill>
                  <a:srgbClr val="0000FF"/>
                </a:solidFill>
              </a:rPr>
              <a:t>  </a:t>
            </a:r>
            <a:r>
              <a:rPr lang="en-US" altLang="zh-TW" dirty="0" err="1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FF"/>
                </a:solidFill>
              </a:rPr>
              <a:t> *</a:t>
            </a:r>
            <a:r>
              <a:rPr lang="en-US" altLang="zh-TW" dirty="0" smtClean="0">
                <a:solidFill>
                  <a:srgbClr val="0000FF"/>
                </a:solidFill>
              </a:rPr>
              <a:t>elements;</a:t>
            </a:r>
            <a:endParaRPr lang="en-US" altLang="zh-TW" dirty="0">
              <a:solidFill>
                <a:srgbClr val="0000FF"/>
              </a:solidFill>
            </a:endParaRPr>
          </a:p>
          <a:p>
            <a:pPr lvl="1">
              <a:buClr>
                <a:srgbClr val="3333CC"/>
              </a:buClr>
              <a:buNone/>
            </a:pPr>
            <a:r>
              <a:rPr lang="en-US" altLang="zh-TW" dirty="0">
                <a:solidFill>
                  <a:srgbClr val="0000FF"/>
                </a:solidFill>
              </a:rPr>
              <a:t>} queue;</a:t>
            </a:r>
            <a:endParaRPr lang="zh-TW" altLang="en-US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170" name="Picture 2" descr="http://upload.wikimedia.org/wikipedia/commons/thumb/b/b7/Circular_buffer.svg/200px-Circular_buffer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89" y="4572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4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Stacks and Queues</a:t>
            </a:r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TW" dirty="0" smtClean="0"/>
              <a:t>3-</a:t>
            </a:r>
            <a:fld id="{210D22EB-45FB-4AB4-A306-23841ECAA473}" type="slidenum">
              <a:rPr lang="zh-TW" altLang="en-US" smtClean="0"/>
              <a:pPr/>
              <a:t>9</a:t>
            </a:fld>
            <a:endParaRPr lang="en-US" altLang="zh-TW" dirty="0"/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Circular Queue</a:t>
            </a:r>
          </a:p>
        </p:txBody>
      </p:sp>
      <p:sp>
        <p:nvSpPr>
          <p:cNvPr id="38707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1358" y="1379485"/>
            <a:ext cx="6750269" cy="4648200"/>
          </a:xfrm>
        </p:spPr>
        <p:txBody>
          <a:bodyPr/>
          <a:lstStyle/>
          <a:p>
            <a:r>
              <a:rPr lang="en-US" altLang="zh-TW" dirty="0" smtClean="0"/>
              <a:t>The conditions</a:t>
            </a:r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 smtClean="0">
                <a:solidFill>
                  <a:srgbClr val="0000FF"/>
                </a:solidFill>
              </a:rPr>
              <a:t>front</a:t>
            </a:r>
            <a:r>
              <a:rPr lang="en-US" altLang="zh-TW" dirty="0" smtClean="0"/>
              <a:t> equals to </a:t>
            </a:r>
            <a:r>
              <a:rPr lang="en-US" altLang="zh-TW" dirty="0" smtClean="0">
                <a:solidFill>
                  <a:srgbClr val="0000FF"/>
                </a:solidFill>
              </a:rPr>
              <a:t>rear</a:t>
            </a:r>
            <a:r>
              <a:rPr lang="en-US" altLang="zh-TW" dirty="0" smtClean="0"/>
              <a:t>, it means empty. </a:t>
            </a:r>
          </a:p>
          <a:p>
            <a:pPr lvl="1"/>
            <a:r>
              <a:rPr lang="en-US" altLang="zh-TW" dirty="0" smtClean="0"/>
              <a:t>The valid items are kept in the range of </a:t>
            </a:r>
            <a:r>
              <a:rPr lang="en-US" altLang="zh-TW" dirty="0" smtClean="0">
                <a:solidFill>
                  <a:srgbClr val="0000FF"/>
                </a:solidFill>
              </a:rPr>
              <a:t>[front+1, rear]</a:t>
            </a:r>
            <a:r>
              <a:rPr lang="en-US" altLang="zh-TW" dirty="0" smtClean="0"/>
              <a:t>.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7170" name="Picture 2" descr="http://upload.wikimedia.org/wikipedia/commons/thumb/b/b7/Circular_buffer.svg/200px-Circular_buffer.svg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89" y="457201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23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32634</TotalTime>
  <Words>1568</Words>
  <Application>Microsoft Office PowerPoint</Application>
  <PresentationFormat>On-screen Show (4:3)</PresentationFormat>
  <Paragraphs>353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Gill Sans</vt:lpstr>
      <vt:lpstr>PMingLiU</vt:lpstr>
      <vt:lpstr>PMingLiU</vt:lpstr>
      <vt:lpstr>Comic Sans MS</vt:lpstr>
      <vt:lpstr>Monotype Sorts</vt:lpstr>
      <vt:lpstr>Times New Roman</vt:lpstr>
      <vt:lpstr>Wingdings</vt:lpstr>
      <vt:lpstr>Default Design</vt:lpstr>
      <vt:lpstr>CSCI2100E   Queues </vt:lpstr>
      <vt:lpstr>Queue</vt:lpstr>
      <vt:lpstr>Queue ADT</vt:lpstr>
      <vt:lpstr>Implementation of Queue (1)</vt:lpstr>
      <vt:lpstr>Implementation of Queue (2)</vt:lpstr>
      <vt:lpstr>Dynamically Linked Queue (Another implementation)</vt:lpstr>
      <vt:lpstr>Dynamically Linked Queue (Another implementation)</vt:lpstr>
      <vt:lpstr>Circular Queue</vt:lpstr>
      <vt:lpstr>Circular Queue</vt:lpstr>
      <vt:lpstr>Circular Queues</vt:lpstr>
      <vt:lpstr>More insertions</vt:lpstr>
      <vt:lpstr>Deletion (Dequeue)</vt:lpstr>
      <vt:lpstr>Circular Queue</vt:lpstr>
      <vt:lpstr>Circular Queue: Full or Empty?</vt:lpstr>
      <vt:lpstr>Solution (waste one slot)</vt:lpstr>
      <vt:lpstr>Implementation of Circular Queue (1)</vt:lpstr>
      <vt:lpstr>Implementation of Circular Queue (2) </vt:lpstr>
      <vt:lpstr>Implementation of Circular Queue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Hong Cheng (SYEEM)</cp:lastModifiedBy>
  <cp:revision>461</cp:revision>
  <cp:lastPrinted>2014-01-23T03:42:19Z</cp:lastPrinted>
  <dcterms:created xsi:type="dcterms:W3CDTF">1999-10-08T19:08:27Z</dcterms:created>
  <dcterms:modified xsi:type="dcterms:W3CDTF">2022-03-03T13:33:31Z</dcterms:modified>
</cp:coreProperties>
</file>