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858" r:id="rId2"/>
  </p:sldMasterIdLst>
  <p:notesMasterIdLst>
    <p:notesMasterId r:id="rId53"/>
  </p:notesMasterIdLst>
  <p:handoutMasterIdLst>
    <p:handoutMasterId r:id="rId54"/>
  </p:handoutMasterIdLst>
  <p:sldIdLst>
    <p:sldId id="565" r:id="rId3"/>
    <p:sldId id="567" r:id="rId4"/>
    <p:sldId id="670" r:id="rId5"/>
    <p:sldId id="677" r:id="rId6"/>
    <p:sldId id="671" r:id="rId7"/>
    <p:sldId id="676" r:id="rId8"/>
    <p:sldId id="673" r:id="rId9"/>
    <p:sldId id="672" r:id="rId10"/>
    <p:sldId id="674" r:id="rId11"/>
    <p:sldId id="678" r:id="rId12"/>
    <p:sldId id="679" r:id="rId13"/>
    <p:sldId id="680" r:id="rId14"/>
    <p:sldId id="682" r:id="rId15"/>
    <p:sldId id="681" r:id="rId16"/>
    <p:sldId id="716" r:id="rId17"/>
    <p:sldId id="683" r:id="rId18"/>
    <p:sldId id="684" r:id="rId19"/>
    <p:sldId id="685" r:id="rId20"/>
    <p:sldId id="686" r:id="rId21"/>
    <p:sldId id="689" r:id="rId22"/>
    <p:sldId id="688" r:id="rId23"/>
    <p:sldId id="718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8" r:id="rId43"/>
    <p:sldId id="709" r:id="rId44"/>
    <p:sldId id="717" r:id="rId45"/>
    <p:sldId id="710" r:id="rId46"/>
    <p:sldId id="675" r:id="rId47"/>
    <p:sldId id="711" r:id="rId48"/>
    <p:sldId id="712" r:id="rId49"/>
    <p:sldId id="713" r:id="rId50"/>
    <p:sldId id="714" r:id="rId51"/>
    <p:sldId id="715" r:id="rId52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FFFF00"/>
    <a:srgbClr val="DDDDDD"/>
    <a:srgbClr val="FFCCFF"/>
    <a:srgbClr val="9999FF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3133" autoAdjust="0"/>
  </p:normalViewPr>
  <p:slideViewPr>
    <p:cSldViewPr snapToGrid="0">
      <p:cViewPr varScale="1">
        <p:scale>
          <a:sx n="128" d="100"/>
          <a:sy n="128" d="100"/>
        </p:scale>
        <p:origin x="15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9205A-4621-41C2-961A-90B387964ED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D/E-class 20060118 Wed</a:t>
            </a:r>
          </a:p>
        </p:txBody>
      </p:sp>
    </p:spTree>
    <p:extLst>
      <p:ext uri="{BB962C8B-B14F-4D97-AF65-F5344CB8AC3E}">
        <p14:creationId xmlns:p14="http://schemas.microsoft.com/office/powerpoint/2010/main" val="1212295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3C3FF60-64D5-4195-82EA-A0FE67CD60DB}" type="slidenum">
              <a:rPr lang="en-US" altLang="zh-CN" sz="1200" b="0"/>
              <a:pPr/>
              <a:t>14</a:t>
            </a:fld>
            <a:endParaRPr lang="en-US" altLang="zh-CN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6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3C3FF60-64D5-4195-82EA-A0FE67CD60DB}" type="slidenum">
              <a:rPr lang="en-US" altLang="zh-CN" sz="1200" b="0"/>
              <a:pPr/>
              <a:t>15</a:t>
            </a:fld>
            <a:endParaRPr lang="en-US" altLang="zh-CN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67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fld id="{2530C565-FE24-47D1-A45D-BB4C8482E0C6}" type="slidenum">
              <a:rPr lang="en-US" sz="1300">
                <a:latin typeface="Arial Narrow" pitchFamily="34" charset="0"/>
              </a:rPr>
              <a:pPr eaLnBrk="1" hangingPunct="1"/>
              <a:t>16</a:t>
            </a:fld>
            <a:endParaRPr lang="en-US" sz="1300">
              <a:latin typeface="Arial Narrow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44538"/>
            <a:ext cx="4962525" cy="3722687"/>
          </a:xfrm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75" y="4715482"/>
            <a:ext cx="5424851" cy="446600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888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B22FD5D4-5F30-415A-9D69-2523E9D2A7D0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20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10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6-</a:t>
            </a:r>
            <a:fld id="{C4794E24-39B1-4A06-9F92-95A70217195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27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7-</a:t>
            </a:r>
            <a:fld id="{AFB0C535-4FBB-449C-9118-BDFB56F5D88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0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7-</a:t>
            </a:r>
            <a:fld id="{D7F78198-6253-4FCF-8181-7C6B340C134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173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54B2DD70-B987-4949-B294-5F782849949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59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EA47A3EC-4886-4B35-A2B5-0B3D0A20754D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1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63B6BEC3-C812-4C11-B43A-F2575367CB2A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19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7FC3F1ED-2EBB-4AA0-8AA7-90CBB032977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8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63CF384E-035D-411D-9E48-9DFD66FFC95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8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47238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Sorting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A5F7BDAF-EDFA-4032-ABE2-DF459DBFEBD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44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08222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6-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Sorting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6-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6-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3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17" Type="http://schemas.openxmlformats.org/officeDocument/2006/relationships/image" Target="../media/image18.png"/><Relationship Id="rId2" Type="http://schemas.openxmlformats.org/officeDocument/2006/relationships/image" Target="../media/image1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smtClean="0">
                <a:solidFill>
                  <a:srgbClr val="002060"/>
                </a:solidFill>
              </a:rPr>
              <a:t>CSCI2100E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Sorting</a:t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013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547" y="996773"/>
            <a:ext cx="7772400" cy="4648200"/>
          </a:xfrm>
        </p:spPr>
        <p:txBody>
          <a:bodyPr/>
          <a:lstStyle/>
          <a:p>
            <a:r>
              <a:rPr lang="en-US" sz="2400" dirty="0" smtClean="0"/>
              <a:t>Consider to insert a record </a:t>
            </a:r>
            <a:r>
              <a:rPr lang="en-US" sz="2400" dirty="0" smtClean="0">
                <a:solidFill>
                  <a:srgbClr val="0000FF"/>
                </a:solidFill>
              </a:rPr>
              <a:t>e</a:t>
            </a:r>
            <a:r>
              <a:rPr lang="en-US" sz="2400" dirty="0" smtClean="0"/>
              <a:t> to the correct position in the range of </a:t>
            </a:r>
            <a:r>
              <a:rPr lang="en-US" sz="2400" dirty="0" smtClean="0">
                <a:solidFill>
                  <a:srgbClr val="0000FF"/>
                </a:solidFill>
              </a:rPr>
              <a:t>a[1..i]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dirty="0">
                <a:solidFill>
                  <a:srgbClr val="000000"/>
                </a:solidFill>
              </a:rPr>
              <a:t>following the ordering </a:t>
            </a:r>
            <a:r>
              <a:rPr lang="en-US" sz="2400" dirty="0" smtClean="0">
                <a:solidFill>
                  <a:srgbClr val="000000"/>
                </a:solidFill>
              </a:rPr>
              <a:t>relation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/>
              <a:t>Suppose it is at a position </a:t>
            </a:r>
            <a:r>
              <a:rPr lang="en-US" dirty="0" smtClean="0">
                <a:solidFill>
                  <a:srgbClr val="0000FF"/>
                </a:solidFill>
              </a:rPr>
              <a:t>a[k]</a:t>
            </a:r>
            <a:r>
              <a:rPr lang="en-US" dirty="0" smtClean="0"/>
              <a:t>, then all </a:t>
            </a:r>
            <a:r>
              <a:rPr lang="en-US" dirty="0" smtClean="0">
                <a:solidFill>
                  <a:srgbClr val="0000FF"/>
                </a:solidFill>
              </a:rPr>
              <a:t>a[k..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/>
              <a:t> must be shifted to right by one.</a:t>
            </a:r>
          </a:p>
          <a:p>
            <a:r>
              <a:rPr lang="en-US" sz="2400" dirty="0" smtClean="0"/>
              <a:t>Let it be done by a procedure called insert.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void insert(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e,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a[],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i) {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a[0] = e;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while (e &lt; a[i]) {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a[i+1] = a[i];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i--;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}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a[i+1] = e;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03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013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365" y="996773"/>
            <a:ext cx="8531258" cy="5585096"/>
          </a:xfrm>
        </p:spPr>
        <p:txBody>
          <a:bodyPr/>
          <a:lstStyle/>
          <a:p>
            <a:r>
              <a:rPr lang="en-US" sz="2400" dirty="0" smtClean="0"/>
              <a:t>Sort </a:t>
            </a:r>
            <a:r>
              <a:rPr lang="en-US" sz="2400" dirty="0" smtClean="0">
                <a:solidFill>
                  <a:srgbClr val="0000FF"/>
                </a:solidFill>
              </a:rPr>
              <a:t>a[1]..a[n]</a:t>
            </a:r>
            <a:r>
              <a:rPr lang="en-US" sz="2400" dirty="0" smtClean="0"/>
              <a:t> into a non-decreasing order.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>
                <a:solidFill>
                  <a:srgbClr val="0000FF"/>
                </a:solidFill>
              </a:rPr>
              <a:t>void </a:t>
            </a:r>
            <a:r>
              <a:rPr lang="en-US" sz="2000" dirty="0">
                <a:solidFill>
                  <a:srgbClr val="C00000"/>
                </a:solidFill>
              </a:rPr>
              <a:t>insert</a:t>
            </a:r>
            <a:r>
              <a:rPr lang="en-US" sz="2000" dirty="0">
                <a:solidFill>
                  <a:srgbClr val="0000FF"/>
                </a:solidFill>
              </a:rPr>
              <a:t>(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e,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a[],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srgbClr val="0000FF"/>
                </a:solidFill>
              </a:rPr>
              <a:t> i) {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 a[0] = e;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 while (e &lt; a[i]) {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       a[i+1] = a[i];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       i--;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 }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    a[i+1] = e;</a:t>
            </a: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void </a:t>
            </a:r>
            <a:r>
              <a:rPr lang="en-US" sz="2400" dirty="0" err="1" smtClean="0">
                <a:solidFill>
                  <a:srgbClr val="C00000"/>
                </a:solidFill>
              </a:rPr>
              <a:t>insertionSort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a[],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n) {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j, temp; 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for (j = 2; j &lt;= n; j++){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      temp = a[j];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</a:t>
            </a:r>
            <a:r>
              <a:rPr lang="en-US" sz="2400" dirty="0" smtClean="0">
                <a:solidFill>
                  <a:srgbClr val="C00000"/>
                </a:solidFill>
              </a:rPr>
              <a:t>insert</a:t>
            </a:r>
            <a:r>
              <a:rPr lang="en-US" sz="2400" dirty="0" smtClean="0">
                <a:solidFill>
                  <a:srgbClr val="0000FF"/>
                </a:solidFill>
              </a:rPr>
              <a:t>(temp, a, j-1); /* insert a[j] into a[1..j-1] */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}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16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318154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119" y="845943"/>
                <a:ext cx="8393784" cy="4648200"/>
              </a:xfrm>
            </p:spPr>
            <p:txBody>
              <a:bodyPr/>
              <a:lstStyle/>
              <a:p>
                <a:r>
                  <a:rPr lang="en-US" sz="2400" dirty="0" smtClean="0"/>
                  <a:t>In the worst case,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insert(e, a[], </a:t>
                </a:r>
                <a:r>
                  <a:rPr lang="en-US" sz="2400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2400" dirty="0" smtClean="0"/>
                  <a:t> makes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 smtClean="0"/>
                  <a:t> comparisons before making the insertion. The complexity of insert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err="1" smtClean="0">
                    <a:solidFill>
                      <a:srgbClr val="0000FF"/>
                    </a:solidFill>
                  </a:rPr>
                  <a:t>insertSort</a:t>
                </a:r>
                <a:r>
                  <a:rPr lang="en-US" sz="2400" dirty="0" smtClean="0"/>
                  <a:t> invokes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insert</a:t>
                </a:r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𝑗</m:t>
                    </m:r>
                    <m:r>
                      <a:rPr lang="en-US" sz="2400" i="1" dirty="0" smtClean="0">
                        <a:latin typeface="Cambria Math"/>
                      </a:rPr>
                      <m:t> –1=1, 2, …,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 smtClean="0"/>
                  <a:t>. Therefore,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+1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𝑂</m:t>
                    </m:r>
                    <m:r>
                      <a:rPr lang="en-US" sz="2400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Consider sort two 5 elements. </a:t>
                </a: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i="1" dirty="0" smtClean="0">
                    <a:solidFill>
                      <a:srgbClr val="C00000"/>
                    </a:solidFill>
                  </a:rPr>
                  <a:t>When does </a:t>
                </a:r>
                <a:r>
                  <a:rPr lang="en-US" sz="2400" i="1" dirty="0" err="1" smtClean="0">
                    <a:solidFill>
                      <a:srgbClr val="C00000"/>
                    </a:solidFill>
                  </a:rPr>
                  <a:t>insertSort</a:t>
                </a:r>
                <a:r>
                  <a:rPr lang="en-US" sz="2400" i="1" dirty="0" smtClean="0">
                    <a:solidFill>
                      <a:srgbClr val="C00000"/>
                    </a:solidFill>
                  </a:rPr>
                  <a:t> perform better?</a:t>
                </a:r>
              </a:p>
              <a:p>
                <a:pPr lvl="1"/>
                <a:r>
                  <a:rPr lang="en-US" sz="2000" dirty="0" smtClean="0"/>
                  <a:t>5, 4, 3, 2, 1</a:t>
                </a:r>
              </a:p>
              <a:p>
                <a:pPr lvl="1"/>
                <a:r>
                  <a:rPr lang="en-US" sz="2000" dirty="0" smtClean="0"/>
                  <a:t>2, 3, 4, 5, 1</a:t>
                </a:r>
              </a:p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be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l</a:t>
                </a:r>
                <a:r>
                  <a:rPr lang="en-US" sz="2400" dirty="0" smtClean="0"/>
                  <a:t>eft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ut of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 smtClean="0"/>
                  <a:t>rder (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LOO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iff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&lt;</m:t>
                    </m:r>
                    <m:func>
                      <m:func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dirty="0" smtClean="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1≤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is the number of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LOO</a:t>
                </a:r>
                <a:r>
                  <a:rPr lang="en-US" sz="2400" dirty="0" smtClean="0"/>
                  <a:t> records, it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/>
                          </a:rPr>
                          <m:t>𝑘𝑛</m:t>
                        </m:r>
                      </m:e>
                    </m:d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err="1" smtClean="0">
                    <a:solidFill>
                      <a:srgbClr val="0000FF"/>
                    </a:solidFill>
                  </a:rPr>
                  <a:t>insertSort</a:t>
                </a:r>
                <a:r>
                  <a:rPr lang="en-US" sz="2400" dirty="0" smtClean="0"/>
                  <a:t> performs very well when it is almost sorted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119" y="845943"/>
                <a:ext cx="8393784" cy="4648200"/>
              </a:xfrm>
              <a:blipFill>
                <a:blip r:embed="rId2"/>
                <a:stretch>
                  <a:fillRect l="-654" t="-1050" r="-871" b="-2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Thoughts?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 far, we try to determine the </a:t>
            </a:r>
            <a:r>
              <a:rPr lang="en-US" sz="2400" b="1" dirty="0" smtClean="0"/>
              <a:t>position</a:t>
            </a:r>
            <a:r>
              <a:rPr lang="en-US" sz="2400" dirty="0" smtClean="0"/>
              <a:t>  where a number must be placed, when sorting. </a:t>
            </a:r>
          </a:p>
          <a:p>
            <a:r>
              <a:rPr lang="en-US" sz="2400" dirty="0" smtClean="0"/>
              <a:t>Can we sort without determining the positions? Or in other words, to determine the positions later.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548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49586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Divide &amp; Conquer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7830" y="1048546"/>
            <a:ext cx="8341160" cy="12881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C00000"/>
                </a:solidFill>
                <a:ea typeface="SimSun" pitchFamily="2" charset="-122"/>
              </a:rPr>
              <a:t>Divide &amp; Conquer</a:t>
            </a:r>
            <a:r>
              <a:rPr lang="en-US" altLang="zh-CN" sz="2400" dirty="0" smtClean="0">
                <a:ea typeface="SimSun" pitchFamily="2" charset="-122"/>
              </a:rPr>
              <a:t> is an approach that solves a big problem by dividing the big problem into small problems and solve the small problems, which solves the big problem.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SimSun" pitchFamily="2" charset="-122"/>
              </a:rPr>
              <a:t>One example.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zh-CN" altLang="en-US" sz="1800" dirty="0" smtClean="0">
              <a:ea typeface="SimSun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979" y="2945331"/>
            <a:ext cx="5676385" cy="347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49586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Quicksort (Divide &amp; Conquer)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4948" y="1048547"/>
                <a:ext cx="6013451" cy="476023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400" dirty="0" smtClean="0">
                    <a:solidFill>
                      <a:srgbClr val="C00000"/>
                    </a:solidFill>
                    <a:ea typeface="SimSun" pitchFamily="2" charset="-122"/>
                  </a:rPr>
                  <a:t>Divide &amp; Conquer</a:t>
                </a:r>
                <a:r>
                  <a:rPr lang="en-US" altLang="zh-CN" sz="2400" dirty="0" smtClean="0">
                    <a:ea typeface="SimSun" pitchFamily="2" charset="-122"/>
                  </a:rPr>
                  <a:t>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000" dirty="0" smtClean="0">
                    <a:ea typeface="SimSun" pitchFamily="2" charset="-122"/>
                  </a:rPr>
                  <a:t>Assume that all numbers are distinctive numbers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 smtClean="0">
                    <a:ea typeface="SimSun" pitchFamily="2" charset="-122"/>
                  </a:rPr>
                  <a:t>Divide step: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000" dirty="0" smtClean="0">
                    <a:ea typeface="SimSun" pitchFamily="2" charset="-122"/>
                  </a:rPr>
                  <a:t>Divide a set </a:t>
                </a:r>
                <a:r>
                  <a:rPr lang="zh-CN" altLang="en-US" sz="2000" dirty="0" smtClean="0">
                    <a:ea typeface="SimSun" pitchFamily="2" charset="-122"/>
                  </a:rPr>
                  <a:t>𝑆 </a:t>
                </a:r>
                <a:r>
                  <a:rPr lang="en-US" altLang="zh-CN" sz="2000" dirty="0" smtClean="0">
                    <a:ea typeface="SimSun" pitchFamily="2" charset="-122"/>
                  </a:rPr>
                  <a:t>into two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SimSun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SimSun" pitchFamily="2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  <a:ea typeface="SimSun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ea typeface="SimSun" pitchFamily="2" charset="-122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000" dirty="0" smtClean="0">
                    <a:ea typeface="SimSun" pitchFamily="2" charset="-122"/>
                  </a:rPr>
                  <a:t>Pick </a:t>
                </a:r>
                <a:r>
                  <a:rPr lang="en-US" altLang="zh-CN" sz="2000" i="1" dirty="0" smtClean="0">
                    <a:solidFill>
                      <a:srgbClr val="C00000"/>
                    </a:solidFill>
                    <a:ea typeface="SimSun" pitchFamily="2" charset="-122"/>
                  </a:rPr>
                  <a:t>any number</a:t>
                </a:r>
                <a:r>
                  <a:rPr lang="en-US" altLang="zh-CN" sz="2000" dirty="0" smtClean="0">
                    <a:ea typeface="SimSun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𝑣</m:t>
                    </m:r>
                  </m:oMath>
                </a14:m>
                <a:r>
                  <a:rPr lang="en-US" altLang="zh-CN" sz="2000" dirty="0" smtClean="0">
                    <a:ea typeface="SimSun" pitchFamily="2" charset="-122"/>
                  </a:rPr>
                  <a:t> as a </a:t>
                </a:r>
                <a:r>
                  <a:rPr lang="en-US" altLang="zh-CN" sz="2000" dirty="0" smtClean="0">
                    <a:solidFill>
                      <a:srgbClr val="C00000"/>
                    </a:solidFill>
                    <a:ea typeface="SimSun" pitchFamily="2" charset="-122"/>
                  </a:rPr>
                  <a:t>pivot</a:t>
                </a:r>
                <a:r>
                  <a:rPr lang="en-US" altLang="zh-CN" sz="2000" dirty="0" smtClean="0">
                    <a:ea typeface="SimSun" pitchFamily="2" charset="-122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𝑆</m:t>
                    </m:r>
                  </m:oMath>
                </a14:m>
                <a:r>
                  <a:rPr lang="en-US" altLang="zh-CN" sz="2000" dirty="0" smtClean="0">
                    <a:ea typeface="SimSun" pitchFamily="2" charset="-122"/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000" dirty="0" smtClean="0">
                    <a:ea typeface="SimSun" pitchFamily="2" charset="-122"/>
                  </a:rPr>
                  <a:t>Partition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 – {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ea typeface="SimSun" pitchFamily="2" charset="-122"/>
                  </a:rPr>
                  <a:t> into two sets:</a:t>
                </a:r>
              </a:p>
              <a:p>
                <a:pPr lvl="1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CN" sz="2000" dirty="0" smtClean="0">
                    <a:ea typeface="SimSun" pitchFamily="2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SimSun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/>
                            <a:ea typeface="SimSun" pitchFamily="2" charset="-122"/>
                          </a:rPr>
                          <m:t>𝑥</m:t>
                        </m:r>
                        <m:r>
                          <a:rPr lang="en-US" altLang="zh-CN" sz="2000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/>
                                <a:ea typeface="SimSun" pitchFamily="2" charset="-122"/>
                              </a:rPr>
                              <m:t>𝑆</m:t>
                            </m:r>
                            <m:r>
                              <a:rPr lang="en-US" altLang="zh-CN" sz="2000" i="1" dirty="0" smtClean="0">
                                <a:latin typeface="Cambria Math"/>
                                <a:ea typeface="SimSun" pitchFamily="2" charset="-122"/>
                              </a:rPr>
                              <m:t> –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sz="2000" i="1" dirty="0" smtClean="0">
                                    <a:latin typeface="Cambria Math" panose="02040503050406030204" pitchFamily="18" charset="0"/>
                                    <a:ea typeface="SimSun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 smtClean="0">
                                    <a:latin typeface="Cambria Math"/>
                                    <a:ea typeface="SimSun" pitchFamily="2" charset="-122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dirty="0" smtClean="0">
                            <a:latin typeface="Cambria Math"/>
                            <a:ea typeface="SimSun" pitchFamily="2" charset="-122"/>
                          </a:rPr>
                          <m:t> </m:t>
                        </m:r>
                      </m:e>
                    </m:d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sz="2000" b="1" i="1" dirty="0" smtClean="0">
                        <a:solidFill>
                          <a:srgbClr val="00FF00"/>
                        </a:solidFill>
                        <a:latin typeface="Cambria Math"/>
                        <a:ea typeface="SimSun" pitchFamily="2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ea typeface="SimSun" pitchFamily="2" charset="-122"/>
                  </a:rPr>
                  <a:t>, and</a:t>
                </a:r>
              </a:p>
              <a:p>
                <a:pPr lvl="1">
                  <a:lnSpc>
                    <a:spcPct val="90000"/>
                  </a:lnSpc>
                  <a:buFont typeface="Monotype Sorts" pitchFamily="2" charset="2"/>
                  <a:buNone/>
                </a:pPr>
                <a:r>
                  <a:rPr lang="en-US" altLang="zh-CN" sz="2000" dirty="0" smtClean="0">
                    <a:ea typeface="SimSun" pitchFamily="2" charset="-122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/>
                            <a:ea typeface="SimSun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={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000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𝑆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 –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/>
                            <a:ea typeface="SimSun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/>
                        <a:ea typeface="SimSun" pitchFamily="2" charset="-122"/>
                      </a:rPr>
                      <m:t>)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 | 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𝑥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𝑣</m:t>
                    </m:r>
                    <m:r>
                      <a:rPr lang="en-US" altLang="zh-CN" sz="2000" i="1" dirty="0" smtClean="0">
                        <a:latin typeface="Cambria Math"/>
                        <a:ea typeface="SimSun" pitchFamily="2" charset="-122"/>
                      </a:rPr>
                      <m:t>}</m:t>
                    </m:r>
                  </m:oMath>
                </a14:m>
                <a:r>
                  <a:rPr lang="en-US" altLang="zh-CN" sz="2000" dirty="0" smtClean="0">
                    <a:ea typeface="SimSun" pitchFamily="2" charset="-12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 smtClean="0">
                    <a:ea typeface="SimSun" pitchFamily="2" charset="-122"/>
                  </a:rPr>
                  <a:t>Conquer step: 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  <a:ea typeface="SimSun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SimSun" pitchFamily="2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  <a:ea typeface="SimSun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SimSun" pitchFamily="2" charset="-122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dirty="0" smtClean="0">
                    <a:ea typeface="SimSun" pitchFamily="2" charset="-122"/>
                  </a:rPr>
                  <a:t>Combine step: sort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  <a:ea typeface="SimSun" pitchFamily="2" charset="-122"/>
                      </a:rPr>
                      <m:t>𝑆</m:t>
                    </m:r>
                  </m:oMath>
                </a14:m>
                <a:r>
                  <a:rPr lang="en-US" altLang="zh-CN" sz="2400" dirty="0" smtClean="0">
                    <a:ea typeface="SimSun" pitchFamily="2" charset="-122"/>
                  </a:rPr>
                  <a:t> by the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  <a:ea typeface="SimSun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SimSun" pitchFamily="2" charset="-122"/>
                  </a:rPr>
                  <a:t> followed by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  <a:ea typeface="SimSun" pitchFamily="2" charset="-122"/>
                      </a:rPr>
                      <m:t>𝑣</m:t>
                    </m:r>
                  </m:oMath>
                </a14:m>
                <a:r>
                  <a:rPr lang="en-US" altLang="zh-CN" sz="2400" dirty="0" smtClean="0">
                    <a:ea typeface="SimSun" pitchFamily="2" charset="-122"/>
                  </a:rPr>
                  <a:t>, and followed by the sorted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/>
                            <a:ea typeface="SimSun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SimSun" pitchFamily="2" charset="-122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sz="2000" dirty="0" smtClean="0">
                    <a:ea typeface="SimSun" pitchFamily="2" charset="-122"/>
                  </a:rPr>
                  <a:t>Don’t need to do much in this step.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400" i="1" dirty="0" smtClean="0">
                    <a:solidFill>
                      <a:srgbClr val="0000FF"/>
                    </a:solidFill>
                    <a:ea typeface="SimSun" pitchFamily="2" charset="-122"/>
                  </a:rPr>
                  <a:t>Recursively do </a:t>
                </a:r>
                <a:r>
                  <a:rPr lang="en-US" altLang="zh-CN" sz="2400" i="1" dirty="0">
                    <a:solidFill>
                      <a:srgbClr val="0000FF"/>
                    </a:solidFill>
                    <a:ea typeface="SimSun" pitchFamily="2" charset="-122"/>
                  </a:rPr>
                  <a:t>the same </a:t>
                </a:r>
                <a:r>
                  <a:rPr lang="en-US" altLang="zh-CN" sz="2400" i="1" dirty="0" smtClean="0">
                    <a:solidFill>
                      <a:srgbClr val="0000FF"/>
                    </a:solidFill>
                    <a:ea typeface="SimSun" pitchFamily="2" charset="-122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/>
                            <a:ea typeface="SimSun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ea typeface="SimSun" pitchFamily="2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/>
                            <a:ea typeface="SimSun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/>
                            <a:ea typeface="SimSun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ea typeface="SimSun" pitchFamily="2" charset="-122"/>
                  </a:rPr>
                  <a:t>.</a:t>
                </a:r>
                <a:endParaRPr lang="en-US" altLang="zh-CN" sz="2400" dirty="0">
                  <a:ea typeface="SimSun" pitchFamily="2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dirty="0" smtClean="0">
                  <a:ea typeface="SimSun" pitchFamily="2" charset="-122"/>
                </a:endParaRPr>
              </a:p>
              <a:p>
                <a:pPr>
                  <a:lnSpc>
                    <a:spcPct val="90000"/>
                  </a:lnSpc>
                  <a:buFont typeface="Monotype Sorts" pitchFamily="2" charset="2"/>
                  <a:buNone/>
                </a:pPr>
                <a:endParaRPr lang="zh-CN" altLang="en-US" sz="1800" dirty="0" smtClean="0">
                  <a:ea typeface="SimSun" pitchFamily="2" charset="-122"/>
                </a:endParaRPr>
              </a:p>
            </p:txBody>
          </p:sp>
        </mc:Choice>
        <mc:Fallback xmlns="">
          <p:sp>
            <p:nvSpPr>
              <p:cNvPr id="122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4948" y="1048547"/>
                <a:ext cx="6013451" cy="4760237"/>
              </a:xfrm>
              <a:blipFill rotWithShape="1">
                <a:blip r:embed="rId3"/>
                <a:stretch>
                  <a:fillRect l="-913" t="-1793" b="-17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6172200" y="160655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6578600" y="2209800"/>
            <a:ext cx="228600" cy="4572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7391400" y="2381250"/>
            <a:ext cx="228600" cy="2857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7" name="Rectangle 10"/>
              <p:cNvSpPr>
                <a:spLocks noChangeArrowheads="1"/>
              </p:cNvSpPr>
              <p:nvPr/>
            </p:nvSpPr>
            <p:spPr bwMode="auto">
              <a:xfrm>
                <a:off x="7797800" y="2038350"/>
                <a:ext cx="228600" cy="6286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/>
                          <a:ea typeface="SimSun" pitchFamily="2" charset="-122"/>
                        </a:rPr>
                        <m:t>𝑣</m:t>
                      </m:r>
                    </m:oMath>
                  </m:oMathPara>
                </a14:m>
                <a:endParaRPr lang="en-US" altLang="zh-CN" b="0" dirty="0">
                  <a:solidFill>
                    <a:srgbClr val="C00000"/>
                  </a:solidFill>
                  <a:latin typeface="Times New Roman" pitchFamily="18" charset="0"/>
                  <a:ea typeface="SimSun" pitchFamily="2" charset="-122"/>
                </a:endParaRPr>
              </a:p>
            </p:txBody>
          </p:sp>
        </mc:Choice>
        <mc:Fallback xmlns="">
          <p:sp>
            <p:nvSpPr>
              <p:cNvPr id="5127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7800" y="2038350"/>
                <a:ext cx="228600" cy="628650"/>
              </a:xfrm>
              <a:prstGeom prst="rect">
                <a:avLst/>
              </a:prstGeom>
              <a:blipFill rotWithShape="1">
                <a:blip r:embed="rId4"/>
                <a:stretch>
                  <a:fillRect l="-31707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8204200" y="169545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Rectangle 12"/>
          <p:cNvSpPr>
            <a:spLocks noChangeArrowheads="1"/>
          </p:cNvSpPr>
          <p:nvPr/>
        </p:nvSpPr>
        <p:spPr bwMode="auto">
          <a:xfrm>
            <a:off x="8610600" y="2324100"/>
            <a:ext cx="2286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3"/>
          <p:cNvSpPr>
            <a:spLocks noChangeArrowheads="1"/>
          </p:cNvSpPr>
          <p:nvPr/>
        </p:nvSpPr>
        <p:spPr bwMode="auto">
          <a:xfrm>
            <a:off x="6985000" y="186690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Rectangle 14"/>
          <p:cNvSpPr>
            <a:spLocks noChangeArrowheads="1"/>
          </p:cNvSpPr>
          <p:nvPr/>
        </p:nvSpPr>
        <p:spPr bwMode="auto">
          <a:xfrm>
            <a:off x="7870482" y="3505200"/>
            <a:ext cx="228600" cy="10604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5"/>
          <p:cNvSpPr>
            <a:spLocks noChangeArrowheads="1"/>
          </p:cNvSpPr>
          <p:nvPr/>
        </p:nvSpPr>
        <p:spPr bwMode="auto">
          <a:xfrm>
            <a:off x="8708682" y="3594100"/>
            <a:ext cx="228600" cy="97155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8289582" y="3765550"/>
            <a:ext cx="228600" cy="8001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4" name="Group 17"/>
          <p:cNvGrpSpPr>
            <a:grpSpLocks/>
          </p:cNvGrpSpPr>
          <p:nvPr/>
        </p:nvGrpSpPr>
        <p:grpSpPr bwMode="auto">
          <a:xfrm>
            <a:off x="6207937" y="4114800"/>
            <a:ext cx="1054100" cy="457200"/>
            <a:chOff x="3320" y="2304"/>
            <a:chExt cx="664" cy="384"/>
          </a:xfrm>
        </p:grpSpPr>
        <p:sp>
          <p:nvSpPr>
            <p:cNvPr id="5141" name="Rectangle 18"/>
            <p:cNvSpPr>
              <a:spLocks noChangeArrowheads="1"/>
            </p:cNvSpPr>
            <p:nvPr/>
          </p:nvSpPr>
          <p:spPr bwMode="auto">
            <a:xfrm>
              <a:off x="3320" y="2304"/>
              <a:ext cx="14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19"/>
            <p:cNvSpPr>
              <a:spLocks noChangeArrowheads="1"/>
            </p:cNvSpPr>
            <p:nvPr/>
          </p:nvSpPr>
          <p:spPr bwMode="auto">
            <a:xfrm>
              <a:off x="3580" y="2448"/>
              <a:ext cx="144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0"/>
            <p:cNvSpPr>
              <a:spLocks noChangeArrowheads="1"/>
            </p:cNvSpPr>
            <p:nvPr/>
          </p:nvSpPr>
          <p:spPr bwMode="auto">
            <a:xfrm>
              <a:off x="3840" y="2400"/>
              <a:ext cx="144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35" name="Rectangle 21"/>
              <p:cNvSpPr>
                <a:spLocks noChangeArrowheads="1"/>
              </p:cNvSpPr>
              <p:nvPr/>
            </p:nvSpPr>
            <p:spPr bwMode="auto">
              <a:xfrm>
                <a:off x="7432502" y="3943350"/>
                <a:ext cx="228600" cy="6286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/>
                          <a:ea typeface="SimSun" pitchFamily="2" charset="-122"/>
                        </a:rPr>
                        <m:t>𝑣</m:t>
                      </m:r>
                    </m:oMath>
                  </m:oMathPara>
                </a14:m>
                <a:endParaRPr lang="en-US" altLang="zh-CN" b="0" dirty="0">
                  <a:solidFill>
                    <a:srgbClr val="C00000"/>
                  </a:solidFill>
                  <a:latin typeface="Times New Roman" pitchFamily="18" charset="0"/>
                  <a:ea typeface="SimSun" pitchFamily="2" charset="-122"/>
                </a:endParaRPr>
              </a:p>
            </p:txBody>
          </p:sp>
        </mc:Choice>
        <mc:Fallback xmlns="">
          <p:sp>
            <p:nvSpPr>
              <p:cNvPr id="5135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2502" y="3943350"/>
                <a:ext cx="228600" cy="628650"/>
              </a:xfrm>
              <a:prstGeom prst="rect">
                <a:avLst/>
              </a:prstGeom>
              <a:blipFill rotWithShape="1">
                <a:blip r:embed="rId5"/>
                <a:stretch>
                  <a:fillRect l="-31707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6" name="AutoShape 22"/>
              <p:cNvSpPr>
                <a:spLocks/>
              </p:cNvSpPr>
              <p:nvPr/>
            </p:nvSpPr>
            <p:spPr bwMode="auto">
              <a:xfrm rot="-5400000">
                <a:off x="6582587" y="4095750"/>
                <a:ext cx="304800" cy="1219200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tIns="0" rIns="548640" bIns="0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/>
                              <a:ea typeface="SimSun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  <a:ea typeface="SimSun" pitchFamily="2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itchFamily="18" charset="0"/>
                  <a:ea typeface="SimSun" pitchFamily="2" charset="-122"/>
                </a:endParaRPr>
              </a:p>
            </p:txBody>
          </p:sp>
        </mc:Choice>
        <mc:Fallback xmlns="">
          <p:sp>
            <p:nvSpPr>
              <p:cNvPr id="5136" name="AutoShap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-5400000">
                <a:off x="6582587" y="4095750"/>
                <a:ext cx="304800" cy="1219200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blipFill rotWithShape="1">
                <a:blip r:embed="rId6"/>
                <a:stretch>
                  <a:fillRect b="-101923"/>
                </a:stretch>
              </a:blip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7" name="AutoShape 23"/>
              <p:cNvSpPr>
                <a:spLocks/>
              </p:cNvSpPr>
              <p:nvPr/>
            </p:nvSpPr>
            <p:spPr bwMode="auto">
              <a:xfrm rot="-5400000">
                <a:off x="8251482" y="4095750"/>
                <a:ext cx="304800" cy="1219200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tIns="0" rIns="548640" bIns="0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SimSun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/>
                              <a:ea typeface="SimSun" pitchFamily="2" charset="-122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/>
                              <a:ea typeface="SimSun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latin typeface="Times New Roman" pitchFamily="18" charset="0"/>
                  <a:ea typeface="SimSun" pitchFamily="2" charset="-122"/>
                </a:endParaRPr>
              </a:p>
            </p:txBody>
          </p:sp>
        </mc:Choice>
        <mc:Fallback xmlns="">
          <p:sp>
            <p:nvSpPr>
              <p:cNvPr id="5137" name="AutoShap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-5400000">
                <a:off x="8251482" y="4095750"/>
                <a:ext cx="304800" cy="1219200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blipFill rotWithShape="1">
                <a:blip r:embed="rId7"/>
                <a:stretch>
                  <a:fillRect b="-101923"/>
                </a:stretch>
              </a:blip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8" name="AutoShape 31"/>
              <p:cNvSpPr>
                <a:spLocks/>
              </p:cNvSpPr>
              <p:nvPr/>
            </p:nvSpPr>
            <p:spPr bwMode="auto">
              <a:xfrm rot="-5400000">
                <a:off x="7353300" y="1714500"/>
                <a:ext cx="304800" cy="2514600"/>
              </a:xfrm>
              <a:prstGeom prst="leftBrace">
                <a:avLst>
                  <a:gd name="adj1" fmla="val 6875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tIns="0" rIns="548640" bIns="0"/>
              <a:lstStyle/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/>
                          <a:ea typeface="SimSun" pitchFamily="2" charset="-122"/>
                        </a:rPr>
                        <m:t>𝑆</m:t>
                      </m:r>
                    </m:oMath>
                  </m:oMathPara>
                </a14:m>
                <a:endParaRPr lang="en-US" altLang="zh-CN" b="0" dirty="0">
                  <a:latin typeface="Times New Roman" pitchFamily="18" charset="0"/>
                  <a:ea typeface="SimSun" pitchFamily="2" charset="-122"/>
                </a:endParaRPr>
              </a:p>
            </p:txBody>
          </p:sp>
        </mc:Choice>
        <mc:Fallback xmlns="">
          <p:sp>
            <p:nvSpPr>
              <p:cNvPr id="5138" name="AutoShap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-5400000">
                <a:off x="7353300" y="1714500"/>
                <a:ext cx="304800" cy="2514600"/>
              </a:xfrm>
              <a:prstGeom prst="leftBrace">
                <a:avLst>
                  <a:gd name="adj1" fmla="val 68750"/>
                  <a:gd name="adj2" fmla="val 50000"/>
                </a:avLst>
              </a:prstGeom>
              <a:blipFill rotWithShape="1">
                <a:blip r:embed="rId8"/>
                <a:stretch>
                  <a:fillRect b="-81132"/>
                </a:stretch>
              </a:blip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217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31479"/>
          </a:xfrm>
        </p:spPr>
        <p:txBody>
          <a:bodyPr/>
          <a:lstStyle/>
          <a:p>
            <a:pPr eaLnBrk="1" hangingPunct="1"/>
            <a:r>
              <a:rPr lang="en-US" dirty="0" smtClean="0"/>
              <a:t>A Quicksort Example</a:t>
            </a:r>
          </a:p>
        </p:txBody>
      </p:sp>
      <p:grpSp>
        <p:nvGrpSpPr>
          <p:cNvPr id="6147" name="Group 69"/>
          <p:cNvGrpSpPr>
            <a:grpSpLocks/>
          </p:cNvGrpSpPr>
          <p:nvPr/>
        </p:nvGrpSpPr>
        <p:grpSpPr bwMode="auto">
          <a:xfrm>
            <a:off x="2895600" y="1524000"/>
            <a:ext cx="3810000" cy="914400"/>
            <a:chOff x="1800" y="960"/>
            <a:chExt cx="2400" cy="576"/>
          </a:xfrm>
        </p:grpSpPr>
        <p:sp>
          <p:nvSpPr>
            <p:cNvPr id="6213" name="Oval 4"/>
            <p:cNvSpPr>
              <a:spLocks noChangeArrowheads="1"/>
            </p:cNvSpPr>
            <p:nvPr/>
          </p:nvSpPr>
          <p:spPr bwMode="auto">
            <a:xfrm>
              <a:off x="1800" y="960"/>
              <a:ext cx="2400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4" name="Oval 5"/>
            <p:cNvSpPr>
              <a:spLocks noChangeArrowheads="1"/>
            </p:cNvSpPr>
            <p:nvPr/>
          </p:nvSpPr>
          <p:spPr bwMode="auto">
            <a:xfrm>
              <a:off x="1944" y="120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13</a:t>
              </a:r>
              <a:endParaRPr lang="en-US"/>
            </a:p>
          </p:txBody>
        </p:sp>
        <p:sp>
          <p:nvSpPr>
            <p:cNvPr id="6215" name="Oval 7"/>
            <p:cNvSpPr>
              <a:spLocks noChangeArrowheads="1"/>
            </p:cNvSpPr>
            <p:nvPr/>
          </p:nvSpPr>
          <p:spPr bwMode="auto">
            <a:xfrm>
              <a:off x="2232" y="10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81</a:t>
              </a:r>
              <a:endParaRPr lang="en-US"/>
            </a:p>
          </p:txBody>
        </p:sp>
        <p:sp>
          <p:nvSpPr>
            <p:cNvPr id="6216" name="Oval 8"/>
            <p:cNvSpPr>
              <a:spLocks noChangeArrowheads="1"/>
            </p:cNvSpPr>
            <p:nvPr/>
          </p:nvSpPr>
          <p:spPr bwMode="auto">
            <a:xfrm>
              <a:off x="2352" y="124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/>
                <a:t>92</a:t>
              </a:r>
              <a:endParaRPr lang="en-US" dirty="0"/>
            </a:p>
          </p:txBody>
        </p:sp>
        <p:sp>
          <p:nvSpPr>
            <p:cNvPr id="6217" name="Oval 9"/>
            <p:cNvSpPr>
              <a:spLocks noChangeArrowheads="1"/>
            </p:cNvSpPr>
            <p:nvPr/>
          </p:nvSpPr>
          <p:spPr bwMode="auto">
            <a:xfrm>
              <a:off x="2568" y="110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43</a:t>
              </a:r>
              <a:endParaRPr lang="en-US"/>
            </a:p>
          </p:txBody>
        </p:sp>
        <p:sp>
          <p:nvSpPr>
            <p:cNvPr id="6218" name="Oval 10"/>
            <p:cNvSpPr>
              <a:spLocks noChangeArrowheads="1"/>
            </p:cNvSpPr>
            <p:nvPr/>
          </p:nvSpPr>
          <p:spPr bwMode="auto">
            <a:xfrm>
              <a:off x="2856" y="10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31</a:t>
              </a:r>
              <a:endParaRPr lang="en-US"/>
            </a:p>
          </p:txBody>
        </p:sp>
        <p:sp>
          <p:nvSpPr>
            <p:cNvPr id="6219" name="Oval 11"/>
            <p:cNvSpPr>
              <a:spLocks noChangeArrowheads="1"/>
            </p:cNvSpPr>
            <p:nvPr/>
          </p:nvSpPr>
          <p:spPr bwMode="auto">
            <a:xfrm>
              <a:off x="2976" y="124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65</a:t>
              </a:r>
              <a:endParaRPr lang="en-US"/>
            </a:p>
          </p:txBody>
        </p:sp>
        <p:sp>
          <p:nvSpPr>
            <p:cNvPr id="6220" name="Oval 12"/>
            <p:cNvSpPr>
              <a:spLocks noChangeArrowheads="1"/>
            </p:cNvSpPr>
            <p:nvPr/>
          </p:nvSpPr>
          <p:spPr bwMode="auto">
            <a:xfrm>
              <a:off x="3192" y="10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57</a:t>
              </a:r>
              <a:endParaRPr lang="en-US"/>
            </a:p>
          </p:txBody>
        </p:sp>
        <p:sp>
          <p:nvSpPr>
            <p:cNvPr id="6221" name="Oval 13"/>
            <p:cNvSpPr>
              <a:spLocks noChangeArrowheads="1"/>
            </p:cNvSpPr>
            <p:nvPr/>
          </p:nvSpPr>
          <p:spPr bwMode="auto">
            <a:xfrm>
              <a:off x="3408" y="124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26</a:t>
              </a:r>
              <a:endParaRPr lang="en-US"/>
            </a:p>
          </p:txBody>
        </p:sp>
        <p:sp>
          <p:nvSpPr>
            <p:cNvPr id="6222" name="Oval 14"/>
            <p:cNvSpPr>
              <a:spLocks noChangeArrowheads="1"/>
            </p:cNvSpPr>
            <p:nvPr/>
          </p:nvSpPr>
          <p:spPr bwMode="auto">
            <a:xfrm>
              <a:off x="3576" y="105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75</a:t>
              </a:r>
              <a:endParaRPr lang="en-US"/>
            </a:p>
          </p:txBody>
        </p:sp>
        <p:sp>
          <p:nvSpPr>
            <p:cNvPr id="6223" name="Oval 15"/>
            <p:cNvSpPr>
              <a:spLocks noChangeArrowheads="1"/>
            </p:cNvSpPr>
            <p:nvPr/>
          </p:nvSpPr>
          <p:spPr bwMode="auto">
            <a:xfrm>
              <a:off x="3864" y="120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  <a:endParaRPr lang="en-US"/>
            </a:p>
          </p:txBody>
        </p:sp>
      </p:grpSp>
      <p:grpSp>
        <p:nvGrpSpPr>
          <p:cNvPr id="6148" name="Group 70"/>
          <p:cNvGrpSpPr>
            <a:grpSpLocks/>
          </p:cNvGrpSpPr>
          <p:nvPr/>
        </p:nvGrpSpPr>
        <p:grpSpPr bwMode="auto">
          <a:xfrm>
            <a:off x="2895600" y="2895600"/>
            <a:ext cx="3810000" cy="838200"/>
            <a:chOff x="1824" y="1776"/>
            <a:chExt cx="2400" cy="528"/>
          </a:xfrm>
        </p:grpSpPr>
        <p:sp>
          <p:nvSpPr>
            <p:cNvPr id="6202" name="Oval 18"/>
            <p:cNvSpPr>
              <a:spLocks noChangeArrowheads="1"/>
            </p:cNvSpPr>
            <p:nvPr/>
          </p:nvSpPr>
          <p:spPr bwMode="auto">
            <a:xfrm>
              <a:off x="1824" y="1776"/>
              <a:ext cx="2400" cy="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Oval 19"/>
            <p:cNvSpPr>
              <a:spLocks noChangeArrowheads="1"/>
            </p:cNvSpPr>
            <p:nvPr/>
          </p:nvSpPr>
          <p:spPr bwMode="auto">
            <a:xfrm>
              <a:off x="2016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13</a:t>
              </a:r>
              <a:endParaRPr lang="en-US"/>
            </a:p>
          </p:txBody>
        </p:sp>
        <p:sp>
          <p:nvSpPr>
            <p:cNvPr id="6204" name="Oval 20"/>
            <p:cNvSpPr>
              <a:spLocks noChangeArrowheads="1"/>
            </p:cNvSpPr>
            <p:nvPr/>
          </p:nvSpPr>
          <p:spPr bwMode="auto">
            <a:xfrm>
              <a:off x="2256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81</a:t>
              </a:r>
              <a:endParaRPr lang="en-US"/>
            </a:p>
          </p:txBody>
        </p:sp>
        <p:sp>
          <p:nvSpPr>
            <p:cNvPr id="6205" name="Oval 21"/>
            <p:cNvSpPr>
              <a:spLocks noChangeArrowheads="1"/>
            </p:cNvSpPr>
            <p:nvPr/>
          </p:nvSpPr>
          <p:spPr bwMode="auto">
            <a:xfrm>
              <a:off x="2400" y="20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92</a:t>
              </a:r>
              <a:endParaRPr lang="en-US"/>
            </a:p>
          </p:txBody>
        </p:sp>
        <p:sp>
          <p:nvSpPr>
            <p:cNvPr id="6206" name="Oval 22"/>
            <p:cNvSpPr>
              <a:spLocks noChangeArrowheads="1"/>
            </p:cNvSpPr>
            <p:nvPr/>
          </p:nvSpPr>
          <p:spPr bwMode="auto">
            <a:xfrm>
              <a:off x="2544" y="18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43</a:t>
              </a:r>
              <a:endParaRPr lang="en-US"/>
            </a:p>
          </p:txBody>
        </p:sp>
        <p:sp>
          <p:nvSpPr>
            <p:cNvPr id="6207" name="Oval 23"/>
            <p:cNvSpPr>
              <a:spLocks noChangeArrowheads="1"/>
            </p:cNvSpPr>
            <p:nvPr/>
          </p:nvSpPr>
          <p:spPr bwMode="auto">
            <a:xfrm>
              <a:off x="2784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31</a:t>
              </a:r>
              <a:endParaRPr lang="en-US"/>
            </a:p>
          </p:txBody>
        </p:sp>
        <p:sp>
          <p:nvSpPr>
            <p:cNvPr id="6208" name="Oval 24"/>
            <p:cNvSpPr>
              <a:spLocks noChangeArrowheads="1"/>
            </p:cNvSpPr>
            <p:nvPr/>
          </p:nvSpPr>
          <p:spPr bwMode="auto">
            <a:xfrm>
              <a:off x="2928" y="2016"/>
              <a:ext cx="192" cy="19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65</a:t>
              </a:r>
              <a:endParaRPr lang="en-US"/>
            </a:p>
          </p:txBody>
        </p:sp>
        <p:sp>
          <p:nvSpPr>
            <p:cNvPr id="6209" name="Oval 25"/>
            <p:cNvSpPr>
              <a:spLocks noChangeArrowheads="1"/>
            </p:cNvSpPr>
            <p:nvPr/>
          </p:nvSpPr>
          <p:spPr bwMode="auto">
            <a:xfrm>
              <a:off x="3072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57</a:t>
              </a:r>
              <a:endParaRPr lang="en-US"/>
            </a:p>
          </p:txBody>
        </p:sp>
        <p:sp>
          <p:nvSpPr>
            <p:cNvPr id="6210" name="Oval 26"/>
            <p:cNvSpPr>
              <a:spLocks noChangeArrowheads="1"/>
            </p:cNvSpPr>
            <p:nvPr/>
          </p:nvSpPr>
          <p:spPr bwMode="auto">
            <a:xfrm>
              <a:off x="3264" y="201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26</a:t>
              </a:r>
              <a:endParaRPr lang="en-US"/>
            </a:p>
          </p:txBody>
        </p:sp>
        <p:sp>
          <p:nvSpPr>
            <p:cNvPr id="6211" name="Oval 27"/>
            <p:cNvSpPr>
              <a:spLocks noChangeArrowheads="1"/>
            </p:cNvSpPr>
            <p:nvPr/>
          </p:nvSpPr>
          <p:spPr bwMode="auto">
            <a:xfrm>
              <a:off x="3408" y="182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75</a:t>
              </a:r>
              <a:endParaRPr lang="en-US"/>
            </a:p>
          </p:txBody>
        </p:sp>
        <p:sp>
          <p:nvSpPr>
            <p:cNvPr id="6212" name="Oval 28"/>
            <p:cNvSpPr>
              <a:spLocks noChangeArrowheads="1"/>
            </p:cNvSpPr>
            <p:nvPr/>
          </p:nvSpPr>
          <p:spPr bwMode="auto">
            <a:xfrm>
              <a:off x="3696" y="201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  <a:endParaRPr lang="en-US"/>
            </a:p>
          </p:txBody>
        </p:sp>
      </p:grpSp>
      <p:grpSp>
        <p:nvGrpSpPr>
          <p:cNvPr id="6149" name="Group 71"/>
          <p:cNvGrpSpPr>
            <a:grpSpLocks/>
          </p:cNvGrpSpPr>
          <p:nvPr/>
        </p:nvGrpSpPr>
        <p:grpSpPr bwMode="auto">
          <a:xfrm>
            <a:off x="1447800" y="3924300"/>
            <a:ext cx="2590800" cy="685800"/>
            <a:chOff x="912" y="2448"/>
            <a:chExt cx="1632" cy="432"/>
          </a:xfrm>
        </p:grpSpPr>
        <p:sp>
          <p:nvSpPr>
            <p:cNvPr id="6195" name="Oval 30"/>
            <p:cNvSpPr>
              <a:spLocks noChangeArrowheads="1"/>
            </p:cNvSpPr>
            <p:nvPr/>
          </p:nvSpPr>
          <p:spPr bwMode="auto">
            <a:xfrm>
              <a:off x="912" y="2448"/>
              <a:ext cx="1632" cy="43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Oval 31"/>
            <p:cNvSpPr>
              <a:spLocks noChangeArrowheads="1"/>
            </p:cNvSpPr>
            <p:nvPr/>
          </p:nvSpPr>
          <p:spPr bwMode="auto">
            <a:xfrm>
              <a:off x="1104" y="254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13</a:t>
              </a:r>
              <a:endParaRPr lang="en-US"/>
            </a:p>
          </p:txBody>
        </p:sp>
        <p:sp>
          <p:nvSpPr>
            <p:cNvPr id="6197" name="Oval 34"/>
            <p:cNvSpPr>
              <a:spLocks noChangeArrowheads="1"/>
            </p:cNvSpPr>
            <p:nvPr/>
          </p:nvSpPr>
          <p:spPr bwMode="auto">
            <a:xfrm>
              <a:off x="1344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43</a:t>
              </a:r>
              <a:endParaRPr lang="en-US"/>
            </a:p>
          </p:txBody>
        </p:sp>
        <p:sp>
          <p:nvSpPr>
            <p:cNvPr id="6198" name="Oval 35"/>
            <p:cNvSpPr>
              <a:spLocks noChangeArrowheads="1"/>
            </p:cNvSpPr>
            <p:nvPr/>
          </p:nvSpPr>
          <p:spPr bwMode="auto">
            <a:xfrm>
              <a:off x="1584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31</a:t>
              </a:r>
              <a:endParaRPr lang="en-US"/>
            </a:p>
          </p:txBody>
        </p:sp>
        <p:sp>
          <p:nvSpPr>
            <p:cNvPr id="6199" name="Oval 37"/>
            <p:cNvSpPr>
              <a:spLocks noChangeArrowheads="1"/>
            </p:cNvSpPr>
            <p:nvPr/>
          </p:nvSpPr>
          <p:spPr bwMode="auto">
            <a:xfrm>
              <a:off x="2016" y="2496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57</a:t>
              </a:r>
              <a:endParaRPr lang="en-US"/>
            </a:p>
          </p:txBody>
        </p:sp>
        <p:sp>
          <p:nvSpPr>
            <p:cNvPr id="6200" name="Oval 38"/>
            <p:cNvSpPr>
              <a:spLocks noChangeArrowheads="1"/>
            </p:cNvSpPr>
            <p:nvPr/>
          </p:nvSpPr>
          <p:spPr bwMode="auto">
            <a:xfrm>
              <a:off x="1824" y="25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26</a:t>
              </a:r>
              <a:endParaRPr lang="en-US"/>
            </a:p>
          </p:txBody>
        </p:sp>
        <p:sp>
          <p:nvSpPr>
            <p:cNvPr id="6201" name="Oval 40"/>
            <p:cNvSpPr>
              <a:spLocks noChangeArrowheads="1"/>
            </p:cNvSpPr>
            <p:nvPr/>
          </p:nvSpPr>
          <p:spPr bwMode="auto">
            <a:xfrm>
              <a:off x="2256" y="25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  <a:endParaRPr lang="en-US"/>
            </a:p>
          </p:txBody>
        </p:sp>
      </p:grpSp>
      <p:grpSp>
        <p:nvGrpSpPr>
          <p:cNvPr id="6150" name="Group 72"/>
          <p:cNvGrpSpPr>
            <a:grpSpLocks/>
          </p:cNvGrpSpPr>
          <p:nvPr/>
        </p:nvGrpSpPr>
        <p:grpSpPr bwMode="auto">
          <a:xfrm>
            <a:off x="5562600" y="4000500"/>
            <a:ext cx="1524000" cy="533400"/>
            <a:chOff x="3504" y="2592"/>
            <a:chExt cx="960" cy="336"/>
          </a:xfrm>
        </p:grpSpPr>
        <p:sp>
          <p:nvSpPr>
            <p:cNvPr id="6191" name="Oval 42"/>
            <p:cNvSpPr>
              <a:spLocks noChangeArrowheads="1"/>
            </p:cNvSpPr>
            <p:nvPr/>
          </p:nvSpPr>
          <p:spPr bwMode="auto">
            <a:xfrm>
              <a:off x="3504" y="2592"/>
              <a:ext cx="96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Oval 44"/>
            <p:cNvSpPr>
              <a:spLocks noChangeArrowheads="1"/>
            </p:cNvSpPr>
            <p:nvPr/>
          </p:nvSpPr>
          <p:spPr bwMode="auto">
            <a:xfrm>
              <a:off x="3648" y="2640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81</a:t>
              </a:r>
              <a:endParaRPr lang="en-US"/>
            </a:p>
          </p:txBody>
        </p:sp>
        <p:sp>
          <p:nvSpPr>
            <p:cNvPr id="6193" name="Oval 45"/>
            <p:cNvSpPr>
              <a:spLocks noChangeArrowheads="1"/>
            </p:cNvSpPr>
            <p:nvPr/>
          </p:nvSpPr>
          <p:spPr bwMode="auto">
            <a:xfrm>
              <a:off x="3936" y="26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92</a:t>
              </a:r>
              <a:endParaRPr lang="en-US"/>
            </a:p>
          </p:txBody>
        </p:sp>
        <p:sp>
          <p:nvSpPr>
            <p:cNvPr id="6194" name="Oval 51"/>
            <p:cNvSpPr>
              <a:spLocks noChangeArrowheads="1"/>
            </p:cNvSpPr>
            <p:nvPr/>
          </p:nvSpPr>
          <p:spPr bwMode="auto">
            <a:xfrm>
              <a:off x="4176" y="268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75</a:t>
              </a:r>
              <a:endParaRPr lang="en-US"/>
            </a:p>
          </p:txBody>
        </p:sp>
      </p:grpSp>
      <p:sp>
        <p:nvSpPr>
          <p:cNvPr id="6151" name="Oval 65"/>
          <p:cNvSpPr>
            <a:spLocks noChangeArrowheads="1"/>
          </p:cNvSpPr>
          <p:nvPr/>
        </p:nvSpPr>
        <p:spPr bwMode="auto">
          <a:xfrm>
            <a:off x="4648200" y="4114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65</a:t>
            </a:r>
            <a:endParaRPr lang="en-US"/>
          </a:p>
        </p:txBody>
      </p:sp>
      <p:grpSp>
        <p:nvGrpSpPr>
          <p:cNvPr id="6152" name="Group 94"/>
          <p:cNvGrpSpPr>
            <a:grpSpLocks/>
          </p:cNvGrpSpPr>
          <p:nvPr/>
        </p:nvGrpSpPr>
        <p:grpSpPr bwMode="auto">
          <a:xfrm>
            <a:off x="1447800" y="4991100"/>
            <a:ext cx="2590800" cy="609600"/>
            <a:chOff x="912" y="3168"/>
            <a:chExt cx="1632" cy="384"/>
          </a:xfrm>
        </p:grpSpPr>
        <p:sp>
          <p:nvSpPr>
            <p:cNvPr id="6184" name="Oval 74"/>
            <p:cNvSpPr>
              <a:spLocks noChangeArrowheads="1"/>
            </p:cNvSpPr>
            <p:nvPr/>
          </p:nvSpPr>
          <p:spPr bwMode="auto">
            <a:xfrm>
              <a:off x="912" y="3168"/>
              <a:ext cx="16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Oval 75"/>
            <p:cNvSpPr>
              <a:spLocks noChangeArrowheads="1"/>
            </p:cNvSpPr>
            <p:nvPr/>
          </p:nvSpPr>
          <p:spPr bwMode="auto">
            <a:xfrm>
              <a:off x="124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13</a:t>
              </a:r>
              <a:endParaRPr lang="en-US"/>
            </a:p>
          </p:txBody>
        </p:sp>
        <p:sp>
          <p:nvSpPr>
            <p:cNvPr id="6186" name="Oval 76"/>
            <p:cNvSpPr>
              <a:spLocks noChangeArrowheads="1"/>
            </p:cNvSpPr>
            <p:nvPr/>
          </p:nvSpPr>
          <p:spPr bwMode="auto">
            <a:xfrm>
              <a:off x="196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43</a:t>
              </a:r>
              <a:endParaRPr lang="en-US"/>
            </a:p>
          </p:txBody>
        </p:sp>
        <p:sp>
          <p:nvSpPr>
            <p:cNvPr id="6187" name="Oval 77"/>
            <p:cNvSpPr>
              <a:spLocks noChangeArrowheads="1"/>
            </p:cNvSpPr>
            <p:nvPr/>
          </p:nvSpPr>
          <p:spPr bwMode="auto">
            <a:xfrm>
              <a:off x="172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31</a:t>
              </a:r>
              <a:endParaRPr lang="en-US"/>
            </a:p>
          </p:txBody>
        </p:sp>
        <p:sp>
          <p:nvSpPr>
            <p:cNvPr id="6188" name="Oval 78"/>
            <p:cNvSpPr>
              <a:spLocks noChangeArrowheads="1"/>
            </p:cNvSpPr>
            <p:nvPr/>
          </p:nvSpPr>
          <p:spPr bwMode="auto">
            <a:xfrm>
              <a:off x="220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57</a:t>
              </a:r>
              <a:endParaRPr lang="en-US"/>
            </a:p>
          </p:txBody>
        </p:sp>
        <p:sp>
          <p:nvSpPr>
            <p:cNvPr id="6189" name="Oval 79"/>
            <p:cNvSpPr>
              <a:spLocks noChangeArrowheads="1"/>
            </p:cNvSpPr>
            <p:nvPr/>
          </p:nvSpPr>
          <p:spPr bwMode="auto">
            <a:xfrm>
              <a:off x="148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26</a:t>
              </a:r>
              <a:endParaRPr lang="en-US"/>
            </a:p>
          </p:txBody>
        </p:sp>
        <p:sp>
          <p:nvSpPr>
            <p:cNvPr id="6190" name="Oval 80"/>
            <p:cNvSpPr>
              <a:spLocks noChangeArrowheads="1"/>
            </p:cNvSpPr>
            <p:nvPr/>
          </p:nvSpPr>
          <p:spPr bwMode="auto">
            <a:xfrm>
              <a:off x="1008" y="3264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  <a:endParaRPr lang="en-US"/>
            </a:p>
          </p:txBody>
        </p:sp>
      </p:grpSp>
      <p:grpSp>
        <p:nvGrpSpPr>
          <p:cNvPr id="6153" name="Group 95"/>
          <p:cNvGrpSpPr>
            <a:grpSpLocks/>
          </p:cNvGrpSpPr>
          <p:nvPr/>
        </p:nvGrpSpPr>
        <p:grpSpPr bwMode="auto">
          <a:xfrm>
            <a:off x="5638800" y="5067300"/>
            <a:ext cx="1524000" cy="457200"/>
            <a:chOff x="3552" y="3120"/>
            <a:chExt cx="960" cy="288"/>
          </a:xfrm>
        </p:grpSpPr>
        <p:sp>
          <p:nvSpPr>
            <p:cNvPr id="6180" name="Oval 90"/>
            <p:cNvSpPr>
              <a:spLocks noChangeArrowheads="1"/>
            </p:cNvSpPr>
            <p:nvPr/>
          </p:nvSpPr>
          <p:spPr bwMode="auto">
            <a:xfrm>
              <a:off x="3552" y="3120"/>
              <a:ext cx="96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Oval 91"/>
            <p:cNvSpPr>
              <a:spLocks noChangeArrowheads="1"/>
            </p:cNvSpPr>
            <p:nvPr/>
          </p:nvSpPr>
          <p:spPr bwMode="auto">
            <a:xfrm>
              <a:off x="3936" y="316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81</a:t>
              </a:r>
              <a:endParaRPr lang="en-US"/>
            </a:p>
          </p:txBody>
        </p:sp>
        <p:sp>
          <p:nvSpPr>
            <p:cNvPr id="6182" name="Oval 92"/>
            <p:cNvSpPr>
              <a:spLocks noChangeArrowheads="1"/>
            </p:cNvSpPr>
            <p:nvPr/>
          </p:nvSpPr>
          <p:spPr bwMode="auto">
            <a:xfrm>
              <a:off x="4224" y="316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92</a:t>
              </a:r>
              <a:endParaRPr lang="en-US"/>
            </a:p>
          </p:txBody>
        </p:sp>
        <p:sp>
          <p:nvSpPr>
            <p:cNvPr id="6183" name="Oval 93"/>
            <p:cNvSpPr>
              <a:spLocks noChangeArrowheads="1"/>
            </p:cNvSpPr>
            <p:nvPr/>
          </p:nvSpPr>
          <p:spPr bwMode="auto">
            <a:xfrm>
              <a:off x="3648" y="316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75</a:t>
              </a:r>
              <a:endParaRPr lang="en-US"/>
            </a:p>
          </p:txBody>
        </p:sp>
      </p:grpSp>
      <p:grpSp>
        <p:nvGrpSpPr>
          <p:cNvPr id="6154" name="Group 110"/>
          <p:cNvGrpSpPr>
            <a:grpSpLocks/>
          </p:cNvGrpSpPr>
          <p:nvPr/>
        </p:nvGrpSpPr>
        <p:grpSpPr bwMode="auto">
          <a:xfrm>
            <a:off x="2590800" y="5867400"/>
            <a:ext cx="4191000" cy="609600"/>
            <a:chOff x="1632" y="3696"/>
            <a:chExt cx="2640" cy="384"/>
          </a:xfrm>
        </p:grpSpPr>
        <p:sp>
          <p:nvSpPr>
            <p:cNvPr id="6169" name="Oval 97"/>
            <p:cNvSpPr>
              <a:spLocks noChangeArrowheads="1"/>
            </p:cNvSpPr>
            <p:nvPr/>
          </p:nvSpPr>
          <p:spPr bwMode="auto">
            <a:xfrm>
              <a:off x="1632" y="3696"/>
              <a:ext cx="2640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Oval 98"/>
            <p:cNvSpPr>
              <a:spLocks noChangeArrowheads="1"/>
            </p:cNvSpPr>
            <p:nvPr/>
          </p:nvSpPr>
          <p:spPr bwMode="auto">
            <a:xfrm>
              <a:off x="201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13</a:t>
              </a:r>
              <a:endParaRPr lang="en-US"/>
            </a:p>
          </p:txBody>
        </p:sp>
        <p:sp>
          <p:nvSpPr>
            <p:cNvPr id="6171" name="Oval 99"/>
            <p:cNvSpPr>
              <a:spLocks noChangeArrowheads="1"/>
            </p:cNvSpPr>
            <p:nvPr/>
          </p:nvSpPr>
          <p:spPr bwMode="auto">
            <a:xfrm>
              <a:off x="273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43</a:t>
              </a:r>
              <a:endParaRPr lang="en-US"/>
            </a:p>
          </p:txBody>
        </p:sp>
        <p:sp>
          <p:nvSpPr>
            <p:cNvPr id="6172" name="Oval 100"/>
            <p:cNvSpPr>
              <a:spLocks noChangeArrowheads="1"/>
            </p:cNvSpPr>
            <p:nvPr/>
          </p:nvSpPr>
          <p:spPr bwMode="auto">
            <a:xfrm>
              <a:off x="249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31</a:t>
              </a:r>
              <a:endParaRPr lang="en-US"/>
            </a:p>
          </p:txBody>
        </p:sp>
        <p:sp>
          <p:nvSpPr>
            <p:cNvPr id="6173" name="Oval 101"/>
            <p:cNvSpPr>
              <a:spLocks noChangeArrowheads="1"/>
            </p:cNvSpPr>
            <p:nvPr/>
          </p:nvSpPr>
          <p:spPr bwMode="auto">
            <a:xfrm>
              <a:off x="297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57</a:t>
              </a:r>
              <a:endParaRPr lang="en-US"/>
            </a:p>
          </p:txBody>
        </p:sp>
        <p:sp>
          <p:nvSpPr>
            <p:cNvPr id="6174" name="Oval 102"/>
            <p:cNvSpPr>
              <a:spLocks noChangeArrowheads="1"/>
            </p:cNvSpPr>
            <p:nvPr/>
          </p:nvSpPr>
          <p:spPr bwMode="auto">
            <a:xfrm>
              <a:off x="225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26</a:t>
              </a:r>
              <a:endParaRPr lang="en-US"/>
            </a:p>
          </p:txBody>
        </p:sp>
        <p:sp>
          <p:nvSpPr>
            <p:cNvPr id="6175" name="Oval 103"/>
            <p:cNvSpPr>
              <a:spLocks noChangeArrowheads="1"/>
            </p:cNvSpPr>
            <p:nvPr/>
          </p:nvSpPr>
          <p:spPr bwMode="auto">
            <a:xfrm>
              <a:off x="177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0</a:t>
              </a:r>
              <a:endParaRPr lang="en-US"/>
            </a:p>
          </p:txBody>
        </p:sp>
        <p:sp>
          <p:nvSpPr>
            <p:cNvPr id="6176" name="Oval 104"/>
            <p:cNvSpPr>
              <a:spLocks noChangeArrowheads="1"/>
            </p:cNvSpPr>
            <p:nvPr/>
          </p:nvSpPr>
          <p:spPr bwMode="auto">
            <a:xfrm>
              <a:off x="321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65</a:t>
              </a:r>
              <a:endParaRPr lang="en-US"/>
            </a:p>
          </p:txBody>
        </p:sp>
        <p:sp>
          <p:nvSpPr>
            <p:cNvPr id="6177" name="Oval 107"/>
            <p:cNvSpPr>
              <a:spLocks noChangeArrowheads="1"/>
            </p:cNvSpPr>
            <p:nvPr/>
          </p:nvSpPr>
          <p:spPr bwMode="auto">
            <a:xfrm>
              <a:off x="369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81</a:t>
              </a:r>
              <a:endParaRPr lang="en-US"/>
            </a:p>
          </p:txBody>
        </p:sp>
        <p:sp>
          <p:nvSpPr>
            <p:cNvPr id="6178" name="Oval 108"/>
            <p:cNvSpPr>
              <a:spLocks noChangeArrowheads="1"/>
            </p:cNvSpPr>
            <p:nvPr/>
          </p:nvSpPr>
          <p:spPr bwMode="auto">
            <a:xfrm>
              <a:off x="393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92</a:t>
              </a:r>
              <a:endParaRPr lang="en-US"/>
            </a:p>
          </p:txBody>
        </p:sp>
        <p:sp>
          <p:nvSpPr>
            <p:cNvPr id="6179" name="Oval 109"/>
            <p:cNvSpPr>
              <a:spLocks noChangeArrowheads="1"/>
            </p:cNvSpPr>
            <p:nvPr/>
          </p:nvSpPr>
          <p:spPr bwMode="auto">
            <a:xfrm>
              <a:off x="345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75</a:t>
              </a:r>
              <a:endParaRPr lang="en-US"/>
            </a:p>
          </p:txBody>
        </p:sp>
      </p:grpSp>
      <p:cxnSp>
        <p:nvCxnSpPr>
          <p:cNvPr id="6155" name="AutoShape 111"/>
          <p:cNvCxnSpPr>
            <a:cxnSpLocks noChangeShapeType="1"/>
            <a:stCxn id="6213" idx="4"/>
            <a:endCxn id="6202" idx="0"/>
          </p:cNvCxnSpPr>
          <p:nvPr/>
        </p:nvCxnSpPr>
        <p:spPr bwMode="auto">
          <a:xfrm>
            <a:off x="4800600" y="2438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6" name="Text Box 113"/>
          <p:cNvSpPr txBox="1">
            <a:spLocks noChangeArrowheads="1"/>
          </p:cNvSpPr>
          <p:nvPr/>
        </p:nvSpPr>
        <p:spPr bwMode="auto">
          <a:xfrm>
            <a:off x="4724400" y="2438400"/>
            <a:ext cx="16129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latin typeface="+mn-lt"/>
              </a:rPr>
              <a:t>Select </a:t>
            </a:r>
            <a:r>
              <a:rPr lang="en-US" sz="1400" dirty="0" smtClean="0">
                <a:solidFill>
                  <a:srgbClr val="C00000"/>
                </a:solidFill>
                <a:latin typeface="+mn-lt"/>
              </a:rPr>
              <a:t>65</a:t>
            </a:r>
            <a:r>
              <a:rPr lang="en-US" sz="1400" dirty="0" smtClean="0">
                <a:latin typeface="+mn-lt"/>
              </a:rPr>
              <a:t> a pivot</a:t>
            </a:r>
            <a:endParaRPr lang="en-US" sz="1400" dirty="0">
              <a:latin typeface="+mn-lt"/>
            </a:endParaRPr>
          </a:p>
        </p:txBody>
      </p:sp>
      <p:cxnSp>
        <p:nvCxnSpPr>
          <p:cNvPr id="6157" name="AutoShape 114"/>
          <p:cNvCxnSpPr>
            <a:cxnSpLocks noChangeShapeType="1"/>
            <a:stCxn id="6202" idx="3"/>
            <a:endCxn id="6195" idx="0"/>
          </p:cNvCxnSpPr>
          <p:nvPr/>
        </p:nvCxnSpPr>
        <p:spPr bwMode="auto">
          <a:xfrm flipH="1">
            <a:off x="2743200" y="3611563"/>
            <a:ext cx="709613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8" name="AutoShape 115"/>
          <p:cNvCxnSpPr>
            <a:cxnSpLocks noChangeShapeType="1"/>
            <a:stCxn id="6202" idx="4"/>
            <a:endCxn id="6151" idx="0"/>
          </p:cNvCxnSpPr>
          <p:nvPr/>
        </p:nvCxnSpPr>
        <p:spPr bwMode="auto">
          <a:xfrm>
            <a:off x="4800600" y="3733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9" name="AutoShape 116"/>
          <p:cNvCxnSpPr>
            <a:cxnSpLocks noChangeShapeType="1"/>
          </p:cNvCxnSpPr>
          <p:nvPr/>
        </p:nvCxnSpPr>
        <p:spPr bwMode="auto">
          <a:xfrm>
            <a:off x="6549149" y="3498751"/>
            <a:ext cx="304839" cy="57986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Rectangle 117"/>
          <p:cNvSpPr>
            <a:spLocks noChangeArrowheads="1"/>
          </p:cNvSpPr>
          <p:nvPr/>
        </p:nvSpPr>
        <p:spPr bwMode="auto">
          <a:xfrm>
            <a:off x="4844409" y="3720796"/>
            <a:ext cx="17411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</a:rPr>
              <a:t>Divide by partition</a:t>
            </a:r>
            <a:endParaRPr lang="en-US" sz="1400" dirty="0">
              <a:latin typeface="+mn-lt"/>
            </a:endParaRPr>
          </a:p>
        </p:txBody>
      </p:sp>
      <p:cxnSp>
        <p:nvCxnSpPr>
          <p:cNvPr id="6161" name="AutoShape 118"/>
          <p:cNvCxnSpPr>
            <a:cxnSpLocks noChangeShapeType="1"/>
          </p:cNvCxnSpPr>
          <p:nvPr/>
        </p:nvCxnSpPr>
        <p:spPr bwMode="auto">
          <a:xfrm>
            <a:off x="3150585" y="46101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119"/>
          <p:cNvCxnSpPr>
            <a:cxnSpLocks noChangeShapeType="1"/>
          </p:cNvCxnSpPr>
          <p:nvPr/>
        </p:nvCxnSpPr>
        <p:spPr bwMode="auto">
          <a:xfrm>
            <a:off x="6134487" y="4533900"/>
            <a:ext cx="76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3" name="Rectangle 121"/>
          <p:cNvSpPr>
            <a:spLocks noChangeArrowheads="1"/>
          </p:cNvSpPr>
          <p:nvPr/>
        </p:nvSpPr>
        <p:spPr bwMode="auto">
          <a:xfrm>
            <a:off x="182069" y="4645223"/>
            <a:ext cx="28488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</a:rPr>
              <a:t>Do the same to select a pivot, …</a:t>
            </a:r>
            <a:endParaRPr lang="en-US" sz="1400" dirty="0">
              <a:latin typeface="+mn-lt"/>
            </a:endParaRPr>
          </a:p>
        </p:txBody>
      </p:sp>
      <p:sp>
        <p:nvSpPr>
          <p:cNvPr id="6164" name="Rectangle 122"/>
          <p:cNvSpPr>
            <a:spLocks noChangeArrowheads="1"/>
          </p:cNvSpPr>
          <p:nvPr/>
        </p:nvSpPr>
        <p:spPr bwMode="auto">
          <a:xfrm>
            <a:off x="6191080" y="4648200"/>
            <a:ext cx="28488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</a:rPr>
              <a:t>Do the same to select a pivot, …</a:t>
            </a:r>
            <a:endParaRPr lang="en-US" sz="1400" dirty="0">
              <a:latin typeface="+mn-lt"/>
            </a:endParaRPr>
          </a:p>
        </p:txBody>
      </p:sp>
      <p:cxnSp>
        <p:nvCxnSpPr>
          <p:cNvPr id="6165" name="AutoShape 123"/>
          <p:cNvCxnSpPr>
            <a:cxnSpLocks noChangeShapeType="1"/>
            <a:stCxn id="6184" idx="4"/>
            <a:endCxn id="6169" idx="1"/>
          </p:cNvCxnSpPr>
          <p:nvPr/>
        </p:nvCxnSpPr>
        <p:spPr bwMode="auto">
          <a:xfrm>
            <a:off x="2743200" y="5600700"/>
            <a:ext cx="46196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6" name="AutoShape 124"/>
          <p:cNvCxnSpPr>
            <a:cxnSpLocks noChangeShapeType="1"/>
            <a:stCxn id="6151" idx="4"/>
            <a:endCxn id="6169" idx="0"/>
          </p:cNvCxnSpPr>
          <p:nvPr/>
        </p:nvCxnSpPr>
        <p:spPr bwMode="auto">
          <a:xfrm flipH="1">
            <a:off x="4686300" y="4419600"/>
            <a:ext cx="114300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7" name="AutoShape 125"/>
          <p:cNvCxnSpPr>
            <a:cxnSpLocks noChangeShapeType="1"/>
            <a:stCxn id="6180" idx="4"/>
            <a:endCxn id="6169" idx="7"/>
          </p:cNvCxnSpPr>
          <p:nvPr/>
        </p:nvCxnSpPr>
        <p:spPr bwMode="auto">
          <a:xfrm flipH="1">
            <a:off x="6167438" y="5524500"/>
            <a:ext cx="233362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8" name="Rectangle 126"/>
          <p:cNvSpPr>
            <a:spLocks noChangeArrowheads="1"/>
          </p:cNvSpPr>
          <p:nvPr/>
        </p:nvSpPr>
        <p:spPr bwMode="auto">
          <a:xfrm>
            <a:off x="4800600" y="5562600"/>
            <a:ext cx="8739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+mn-lt"/>
              </a:rPr>
              <a:t>Combine</a:t>
            </a:r>
            <a:endParaRPr lang="en-US" sz="1400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43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58686"/>
            <a:ext cx="7759575" cy="4648200"/>
          </a:xfrm>
        </p:spPr>
        <p:txBody>
          <a:bodyPr/>
          <a:lstStyle/>
          <a:p>
            <a:r>
              <a:rPr lang="en-US" sz="2400" dirty="0" smtClean="0"/>
              <a:t>The pseudo code. Refer to Program 7.6 in the textbook.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0000FF"/>
                </a:solidFill>
              </a:rPr>
              <a:t>quickSort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a[],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left,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right){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if (left &lt; right) {</a:t>
            </a:r>
            <a:r>
              <a:rPr lang="en-US" sz="2400" dirty="0">
                <a:solidFill>
                  <a:srgbClr val="0000FF"/>
                </a:solidFill>
              </a:rPr>
              <a:t/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 select a pivot </a:t>
            </a:r>
            <a:r>
              <a:rPr lang="en-US" sz="2400" dirty="0" smtClean="0">
                <a:solidFill>
                  <a:srgbClr val="C00000"/>
                </a:solidFill>
              </a:rPr>
              <a:t>v</a:t>
            </a:r>
            <a:r>
              <a:rPr lang="en-US" sz="2400" dirty="0" smtClean="0">
                <a:solidFill>
                  <a:srgbClr val="0000FF"/>
                </a:solidFill>
              </a:rPr>
              <a:t> in a[</a:t>
            </a:r>
            <a:r>
              <a:rPr lang="en-US" sz="2400" dirty="0" err="1" smtClean="0">
                <a:solidFill>
                  <a:srgbClr val="0000FF"/>
                </a:solidFill>
              </a:rPr>
              <a:t>left..right</a:t>
            </a:r>
            <a:r>
              <a:rPr lang="en-US" sz="2400" dirty="0" smtClean="0">
                <a:solidFill>
                  <a:srgbClr val="0000FF"/>
                </a:solidFill>
              </a:rPr>
              <a:t>];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 move </a:t>
            </a:r>
            <a:r>
              <a:rPr lang="en-US" sz="2400" dirty="0" smtClean="0">
                <a:solidFill>
                  <a:srgbClr val="C00000"/>
                </a:solidFill>
              </a:rPr>
              <a:t>a[i] &lt; v</a:t>
            </a:r>
            <a:r>
              <a:rPr lang="en-US" sz="2400" dirty="0" smtClean="0">
                <a:solidFill>
                  <a:srgbClr val="0000FF"/>
                </a:solidFill>
              </a:rPr>
              <a:t> to left (a[left..p-1]);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 move </a:t>
            </a:r>
            <a:r>
              <a:rPr lang="en-US" sz="2400" dirty="0" smtClean="0">
                <a:solidFill>
                  <a:srgbClr val="C00000"/>
                </a:solidFill>
              </a:rPr>
              <a:t>a[i] &gt;= v</a:t>
            </a:r>
            <a:r>
              <a:rPr lang="en-US" sz="2400" dirty="0" smtClean="0">
                <a:solidFill>
                  <a:srgbClr val="0000FF"/>
                </a:solidFill>
              </a:rPr>
              <a:t> to right (a[p+1..right]);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 </a:t>
            </a:r>
            <a:r>
              <a:rPr lang="en-US" sz="2400" dirty="0" smtClean="0">
                <a:solidFill>
                  <a:srgbClr val="C00000"/>
                </a:solidFill>
              </a:rPr>
              <a:t>a[p] = v</a:t>
            </a:r>
            <a:r>
              <a:rPr lang="en-US" sz="2400" dirty="0" smtClean="0">
                <a:solidFill>
                  <a:srgbClr val="0000FF"/>
                </a:solidFill>
              </a:rPr>
              <a:t>;  /* a[p] keeps the pivot value v */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</a:rPr>
              <a:t>quickSort</a:t>
            </a:r>
            <a:r>
              <a:rPr lang="en-US" sz="2400" dirty="0" smtClean="0">
                <a:solidFill>
                  <a:srgbClr val="0000FF"/>
                </a:solidFill>
              </a:rPr>
              <a:t>(a, left, p-1);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</a:rPr>
              <a:t>quickSort</a:t>
            </a:r>
            <a:r>
              <a:rPr lang="en-US" sz="2400" dirty="0" smtClean="0">
                <a:solidFill>
                  <a:srgbClr val="0000FF"/>
                </a:solidFill>
              </a:rPr>
              <a:t>(a, p+1, right);</a:t>
            </a:r>
            <a:r>
              <a:rPr lang="en-US" sz="2400" dirty="0">
                <a:solidFill>
                  <a:srgbClr val="0000FF"/>
                </a:solidFill>
              </a:rPr>
              <a:t/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}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}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009869" y="3313568"/>
            <a:ext cx="6120143" cy="1158844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2508" y="2833797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Partition</a:t>
            </a:r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535599">
            <a:off x="8210164" y="3213454"/>
            <a:ext cx="262551" cy="375119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84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: Pivot Selection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 key issue is how to select the pivot. </a:t>
                </a:r>
              </a:p>
              <a:p>
                <a:pPr lvl="1"/>
                <a:r>
                  <a:rPr lang="en-US" dirty="0" smtClean="0"/>
                  <a:t>If the pivot is always selected as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median</a:t>
                </a:r>
                <a:r>
                  <a:rPr lang="en-US" dirty="0" smtClean="0"/>
                  <a:t>, it can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for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numbers. </a:t>
                </a:r>
              </a:p>
              <a:p>
                <a:pPr lvl="1"/>
                <a:r>
                  <a:rPr lang="en-US" dirty="0" smtClean="0"/>
                  <a:t>If the pivot is always selected as the smallest or largest number, it can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sz="2400" dirty="0" smtClean="0"/>
                  <a:t>But how to select a pivot value? </a:t>
                </a:r>
              </a:p>
              <a:p>
                <a:pPr lvl="1"/>
                <a:r>
                  <a:rPr lang="en-US" dirty="0" smtClean="0"/>
                  <a:t>Randomly pick up one, for example a[left].</a:t>
                </a:r>
              </a:p>
              <a:p>
                <a:pPr lvl="1"/>
                <a:r>
                  <a:rPr lang="en-US" dirty="0" smtClean="0"/>
                  <a:t>Find the median by some algorithm?</a:t>
                </a:r>
              </a:p>
              <a:p>
                <a:pPr lvl="1"/>
                <a:r>
                  <a:rPr lang="en-US" dirty="0" smtClean="0">
                    <a:solidFill>
                      <a:srgbClr val="C00000"/>
                    </a:solidFill>
                  </a:rPr>
                  <a:t>Median of three</a:t>
                </a:r>
                <a:r>
                  <a:rPr lang="en-US" dirty="0" smtClean="0"/>
                  <a:t>: pick up the left, right, and the middle elements in a[], and choose the median among the three.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48" r="-2118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98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: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58686"/>
            <a:ext cx="7941129" cy="4648200"/>
          </a:xfrm>
        </p:spPr>
        <p:txBody>
          <a:bodyPr/>
          <a:lstStyle/>
          <a:p>
            <a:r>
              <a:rPr lang="en-US" sz="2400" dirty="0" smtClean="0"/>
              <a:t>Suppose we use an </a:t>
            </a:r>
            <a:r>
              <a:rPr lang="en-US" sz="2400" dirty="0" smtClean="0">
                <a:solidFill>
                  <a:srgbClr val="C00000"/>
                </a:solidFill>
              </a:rPr>
              <a:t>additional array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b[]</a:t>
            </a:r>
            <a:r>
              <a:rPr lang="en-US" sz="2400" dirty="0" smtClean="0"/>
              <a:t> to do the partition for </a:t>
            </a:r>
            <a:r>
              <a:rPr lang="en-US" sz="2400" dirty="0" smtClean="0">
                <a:solidFill>
                  <a:srgbClr val="0000FF"/>
                </a:solidFill>
              </a:rPr>
              <a:t>a[]</a:t>
            </a:r>
            <a:r>
              <a:rPr lang="en-US" sz="2400" dirty="0" smtClean="0"/>
              <a:t> of size 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Let the pivot value be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Let </a:t>
            </a:r>
            <a:r>
              <a:rPr lang="en-US" sz="2400" dirty="0" smtClean="0">
                <a:solidFill>
                  <a:srgbClr val="0000FF"/>
                </a:solidFill>
              </a:rPr>
              <a:t>i = 0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j = n-1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Scan </a:t>
            </a:r>
            <a:r>
              <a:rPr lang="en-US" sz="2400" dirty="0" smtClean="0">
                <a:solidFill>
                  <a:srgbClr val="0000FF"/>
                </a:solidFill>
              </a:rPr>
              <a:t>a[k]</a:t>
            </a:r>
            <a:r>
              <a:rPr lang="en-US" sz="2400" dirty="0" smtClean="0"/>
              <a:t> from k=0 to n. If </a:t>
            </a:r>
            <a:r>
              <a:rPr lang="en-US" sz="2400" dirty="0" smtClean="0">
                <a:solidFill>
                  <a:srgbClr val="0000FF"/>
                </a:solidFill>
              </a:rPr>
              <a:t>a[k] &lt; p</a:t>
            </a:r>
            <a:r>
              <a:rPr lang="en-US" sz="2400" dirty="0" smtClean="0"/>
              <a:t>, then place it at </a:t>
            </a:r>
            <a:r>
              <a:rPr lang="en-US" sz="2400" dirty="0" smtClean="0">
                <a:solidFill>
                  <a:srgbClr val="0000FF"/>
                </a:solidFill>
              </a:rPr>
              <a:t>b[i++] </a:t>
            </a:r>
            <a:r>
              <a:rPr lang="en-US" sz="2400" dirty="0" smtClean="0"/>
              <a:t>from the left. If </a:t>
            </a:r>
            <a:r>
              <a:rPr lang="en-US" sz="2400" dirty="0" smtClean="0">
                <a:solidFill>
                  <a:srgbClr val="0000FF"/>
                </a:solidFill>
              </a:rPr>
              <a:t>a[k] &gt; p</a:t>
            </a:r>
            <a:r>
              <a:rPr lang="en-US" sz="2400" dirty="0" smtClean="0"/>
              <a:t>, place it at </a:t>
            </a:r>
            <a:r>
              <a:rPr lang="en-US" sz="2400" dirty="0" smtClean="0">
                <a:solidFill>
                  <a:srgbClr val="0000FF"/>
                </a:solidFill>
              </a:rPr>
              <a:t>b[j--] </a:t>
            </a:r>
            <a:r>
              <a:rPr lang="en-US" sz="2400" dirty="0" smtClean="0"/>
              <a:t>from the right.  Finally, place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en-US" sz="2400" dirty="0" smtClean="0"/>
              <a:t> at the remaining slot.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What is the problem? </a:t>
            </a:r>
            <a:r>
              <a:rPr lang="en-US" sz="2400" u="sng" dirty="0" smtClean="0"/>
              <a:t>Take additional space of b[].</a:t>
            </a:r>
            <a:endParaRPr lang="en-US" sz="2400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95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Sorting</a:t>
            </a:r>
            <a:endParaRPr lang="en-US" altLang="zh-TW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6499" y="342900"/>
            <a:ext cx="8619711" cy="451184"/>
          </a:xfrm>
        </p:spPr>
        <p:txBody>
          <a:bodyPr/>
          <a:lstStyle/>
          <a:p>
            <a:r>
              <a:rPr lang="en-US" altLang="zh-TW" dirty="0" smtClean="0"/>
              <a:t>Create a New Account</a:t>
            </a:r>
            <a:endParaRPr lang="en-US" altLang="zh-TW" dirty="0"/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477" y="1202783"/>
            <a:ext cx="7993342" cy="2659354"/>
          </a:xfrm>
        </p:spPr>
        <p:txBody>
          <a:bodyPr/>
          <a:lstStyle/>
          <a:p>
            <a:r>
              <a:rPr lang="en-US" altLang="zh-TW" sz="2400" dirty="0" smtClean="0"/>
              <a:t>Google Mail and Yahoo Mail have hundreds of millions of users.</a:t>
            </a:r>
          </a:p>
          <a:p>
            <a:r>
              <a:rPr lang="en-US" altLang="zh-TW" sz="2400" dirty="0" smtClean="0"/>
              <a:t>A user can create a new account at any time.</a:t>
            </a:r>
          </a:p>
          <a:p>
            <a:r>
              <a:rPr lang="en-US" altLang="zh-TW" sz="2400" dirty="0" smtClean="0"/>
              <a:t>When a user types a new name,  the system will tell the user whether the name has been used or not immediately after the user types the enter key.</a:t>
            </a:r>
            <a:endParaRPr lang="en-US" altLang="zh-TW" sz="2400" dirty="0"/>
          </a:p>
          <a:p>
            <a:r>
              <a:rPr lang="en-US" altLang="zh-TW" sz="2400" dirty="0" smtClean="0"/>
              <a:t>If this cannot be done, the user will go to the competitor’s website.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91" y="4992800"/>
            <a:ext cx="2431527" cy="135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74" y="4896355"/>
            <a:ext cx="2466975" cy="154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99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QuickSort</a:t>
            </a:r>
            <a:r>
              <a:rPr lang="en-US" dirty="0" smtClean="0"/>
              <a:t>: In-Place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50868"/>
            <a:ext cx="7772400" cy="4648200"/>
          </a:xfrm>
        </p:spPr>
        <p:txBody>
          <a:bodyPr/>
          <a:lstStyle/>
          <a:p>
            <a:r>
              <a:rPr lang="en-US" sz="2400" dirty="0" smtClean="0"/>
              <a:t>To partition a[</a:t>
            </a:r>
            <a:r>
              <a:rPr lang="en-US" sz="2400" dirty="0" err="1" smtClean="0"/>
              <a:t>left..right</a:t>
            </a:r>
            <a:r>
              <a:rPr lang="en-US" sz="2400" dirty="0"/>
              <a:t>] using a[] only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If the pivot value is not the leftmost, swap it with the leftmost number;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p </a:t>
            </a:r>
            <a:r>
              <a:rPr lang="en-US" sz="2400" dirty="0">
                <a:solidFill>
                  <a:srgbClr val="0000FF"/>
                </a:solidFill>
              </a:rPr>
              <a:t>= a[left</a:t>
            </a:r>
            <a:r>
              <a:rPr lang="en-US" sz="2400" dirty="0" smtClean="0">
                <a:solidFill>
                  <a:srgbClr val="0000FF"/>
                </a:solidFill>
              </a:rPr>
              <a:t>]; 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l </a:t>
            </a:r>
            <a:r>
              <a:rPr lang="en-US" sz="2400" dirty="0">
                <a:solidFill>
                  <a:srgbClr val="0000FF"/>
                </a:solidFill>
              </a:rPr>
              <a:t>= left + </a:t>
            </a:r>
            <a:r>
              <a:rPr lang="en-US" sz="2400" dirty="0" smtClean="0">
                <a:solidFill>
                  <a:srgbClr val="0000FF"/>
                </a:solidFill>
              </a:rPr>
              <a:t>1; </a:t>
            </a:r>
            <a:r>
              <a:rPr lang="en-US" sz="2400" dirty="0">
                <a:solidFill>
                  <a:srgbClr val="0000FF"/>
                </a:solidFill>
              </a:rPr>
              <a:t>r = right;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while (l </a:t>
            </a:r>
            <a:r>
              <a:rPr lang="en-US" sz="2400" dirty="0" smtClean="0">
                <a:solidFill>
                  <a:srgbClr val="FF0000"/>
                </a:solidFill>
              </a:rPr>
              <a:t>&lt;=</a:t>
            </a:r>
            <a:r>
              <a:rPr lang="en-US" sz="2400" dirty="0" smtClean="0">
                <a:solidFill>
                  <a:srgbClr val="0000FF"/>
                </a:solidFill>
              </a:rPr>
              <a:t> r){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        while (l </a:t>
            </a:r>
            <a:r>
              <a:rPr lang="en-US" sz="2400" dirty="0" smtClean="0">
                <a:solidFill>
                  <a:srgbClr val="FF0000"/>
                </a:solidFill>
              </a:rPr>
              <a:t>&lt;=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right &amp;&amp; a[l] &lt; </a:t>
            </a:r>
            <a:r>
              <a:rPr lang="en-US" sz="2400" dirty="0" smtClean="0">
                <a:solidFill>
                  <a:srgbClr val="0000FF"/>
                </a:solidFill>
              </a:rPr>
              <a:t>p) l </a:t>
            </a:r>
            <a:r>
              <a:rPr lang="en-US" sz="2400" dirty="0">
                <a:solidFill>
                  <a:srgbClr val="0000FF"/>
                </a:solidFill>
              </a:rPr>
              <a:t>= l + </a:t>
            </a:r>
            <a:r>
              <a:rPr lang="en-US" sz="2400" dirty="0" smtClean="0">
                <a:solidFill>
                  <a:srgbClr val="0000FF"/>
                </a:solidFill>
              </a:rPr>
              <a:t>1;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   while (r </a:t>
            </a:r>
            <a:r>
              <a:rPr lang="en-US" sz="2400" dirty="0">
                <a:solidFill>
                  <a:srgbClr val="0000FF"/>
                </a:solidFill>
              </a:rPr>
              <a:t>&gt; left &amp;&amp; a[r] &gt;= </a:t>
            </a:r>
            <a:r>
              <a:rPr lang="en-US" sz="2400" dirty="0" smtClean="0">
                <a:solidFill>
                  <a:srgbClr val="0000FF"/>
                </a:solidFill>
              </a:rPr>
              <a:t>p) r </a:t>
            </a:r>
            <a:r>
              <a:rPr lang="en-US" sz="2400" dirty="0">
                <a:solidFill>
                  <a:srgbClr val="0000FF"/>
                </a:solidFill>
              </a:rPr>
              <a:t>= r – </a:t>
            </a:r>
            <a:r>
              <a:rPr lang="en-US" sz="2400" dirty="0" smtClean="0">
                <a:solidFill>
                  <a:srgbClr val="0000FF"/>
                </a:solidFill>
              </a:rPr>
              <a:t>1;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    if (l </a:t>
            </a:r>
            <a:r>
              <a:rPr lang="en-US" sz="2400" dirty="0">
                <a:solidFill>
                  <a:srgbClr val="0000FF"/>
                </a:solidFill>
              </a:rPr>
              <a:t>&lt; </a:t>
            </a:r>
            <a:r>
              <a:rPr lang="en-US" sz="2400" dirty="0" smtClean="0">
                <a:solidFill>
                  <a:srgbClr val="0000FF"/>
                </a:solidFill>
              </a:rPr>
              <a:t>r) swap </a:t>
            </a:r>
            <a:r>
              <a:rPr lang="en-US" sz="2400" dirty="0">
                <a:solidFill>
                  <a:srgbClr val="0000FF"/>
                </a:solidFill>
              </a:rPr>
              <a:t>a[l] and a[r</a:t>
            </a:r>
            <a:r>
              <a:rPr lang="en-US" sz="2400" dirty="0" smtClean="0">
                <a:solidFill>
                  <a:srgbClr val="0000FF"/>
                </a:solidFill>
              </a:rPr>
              <a:t>];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}</a:t>
            </a:r>
          </a:p>
          <a:p>
            <a:pPr marL="0" indent="0">
              <a:buNone/>
            </a:pPr>
            <a:r>
              <a:rPr lang="en-HK" sz="2400" dirty="0" smtClean="0">
                <a:solidFill>
                  <a:srgbClr val="0000FF"/>
                </a:solidFill>
              </a:rPr>
              <a:t>    /* a[r]&lt;p holds */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   a[left</a:t>
            </a:r>
            <a:r>
              <a:rPr lang="en-US" sz="2400" dirty="0">
                <a:solidFill>
                  <a:srgbClr val="0000FF"/>
                </a:solidFill>
              </a:rPr>
              <a:t>] = a[r]; a[r] = p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In-Place Partition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79" y="1317754"/>
            <a:ext cx="8532891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select pivot:	</a:t>
            </a:r>
            <a:r>
              <a:rPr lang="en-US" sz="2400" u="sng" dirty="0" smtClean="0"/>
              <a:t>4</a:t>
            </a:r>
            <a:r>
              <a:rPr lang="en-US" sz="2400" dirty="0" smtClean="0"/>
              <a:t> 3 6 9 2 4 3 1 2 1 8 9 3 5 6</a:t>
            </a:r>
          </a:p>
          <a:p>
            <a:pPr eaLnBrk="1" hangingPunct="1"/>
            <a:r>
              <a:rPr lang="en-US" sz="2400" dirty="0" smtClean="0"/>
              <a:t>search:	  	</a:t>
            </a:r>
            <a:r>
              <a:rPr lang="en-US" sz="2400" u="sng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6</a:t>
            </a:r>
            <a:r>
              <a:rPr lang="en-US" sz="2400" dirty="0" smtClean="0"/>
              <a:t> 9 2 4 3 1 2 1 8 9 </a:t>
            </a:r>
            <a:r>
              <a:rPr lang="en-US" sz="2400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5 6</a:t>
            </a:r>
          </a:p>
          <a:p>
            <a:pPr eaLnBrk="1" hangingPunct="1"/>
            <a:r>
              <a:rPr lang="en-US" sz="2400" dirty="0" smtClean="0"/>
              <a:t>swap:		</a:t>
            </a:r>
            <a:r>
              <a:rPr lang="en-US" sz="2400" u="sng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3</a:t>
            </a:r>
            <a:r>
              <a:rPr lang="en-US" sz="2400" dirty="0" smtClean="0"/>
              <a:t> 9 2 4 3 1 2 1 8 9 </a:t>
            </a:r>
            <a:r>
              <a:rPr lang="en-US" sz="2400" dirty="0" smtClean="0">
                <a:solidFill>
                  <a:srgbClr val="C00000"/>
                </a:solidFill>
              </a:rPr>
              <a:t>6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5 6</a:t>
            </a:r>
          </a:p>
          <a:p>
            <a:pPr eaLnBrk="1" hangingPunct="1"/>
            <a:r>
              <a:rPr lang="en-US" sz="2400" dirty="0" smtClean="0"/>
              <a:t>search:		</a:t>
            </a:r>
            <a:r>
              <a:rPr lang="en-US" sz="2400" u="sng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3 3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9</a:t>
            </a:r>
            <a:r>
              <a:rPr lang="en-US" sz="2400" dirty="0" smtClean="0"/>
              <a:t> 2 4 3 1 2 </a:t>
            </a:r>
            <a:r>
              <a:rPr lang="en-US" sz="24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8 9 6 5 6</a:t>
            </a:r>
          </a:p>
          <a:p>
            <a:pPr eaLnBrk="1" hangingPunct="1"/>
            <a:r>
              <a:rPr lang="en-US" sz="2400" dirty="0" smtClean="0"/>
              <a:t>swap:		</a:t>
            </a:r>
            <a:r>
              <a:rPr lang="en-US" sz="2400" u="sng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3 3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/>
              <a:t> 2 4 3 1 2 </a:t>
            </a:r>
            <a:r>
              <a:rPr lang="en-US" sz="2400" dirty="0" smtClean="0">
                <a:solidFill>
                  <a:srgbClr val="C00000"/>
                </a:solidFill>
              </a:rPr>
              <a:t>9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8 9 6 5 6</a:t>
            </a:r>
          </a:p>
          <a:p>
            <a:pPr eaLnBrk="1" hangingPunct="1"/>
            <a:r>
              <a:rPr lang="en-US" sz="2400" dirty="0" smtClean="0"/>
              <a:t>search:		</a:t>
            </a:r>
            <a:r>
              <a:rPr lang="en-US" sz="2400" u="sng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3 3 1 2 </a:t>
            </a:r>
            <a:r>
              <a:rPr lang="en-US" sz="2400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3 1 </a:t>
            </a:r>
            <a:r>
              <a:rPr lang="en-US" sz="24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9 8 9 6 5 6</a:t>
            </a:r>
          </a:p>
          <a:p>
            <a:pPr eaLnBrk="1" hangingPunct="1"/>
            <a:r>
              <a:rPr lang="en-US" sz="2400" dirty="0" smtClean="0"/>
              <a:t>swap:		</a:t>
            </a:r>
            <a:r>
              <a:rPr lang="en-US" sz="2400" u="sng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3 3 1 2 </a:t>
            </a:r>
            <a:r>
              <a:rPr lang="en-US" sz="24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/>
              <a:t> 3 1 </a:t>
            </a:r>
            <a:r>
              <a:rPr lang="en-US" sz="2400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9 8 9 6 5 6</a:t>
            </a:r>
          </a:p>
          <a:p>
            <a:pPr eaLnBrk="1" hangingPunct="1"/>
            <a:r>
              <a:rPr lang="en-US" sz="2400" dirty="0" smtClean="0"/>
              <a:t>search:	     	</a:t>
            </a:r>
            <a:r>
              <a:rPr lang="en-US" sz="2400" u="sng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3 3 1 2 2 3 </a:t>
            </a:r>
            <a:r>
              <a:rPr lang="en-US" sz="24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9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8 9 6 5 6  </a:t>
            </a:r>
            <a:r>
              <a:rPr lang="en-US" sz="2400" dirty="0" smtClean="0"/>
              <a:t>(l&gt;r)</a:t>
            </a:r>
          </a:p>
          <a:p>
            <a:pPr eaLnBrk="1" hangingPunct="1"/>
            <a:r>
              <a:rPr lang="en-US" sz="2400" dirty="0" smtClean="0"/>
              <a:t>swap with pivot:	</a:t>
            </a:r>
            <a:r>
              <a:rPr lang="en-US" sz="2400" dirty="0" smtClean="0">
                <a:solidFill>
                  <a:srgbClr val="C00000"/>
                </a:solidFill>
              </a:rPr>
              <a:t>1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3 3 1 2 2 3 </a:t>
            </a:r>
            <a:r>
              <a:rPr lang="en-US" sz="2400" u="sng" dirty="0" smtClean="0"/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4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9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8 9 6 5 6</a:t>
            </a:r>
            <a:br>
              <a:rPr lang="en-US" sz="2400" dirty="0" smtClean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2400" b="1" dirty="0" smtClean="0">
                <a:solidFill>
                  <a:srgbClr val="7030A0"/>
                </a:solidFill>
              </a:rPr>
              <a:t>We just move numbers around. As a result, we sort numbers.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57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182337" cy="517967"/>
          </a:xfrm>
        </p:spPr>
        <p:txBody>
          <a:bodyPr/>
          <a:lstStyle/>
          <a:p>
            <a:r>
              <a:rPr lang="en-HK" dirty="0" smtClean="0"/>
              <a:t>The Average-Case for </a:t>
            </a:r>
            <a:r>
              <a:rPr lang="en-HK" dirty="0" err="1" smtClean="0"/>
              <a:t>QuickSort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6378" y="1259902"/>
                <a:ext cx="3911235" cy="4178185"/>
              </a:xfrm>
            </p:spPr>
            <p:txBody>
              <a:bodyPr/>
              <a:lstStyle/>
              <a:p>
                <a:r>
                  <a:rPr lang="en-HK" sz="2400" dirty="0" smtClean="0"/>
                  <a:t>Consider an example. Suppose that it always produces 9-to-1 split, when a pivot is selected. That is 9/10 is on one side and 1/10 is on the other side.</a:t>
                </a:r>
              </a:p>
              <a:p>
                <a:r>
                  <a:rPr lang="en-HK" sz="2400" dirty="0" smtClean="0"/>
                  <a:t>The longest path means</a:t>
                </a:r>
                <a:r>
                  <a:rPr lang="en-HK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HK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HK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HK" sz="2400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HK" sz="24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HK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HK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HK" sz="2400" dirty="0" smtClean="0"/>
                  <a:t>, i.e.,</a:t>
                </a:r>
                <a:r>
                  <a:rPr lang="en-HK" sz="2400" dirty="0"/>
                  <a:t> </a:t>
                </a:r>
                <a:r>
                  <a:rPr lang="en-HK" sz="2400" dirty="0" smtClean="0"/>
                  <a:t>l=</a:t>
                </a:r>
                <a14:m>
                  <m:oMath xmlns:m="http://schemas.openxmlformats.org/officeDocument/2006/math">
                    <m:r>
                      <a:rPr lang="en-HK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HK" sz="2400" i="0" dirty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HK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HK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sz="24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HK" sz="2400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  <m:r>
                          <a:rPr lang="en-HK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HK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HK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sz="2400" dirty="0"/>
                  <a:t>.</a:t>
                </a:r>
              </a:p>
              <a:p>
                <a:r>
                  <a:rPr lang="en-HK" sz="2400" dirty="0" smtClean="0"/>
                  <a:t>Thus the time complexity is </a:t>
                </a:r>
                <a14:m>
                  <m:oMath xmlns:m="http://schemas.openxmlformats.org/officeDocument/2006/math"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HK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sz="2400" dirty="0" smtClean="0"/>
                  <a:t>.</a:t>
                </a:r>
                <a:endParaRPr lang="en-US" sz="2400" dirty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378" y="1259902"/>
                <a:ext cx="3911235" cy="4178185"/>
              </a:xfrm>
              <a:blipFill>
                <a:blip r:embed="rId2"/>
                <a:stretch>
                  <a:fillRect l="-1402" t="-1168" r="-1869" b="-2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613" y="884583"/>
            <a:ext cx="4903662" cy="55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5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83669"/>
          </a:xfrm>
        </p:spPr>
        <p:txBody>
          <a:bodyPr/>
          <a:lstStyle/>
          <a:p>
            <a:r>
              <a:rPr lang="en-US" dirty="0" smtClean="0"/>
              <a:t>Merge Sort (Divide &amp; Conquer)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922" y="992407"/>
                <a:ext cx="8261808" cy="4648200"/>
              </a:xfrm>
            </p:spPr>
            <p:txBody>
              <a:bodyPr/>
              <a:lstStyle/>
              <a:p>
                <a:r>
                  <a:rPr lang="en-US" sz="2400" dirty="0" smtClean="0"/>
                  <a:t>Consider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-element sequence.</a:t>
                </a:r>
              </a:p>
              <a:p>
                <a:r>
                  <a:rPr lang="en-US" sz="2400" dirty="0" smtClean="0"/>
                  <a:t>Divide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-element sequence into two smaller sequences.</a:t>
                </a:r>
              </a:p>
              <a:p>
                <a:pPr lvl="1"/>
                <a:r>
                  <a:rPr lang="en-US" dirty="0" smtClean="0"/>
                  <a:t>The first has the first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/>
                  <a:t> (floor(n/2)) elements.</a:t>
                </a:r>
              </a:p>
              <a:p>
                <a:pPr lvl="1"/>
                <a:r>
                  <a:rPr lang="en-US" dirty="0" smtClean="0"/>
                  <a:t>The second has the remaining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 smtClean="0"/>
                  <a:t> (ceil(n/2)) elements.</a:t>
                </a:r>
              </a:p>
              <a:p>
                <a:r>
                  <a:rPr lang="en-US" sz="2400" dirty="0" smtClean="0"/>
                  <a:t>Sort each of the two recursively.</a:t>
                </a:r>
              </a:p>
              <a:p>
                <a:r>
                  <a:rPr lang="en-US" sz="2400" dirty="0" smtClean="0"/>
                  <a:t>Combine the two sorted sequences using a procedure called merge.</a:t>
                </a:r>
              </a:p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What is the main difference between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QuickSort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and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MergeSort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 </a:t>
                </a:r>
              </a:p>
              <a:p>
                <a:pPr lvl="1"/>
                <a:r>
                  <a:rPr lang="en-US" dirty="0" smtClean="0"/>
                  <a:t>Both are divide &amp; conquer algorithms.</a:t>
                </a:r>
              </a:p>
              <a:p>
                <a:pPr lvl="1"/>
                <a:r>
                  <a:rPr lang="en-US" dirty="0" smtClean="0"/>
                  <a:t>One uses a pivot value to divide, and one divides data equally.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922" y="992407"/>
                <a:ext cx="8261808" cy="4648200"/>
              </a:xfrm>
              <a:blipFill rotWithShape="1">
                <a:blip r:embed="rId2"/>
                <a:stretch>
                  <a:fillRect l="-664" t="-1050" b="-2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717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E9EE1FD5-94F1-4FBB-9B30-D2E997AAF38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(1)</a:t>
            </a:r>
            <a:endParaRPr lang="en-US" dirty="0"/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860" y="1120218"/>
            <a:ext cx="8167328" cy="685800"/>
          </a:xfrm>
        </p:spPr>
        <p:txBody>
          <a:bodyPr/>
          <a:lstStyle/>
          <a:p>
            <a:r>
              <a:rPr lang="en-US" sz="2400" dirty="0" smtClean="0"/>
              <a:t>Partition the initial sequence into two subsequences.</a:t>
            </a:r>
            <a:endParaRPr lang="en-US" sz="2400" dirty="0"/>
          </a:p>
        </p:txBody>
      </p:sp>
      <p:cxnSp>
        <p:nvCxnSpPr>
          <p:cNvPr id="149508" name="AutoShape 4"/>
          <p:cNvCxnSpPr>
            <a:cxnSpLocks noChangeShapeType="1"/>
            <a:stCxn id="149518" idx="0"/>
            <a:endCxn id="149515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09" name="AutoShape 5"/>
          <p:cNvCxnSpPr>
            <a:cxnSpLocks noChangeShapeType="1"/>
            <a:stCxn id="149519" idx="0"/>
            <a:endCxn id="149515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0" name="AutoShape 6"/>
          <p:cNvCxnSpPr>
            <a:cxnSpLocks noChangeShapeType="1"/>
            <a:stCxn id="149523" idx="0"/>
            <a:endCxn id="14951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1" name="AutoShape 7"/>
          <p:cNvCxnSpPr>
            <a:cxnSpLocks noChangeShapeType="1"/>
            <a:stCxn id="149525" idx="0"/>
            <a:endCxn id="149519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2" name="AutoShape 8"/>
          <p:cNvCxnSpPr>
            <a:cxnSpLocks noChangeShapeType="1"/>
            <a:stCxn id="149518" idx="2"/>
            <a:endCxn id="149524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3" name="AutoShape 9"/>
          <p:cNvCxnSpPr>
            <a:cxnSpLocks noChangeShapeType="1"/>
            <a:stCxn id="149519" idx="2"/>
            <a:endCxn id="149526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9514" name="Group 10"/>
          <p:cNvGrpSpPr>
            <a:grpSpLocks/>
          </p:cNvGrpSpPr>
          <p:nvPr/>
        </p:nvGrpSpPr>
        <p:grpSpPr bwMode="auto">
          <a:xfrm>
            <a:off x="1223963" y="3617913"/>
            <a:ext cx="6981825" cy="427037"/>
            <a:chOff x="771" y="2764"/>
            <a:chExt cx="4398" cy="269"/>
          </a:xfrm>
        </p:grpSpPr>
        <p:sp>
          <p:nvSpPr>
            <p:cNvPr id="149515" name="AutoShape 11"/>
            <p:cNvSpPr>
              <a:spLocks noChangeArrowheads="1"/>
            </p:cNvSpPr>
            <p:nvPr/>
          </p:nvSpPr>
          <p:spPr bwMode="auto">
            <a:xfrm>
              <a:off x="771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2  4  7  9</a:t>
              </a:r>
            </a:p>
          </p:txBody>
        </p:sp>
        <p:sp>
          <p:nvSpPr>
            <p:cNvPr id="149516" name="AutoShape 12"/>
            <p:cNvSpPr>
              <a:spLocks noChangeArrowheads="1"/>
            </p:cNvSpPr>
            <p:nvPr/>
          </p:nvSpPr>
          <p:spPr bwMode="auto">
            <a:xfrm>
              <a:off x="3555" y="2764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1  3  8  6</a:t>
              </a:r>
            </a:p>
          </p:txBody>
        </p:sp>
      </p:grpSp>
      <p:grpSp>
        <p:nvGrpSpPr>
          <p:cNvPr id="149517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49518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49519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49520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49521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49522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49523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49524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49525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49526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49527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49528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49529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49530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49531" name="AutoShape 27"/>
          <p:cNvCxnSpPr>
            <a:cxnSpLocks noChangeShapeType="1"/>
            <a:stCxn id="149520" idx="0"/>
            <a:endCxn id="149516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32" name="AutoShape 28"/>
          <p:cNvCxnSpPr>
            <a:cxnSpLocks noChangeShapeType="1"/>
            <a:stCxn id="149521" idx="0"/>
            <a:endCxn id="149516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33" name="AutoShape 29"/>
          <p:cNvCxnSpPr>
            <a:cxnSpLocks noChangeShapeType="1"/>
            <a:stCxn id="149527" idx="0"/>
            <a:endCxn id="14952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34" name="AutoShape 30"/>
          <p:cNvCxnSpPr>
            <a:cxnSpLocks noChangeShapeType="1"/>
            <a:stCxn id="149529" idx="0"/>
            <a:endCxn id="14952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35" name="AutoShape 31"/>
          <p:cNvCxnSpPr>
            <a:cxnSpLocks noChangeShapeType="1"/>
            <a:stCxn id="149520" idx="2"/>
            <a:endCxn id="149528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36" name="AutoShape 32"/>
          <p:cNvCxnSpPr>
            <a:cxnSpLocks noChangeShapeType="1"/>
            <a:stCxn id="149521" idx="2"/>
            <a:endCxn id="149530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37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49538" name="AutoShape 34"/>
          <p:cNvCxnSpPr>
            <a:cxnSpLocks noChangeShapeType="1"/>
            <a:stCxn id="149515" idx="0"/>
            <a:endCxn id="149537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39" name="AutoShape 35"/>
          <p:cNvCxnSpPr>
            <a:cxnSpLocks noChangeShapeType="1"/>
            <a:stCxn id="149516" idx="0"/>
            <a:endCxn id="149537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25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61DF664D-8343-4E76-A651-783BD8A9F42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</a:t>
            </a:r>
            <a:r>
              <a:rPr lang="en-US" dirty="0" smtClean="0"/>
              <a:t>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67352"/>
            <a:ext cx="7772400" cy="762000"/>
          </a:xfrm>
        </p:spPr>
        <p:txBody>
          <a:bodyPr/>
          <a:lstStyle/>
          <a:p>
            <a:r>
              <a:rPr lang="en-US" sz="2400" dirty="0"/>
              <a:t>Recursive call, </a:t>
            </a:r>
            <a:r>
              <a:rPr lang="en-US" sz="2400" dirty="0" smtClean="0"/>
              <a:t>partition the first sequence into another two subsequences</a:t>
            </a:r>
            <a:endParaRPr lang="en-US" sz="2400" dirty="0"/>
          </a:p>
        </p:txBody>
      </p:sp>
      <p:cxnSp>
        <p:nvCxnSpPr>
          <p:cNvPr id="150532" name="AutoShape 4"/>
          <p:cNvCxnSpPr>
            <a:cxnSpLocks noChangeShapeType="1"/>
            <a:stCxn id="150542" idx="0"/>
            <a:endCxn id="150539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3" name="AutoShape 5"/>
          <p:cNvCxnSpPr>
            <a:cxnSpLocks noChangeShapeType="1"/>
            <a:stCxn id="150543" idx="0"/>
            <a:endCxn id="150539" idx="2"/>
          </p:cNvCxnSpPr>
          <p:nvPr/>
        </p:nvCxnSpPr>
        <p:spPr bwMode="auto">
          <a:xfrm flipH="1" flipV="1">
            <a:off x="25050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4" name="AutoShape 6"/>
          <p:cNvCxnSpPr>
            <a:cxnSpLocks noChangeShapeType="1"/>
            <a:stCxn id="150547" idx="0"/>
            <a:endCxn id="150542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5" name="AutoShape 7"/>
          <p:cNvCxnSpPr>
            <a:cxnSpLocks noChangeShapeType="1"/>
            <a:stCxn id="150549" idx="0"/>
            <a:endCxn id="150543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6" name="AutoShape 8"/>
          <p:cNvCxnSpPr>
            <a:cxnSpLocks noChangeShapeType="1"/>
            <a:stCxn id="150542" idx="2"/>
            <a:endCxn id="150548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7" name="AutoShape 9"/>
          <p:cNvCxnSpPr>
            <a:cxnSpLocks noChangeShapeType="1"/>
            <a:stCxn id="150543" idx="2"/>
            <a:endCxn id="150550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39" name="AutoShape 11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0540" name="AutoShape 12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50541" name="Group 13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0542" name="AutoShape 14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7  2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2  7</a:t>
              </a:r>
            </a:p>
          </p:txBody>
        </p:sp>
        <p:sp>
          <p:nvSpPr>
            <p:cNvPr id="150543" name="AutoShape 15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0544" name="AutoShape 16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0545" name="AutoShape 17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grpSp>
        <p:nvGrpSpPr>
          <p:cNvPr id="150546" name="Group 18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0547" name="AutoShape 19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0548" name="AutoShape 20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0549" name="AutoShape 21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0550" name="AutoShape 22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0551" name="AutoShape 23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0553" name="AutoShape 25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0554" name="AutoShape 26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0555" name="AutoShape 27"/>
          <p:cNvCxnSpPr>
            <a:cxnSpLocks noChangeShapeType="1"/>
            <a:stCxn id="150544" idx="0"/>
            <a:endCxn id="150540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6" name="AutoShape 28"/>
          <p:cNvCxnSpPr>
            <a:cxnSpLocks noChangeShapeType="1"/>
            <a:stCxn id="150545" idx="0"/>
            <a:endCxn id="150540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7" name="AutoShape 29"/>
          <p:cNvCxnSpPr>
            <a:cxnSpLocks noChangeShapeType="1"/>
            <a:stCxn id="150551" idx="0"/>
            <a:endCxn id="15054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8" name="AutoShape 30"/>
          <p:cNvCxnSpPr>
            <a:cxnSpLocks noChangeShapeType="1"/>
            <a:stCxn id="150553" idx="0"/>
            <a:endCxn id="15054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59" name="AutoShape 31"/>
          <p:cNvCxnSpPr>
            <a:cxnSpLocks noChangeShapeType="1"/>
            <a:stCxn id="150544" idx="2"/>
            <a:endCxn id="150552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60" name="AutoShape 32"/>
          <p:cNvCxnSpPr>
            <a:cxnSpLocks noChangeShapeType="1"/>
            <a:stCxn id="150545" idx="2"/>
            <a:endCxn id="150554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61" name="AutoShape 33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0562" name="AutoShape 34"/>
          <p:cNvCxnSpPr>
            <a:cxnSpLocks noChangeShapeType="1"/>
            <a:stCxn id="150539" idx="0"/>
            <a:endCxn id="150561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63" name="AutoShape 35"/>
          <p:cNvCxnSpPr>
            <a:cxnSpLocks noChangeShapeType="1"/>
            <a:stCxn id="150540" idx="0"/>
            <a:endCxn id="150561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65" name="Line 37"/>
          <p:cNvSpPr>
            <a:spLocks noChangeShapeType="1"/>
          </p:cNvSpPr>
          <p:nvPr/>
        </p:nvSpPr>
        <p:spPr bwMode="auto">
          <a:xfrm flipH="1">
            <a:off x="2438400" y="3200400"/>
            <a:ext cx="533400" cy="152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97D59BBE-135C-409F-9460-16978103815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7145" y="1148499"/>
            <a:ext cx="7772400" cy="685800"/>
          </a:xfrm>
        </p:spPr>
        <p:txBody>
          <a:bodyPr/>
          <a:lstStyle/>
          <a:p>
            <a:r>
              <a:rPr lang="en-US" sz="2400" dirty="0"/>
              <a:t>Recursive call, partition</a:t>
            </a:r>
          </a:p>
        </p:txBody>
      </p:sp>
      <p:cxnSp>
        <p:nvCxnSpPr>
          <p:cNvPr id="151556" name="AutoShape 4"/>
          <p:cNvCxnSpPr>
            <a:cxnSpLocks noChangeShapeType="1"/>
            <a:stCxn id="151565" idx="0"/>
            <a:endCxn id="151562" idx="2"/>
          </p:cNvCxnSpPr>
          <p:nvPr/>
        </p:nvCxnSpPr>
        <p:spPr bwMode="auto">
          <a:xfrm flipV="1">
            <a:off x="1436688" y="4054475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57" name="AutoShape 5"/>
          <p:cNvCxnSpPr>
            <a:cxnSpLocks noChangeShapeType="1"/>
            <a:stCxn id="151566" idx="0"/>
            <a:endCxn id="151562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58" name="AutoShape 6"/>
          <p:cNvCxnSpPr>
            <a:cxnSpLocks noChangeShapeType="1"/>
            <a:stCxn id="151570" idx="0"/>
            <a:endCxn id="151565" idx="2"/>
          </p:cNvCxnSpPr>
          <p:nvPr/>
        </p:nvCxnSpPr>
        <p:spPr bwMode="auto">
          <a:xfrm flipV="1">
            <a:off x="969963" y="5089525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59" name="AutoShape 7"/>
          <p:cNvCxnSpPr>
            <a:cxnSpLocks noChangeShapeType="1"/>
            <a:stCxn id="151572" idx="0"/>
            <a:endCxn id="151566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60" name="AutoShape 8"/>
          <p:cNvCxnSpPr>
            <a:cxnSpLocks noChangeShapeType="1"/>
            <a:stCxn id="151565" idx="2"/>
            <a:endCxn id="151571" idx="0"/>
          </p:cNvCxnSpPr>
          <p:nvPr/>
        </p:nvCxnSpPr>
        <p:spPr bwMode="auto">
          <a:xfrm>
            <a:off x="1436688" y="5089525"/>
            <a:ext cx="5080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61" name="AutoShape 9"/>
          <p:cNvCxnSpPr>
            <a:cxnSpLocks noChangeShapeType="1"/>
            <a:stCxn id="151566" idx="2"/>
            <a:endCxn id="151573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62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1563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1565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1566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1568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grpSp>
        <p:nvGrpSpPr>
          <p:cNvPr id="151569" name="Group 17"/>
          <p:cNvGrpSpPr>
            <a:grpSpLocks/>
          </p:cNvGrpSpPr>
          <p:nvPr/>
        </p:nvGrpSpPr>
        <p:grpSpPr bwMode="auto">
          <a:xfrm>
            <a:off x="609600" y="5668963"/>
            <a:ext cx="8229600" cy="427037"/>
            <a:chOff x="384" y="3571"/>
            <a:chExt cx="5184" cy="269"/>
          </a:xfrm>
        </p:grpSpPr>
        <p:sp>
          <p:nvSpPr>
            <p:cNvPr id="151570" name="AutoShape 18"/>
            <p:cNvSpPr>
              <a:spLocks noChangeArrowheads="1"/>
            </p:cNvSpPr>
            <p:nvPr/>
          </p:nvSpPr>
          <p:spPr bwMode="auto">
            <a:xfrm>
              <a:off x="384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7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7</a:t>
              </a:r>
            </a:p>
          </p:txBody>
        </p:sp>
        <p:sp>
          <p:nvSpPr>
            <p:cNvPr id="151571" name="AutoShape 19"/>
            <p:cNvSpPr>
              <a:spLocks noChangeArrowheads="1"/>
            </p:cNvSpPr>
            <p:nvPr/>
          </p:nvSpPr>
          <p:spPr bwMode="auto">
            <a:xfrm>
              <a:off x="1006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2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2</a:t>
              </a:r>
            </a:p>
          </p:txBody>
        </p:sp>
        <p:sp>
          <p:nvSpPr>
            <p:cNvPr id="151572" name="AutoShape 20"/>
            <p:cNvSpPr>
              <a:spLocks noChangeArrowheads="1"/>
            </p:cNvSpPr>
            <p:nvPr/>
          </p:nvSpPr>
          <p:spPr bwMode="auto">
            <a:xfrm>
              <a:off x="1725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9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9</a:t>
              </a:r>
            </a:p>
          </p:txBody>
        </p:sp>
        <p:sp>
          <p:nvSpPr>
            <p:cNvPr id="151573" name="AutoShape 21"/>
            <p:cNvSpPr>
              <a:spLocks noChangeArrowheads="1"/>
            </p:cNvSpPr>
            <p:nvPr/>
          </p:nvSpPr>
          <p:spPr bwMode="auto">
            <a:xfrm>
              <a:off x="2351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4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4</a:t>
              </a:r>
            </a:p>
          </p:txBody>
        </p:sp>
        <p:sp>
          <p:nvSpPr>
            <p:cNvPr id="151574" name="AutoShape 22"/>
            <p:cNvSpPr>
              <a:spLocks noChangeArrowheads="1"/>
            </p:cNvSpPr>
            <p:nvPr/>
          </p:nvSpPr>
          <p:spPr bwMode="auto">
            <a:xfrm>
              <a:off x="3168" y="3571"/>
              <a:ext cx="454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3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3</a:t>
              </a:r>
            </a:p>
          </p:txBody>
        </p:sp>
        <p:sp>
          <p:nvSpPr>
            <p:cNvPr id="151575" name="AutoShape 23"/>
            <p:cNvSpPr>
              <a:spLocks noChangeArrowheads="1"/>
            </p:cNvSpPr>
            <p:nvPr/>
          </p:nvSpPr>
          <p:spPr bwMode="auto">
            <a:xfrm>
              <a:off x="3790" y="3571"/>
              <a:ext cx="437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8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8</a:t>
              </a:r>
            </a:p>
          </p:txBody>
        </p:sp>
        <p:sp>
          <p:nvSpPr>
            <p:cNvPr id="151576" name="AutoShape 24"/>
            <p:cNvSpPr>
              <a:spLocks noChangeArrowheads="1"/>
            </p:cNvSpPr>
            <p:nvPr/>
          </p:nvSpPr>
          <p:spPr bwMode="auto">
            <a:xfrm>
              <a:off x="4509" y="3571"/>
              <a:ext cx="445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6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6</a:t>
              </a:r>
            </a:p>
          </p:txBody>
        </p:sp>
        <p:sp>
          <p:nvSpPr>
            <p:cNvPr id="151577" name="AutoShape 25"/>
            <p:cNvSpPr>
              <a:spLocks noChangeArrowheads="1"/>
            </p:cNvSpPr>
            <p:nvPr/>
          </p:nvSpPr>
          <p:spPr bwMode="auto">
            <a:xfrm>
              <a:off x="5135" y="3571"/>
              <a:ext cx="433" cy="269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folHlink"/>
                  </a:solidFill>
                </a:rPr>
                <a:t>1 </a:t>
              </a:r>
              <a:r>
                <a:rPr lang="en-US" sz="1800" b="1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folHlink"/>
                  </a:solidFill>
                </a:rPr>
                <a:t> 1</a:t>
              </a:r>
            </a:p>
          </p:txBody>
        </p:sp>
      </p:grpSp>
      <p:cxnSp>
        <p:nvCxnSpPr>
          <p:cNvPr id="151578" name="AutoShape 26"/>
          <p:cNvCxnSpPr>
            <a:cxnSpLocks noChangeShapeType="1"/>
            <a:stCxn id="151567" idx="0"/>
            <a:endCxn id="151563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79" name="AutoShape 27"/>
          <p:cNvCxnSpPr>
            <a:cxnSpLocks noChangeShapeType="1"/>
            <a:stCxn id="151568" idx="0"/>
            <a:endCxn id="151563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80" name="AutoShape 28"/>
          <p:cNvCxnSpPr>
            <a:cxnSpLocks noChangeShapeType="1"/>
            <a:stCxn id="151574" idx="0"/>
            <a:endCxn id="151567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81" name="AutoShape 29"/>
          <p:cNvCxnSpPr>
            <a:cxnSpLocks noChangeShapeType="1"/>
            <a:stCxn id="151576" idx="0"/>
            <a:endCxn id="151568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82" name="AutoShape 30"/>
          <p:cNvCxnSpPr>
            <a:cxnSpLocks noChangeShapeType="1"/>
            <a:stCxn id="151567" idx="2"/>
            <a:endCxn id="15157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83" name="AutoShape 31"/>
          <p:cNvCxnSpPr>
            <a:cxnSpLocks noChangeShapeType="1"/>
            <a:stCxn id="151568" idx="2"/>
            <a:endCxn id="15157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84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1585" name="AutoShape 33"/>
          <p:cNvCxnSpPr>
            <a:cxnSpLocks noChangeShapeType="1"/>
            <a:stCxn id="151562" idx="0"/>
            <a:endCxn id="151584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86" name="AutoShape 34"/>
          <p:cNvCxnSpPr>
            <a:cxnSpLocks noChangeShapeType="1"/>
            <a:stCxn id="151563" idx="0"/>
            <a:endCxn id="151584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87" name="Line 35"/>
          <p:cNvSpPr>
            <a:spLocks noChangeShapeType="1"/>
          </p:cNvSpPr>
          <p:nvPr/>
        </p:nvSpPr>
        <p:spPr bwMode="auto">
          <a:xfrm flipH="1">
            <a:off x="1219200" y="4191000"/>
            <a:ext cx="5334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B8643C22-E37E-46FD-B846-A20FF651679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29646"/>
            <a:ext cx="7772400" cy="685800"/>
          </a:xfrm>
        </p:spPr>
        <p:txBody>
          <a:bodyPr/>
          <a:lstStyle/>
          <a:p>
            <a:r>
              <a:rPr lang="en-US" sz="2400" dirty="0"/>
              <a:t>Recursive call, base case</a:t>
            </a:r>
          </a:p>
        </p:txBody>
      </p:sp>
      <p:cxnSp>
        <p:nvCxnSpPr>
          <p:cNvPr id="152580" name="AutoShape 4"/>
          <p:cNvCxnSpPr>
            <a:cxnSpLocks noChangeShapeType="1"/>
            <a:stCxn id="152589" idx="0"/>
            <a:endCxn id="15258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81" name="AutoShape 5"/>
          <p:cNvCxnSpPr>
            <a:cxnSpLocks noChangeShapeType="1"/>
            <a:stCxn id="152590" idx="0"/>
            <a:endCxn id="152586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82" name="AutoShape 6"/>
          <p:cNvCxnSpPr>
            <a:cxnSpLocks noChangeShapeType="1"/>
            <a:stCxn id="152594" idx="0"/>
            <a:endCxn id="152589" idx="2"/>
          </p:cNvCxnSpPr>
          <p:nvPr/>
        </p:nvCxnSpPr>
        <p:spPr bwMode="auto">
          <a:xfrm flipV="1">
            <a:off x="969963" y="5080000"/>
            <a:ext cx="4667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83" name="AutoShape 7"/>
          <p:cNvCxnSpPr>
            <a:cxnSpLocks noChangeShapeType="1"/>
            <a:stCxn id="152596" idx="0"/>
            <a:endCxn id="152590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84" name="AutoShape 8"/>
          <p:cNvCxnSpPr>
            <a:cxnSpLocks noChangeShapeType="1"/>
            <a:stCxn id="152589" idx="2"/>
            <a:endCxn id="152595" idx="0"/>
          </p:cNvCxnSpPr>
          <p:nvPr/>
        </p:nvCxnSpPr>
        <p:spPr bwMode="auto">
          <a:xfrm>
            <a:off x="14366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585" name="AutoShape 9"/>
          <p:cNvCxnSpPr>
            <a:cxnSpLocks noChangeShapeType="1"/>
            <a:stCxn id="152590" idx="2"/>
            <a:endCxn id="152597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258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grpSp>
        <p:nvGrpSpPr>
          <p:cNvPr id="152588" name="Group 12"/>
          <p:cNvGrpSpPr>
            <a:grpSpLocks/>
          </p:cNvGrpSpPr>
          <p:nvPr/>
        </p:nvGrpSpPr>
        <p:grpSpPr bwMode="auto">
          <a:xfrm>
            <a:off x="742950" y="4643438"/>
            <a:ext cx="7996238" cy="427037"/>
            <a:chOff x="468" y="3168"/>
            <a:chExt cx="5037" cy="269"/>
          </a:xfrm>
        </p:grpSpPr>
        <p:sp>
          <p:nvSpPr>
            <p:cNvPr id="152589" name="AutoShape 13"/>
            <p:cNvSpPr>
              <a:spLocks noChangeArrowheads="1"/>
            </p:cNvSpPr>
            <p:nvPr/>
          </p:nvSpPr>
          <p:spPr bwMode="auto">
            <a:xfrm>
              <a:off x="468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 dirty="0"/>
                <a:t>7 </a:t>
              </a:r>
              <a:r>
                <a:rPr lang="en-US" sz="1800" b="1" dirty="0">
                  <a:solidFill>
                    <a:srgbClr val="C00000"/>
                  </a:solidFill>
                  <a:latin typeface="Symbol" pitchFamily="18" charset="2"/>
                  <a:sym typeface="Symbol" pitchFamily="18" charset="2"/>
                </a:rPr>
                <a:t></a:t>
              </a:r>
              <a:r>
                <a:rPr lang="en-US" sz="1800" dirty="0"/>
                <a:t> 2</a:t>
              </a:r>
              <a:r>
                <a:rPr lang="en-US" sz="1800" dirty="0">
                  <a:solidFill>
                    <a:schemeClr val="accent1"/>
                  </a:solidFill>
                </a:rPr>
                <a:t> </a:t>
              </a:r>
              <a:r>
                <a:rPr lang="en-US" sz="1800" b="1" dirty="0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 dirty="0">
                  <a:solidFill>
                    <a:schemeClr val="accent1"/>
                  </a:solidFill>
                </a:rPr>
                <a:t> 2  7</a:t>
              </a:r>
            </a:p>
          </p:txBody>
        </p:sp>
        <p:sp>
          <p:nvSpPr>
            <p:cNvPr id="152590" name="AutoShape 14"/>
            <p:cNvSpPr>
              <a:spLocks noChangeArrowheads="1"/>
            </p:cNvSpPr>
            <p:nvPr/>
          </p:nvSpPr>
          <p:spPr bwMode="auto">
            <a:xfrm>
              <a:off x="1779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9  4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4  9</a:t>
              </a:r>
            </a:p>
          </p:txBody>
        </p:sp>
        <p:sp>
          <p:nvSpPr>
            <p:cNvPr id="152591" name="AutoShape 15"/>
            <p:cNvSpPr>
              <a:spLocks noChangeArrowheads="1"/>
            </p:cNvSpPr>
            <p:nvPr/>
          </p:nvSpPr>
          <p:spPr bwMode="auto">
            <a:xfrm>
              <a:off x="3252" y="3168"/>
              <a:ext cx="87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3  8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3  8</a:t>
              </a:r>
            </a:p>
          </p:txBody>
        </p:sp>
        <p:sp>
          <p:nvSpPr>
            <p:cNvPr id="152592" name="AutoShape 16"/>
            <p:cNvSpPr>
              <a:spLocks noChangeArrowheads="1"/>
            </p:cNvSpPr>
            <p:nvPr/>
          </p:nvSpPr>
          <p:spPr bwMode="auto">
            <a:xfrm>
              <a:off x="4563" y="3168"/>
              <a:ext cx="942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solidFill>
                    <a:schemeClr val="accent1"/>
                  </a:solidFill>
                </a:rPr>
                <a:t>6  1  </a:t>
              </a:r>
              <a:r>
                <a:rPr lang="en-US" sz="1800" b="1">
                  <a:solidFill>
                    <a:schemeClr val="accent1"/>
                  </a:solidFill>
                  <a:sym typeface="Symbol" pitchFamily="18" charset="2"/>
                </a:rPr>
                <a:t></a:t>
              </a:r>
              <a:r>
                <a:rPr lang="en-US" sz="1800">
                  <a:solidFill>
                    <a:schemeClr val="accent1"/>
                  </a:solidFill>
                </a:rPr>
                <a:t>  1  6</a:t>
              </a:r>
            </a:p>
          </p:txBody>
        </p:sp>
      </p:grpSp>
      <p:sp>
        <p:nvSpPr>
          <p:cNvPr id="152594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15970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2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2</a:t>
            </a: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2597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2598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2599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2600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2601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2602" name="AutoShape 26"/>
          <p:cNvCxnSpPr>
            <a:cxnSpLocks noChangeShapeType="1"/>
            <a:stCxn id="152591" idx="0"/>
            <a:endCxn id="152587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03" name="AutoShape 27"/>
          <p:cNvCxnSpPr>
            <a:cxnSpLocks noChangeShapeType="1"/>
            <a:stCxn id="152592" idx="0"/>
            <a:endCxn id="152587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04" name="AutoShape 28"/>
          <p:cNvCxnSpPr>
            <a:cxnSpLocks noChangeShapeType="1"/>
            <a:stCxn id="152598" idx="0"/>
            <a:endCxn id="152591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05" name="AutoShape 29"/>
          <p:cNvCxnSpPr>
            <a:cxnSpLocks noChangeShapeType="1"/>
            <a:stCxn id="152600" idx="0"/>
            <a:endCxn id="152592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06" name="AutoShape 30"/>
          <p:cNvCxnSpPr>
            <a:cxnSpLocks noChangeShapeType="1"/>
            <a:stCxn id="152591" idx="2"/>
            <a:endCxn id="152599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07" name="AutoShape 31"/>
          <p:cNvCxnSpPr>
            <a:cxnSpLocks noChangeShapeType="1"/>
            <a:stCxn id="152592" idx="2"/>
            <a:endCxn id="152601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08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2609" name="AutoShape 33"/>
          <p:cNvCxnSpPr>
            <a:cxnSpLocks noChangeShapeType="1"/>
            <a:stCxn id="152586" idx="0"/>
            <a:endCxn id="152608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610" name="AutoShape 34"/>
          <p:cNvCxnSpPr>
            <a:cxnSpLocks noChangeShapeType="1"/>
            <a:stCxn id="152587" idx="0"/>
            <a:endCxn id="152608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611" name="Line 35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51EF8AD5-20F9-4E9E-9BB2-9D432DA88C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Example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083296"/>
            <a:ext cx="7772400" cy="685800"/>
          </a:xfrm>
        </p:spPr>
        <p:txBody>
          <a:bodyPr/>
          <a:lstStyle/>
          <a:p>
            <a:r>
              <a:rPr lang="en-US" sz="2400" dirty="0"/>
              <a:t>Recursive call, base case</a:t>
            </a:r>
          </a:p>
        </p:txBody>
      </p:sp>
      <p:cxnSp>
        <p:nvCxnSpPr>
          <p:cNvPr id="153604" name="AutoShape 4"/>
          <p:cNvCxnSpPr>
            <a:cxnSpLocks noChangeShapeType="1"/>
            <a:stCxn id="153613" idx="0"/>
            <a:endCxn id="153610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05" name="AutoShape 5"/>
          <p:cNvCxnSpPr>
            <a:cxnSpLocks noChangeShapeType="1"/>
            <a:stCxn id="153614" idx="0"/>
            <a:endCxn id="153610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06" name="AutoShape 6"/>
          <p:cNvCxnSpPr>
            <a:cxnSpLocks noChangeShapeType="1"/>
            <a:stCxn id="153618" idx="0"/>
            <a:endCxn id="153613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07" name="AutoShape 7"/>
          <p:cNvCxnSpPr>
            <a:cxnSpLocks noChangeShapeType="1"/>
            <a:stCxn id="153620" idx="0"/>
            <a:endCxn id="153614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08" name="AutoShape 8"/>
          <p:cNvCxnSpPr>
            <a:cxnSpLocks noChangeShapeType="1"/>
            <a:stCxn id="153613" idx="2"/>
            <a:endCxn id="153619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09" name="AutoShape 9"/>
          <p:cNvCxnSpPr>
            <a:cxnSpLocks noChangeShapeType="1"/>
            <a:stCxn id="153614" idx="2"/>
            <a:endCxn id="153621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1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361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3613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2  7</a:t>
            </a:r>
          </a:p>
        </p:txBody>
      </p:sp>
      <p:sp>
        <p:nvSpPr>
          <p:cNvPr id="153614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3615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3616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3618" name="AutoShape 18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619" name="AutoShape 19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620" name="AutoShape 20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3621" name="AutoShape 21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3622" name="AutoShape 22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3623" name="AutoShape 23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3624" name="AutoShape 24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3625" name="AutoShape 25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3626" name="AutoShape 26"/>
          <p:cNvCxnSpPr>
            <a:cxnSpLocks noChangeShapeType="1"/>
            <a:stCxn id="153615" idx="0"/>
            <a:endCxn id="15361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27" name="AutoShape 27"/>
          <p:cNvCxnSpPr>
            <a:cxnSpLocks noChangeShapeType="1"/>
            <a:stCxn id="153616" idx="0"/>
            <a:endCxn id="15361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28" name="AutoShape 28"/>
          <p:cNvCxnSpPr>
            <a:cxnSpLocks noChangeShapeType="1"/>
            <a:stCxn id="153622" idx="0"/>
            <a:endCxn id="153615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29" name="AutoShape 29"/>
          <p:cNvCxnSpPr>
            <a:cxnSpLocks noChangeShapeType="1"/>
            <a:stCxn id="153624" idx="0"/>
            <a:endCxn id="153616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30" name="AutoShape 30"/>
          <p:cNvCxnSpPr>
            <a:cxnSpLocks noChangeShapeType="1"/>
            <a:stCxn id="153615" idx="2"/>
            <a:endCxn id="153623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31" name="AutoShape 31"/>
          <p:cNvCxnSpPr>
            <a:cxnSpLocks noChangeShapeType="1"/>
            <a:stCxn id="153616" idx="2"/>
            <a:endCxn id="153625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32" name="AutoShape 32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3633" name="AutoShape 33"/>
          <p:cNvCxnSpPr>
            <a:cxnSpLocks noChangeShapeType="1"/>
            <a:stCxn id="153610" idx="0"/>
            <a:endCxn id="153632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34" name="AutoShape 34"/>
          <p:cNvCxnSpPr>
            <a:cxnSpLocks noChangeShapeType="1"/>
            <a:stCxn id="153611" idx="0"/>
            <a:endCxn id="153632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35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C8A103B6-A0BD-4D10-A52B-11712628EB4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(6)</a:t>
            </a:r>
            <a:endParaRPr lang="en-US" dirty="0"/>
          </a:p>
        </p:txBody>
      </p:sp>
      <p:sp>
        <p:nvSpPr>
          <p:cNvPr id="154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799" y="1073084"/>
            <a:ext cx="7958579" cy="762000"/>
          </a:xfrm>
        </p:spPr>
        <p:txBody>
          <a:bodyPr/>
          <a:lstStyle/>
          <a:p>
            <a:r>
              <a:rPr lang="en-US" sz="2400" dirty="0" smtClean="0"/>
              <a:t>Merge two sequences into a longer sorted sequence.</a:t>
            </a:r>
            <a:endParaRPr lang="en-US" sz="2400" dirty="0"/>
          </a:p>
        </p:txBody>
      </p:sp>
      <p:cxnSp>
        <p:nvCxnSpPr>
          <p:cNvPr id="154628" name="AutoShape 4"/>
          <p:cNvCxnSpPr>
            <a:cxnSpLocks noChangeShapeType="1"/>
            <a:stCxn id="154637" idx="0"/>
            <a:endCxn id="154634" idx="2"/>
          </p:cNvCxnSpPr>
          <p:nvPr/>
        </p:nvCxnSpPr>
        <p:spPr bwMode="auto">
          <a:xfrm flipV="1">
            <a:off x="1447800" y="4054475"/>
            <a:ext cx="105727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29" name="AutoShape 5"/>
          <p:cNvCxnSpPr>
            <a:cxnSpLocks noChangeShapeType="1"/>
            <a:stCxn id="154638" idx="0"/>
            <a:endCxn id="154634" idx="2"/>
          </p:cNvCxnSpPr>
          <p:nvPr/>
        </p:nvCxnSpPr>
        <p:spPr bwMode="auto">
          <a:xfrm flipH="1" flipV="1">
            <a:off x="25050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30" name="AutoShape 6"/>
          <p:cNvCxnSpPr>
            <a:cxnSpLocks noChangeShapeType="1"/>
            <a:stCxn id="154641" idx="0"/>
            <a:endCxn id="154637" idx="2"/>
          </p:cNvCxnSpPr>
          <p:nvPr/>
        </p:nvCxnSpPr>
        <p:spPr bwMode="auto">
          <a:xfrm flipV="1">
            <a:off x="969963" y="5089525"/>
            <a:ext cx="47783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31" name="AutoShape 7"/>
          <p:cNvCxnSpPr>
            <a:cxnSpLocks noChangeShapeType="1"/>
            <a:stCxn id="154643" idx="0"/>
            <a:endCxn id="154638" idx="2"/>
          </p:cNvCxnSpPr>
          <p:nvPr/>
        </p:nvCxnSpPr>
        <p:spPr bwMode="auto">
          <a:xfrm flipV="1">
            <a:off x="30924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32" name="AutoShape 8"/>
          <p:cNvCxnSpPr>
            <a:cxnSpLocks noChangeShapeType="1"/>
            <a:stCxn id="154637" idx="2"/>
            <a:endCxn id="154642" idx="0"/>
          </p:cNvCxnSpPr>
          <p:nvPr/>
        </p:nvCxnSpPr>
        <p:spPr bwMode="auto">
          <a:xfrm>
            <a:off x="1447800" y="5089525"/>
            <a:ext cx="4953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33" name="AutoShape 9"/>
          <p:cNvCxnSpPr>
            <a:cxnSpLocks noChangeShapeType="1"/>
            <a:stCxn id="154638" idx="2"/>
            <a:endCxn id="154644" idx="0"/>
          </p:cNvCxnSpPr>
          <p:nvPr/>
        </p:nvCxnSpPr>
        <p:spPr bwMode="auto">
          <a:xfrm>
            <a:off x="35718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63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463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4637" name="AutoShape 13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4638" name="AutoShape 14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9  4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4  9</a:t>
            </a:r>
          </a:p>
        </p:txBody>
      </p:sp>
      <p:sp>
        <p:nvSpPr>
          <p:cNvPr id="154639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4640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4641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642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643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9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9</a:t>
            </a:r>
          </a:p>
        </p:txBody>
      </p:sp>
      <p:sp>
        <p:nvSpPr>
          <p:cNvPr id="154644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4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4</a:t>
            </a:r>
          </a:p>
        </p:txBody>
      </p:sp>
      <p:sp>
        <p:nvSpPr>
          <p:cNvPr id="154645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4646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4647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4648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4649" name="AutoShape 25"/>
          <p:cNvCxnSpPr>
            <a:cxnSpLocks noChangeShapeType="1"/>
            <a:stCxn id="154639" idx="0"/>
            <a:endCxn id="15463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50" name="AutoShape 26"/>
          <p:cNvCxnSpPr>
            <a:cxnSpLocks noChangeShapeType="1"/>
            <a:stCxn id="154640" idx="0"/>
            <a:endCxn id="15463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51" name="AutoShape 27"/>
          <p:cNvCxnSpPr>
            <a:cxnSpLocks noChangeShapeType="1"/>
            <a:stCxn id="154645" idx="0"/>
            <a:endCxn id="154639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52" name="AutoShape 28"/>
          <p:cNvCxnSpPr>
            <a:cxnSpLocks noChangeShapeType="1"/>
            <a:stCxn id="154647" idx="0"/>
            <a:endCxn id="154640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53" name="AutoShape 29"/>
          <p:cNvCxnSpPr>
            <a:cxnSpLocks noChangeShapeType="1"/>
            <a:stCxn id="154639" idx="2"/>
            <a:endCxn id="154646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54" name="AutoShape 30"/>
          <p:cNvCxnSpPr>
            <a:cxnSpLocks noChangeShapeType="1"/>
            <a:stCxn id="154640" idx="2"/>
            <a:endCxn id="154648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655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4656" name="AutoShape 32"/>
          <p:cNvCxnSpPr>
            <a:cxnSpLocks noChangeShapeType="1"/>
            <a:stCxn id="154634" idx="0"/>
            <a:endCxn id="154655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657" name="AutoShape 33"/>
          <p:cNvCxnSpPr>
            <a:cxnSpLocks noChangeShapeType="1"/>
            <a:stCxn id="154635" idx="0"/>
            <a:endCxn id="154655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658" name="Line 34"/>
          <p:cNvSpPr>
            <a:spLocks noChangeShapeType="1"/>
          </p:cNvSpPr>
          <p:nvPr/>
        </p:nvSpPr>
        <p:spPr bwMode="auto">
          <a:xfrm flipH="1">
            <a:off x="7620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1752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91532"/>
          </a:xfrm>
        </p:spPr>
        <p:txBody>
          <a:bodyPr/>
          <a:lstStyle/>
          <a:p>
            <a:r>
              <a:rPr lang="en-US" dirty="0" smtClean="0"/>
              <a:t>Sorting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254" y="1128748"/>
            <a:ext cx="7772400" cy="4648200"/>
          </a:xfrm>
        </p:spPr>
        <p:txBody>
          <a:bodyPr/>
          <a:lstStyle/>
          <a:p>
            <a:r>
              <a:rPr lang="en-US" sz="2400" dirty="0" smtClean="0"/>
              <a:t>Consider a collection of records, where a record has several fields. </a:t>
            </a:r>
          </a:p>
          <a:p>
            <a:r>
              <a:rPr lang="en-US" sz="2400" dirty="0" smtClean="0"/>
              <a:t>For example, for a student record, we can have name, student identifier, telephone number, etc.</a:t>
            </a:r>
          </a:p>
          <a:p>
            <a:r>
              <a:rPr lang="en-US" sz="2400" dirty="0" smtClean="0"/>
              <a:t>We want to arrange all the records in </a:t>
            </a:r>
            <a:r>
              <a:rPr lang="en-US" sz="2400" dirty="0" smtClean="0">
                <a:solidFill>
                  <a:srgbClr val="FF0000"/>
                </a:solidFill>
              </a:rPr>
              <a:t>order</a:t>
            </a:r>
            <a:r>
              <a:rPr lang="en-US" sz="2400" dirty="0" smtClean="0"/>
              <a:t> by some key, where a key is a field in a record.</a:t>
            </a:r>
          </a:p>
          <a:p>
            <a:pPr lvl="1"/>
            <a:r>
              <a:rPr lang="en-US" dirty="0" smtClean="0"/>
              <a:t>Student name, student identifier, telephone number, etc.</a:t>
            </a:r>
          </a:p>
          <a:p>
            <a:r>
              <a:rPr lang="en-US" sz="2400" dirty="0" smtClean="0"/>
              <a:t>It can be done by </a:t>
            </a:r>
            <a:r>
              <a:rPr lang="en-US" sz="2400" dirty="0" smtClean="0">
                <a:solidFill>
                  <a:srgbClr val="FF0000"/>
                </a:solidFill>
              </a:rPr>
              <a:t>sorting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 this chapter, we focus on </a:t>
            </a:r>
            <a:r>
              <a:rPr lang="en-US" sz="2400" dirty="0" smtClean="0">
                <a:solidFill>
                  <a:srgbClr val="0000FF"/>
                </a:solidFill>
              </a:rPr>
              <a:t>numbers</a:t>
            </a:r>
            <a:r>
              <a:rPr lang="en-US" sz="2400" dirty="0" smtClean="0"/>
              <a:t> when we discuss sorting. The same ideas can be applied to other data fields.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084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AE395AEB-8615-45ED-B74A-6BC6F415445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(7)</a:t>
            </a:r>
            <a:endParaRPr lang="en-US" dirty="0"/>
          </a:p>
        </p:txBody>
      </p:sp>
      <p:sp>
        <p:nvSpPr>
          <p:cNvPr id="158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76779"/>
            <a:ext cx="7772400" cy="685800"/>
          </a:xfrm>
        </p:spPr>
        <p:txBody>
          <a:bodyPr/>
          <a:lstStyle/>
          <a:p>
            <a:r>
              <a:rPr lang="en-US" sz="2400" dirty="0"/>
              <a:t>Recursive call, …, base case, merge</a:t>
            </a:r>
          </a:p>
        </p:txBody>
      </p:sp>
      <p:cxnSp>
        <p:nvCxnSpPr>
          <p:cNvPr id="158724" name="AutoShape 4"/>
          <p:cNvCxnSpPr>
            <a:cxnSpLocks noChangeShapeType="1"/>
            <a:stCxn id="158732" idx="0"/>
            <a:endCxn id="158730" idx="2"/>
          </p:cNvCxnSpPr>
          <p:nvPr/>
        </p:nvCxnSpPr>
        <p:spPr bwMode="auto">
          <a:xfrm flipV="1">
            <a:off x="1447800" y="4054475"/>
            <a:ext cx="10572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25" name="AutoShape 5"/>
          <p:cNvCxnSpPr>
            <a:cxnSpLocks noChangeShapeType="1"/>
            <a:stCxn id="158733" idx="0"/>
            <a:endCxn id="158730" idx="2"/>
          </p:cNvCxnSpPr>
          <p:nvPr/>
        </p:nvCxnSpPr>
        <p:spPr bwMode="auto">
          <a:xfrm flipH="1" flipV="1">
            <a:off x="2505075" y="4054475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26" name="AutoShape 6"/>
          <p:cNvCxnSpPr>
            <a:cxnSpLocks noChangeShapeType="1"/>
            <a:stCxn id="158736" idx="0"/>
            <a:endCxn id="158732" idx="2"/>
          </p:cNvCxnSpPr>
          <p:nvPr/>
        </p:nvCxnSpPr>
        <p:spPr bwMode="auto">
          <a:xfrm flipV="1">
            <a:off x="969963" y="5080000"/>
            <a:ext cx="47783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27" name="AutoShape 7"/>
          <p:cNvCxnSpPr>
            <a:cxnSpLocks noChangeShapeType="1"/>
            <a:endCxn id="158733" idx="2"/>
          </p:cNvCxnSpPr>
          <p:nvPr/>
        </p:nvCxnSpPr>
        <p:spPr bwMode="auto">
          <a:xfrm flipV="1">
            <a:off x="3092450" y="5089525"/>
            <a:ext cx="4794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28" name="AutoShape 8"/>
          <p:cNvCxnSpPr>
            <a:cxnSpLocks noChangeShapeType="1"/>
            <a:stCxn id="158732" idx="2"/>
            <a:endCxn id="158737" idx="0"/>
          </p:cNvCxnSpPr>
          <p:nvPr/>
        </p:nvCxnSpPr>
        <p:spPr bwMode="auto">
          <a:xfrm>
            <a:off x="1447800" y="5080000"/>
            <a:ext cx="4953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29" name="AutoShape 9"/>
          <p:cNvCxnSpPr>
            <a:cxnSpLocks noChangeShapeType="1"/>
            <a:stCxn id="158733" idx="2"/>
          </p:cNvCxnSpPr>
          <p:nvPr/>
        </p:nvCxnSpPr>
        <p:spPr bwMode="auto">
          <a:xfrm>
            <a:off x="3571875" y="5089525"/>
            <a:ext cx="504825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30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2  4  7  9</a:t>
            </a:r>
          </a:p>
        </p:txBody>
      </p:sp>
      <p:sp>
        <p:nvSpPr>
          <p:cNvPr id="158731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8732" name="AutoShape 12"/>
          <p:cNvSpPr>
            <a:spLocks noChangeArrowheads="1"/>
          </p:cNvSpPr>
          <p:nvPr/>
        </p:nvSpPr>
        <p:spPr bwMode="auto">
          <a:xfrm>
            <a:off x="685800" y="4643438"/>
            <a:ext cx="1524000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8733" name="AutoShape 13"/>
          <p:cNvSpPr>
            <a:spLocks noChangeArrowheads="1"/>
          </p:cNvSpPr>
          <p:nvPr/>
        </p:nvSpPr>
        <p:spPr bwMode="auto">
          <a:xfrm>
            <a:off x="28241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4  9</a:t>
            </a:r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8735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8736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8737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8740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8741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8742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8743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8744" name="AutoShape 24"/>
          <p:cNvCxnSpPr>
            <a:cxnSpLocks noChangeShapeType="1"/>
            <a:stCxn id="158734" idx="0"/>
            <a:endCxn id="158731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45" name="AutoShape 25"/>
          <p:cNvCxnSpPr>
            <a:cxnSpLocks noChangeShapeType="1"/>
            <a:stCxn id="158735" idx="0"/>
            <a:endCxn id="158731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46" name="AutoShape 26"/>
          <p:cNvCxnSpPr>
            <a:cxnSpLocks noChangeShapeType="1"/>
            <a:stCxn id="158740" idx="0"/>
            <a:endCxn id="158734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47" name="AutoShape 27"/>
          <p:cNvCxnSpPr>
            <a:cxnSpLocks noChangeShapeType="1"/>
            <a:stCxn id="158742" idx="0"/>
            <a:endCxn id="158735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48" name="AutoShape 28"/>
          <p:cNvCxnSpPr>
            <a:cxnSpLocks noChangeShapeType="1"/>
            <a:stCxn id="158734" idx="2"/>
            <a:endCxn id="158741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49" name="AutoShape 29"/>
          <p:cNvCxnSpPr>
            <a:cxnSpLocks noChangeShapeType="1"/>
            <a:stCxn id="158735" idx="2"/>
            <a:endCxn id="158743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50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8751" name="AutoShape 31"/>
          <p:cNvCxnSpPr>
            <a:cxnSpLocks noChangeShapeType="1"/>
            <a:stCxn id="158730" idx="0"/>
            <a:endCxn id="158750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8752" name="AutoShape 32"/>
          <p:cNvCxnSpPr>
            <a:cxnSpLocks noChangeShapeType="1"/>
            <a:stCxn id="158731" idx="0"/>
            <a:endCxn id="158750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753" name="Line 33"/>
          <p:cNvSpPr>
            <a:spLocks noChangeShapeType="1"/>
          </p:cNvSpPr>
          <p:nvPr/>
        </p:nvSpPr>
        <p:spPr bwMode="auto">
          <a:xfrm flipH="1">
            <a:off x="28956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4" name="Line 34"/>
          <p:cNvSpPr>
            <a:spLocks noChangeShapeType="1"/>
          </p:cNvSpPr>
          <p:nvPr/>
        </p:nvSpPr>
        <p:spPr bwMode="auto">
          <a:xfrm>
            <a:off x="3886200" y="5181600"/>
            <a:ext cx="38100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55" name="AutoShape 35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8756" name="AutoShape 36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1339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8FF92DCD-2D2C-4C74-8429-A8E0FC1A27B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(8)</a:t>
            </a:r>
            <a:endParaRPr lang="en-US" dirty="0"/>
          </a:p>
        </p:txBody>
      </p:sp>
      <p:sp>
        <p:nvSpPr>
          <p:cNvPr id="155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599" y="1176780"/>
            <a:ext cx="7978219" cy="685800"/>
          </a:xfrm>
        </p:spPr>
        <p:txBody>
          <a:bodyPr/>
          <a:lstStyle/>
          <a:p>
            <a:r>
              <a:rPr lang="en-US" sz="2400" dirty="0"/>
              <a:t>Merge two sequences into a longer sorted sequence.</a:t>
            </a:r>
          </a:p>
        </p:txBody>
      </p:sp>
      <p:cxnSp>
        <p:nvCxnSpPr>
          <p:cNvPr id="155652" name="AutoShape 4"/>
          <p:cNvCxnSpPr>
            <a:cxnSpLocks noChangeShapeType="1"/>
            <a:stCxn id="155661" idx="0"/>
            <a:endCxn id="155658" idx="2"/>
          </p:cNvCxnSpPr>
          <p:nvPr/>
        </p:nvCxnSpPr>
        <p:spPr bwMode="auto">
          <a:xfrm flipV="1">
            <a:off x="14366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53" name="AutoShape 5"/>
          <p:cNvCxnSpPr>
            <a:cxnSpLocks noChangeShapeType="1"/>
            <a:stCxn id="155662" idx="0"/>
            <a:endCxn id="155658" idx="2"/>
          </p:cNvCxnSpPr>
          <p:nvPr/>
        </p:nvCxnSpPr>
        <p:spPr bwMode="auto">
          <a:xfrm flipH="1" flipV="1">
            <a:off x="2505075" y="4064000"/>
            <a:ext cx="109855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54" name="AutoShape 6"/>
          <p:cNvCxnSpPr>
            <a:cxnSpLocks noChangeShapeType="1"/>
            <a:stCxn id="155665" idx="0"/>
            <a:endCxn id="155661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55" name="AutoShape 7"/>
          <p:cNvCxnSpPr>
            <a:cxnSpLocks noChangeShapeType="1"/>
            <a:stCxn id="155667" idx="0"/>
            <a:endCxn id="155662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56" name="AutoShape 8"/>
          <p:cNvCxnSpPr>
            <a:cxnSpLocks noChangeShapeType="1"/>
            <a:stCxn id="155661" idx="2"/>
            <a:endCxn id="155666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57" name="AutoShape 9"/>
          <p:cNvCxnSpPr>
            <a:cxnSpLocks noChangeShapeType="1"/>
            <a:stCxn id="155662" idx="2"/>
            <a:endCxn id="155668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5659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1  3  8  6</a:t>
            </a:r>
          </a:p>
        </p:txBody>
      </p:sp>
      <p:sp>
        <p:nvSpPr>
          <p:cNvPr id="155661" name="AutoShape 13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5662" name="AutoShape 14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5663" name="AutoShape 15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3  8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3  8</a:t>
            </a:r>
          </a:p>
        </p:txBody>
      </p:sp>
      <p:sp>
        <p:nvSpPr>
          <p:cNvPr id="155664" name="AutoShape 16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accent1"/>
                </a:solidFill>
              </a:rPr>
              <a:t>6  1  </a:t>
            </a:r>
            <a:r>
              <a:rPr lang="en-US" sz="1800" b="1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 1  6</a:t>
            </a:r>
          </a:p>
        </p:txBody>
      </p:sp>
      <p:sp>
        <p:nvSpPr>
          <p:cNvPr id="155665" name="AutoShape 17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5666" name="AutoShape 18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5667" name="AutoShape 19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5668" name="AutoShape 20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5669" name="AutoShape 21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3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3</a:t>
            </a:r>
          </a:p>
        </p:txBody>
      </p:sp>
      <p:sp>
        <p:nvSpPr>
          <p:cNvPr id="155670" name="AutoShape 22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8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8</a:t>
            </a:r>
          </a:p>
        </p:txBody>
      </p:sp>
      <p:sp>
        <p:nvSpPr>
          <p:cNvPr id="155671" name="AutoShape 23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6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6</a:t>
            </a:r>
          </a:p>
        </p:txBody>
      </p:sp>
      <p:sp>
        <p:nvSpPr>
          <p:cNvPr id="155672" name="AutoShape 24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solidFill>
                  <a:schemeClr val="folHlink"/>
                </a:solidFill>
              </a:rPr>
              <a:t>1 </a:t>
            </a:r>
            <a:r>
              <a:rPr lang="en-US" sz="1800" b="1">
                <a:solidFill>
                  <a:schemeClr val="folHlink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1</a:t>
            </a:r>
          </a:p>
        </p:txBody>
      </p:sp>
      <p:cxnSp>
        <p:nvCxnSpPr>
          <p:cNvPr id="155673" name="AutoShape 25"/>
          <p:cNvCxnSpPr>
            <a:cxnSpLocks noChangeShapeType="1"/>
            <a:stCxn id="155663" idx="0"/>
            <a:endCxn id="155659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74" name="AutoShape 26"/>
          <p:cNvCxnSpPr>
            <a:cxnSpLocks noChangeShapeType="1"/>
            <a:stCxn id="155664" idx="0"/>
            <a:endCxn id="155659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75" name="AutoShape 27"/>
          <p:cNvCxnSpPr>
            <a:cxnSpLocks noChangeShapeType="1"/>
            <a:stCxn id="155669" idx="0"/>
            <a:endCxn id="155663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76" name="AutoShape 28"/>
          <p:cNvCxnSpPr>
            <a:cxnSpLocks noChangeShapeType="1"/>
            <a:stCxn id="155671" idx="0"/>
            <a:endCxn id="155664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77" name="AutoShape 29"/>
          <p:cNvCxnSpPr>
            <a:cxnSpLocks noChangeShapeType="1"/>
            <a:stCxn id="155663" idx="2"/>
            <a:endCxn id="155670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78" name="AutoShape 30"/>
          <p:cNvCxnSpPr>
            <a:cxnSpLocks noChangeShapeType="1"/>
            <a:stCxn id="155664" idx="2"/>
            <a:endCxn id="155672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679" name="AutoShape 31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5680" name="AutoShape 32"/>
          <p:cNvCxnSpPr>
            <a:cxnSpLocks noChangeShapeType="1"/>
            <a:stCxn id="155658" idx="0"/>
            <a:endCxn id="155679" idx="2"/>
          </p:cNvCxnSpPr>
          <p:nvPr/>
        </p:nvCxnSpPr>
        <p:spPr bwMode="auto">
          <a:xfrm flipV="1">
            <a:off x="2505075" y="3030538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681" name="AutoShape 33"/>
          <p:cNvCxnSpPr>
            <a:cxnSpLocks noChangeShapeType="1"/>
            <a:stCxn id="155659" idx="0"/>
            <a:endCxn id="155679" idx="2"/>
          </p:cNvCxnSpPr>
          <p:nvPr/>
        </p:nvCxnSpPr>
        <p:spPr bwMode="auto">
          <a:xfrm flipH="1" flipV="1">
            <a:off x="4724400" y="3030538"/>
            <a:ext cx="220027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5682" name="Line 34"/>
          <p:cNvSpPr>
            <a:spLocks noChangeShapeType="1"/>
          </p:cNvSpPr>
          <p:nvPr/>
        </p:nvSpPr>
        <p:spPr bwMode="auto">
          <a:xfrm flipH="1">
            <a:off x="11430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3276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2610649F-0B71-4E4D-8858-B34500E71F1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(9)</a:t>
            </a:r>
            <a:endParaRPr lang="en-US" dirty="0"/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139858"/>
            <a:ext cx="7772400" cy="685800"/>
          </a:xfrm>
        </p:spPr>
        <p:txBody>
          <a:bodyPr/>
          <a:lstStyle/>
          <a:p>
            <a:r>
              <a:rPr lang="en-US" sz="2400" dirty="0"/>
              <a:t>Recursive call, …, merge, merge</a:t>
            </a:r>
          </a:p>
        </p:txBody>
      </p:sp>
      <p:cxnSp>
        <p:nvCxnSpPr>
          <p:cNvPr id="157700" name="AutoShape 4"/>
          <p:cNvCxnSpPr>
            <a:cxnSpLocks noChangeShapeType="1"/>
            <a:stCxn id="157708" idx="0"/>
            <a:endCxn id="157706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01" name="AutoShape 5"/>
          <p:cNvCxnSpPr>
            <a:cxnSpLocks noChangeShapeType="1"/>
            <a:stCxn id="157709" idx="0"/>
            <a:endCxn id="157706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02" name="AutoShape 6"/>
          <p:cNvCxnSpPr>
            <a:cxnSpLocks noChangeShapeType="1"/>
            <a:stCxn id="157712" idx="0"/>
            <a:endCxn id="157708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03" name="AutoShape 7"/>
          <p:cNvCxnSpPr>
            <a:cxnSpLocks noChangeShapeType="1"/>
            <a:stCxn id="157714" idx="0"/>
            <a:endCxn id="157709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04" name="AutoShape 8"/>
          <p:cNvCxnSpPr>
            <a:cxnSpLocks noChangeShapeType="1"/>
            <a:stCxn id="157708" idx="2"/>
            <a:endCxn id="157713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05" name="AutoShape 9"/>
          <p:cNvCxnSpPr>
            <a:cxnSpLocks noChangeShapeType="1"/>
            <a:stCxn id="157709" idx="2"/>
            <a:endCxn id="157715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706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7707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7708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7709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7710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7711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7712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7713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7714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7715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7716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7717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7718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7719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7720" name="AutoShape 24"/>
          <p:cNvCxnSpPr>
            <a:cxnSpLocks noChangeShapeType="1"/>
            <a:stCxn id="157710" idx="0"/>
            <a:endCxn id="157707" idx="2"/>
          </p:cNvCxnSpPr>
          <p:nvPr/>
        </p:nvCxnSpPr>
        <p:spPr bwMode="auto">
          <a:xfrm flipV="1">
            <a:off x="5856288" y="4064000"/>
            <a:ext cx="1068387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21" name="AutoShape 25"/>
          <p:cNvCxnSpPr>
            <a:cxnSpLocks noChangeShapeType="1"/>
            <a:stCxn id="157711" idx="0"/>
            <a:endCxn id="157707" idx="2"/>
          </p:cNvCxnSpPr>
          <p:nvPr/>
        </p:nvCxnSpPr>
        <p:spPr bwMode="auto">
          <a:xfrm flipH="1" flipV="1">
            <a:off x="6924675" y="4064000"/>
            <a:ext cx="1066800" cy="5699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22" name="AutoShape 26"/>
          <p:cNvCxnSpPr>
            <a:cxnSpLocks noChangeShapeType="1"/>
            <a:stCxn id="157716" idx="0"/>
            <a:endCxn id="157710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23" name="AutoShape 27"/>
          <p:cNvCxnSpPr>
            <a:cxnSpLocks noChangeShapeType="1"/>
            <a:stCxn id="157718" idx="0"/>
            <a:endCxn id="157711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24" name="AutoShape 28"/>
          <p:cNvCxnSpPr>
            <a:cxnSpLocks noChangeShapeType="1"/>
            <a:stCxn id="157710" idx="2"/>
            <a:endCxn id="157717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25" name="AutoShape 29"/>
          <p:cNvCxnSpPr>
            <a:cxnSpLocks noChangeShapeType="1"/>
            <a:stCxn id="157711" idx="2"/>
            <a:endCxn id="157719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726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accent1"/>
                </a:solidFill>
              </a:rPr>
              <a:t>1  2  3  4  6  7  8  9</a:t>
            </a:r>
          </a:p>
        </p:txBody>
      </p:sp>
      <p:cxnSp>
        <p:nvCxnSpPr>
          <p:cNvPr id="157727" name="AutoShape 31"/>
          <p:cNvCxnSpPr>
            <a:cxnSpLocks noChangeShapeType="1"/>
            <a:stCxn id="157706" idx="0"/>
            <a:endCxn id="157726" idx="2"/>
          </p:cNvCxnSpPr>
          <p:nvPr/>
        </p:nvCxnSpPr>
        <p:spPr bwMode="auto">
          <a:xfrm flipV="1">
            <a:off x="2505075" y="3030538"/>
            <a:ext cx="2219325" cy="577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728" name="AutoShape 32"/>
          <p:cNvCxnSpPr>
            <a:cxnSpLocks noChangeShapeType="1"/>
            <a:stCxn id="157707" idx="0"/>
            <a:endCxn id="157726" idx="2"/>
          </p:cNvCxnSpPr>
          <p:nvPr/>
        </p:nvCxnSpPr>
        <p:spPr bwMode="auto">
          <a:xfrm flipH="1" flipV="1">
            <a:off x="4724400" y="3030538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729" name="Line 33"/>
          <p:cNvSpPr>
            <a:spLocks noChangeShapeType="1"/>
          </p:cNvSpPr>
          <p:nvPr/>
        </p:nvSpPr>
        <p:spPr bwMode="auto">
          <a:xfrm flipH="1">
            <a:off x="55626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30" name="Line 34"/>
          <p:cNvSpPr>
            <a:spLocks noChangeShapeType="1"/>
          </p:cNvSpPr>
          <p:nvPr/>
        </p:nvSpPr>
        <p:spPr bwMode="auto">
          <a:xfrm>
            <a:off x="7696200" y="4191000"/>
            <a:ext cx="609600" cy="304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1570E256-7C20-42BF-B3C1-12D73DE32BD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(10)</a:t>
            </a:r>
            <a:endParaRPr lang="en-US" dirty="0"/>
          </a:p>
        </p:txBody>
      </p:sp>
      <p:sp>
        <p:nvSpPr>
          <p:cNvPr id="159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81286" y="1082511"/>
            <a:ext cx="8072519" cy="685800"/>
          </a:xfrm>
        </p:spPr>
        <p:txBody>
          <a:bodyPr/>
          <a:lstStyle/>
          <a:p>
            <a:r>
              <a:rPr lang="en-US" sz="2400" dirty="0"/>
              <a:t>Merge two sequences into a longer sorted sequence.</a:t>
            </a:r>
          </a:p>
        </p:txBody>
      </p:sp>
      <p:cxnSp>
        <p:nvCxnSpPr>
          <p:cNvPr id="159748" name="AutoShape 4"/>
          <p:cNvCxnSpPr>
            <a:cxnSpLocks noChangeShapeType="1"/>
            <a:stCxn id="159756" idx="0"/>
            <a:endCxn id="159754" idx="2"/>
          </p:cNvCxnSpPr>
          <p:nvPr/>
        </p:nvCxnSpPr>
        <p:spPr bwMode="auto">
          <a:xfrm flipV="1">
            <a:off x="14366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49" name="AutoShape 5"/>
          <p:cNvCxnSpPr>
            <a:cxnSpLocks noChangeShapeType="1"/>
            <a:stCxn id="159757" idx="0"/>
            <a:endCxn id="159754" idx="2"/>
          </p:cNvCxnSpPr>
          <p:nvPr/>
        </p:nvCxnSpPr>
        <p:spPr bwMode="auto">
          <a:xfrm flipH="1" flipV="1">
            <a:off x="2505075" y="4054475"/>
            <a:ext cx="109855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0" name="AutoShape 6"/>
          <p:cNvCxnSpPr>
            <a:cxnSpLocks noChangeShapeType="1"/>
            <a:stCxn id="159760" idx="0"/>
            <a:endCxn id="159756" idx="2"/>
          </p:cNvCxnSpPr>
          <p:nvPr/>
        </p:nvCxnSpPr>
        <p:spPr bwMode="auto">
          <a:xfrm flipV="1">
            <a:off x="9699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1" name="AutoShape 7"/>
          <p:cNvCxnSpPr>
            <a:cxnSpLocks noChangeShapeType="1"/>
            <a:stCxn id="159762" idx="0"/>
            <a:endCxn id="159757" idx="2"/>
          </p:cNvCxnSpPr>
          <p:nvPr/>
        </p:nvCxnSpPr>
        <p:spPr bwMode="auto">
          <a:xfrm flipV="1">
            <a:off x="3092450" y="5080000"/>
            <a:ext cx="5111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2" name="AutoShape 8"/>
          <p:cNvCxnSpPr>
            <a:cxnSpLocks noChangeShapeType="1"/>
            <a:stCxn id="159756" idx="2"/>
            <a:endCxn id="159761" idx="0"/>
          </p:cNvCxnSpPr>
          <p:nvPr/>
        </p:nvCxnSpPr>
        <p:spPr bwMode="auto">
          <a:xfrm>
            <a:off x="1436688" y="5080000"/>
            <a:ext cx="506412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53" name="AutoShape 9"/>
          <p:cNvCxnSpPr>
            <a:cxnSpLocks noChangeShapeType="1"/>
            <a:stCxn id="159757" idx="2"/>
            <a:endCxn id="159763" idx="0"/>
          </p:cNvCxnSpPr>
          <p:nvPr/>
        </p:nvCxnSpPr>
        <p:spPr bwMode="auto">
          <a:xfrm>
            <a:off x="3603625" y="5080000"/>
            <a:ext cx="47307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54" name="AutoShape 10"/>
          <p:cNvSpPr>
            <a:spLocks noChangeArrowheads="1"/>
          </p:cNvSpPr>
          <p:nvPr/>
        </p:nvSpPr>
        <p:spPr bwMode="auto">
          <a:xfrm>
            <a:off x="12239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 7  2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9  4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dirty="0">
                <a:solidFill>
                  <a:schemeClr val="tx2"/>
                </a:solidFill>
              </a:rPr>
              <a:t>2  4  7  9</a:t>
            </a:r>
          </a:p>
        </p:txBody>
      </p:sp>
      <p:sp>
        <p:nvSpPr>
          <p:cNvPr id="159755" name="AutoShape 11"/>
          <p:cNvSpPr>
            <a:spLocks noChangeArrowheads="1"/>
          </p:cNvSpPr>
          <p:nvPr/>
        </p:nvSpPr>
        <p:spPr bwMode="auto">
          <a:xfrm>
            <a:off x="5643563" y="3617913"/>
            <a:ext cx="25622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3  8  6  1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1  3  6  8</a:t>
            </a:r>
          </a:p>
        </p:txBody>
      </p:sp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7429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2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2  7</a:t>
            </a:r>
          </a:p>
        </p:txBody>
      </p:sp>
      <p:sp>
        <p:nvSpPr>
          <p:cNvPr id="159757" name="AutoShape 13"/>
          <p:cNvSpPr>
            <a:spLocks noChangeArrowheads="1"/>
          </p:cNvSpPr>
          <p:nvPr/>
        </p:nvSpPr>
        <p:spPr bwMode="auto">
          <a:xfrm>
            <a:off x="2805113" y="4643438"/>
            <a:ext cx="1595437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9  4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 4  9</a:t>
            </a:r>
          </a:p>
        </p:txBody>
      </p:sp>
      <p:sp>
        <p:nvSpPr>
          <p:cNvPr id="159758" name="AutoShape 14"/>
          <p:cNvSpPr>
            <a:spLocks noChangeArrowheads="1"/>
          </p:cNvSpPr>
          <p:nvPr/>
        </p:nvSpPr>
        <p:spPr bwMode="auto">
          <a:xfrm>
            <a:off x="5162550" y="4643438"/>
            <a:ext cx="138747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3  8</a:t>
            </a:r>
            <a:r>
              <a:rPr lang="en-US" sz="1800">
                <a:solidFill>
                  <a:schemeClr val="accent1"/>
                </a:solidFill>
              </a:rPr>
              <a:t> 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3  8</a:t>
            </a:r>
          </a:p>
        </p:txBody>
      </p:sp>
      <p:sp>
        <p:nvSpPr>
          <p:cNvPr id="159759" name="AutoShape 15"/>
          <p:cNvSpPr>
            <a:spLocks noChangeArrowheads="1"/>
          </p:cNvSpPr>
          <p:nvPr/>
        </p:nvSpPr>
        <p:spPr bwMode="auto">
          <a:xfrm>
            <a:off x="7243763" y="4643438"/>
            <a:ext cx="1495425" cy="427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6  1 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 1  6</a:t>
            </a:r>
          </a:p>
        </p:txBody>
      </p:sp>
      <p:sp>
        <p:nvSpPr>
          <p:cNvPr id="159760" name="AutoShape 16"/>
          <p:cNvSpPr>
            <a:spLocks noChangeArrowheads="1"/>
          </p:cNvSpPr>
          <p:nvPr/>
        </p:nvSpPr>
        <p:spPr bwMode="auto">
          <a:xfrm>
            <a:off x="6096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7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9761" name="AutoShape 17"/>
          <p:cNvSpPr>
            <a:spLocks noChangeArrowheads="1"/>
          </p:cNvSpPr>
          <p:nvPr/>
        </p:nvSpPr>
        <p:spPr bwMode="auto">
          <a:xfrm>
            <a:off x="1524000" y="5668963"/>
            <a:ext cx="838200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2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9762" name="AutoShape 18"/>
          <p:cNvSpPr>
            <a:spLocks noChangeArrowheads="1"/>
          </p:cNvSpPr>
          <p:nvPr/>
        </p:nvSpPr>
        <p:spPr bwMode="auto">
          <a:xfrm>
            <a:off x="27384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9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59763" name="AutoShape 19"/>
          <p:cNvSpPr>
            <a:spLocks noChangeArrowheads="1"/>
          </p:cNvSpPr>
          <p:nvPr/>
        </p:nvSpPr>
        <p:spPr bwMode="auto">
          <a:xfrm>
            <a:off x="37322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4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tx2"/>
                </a:solidFill>
              </a:rPr>
              <a:t> 4</a:t>
            </a:r>
          </a:p>
        </p:txBody>
      </p:sp>
      <p:sp>
        <p:nvSpPr>
          <p:cNvPr id="159764" name="AutoShape 20"/>
          <p:cNvSpPr>
            <a:spLocks noChangeArrowheads="1"/>
          </p:cNvSpPr>
          <p:nvPr/>
        </p:nvSpPr>
        <p:spPr bwMode="auto">
          <a:xfrm>
            <a:off x="5029200" y="5668963"/>
            <a:ext cx="720725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3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59765" name="AutoShape 21"/>
          <p:cNvSpPr>
            <a:spLocks noChangeArrowheads="1"/>
          </p:cNvSpPr>
          <p:nvPr/>
        </p:nvSpPr>
        <p:spPr bwMode="auto">
          <a:xfrm>
            <a:off x="6016625" y="5668963"/>
            <a:ext cx="693738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8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9766" name="AutoShape 22"/>
          <p:cNvSpPr>
            <a:spLocks noChangeArrowheads="1"/>
          </p:cNvSpPr>
          <p:nvPr/>
        </p:nvSpPr>
        <p:spPr bwMode="auto">
          <a:xfrm>
            <a:off x="7158038" y="5668963"/>
            <a:ext cx="70643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6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59767" name="AutoShape 23"/>
          <p:cNvSpPr>
            <a:spLocks noChangeArrowheads="1"/>
          </p:cNvSpPr>
          <p:nvPr/>
        </p:nvSpPr>
        <p:spPr bwMode="auto">
          <a:xfrm>
            <a:off x="8151813" y="5668963"/>
            <a:ext cx="687387" cy="427037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1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>
                <a:solidFill>
                  <a:schemeClr val="folHlink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9768" name="AutoShape 24"/>
          <p:cNvCxnSpPr>
            <a:cxnSpLocks noChangeShapeType="1"/>
            <a:stCxn id="159758" idx="0"/>
            <a:endCxn id="159755" idx="2"/>
          </p:cNvCxnSpPr>
          <p:nvPr/>
        </p:nvCxnSpPr>
        <p:spPr bwMode="auto">
          <a:xfrm flipV="1">
            <a:off x="5856288" y="4054475"/>
            <a:ext cx="1068387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69" name="AutoShape 25"/>
          <p:cNvCxnSpPr>
            <a:cxnSpLocks noChangeShapeType="1"/>
            <a:stCxn id="159759" idx="0"/>
            <a:endCxn id="159755" idx="2"/>
          </p:cNvCxnSpPr>
          <p:nvPr/>
        </p:nvCxnSpPr>
        <p:spPr bwMode="auto">
          <a:xfrm flipH="1" flipV="1">
            <a:off x="6924675" y="4054475"/>
            <a:ext cx="10668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70" name="AutoShape 26"/>
          <p:cNvCxnSpPr>
            <a:cxnSpLocks noChangeShapeType="1"/>
            <a:stCxn id="159764" idx="0"/>
            <a:endCxn id="159758" idx="2"/>
          </p:cNvCxnSpPr>
          <p:nvPr/>
        </p:nvCxnSpPr>
        <p:spPr bwMode="auto">
          <a:xfrm flipV="1">
            <a:off x="5389563" y="5080000"/>
            <a:ext cx="4667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71" name="AutoShape 27"/>
          <p:cNvCxnSpPr>
            <a:cxnSpLocks noChangeShapeType="1"/>
            <a:stCxn id="159766" idx="0"/>
            <a:endCxn id="159759" idx="2"/>
          </p:cNvCxnSpPr>
          <p:nvPr/>
        </p:nvCxnSpPr>
        <p:spPr bwMode="auto">
          <a:xfrm flipV="1">
            <a:off x="7512050" y="5080000"/>
            <a:ext cx="4794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72" name="AutoShape 28"/>
          <p:cNvCxnSpPr>
            <a:cxnSpLocks noChangeShapeType="1"/>
            <a:stCxn id="159758" idx="2"/>
            <a:endCxn id="159765" idx="0"/>
          </p:cNvCxnSpPr>
          <p:nvPr/>
        </p:nvCxnSpPr>
        <p:spPr bwMode="auto">
          <a:xfrm>
            <a:off x="5856288" y="5080000"/>
            <a:ext cx="508000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73" name="AutoShape 29"/>
          <p:cNvCxnSpPr>
            <a:cxnSpLocks noChangeShapeType="1"/>
            <a:stCxn id="159759" idx="2"/>
            <a:endCxn id="159767" idx="0"/>
          </p:cNvCxnSpPr>
          <p:nvPr/>
        </p:nvCxnSpPr>
        <p:spPr bwMode="auto">
          <a:xfrm>
            <a:off x="7991475" y="5080000"/>
            <a:ext cx="504825" cy="579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74" name="AutoShape 30"/>
          <p:cNvSpPr>
            <a:spLocks noChangeArrowheads="1"/>
          </p:cNvSpPr>
          <p:nvPr/>
        </p:nvSpPr>
        <p:spPr bwMode="auto">
          <a:xfrm>
            <a:off x="2286000" y="2590800"/>
            <a:ext cx="4876800" cy="4302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 dirty="0"/>
              <a:t>7  2  9  4 </a:t>
            </a:r>
            <a:r>
              <a:rPr lang="en-US" sz="1800" b="1" dirty="0">
                <a:solidFill>
                  <a:srgbClr val="C00000"/>
                </a:solidFill>
                <a:latin typeface="Symbol" pitchFamily="18" charset="2"/>
                <a:sym typeface="Symbol" pitchFamily="18" charset="2"/>
              </a:rPr>
              <a:t></a:t>
            </a:r>
            <a:r>
              <a:rPr lang="en-US" sz="1800" dirty="0"/>
              <a:t> 3  8  6  1</a:t>
            </a:r>
            <a:r>
              <a:rPr lang="en-US" sz="1800" dirty="0">
                <a:solidFill>
                  <a:schemeClr val="accent1"/>
                </a:solidFill>
              </a:rPr>
              <a:t>  </a:t>
            </a:r>
            <a:r>
              <a:rPr lang="en-US" sz="1800" b="1" dirty="0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sz="1800" dirty="0"/>
              <a:t>  </a:t>
            </a:r>
            <a:r>
              <a:rPr lang="en-US" sz="1800" dirty="0">
                <a:solidFill>
                  <a:schemeClr val="tx2"/>
                </a:solidFill>
              </a:rPr>
              <a:t>1  2  3  4  6  7  8  9</a:t>
            </a:r>
          </a:p>
        </p:txBody>
      </p:sp>
      <p:cxnSp>
        <p:nvCxnSpPr>
          <p:cNvPr id="159775" name="AutoShape 31"/>
          <p:cNvCxnSpPr>
            <a:cxnSpLocks noChangeShapeType="1"/>
            <a:stCxn id="159754" idx="0"/>
            <a:endCxn id="159774" idx="2"/>
          </p:cNvCxnSpPr>
          <p:nvPr/>
        </p:nvCxnSpPr>
        <p:spPr bwMode="auto">
          <a:xfrm flipV="1">
            <a:off x="2505075" y="3040063"/>
            <a:ext cx="221932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776" name="AutoShape 32"/>
          <p:cNvCxnSpPr>
            <a:cxnSpLocks noChangeShapeType="1"/>
            <a:stCxn id="159755" idx="0"/>
            <a:endCxn id="159774" idx="2"/>
          </p:cNvCxnSpPr>
          <p:nvPr/>
        </p:nvCxnSpPr>
        <p:spPr bwMode="auto">
          <a:xfrm flipH="1" flipV="1">
            <a:off x="4724400" y="3040063"/>
            <a:ext cx="2200275" cy="568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777" name="Line 33"/>
          <p:cNvSpPr>
            <a:spLocks noChangeShapeType="1"/>
          </p:cNvSpPr>
          <p:nvPr/>
        </p:nvSpPr>
        <p:spPr bwMode="auto">
          <a:xfrm flipH="1">
            <a:off x="27432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6019800" y="3124200"/>
            <a:ext cx="685800" cy="2286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3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66946"/>
          </a:xfrm>
        </p:spPr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: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70" y="1458686"/>
            <a:ext cx="8459772" cy="4648200"/>
          </a:xfrm>
        </p:spPr>
        <p:txBody>
          <a:bodyPr/>
          <a:lstStyle/>
          <a:p>
            <a:r>
              <a:rPr lang="en-US" sz="2400" dirty="0" smtClean="0"/>
              <a:t>Consider the </a:t>
            </a:r>
            <a:r>
              <a:rPr lang="en-US" sz="2400" dirty="0" err="1" smtClean="0"/>
              <a:t>mergeSort</a:t>
            </a:r>
            <a:r>
              <a:rPr lang="en-US" sz="2400" dirty="0" smtClean="0"/>
              <a:t> algorithm.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C00000"/>
                </a:solidFill>
              </a:rPr>
              <a:t>mergeSort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a[],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left,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right) {</a:t>
            </a:r>
            <a:r>
              <a:rPr lang="en-US" sz="2400" dirty="0">
                <a:solidFill>
                  <a:srgbClr val="0000FF"/>
                </a:solidFill>
              </a:rPr>
              <a:t/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if (left &lt; right) {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mid = floor((left + right)/2);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</a:t>
            </a:r>
            <a:r>
              <a:rPr lang="en-US" sz="2400" dirty="0" err="1" smtClean="0">
                <a:solidFill>
                  <a:srgbClr val="C00000"/>
                </a:solidFill>
              </a:rPr>
              <a:t>mergeSort</a:t>
            </a:r>
            <a:r>
              <a:rPr lang="en-US" sz="2400" dirty="0" smtClean="0">
                <a:solidFill>
                  <a:srgbClr val="0000FF"/>
                </a:solidFill>
              </a:rPr>
              <a:t>(a, left, mid);      </a:t>
            </a:r>
            <a:r>
              <a:rPr lang="en-US" sz="2400" dirty="0" smtClean="0">
                <a:solidFill>
                  <a:srgbClr val="C00000"/>
                </a:solidFill>
              </a:rPr>
              <a:t>/* sort the 1</a:t>
            </a:r>
            <a:r>
              <a:rPr lang="en-US" sz="2400" baseline="30000" dirty="0" smtClean="0">
                <a:solidFill>
                  <a:srgbClr val="C00000"/>
                </a:solidFill>
              </a:rPr>
              <a:t>st</a:t>
            </a:r>
            <a:r>
              <a:rPr lang="en-US" sz="2400" dirty="0" smtClean="0">
                <a:solidFill>
                  <a:srgbClr val="C00000"/>
                </a:solidFill>
              </a:rPr>
              <a:t> half  */</a:t>
            </a:r>
            <a:r>
              <a:rPr lang="en-US" sz="2400" dirty="0" smtClean="0">
                <a:solidFill>
                  <a:srgbClr val="0000FF"/>
                </a:solidFill>
              </a:rPr>
              <a:t/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</a:t>
            </a:r>
            <a:r>
              <a:rPr lang="en-US" sz="2400" dirty="0" err="1" smtClean="0">
                <a:solidFill>
                  <a:srgbClr val="C00000"/>
                </a:solidFill>
              </a:rPr>
              <a:t>mergeSort</a:t>
            </a:r>
            <a:r>
              <a:rPr lang="en-US" sz="2400" dirty="0" smtClean="0">
                <a:solidFill>
                  <a:srgbClr val="0000FF"/>
                </a:solidFill>
              </a:rPr>
              <a:t>(a, mid+1, right); </a:t>
            </a:r>
            <a:r>
              <a:rPr lang="en-US" sz="2400" dirty="0" smtClean="0">
                <a:solidFill>
                  <a:srgbClr val="C00000"/>
                </a:solidFill>
              </a:rPr>
              <a:t>/* sort the 2</a:t>
            </a:r>
            <a:r>
              <a:rPr lang="en-US" sz="2400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dirty="0" smtClean="0">
                <a:solidFill>
                  <a:srgbClr val="C00000"/>
                </a:solidFill>
              </a:rPr>
              <a:t> half */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    </a:t>
            </a:r>
            <a:r>
              <a:rPr lang="en-US" sz="2400" dirty="0" smtClean="0">
                <a:solidFill>
                  <a:srgbClr val="C00000"/>
                </a:solidFill>
              </a:rPr>
              <a:t>merge</a:t>
            </a:r>
            <a:r>
              <a:rPr lang="en-US" sz="2400" dirty="0" smtClean="0">
                <a:solidFill>
                  <a:srgbClr val="0000FF"/>
                </a:solidFill>
              </a:rPr>
              <a:t>(a, left, mid, right);   </a:t>
            </a:r>
            <a:r>
              <a:rPr lang="en-US" sz="2400" dirty="0" smtClean="0">
                <a:solidFill>
                  <a:srgbClr val="C00000"/>
                </a:solidFill>
              </a:rPr>
              <a:t>/* combine two       */</a:t>
            </a:r>
            <a:r>
              <a:rPr lang="en-US" sz="2400" dirty="0">
                <a:solidFill>
                  <a:srgbClr val="C00000"/>
                </a:solidFill>
              </a:rPr>
              <a:t/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 }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973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66946"/>
          </a:xfrm>
        </p:spPr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298431"/>
            <a:ext cx="8625526" cy="5017528"/>
          </a:xfrm>
        </p:spPr>
        <p:txBody>
          <a:bodyPr/>
          <a:lstStyle/>
          <a:p>
            <a:r>
              <a:rPr lang="en-US" sz="2400" dirty="0" smtClean="0"/>
              <a:t>Consider the merge algorithm.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C00000"/>
                </a:solidFill>
              </a:rPr>
              <a:t>merge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a[],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left,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mid,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right) {</a:t>
            </a:r>
            <a:r>
              <a:rPr lang="en-US" sz="2400" dirty="0">
                <a:solidFill>
                  <a:srgbClr val="0000FF"/>
                </a:solidFill>
              </a:rPr>
              <a:t/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a[</a:t>
            </a:r>
            <a:r>
              <a:rPr lang="en-US" sz="2400" dirty="0" err="1" smtClean="0">
                <a:solidFill>
                  <a:srgbClr val="C00000"/>
                </a:solidFill>
              </a:rPr>
              <a:t>left</a:t>
            </a:r>
            <a:r>
              <a:rPr lang="en-US" sz="2400" dirty="0" err="1">
                <a:solidFill>
                  <a:srgbClr val="C00000"/>
                </a:solidFill>
              </a:rPr>
              <a:t>..</a:t>
            </a:r>
            <a:r>
              <a:rPr lang="en-US" sz="2400" dirty="0" err="1" smtClean="0">
                <a:solidFill>
                  <a:srgbClr val="C00000"/>
                </a:solidFill>
              </a:rPr>
              <a:t>mid</a:t>
            </a:r>
            <a:r>
              <a:rPr lang="en-US" sz="2400" dirty="0" smtClean="0">
                <a:solidFill>
                  <a:srgbClr val="C00000"/>
                </a:solidFill>
              </a:rPr>
              <a:t>] is the sorted.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C00000"/>
                </a:solidFill>
              </a:rPr>
              <a:t>a[mid+1</a:t>
            </a:r>
            <a:r>
              <a:rPr lang="en-US" sz="2400" dirty="0">
                <a:solidFill>
                  <a:srgbClr val="C00000"/>
                </a:solidFill>
              </a:rPr>
              <a:t>..right</a:t>
            </a:r>
            <a:r>
              <a:rPr lang="en-US" sz="2400" dirty="0" smtClean="0">
                <a:solidFill>
                  <a:srgbClr val="C00000"/>
                </a:solidFill>
              </a:rPr>
              <a:t>] is sorted.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consider a sequence </a:t>
            </a:r>
            <a:r>
              <a:rPr lang="en-US" sz="2400" dirty="0" smtClean="0">
                <a:solidFill>
                  <a:srgbClr val="C00000"/>
                </a:solidFill>
              </a:rPr>
              <a:t>b[]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(initially empty)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 = left, j = mid+1, k = 0;   </a:t>
            </a:r>
            <a:r>
              <a:rPr lang="en-US" sz="2400" dirty="0" smtClean="0">
                <a:solidFill>
                  <a:srgbClr val="C00000"/>
                </a:solidFill>
              </a:rPr>
              <a:t>/* k is in index for b[] */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while (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 &lt;= mid &amp;&amp; j &lt;= right)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if (a[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] &lt; a[j]) {b[k++] = a[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++];} else {b[k++] = a[j++];}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while (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 &lt;= mid) b[k++] = a[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>
                <a:solidFill>
                  <a:srgbClr val="0000FF"/>
                </a:solidFill>
              </a:rPr>
              <a:t>++];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while (j &lt;= right) b[k++] = a[j++];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copy </a:t>
            </a:r>
            <a:r>
              <a:rPr lang="en-US" sz="2400" dirty="0" smtClean="0">
                <a:solidFill>
                  <a:srgbClr val="C00000"/>
                </a:solidFill>
              </a:rPr>
              <a:t>b[]</a:t>
            </a:r>
            <a:r>
              <a:rPr lang="en-US" sz="2400" dirty="0" smtClean="0">
                <a:solidFill>
                  <a:srgbClr val="0000FF"/>
                </a:solidFill>
              </a:rPr>
              <a:t> back to </a:t>
            </a:r>
            <a:r>
              <a:rPr lang="en-US" sz="2400" dirty="0" smtClean="0">
                <a:solidFill>
                  <a:srgbClr val="C00000"/>
                </a:solidFill>
              </a:rPr>
              <a:t>a[]</a:t>
            </a:r>
            <a:r>
              <a:rPr lang="en-US" sz="2400" dirty="0" smtClean="0">
                <a:solidFill>
                  <a:srgbClr val="0000FF"/>
                </a:solidFill>
              </a:rPr>
              <a:t>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0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Merge Sort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7-</a:t>
            </a:r>
            <a:fld id="{344D7795-95DB-4786-A6CE-55C2FB6F58A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82105"/>
          </a:xfrm>
        </p:spPr>
        <p:txBody>
          <a:bodyPr/>
          <a:lstStyle/>
          <a:p>
            <a:r>
              <a:rPr lang="en-US" dirty="0" smtClean="0"/>
              <a:t>Merge-Sort: Big-Oh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79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94387" y="1119433"/>
                <a:ext cx="7924800" cy="2209800"/>
              </a:xfrm>
            </p:spPr>
            <p:txBody>
              <a:bodyPr/>
              <a:lstStyle/>
              <a:p>
                <a:r>
                  <a:rPr lang="en-US" sz="2400" dirty="0"/>
                  <a:t>The </a:t>
                </a:r>
                <a:r>
                  <a:rPr lang="en-US" sz="2400" dirty="0" smtClean="0"/>
                  <a:t>number of passes of merge-sort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O</m:t>
                    </m:r>
                    <m:r>
                      <a:rPr lang="en-US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log</m:t>
                    </m:r>
                    <m:r>
                      <a:rPr lang="en-US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n</m:t>
                    </m:r>
                    <m:r>
                      <a:rPr lang="en-US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  <a:p>
                <a:pPr lvl="1"/>
                <a:r>
                  <a:rPr lang="en-US" sz="2000" dirty="0"/>
                  <a:t>at each recursive call we divide </a:t>
                </a:r>
                <a:r>
                  <a:rPr lang="en-US" sz="2000" dirty="0" smtClean="0"/>
                  <a:t>a sequence into two</a:t>
                </a:r>
                <a:endParaRPr lang="en-US" sz="2000" dirty="0">
                  <a:latin typeface="Times New Roman" pitchFamily="18" charset="0"/>
                </a:endParaRPr>
              </a:p>
              <a:p>
                <a:r>
                  <a:rPr lang="en-US" sz="2400" dirty="0"/>
                  <a:t>The overall </a:t>
                </a:r>
                <a:r>
                  <a:rPr lang="en-US" sz="2400" dirty="0" smtClean="0"/>
                  <a:t>work </a:t>
                </a:r>
                <a:r>
                  <a:rPr lang="en-US" sz="2400" dirty="0"/>
                  <a:t>done at </a:t>
                </a:r>
                <a:r>
                  <a:rPr lang="en-US" sz="2400" dirty="0" smtClean="0"/>
                  <a:t>each pass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b="1" i="1" dirty="0">
                    <a:latin typeface="Times New Roman" pitchFamily="18" charset="0"/>
                  </a:rPr>
                  <a:t> </a:t>
                </a: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O</m:t>
                    </m:r>
                    <m: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n</m:t>
                    </m:r>
                    <m: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r>
                  <a:rPr lang="en-US" dirty="0"/>
                  <a:t>we partition and merge </a:t>
                </a:r>
                <a:r>
                  <a:rPr lang="en-US" dirty="0">
                    <a:latin typeface="Times New Roman" pitchFamily="18" charset="0"/>
                  </a:rPr>
                  <a:t>2</a:t>
                </a:r>
                <a:r>
                  <a:rPr lang="en-US" b="1" i="1" baseline="30000" dirty="0">
                    <a:latin typeface="Times New Roman" pitchFamily="18" charset="0"/>
                  </a:rPr>
                  <a:t>i</a:t>
                </a:r>
                <a:r>
                  <a:rPr lang="en-US" dirty="0"/>
                  <a:t> sequences of size </a:t>
                </a:r>
                <a:r>
                  <a:rPr lang="en-US" b="1" i="1" dirty="0">
                    <a:latin typeface="Times New Roman" pitchFamily="18" charset="0"/>
                  </a:rPr>
                  <a:t>n</a:t>
                </a:r>
                <a:r>
                  <a:rPr lang="en-US" b="1" dirty="0">
                    <a:latin typeface="Symbol" pitchFamily="18" charset="2"/>
                  </a:rPr>
                  <a:t>/</a:t>
                </a:r>
                <a:r>
                  <a:rPr lang="en-US" dirty="0">
                    <a:latin typeface="Times New Roman" pitchFamily="18" charset="0"/>
                  </a:rPr>
                  <a:t>2</a:t>
                </a:r>
                <a:r>
                  <a:rPr lang="en-US" b="1" i="1" baseline="30000" dirty="0">
                    <a:latin typeface="Times New Roman" pitchFamily="18" charset="0"/>
                  </a:rPr>
                  <a:t>i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 make </a:t>
                </a:r>
                <a:r>
                  <a:rPr lang="en-US" dirty="0" smtClean="0">
                    <a:latin typeface="Times New Roman" pitchFamily="18" charset="0"/>
                  </a:rPr>
                  <a:t>2</a:t>
                </a:r>
                <a:r>
                  <a:rPr lang="en-US" b="1" i="1" baseline="30000" dirty="0" smtClean="0">
                    <a:latin typeface="Times New Roman" pitchFamily="18" charset="0"/>
                  </a:rPr>
                  <a:t>i</a:t>
                </a:r>
                <a:r>
                  <a:rPr lang="en-US" baseline="30000" dirty="0" smtClean="0">
                    <a:latin typeface="Symbol" pitchFamily="18" charset="2"/>
                  </a:rPr>
                  <a:t>+</a:t>
                </a:r>
                <a:r>
                  <a:rPr lang="en-US" baseline="30000" dirty="0" smtClean="0">
                    <a:latin typeface="Times New Roman" pitchFamily="18" charset="0"/>
                  </a:rPr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recursive calls</a:t>
                </a:r>
              </a:p>
              <a:p>
                <a:r>
                  <a:rPr lang="en-US" sz="2400" dirty="0"/>
                  <a:t>T</a:t>
                </a:r>
                <a:r>
                  <a:rPr lang="en-US" sz="2400" dirty="0" smtClean="0"/>
                  <a:t>he merge-sort </a:t>
                </a:r>
                <a:r>
                  <a:rPr lang="en-US" sz="2400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O</m:t>
                    </m:r>
                    <m: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n</m:t>
                    </m:r>
                    <m: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log</m:t>
                    </m:r>
                    <m: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⁡</m:t>
                    </m:r>
                    <m:r>
                      <m:rPr>
                        <m:sty m:val="p"/>
                      </m:rP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n</m:t>
                    </m:r>
                    <m:r>
                      <a:rPr lang="en-US" sz="2400" b="0" i="0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6179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4387" y="1119433"/>
                <a:ext cx="7924800" cy="2209800"/>
              </a:xfrm>
              <a:blipFill rotWithShape="1">
                <a:blip r:embed="rId2"/>
                <a:stretch>
                  <a:fillRect l="-692" t="-2210" b="-2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828" name="Group 36"/>
          <p:cNvGrpSpPr>
            <a:grpSpLocks/>
          </p:cNvGrpSpPr>
          <p:nvPr/>
        </p:nvGrpSpPr>
        <p:grpSpPr bwMode="auto">
          <a:xfrm>
            <a:off x="3429000" y="4391025"/>
            <a:ext cx="4191000" cy="1785938"/>
            <a:chOff x="384" y="1632"/>
            <a:chExt cx="5184" cy="2208"/>
          </a:xfrm>
        </p:grpSpPr>
        <p:cxnSp>
          <p:nvCxnSpPr>
            <p:cNvPr id="161796" name="AutoShape 4"/>
            <p:cNvCxnSpPr>
              <a:cxnSpLocks noChangeShapeType="1"/>
              <a:stCxn id="161805" idx="0"/>
              <a:endCxn id="161802" idx="2"/>
            </p:cNvCxnSpPr>
            <p:nvPr/>
          </p:nvCxnSpPr>
          <p:spPr bwMode="auto">
            <a:xfrm flipV="1">
              <a:off x="905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7" name="AutoShape 5"/>
            <p:cNvCxnSpPr>
              <a:cxnSpLocks noChangeShapeType="1"/>
              <a:stCxn id="161806" idx="0"/>
              <a:endCxn id="161802" idx="2"/>
            </p:cNvCxnSpPr>
            <p:nvPr/>
          </p:nvCxnSpPr>
          <p:spPr bwMode="auto">
            <a:xfrm flipH="1" flipV="1">
              <a:off x="1578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8" name="AutoShape 6"/>
            <p:cNvCxnSpPr>
              <a:cxnSpLocks noChangeShapeType="1"/>
              <a:stCxn id="161810" idx="0"/>
              <a:endCxn id="161805" idx="2"/>
            </p:cNvCxnSpPr>
            <p:nvPr/>
          </p:nvCxnSpPr>
          <p:spPr bwMode="auto">
            <a:xfrm flipV="1">
              <a:off x="611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799" name="AutoShape 7"/>
            <p:cNvCxnSpPr>
              <a:cxnSpLocks noChangeShapeType="1"/>
              <a:stCxn id="161812" idx="0"/>
              <a:endCxn id="161806" idx="2"/>
            </p:cNvCxnSpPr>
            <p:nvPr/>
          </p:nvCxnSpPr>
          <p:spPr bwMode="auto">
            <a:xfrm flipV="1">
              <a:off x="1948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00" name="AutoShape 8"/>
            <p:cNvCxnSpPr>
              <a:cxnSpLocks noChangeShapeType="1"/>
              <a:stCxn id="161805" idx="2"/>
              <a:endCxn id="161811" idx="0"/>
            </p:cNvCxnSpPr>
            <p:nvPr/>
          </p:nvCxnSpPr>
          <p:spPr bwMode="auto">
            <a:xfrm>
              <a:off x="905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01" name="AutoShape 9"/>
            <p:cNvCxnSpPr>
              <a:cxnSpLocks noChangeShapeType="1"/>
              <a:stCxn id="161806" idx="2"/>
              <a:endCxn id="161813" idx="0"/>
            </p:cNvCxnSpPr>
            <p:nvPr/>
          </p:nvCxnSpPr>
          <p:spPr bwMode="auto">
            <a:xfrm>
              <a:off x="2250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02" name="AutoShape 10"/>
            <p:cNvSpPr>
              <a:spLocks noChangeArrowheads="1"/>
            </p:cNvSpPr>
            <p:nvPr/>
          </p:nvSpPr>
          <p:spPr bwMode="auto"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sp>
          <p:nvSpPr>
            <p:cNvPr id="161803" name="AutoShape 11"/>
            <p:cNvSpPr>
              <a:spLocks noChangeArrowheads="1"/>
            </p:cNvSpPr>
            <p:nvPr/>
          </p:nvSpPr>
          <p:spPr bwMode="auto"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grpSp>
          <p:nvGrpSpPr>
            <p:cNvPr id="161804" name="Group 12"/>
            <p:cNvGrpSpPr>
              <a:grpSpLocks/>
            </p:cNvGrpSpPr>
            <p:nvPr/>
          </p:nvGrpSpPr>
          <p:grpSpPr bwMode="auto"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161805" name="AutoShape 13"/>
              <p:cNvSpPr>
                <a:spLocks noChangeArrowheads="1"/>
              </p:cNvSpPr>
              <p:nvPr/>
            </p:nvSpPr>
            <p:spPr bwMode="auto"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6" name="AutoShape 14"/>
              <p:cNvSpPr>
                <a:spLocks noChangeArrowheads="1"/>
              </p:cNvSpPr>
              <p:nvPr/>
            </p:nvSpPr>
            <p:spPr bwMode="auto"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7" name="AutoShape 15"/>
              <p:cNvSpPr>
                <a:spLocks noChangeArrowheads="1"/>
              </p:cNvSpPr>
              <p:nvPr/>
            </p:nvSpPr>
            <p:spPr bwMode="auto"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61808" name="AutoShape 16"/>
              <p:cNvSpPr>
                <a:spLocks noChangeArrowheads="1"/>
              </p:cNvSpPr>
              <p:nvPr/>
            </p:nvSpPr>
            <p:spPr bwMode="auto"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61809" name="Group 17"/>
            <p:cNvGrpSpPr>
              <a:grpSpLocks/>
            </p:cNvGrpSpPr>
            <p:nvPr/>
          </p:nvGrpSpPr>
          <p:grpSpPr bwMode="auto"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161810" name="AutoShape 18"/>
              <p:cNvSpPr>
                <a:spLocks noChangeArrowheads="1"/>
              </p:cNvSpPr>
              <p:nvPr/>
            </p:nvSpPr>
            <p:spPr bwMode="auto"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1" name="AutoShape 19"/>
              <p:cNvSpPr>
                <a:spLocks noChangeArrowheads="1"/>
              </p:cNvSpPr>
              <p:nvPr/>
            </p:nvSpPr>
            <p:spPr bwMode="auto"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2" name="AutoShape 20"/>
              <p:cNvSpPr>
                <a:spLocks noChangeArrowheads="1"/>
              </p:cNvSpPr>
              <p:nvPr/>
            </p:nvSpPr>
            <p:spPr bwMode="auto"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3" name="AutoShape 21"/>
              <p:cNvSpPr>
                <a:spLocks noChangeArrowheads="1"/>
              </p:cNvSpPr>
              <p:nvPr/>
            </p:nvSpPr>
            <p:spPr bwMode="auto"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4" name="AutoShape 22"/>
              <p:cNvSpPr>
                <a:spLocks noChangeArrowheads="1"/>
              </p:cNvSpPr>
              <p:nvPr/>
            </p:nvSpPr>
            <p:spPr bwMode="auto"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5" name="AutoShape 23"/>
              <p:cNvSpPr>
                <a:spLocks noChangeArrowheads="1"/>
              </p:cNvSpPr>
              <p:nvPr/>
            </p:nvSpPr>
            <p:spPr bwMode="auto"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6" name="AutoShape 24"/>
              <p:cNvSpPr>
                <a:spLocks noChangeArrowheads="1"/>
              </p:cNvSpPr>
              <p:nvPr/>
            </p:nvSpPr>
            <p:spPr bwMode="auto"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61817" name="AutoShape 25"/>
              <p:cNvSpPr>
                <a:spLocks noChangeArrowheads="1"/>
              </p:cNvSpPr>
              <p:nvPr/>
            </p:nvSpPr>
            <p:spPr bwMode="auto"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chemeClr val="folHlink"/>
                  </a:solidFill>
                </a:endParaRPr>
              </a:p>
            </p:txBody>
          </p:sp>
        </p:grpSp>
        <p:cxnSp>
          <p:nvCxnSpPr>
            <p:cNvPr id="161818" name="AutoShape 26"/>
            <p:cNvCxnSpPr>
              <a:cxnSpLocks noChangeShapeType="1"/>
              <a:stCxn id="161807" idx="0"/>
              <a:endCxn id="161803" idx="2"/>
            </p:cNvCxnSpPr>
            <p:nvPr/>
          </p:nvCxnSpPr>
          <p:spPr bwMode="auto">
            <a:xfrm flipV="1">
              <a:off x="3689" y="2548"/>
              <a:ext cx="673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19" name="AutoShape 27"/>
            <p:cNvCxnSpPr>
              <a:cxnSpLocks noChangeShapeType="1"/>
              <a:stCxn id="161808" idx="0"/>
              <a:endCxn id="161803" idx="2"/>
            </p:cNvCxnSpPr>
            <p:nvPr/>
          </p:nvCxnSpPr>
          <p:spPr bwMode="auto">
            <a:xfrm flipH="1" flipV="1">
              <a:off x="4362" y="2548"/>
              <a:ext cx="67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0" name="AutoShape 28"/>
            <p:cNvCxnSpPr>
              <a:cxnSpLocks noChangeShapeType="1"/>
              <a:stCxn id="161814" idx="0"/>
              <a:endCxn id="161807" idx="2"/>
            </p:cNvCxnSpPr>
            <p:nvPr/>
          </p:nvCxnSpPr>
          <p:spPr bwMode="auto">
            <a:xfrm flipV="1">
              <a:off x="3395" y="3194"/>
              <a:ext cx="294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1" name="AutoShape 29"/>
            <p:cNvCxnSpPr>
              <a:cxnSpLocks noChangeShapeType="1"/>
              <a:stCxn id="161816" idx="0"/>
              <a:endCxn id="161808" idx="2"/>
            </p:cNvCxnSpPr>
            <p:nvPr/>
          </p:nvCxnSpPr>
          <p:spPr bwMode="auto">
            <a:xfrm flipV="1">
              <a:off x="4732" y="3194"/>
              <a:ext cx="302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2" name="AutoShape 30"/>
            <p:cNvCxnSpPr>
              <a:cxnSpLocks noChangeShapeType="1"/>
              <a:stCxn id="161807" idx="2"/>
              <a:endCxn id="161815" idx="0"/>
            </p:cNvCxnSpPr>
            <p:nvPr/>
          </p:nvCxnSpPr>
          <p:spPr bwMode="auto">
            <a:xfrm>
              <a:off x="3689" y="3194"/>
              <a:ext cx="320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/>
            <p:cNvCxnSpPr>
              <a:cxnSpLocks noChangeShapeType="1"/>
              <a:stCxn id="161808" idx="2"/>
              <a:endCxn id="161817" idx="0"/>
            </p:cNvCxnSpPr>
            <p:nvPr/>
          </p:nvCxnSpPr>
          <p:spPr bwMode="auto">
            <a:xfrm>
              <a:off x="5034" y="3194"/>
              <a:ext cx="318" cy="3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824" name="AutoShape 32"/>
            <p:cNvSpPr>
              <a:spLocks noChangeArrowheads="1"/>
            </p:cNvSpPr>
            <p:nvPr/>
          </p:nvSpPr>
          <p:spPr bwMode="auto"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>
                <a:solidFill>
                  <a:schemeClr val="accent1"/>
                </a:solidFill>
              </a:endParaRPr>
            </a:p>
          </p:txBody>
        </p:sp>
        <p:cxnSp>
          <p:nvCxnSpPr>
            <p:cNvPr id="161825" name="AutoShape 33"/>
            <p:cNvCxnSpPr>
              <a:cxnSpLocks noChangeShapeType="1"/>
              <a:stCxn id="161802" idx="0"/>
              <a:endCxn id="161824" idx="2"/>
            </p:cNvCxnSpPr>
            <p:nvPr/>
          </p:nvCxnSpPr>
          <p:spPr bwMode="auto">
            <a:xfrm flipV="1">
              <a:off x="1578" y="1903"/>
              <a:ext cx="1398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6" name="AutoShape 34"/>
            <p:cNvCxnSpPr>
              <a:cxnSpLocks noChangeShapeType="1"/>
              <a:stCxn id="161803" idx="0"/>
              <a:endCxn id="161824" idx="2"/>
            </p:cNvCxnSpPr>
            <p:nvPr/>
          </p:nvCxnSpPr>
          <p:spPr bwMode="auto">
            <a:xfrm flipH="1" flipV="1">
              <a:off x="2976" y="1903"/>
              <a:ext cx="1386" cy="3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61957" name="Group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96228"/>
              </p:ext>
            </p:extLst>
          </p:nvPr>
        </p:nvGraphicFramePr>
        <p:xfrm>
          <a:off x="1219200" y="3943350"/>
          <a:ext cx="2057400" cy="238125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pass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#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seqs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</a:rPr>
                        <a:t>size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US" sz="1800" b="1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/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26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Chapter 5, we discussed </a:t>
            </a:r>
            <a:r>
              <a:rPr lang="en-US" sz="2400" dirty="0" smtClean="0">
                <a:solidFill>
                  <a:srgbClr val="C00000"/>
                </a:solidFill>
              </a:rPr>
              <a:t>max heap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Consider sorting a set of 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 numbers into a non-increasing order using max heap.</a:t>
            </a:r>
          </a:p>
          <a:p>
            <a:r>
              <a:rPr lang="en-US" sz="2400" dirty="0" smtClean="0"/>
              <a:t>We can construct an initial max heap by inserting all numbers into the max heap.</a:t>
            </a:r>
          </a:p>
          <a:p>
            <a:r>
              <a:rPr lang="en-US" sz="2400" dirty="0" smtClean="0"/>
              <a:t>Then, we can repeatedly delete one (</a:t>
            </a:r>
            <a:r>
              <a:rPr lang="en-US" sz="2400" dirty="0" smtClean="0">
                <a:solidFill>
                  <a:srgbClr val="FF0000"/>
                </a:solidFill>
              </a:rPr>
              <a:t>max</a:t>
            </a:r>
            <a:r>
              <a:rPr lang="en-US" sz="2400" dirty="0" smtClean="0"/>
              <a:t> number) from the max heap until the max heap becomes empty.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134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452196"/>
          </a:xfrm>
        </p:spPr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32" y="958850"/>
            <a:ext cx="5221216" cy="4648200"/>
          </a:xfrm>
        </p:spPr>
        <p:txBody>
          <a:bodyPr/>
          <a:lstStyle/>
          <a:p>
            <a:r>
              <a:rPr lang="en-US" sz="2400" dirty="0" smtClean="0"/>
              <a:t>Let’s go through </a:t>
            </a:r>
            <a:r>
              <a:rPr lang="en-US" sz="2400" dirty="0" err="1" smtClean="0"/>
              <a:t>heapSort</a:t>
            </a:r>
            <a:r>
              <a:rPr lang="en-US" sz="2400" dirty="0"/>
              <a:t> </a:t>
            </a:r>
            <a:r>
              <a:rPr lang="en-US" sz="2400" dirty="0" smtClean="0"/>
              <a:t>to sort a set of numbers in an array </a:t>
            </a:r>
            <a:r>
              <a:rPr lang="en-US" sz="2400" dirty="0" smtClean="0">
                <a:solidFill>
                  <a:srgbClr val="0000FF"/>
                </a:solidFill>
              </a:rPr>
              <a:t>a[1..n] </a:t>
            </a:r>
            <a:r>
              <a:rPr lang="en-US" sz="2400" dirty="0" smtClean="0"/>
              <a:t>of size </a:t>
            </a:r>
            <a:r>
              <a:rPr lang="en-US" sz="2400" dirty="0" smtClean="0">
                <a:solidFill>
                  <a:srgbClr val="0000FF"/>
                </a:solidFill>
              </a:rPr>
              <a:t>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Consider an example of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(14, 15, 2, 10, 20)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Insert all numbers in such an order into a max heap.</a:t>
            </a:r>
          </a:p>
          <a:p>
            <a:r>
              <a:rPr lang="en-US" sz="2400" dirty="0" smtClean="0"/>
              <a:t>Delete the max number at a time, and reconstruct the heap.</a:t>
            </a:r>
          </a:p>
          <a:p>
            <a:r>
              <a:rPr lang="en-US" sz="2400" dirty="0" smtClean="0"/>
              <a:t>The sorting result will be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00FF"/>
                </a:solidFill>
              </a:rPr>
              <a:t>(2, 10, 14, 15, 20)</a:t>
            </a:r>
            <a:r>
              <a:rPr lang="en-US" sz="2400" dirty="0" smtClean="0"/>
              <a:t> if we place</a:t>
            </a:r>
            <a:r>
              <a:rPr lang="en-US" sz="2400" dirty="0"/>
              <a:t> </a:t>
            </a:r>
            <a:r>
              <a:rPr lang="en-US" sz="2400" dirty="0" smtClean="0"/>
              <a:t>the deleted number from the end of an array.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5912978" y="680796"/>
            <a:ext cx="2450909" cy="1847850"/>
            <a:chOff x="488" y="672"/>
            <a:chExt cx="1672" cy="11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67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20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04" y="115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15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13" y="12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2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720" y="1584"/>
              <a:ext cx="3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00000"/>
                  </a:solidFill>
                  <a:latin typeface="Comic Sans MS"/>
                </a:rPr>
                <a:t>1</a:t>
              </a:r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296" y="1584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00000"/>
                  </a:solidFill>
                  <a:latin typeface="Comic Sans MS"/>
                </a:rPr>
                <a:t>1</a:t>
              </a:r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4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1248" y="6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[1]</a:t>
              </a: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864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[2]</a:t>
              </a:r>
            </a:p>
          </p:txBody>
        </p:sp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[3]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488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[4]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1060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[5]</a:t>
              </a:r>
            </a:p>
          </p:txBody>
        </p:sp>
      </p:grpSp>
      <p:sp>
        <p:nvSpPr>
          <p:cNvPr id="26" name="Text Box 96"/>
          <p:cNvSpPr txBox="1">
            <a:spLocks noChangeArrowheads="1"/>
          </p:cNvSpPr>
          <p:nvPr/>
        </p:nvSpPr>
        <p:spPr bwMode="auto">
          <a:xfrm>
            <a:off x="6080162" y="2621891"/>
            <a:ext cx="1560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latin typeface="Comic Sans MS"/>
              </a:rPr>
              <a:t>I</a:t>
            </a:r>
            <a:r>
              <a:rPr lang="en-US" altLang="zh-TW" sz="2000" dirty="0" smtClean="0">
                <a:solidFill>
                  <a:srgbClr val="C00000"/>
                </a:solidFill>
                <a:latin typeface="Comic Sans MS"/>
              </a:rPr>
              <a:t>nitial </a:t>
            </a:r>
            <a:r>
              <a:rPr lang="en-US" altLang="zh-TW" sz="2000" dirty="0">
                <a:solidFill>
                  <a:srgbClr val="C00000"/>
                </a:solidFill>
                <a:latin typeface="Comic Sans MS"/>
              </a:rPr>
              <a:t>heap</a:t>
            </a:r>
          </a:p>
        </p:txBody>
      </p:sp>
      <p:grpSp>
        <p:nvGrpSpPr>
          <p:cNvPr id="27" name="Group 102"/>
          <p:cNvGrpSpPr>
            <a:grpSpLocks/>
          </p:cNvGrpSpPr>
          <p:nvPr/>
        </p:nvGrpSpPr>
        <p:grpSpPr bwMode="auto">
          <a:xfrm>
            <a:off x="5912978" y="3625851"/>
            <a:ext cx="2392274" cy="1844675"/>
            <a:chOff x="3408" y="2352"/>
            <a:chExt cx="1632" cy="1162"/>
          </a:xfrm>
        </p:grpSpPr>
        <p:sp>
          <p:nvSpPr>
            <p:cNvPr id="28" name="Oval 75"/>
            <p:cNvSpPr>
              <a:spLocks noChangeArrowheads="1"/>
            </p:cNvSpPr>
            <p:nvPr/>
          </p:nvSpPr>
          <p:spPr bwMode="auto">
            <a:xfrm>
              <a:off x="4417" y="235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</a:endParaRPr>
            </a:p>
          </p:txBody>
        </p:sp>
        <p:sp>
          <p:nvSpPr>
            <p:cNvPr id="29" name="Text Box 76"/>
            <p:cNvSpPr txBox="1">
              <a:spLocks noChangeArrowheads="1"/>
            </p:cNvSpPr>
            <p:nvPr/>
          </p:nvSpPr>
          <p:spPr bwMode="auto">
            <a:xfrm>
              <a:off x="4368" y="235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solidFill>
                    <a:srgbClr val="000000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30" name="Oval 77"/>
            <p:cNvSpPr>
              <a:spLocks noChangeArrowheads="1"/>
            </p:cNvSpPr>
            <p:nvPr/>
          </p:nvSpPr>
          <p:spPr bwMode="auto">
            <a:xfrm>
              <a:off x="4006" y="283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Text Box 78"/>
            <p:cNvSpPr txBox="1">
              <a:spLocks noChangeArrowheads="1"/>
            </p:cNvSpPr>
            <p:nvPr/>
          </p:nvSpPr>
          <p:spPr bwMode="auto">
            <a:xfrm>
              <a:off x="3984" y="2832"/>
              <a:ext cx="3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Arial" charset="0"/>
                </a:rPr>
                <a:t>14</a:t>
              </a:r>
            </a:p>
          </p:txBody>
        </p:sp>
        <p:sp>
          <p:nvSpPr>
            <p:cNvPr id="32" name="Oval 79"/>
            <p:cNvSpPr>
              <a:spLocks noChangeArrowheads="1"/>
            </p:cNvSpPr>
            <p:nvPr/>
          </p:nvSpPr>
          <p:spPr bwMode="auto">
            <a:xfrm>
              <a:off x="4793" y="286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Text Box 80"/>
            <p:cNvSpPr txBox="1">
              <a:spLocks noChangeArrowheads="1"/>
            </p:cNvSpPr>
            <p:nvPr/>
          </p:nvSpPr>
          <p:spPr bwMode="auto">
            <a:xfrm>
              <a:off x="4793" y="2889"/>
              <a:ext cx="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4" name="Oval 81"/>
            <p:cNvSpPr>
              <a:spLocks noChangeArrowheads="1"/>
            </p:cNvSpPr>
            <p:nvPr/>
          </p:nvSpPr>
          <p:spPr bwMode="auto">
            <a:xfrm>
              <a:off x="3648" y="326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Text Box 82"/>
            <p:cNvSpPr txBox="1">
              <a:spLocks noChangeArrowheads="1"/>
            </p:cNvSpPr>
            <p:nvPr/>
          </p:nvSpPr>
          <p:spPr bwMode="auto">
            <a:xfrm>
              <a:off x="3600" y="326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36" name="Line 85"/>
            <p:cNvSpPr>
              <a:spLocks noChangeShapeType="1"/>
            </p:cNvSpPr>
            <p:nvPr/>
          </p:nvSpPr>
          <p:spPr bwMode="auto">
            <a:xfrm flipH="1">
              <a:off x="4224" y="257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</a:endParaRPr>
            </a:p>
          </p:txBody>
        </p:sp>
        <p:sp>
          <p:nvSpPr>
            <p:cNvPr id="37" name="Line 86"/>
            <p:cNvSpPr>
              <a:spLocks noChangeShapeType="1"/>
            </p:cNvSpPr>
            <p:nvPr/>
          </p:nvSpPr>
          <p:spPr bwMode="auto">
            <a:xfrm>
              <a:off x="4608" y="259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</a:endParaRPr>
            </a:p>
          </p:txBody>
        </p:sp>
        <p:sp>
          <p:nvSpPr>
            <p:cNvPr id="38" name="Line 87"/>
            <p:cNvSpPr>
              <a:spLocks noChangeShapeType="1"/>
            </p:cNvSpPr>
            <p:nvPr/>
          </p:nvSpPr>
          <p:spPr bwMode="auto">
            <a:xfrm flipH="1">
              <a:off x="3827" y="304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</a:endParaRPr>
            </a:p>
          </p:txBody>
        </p:sp>
        <p:sp>
          <p:nvSpPr>
            <p:cNvPr id="39" name="Text Box 89"/>
            <p:cNvSpPr txBox="1">
              <a:spLocks noChangeArrowheads="1"/>
            </p:cNvSpPr>
            <p:nvPr/>
          </p:nvSpPr>
          <p:spPr bwMode="auto">
            <a:xfrm>
              <a:off x="4128" y="235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</a:rPr>
                <a:t>[1]</a:t>
              </a:r>
            </a:p>
          </p:txBody>
        </p:sp>
        <p:sp>
          <p:nvSpPr>
            <p:cNvPr id="40" name="Text Box 90"/>
            <p:cNvSpPr txBox="1">
              <a:spLocks noChangeArrowheads="1"/>
            </p:cNvSpPr>
            <p:nvPr/>
          </p:nvSpPr>
          <p:spPr bwMode="auto">
            <a:xfrm>
              <a:off x="3744" y="283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</a:rPr>
                <a:t>[2]</a:t>
              </a:r>
            </a:p>
          </p:txBody>
        </p:sp>
        <p:sp>
          <p:nvSpPr>
            <p:cNvPr id="41" name="Text Box 91"/>
            <p:cNvSpPr txBox="1">
              <a:spLocks noChangeArrowheads="1"/>
            </p:cNvSpPr>
            <p:nvPr/>
          </p:nvSpPr>
          <p:spPr bwMode="auto">
            <a:xfrm>
              <a:off x="4512" y="2832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</a:rPr>
                <a:t>[3]</a:t>
              </a:r>
            </a:p>
          </p:txBody>
        </p:sp>
        <p:sp>
          <p:nvSpPr>
            <p:cNvPr id="42" name="Text Box 92"/>
            <p:cNvSpPr txBox="1">
              <a:spLocks noChangeArrowheads="1"/>
            </p:cNvSpPr>
            <p:nvPr/>
          </p:nvSpPr>
          <p:spPr bwMode="auto">
            <a:xfrm>
              <a:off x="3408" y="3216"/>
              <a:ext cx="3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</a:rPr>
                <a:t>[4]</a:t>
              </a:r>
            </a:p>
          </p:txBody>
        </p:sp>
      </p:grpSp>
      <p:sp>
        <p:nvSpPr>
          <p:cNvPr id="43" name="Text Box 97"/>
          <p:cNvSpPr txBox="1">
            <a:spLocks noChangeArrowheads="1"/>
          </p:cNvSpPr>
          <p:nvPr/>
        </p:nvSpPr>
        <p:spPr bwMode="auto">
          <a:xfrm>
            <a:off x="5887344" y="5607050"/>
            <a:ext cx="26613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Comic Sans MS"/>
              </a:rPr>
              <a:t>After deletion of 20</a:t>
            </a:r>
            <a:endParaRPr lang="en-US" altLang="zh-TW" sz="2000" dirty="0">
              <a:solidFill>
                <a:srgbClr val="C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5765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75215"/>
          </a:xfrm>
        </p:spPr>
        <p:txBody>
          <a:bodyPr/>
          <a:lstStyle/>
          <a:p>
            <a:r>
              <a:rPr lang="en-US" altLang="zh-HK" dirty="0" err="1" smtClean="0"/>
              <a:t>HeapSort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3" y="1135458"/>
            <a:ext cx="8106058" cy="4648200"/>
          </a:xfrm>
        </p:spPr>
        <p:txBody>
          <a:bodyPr/>
          <a:lstStyle/>
          <a:p>
            <a:r>
              <a:rPr lang="en-US" altLang="zh-HK" sz="2400" dirty="0" smtClean="0"/>
              <a:t>In the previous slide, it shows that </a:t>
            </a:r>
            <a:br>
              <a:rPr lang="en-US" altLang="zh-HK" sz="2400" dirty="0" smtClean="0"/>
            </a:br>
            <a:r>
              <a:rPr lang="en-US" altLang="zh-HK" sz="2400" dirty="0" smtClean="0"/>
              <a:t>all numbers are initially stored in an</a:t>
            </a:r>
            <a:br>
              <a:rPr lang="en-US" altLang="zh-HK" sz="2400" dirty="0" smtClean="0"/>
            </a:br>
            <a:r>
              <a:rPr lang="en-US" altLang="zh-HK" sz="2400" dirty="0" smtClean="0"/>
              <a:t>array. We create a new empty max </a:t>
            </a:r>
            <a:br>
              <a:rPr lang="en-US" altLang="zh-HK" sz="2400" dirty="0" smtClean="0"/>
            </a:br>
            <a:r>
              <a:rPr lang="en-US" altLang="zh-HK" sz="2400" dirty="0" smtClean="0"/>
              <a:t>heap using another array, and insert </a:t>
            </a:r>
            <a:br>
              <a:rPr lang="en-US" altLang="zh-HK" sz="2400" dirty="0" smtClean="0"/>
            </a:br>
            <a:r>
              <a:rPr lang="en-US" altLang="zh-HK" sz="2400" dirty="0" smtClean="0"/>
              <a:t>all numbers into the max heap one</a:t>
            </a:r>
            <a:br>
              <a:rPr lang="en-US" altLang="zh-HK" sz="2400" dirty="0" smtClean="0"/>
            </a:br>
            <a:r>
              <a:rPr lang="en-US" altLang="zh-HK" sz="2400" dirty="0" smtClean="0"/>
              <a:t>by one.</a:t>
            </a:r>
          </a:p>
          <a:p>
            <a:r>
              <a:rPr lang="en-US" altLang="zh-HK" sz="2400" dirty="0" smtClean="0">
                <a:solidFill>
                  <a:srgbClr val="C00000"/>
                </a:solidFill>
              </a:rPr>
              <a:t>Can we do faster to create a </a:t>
            </a:r>
            <a:br>
              <a:rPr lang="en-US" altLang="zh-HK" sz="2400" dirty="0" smtClean="0">
                <a:solidFill>
                  <a:srgbClr val="C00000"/>
                </a:solidFill>
              </a:rPr>
            </a:br>
            <a:r>
              <a:rPr lang="en-US" altLang="zh-HK" sz="2400" dirty="0" smtClean="0">
                <a:solidFill>
                  <a:srgbClr val="C00000"/>
                </a:solidFill>
              </a:rPr>
              <a:t>max heap?</a:t>
            </a:r>
          </a:p>
          <a:p>
            <a:r>
              <a:rPr lang="en-US" altLang="zh-HK" sz="2400" dirty="0" smtClean="0">
                <a:solidFill>
                  <a:srgbClr val="C00000"/>
                </a:solidFill>
              </a:rPr>
              <a:t>Do we need to use two arrays?</a:t>
            </a:r>
          </a:p>
          <a:p>
            <a:r>
              <a:rPr lang="en-US" altLang="zh-HK" sz="2400" dirty="0"/>
              <a:t> Reconsider an example of </a:t>
            </a:r>
            <a:br>
              <a:rPr lang="en-US" altLang="zh-HK" sz="2400" dirty="0"/>
            </a:br>
            <a:r>
              <a:rPr lang="en-US" altLang="zh-HK" sz="2400" dirty="0">
                <a:solidFill>
                  <a:srgbClr val="0000FF"/>
                </a:solidFill>
              </a:rPr>
              <a:t>(14, 15, 2, 10, 20)</a:t>
            </a:r>
            <a:r>
              <a:rPr lang="en-US" altLang="zh-HK" sz="2400" dirty="0"/>
              <a:t>. We can view it as a binary tree</a:t>
            </a:r>
            <a:r>
              <a:rPr lang="en-US" altLang="zh-HK" sz="2400" dirty="0" smtClean="0"/>
              <a:t>.</a:t>
            </a:r>
          </a:p>
          <a:p>
            <a:r>
              <a:rPr lang="en-US" altLang="zh-HK" sz="2400" dirty="0" smtClean="0">
                <a:solidFill>
                  <a:srgbClr val="C00000"/>
                </a:solidFill>
              </a:rPr>
              <a:t>Can we make the binary tree as a max heap?</a:t>
            </a:r>
            <a:endParaRPr lang="zh-HK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225205" y="1269319"/>
            <a:ext cx="2450909" cy="1847850"/>
            <a:chOff x="488" y="672"/>
            <a:chExt cx="1672" cy="11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67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14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04" y="115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15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13" y="12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2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720" y="1584"/>
              <a:ext cx="3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296" y="1584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0000"/>
                  </a:solidFill>
                  <a:latin typeface="Comic Sans MS"/>
                </a:rPr>
                <a:t>2</a:t>
              </a:r>
              <a:r>
                <a:rPr lang="zh-TW" altLang="en-US" sz="2000" b="1" dirty="0" smtClean="0">
                  <a:solidFill>
                    <a:srgbClr val="000000"/>
                  </a:solidFill>
                  <a:latin typeface="Comic Sans MS"/>
                </a:rPr>
                <a:t>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1248" y="6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[1]</a:t>
              </a: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864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[2]</a:t>
              </a:r>
            </a:p>
          </p:txBody>
        </p:sp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[3]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488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[4]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1060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[5]</a:t>
              </a:r>
            </a:p>
          </p:txBody>
        </p:sp>
      </p:grpSp>
      <p:sp>
        <p:nvSpPr>
          <p:cNvPr id="26" name="Text Box 96"/>
          <p:cNvSpPr txBox="1">
            <a:spLocks noChangeArrowheads="1"/>
          </p:cNvSpPr>
          <p:nvPr/>
        </p:nvSpPr>
        <p:spPr bwMode="auto">
          <a:xfrm>
            <a:off x="6392389" y="3210414"/>
            <a:ext cx="20425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Comic Sans MS"/>
              </a:rPr>
              <a:t>The input array</a:t>
            </a:r>
            <a:endParaRPr lang="en-US" altLang="zh-TW" sz="2000" dirty="0">
              <a:solidFill>
                <a:srgbClr val="C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705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Sorting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collection of records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has a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There is an ordering relation defined on the keys. </a:t>
                </a:r>
              </a:p>
              <a:p>
                <a:pPr lvl="1"/>
                <a:r>
                  <a:rPr lang="en-US" dirty="0" smtClean="0"/>
                  <a:t>For any two keys,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either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,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ordering relation is transitive,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implies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&lt;</m:t>
                    </m:r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57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22" y="228600"/>
            <a:ext cx="7772400" cy="475215"/>
          </a:xfrm>
        </p:spPr>
        <p:txBody>
          <a:bodyPr/>
          <a:lstStyle/>
          <a:p>
            <a:r>
              <a:rPr lang="en-US" altLang="zh-HK" dirty="0" err="1" smtClean="0"/>
              <a:t>HeapSort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3" y="1052950"/>
            <a:ext cx="5836182" cy="4648200"/>
          </a:xfrm>
        </p:spPr>
        <p:txBody>
          <a:bodyPr/>
          <a:lstStyle/>
          <a:p>
            <a:r>
              <a:rPr lang="en-US" altLang="zh-HK" sz="2400" dirty="0" smtClean="0"/>
              <a:t>In order to make a binary tree as a max heap, we design an algorithm to </a:t>
            </a:r>
            <a:r>
              <a:rPr lang="en-US" altLang="zh-HK" sz="2400" dirty="0" smtClean="0">
                <a:solidFill>
                  <a:srgbClr val="C00000"/>
                </a:solidFill>
              </a:rPr>
              <a:t>adjust</a:t>
            </a:r>
            <a:r>
              <a:rPr lang="en-US" altLang="zh-HK" sz="2400" dirty="0" smtClean="0"/>
              <a:t> a binary tree to be a max heap.</a:t>
            </a:r>
          </a:p>
          <a:p>
            <a:r>
              <a:rPr lang="en-US" altLang="zh-HK" sz="2000" dirty="0" smtClean="0">
                <a:solidFill>
                  <a:srgbClr val="0000FF"/>
                </a:solidFill>
              </a:rPr>
              <a:t>adjust(the-array, the-root, the-size)</a:t>
            </a:r>
          </a:p>
          <a:p>
            <a:pPr lvl="1"/>
            <a:r>
              <a:rPr lang="en-US" altLang="zh-HK" dirty="0" smtClean="0"/>
              <a:t>The array represents a max heap which is a complete binary tree.</a:t>
            </a:r>
          </a:p>
          <a:p>
            <a:pPr lvl="1"/>
            <a:r>
              <a:rPr lang="en-US" altLang="zh-HK" dirty="0" smtClean="0"/>
              <a:t>Consider the </a:t>
            </a:r>
            <a:r>
              <a:rPr lang="en-US" altLang="zh-HK" dirty="0" smtClean="0">
                <a:solidFill>
                  <a:srgbClr val="0000FF"/>
                </a:solidFill>
              </a:rPr>
              <a:t>root</a:t>
            </a:r>
            <a:r>
              <a:rPr lang="en-US" altLang="zh-HK" dirty="0" smtClean="0"/>
              <a:t> of a </a:t>
            </a:r>
            <a:r>
              <a:rPr lang="en-US" altLang="zh-HK" dirty="0" err="1" smtClean="0"/>
              <a:t>subtree</a:t>
            </a:r>
            <a:r>
              <a:rPr lang="en-US" altLang="zh-HK" dirty="0" smtClean="0"/>
              <a:t>.</a:t>
            </a:r>
          </a:p>
          <a:p>
            <a:pPr lvl="1"/>
            <a:r>
              <a:rPr lang="en-US" altLang="zh-HK" dirty="0"/>
              <a:t>A</a:t>
            </a:r>
            <a:r>
              <a:rPr lang="en-US" altLang="zh-HK" dirty="0" smtClean="0"/>
              <a:t>ssume its left </a:t>
            </a:r>
            <a:r>
              <a:rPr lang="en-US" altLang="zh-HK" dirty="0" err="1" smtClean="0"/>
              <a:t>subtree</a:t>
            </a:r>
            <a:r>
              <a:rPr lang="en-US" altLang="zh-HK" dirty="0" smtClean="0"/>
              <a:t> is a max heap, and its right </a:t>
            </a:r>
            <a:r>
              <a:rPr lang="en-US" altLang="zh-HK" dirty="0" err="1" smtClean="0"/>
              <a:t>subtree</a:t>
            </a:r>
            <a:r>
              <a:rPr lang="en-US" altLang="zh-HK" dirty="0" smtClean="0"/>
              <a:t> is a max heap.</a:t>
            </a:r>
          </a:p>
          <a:p>
            <a:pPr lvl="1"/>
            <a:r>
              <a:rPr lang="en-US" altLang="zh-HK" dirty="0" smtClean="0"/>
              <a:t>Make the </a:t>
            </a:r>
            <a:r>
              <a:rPr lang="en-US" altLang="zh-HK" dirty="0" err="1" smtClean="0"/>
              <a:t>subtree</a:t>
            </a:r>
            <a:r>
              <a:rPr lang="en-US" altLang="zh-HK" dirty="0" smtClean="0"/>
              <a:t> as a max heap.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225205" y="1233223"/>
            <a:ext cx="2450909" cy="1847850"/>
            <a:chOff x="488" y="672"/>
            <a:chExt cx="1672" cy="11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67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14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04" y="115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15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13" y="12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2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720" y="1584"/>
              <a:ext cx="3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296" y="1584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0000"/>
                  </a:solidFill>
                  <a:latin typeface="Comic Sans MS"/>
                </a:rPr>
                <a:t>2</a:t>
              </a:r>
              <a:r>
                <a:rPr lang="zh-TW" altLang="en-US" sz="2000" b="1" dirty="0" smtClean="0">
                  <a:solidFill>
                    <a:srgbClr val="000000"/>
                  </a:solidFill>
                  <a:latin typeface="Comic Sans MS"/>
                </a:rPr>
                <a:t>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1248" y="6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[1]</a:t>
              </a: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864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[2]</a:t>
              </a:r>
            </a:p>
          </p:txBody>
        </p:sp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[3]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488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[4]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1060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[5]</a:t>
              </a:r>
            </a:p>
          </p:txBody>
        </p:sp>
      </p:grpSp>
      <p:sp>
        <p:nvSpPr>
          <p:cNvPr id="26" name="Text Box 96"/>
          <p:cNvSpPr txBox="1">
            <a:spLocks noChangeArrowheads="1"/>
          </p:cNvSpPr>
          <p:nvPr/>
        </p:nvSpPr>
        <p:spPr bwMode="auto">
          <a:xfrm>
            <a:off x="6260037" y="3174318"/>
            <a:ext cx="282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Comic Sans MS"/>
              </a:rPr>
              <a:t>The initial binary tree</a:t>
            </a:r>
            <a:endParaRPr lang="en-US" altLang="zh-TW" sz="2000" dirty="0">
              <a:solidFill>
                <a:srgbClr val="C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90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22" y="228600"/>
            <a:ext cx="7772400" cy="475215"/>
          </a:xfrm>
        </p:spPr>
        <p:txBody>
          <a:bodyPr/>
          <a:lstStyle/>
          <a:p>
            <a:r>
              <a:rPr lang="en-US" altLang="zh-HK" dirty="0" err="1" smtClean="0"/>
              <a:t>HeapSort</a:t>
            </a:r>
            <a:r>
              <a:rPr lang="en-US" altLang="zh-HK" dirty="0" smtClean="0"/>
              <a:t>: Adjust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2" y="1052950"/>
            <a:ext cx="8598567" cy="4648200"/>
          </a:xfrm>
        </p:spPr>
        <p:txBody>
          <a:bodyPr/>
          <a:lstStyle/>
          <a:p>
            <a:r>
              <a:rPr lang="en-US" altLang="zh-HK" sz="2400" dirty="0" smtClean="0"/>
              <a:t>The pseudo code</a:t>
            </a:r>
            <a:br>
              <a:rPr lang="en-US" altLang="zh-HK" sz="2400" dirty="0" smtClean="0"/>
            </a:br>
            <a:r>
              <a:rPr lang="en-US" altLang="zh-HK" sz="2400" dirty="0" smtClean="0">
                <a:solidFill>
                  <a:srgbClr val="0000FF"/>
                </a:solidFill>
              </a:rPr>
              <a:t>void adjust(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a[],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root,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n) {</a:t>
            </a:r>
            <a:r>
              <a:rPr lang="en-US" altLang="zh-HK" sz="2400" dirty="0">
                <a:solidFill>
                  <a:srgbClr val="0000FF"/>
                </a:solidFill>
              </a:rPr>
              <a:t/>
            </a:r>
            <a:br>
              <a:rPr lang="en-US" altLang="zh-HK" sz="2400" dirty="0">
                <a:solidFill>
                  <a:srgbClr val="0000FF"/>
                </a:solidFill>
              </a:rPr>
            </a:b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child, temp;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temp = a[root];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child = 2 * root; </a:t>
            </a:r>
            <a:r>
              <a:rPr lang="en-US" altLang="zh-HK" sz="2000" dirty="0" smtClean="0">
                <a:solidFill>
                  <a:srgbClr val="FF0000"/>
                </a:solidFill>
              </a:rPr>
              <a:t>/* left child */</a:t>
            </a:r>
            <a:r>
              <a:rPr lang="en-US" altLang="zh-HK" sz="2400" dirty="0" smtClean="0">
                <a:solidFill>
                  <a:srgbClr val="FF0000"/>
                </a:solidFill>
              </a:rPr>
              <a:t/>
            </a:r>
            <a:br>
              <a:rPr lang="en-US" altLang="zh-HK" sz="2400" dirty="0" smtClean="0">
                <a:solidFill>
                  <a:srgbClr val="FF0000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while (child &lt;= n) {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if ((child &lt; n) &amp;&amp; (a[child] &lt; a[child+1])) 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  child++;  </a:t>
            </a:r>
            <a:r>
              <a:rPr lang="en-US" altLang="zh-HK" sz="2000" dirty="0" smtClean="0">
                <a:solidFill>
                  <a:srgbClr val="FF0000"/>
                </a:solidFill>
              </a:rPr>
              <a:t>/* change to right child if right is larger         */</a:t>
            </a:r>
            <a:r>
              <a:rPr lang="en-US" altLang="zh-HK" sz="2400" dirty="0" smtClean="0">
                <a:solidFill>
                  <a:srgbClr val="0000FF"/>
                </a:solidFill>
              </a:rPr>
              <a:t/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if </a:t>
            </a:r>
            <a:r>
              <a:rPr lang="en-US" altLang="zh-HK" sz="2400" smtClean="0">
                <a:solidFill>
                  <a:srgbClr val="0000FF"/>
                </a:solidFill>
              </a:rPr>
              <a:t>(temp &gt;  </a:t>
            </a:r>
            <a:r>
              <a:rPr lang="en-US" altLang="zh-HK" sz="2400" dirty="0" smtClean="0">
                <a:solidFill>
                  <a:srgbClr val="0000FF"/>
                </a:solidFill>
              </a:rPr>
              <a:t>a[child]) break; </a:t>
            </a:r>
            <a:r>
              <a:rPr lang="en-US" altLang="zh-HK" sz="2000" dirty="0" smtClean="0">
                <a:solidFill>
                  <a:srgbClr val="FF0000"/>
                </a:solidFill>
              </a:rPr>
              <a:t>/* larger than max child? */</a:t>
            </a:r>
            <a:r>
              <a:rPr lang="en-US" altLang="zh-HK" sz="2400" dirty="0" smtClean="0">
                <a:solidFill>
                  <a:srgbClr val="0000FF"/>
                </a:solidFill>
              </a:rPr>
              <a:t/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else {  a[child/2] = a[child];  </a:t>
            </a:r>
            <a:r>
              <a:rPr lang="en-US" altLang="zh-HK" sz="2000" dirty="0" smtClean="0">
                <a:solidFill>
                  <a:srgbClr val="FF0000"/>
                </a:solidFill>
              </a:rPr>
              <a:t>/* move to the parent       */</a:t>
            </a:r>
            <a:br>
              <a:rPr lang="en-US" altLang="zh-HK" sz="2000" dirty="0" smtClean="0">
                <a:solidFill>
                  <a:srgbClr val="FF0000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        child *= 2;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}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}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a[child/2] = temp;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}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/>
              <a:t>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6225205" y="306759"/>
            <a:ext cx="2450909" cy="1847850"/>
            <a:chOff x="488" y="672"/>
            <a:chExt cx="1672" cy="11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67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14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04" y="115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15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13" y="12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2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720" y="1584"/>
              <a:ext cx="3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296" y="1584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0000"/>
                  </a:solidFill>
                  <a:latin typeface="Comic Sans MS"/>
                </a:rPr>
                <a:t>2</a:t>
              </a:r>
              <a:r>
                <a:rPr lang="zh-TW" altLang="en-US" sz="2000" b="1" dirty="0" smtClean="0">
                  <a:solidFill>
                    <a:srgbClr val="000000"/>
                  </a:solidFill>
                  <a:latin typeface="Comic Sans MS"/>
                </a:rPr>
                <a:t>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1248" y="6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[1]</a:t>
              </a: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864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[2]</a:t>
              </a:r>
            </a:p>
          </p:txBody>
        </p:sp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[3]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488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[4]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1060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[5]</a:t>
              </a:r>
            </a:p>
          </p:txBody>
        </p:sp>
      </p:grpSp>
      <p:sp>
        <p:nvSpPr>
          <p:cNvPr id="26" name="Text Box 96"/>
          <p:cNvSpPr txBox="1">
            <a:spLocks noChangeArrowheads="1"/>
          </p:cNvSpPr>
          <p:nvPr/>
        </p:nvSpPr>
        <p:spPr bwMode="auto">
          <a:xfrm>
            <a:off x="6260037" y="2247854"/>
            <a:ext cx="282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Comic Sans MS"/>
              </a:rPr>
              <a:t>The initial binary tree</a:t>
            </a:r>
            <a:endParaRPr lang="en-US" altLang="zh-TW" sz="2000" dirty="0">
              <a:solidFill>
                <a:srgbClr val="C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7453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22" y="228600"/>
            <a:ext cx="7772400" cy="475215"/>
          </a:xfrm>
        </p:spPr>
        <p:txBody>
          <a:bodyPr/>
          <a:lstStyle/>
          <a:p>
            <a:r>
              <a:rPr lang="en-US" altLang="zh-HK" dirty="0" err="1" smtClean="0"/>
              <a:t>HeapSort</a:t>
            </a:r>
            <a:r>
              <a:rPr lang="en-US" altLang="zh-HK" dirty="0" smtClean="0"/>
              <a:t>: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2" y="1052950"/>
            <a:ext cx="8598567" cy="4648200"/>
          </a:xfrm>
        </p:spPr>
        <p:txBody>
          <a:bodyPr/>
          <a:lstStyle/>
          <a:p>
            <a:r>
              <a:rPr lang="en-US" altLang="zh-HK" sz="2400" dirty="0" smtClean="0"/>
              <a:t>The pseudo code</a:t>
            </a:r>
            <a:br>
              <a:rPr lang="en-US" altLang="zh-HK" sz="2400" dirty="0" smtClean="0"/>
            </a:br>
            <a:r>
              <a:rPr lang="en-US" altLang="zh-HK" sz="2400" dirty="0" smtClean="0">
                <a:solidFill>
                  <a:srgbClr val="0000FF"/>
                </a:solidFill>
              </a:rPr>
              <a:t>void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heapSort</a:t>
            </a:r>
            <a:r>
              <a:rPr lang="en-US" altLang="zh-HK" sz="2400" dirty="0" smtClean="0">
                <a:solidFill>
                  <a:srgbClr val="0000FF"/>
                </a:solidFill>
              </a:rPr>
              <a:t>(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a[],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n) {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</a:t>
            </a:r>
            <a:r>
              <a:rPr lang="en-US" altLang="zh-HK" sz="2400" dirty="0" smtClean="0">
                <a:solidFill>
                  <a:srgbClr val="FF0000"/>
                </a:solidFill>
              </a:rPr>
              <a:t>/* sort a[1..n] */</a:t>
            </a:r>
            <a:r>
              <a:rPr lang="en-US" altLang="zh-HK" sz="2400" dirty="0">
                <a:solidFill>
                  <a:srgbClr val="0000FF"/>
                </a:solidFill>
              </a:rPr>
              <a:t/>
            </a:r>
            <a:br>
              <a:rPr lang="en-US" altLang="zh-HK" sz="2400" dirty="0">
                <a:solidFill>
                  <a:srgbClr val="0000FF"/>
                </a:solidFill>
              </a:rPr>
            </a:b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i, j, temp;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</a:t>
            </a:r>
            <a:r>
              <a:rPr lang="en-US" altLang="zh-HK" sz="2400" dirty="0" smtClean="0">
                <a:solidFill>
                  <a:srgbClr val="FF0000"/>
                </a:solidFill>
              </a:rPr>
              <a:t>/* make initial max heap */</a:t>
            </a:r>
            <a:r>
              <a:rPr lang="en-US" altLang="zh-HK" sz="2400" dirty="0" smtClean="0">
                <a:solidFill>
                  <a:srgbClr val="0000FF"/>
                </a:solidFill>
              </a:rPr>
              <a:t/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for (i = n/2; i &gt; 0; i--)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adjust(a, i, n);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</a:t>
            </a:r>
            <a:r>
              <a:rPr lang="en-US" altLang="zh-HK" sz="2400" dirty="0" smtClean="0">
                <a:solidFill>
                  <a:srgbClr val="FF0000"/>
                </a:solidFill>
              </a:rPr>
              <a:t>/* move the largest number</a:t>
            </a:r>
            <a:br>
              <a:rPr lang="en-US" altLang="zh-HK" sz="2400" dirty="0" smtClean="0">
                <a:solidFill>
                  <a:srgbClr val="FF0000"/>
                </a:solidFill>
              </a:rPr>
            </a:br>
            <a:r>
              <a:rPr lang="en-US" altLang="zh-HK" sz="2400" dirty="0" smtClean="0">
                <a:solidFill>
                  <a:srgbClr val="FF0000"/>
                </a:solidFill>
              </a:rPr>
              <a:t>       to the end of the array,</a:t>
            </a:r>
            <a:br>
              <a:rPr lang="en-US" altLang="zh-HK" sz="2400" dirty="0" smtClean="0">
                <a:solidFill>
                  <a:srgbClr val="FF0000"/>
                </a:solidFill>
              </a:rPr>
            </a:br>
            <a:r>
              <a:rPr lang="en-US" altLang="zh-HK" sz="2400" dirty="0" smtClean="0">
                <a:solidFill>
                  <a:srgbClr val="FF0000"/>
                </a:solidFill>
              </a:rPr>
              <a:t>       and adjust it again */</a:t>
            </a:r>
            <a:br>
              <a:rPr lang="en-US" altLang="zh-HK" sz="2400" dirty="0" smtClean="0">
                <a:solidFill>
                  <a:srgbClr val="FF0000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for (i = n-1; i &gt; 0; i--) {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SWAP(a[1], a[i+1], temp);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adjust(a, 1, i); 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}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5884100" y="1438647"/>
            <a:ext cx="2450909" cy="1847850"/>
            <a:chOff x="488" y="672"/>
            <a:chExt cx="1672" cy="1164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67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14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104" y="115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15</a:t>
              </a: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913" y="12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2</a:t>
              </a: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720" y="1584"/>
              <a:ext cx="3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296" y="1584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solidFill>
                    <a:srgbClr val="000000"/>
                  </a:solidFill>
                  <a:latin typeface="Comic Sans MS"/>
                </a:rPr>
                <a:t>2</a:t>
              </a:r>
              <a:r>
                <a:rPr lang="zh-TW" altLang="en-US" sz="2000" b="1" dirty="0" smtClean="0">
                  <a:solidFill>
                    <a:srgbClr val="000000"/>
                  </a:solidFill>
                  <a:latin typeface="Comic Sans MS"/>
                </a:rPr>
                <a:t>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1248" y="6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[1]</a:t>
              </a: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840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[2]</a:t>
              </a:r>
            </a:p>
          </p:txBody>
        </p:sp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[3]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488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[4]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1060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[5]</a:t>
              </a:r>
            </a:p>
          </p:txBody>
        </p:sp>
      </p:grpSp>
      <p:sp>
        <p:nvSpPr>
          <p:cNvPr id="26" name="Text Box 96"/>
          <p:cNvSpPr txBox="1">
            <a:spLocks noChangeArrowheads="1"/>
          </p:cNvSpPr>
          <p:nvPr/>
        </p:nvSpPr>
        <p:spPr bwMode="auto">
          <a:xfrm>
            <a:off x="5918932" y="3379742"/>
            <a:ext cx="282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Comic Sans MS"/>
              </a:rPr>
              <a:t>The initial binary tree</a:t>
            </a:r>
            <a:endParaRPr lang="en-US" altLang="zh-TW" sz="2000" dirty="0">
              <a:solidFill>
                <a:srgbClr val="C00000"/>
              </a:solidFill>
              <a:latin typeface="Comic Sans MS"/>
            </a:endParaRPr>
          </a:p>
        </p:txBody>
      </p:sp>
      <p:grpSp>
        <p:nvGrpSpPr>
          <p:cNvPr id="27" name="Group 47"/>
          <p:cNvGrpSpPr>
            <a:grpSpLocks/>
          </p:cNvGrpSpPr>
          <p:nvPr/>
        </p:nvGrpSpPr>
        <p:grpSpPr bwMode="auto">
          <a:xfrm>
            <a:off x="5708197" y="4097764"/>
            <a:ext cx="2450909" cy="1847850"/>
            <a:chOff x="488" y="672"/>
            <a:chExt cx="1672" cy="1164"/>
          </a:xfrm>
        </p:grpSpPr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1537" y="672"/>
              <a:ext cx="239" cy="262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488" y="67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20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1126" y="1152"/>
              <a:ext cx="266" cy="249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104" y="1152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 dirty="0">
                  <a:solidFill>
                    <a:srgbClr val="000000"/>
                  </a:solidFill>
                  <a:latin typeface="Comic Sans MS"/>
                </a:rPr>
                <a:t>15</a:t>
              </a: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1913" y="1185"/>
              <a:ext cx="247" cy="255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1913" y="1209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b="1">
                  <a:solidFill>
                    <a:srgbClr val="000000"/>
                  </a:solidFill>
                  <a:latin typeface="Comic Sans MS"/>
                </a:rPr>
                <a:t>2</a:t>
              </a:r>
            </a:p>
          </p:txBody>
        </p:sp>
        <p:sp>
          <p:nvSpPr>
            <p:cNvPr id="34" name="Oval 15"/>
            <p:cNvSpPr>
              <a:spLocks noChangeArrowheads="1"/>
            </p:cNvSpPr>
            <p:nvPr/>
          </p:nvSpPr>
          <p:spPr bwMode="auto">
            <a:xfrm>
              <a:off x="768" y="1584"/>
              <a:ext cx="240" cy="247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35" name="Text Box 16"/>
            <p:cNvSpPr txBox="1">
              <a:spLocks noChangeArrowheads="1"/>
            </p:cNvSpPr>
            <p:nvPr/>
          </p:nvSpPr>
          <p:spPr bwMode="auto">
            <a:xfrm>
              <a:off x="720" y="1584"/>
              <a:ext cx="3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b="1" dirty="0" smtClean="0">
                  <a:solidFill>
                    <a:srgbClr val="000000"/>
                  </a:solidFill>
                  <a:latin typeface="Comic Sans MS"/>
                </a:rPr>
                <a:t>1</a:t>
              </a:r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0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1345" y="1584"/>
              <a:ext cx="239" cy="240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1296" y="1584"/>
              <a:ext cx="3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000000"/>
                  </a:solidFill>
                  <a:latin typeface="Comic Sans MS"/>
                </a:rPr>
                <a:t>14</a:t>
              </a:r>
              <a:endParaRPr lang="zh-TW" altLang="en-US" sz="2000" b="1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 flipH="1">
              <a:off x="1344" y="899"/>
              <a:ext cx="211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1728" y="912"/>
              <a:ext cx="269" cy="30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 flipH="1">
              <a:off x="947" y="1365"/>
              <a:ext cx="214" cy="251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1344" y="1392"/>
              <a:ext cx="96" cy="19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248" y="672"/>
              <a:ext cx="3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[1]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840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[2]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632" y="1152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solidFill>
                    <a:srgbClr val="000000"/>
                  </a:solidFill>
                  <a:latin typeface="Comic Sans MS"/>
                </a:rPr>
                <a:t>[3]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488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[4]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1060" y="1536"/>
              <a:ext cx="3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 dirty="0">
                  <a:solidFill>
                    <a:srgbClr val="000000"/>
                  </a:solidFill>
                  <a:latin typeface="Comic Sans MS"/>
                </a:rPr>
                <a:t>[5]</a:t>
              </a:r>
            </a:p>
          </p:txBody>
        </p:sp>
      </p:grpSp>
      <p:sp>
        <p:nvSpPr>
          <p:cNvPr id="47" name="Text Box 96"/>
          <p:cNvSpPr txBox="1">
            <a:spLocks noChangeArrowheads="1"/>
          </p:cNvSpPr>
          <p:nvPr/>
        </p:nvSpPr>
        <p:spPr bwMode="auto">
          <a:xfrm>
            <a:off x="5875381" y="6038859"/>
            <a:ext cx="2824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  <a:latin typeface="Comic Sans MS"/>
              </a:rPr>
              <a:t>After the 1</a:t>
            </a:r>
            <a:r>
              <a:rPr lang="en-US" altLang="zh-TW" sz="2000" baseline="30000" dirty="0" smtClean="0">
                <a:solidFill>
                  <a:srgbClr val="C00000"/>
                </a:solidFill>
                <a:latin typeface="Comic Sans MS"/>
              </a:rPr>
              <a:t>st</a:t>
            </a:r>
            <a:r>
              <a:rPr lang="en-US" altLang="zh-TW" sz="2000" dirty="0" smtClean="0">
                <a:solidFill>
                  <a:srgbClr val="C00000"/>
                </a:solidFill>
                <a:latin typeface="Comic Sans MS"/>
              </a:rPr>
              <a:t> for loop</a:t>
            </a:r>
            <a:endParaRPr lang="en-US" altLang="zh-TW" sz="2000" dirty="0">
              <a:solidFill>
                <a:srgbClr val="C0000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631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</a:t>
            </a:r>
            <a:r>
              <a:rPr lang="en-US" dirty="0" err="1" smtClean="0"/>
              <a:t>HeapSort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879" y="1317754"/>
            <a:ext cx="8532891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Given array </a:t>
            </a:r>
            <a:r>
              <a:rPr lang="en-US" sz="2400" dirty="0" smtClean="0">
                <a:solidFill>
                  <a:srgbClr val="0000FF"/>
                </a:solidFill>
              </a:rPr>
              <a:t>a[1..n] </a:t>
            </a:r>
            <a:r>
              <a:rPr lang="en-US" sz="2400" dirty="0" smtClean="0"/>
              <a:t>(n=5):	14 15 2 20 10</a:t>
            </a:r>
          </a:p>
          <a:p>
            <a:pPr eaLnBrk="1" hangingPunct="1"/>
            <a:r>
              <a:rPr lang="en-US" sz="2400" dirty="0" smtClean="0"/>
              <a:t>Initial max-heap (n=5):		20 15 2 14 10 </a:t>
            </a:r>
          </a:p>
          <a:p>
            <a:pPr eaLnBrk="1" hangingPunct="1"/>
            <a:r>
              <a:rPr lang="en-US" sz="2400" dirty="0" smtClean="0">
                <a:solidFill>
                  <a:srgbClr val="C00000"/>
                </a:solidFill>
              </a:rPr>
              <a:t>For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 = n-1 down to 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=1 do</a:t>
            </a:r>
            <a:r>
              <a:rPr lang="en-US" sz="2400" dirty="0" smtClean="0"/>
              <a:t>	</a:t>
            </a:r>
          </a:p>
          <a:p>
            <a:pPr eaLnBrk="1" hangingPunct="1"/>
            <a:r>
              <a:rPr lang="en-US" sz="2400" dirty="0" smtClean="0"/>
              <a:t>Swap </a:t>
            </a:r>
            <a:r>
              <a:rPr lang="en-US" sz="2400" dirty="0" smtClean="0">
                <a:solidFill>
                  <a:srgbClr val="0000FF"/>
                </a:solidFill>
              </a:rPr>
              <a:t>a[i+1]</a:t>
            </a:r>
            <a:r>
              <a:rPr lang="en-US" sz="2400" dirty="0" smtClean="0"/>
              <a:t> with </a:t>
            </a:r>
            <a:r>
              <a:rPr lang="en-US" sz="2400" dirty="0" smtClean="0">
                <a:solidFill>
                  <a:srgbClr val="0000FF"/>
                </a:solidFill>
              </a:rPr>
              <a:t>a[1]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=4):	10 15 2 14 </a:t>
            </a:r>
            <a:r>
              <a:rPr lang="en-US" sz="2400" dirty="0" smtClean="0">
                <a:solidFill>
                  <a:srgbClr val="0000FF"/>
                </a:solidFill>
              </a:rPr>
              <a:t>20</a:t>
            </a:r>
            <a:r>
              <a:rPr lang="en-US" sz="2400" dirty="0" smtClean="0"/>
              <a:t>  </a:t>
            </a:r>
          </a:p>
          <a:p>
            <a:pPr eaLnBrk="1" hangingPunct="1"/>
            <a:r>
              <a:rPr lang="en-US" sz="2400" dirty="0" smtClean="0"/>
              <a:t>Adjust max-heap (</a:t>
            </a:r>
            <a:r>
              <a:rPr lang="en-US" sz="2400" dirty="0" err="1" smtClean="0"/>
              <a:t>i</a:t>
            </a:r>
            <a:r>
              <a:rPr lang="en-US" sz="2400" dirty="0" smtClean="0"/>
              <a:t>=4):		15 14 2 10 </a:t>
            </a:r>
            <a:r>
              <a:rPr lang="en-US" sz="2400" dirty="0" smtClean="0">
                <a:solidFill>
                  <a:srgbClr val="0000FF"/>
                </a:solidFill>
              </a:rPr>
              <a:t>20</a:t>
            </a:r>
            <a:r>
              <a:rPr lang="en-US" sz="2400" dirty="0" smtClean="0"/>
              <a:t>		</a:t>
            </a:r>
          </a:p>
          <a:p>
            <a:pPr eaLnBrk="1" hangingPunct="1"/>
            <a:r>
              <a:rPr lang="en-US" sz="2400" dirty="0" smtClean="0"/>
              <a:t>Swap </a:t>
            </a:r>
            <a:r>
              <a:rPr lang="en-US" sz="2400" dirty="0" smtClean="0">
                <a:solidFill>
                  <a:srgbClr val="0000FF"/>
                </a:solidFill>
              </a:rPr>
              <a:t>a[i+1]</a:t>
            </a:r>
            <a:r>
              <a:rPr lang="en-US" sz="2400" dirty="0" smtClean="0"/>
              <a:t> with </a:t>
            </a:r>
            <a:r>
              <a:rPr lang="en-US" sz="2400" dirty="0" smtClean="0">
                <a:solidFill>
                  <a:srgbClr val="0000FF"/>
                </a:solidFill>
              </a:rPr>
              <a:t>a[1]</a:t>
            </a:r>
            <a:r>
              <a:rPr lang="en-US" sz="2400" dirty="0" smtClean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=3): 	10 14 2 </a:t>
            </a:r>
            <a:r>
              <a:rPr lang="en-US" sz="2400" dirty="0" smtClean="0">
                <a:solidFill>
                  <a:srgbClr val="0000FF"/>
                </a:solidFill>
              </a:rPr>
              <a:t>15 20</a:t>
            </a:r>
          </a:p>
          <a:p>
            <a:pPr eaLnBrk="1" hangingPunct="1"/>
            <a:r>
              <a:rPr lang="en-US" sz="2400" dirty="0" smtClean="0"/>
              <a:t>Adjust max-heap (</a:t>
            </a:r>
            <a:r>
              <a:rPr lang="en-US" sz="2400" dirty="0" err="1" smtClean="0"/>
              <a:t>i</a:t>
            </a:r>
            <a:r>
              <a:rPr lang="en-US" sz="2400" dirty="0" smtClean="0"/>
              <a:t>=3):		14 10 2 </a:t>
            </a:r>
            <a:r>
              <a:rPr lang="en-US" sz="2400" dirty="0" smtClean="0">
                <a:solidFill>
                  <a:srgbClr val="0000FF"/>
                </a:solidFill>
              </a:rPr>
              <a:t>15 20</a:t>
            </a:r>
          </a:p>
          <a:p>
            <a:pPr eaLnBrk="1" hangingPunct="1"/>
            <a:r>
              <a:rPr lang="en-US" sz="2400" dirty="0"/>
              <a:t>Swap </a:t>
            </a:r>
            <a:r>
              <a:rPr lang="en-US" sz="2400" dirty="0">
                <a:solidFill>
                  <a:srgbClr val="0000FF"/>
                </a:solidFill>
              </a:rPr>
              <a:t>a[i+1]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0000FF"/>
                </a:solidFill>
              </a:rPr>
              <a:t>a[1]</a:t>
            </a:r>
            <a:r>
              <a:rPr lang="en-US" sz="2400" dirty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=2): 	2 10 </a:t>
            </a:r>
            <a:r>
              <a:rPr lang="en-US" sz="2400" dirty="0" smtClean="0">
                <a:solidFill>
                  <a:srgbClr val="0000FF"/>
                </a:solidFill>
              </a:rPr>
              <a:t>14 15 20</a:t>
            </a:r>
          </a:p>
          <a:p>
            <a:pPr eaLnBrk="1" hangingPunct="1"/>
            <a:r>
              <a:rPr lang="en-US" sz="2400" dirty="0" smtClean="0"/>
              <a:t>Adjust max-help (</a:t>
            </a:r>
            <a:r>
              <a:rPr lang="en-US" sz="2400" dirty="0" err="1" smtClean="0"/>
              <a:t>i</a:t>
            </a:r>
            <a:r>
              <a:rPr lang="en-US" sz="2400" dirty="0" smtClean="0"/>
              <a:t>=2):		10 2 </a:t>
            </a:r>
            <a:r>
              <a:rPr lang="en-US" sz="2400" dirty="0" smtClean="0">
                <a:solidFill>
                  <a:srgbClr val="0000FF"/>
                </a:solidFill>
              </a:rPr>
              <a:t>14 15 20</a:t>
            </a:r>
          </a:p>
          <a:p>
            <a:pPr eaLnBrk="1" hangingPunct="1"/>
            <a:r>
              <a:rPr lang="en-US" sz="2400" dirty="0"/>
              <a:t>Swap </a:t>
            </a:r>
            <a:r>
              <a:rPr lang="en-US" sz="2400" dirty="0">
                <a:solidFill>
                  <a:srgbClr val="0000FF"/>
                </a:solidFill>
              </a:rPr>
              <a:t>a[i+1]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0000FF"/>
                </a:solidFill>
              </a:rPr>
              <a:t>a[1]</a:t>
            </a:r>
            <a:r>
              <a:rPr lang="en-US" sz="2400" dirty="0"/>
              <a:t> (</a:t>
            </a:r>
            <a:r>
              <a:rPr lang="en-US" sz="2400" dirty="0" err="1" smtClean="0"/>
              <a:t>i</a:t>
            </a:r>
            <a:r>
              <a:rPr lang="en-US" sz="2400" dirty="0" smtClean="0"/>
              <a:t>=1): </a:t>
            </a:r>
            <a:r>
              <a:rPr lang="en-US" sz="2400" dirty="0" smtClean="0">
                <a:solidFill>
                  <a:srgbClr val="0000FF"/>
                </a:solidFill>
              </a:rPr>
              <a:t>	</a:t>
            </a:r>
            <a:r>
              <a:rPr lang="en-US" sz="2400" dirty="0" smtClean="0"/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 10 14 15 20</a:t>
            </a:r>
          </a:p>
          <a:p>
            <a:pPr eaLnBrk="1" hangingPunct="1"/>
            <a:r>
              <a:rPr lang="en-US" sz="2400" dirty="0"/>
              <a:t>Adjust max-help (</a:t>
            </a:r>
            <a:r>
              <a:rPr lang="en-US" sz="2400" dirty="0" err="1" smtClean="0"/>
              <a:t>i</a:t>
            </a:r>
            <a:r>
              <a:rPr lang="en-US" sz="2400" dirty="0" smtClean="0"/>
              <a:t>=1): </a:t>
            </a:r>
            <a:r>
              <a:rPr lang="en-US" sz="2400" dirty="0" smtClean="0">
                <a:solidFill>
                  <a:srgbClr val="C00000"/>
                </a:solidFill>
              </a:rPr>
              <a:t>		</a:t>
            </a:r>
            <a:r>
              <a:rPr lang="en-US" sz="2400" dirty="0" smtClean="0">
                <a:solidFill>
                  <a:srgbClr val="0000FF"/>
                </a:solidFill>
              </a:rPr>
              <a:t>2 </a:t>
            </a:r>
            <a:r>
              <a:rPr lang="en-US" sz="2400" dirty="0">
                <a:solidFill>
                  <a:srgbClr val="0000FF"/>
                </a:solidFill>
              </a:rPr>
              <a:t>10 14 15 20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43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74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HeapSort</a:t>
            </a:r>
            <a:r>
              <a:rPr lang="en-US" altLang="zh-HK" dirty="0" smtClean="0"/>
              <a:t>: An Example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Consider a larger example (refer to Figure 7.7 and Figure 7.8 in the textbook.)</a:t>
            </a:r>
          </a:p>
          <a:p>
            <a:r>
              <a:rPr lang="en-US" altLang="zh-HK" dirty="0" smtClean="0"/>
              <a:t>Let an initial array be</a:t>
            </a:r>
            <a:br>
              <a:rPr lang="en-US" altLang="zh-HK" dirty="0" smtClean="0"/>
            </a:br>
            <a:r>
              <a:rPr lang="en-US" altLang="zh-HK" dirty="0" smtClean="0">
                <a:solidFill>
                  <a:srgbClr val="0000FF"/>
                </a:solidFill>
              </a:rPr>
              <a:t>(26, 5, 77, 1, 61, 11, 59, 15, 48, 19)</a:t>
            </a:r>
            <a:endParaRPr lang="zh-HK" alt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Data Sorted?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can be in order before sorting.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 smtClean="0"/>
              <a:t>Nearly sorted</a:t>
            </a:r>
          </a:p>
          <a:p>
            <a:pPr lvl="1"/>
            <a:r>
              <a:rPr lang="en-US" dirty="0" smtClean="0"/>
              <a:t>Reverse</a:t>
            </a:r>
          </a:p>
          <a:p>
            <a:pPr lvl="1"/>
            <a:r>
              <a:rPr lang="en-US" dirty="0" smtClean="0"/>
              <a:t>Few unique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www.sorting-algorithms.com/</a:t>
            </a:r>
            <a:r>
              <a:rPr lang="en-US" dirty="0" smtClean="0"/>
              <a:t> </a:t>
            </a:r>
            <a:r>
              <a:rPr lang="en-US" smtClean="0"/>
              <a:t>for animation.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45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17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How Fast Can We Sort?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sz="2400" dirty="0" smtClean="0"/>
                  <a:t>In terms of the worst case analysis, we have seen algorithms with either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(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400" b="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HK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 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>
                    <a:solidFill>
                      <a:srgbClr val="C00000"/>
                    </a:solidFill>
                  </a:rPr>
                  <a:t>Is there any hope that we can better than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HK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HK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2400" b="0" i="0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HK" sz="2400" b="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HK" sz="2400" dirty="0" smtClean="0">
                    <a:solidFill>
                      <a:srgbClr val="C00000"/>
                    </a:solidFill>
                  </a:rPr>
                  <a:t>, for example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>
                    <a:solidFill>
                      <a:srgbClr val="C00000"/>
                    </a:solidFill>
                  </a:rPr>
                  <a:t>? In other words, what is the best we can achieve?</a:t>
                </a:r>
              </a:p>
              <a:p>
                <a:r>
                  <a:rPr lang="en-US" altLang="zh-HK" sz="2400" dirty="0" smtClean="0"/>
                  <a:t>Let’s consider the scenario. The operations allowed on keys are only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comparisons</a:t>
                </a:r>
                <a:r>
                  <a:rPr lang="en-US" altLang="zh-HK" sz="2400" dirty="0" smtClean="0"/>
                  <a:t> (for example,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HK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altLang="zh-HK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HK" sz="2400" dirty="0" smtClean="0"/>
                  <a:t>, …).</a:t>
                </a:r>
                <a:r>
                  <a:rPr lang="zh-HK" altLang="en-US" sz="2400" dirty="0" smtClean="0"/>
                  <a:t> </a:t>
                </a:r>
                <a:endParaRPr lang="en-US" altLang="zh-HK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48" r="-16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How Fast Can We Do?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399" y="1458686"/>
                <a:ext cx="8225589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To show the best we can do is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sz="2400" i="1" dirty="0" smtClean="0">
                        <a:latin typeface="Cambria Math"/>
                      </a:rPr>
                      <m:t>log</m:t>
                    </m:r>
                    <m:r>
                      <a:rPr lang="en-US" altLang="zh-HK" sz="2400" i="1" dirty="0" smtClean="0">
                        <a:latin typeface="Cambria Math"/>
                      </a:rPr>
                      <m:t>⁡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, we consider a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decision tree</a:t>
                </a:r>
                <a:r>
                  <a:rPr lang="en-US" altLang="zh-HK" sz="2400" dirty="0" smtClean="0"/>
                  <a:t> that describes the sorting process. A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node</a:t>
                </a:r>
                <a:r>
                  <a:rPr lang="en-US" altLang="zh-HK" sz="2400" dirty="0" smtClean="0"/>
                  <a:t> represents a key comparison, and an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edge</a:t>
                </a:r>
                <a:r>
                  <a:rPr lang="en-US" altLang="zh-HK" sz="2400" dirty="0" smtClean="0"/>
                  <a:t> indicates the result of the comparison (either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yes</a:t>
                </a:r>
                <a:r>
                  <a:rPr lang="en-US" altLang="zh-HK" sz="2400" dirty="0" smtClean="0"/>
                  <a:t> or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no</a:t>
                </a:r>
                <a:r>
                  <a:rPr lang="en-US" altLang="zh-HK" sz="2400" dirty="0" smtClean="0"/>
                  <a:t>).</a:t>
                </a:r>
              </a:p>
              <a:p>
                <a:r>
                  <a:rPr lang="en-US" altLang="zh-HK" sz="2400" dirty="0" smtClean="0"/>
                  <a:t>We explain the proof using an example of three keys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HK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. (Refer to Example 7.4 in the textbook.)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458686"/>
                <a:ext cx="8225589" cy="4648200"/>
              </a:xfrm>
              <a:blipFill rotWithShape="1">
                <a:blip r:embed="rId2"/>
                <a:stretch>
                  <a:fillRect l="-593" t="-10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37674"/>
          </a:xfrm>
        </p:spPr>
        <p:txBody>
          <a:bodyPr/>
          <a:lstStyle/>
          <a:p>
            <a:r>
              <a:rPr lang="en-US" altLang="zh-HK" dirty="0" smtClean="0"/>
              <a:t>How Fast Can We Do?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224" y="5441138"/>
                <a:ext cx="8225589" cy="851378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Three keys. There are 6 different sorted cases.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3! = 6</m:t>
                    </m:r>
                  </m:oMath>
                </a14:m>
                <a:r>
                  <a:rPr lang="en-US" altLang="zh-HK" sz="2400" dirty="0" smtClean="0"/>
                  <a:t>. The max height of this decision tree is </a:t>
                </a:r>
                <a:r>
                  <a:rPr lang="en-US" altLang="zh-HK" sz="2400" dirty="0" smtClean="0">
                    <a:solidFill>
                      <a:srgbClr val="FF0000"/>
                    </a:solidFill>
                  </a:rPr>
                  <a:t>4</a:t>
                </a:r>
                <a:r>
                  <a:rPr lang="en-US" altLang="zh-HK" sz="2400" dirty="0" smtClean="0"/>
                  <a:t>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224" y="5441138"/>
                <a:ext cx="8225589" cy="851378"/>
              </a:xfrm>
              <a:blipFill rotWithShape="1">
                <a:blip r:embed="rId2"/>
                <a:stretch>
                  <a:fillRect l="-593" t="-5755" b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543851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43307" y="1141063"/>
            <a:ext cx="8436757" cy="4203617"/>
            <a:chOff x="384819" y="1936143"/>
            <a:chExt cx="8436757" cy="4203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155805" y="1950432"/>
                  <a:ext cx="13891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HK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805" y="1950432"/>
                  <a:ext cx="1389163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144580" y="2834526"/>
                  <a:ext cx="13891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HK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4580" y="2834526"/>
                  <a:ext cx="1389163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14741" y="2834526"/>
                  <a:ext cx="13891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HK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4741" y="2834526"/>
                  <a:ext cx="1389163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165164" y="3797745"/>
                  <a:ext cx="13891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HK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164" y="3797745"/>
                  <a:ext cx="1389163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829941" y="3898594"/>
                  <a:ext cx="138916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HK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HK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941" y="3898594"/>
                  <a:ext cx="138916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725743" y="4345996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sorted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355" y="3809409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sorted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5224" y="4912109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sorted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18927" y="4900812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sorted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36196" y="5255684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sorted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01087" y="5242157"/>
              <a:ext cx="1136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sorted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88071" y="3243146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yes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07980" y="2273509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yes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3960" y="3315309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yes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47570" y="4403051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yes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454302" y="4548006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yes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3663" y="3296190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no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68306" y="2332318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no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77823" y="3243422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no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2711" y="4354926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no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72160" y="4510150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dirty="0" smtClean="0">
                  <a:solidFill>
                    <a:srgbClr val="000000"/>
                  </a:solidFill>
                  <a:latin typeface="Comic Sans MS"/>
                </a:rPr>
                <a:t>no</a:t>
              </a:r>
              <a:endParaRPr lang="zh-HK" altLang="en-US" dirty="0">
                <a:solidFill>
                  <a:srgbClr val="000000"/>
                </a:solidFill>
                <a:latin typeface="Comic Sans MS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3155805" y="1974496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2165165" y="2848816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590093" y="2858590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5805926" y="3907938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172540" y="3797328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534636" y="3825407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437038" y="1936143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038" y="1936143"/>
                  <a:ext cx="1695272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60" r="-360" b="-18421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>
              <a:stCxn id="27" idx="3"/>
              <a:endCxn id="7" idx="0"/>
            </p:cNvCxnSpPr>
            <p:nvPr/>
          </p:nvCxnSpPr>
          <p:spPr bwMode="auto">
            <a:xfrm flipH="1">
              <a:off x="2839162" y="2368552"/>
              <a:ext cx="520081" cy="4659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>
              <a:stCxn id="27" idx="5"/>
              <a:endCxn id="29" idx="1"/>
            </p:cNvCxnSpPr>
            <p:nvPr/>
          </p:nvCxnSpPr>
          <p:spPr bwMode="auto">
            <a:xfrm>
              <a:off x="4341530" y="2368552"/>
              <a:ext cx="452001" cy="5576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1616" y="2798429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616" y="2798429"/>
                  <a:ext cx="1695272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60" r="-360" b="-2000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888376" y="2786397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376" y="2786397"/>
                  <a:ext cx="1695272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360" r="-360" b="-2000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>
              <a:stCxn id="28" idx="3"/>
              <a:endCxn id="32" idx="0"/>
            </p:cNvCxnSpPr>
            <p:nvPr/>
          </p:nvCxnSpPr>
          <p:spPr bwMode="auto">
            <a:xfrm flipH="1">
              <a:off x="1229218" y="3242872"/>
              <a:ext cx="1139385" cy="5825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7" idx="2"/>
              <a:endCxn id="31" idx="0"/>
            </p:cNvCxnSpPr>
            <p:nvPr/>
          </p:nvCxnSpPr>
          <p:spPr bwMode="auto">
            <a:xfrm>
              <a:off x="2839162" y="3296191"/>
              <a:ext cx="27960" cy="5011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84819" y="4229905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19" y="4229905"/>
                  <a:ext cx="1695272" cy="46166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360" r="-360" b="-18421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/>
            <p:cNvSpPr/>
            <p:nvPr/>
          </p:nvSpPr>
          <p:spPr bwMode="auto">
            <a:xfrm>
              <a:off x="1385509" y="4924142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952367" y="4924142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Connector 59"/>
            <p:cNvCxnSpPr>
              <a:stCxn id="9" idx="2"/>
              <a:endCxn id="13" idx="0"/>
            </p:cNvCxnSpPr>
            <p:nvPr/>
          </p:nvCxnSpPr>
          <p:spPr bwMode="auto">
            <a:xfrm flipH="1">
              <a:off x="2113649" y="4259410"/>
              <a:ext cx="746097" cy="65269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stCxn id="9" idx="2"/>
              <a:endCxn id="14" idx="0"/>
            </p:cNvCxnSpPr>
            <p:nvPr/>
          </p:nvCxnSpPr>
          <p:spPr bwMode="auto">
            <a:xfrm>
              <a:off x="2859746" y="4259410"/>
              <a:ext cx="827606" cy="6414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1178868" y="5351941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868" y="5351941"/>
                  <a:ext cx="1695272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719" b="-2000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3437280" y="3787617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280" y="3787617"/>
                  <a:ext cx="1695272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360" r="-360" b="-18421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2927765" y="5373774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7765" y="5373774"/>
                  <a:ext cx="1695272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719" b="-18421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078176" y="3884331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8176" y="3884331"/>
                  <a:ext cx="1695272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360" r="-360" b="-20000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/>
            <p:cNvCxnSpPr>
              <a:stCxn id="29" idx="5"/>
              <a:endCxn id="30" idx="0"/>
            </p:cNvCxnSpPr>
            <p:nvPr/>
          </p:nvCxnSpPr>
          <p:spPr bwMode="auto">
            <a:xfrm>
              <a:off x="5775818" y="3252646"/>
              <a:ext cx="724690" cy="6552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Oval 73"/>
            <p:cNvSpPr/>
            <p:nvPr/>
          </p:nvSpPr>
          <p:spPr bwMode="auto">
            <a:xfrm>
              <a:off x="4539650" y="4358029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76" name="Straight Connector 75"/>
            <p:cNvCxnSpPr>
              <a:stCxn id="29" idx="4"/>
              <a:endCxn id="11" idx="0"/>
            </p:cNvCxnSpPr>
            <p:nvPr/>
          </p:nvCxnSpPr>
          <p:spPr bwMode="auto">
            <a:xfrm>
              <a:off x="5284675" y="3320255"/>
              <a:ext cx="9493" cy="10257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61686" y="4780492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686" y="4780492"/>
                  <a:ext cx="1695272" cy="46166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60" r="-360" b="-18421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 bwMode="auto">
            <a:xfrm>
              <a:off x="5637477" y="5252084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159184" y="5266220"/>
              <a:ext cx="1389163" cy="461665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  <p:cxnSp>
          <p:nvCxnSpPr>
            <p:cNvPr id="82" name="Straight Connector 81"/>
            <p:cNvCxnSpPr>
              <a:stCxn id="10" idx="2"/>
              <a:endCxn id="16" idx="0"/>
            </p:cNvCxnSpPr>
            <p:nvPr/>
          </p:nvCxnSpPr>
          <p:spPr bwMode="auto">
            <a:xfrm flipH="1">
              <a:off x="6369512" y="4360259"/>
              <a:ext cx="155011" cy="8818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Connector 84"/>
            <p:cNvCxnSpPr>
              <a:stCxn id="30" idx="5"/>
              <a:endCxn id="15" idx="0"/>
            </p:cNvCxnSpPr>
            <p:nvPr/>
          </p:nvCxnSpPr>
          <p:spPr bwMode="auto">
            <a:xfrm>
              <a:off x="6991651" y="4301994"/>
              <a:ext cx="912970" cy="9536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5479160" y="5667725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160" y="5667725"/>
                  <a:ext cx="1695272" cy="46166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360" r="-360" b="-18421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7126304" y="5678095"/>
                  <a:ext cx="169527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HK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304" y="5678095"/>
                  <a:ext cx="1695272" cy="46166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360" r="-360" b="-18421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7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53453"/>
          </a:xfrm>
        </p:spPr>
        <p:txBody>
          <a:bodyPr/>
          <a:lstStyle/>
          <a:p>
            <a:r>
              <a:rPr lang="en-US" altLang="zh-HK" dirty="0"/>
              <a:t>How Fast Can We Do?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3242" y="1061644"/>
                <a:ext cx="8105274" cy="4648200"/>
              </a:xfrm>
            </p:spPr>
            <p:txBody>
              <a:bodyPr/>
              <a:lstStyle/>
              <a:p>
                <a:r>
                  <a:rPr lang="en-US" altLang="zh-HK" sz="2400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altLang="zh-HK" sz="2400" dirty="0" smtClean="0"/>
                  <a:t>: Any decision tree that sorts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altLang="zh-HK" sz="2400" dirty="0" smtClean="0"/>
                  <a:t> distinct keys has a height of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sz="2400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!+1</m:t>
                        </m:r>
                      </m:e>
                    </m:func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>
                    <a:solidFill>
                      <a:srgbClr val="C00000"/>
                    </a:solidFill>
                  </a:rPr>
                  <a:t>Proof</a:t>
                </a:r>
                <a:r>
                  <a:rPr lang="en-US" altLang="zh-HK" sz="2400" dirty="0" smtClean="0"/>
                  <a:t>: </a:t>
                </a:r>
              </a:p>
              <a:p>
                <a:pPr lvl="1"/>
                <a:r>
                  <a:rPr lang="en-US" altLang="zh-HK" dirty="0" smtClean="0"/>
                  <a:t>When sorting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HK" dirty="0" smtClean="0"/>
                  <a:t> keys, there are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!</m:t>
                    </m:r>
                  </m:oMath>
                </a14:m>
                <a:r>
                  <a:rPr lang="en-US" altLang="zh-HK" dirty="0" smtClean="0"/>
                  <a:t> different possible results. </a:t>
                </a:r>
              </a:p>
              <a:p>
                <a:pPr lvl="1"/>
                <a:r>
                  <a:rPr lang="en-US" altLang="zh-HK" dirty="0" smtClean="0"/>
                  <a:t>Thus, every decision tree for sorting must have at least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!</m:t>
                    </m:r>
                  </m:oMath>
                </a14:m>
                <a:r>
                  <a:rPr lang="en-US" altLang="zh-HK" dirty="0" smtClean="0"/>
                  <a:t> leaves. </a:t>
                </a:r>
              </a:p>
              <a:p>
                <a:pPr lvl="1"/>
                <a:r>
                  <a:rPr lang="en-US" altLang="zh-HK" dirty="0" smtClean="0"/>
                  <a:t>Note a decision tree is a binary tree, which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HK" dirty="0" smtClean="0"/>
                  <a:t> leaves if its height is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dirty="0" smtClean="0"/>
                  <a:t>. </a:t>
                </a:r>
              </a:p>
              <a:p>
                <a:pPr lvl="1"/>
                <a:r>
                  <a:rPr lang="en-US" altLang="zh-HK" dirty="0" smtClean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HK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HK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!</m:t>
                    </m:r>
                  </m:oMath>
                </a14:m>
                <a:r>
                  <a:rPr lang="en-US" altLang="zh-HK" dirty="0" smtClean="0"/>
                  <a:t>, the height must be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k</m:t>
                            </m:r>
                            <m:r>
                              <a:rPr lang="en-US" altLang="zh-HK" b="0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altLang="zh-HK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pPr lvl="1"/>
                <a:r>
                  <a:rPr lang="en-US" altLang="zh-HK" dirty="0" smtClean="0"/>
                  <a:t>Continue …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42" y="1061644"/>
                <a:ext cx="8105274" cy="4648200"/>
              </a:xfrm>
              <a:blipFill rotWithShape="1">
                <a:blip r:embed="rId2"/>
                <a:stretch>
                  <a:fillRect l="-677" t="-1048" r="-1881"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7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discussed </a:t>
            </a:r>
            <a:r>
              <a:rPr lang="en-US" sz="2400" dirty="0" smtClean="0">
                <a:solidFill>
                  <a:srgbClr val="0000FF"/>
                </a:solidFill>
              </a:rPr>
              <a:t>simple sort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selection sort</a:t>
            </a:r>
            <a:r>
              <a:rPr lang="en-US" sz="2400" dirty="0" smtClean="0"/>
              <a:t> in Chapter 1.</a:t>
            </a:r>
          </a:p>
          <a:p>
            <a:r>
              <a:rPr lang="en-US" sz="2400" dirty="0" smtClean="0"/>
              <a:t>We will discuss </a:t>
            </a:r>
            <a:r>
              <a:rPr lang="en-US" sz="2400" dirty="0" smtClean="0">
                <a:solidFill>
                  <a:srgbClr val="0000FF"/>
                </a:solidFill>
              </a:rPr>
              <a:t>insertion sort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quick sort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merge sort</a:t>
            </a:r>
            <a:r>
              <a:rPr lang="en-US" sz="2400" dirty="0" smtClean="0"/>
              <a:t>,  and </a:t>
            </a:r>
            <a:r>
              <a:rPr lang="en-US" sz="2400" dirty="0" smtClean="0">
                <a:solidFill>
                  <a:srgbClr val="0000FF"/>
                </a:solidFill>
              </a:rPr>
              <a:t>heap sort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Some questions in mind.</a:t>
            </a:r>
          </a:p>
          <a:p>
            <a:pPr lvl="1"/>
            <a:r>
              <a:rPr lang="en-US" i="1" dirty="0" smtClean="0"/>
              <a:t>Do we need to learn that many? </a:t>
            </a:r>
          </a:p>
          <a:p>
            <a:pPr lvl="1"/>
            <a:r>
              <a:rPr lang="en-US" i="1" dirty="0" smtClean="0"/>
              <a:t>Do we only need to know the best one? </a:t>
            </a:r>
          </a:p>
          <a:p>
            <a:pPr lvl="1"/>
            <a:r>
              <a:rPr lang="en-US" i="1" dirty="0" smtClean="0"/>
              <a:t>By the way, is there the best one? 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42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53453"/>
          </a:xfrm>
        </p:spPr>
        <p:txBody>
          <a:bodyPr/>
          <a:lstStyle/>
          <a:p>
            <a:r>
              <a:rPr lang="en-US" altLang="zh-HK" dirty="0"/>
              <a:t>How Fast Can We Do?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3242" y="1061644"/>
                <a:ext cx="8105274" cy="4648200"/>
              </a:xfrm>
            </p:spPr>
            <p:txBody>
              <a:bodyPr/>
              <a:lstStyle/>
              <a:p>
                <a:pPr lvl="1"/>
                <a:r>
                  <a:rPr lang="en-US" altLang="zh-HK" dirty="0" smtClean="0"/>
                  <a:t>The height of a decision tree for sorting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k</m:t>
                            </m:r>
                            <m:r>
                              <a:rPr lang="en-US" altLang="zh-HK" b="0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altLang="zh-HK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pPr lvl="1"/>
                <a:r>
                  <a:rPr lang="en-US" altLang="zh-HK" dirty="0" smtClean="0"/>
                  <a:t>By </a:t>
                </a:r>
                <a:r>
                  <a:rPr lang="en-US" altLang="zh-HK" dirty="0" err="1" smtClean="0"/>
                  <a:t>Stirling’s</a:t>
                </a:r>
                <a:r>
                  <a:rPr lang="en-US" altLang="zh-HK" dirty="0" smtClean="0"/>
                  <a:t> approximation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! &gt; </m:t>
                    </m:r>
                    <m:sSup>
                      <m:sSup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HK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HK" dirty="0" smtClean="0"/>
                  <a:t>.</a:t>
                </a:r>
              </a:p>
              <a:p>
                <a:pPr lvl="1"/>
                <a:r>
                  <a:rPr lang="en-US" altLang="zh-HK" dirty="0" smtClean="0"/>
                  <a:t>As a result,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≥ 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log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⁡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pPr lvl="1"/>
                <a:r>
                  <a:rPr lang="en-US" altLang="zh-HK" dirty="0" smtClean="0"/>
                  <a:t>Therefore, this shows that the best we can do in a worst-case analysis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HK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HK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𝑛</m:t>
                    </m:r>
                    <m:func>
                      <m:funcPr>
                        <m:ctrlP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b="0" i="0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altLang="zh-HK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()</m:t>
                    </m:r>
                  </m:oMath>
                </a14:m>
                <a:r>
                  <a:rPr lang="en-US" altLang="zh-HK" sz="2400" dirty="0" smtClean="0"/>
                  <a:t> is the upper bound.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sz="2400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HK" sz="2400" i="1" dirty="0" smtClean="0">
                        <a:latin typeface="Cambria Math"/>
                      </a:rPr>
                      <m:t>()</m:t>
                    </m:r>
                  </m:oMath>
                </a14:m>
                <a:r>
                  <a:rPr lang="en-US" altLang="zh-HK" sz="2400" dirty="0" smtClean="0"/>
                  <a:t> is the lower bound.</a:t>
                </a:r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42" y="1061644"/>
                <a:ext cx="8105274" cy="4648200"/>
              </a:xfrm>
              <a:blipFill rotWithShape="1">
                <a:blip r:embed="rId2"/>
                <a:stretch>
                  <a:fillRect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Sorting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2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to Be 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consider a data structure called element.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0000FF"/>
                </a:solidFill>
              </a:rPr>
              <a:t>typedef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</a:rPr>
              <a:t> {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</a:rPr>
              <a:t>int</a:t>
            </a:r>
            <a:r>
              <a:rPr lang="en-US" sz="2400" dirty="0" smtClean="0">
                <a:solidFill>
                  <a:srgbClr val="0000FF"/>
                </a:solidFill>
              </a:rPr>
              <a:t> key;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    ….;</a:t>
            </a:r>
            <a:br>
              <a:rPr lang="en-US" sz="2400" dirty="0" smtClean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} element;</a:t>
            </a:r>
            <a:br>
              <a:rPr lang="en-US" sz="2400" dirty="0" smtClean="0">
                <a:solidFill>
                  <a:srgbClr val="0000FF"/>
                </a:solidFill>
              </a:rPr>
            </a:b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/>
              <a:t>Given an array of such </a:t>
            </a:r>
            <a:r>
              <a:rPr lang="en-US" sz="2400" dirty="0" smtClean="0">
                <a:solidFill>
                  <a:srgbClr val="0000FF"/>
                </a:solidFill>
              </a:rPr>
              <a:t>elements</a:t>
            </a:r>
            <a:r>
              <a:rPr lang="en-US" sz="2400" dirty="0" smtClean="0"/>
              <a:t>, we sort the elements based on their </a:t>
            </a:r>
            <a:r>
              <a:rPr lang="en-US" sz="2400" dirty="0" smtClean="0">
                <a:solidFill>
                  <a:srgbClr val="0000FF"/>
                </a:solidFill>
              </a:rPr>
              <a:t>key</a:t>
            </a:r>
            <a:r>
              <a:rPr lang="en-US" sz="2400" dirty="0" smtClean="0"/>
              <a:t> values.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For simplicity, we assume that we talk about sorting numbers.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3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19812"/>
          </a:xfrm>
        </p:spPr>
        <p:txBody>
          <a:bodyPr/>
          <a:lstStyle/>
          <a:p>
            <a:r>
              <a:rPr lang="en-US" altLang="zh-TW" dirty="0" smtClean="0"/>
              <a:t>One Main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4162"/>
            <a:ext cx="8139260" cy="4648200"/>
          </a:xfrm>
        </p:spPr>
        <p:txBody>
          <a:bodyPr/>
          <a:lstStyle/>
          <a:p>
            <a:r>
              <a:rPr lang="en-US" sz="2400" dirty="0" smtClean="0"/>
              <a:t>Consider sorting numbers in an array in order. </a:t>
            </a:r>
          </a:p>
          <a:p>
            <a:r>
              <a:rPr lang="en-US" sz="2400" dirty="0" smtClean="0"/>
              <a:t>Always consider the array has </a:t>
            </a:r>
            <a:r>
              <a:rPr lang="en-US" sz="2400" dirty="0" smtClean="0">
                <a:solidFill>
                  <a:srgbClr val="0000FF"/>
                </a:solidFill>
              </a:rPr>
              <a:t>two portions</a:t>
            </a:r>
            <a:r>
              <a:rPr lang="en-US" sz="2400" dirty="0" smtClean="0"/>
              <a:t>: the </a:t>
            </a:r>
            <a:r>
              <a:rPr lang="en-US" sz="2400" dirty="0" smtClean="0">
                <a:solidFill>
                  <a:srgbClr val="0000FF"/>
                </a:solidFill>
              </a:rPr>
              <a:t>sorted</a:t>
            </a:r>
            <a:r>
              <a:rPr lang="en-US" sz="2400" dirty="0" smtClean="0"/>
              <a:t> portion followed by the </a:t>
            </a:r>
            <a:r>
              <a:rPr lang="en-US" sz="2400" dirty="0" smtClean="0">
                <a:solidFill>
                  <a:srgbClr val="0000FF"/>
                </a:solidFill>
              </a:rPr>
              <a:t>unsorted</a:t>
            </a:r>
            <a:r>
              <a:rPr lang="en-US" sz="2400" dirty="0" smtClean="0"/>
              <a:t> portion.</a:t>
            </a:r>
          </a:p>
          <a:p>
            <a:r>
              <a:rPr lang="en-US" sz="2400" dirty="0" smtClean="0"/>
              <a:t>Initially, the sorted portion is empty, and the entire array is unsorted. </a:t>
            </a:r>
          </a:p>
          <a:p>
            <a:r>
              <a:rPr lang="en-US" sz="2400" dirty="0" smtClean="0"/>
              <a:t>The algorithm enlarges the sorted portion by adding one more number in every iteration, and shrinks the unsorted portion accordingly.</a:t>
            </a:r>
          </a:p>
          <a:p>
            <a:r>
              <a:rPr lang="en-US" sz="2400" dirty="0" smtClean="0"/>
              <a:t>While the unsorted portion is not empty, move the one number from the unsorted portion to the sorted portion, and make the sorted portion sorted.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58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276" y="172038"/>
            <a:ext cx="7772400" cy="664285"/>
          </a:xfrm>
        </p:spPr>
        <p:txBody>
          <a:bodyPr/>
          <a:lstStyle/>
          <a:p>
            <a:r>
              <a:rPr lang="en-US" altLang="zh-TW" dirty="0"/>
              <a:t>Simple </a:t>
            </a:r>
            <a:r>
              <a:rPr lang="en-US" altLang="zh-TW" dirty="0" smtClean="0"/>
              <a:t>Sort &amp; Selection Sort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45979" y="1100234"/>
                <a:ext cx="7923709" cy="5164764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r>
                  <a:rPr lang="fr-FR" altLang="zh-TW" sz="2000" dirty="0" smtClean="0">
                    <a:solidFill>
                      <a:srgbClr val="0000FF"/>
                    </a:solidFill>
                    <a:latin typeface="Arial Unicode MS" pitchFamily="34" charset="-120"/>
                  </a:rPr>
                  <a:t>#</a:t>
                </a:r>
                <a:r>
                  <a:rPr lang="fr-FR" altLang="zh-TW" sz="2000" dirty="0" err="1">
                    <a:solidFill>
                      <a:srgbClr val="0000FF"/>
                    </a:solidFill>
                    <a:latin typeface="Arial Unicode MS" pitchFamily="34" charset="-120"/>
                  </a:rPr>
                  <a:t>define</a:t>
                </a:r>
                <a:r>
                  <a:rPr lang="fr-FR" altLang="zh-TW" sz="2000" dirty="0">
                    <a:solidFill>
                      <a:srgbClr val="0000FF"/>
                    </a:solidFill>
                    <a:latin typeface="Arial Unicode MS" pitchFamily="34" charset="-120"/>
                  </a:rPr>
                  <a:t> SWAP(x, y, t)  ((t)=(x), (x)=(y), (y)=(t)) </a:t>
                </a:r>
                <a:endParaRPr lang="fr-FR" altLang="zh-TW" sz="2000" dirty="0" smtClean="0">
                  <a:solidFill>
                    <a:srgbClr val="0000FF"/>
                  </a:solidFill>
                  <a:latin typeface="Arial Unicode MS" pitchFamily="34" charset="-120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 smtClean="0">
                    <a:solidFill>
                      <a:srgbClr val="0000FF"/>
                    </a:solidFill>
                    <a:latin typeface="Arial Unicode MS" pitchFamily="34" charset="-120"/>
                  </a:rPr>
                  <a:t>v</a:t>
                </a:r>
                <a:r>
                  <a:rPr lang="en-US" altLang="zh-TW" sz="2000" noProof="1" smtClean="0">
                    <a:solidFill>
                      <a:srgbClr val="0000FF"/>
                    </a:solidFill>
                    <a:latin typeface="Arial Unicode MS" pitchFamily="34" charset="-120"/>
                  </a:rPr>
                  <a:t>oid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latin typeface="Arial Unicode MS" pitchFamily="34" charset="-120"/>
                  </a:rPr>
                  <a:t> </a:t>
                </a:r>
                <a:r>
                  <a:rPr lang="en-US" altLang="zh-TW" sz="2000" b="1" noProof="1" smtClean="0">
                    <a:solidFill>
                      <a:srgbClr val="C00000"/>
                    </a:solidFill>
                    <a:latin typeface="Arial Unicode MS" pitchFamily="34" charset="-120"/>
                  </a:rPr>
                  <a:t>simpleSort</a:t>
                </a:r>
                <a:r>
                  <a:rPr lang="en-US" altLang="zh-TW" sz="2000" noProof="1" smtClean="0">
                    <a:solidFill>
                      <a:srgbClr val="0000FF"/>
                    </a:solidFill>
                    <a:latin typeface="Arial Unicode MS" pitchFamily="34" charset="-120"/>
                  </a:rPr>
                  <a:t>(int a[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latin typeface="Arial Unicode MS" pitchFamily="34" charset="-120"/>
                  </a:rPr>
                  <a:t> </a:t>
                </a:r>
                <a:r>
                  <a:rPr lang="en-US" altLang="zh-TW" sz="2000" noProof="1">
                    <a:solidFill>
                      <a:srgbClr val="0000FF"/>
                    </a:solidFill>
                    <a:latin typeface="Arial Unicode MS" pitchFamily="34" charset="-120"/>
                  </a:rPr>
                  <a:t>], int n)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  <a:latin typeface="Arial Unicode MS" pitchFamily="34" charset="-120"/>
                  </a:rPr>
                  <a:t>{	int i, </a:t>
                </a:r>
                <a:r>
                  <a:rPr lang="en-US" altLang="zh-TW" sz="2000" noProof="1" smtClean="0">
                    <a:solidFill>
                      <a:srgbClr val="0000FF"/>
                    </a:solidFill>
                    <a:latin typeface="Arial Unicode MS" pitchFamily="34" charset="-120"/>
                  </a:rPr>
                  <a:t>j, temp;</a:t>
                </a:r>
                <a:endParaRPr lang="en-US" altLang="zh-TW" sz="2000" noProof="1">
                  <a:solidFill>
                    <a:srgbClr val="0000FF"/>
                  </a:solidFill>
                  <a:latin typeface="Arial Unicode MS" pitchFamily="34" charset="-120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  <a:latin typeface="Arial Unicode MS" pitchFamily="34" charset="-120"/>
                  </a:rPr>
                  <a:t>	for (i = 0; i &lt; n-1; i</a:t>
                </a:r>
                <a:r>
                  <a:rPr lang="en-US" altLang="zh-TW" sz="2000" noProof="1" smtClean="0">
                    <a:solidFill>
                      <a:srgbClr val="0000FF"/>
                    </a:solidFill>
                    <a:latin typeface="Arial Unicode MS" pitchFamily="34" charset="-120"/>
                  </a:rPr>
                  <a:t>++) {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 smtClean="0">
                    <a:solidFill>
                      <a:srgbClr val="0000FF"/>
                    </a:solidFill>
                    <a:latin typeface="Arial Unicode MS" pitchFamily="34" charset="-120"/>
                  </a:rPr>
                  <a:t>	   for  (j = i+1; j &lt; n; j++)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  <a:latin typeface="Arial Unicode MS" pitchFamily="34" charset="-120"/>
                  </a:rPr>
                  <a:t>	</a:t>
                </a:r>
                <a:r>
                  <a:rPr lang="en-US" altLang="zh-TW" sz="2000" noProof="1" smtClean="0">
                    <a:solidFill>
                      <a:srgbClr val="0000FF"/>
                    </a:solidFill>
                    <a:latin typeface="Arial Unicode MS" pitchFamily="34" charset="-120"/>
                  </a:rPr>
                  <a:t>      if (a[j] &lt; a[i])</a:t>
                </a:r>
                <a:endParaRPr lang="en-US" altLang="zh-TW" sz="2000" noProof="1">
                  <a:solidFill>
                    <a:srgbClr val="0000FF"/>
                  </a:solidFill>
                  <a:latin typeface="Arial Unicode MS" pitchFamily="34" charset="-120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  <a:latin typeface="Arial Unicode MS" pitchFamily="34" charset="-120"/>
                  </a:rPr>
                  <a:t>		 </a:t>
                </a:r>
                <a:r>
                  <a:rPr lang="en-US" altLang="zh-TW" sz="2000" noProof="1" smtClean="0">
                    <a:solidFill>
                      <a:srgbClr val="0000FF"/>
                    </a:solidFill>
                    <a:latin typeface="Arial Unicode MS" pitchFamily="34" charset="-120"/>
                  </a:rPr>
                  <a:t>swap(a[i</a:t>
                </a:r>
                <a:r>
                  <a:rPr lang="en-US" altLang="zh-TW" sz="2000" noProof="1">
                    <a:solidFill>
                      <a:srgbClr val="0000FF"/>
                    </a:solidFill>
                    <a:latin typeface="Arial Unicode MS" pitchFamily="34" charset="-120"/>
                  </a:rPr>
                  <a:t>], </a:t>
                </a:r>
                <a:r>
                  <a:rPr lang="en-US" altLang="zh-TW" sz="2000" noProof="1" smtClean="0">
                    <a:solidFill>
                      <a:srgbClr val="0000FF"/>
                    </a:solidFill>
                    <a:latin typeface="Arial Unicode MS" pitchFamily="34" charset="-120"/>
                  </a:rPr>
                  <a:t>a[j], temp)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latin typeface="Arial Unicode MS" pitchFamily="34" charset="-120"/>
                  </a:rPr>
                  <a:t>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  <a:latin typeface="Arial Unicode MS" pitchFamily="34" charset="-120"/>
                  </a:rPr>
                  <a:t> </a:t>
                </a:r>
                <a:r>
                  <a:rPr lang="en-US" altLang="zh-TW" sz="2000" dirty="0" smtClean="0">
                    <a:solidFill>
                      <a:srgbClr val="0000FF"/>
                    </a:solidFill>
                    <a:latin typeface="Arial Unicode MS" pitchFamily="34" charset="-120"/>
                  </a:rPr>
                  <a:t>       } </a:t>
                </a:r>
                <a:endParaRPr lang="en-US" altLang="zh-TW" sz="2000" noProof="1">
                  <a:solidFill>
                    <a:srgbClr val="0000FF"/>
                  </a:solidFill>
                  <a:latin typeface="Arial Unicode MS" pitchFamily="34" charset="-120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  <a:latin typeface="Arial Unicode MS" pitchFamily="34" charset="-120"/>
                  </a:rPr>
                  <a:t>	}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  <a:latin typeface="Arial Unicode MS" pitchFamily="34" charset="-120"/>
                  </a:rPr>
                  <a:t>}</a:t>
                </a:r>
                <a:endParaRPr lang="en-US" altLang="zh-TW" dirty="0">
                  <a:solidFill>
                    <a:srgbClr val="0000FF"/>
                  </a:solidFill>
                </a:endParaRPr>
              </a:p>
              <a:p>
                <a:r>
                  <a:rPr lang="en-US" altLang="zh-TW" sz="2000" dirty="0" smtClean="0"/>
                  <a:t>The </a:t>
                </a:r>
                <a:r>
                  <a:rPr lang="en-US" altLang="zh-TW" sz="2000" dirty="0"/>
                  <a:t>time complexity </a:t>
                </a:r>
                <a:r>
                  <a:rPr lang="en-US" altLang="zh-TW" sz="2000" dirty="0" smtClean="0"/>
                  <a:t>is the same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𝑂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baseline="30000" dirty="0">
                        <a:latin typeface="Cambria Math"/>
                      </a:rPr>
                      <m:t>2</m:t>
                    </m:r>
                    <m:r>
                      <a:rPr lang="en-US" altLang="zh-TW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/>
                  <a:t>. </a:t>
                </a:r>
                <a:r>
                  <a:rPr lang="en-US" altLang="zh-TW" sz="2000" dirty="0" smtClean="0"/>
                  <a:t>Which one is faster? </a:t>
                </a:r>
              </a:p>
              <a:p>
                <a:r>
                  <a:rPr lang="en-US" altLang="zh-TW" sz="2000" dirty="0" smtClean="0"/>
                  <a:t>Simple sort: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/>
                      </a:rPr>
                      <m:t>𝑔</m:t>
                    </m:r>
                    <m:r>
                      <a:rPr lang="en-US" altLang="zh-TW" sz="2000" i="1" dirty="0">
                        <a:latin typeface="Cambria Math"/>
                      </a:rPr>
                      <m:t>(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) = </m:t>
                    </m:r>
                    <m:f>
                      <m:f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dirty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TW" sz="20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(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−1)+2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−1 </m:t>
                    </m:r>
                  </m:oMath>
                </a14:m>
                <a:r>
                  <a:rPr lang="en-US" altLang="zh-TW" sz="2000" dirty="0" smtClean="0"/>
                  <a:t>(worst case)</a:t>
                </a:r>
              </a:p>
              <a:p>
                <a:r>
                  <a:rPr lang="en-US" altLang="zh-TW" sz="2000" dirty="0" smtClean="0"/>
                  <a:t>Selection sort: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/>
                      </a:rPr>
                      <m:t>𝑔</m:t>
                    </m:r>
                    <m:r>
                      <a:rPr lang="en-US" altLang="zh-TW" sz="2000" i="1" dirty="0">
                        <a:latin typeface="Cambria Math"/>
                      </a:rPr>
                      <m:t>(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dirty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sz="20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(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−1)+6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+1 </m:t>
                    </m:r>
                  </m:oMath>
                </a14:m>
                <a:r>
                  <a:rPr lang="en-US" altLang="zh-TW" sz="2000" dirty="0" smtClean="0"/>
                  <a:t>(worst case)</a:t>
                </a:r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356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5979" y="1100234"/>
                <a:ext cx="7923709" cy="5164764"/>
              </a:xfrm>
              <a:blipFill rotWithShape="1">
                <a:blip r:embed="rId3"/>
                <a:stretch>
                  <a:fillRect l="-769" t="-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68703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 bwMode="auto">
          <a:xfrm>
            <a:off x="4561281" y="1449142"/>
            <a:ext cx="4396796" cy="3797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v</a:t>
            </a: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oid </a:t>
            </a: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 </a:t>
            </a:r>
            <a:r>
              <a:rPr lang="en-US" altLang="zh-TW" sz="2000" b="1" kern="0" noProof="1" smtClean="0">
                <a:solidFill>
                  <a:srgbClr val="C00000"/>
                </a:solidFill>
                <a:latin typeface="Arial Unicode MS" pitchFamily="34" charset="-120"/>
              </a:rPr>
              <a:t>selectionSort</a:t>
            </a: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(int a[], int n)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{	int i, j, min, temp;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	for (i = 0; i &lt; n-1; i++) {</a:t>
            </a:r>
            <a:endParaRPr lang="en-US" altLang="zh-TW" sz="2000" kern="0" dirty="0" smtClean="0">
              <a:solidFill>
                <a:srgbClr val="3333FF"/>
              </a:solidFill>
              <a:latin typeface="Arial Unicode MS" pitchFamily="34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kern="0" dirty="0">
                <a:solidFill>
                  <a:srgbClr val="3333FF"/>
                </a:solidFill>
                <a:latin typeface="Arial Unicode MS" pitchFamily="34" charset="-120"/>
              </a:rPr>
              <a:t> </a:t>
            </a: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       min = </a:t>
            </a:r>
            <a:r>
              <a:rPr lang="en-US" altLang="zh-TW" sz="2000" kern="0" dirty="0" err="1" smtClean="0">
                <a:solidFill>
                  <a:srgbClr val="3333FF"/>
                </a:solidFill>
                <a:latin typeface="Arial Unicode MS" pitchFamily="34" charset="-120"/>
              </a:rPr>
              <a:t>i</a:t>
            </a: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;	</a:t>
            </a:r>
            <a:endParaRPr lang="en-US" altLang="zh-TW" sz="2000" kern="0" noProof="1" smtClean="0">
              <a:solidFill>
                <a:srgbClr val="3333FF"/>
              </a:solidFill>
              <a:latin typeface="Arial Unicode MS" pitchFamily="34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	   for  (j = i+1; j &lt; n; j++)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	      if (a[j] &lt; a[</a:t>
            </a: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min</a:t>
            </a: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])</a:t>
            </a:r>
            <a:endParaRPr lang="en-US" altLang="zh-TW" sz="2000" kern="0" dirty="0" smtClean="0">
              <a:solidFill>
                <a:srgbClr val="3333FF"/>
              </a:solidFill>
              <a:latin typeface="Arial Unicode MS" pitchFamily="34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		 min = j;</a:t>
            </a:r>
            <a:endParaRPr lang="en-US" altLang="zh-TW" sz="2000" kern="0" noProof="1" smtClean="0">
              <a:solidFill>
                <a:srgbClr val="3333FF"/>
              </a:solidFill>
              <a:latin typeface="Arial Unicode MS" pitchFamily="34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	</a:t>
            </a:r>
            <a:r>
              <a:rPr lang="en-US" altLang="zh-TW" sz="2000" kern="0" noProof="1">
                <a:solidFill>
                  <a:srgbClr val="3333FF"/>
                </a:solidFill>
                <a:latin typeface="Arial Unicode MS" pitchFamily="34" charset="-120"/>
              </a:rPr>
              <a:t> </a:t>
            </a: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   swap(a[i], a[</a:t>
            </a: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min</a:t>
            </a: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], temp)</a:t>
            </a: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; </a:t>
            </a:r>
            <a:b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</a:br>
            <a:r>
              <a:rPr lang="en-US" altLang="zh-TW" sz="2000" kern="0" dirty="0" smtClean="0">
                <a:solidFill>
                  <a:srgbClr val="3333FF"/>
                </a:solidFill>
                <a:latin typeface="Arial Unicode MS" pitchFamily="34" charset="-120"/>
              </a:rPr>
              <a:t> }</a:t>
            </a:r>
            <a:r>
              <a:rPr lang="en-US" altLang="zh-TW" sz="2000" kern="0" noProof="1" smtClean="0">
                <a:solidFill>
                  <a:srgbClr val="3333FF"/>
                </a:solidFill>
                <a:latin typeface="Arial Unicode MS" pitchFamily="34" charset="-120"/>
              </a:rPr>
              <a:t>}</a:t>
            </a:r>
            <a:endParaRPr lang="en-US" altLang="zh-TW" sz="2000" kern="0" noProof="1">
              <a:solidFill>
                <a:srgbClr val="3333FF"/>
              </a:solidFill>
              <a:latin typeface="Arial Unicode MS" pitchFamily="34" charset="-12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79833" y="1539089"/>
            <a:ext cx="3458423" cy="32230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26321" y="1521566"/>
            <a:ext cx="3539905" cy="3240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939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48093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39" y="1220378"/>
            <a:ext cx="7772400" cy="4648200"/>
          </a:xfrm>
        </p:spPr>
        <p:txBody>
          <a:bodyPr/>
          <a:lstStyle/>
          <a:p>
            <a:r>
              <a:rPr lang="en-US" sz="2400" dirty="0" smtClean="0"/>
              <a:t>Insert a new record into a sorted sequence of </a:t>
            </a:r>
            <a:r>
              <a:rPr lang="en-US" sz="2400" dirty="0" err="1" smtClean="0">
                <a:solidFill>
                  <a:srgbClr val="0000FF"/>
                </a:solidFill>
              </a:rPr>
              <a:t>i</a:t>
            </a:r>
            <a:r>
              <a:rPr lang="en-US" sz="2400" dirty="0" smtClean="0"/>
              <a:t> records in such a way that the resulting sequence of size </a:t>
            </a:r>
            <a:r>
              <a:rPr lang="en-US" sz="2400" dirty="0" smtClean="0">
                <a:solidFill>
                  <a:srgbClr val="0000FF"/>
                </a:solidFill>
              </a:rPr>
              <a:t>i+1</a:t>
            </a:r>
            <a:r>
              <a:rPr lang="en-US" sz="2400" dirty="0" smtClean="0"/>
              <a:t> is also sorted.</a:t>
            </a:r>
          </a:p>
          <a:p>
            <a:r>
              <a:rPr lang="en-US" sz="2400" dirty="0" smtClean="0"/>
              <a:t>In the textbook, it uses an array </a:t>
            </a:r>
            <a:r>
              <a:rPr lang="en-US" sz="2400" dirty="0" smtClean="0">
                <a:solidFill>
                  <a:srgbClr val="0000FF"/>
                </a:solidFill>
              </a:rPr>
              <a:t>a[]</a:t>
            </a:r>
            <a:r>
              <a:rPr lang="en-US" sz="2400" dirty="0" smtClean="0"/>
              <a:t> of size </a:t>
            </a:r>
            <a:r>
              <a:rPr lang="en-US" sz="2400" dirty="0" smtClean="0">
                <a:solidFill>
                  <a:srgbClr val="0000FF"/>
                </a:solidFill>
              </a:rPr>
              <a:t>n+1</a:t>
            </a:r>
            <a:r>
              <a:rPr lang="en-US" sz="2400" dirty="0" smtClean="0"/>
              <a:t>, it is to sort records in the range of </a:t>
            </a:r>
            <a:r>
              <a:rPr lang="en-US" sz="2400" dirty="0" smtClean="0">
                <a:solidFill>
                  <a:srgbClr val="0000FF"/>
                </a:solidFill>
              </a:rPr>
              <a:t>a[1..n]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a[0]</a:t>
            </a:r>
            <a:r>
              <a:rPr lang="en-US" dirty="0" smtClean="0"/>
              <a:t> is used to temporarily</a:t>
            </a:r>
            <a:br>
              <a:rPr lang="en-US" dirty="0" smtClean="0"/>
            </a:br>
            <a:r>
              <a:rPr lang="en-US" dirty="0" smtClean="0"/>
              <a:t> keep a record.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Sorting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022" y="3544478"/>
            <a:ext cx="3313485" cy="284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7-</a:t>
            </a:r>
            <a:fld id="{D771C658-50B4-4440-9114-F764B39FC6D7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08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32174</TotalTime>
  <Words>2786</Words>
  <Application>Microsoft Office PowerPoint</Application>
  <PresentationFormat>On-screen Show (4:3)</PresentationFormat>
  <Paragraphs>688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6" baseType="lpstr">
      <vt:lpstr>Arial Unicode MS</vt:lpstr>
      <vt:lpstr>Monotype Sorts</vt:lpstr>
      <vt:lpstr>PMingLiU</vt:lpstr>
      <vt:lpstr>PMingLiU</vt:lpstr>
      <vt:lpstr>宋体</vt:lpstr>
      <vt:lpstr>宋体</vt:lpstr>
      <vt:lpstr>Arial</vt:lpstr>
      <vt:lpstr>Arial Narrow</vt:lpstr>
      <vt:lpstr>Cambria Math</vt:lpstr>
      <vt:lpstr>Comic Sans MS</vt:lpstr>
      <vt:lpstr>Symbol</vt:lpstr>
      <vt:lpstr>Tahoma</vt:lpstr>
      <vt:lpstr>Times New Roman</vt:lpstr>
      <vt:lpstr>Wingdings</vt:lpstr>
      <vt:lpstr>Default Design</vt:lpstr>
      <vt:lpstr>1_Default Design</vt:lpstr>
      <vt:lpstr>CSCI2100E   Sorting </vt:lpstr>
      <vt:lpstr>Create a New Account</vt:lpstr>
      <vt:lpstr>Sorting Records</vt:lpstr>
      <vt:lpstr>More About Sorting</vt:lpstr>
      <vt:lpstr>Some Sorting Algorithms</vt:lpstr>
      <vt:lpstr>Data to Be Sorted</vt:lpstr>
      <vt:lpstr>One Main Idea</vt:lpstr>
      <vt:lpstr>Simple Sort &amp; Selection Sort</vt:lpstr>
      <vt:lpstr>Insertion Sort</vt:lpstr>
      <vt:lpstr>Insertion Sort</vt:lpstr>
      <vt:lpstr>Insertion Sort</vt:lpstr>
      <vt:lpstr>Insertion Sort</vt:lpstr>
      <vt:lpstr>Other Thoughts?</vt:lpstr>
      <vt:lpstr>Divide &amp; Conquer</vt:lpstr>
      <vt:lpstr>Quicksort (Divide &amp; Conquer)</vt:lpstr>
      <vt:lpstr>A Quicksort Example</vt:lpstr>
      <vt:lpstr>QuickSort</vt:lpstr>
      <vt:lpstr>QuickSort: Pivot Selection</vt:lpstr>
      <vt:lpstr>QuickSort: Partition</vt:lpstr>
      <vt:lpstr>QuickSort: In-Place Partition</vt:lpstr>
      <vt:lpstr>Example of In-Place Partition</vt:lpstr>
      <vt:lpstr>The Average-Case for QuickSort</vt:lpstr>
      <vt:lpstr>Merge Sort (Divide &amp; Conquer)</vt:lpstr>
      <vt:lpstr>An Example (1)</vt:lpstr>
      <vt:lpstr>An Example (2)</vt:lpstr>
      <vt:lpstr>An Example (3)</vt:lpstr>
      <vt:lpstr>An Example (4)</vt:lpstr>
      <vt:lpstr>An Example (5)</vt:lpstr>
      <vt:lpstr>An Example (6)</vt:lpstr>
      <vt:lpstr>An Example (7)</vt:lpstr>
      <vt:lpstr>An Example (8)</vt:lpstr>
      <vt:lpstr>An Example (9)</vt:lpstr>
      <vt:lpstr>An Example (10)</vt:lpstr>
      <vt:lpstr>MergeSort: The Algorithm</vt:lpstr>
      <vt:lpstr>MergeSort: Merge</vt:lpstr>
      <vt:lpstr>Merge-Sort: Big-Oh</vt:lpstr>
      <vt:lpstr>HeapSort</vt:lpstr>
      <vt:lpstr>HeapSort</vt:lpstr>
      <vt:lpstr>HeapSort</vt:lpstr>
      <vt:lpstr>HeapSort</vt:lpstr>
      <vt:lpstr>HeapSort: Adjust</vt:lpstr>
      <vt:lpstr>HeapSort:</vt:lpstr>
      <vt:lpstr>Example of HeapSort</vt:lpstr>
      <vt:lpstr>HeapSort: An Example</vt:lpstr>
      <vt:lpstr>How Is Data Sorted?</vt:lpstr>
      <vt:lpstr>How Fast Can We Sort?</vt:lpstr>
      <vt:lpstr>How Fast Can We Do?</vt:lpstr>
      <vt:lpstr>How Fast Can We Do?</vt:lpstr>
      <vt:lpstr>How Fast Can We Do?</vt:lpstr>
      <vt:lpstr>How Fast Can We Do?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SEEM</cp:lastModifiedBy>
  <cp:revision>672</cp:revision>
  <cp:lastPrinted>2013-02-05T04:38:04Z</cp:lastPrinted>
  <dcterms:created xsi:type="dcterms:W3CDTF">1999-10-08T19:08:27Z</dcterms:created>
  <dcterms:modified xsi:type="dcterms:W3CDTF">2022-03-23T03:27:27Z</dcterms:modified>
</cp:coreProperties>
</file>