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58" r:id="rId2"/>
  </p:sldMasterIdLst>
  <p:notesMasterIdLst>
    <p:notesMasterId r:id="rId36"/>
  </p:notesMasterIdLst>
  <p:handoutMasterIdLst>
    <p:handoutMasterId r:id="rId37"/>
  </p:handoutMasterIdLst>
  <p:sldIdLst>
    <p:sldId id="565" r:id="rId3"/>
    <p:sldId id="570" r:id="rId4"/>
    <p:sldId id="608" r:id="rId5"/>
    <p:sldId id="571" r:id="rId6"/>
    <p:sldId id="572" r:id="rId7"/>
    <p:sldId id="573" r:id="rId8"/>
    <p:sldId id="607" r:id="rId9"/>
    <p:sldId id="574" r:id="rId10"/>
    <p:sldId id="575" r:id="rId11"/>
    <p:sldId id="576" r:id="rId12"/>
    <p:sldId id="577" r:id="rId13"/>
    <p:sldId id="578" r:id="rId14"/>
    <p:sldId id="639" r:id="rId15"/>
    <p:sldId id="640" r:id="rId16"/>
    <p:sldId id="641" r:id="rId17"/>
    <p:sldId id="579" r:id="rId18"/>
    <p:sldId id="580" r:id="rId19"/>
    <p:sldId id="581" r:id="rId20"/>
    <p:sldId id="582" r:id="rId21"/>
    <p:sldId id="583" r:id="rId22"/>
    <p:sldId id="650" r:id="rId23"/>
    <p:sldId id="642" r:id="rId24"/>
    <p:sldId id="643" r:id="rId25"/>
    <p:sldId id="644" r:id="rId26"/>
    <p:sldId id="645" r:id="rId27"/>
    <p:sldId id="646" r:id="rId28"/>
    <p:sldId id="586" r:id="rId29"/>
    <p:sldId id="647" r:id="rId30"/>
    <p:sldId id="648" r:id="rId31"/>
    <p:sldId id="587" r:id="rId32"/>
    <p:sldId id="649" r:id="rId33"/>
    <p:sldId id="589" r:id="rId34"/>
    <p:sldId id="590" r:id="rId35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FFFF00"/>
    <a:srgbClr val="DDDDDD"/>
    <a:srgbClr val="FFCCFF"/>
    <a:srgbClr val="9999FF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3133" autoAdjust="0"/>
  </p:normalViewPr>
  <p:slideViewPr>
    <p:cSldViewPr snapToGrid="0">
      <p:cViewPr varScale="1">
        <p:scale>
          <a:sx n="115" d="100"/>
          <a:sy n="115" d="100"/>
        </p:scale>
        <p:origin x="19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B22FD5D4-5F30-415A-9D69-2523E9D2A7D0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0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Graph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1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6-</a:t>
            </a:r>
            <a:fld id="{C4794E24-39B1-4A06-9F92-95A70217195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2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AFB0C535-4FBB-449C-9118-BDFB56F5D88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D7F78198-6253-4FCF-8181-7C6B340C134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7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54B2DD70-B987-4949-B294-5F782849949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5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EA47A3EC-4886-4B35-A2B5-0B3D0A20754D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1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63B6BEC3-C812-4C11-B43A-F2575367CB2A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1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7FC3F1ED-2EBB-4AA0-8AA7-90CBB032977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8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63CF384E-035D-411D-9E48-9DFD66FFC95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8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Graph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A5F7BDAF-EDFA-4032-ABE2-DF459DBFEBD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4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Graph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822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6-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Graph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smtClean="0">
                <a:solidFill>
                  <a:srgbClr val="002060"/>
                </a:solidFill>
              </a:rPr>
              <a:t>CSCI2100</a:t>
            </a:r>
            <a:r>
              <a:rPr lang="en-US" altLang="zh-CN" sz="4400" smtClean="0">
                <a:solidFill>
                  <a:srgbClr val="002060"/>
                </a:solidFill>
              </a:rPr>
              <a:t>E</a:t>
            </a:r>
            <a:r>
              <a:rPr lang="en-US" altLang="zh-TW" sz="4400" smtClean="0">
                <a:solidFill>
                  <a:srgbClr val="002060"/>
                </a:solidFill>
              </a:rPr>
              <a:t>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Graph</a:t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C1A320BF-E4D7-40CE-8CE2-8127F13DD6AC}" type="slidenum">
              <a:rPr lang="zh-TW" altLang="en-US" smtClean="0"/>
              <a:pPr/>
              <a:t>10</a:t>
            </a:fld>
            <a:endParaRPr lang="en-US" altLang="zh-TW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Graphs: Examples</a:t>
            </a:r>
          </a:p>
        </p:txBody>
      </p:sp>
      <p:grpSp>
        <p:nvGrpSpPr>
          <p:cNvPr id="499717" name="Group 5"/>
          <p:cNvGrpSpPr>
            <a:grpSpLocks/>
          </p:cNvGrpSpPr>
          <p:nvPr/>
        </p:nvGrpSpPr>
        <p:grpSpPr bwMode="auto">
          <a:xfrm>
            <a:off x="6121408" y="2025288"/>
            <a:ext cx="2181191" cy="2184400"/>
            <a:chOff x="3408" y="2784"/>
            <a:chExt cx="1152" cy="1104"/>
          </a:xfrm>
        </p:grpSpPr>
        <p:sp>
          <p:nvSpPr>
            <p:cNvPr id="499718" name="Text Box 6"/>
            <p:cNvSpPr txBox="1">
              <a:spLocks noChangeArrowheads="1"/>
            </p:cNvSpPr>
            <p:nvPr/>
          </p:nvSpPr>
          <p:spPr bwMode="auto">
            <a:xfrm>
              <a:off x="3408" y="3699"/>
              <a:ext cx="9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i="1" baseline="-25000">
                <a:latin typeface="+mn-lt"/>
              </a:endParaRPr>
            </a:p>
          </p:txBody>
        </p:sp>
        <p:grpSp>
          <p:nvGrpSpPr>
            <p:cNvPr id="499719" name="Group 7"/>
            <p:cNvGrpSpPr>
              <a:grpSpLocks/>
            </p:cNvGrpSpPr>
            <p:nvPr/>
          </p:nvGrpSpPr>
          <p:grpSpPr bwMode="auto">
            <a:xfrm>
              <a:off x="3456" y="2784"/>
              <a:ext cx="1104" cy="1104"/>
              <a:chOff x="3456" y="2880"/>
              <a:chExt cx="1104" cy="1104"/>
            </a:xfrm>
          </p:grpSpPr>
          <p:sp>
            <p:nvSpPr>
              <p:cNvPr id="499720" name="Oval 8"/>
              <p:cNvSpPr>
                <a:spLocks noChangeArrowheads="1"/>
              </p:cNvSpPr>
              <p:nvPr/>
            </p:nvSpPr>
            <p:spPr bwMode="auto">
              <a:xfrm>
                <a:off x="3888" y="374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499721" name="Oval 9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499722" name="Oval 10"/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499723" name="Oval 11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0</a:t>
                </a:r>
              </a:p>
            </p:txBody>
          </p:sp>
          <p:sp>
            <p:nvSpPr>
              <p:cNvPr id="499724" name="Line 12"/>
              <p:cNvSpPr>
                <a:spLocks noChangeShapeType="1"/>
              </p:cNvSpPr>
              <p:nvPr/>
            </p:nvSpPr>
            <p:spPr bwMode="auto">
              <a:xfrm>
                <a:off x="4108" y="3072"/>
                <a:ext cx="270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9725" name="Line 13"/>
              <p:cNvSpPr>
                <a:spLocks noChangeShapeType="1"/>
              </p:cNvSpPr>
              <p:nvPr/>
            </p:nvSpPr>
            <p:spPr bwMode="auto">
              <a:xfrm flipV="1">
                <a:off x="3676" y="3067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9726" name="Line 14"/>
              <p:cNvSpPr>
                <a:spLocks noChangeShapeType="1"/>
              </p:cNvSpPr>
              <p:nvPr/>
            </p:nvSpPr>
            <p:spPr bwMode="auto">
              <a:xfrm flipV="1">
                <a:off x="4128" y="3527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9727" name="Line 15"/>
              <p:cNvSpPr>
                <a:spLocks noChangeShapeType="1"/>
              </p:cNvSpPr>
              <p:nvPr/>
            </p:nvSpPr>
            <p:spPr bwMode="auto">
              <a:xfrm>
                <a:off x="3606" y="3542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9728" name="Line 16"/>
              <p:cNvSpPr>
                <a:spLocks noChangeShapeType="1"/>
              </p:cNvSpPr>
              <p:nvPr/>
            </p:nvSpPr>
            <p:spPr bwMode="auto">
              <a:xfrm>
                <a:off x="4032" y="3120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9729" name="Line 17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</p:grpSp>
      <p:grpSp>
        <p:nvGrpSpPr>
          <p:cNvPr id="499755" name="Group 43"/>
          <p:cNvGrpSpPr>
            <a:grpSpLocks/>
          </p:cNvGrpSpPr>
          <p:nvPr/>
        </p:nvGrpSpPr>
        <p:grpSpPr bwMode="auto">
          <a:xfrm>
            <a:off x="3236607" y="2025288"/>
            <a:ext cx="2090308" cy="2184400"/>
            <a:chOff x="2208" y="1776"/>
            <a:chExt cx="1426" cy="1376"/>
          </a:xfrm>
        </p:grpSpPr>
        <p:sp>
          <p:nvSpPr>
            <p:cNvPr id="499733" name="Oval 21"/>
            <p:cNvSpPr>
              <a:spLocks noChangeArrowheads="1"/>
            </p:cNvSpPr>
            <p:nvPr/>
          </p:nvSpPr>
          <p:spPr bwMode="auto">
            <a:xfrm>
              <a:off x="2766" y="2853"/>
              <a:ext cx="31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3</a:t>
              </a:r>
            </a:p>
          </p:txBody>
        </p:sp>
        <p:sp>
          <p:nvSpPr>
            <p:cNvPr id="499734" name="Oval 22"/>
            <p:cNvSpPr>
              <a:spLocks noChangeArrowheads="1"/>
            </p:cNvSpPr>
            <p:nvPr/>
          </p:nvSpPr>
          <p:spPr bwMode="auto">
            <a:xfrm>
              <a:off x="3324" y="2314"/>
              <a:ext cx="310" cy="3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2</a:t>
              </a:r>
            </a:p>
          </p:txBody>
        </p:sp>
        <p:sp>
          <p:nvSpPr>
            <p:cNvPr id="499735" name="Oval 23"/>
            <p:cNvSpPr>
              <a:spLocks noChangeArrowheads="1"/>
            </p:cNvSpPr>
            <p:nvPr/>
          </p:nvSpPr>
          <p:spPr bwMode="auto">
            <a:xfrm>
              <a:off x="2208" y="2314"/>
              <a:ext cx="310" cy="3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1</a:t>
              </a:r>
            </a:p>
          </p:txBody>
        </p:sp>
        <p:sp>
          <p:nvSpPr>
            <p:cNvPr id="499736" name="Oval 24"/>
            <p:cNvSpPr>
              <a:spLocks noChangeArrowheads="1"/>
            </p:cNvSpPr>
            <p:nvPr/>
          </p:nvSpPr>
          <p:spPr bwMode="auto">
            <a:xfrm>
              <a:off x="2766" y="1776"/>
              <a:ext cx="31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0</a:t>
              </a:r>
            </a:p>
          </p:txBody>
        </p:sp>
        <p:sp>
          <p:nvSpPr>
            <p:cNvPr id="499737" name="Line 25"/>
            <p:cNvSpPr>
              <a:spLocks noChangeShapeType="1"/>
            </p:cNvSpPr>
            <p:nvPr/>
          </p:nvSpPr>
          <p:spPr bwMode="auto">
            <a:xfrm>
              <a:off x="3048" y="2009"/>
              <a:ext cx="359" cy="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9738" name="Line 26"/>
            <p:cNvSpPr>
              <a:spLocks noChangeShapeType="1"/>
            </p:cNvSpPr>
            <p:nvPr/>
          </p:nvSpPr>
          <p:spPr bwMode="auto">
            <a:xfrm flipV="1">
              <a:off x="2490" y="2009"/>
              <a:ext cx="310" cy="3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9739" name="Line 27"/>
            <p:cNvSpPr>
              <a:spLocks noChangeShapeType="1"/>
            </p:cNvSpPr>
            <p:nvPr/>
          </p:nvSpPr>
          <p:spPr bwMode="auto">
            <a:xfrm flipV="1">
              <a:off x="3069" y="2572"/>
              <a:ext cx="310" cy="3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499742" name="Group 30"/>
          <p:cNvGrpSpPr>
            <a:grpSpLocks/>
          </p:cNvGrpSpPr>
          <p:nvPr/>
        </p:nvGrpSpPr>
        <p:grpSpPr bwMode="auto">
          <a:xfrm>
            <a:off x="1196137" y="2025288"/>
            <a:ext cx="1272362" cy="2184400"/>
            <a:chOff x="4782" y="1584"/>
            <a:chExt cx="868" cy="1376"/>
          </a:xfrm>
        </p:grpSpPr>
        <p:sp>
          <p:nvSpPr>
            <p:cNvPr id="499743" name="Oval 31"/>
            <p:cNvSpPr>
              <a:spLocks noChangeArrowheads="1"/>
            </p:cNvSpPr>
            <p:nvPr/>
          </p:nvSpPr>
          <p:spPr bwMode="auto">
            <a:xfrm>
              <a:off x="4782" y="2661"/>
              <a:ext cx="31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1</a:t>
              </a:r>
            </a:p>
          </p:txBody>
        </p:sp>
        <p:sp>
          <p:nvSpPr>
            <p:cNvPr id="499744" name="Oval 32"/>
            <p:cNvSpPr>
              <a:spLocks noChangeArrowheads="1"/>
            </p:cNvSpPr>
            <p:nvPr/>
          </p:nvSpPr>
          <p:spPr bwMode="auto">
            <a:xfrm>
              <a:off x="5340" y="2122"/>
              <a:ext cx="310" cy="3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 dirty="0">
                  <a:latin typeface="+mn-lt"/>
                </a:rPr>
                <a:t>2</a:t>
              </a:r>
            </a:p>
          </p:txBody>
        </p:sp>
        <p:sp>
          <p:nvSpPr>
            <p:cNvPr id="499745" name="Oval 33"/>
            <p:cNvSpPr>
              <a:spLocks noChangeArrowheads="1"/>
            </p:cNvSpPr>
            <p:nvPr/>
          </p:nvSpPr>
          <p:spPr bwMode="auto">
            <a:xfrm>
              <a:off x="4782" y="1584"/>
              <a:ext cx="31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0</a:t>
              </a:r>
            </a:p>
          </p:txBody>
        </p:sp>
        <p:sp>
          <p:nvSpPr>
            <p:cNvPr id="499746" name="Line 34"/>
            <p:cNvSpPr>
              <a:spLocks noChangeShapeType="1"/>
            </p:cNvSpPr>
            <p:nvPr/>
          </p:nvSpPr>
          <p:spPr bwMode="auto">
            <a:xfrm>
              <a:off x="5074" y="1823"/>
              <a:ext cx="328" cy="3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9747" name="Line 35"/>
            <p:cNvSpPr>
              <a:spLocks noChangeShapeType="1"/>
            </p:cNvSpPr>
            <p:nvPr/>
          </p:nvSpPr>
          <p:spPr bwMode="auto">
            <a:xfrm flipV="1">
              <a:off x="5085" y="2380"/>
              <a:ext cx="310" cy="3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9748" name="Line 36"/>
            <p:cNvSpPr>
              <a:spLocks noChangeShapeType="1"/>
            </p:cNvSpPr>
            <p:nvPr/>
          </p:nvSpPr>
          <p:spPr bwMode="auto">
            <a:xfrm>
              <a:off x="4968" y="1883"/>
              <a:ext cx="0" cy="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499753" name="Text Box 41"/>
          <p:cNvSpPr txBox="1">
            <a:spLocks noChangeArrowheads="1"/>
          </p:cNvSpPr>
          <p:nvPr/>
        </p:nvSpPr>
        <p:spPr bwMode="auto">
          <a:xfrm>
            <a:off x="863688" y="4463688"/>
            <a:ext cx="2180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>
                <a:latin typeface="+mn-lt"/>
              </a:rPr>
              <a:t>(</a:t>
            </a:r>
            <a:r>
              <a:rPr lang="zh-TW" altLang="zh-TW" dirty="0">
                <a:latin typeface="+mn-lt"/>
              </a:rPr>
              <a:t>2+2+2)/2 = 3 </a:t>
            </a:r>
          </a:p>
        </p:txBody>
      </p:sp>
      <p:sp>
        <p:nvSpPr>
          <p:cNvPr id="499754" name="Text Box 42"/>
          <p:cNvSpPr txBox="1">
            <a:spLocks noChangeArrowheads="1"/>
          </p:cNvSpPr>
          <p:nvPr/>
        </p:nvSpPr>
        <p:spPr bwMode="auto">
          <a:xfrm>
            <a:off x="3242099" y="4463688"/>
            <a:ext cx="2436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>
                <a:latin typeface="+mn-lt"/>
              </a:rPr>
              <a:t>(</a:t>
            </a:r>
            <a:r>
              <a:rPr lang="zh-TW" altLang="zh-TW" dirty="0">
                <a:latin typeface="+mn-lt"/>
              </a:rPr>
              <a:t>2+1+2+1)/2 = 3 </a:t>
            </a:r>
          </a:p>
        </p:txBody>
      </p:sp>
    </p:spTree>
    <p:extLst>
      <p:ext uri="{BB962C8B-B14F-4D97-AF65-F5344CB8AC3E}">
        <p14:creationId xmlns:p14="http://schemas.microsoft.com/office/powerpoint/2010/main" val="28966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E23B406D-A0F5-4840-8F54-5D695A9BAF9B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484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61737"/>
          </a:xfrm>
        </p:spPr>
        <p:txBody>
          <a:bodyPr/>
          <a:lstStyle/>
          <a:p>
            <a:r>
              <a:rPr lang="en-US" altLang="zh-TW" dirty="0"/>
              <a:t>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4355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9270" y="1222384"/>
                <a:ext cx="8945217" cy="4576835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A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path </a:t>
                </a:r>
                <a:r>
                  <a:rPr lang="en-US" altLang="zh-TW" sz="2400" dirty="0"/>
                  <a:t>from </a:t>
                </a:r>
                <a:r>
                  <a:rPr lang="en-US" altLang="zh-TW" sz="2400" dirty="0" smtClean="0"/>
                  <a:t>node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zh-TW" sz="2400" dirty="0"/>
                  <a:t> to </a:t>
                </a:r>
                <a:r>
                  <a:rPr lang="en-US" altLang="zh-TW" sz="2400" dirty="0" smtClean="0"/>
                  <a:t>node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sz="2400" dirty="0"/>
                  <a:t> in a graph </a:t>
                </a:r>
                <a:r>
                  <a:rPr lang="en-US" altLang="zh-TW" sz="2400" i="1" dirty="0"/>
                  <a:t>G</a:t>
                </a:r>
                <a:r>
                  <a:rPr lang="en-US" altLang="zh-TW" sz="2400" dirty="0"/>
                  <a:t> is a sequence of </a:t>
                </a:r>
                <a:r>
                  <a:rPr lang="en-US" altLang="zh-TW" sz="2400" dirty="0" smtClean="0"/>
                  <a:t>nodes,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dirty="0">
                        <a:latin typeface="Cambria Math"/>
                      </a:rPr>
                      <m:t>u</m:t>
                    </m:r>
                    <m:r>
                      <a:rPr lang="en-US" altLang="zh-TW" sz="240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𝑣</m:t>
                    </m:r>
                    <m:r>
                      <a:rPr lang="en-US" altLang="zh-TW" sz="240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such that there exist a sequence of edges</a:t>
                </a:r>
                <a:endParaRPr lang="en-US" altLang="zh-TW" sz="2400" dirty="0"/>
              </a:p>
              <a:p>
                <a:pPr lvl="1"/>
                <a:r>
                  <a:rPr lang="en-US" altLang="zh-TW" dirty="0"/>
                  <a:t>i</a:t>
                </a:r>
                <a:r>
                  <a:rPr lang="en-US" altLang="zh-TW" dirty="0" smtClean="0"/>
                  <a:t>n an </a:t>
                </a:r>
                <a:r>
                  <a:rPr lang="en-US" altLang="zh-TW" dirty="0"/>
                  <a:t>undirected </a:t>
                </a:r>
                <a:r>
                  <a:rPr lang="en-US" altLang="zh-TW" dirty="0" smtClean="0"/>
                  <a:t>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 </a:t>
                </a:r>
                <a:r>
                  <a:rPr lang="en-US" altLang="zh-TW" dirty="0"/>
                  <a:t>or</a:t>
                </a:r>
              </a:p>
              <a:p>
                <a:pPr lvl="1"/>
                <a:r>
                  <a:rPr lang="en-US" altLang="zh-TW" dirty="0" smtClean="0"/>
                  <a:t>in </a:t>
                </a:r>
                <a:r>
                  <a:rPr lang="en-US" altLang="zh-TW" dirty="0"/>
                  <a:t>a directed </a:t>
                </a:r>
                <a:r>
                  <a:rPr lang="en-US" altLang="zh-TW" dirty="0" smtClean="0"/>
                  <a:t>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,…,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sz="2400" dirty="0"/>
                  <a:t>A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simple path</a:t>
                </a:r>
                <a:r>
                  <a:rPr lang="en-US" altLang="zh-TW" sz="2400" dirty="0"/>
                  <a:t> is a path in which all </a:t>
                </a:r>
                <a:r>
                  <a:rPr lang="en-US" altLang="zh-TW" sz="2400" dirty="0" smtClean="0"/>
                  <a:t>nodes are distinct</a:t>
                </a:r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A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simple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cycle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is a simple path in which the first and the last </a:t>
                </a:r>
                <a:r>
                  <a:rPr lang="en-US" altLang="zh-TW" sz="2400" dirty="0" smtClean="0"/>
                  <a:t>nodes </a:t>
                </a:r>
                <a:r>
                  <a:rPr lang="en-US" altLang="zh-TW" sz="2400" dirty="0"/>
                  <a:t>are the same. </a:t>
                </a:r>
                <a:endParaRPr lang="en-US" altLang="zh-TW" sz="2400" dirty="0" smtClean="0"/>
              </a:p>
              <a:p>
                <a:r>
                  <a:rPr lang="en-US" altLang="zh-TW" sz="2400" dirty="0" smtClean="0"/>
                  <a:t>The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length</a:t>
                </a:r>
                <a:r>
                  <a:rPr lang="en-US" altLang="zh-TW" sz="2400" dirty="0" smtClean="0"/>
                  <a:t> of a path is the number of edges on it.</a:t>
                </a:r>
              </a:p>
            </p:txBody>
          </p:sp>
        </mc:Choice>
        <mc:Fallback xmlns="">
          <p:sp>
            <p:nvSpPr>
              <p:cNvPr id="484355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270" y="1222384"/>
                <a:ext cx="8945217" cy="4576835"/>
              </a:xfrm>
              <a:blipFill rotWithShape="1">
                <a:blip r:embed="rId2"/>
                <a:stretch>
                  <a:fillRect l="-613" t="-1067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2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1295ECD2-9960-4CA4-8265-2BE506B0A07A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Paths in Graphs: Examples</a:t>
            </a:r>
          </a:p>
        </p:txBody>
      </p:sp>
      <p:grpSp>
        <p:nvGrpSpPr>
          <p:cNvPr id="500752" name="Group 16"/>
          <p:cNvGrpSpPr>
            <a:grpSpLocks/>
          </p:cNvGrpSpPr>
          <p:nvPr/>
        </p:nvGrpSpPr>
        <p:grpSpPr bwMode="auto">
          <a:xfrm>
            <a:off x="844333" y="1564080"/>
            <a:ext cx="2090308" cy="2184400"/>
            <a:chOff x="2208" y="1776"/>
            <a:chExt cx="1426" cy="1376"/>
          </a:xfrm>
        </p:grpSpPr>
        <p:sp>
          <p:nvSpPr>
            <p:cNvPr id="500753" name="Oval 17"/>
            <p:cNvSpPr>
              <a:spLocks noChangeArrowheads="1"/>
            </p:cNvSpPr>
            <p:nvPr/>
          </p:nvSpPr>
          <p:spPr bwMode="auto">
            <a:xfrm>
              <a:off x="2766" y="2853"/>
              <a:ext cx="31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3</a:t>
              </a:r>
            </a:p>
          </p:txBody>
        </p:sp>
        <p:sp>
          <p:nvSpPr>
            <p:cNvPr id="500754" name="Oval 18"/>
            <p:cNvSpPr>
              <a:spLocks noChangeArrowheads="1"/>
            </p:cNvSpPr>
            <p:nvPr/>
          </p:nvSpPr>
          <p:spPr bwMode="auto">
            <a:xfrm>
              <a:off x="3324" y="2314"/>
              <a:ext cx="310" cy="3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2</a:t>
              </a:r>
            </a:p>
          </p:txBody>
        </p:sp>
        <p:sp>
          <p:nvSpPr>
            <p:cNvPr id="500755" name="Oval 19"/>
            <p:cNvSpPr>
              <a:spLocks noChangeArrowheads="1"/>
            </p:cNvSpPr>
            <p:nvPr/>
          </p:nvSpPr>
          <p:spPr bwMode="auto">
            <a:xfrm>
              <a:off x="2208" y="2314"/>
              <a:ext cx="310" cy="3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1</a:t>
              </a:r>
            </a:p>
          </p:txBody>
        </p:sp>
        <p:sp>
          <p:nvSpPr>
            <p:cNvPr id="500756" name="Oval 20"/>
            <p:cNvSpPr>
              <a:spLocks noChangeArrowheads="1"/>
            </p:cNvSpPr>
            <p:nvPr/>
          </p:nvSpPr>
          <p:spPr bwMode="auto">
            <a:xfrm>
              <a:off x="2766" y="1776"/>
              <a:ext cx="31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0</a:t>
              </a:r>
            </a:p>
          </p:txBody>
        </p:sp>
        <p:sp>
          <p:nvSpPr>
            <p:cNvPr id="500757" name="Line 21"/>
            <p:cNvSpPr>
              <a:spLocks noChangeShapeType="1"/>
            </p:cNvSpPr>
            <p:nvPr/>
          </p:nvSpPr>
          <p:spPr bwMode="auto">
            <a:xfrm>
              <a:off x="3062" y="1955"/>
              <a:ext cx="372" cy="3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00758" name="Line 22"/>
            <p:cNvSpPr>
              <a:spLocks noChangeShapeType="1"/>
            </p:cNvSpPr>
            <p:nvPr/>
          </p:nvSpPr>
          <p:spPr bwMode="auto">
            <a:xfrm flipV="1">
              <a:off x="2490" y="2018"/>
              <a:ext cx="310" cy="3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00759" name="Line 23"/>
            <p:cNvSpPr>
              <a:spLocks noChangeShapeType="1"/>
            </p:cNvSpPr>
            <p:nvPr/>
          </p:nvSpPr>
          <p:spPr bwMode="auto">
            <a:xfrm flipV="1">
              <a:off x="3069" y="2578"/>
              <a:ext cx="310" cy="3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500773" name="Text Box 37"/>
          <p:cNvSpPr txBox="1">
            <a:spLocks noChangeArrowheads="1"/>
          </p:cNvSpPr>
          <p:nvPr/>
        </p:nvSpPr>
        <p:spPr bwMode="auto">
          <a:xfrm>
            <a:off x="950785" y="4332848"/>
            <a:ext cx="19838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latin typeface="+mn-lt"/>
              </a:rPr>
              <a:t>P = (</a:t>
            </a:r>
            <a:r>
              <a:rPr lang="zh-TW" altLang="zh-TW" dirty="0" smtClean="0">
                <a:latin typeface="+mn-lt"/>
              </a:rPr>
              <a:t>1</a:t>
            </a:r>
            <a:r>
              <a:rPr lang="zh-TW" altLang="zh-TW" dirty="0">
                <a:latin typeface="+mn-lt"/>
              </a:rPr>
              <a:t>,0,2,</a:t>
            </a:r>
            <a:r>
              <a:rPr lang="zh-TW" altLang="zh-TW" dirty="0" smtClean="0">
                <a:latin typeface="+mn-lt"/>
              </a:rPr>
              <a:t>3</a:t>
            </a:r>
            <a:r>
              <a:rPr lang="en-US" altLang="zh-TW" dirty="0" smtClean="0">
                <a:latin typeface="+mn-lt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latin typeface="+mn-lt"/>
              </a:rPr>
              <a:t>P = (3,2,0,1)</a:t>
            </a:r>
            <a:endParaRPr lang="zh-TW" altLang="zh-TW" dirty="0">
              <a:latin typeface="+mn-lt"/>
            </a:endParaRPr>
          </a:p>
        </p:txBody>
      </p:sp>
      <p:grpSp>
        <p:nvGrpSpPr>
          <p:cNvPr id="500777" name="Group 41"/>
          <p:cNvGrpSpPr>
            <a:grpSpLocks/>
          </p:cNvGrpSpPr>
          <p:nvPr/>
        </p:nvGrpSpPr>
        <p:grpSpPr bwMode="auto">
          <a:xfrm>
            <a:off x="3365004" y="1640280"/>
            <a:ext cx="2201552" cy="3205163"/>
            <a:chOff x="2880" y="1488"/>
            <a:chExt cx="1232" cy="2019"/>
          </a:xfrm>
        </p:grpSpPr>
        <p:grpSp>
          <p:nvGrpSpPr>
            <p:cNvPr id="500760" name="Group 24"/>
            <p:cNvGrpSpPr>
              <a:grpSpLocks/>
            </p:cNvGrpSpPr>
            <p:nvPr/>
          </p:nvGrpSpPr>
          <p:grpSpPr bwMode="auto">
            <a:xfrm>
              <a:off x="2928" y="1488"/>
              <a:ext cx="868" cy="1376"/>
              <a:chOff x="4782" y="1584"/>
              <a:chExt cx="868" cy="1376"/>
            </a:xfrm>
          </p:grpSpPr>
          <p:sp>
            <p:nvSpPr>
              <p:cNvPr id="500761" name="Oval 25"/>
              <p:cNvSpPr>
                <a:spLocks noChangeArrowheads="1"/>
              </p:cNvSpPr>
              <p:nvPr/>
            </p:nvSpPr>
            <p:spPr bwMode="auto">
              <a:xfrm>
                <a:off x="4782" y="2661"/>
                <a:ext cx="310" cy="2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500762" name="Oval 26"/>
              <p:cNvSpPr>
                <a:spLocks noChangeArrowheads="1"/>
              </p:cNvSpPr>
              <p:nvPr/>
            </p:nvSpPr>
            <p:spPr bwMode="auto">
              <a:xfrm>
                <a:off x="5340" y="2122"/>
                <a:ext cx="310" cy="3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500763" name="Oval 27"/>
              <p:cNvSpPr>
                <a:spLocks noChangeArrowheads="1"/>
              </p:cNvSpPr>
              <p:nvPr/>
            </p:nvSpPr>
            <p:spPr bwMode="auto">
              <a:xfrm>
                <a:off x="4782" y="1584"/>
                <a:ext cx="310" cy="2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0</a:t>
                </a:r>
              </a:p>
            </p:txBody>
          </p:sp>
          <p:sp>
            <p:nvSpPr>
              <p:cNvPr id="500764" name="Line 28"/>
              <p:cNvSpPr>
                <a:spLocks noChangeShapeType="1"/>
              </p:cNvSpPr>
              <p:nvPr/>
            </p:nvSpPr>
            <p:spPr bwMode="auto">
              <a:xfrm>
                <a:off x="5075" y="1767"/>
                <a:ext cx="372" cy="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00765" name="Line 29"/>
              <p:cNvSpPr>
                <a:spLocks noChangeShapeType="1"/>
              </p:cNvSpPr>
              <p:nvPr/>
            </p:nvSpPr>
            <p:spPr bwMode="auto">
              <a:xfrm flipV="1">
                <a:off x="5085" y="2384"/>
                <a:ext cx="310" cy="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00766" name="Line 30"/>
              <p:cNvSpPr>
                <a:spLocks noChangeShapeType="1"/>
              </p:cNvSpPr>
              <p:nvPr/>
            </p:nvSpPr>
            <p:spPr bwMode="auto">
              <a:xfrm>
                <a:off x="4968" y="1883"/>
                <a:ext cx="0" cy="7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500774" name="Text Box 38"/>
            <p:cNvSpPr txBox="1">
              <a:spLocks noChangeArrowheads="1"/>
            </p:cNvSpPr>
            <p:nvPr/>
          </p:nvSpPr>
          <p:spPr bwMode="auto">
            <a:xfrm>
              <a:off x="2880" y="3216"/>
              <a:ext cx="12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+mn-lt"/>
                </a:rPr>
                <a:t>P = (</a:t>
              </a:r>
              <a:r>
                <a:rPr lang="zh-TW" altLang="zh-TW" dirty="0" smtClean="0">
                  <a:latin typeface="+mn-lt"/>
                </a:rPr>
                <a:t>0</a:t>
              </a:r>
              <a:r>
                <a:rPr lang="zh-TW" altLang="zh-TW" dirty="0">
                  <a:latin typeface="+mn-lt"/>
                </a:rPr>
                <a:t>,1,2,</a:t>
              </a:r>
              <a:r>
                <a:rPr lang="zh-TW" altLang="zh-TW" dirty="0" smtClean="0">
                  <a:latin typeface="+mn-lt"/>
                </a:rPr>
                <a:t>0</a:t>
              </a:r>
              <a:r>
                <a:rPr lang="en-US" altLang="zh-TW" dirty="0" smtClean="0">
                  <a:latin typeface="+mn-lt"/>
                </a:rPr>
                <a:t>)</a:t>
              </a:r>
              <a:endParaRPr lang="zh-TW" altLang="zh-TW" sz="2000" dirty="0">
                <a:latin typeface="+mn-lt"/>
              </a:endParaRPr>
            </a:p>
          </p:txBody>
        </p:sp>
      </p:grpSp>
      <p:grpSp>
        <p:nvGrpSpPr>
          <p:cNvPr id="500778" name="Group 42"/>
          <p:cNvGrpSpPr>
            <a:grpSpLocks/>
          </p:cNvGrpSpPr>
          <p:nvPr/>
        </p:nvGrpSpPr>
        <p:grpSpPr bwMode="auto">
          <a:xfrm>
            <a:off x="5718297" y="1640280"/>
            <a:ext cx="3004597" cy="4313239"/>
            <a:chOff x="4334" y="1488"/>
            <a:chExt cx="1715" cy="2717"/>
          </a:xfrm>
        </p:grpSpPr>
        <p:sp>
          <p:nvSpPr>
            <p:cNvPr id="500742" name="Oval 6"/>
            <p:cNvSpPr>
              <a:spLocks noChangeArrowheads="1"/>
            </p:cNvSpPr>
            <p:nvPr/>
          </p:nvSpPr>
          <p:spPr bwMode="auto">
            <a:xfrm>
              <a:off x="4892" y="2565"/>
              <a:ext cx="31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3</a:t>
              </a:r>
            </a:p>
          </p:txBody>
        </p:sp>
        <p:sp>
          <p:nvSpPr>
            <p:cNvPr id="500743" name="Oval 7"/>
            <p:cNvSpPr>
              <a:spLocks noChangeArrowheads="1"/>
            </p:cNvSpPr>
            <p:nvPr/>
          </p:nvSpPr>
          <p:spPr bwMode="auto">
            <a:xfrm>
              <a:off x="5450" y="2026"/>
              <a:ext cx="310" cy="3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2</a:t>
              </a:r>
            </a:p>
          </p:txBody>
        </p:sp>
        <p:sp>
          <p:nvSpPr>
            <p:cNvPr id="500744" name="Oval 8"/>
            <p:cNvSpPr>
              <a:spLocks noChangeArrowheads="1"/>
            </p:cNvSpPr>
            <p:nvPr/>
          </p:nvSpPr>
          <p:spPr bwMode="auto">
            <a:xfrm>
              <a:off x="4334" y="2026"/>
              <a:ext cx="310" cy="3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1</a:t>
              </a:r>
            </a:p>
          </p:txBody>
        </p:sp>
        <p:sp>
          <p:nvSpPr>
            <p:cNvPr id="500745" name="Oval 9"/>
            <p:cNvSpPr>
              <a:spLocks noChangeArrowheads="1"/>
            </p:cNvSpPr>
            <p:nvPr/>
          </p:nvSpPr>
          <p:spPr bwMode="auto">
            <a:xfrm>
              <a:off x="4892" y="1488"/>
              <a:ext cx="310" cy="2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+mn-lt"/>
                </a:rPr>
                <a:t>0</a:t>
              </a:r>
            </a:p>
          </p:txBody>
        </p:sp>
        <p:sp>
          <p:nvSpPr>
            <p:cNvPr id="500750" name="Line 14"/>
            <p:cNvSpPr>
              <a:spLocks noChangeShapeType="1"/>
            </p:cNvSpPr>
            <p:nvPr/>
          </p:nvSpPr>
          <p:spPr bwMode="auto">
            <a:xfrm>
              <a:off x="5078" y="1787"/>
              <a:ext cx="0" cy="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500772" name="Group 36"/>
            <p:cNvGrpSpPr>
              <a:grpSpLocks/>
            </p:cNvGrpSpPr>
            <p:nvPr/>
          </p:nvGrpSpPr>
          <p:grpSpPr bwMode="auto">
            <a:xfrm>
              <a:off x="4531" y="1683"/>
              <a:ext cx="1032" cy="984"/>
              <a:chOff x="4531" y="1683"/>
              <a:chExt cx="1032" cy="984"/>
            </a:xfrm>
          </p:grpSpPr>
          <p:sp>
            <p:nvSpPr>
              <p:cNvPr id="500746" name="Line 10"/>
              <p:cNvSpPr>
                <a:spLocks noChangeShapeType="1"/>
              </p:cNvSpPr>
              <p:nvPr/>
            </p:nvSpPr>
            <p:spPr bwMode="auto">
              <a:xfrm>
                <a:off x="5191" y="1683"/>
                <a:ext cx="372" cy="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00747" name="Line 11"/>
              <p:cNvSpPr>
                <a:spLocks noChangeShapeType="1"/>
              </p:cNvSpPr>
              <p:nvPr/>
            </p:nvSpPr>
            <p:spPr bwMode="auto">
              <a:xfrm flipV="1">
                <a:off x="4611" y="1727"/>
                <a:ext cx="310" cy="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00748" name="Line 12"/>
              <p:cNvSpPr>
                <a:spLocks noChangeShapeType="1"/>
              </p:cNvSpPr>
              <p:nvPr/>
            </p:nvSpPr>
            <p:spPr bwMode="auto">
              <a:xfrm flipV="1">
                <a:off x="5202" y="2292"/>
                <a:ext cx="310" cy="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00749" name="Line 13"/>
              <p:cNvSpPr>
                <a:spLocks noChangeShapeType="1"/>
              </p:cNvSpPr>
              <p:nvPr/>
            </p:nvSpPr>
            <p:spPr bwMode="auto">
              <a:xfrm>
                <a:off x="4531" y="2308"/>
                <a:ext cx="372" cy="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00751" name="Line 15"/>
              <p:cNvSpPr>
                <a:spLocks noChangeShapeType="1"/>
              </p:cNvSpPr>
              <p:nvPr/>
            </p:nvSpPr>
            <p:spPr bwMode="auto">
              <a:xfrm>
                <a:off x="4644" y="2206"/>
                <a:ext cx="8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500775" name="Text Box 39"/>
            <p:cNvSpPr txBox="1">
              <a:spLocks noChangeArrowheads="1"/>
            </p:cNvSpPr>
            <p:nvPr/>
          </p:nvSpPr>
          <p:spPr bwMode="auto">
            <a:xfrm>
              <a:off x="4334" y="3216"/>
              <a:ext cx="1715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+mn-lt"/>
                </a:rPr>
                <a:t>P = (</a:t>
              </a:r>
              <a:r>
                <a:rPr lang="zh-TW" altLang="zh-TW" dirty="0" smtClean="0">
                  <a:latin typeface="+mn-lt"/>
                </a:rPr>
                <a:t>0</a:t>
              </a:r>
              <a:r>
                <a:rPr lang="zh-TW" altLang="zh-TW" dirty="0">
                  <a:latin typeface="+mn-lt"/>
                </a:rPr>
                <a:t>,1,3,2,1,0,</a:t>
              </a:r>
              <a:r>
                <a:rPr lang="zh-TW" altLang="zh-TW" dirty="0" smtClean="0">
                  <a:latin typeface="+mn-lt"/>
                </a:rPr>
                <a:t>2</a:t>
              </a:r>
              <a:r>
                <a:rPr lang="en-US" altLang="zh-TW" dirty="0" smtClean="0">
                  <a:latin typeface="+mn-lt"/>
                </a:rPr>
                <a:t>)</a:t>
              </a:r>
            </a:p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+mn-lt"/>
                </a:rPr>
                <a:t>P = (1,0,3,2)</a:t>
              </a:r>
            </a:p>
            <a:p>
              <a:pPr>
                <a:spcBef>
                  <a:spcPct val="50000"/>
                </a:spcBef>
              </a:pPr>
              <a:r>
                <a:rPr lang="en-US" altLang="zh-TW" dirty="0" smtClean="0">
                  <a:latin typeface="+mn-lt"/>
                </a:rPr>
                <a:t>P = (1,0,3,2,1)</a:t>
              </a:r>
              <a:endParaRPr lang="zh-TW" altLang="zh-TW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0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74783"/>
          </a:xfrm>
        </p:spPr>
        <p:txBody>
          <a:bodyPr/>
          <a:lstStyle/>
          <a:p>
            <a:r>
              <a:rPr lang="en-US" altLang="zh-HK" dirty="0" smtClean="0"/>
              <a:t>Review Trees (1)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1365" y="1106146"/>
                <a:ext cx="8280094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In Chapter 5,  the definition of a tree is a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recursive definition</a:t>
                </a:r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/>
                  <a:t>A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tree</a:t>
                </a:r>
                <a:r>
                  <a:rPr lang="en-US" altLang="zh-HK" sz="2400" dirty="0"/>
                  <a:t> is a finite set of one or more nodes such that </a:t>
                </a:r>
              </a:p>
              <a:p>
                <a:pPr lvl="1"/>
                <a:r>
                  <a:rPr lang="en-US" altLang="zh-HK" dirty="0"/>
                  <a:t>There is a specially node called the root.</a:t>
                </a:r>
              </a:p>
              <a:p>
                <a:pPr lvl="1"/>
                <a:r>
                  <a:rPr lang="en-US" altLang="zh-HK" dirty="0"/>
                  <a:t>The remaining nodes are partitioned into </a:t>
                </a:r>
                <a14:m>
                  <m:oMath xmlns:m="http://schemas.openxmlformats.org/officeDocument/2006/math">
                    <m:r>
                      <a:rPr lang="zh-HK" altLang="en-US" i="1" dirty="0" smtClean="0">
                        <a:latin typeface="Cambria Math"/>
                      </a:rPr>
                      <m:t>𝑛</m:t>
                    </m:r>
                    <m:r>
                      <a:rPr lang="zh-HK" altLang="en-US" i="1" dirty="0" smtClean="0">
                        <a:latin typeface="Cambria Math"/>
                      </a:rPr>
                      <m:t> ≥0  </m:t>
                    </m:r>
                  </m:oMath>
                </a14:m>
                <a:r>
                  <a:rPr lang="en-US" altLang="zh-HK" dirty="0" smtClean="0"/>
                  <a:t> </a:t>
                </a:r>
                <a:r>
                  <a:rPr lang="en-US" altLang="zh-HK" dirty="0" smtClean="0">
                    <a:solidFill>
                      <a:srgbClr val="0000FF"/>
                    </a:solidFill>
                  </a:rPr>
                  <a:t>disjoint </a:t>
                </a:r>
                <a:r>
                  <a:rPr lang="en-US" altLang="zh-HK" dirty="0">
                    <a:solidFill>
                      <a:srgbClr val="0000FF"/>
                    </a:solidFill>
                  </a:rPr>
                  <a:t>sets</a:t>
                </a:r>
                <a:r>
                  <a:rPr lang="en-US" altLang="zh-H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HK" b="0" i="1" dirty="0" smtClean="0">
                        <a:latin typeface="Cambria Math"/>
                      </a:rPr>
                      <m:t>,</m:t>
                    </m:r>
                    <m:r>
                      <a:rPr lang="en-US" altLang="zh-HK" i="1" dirty="0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K" dirty="0"/>
                  <a:t> where each of these sets is a </a:t>
                </a:r>
                <a:r>
                  <a:rPr lang="en-US" altLang="zh-HK" dirty="0">
                    <a:solidFill>
                      <a:srgbClr val="C00000"/>
                    </a:solidFill>
                  </a:rPr>
                  <a:t>tree</a:t>
                </a:r>
                <a:r>
                  <a:rPr lang="en-US" altLang="zh-HK" dirty="0"/>
                  <a:t>. </a:t>
                </a:r>
              </a:p>
              <a:p>
                <a:pPr lvl="1"/>
                <a:r>
                  <a:rPr lang="en-US" altLang="zh-HK" dirty="0"/>
                  <a:t>We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HK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HK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HK" dirty="0"/>
                  <a:t>the </a:t>
                </a:r>
                <a:r>
                  <a:rPr lang="en-US" altLang="zh-HK" dirty="0" err="1">
                    <a:solidFill>
                      <a:srgbClr val="C00000"/>
                    </a:solidFill>
                  </a:rPr>
                  <a:t>subtrees</a:t>
                </a:r>
                <a:r>
                  <a:rPr lang="en-US" altLang="zh-HK" dirty="0"/>
                  <a:t> of the root</a:t>
                </a:r>
                <a:r>
                  <a:rPr lang="en-US" altLang="zh-HK" dirty="0" smtClean="0"/>
                  <a:t>.</a:t>
                </a:r>
              </a:p>
              <a:p>
                <a:pPr lvl="1"/>
                <a:r>
                  <a:rPr lang="en-US" altLang="zh-HK" dirty="0" smtClean="0"/>
                  <a:t>It implies that there is an </a:t>
                </a:r>
                <a:r>
                  <a:rPr lang="en-US" altLang="zh-HK" dirty="0" smtClean="0">
                    <a:solidFill>
                      <a:srgbClr val="0000FF"/>
                    </a:solidFill>
                  </a:rPr>
                  <a:t>edge</a:t>
                </a:r>
                <a:r>
                  <a:rPr lang="en-US" altLang="zh-HK" dirty="0" smtClean="0"/>
                  <a:t> from the root to the root of a </a:t>
                </a:r>
                <a:r>
                  <a:rPr lang="en-US" altLang="zh-HK" dirty="0" err="1" smtClean="0"/>
                  <a:t>subtree</a:t>
                </a:r>
                <a:r>
                  <a:rPr lang="en-US" altLang="zh-HK" dirty="0" smtClean="0"/>
                  <a:t>.</a:t>
                </a:r>
              </a:p>
              <a:p>
                <a:r>
                  <a:rPr lang="en-US" altLang="zh-HK" sz="2400" dirty="0" smtClean="0"/>
                  <a:t>By definition, a tree here implies a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connected</a:t>
                </a:r>
                <a:r>
                  <a:rPr lang="en-US" altLang="zh-HK" sz="2400" dirty="0" smtClean="0"/>
                  <a:t> tree with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direction</a:t>
                </a:r>
                <a:r>
                  <a:rPr lang="en-US" altLang="zh-HK" sz="2400" dirty="0" smtClean="0"/>
                  <a:t> (</a:t>
                </a:r>
                <a:r>
                  <a:rPr lang="en-US" altLang="zh-HK" sz="2400" i="1" dirty="0" smtClean="0"/>
                  <a:t>from parent node to a child node</a:t>
                </a:r>
                <a:r>
                  <a:rPr lang="en-US" altLang="zh-HK" sz="2400" dirty="0" smtClean="0"/>
                  <a:t>).</a:t>
                </a:r>
                <a:endParaRPr lang="en-US" altLang="zh-HK" sz="2400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365" y="1106146"/>
                <a:ext cx="8280094" cy="4648200"/>
              </a:xfrm>
              <a:blipFill rotWithShape="0">
                <a:blip r:embed="rId2"/>
                <a:stretch>
                  <a:fillRect l="-663" t="-1048" b="-8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78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98513"/>
          </a:xfrm>
        </p:spPr>
        <p:txBody>
          <a:bodyPr/>
          <a:lstStyle/>
          <a:p>
            <a:r>
              <a:rPr lang="en-US" altLang="zh-HK" dirty="0" smtClean="0"/>
              <a:t>Review Trees (2)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365" y="962926"/>
            <a:ext cx="8280094" cy="4648200"/>
          </a:xfrm>
        </p:spPr>
        <p:txBody>
          <a:bodyPr/>
          <a:lstStyle/>
          <a:p>
            <a:r>
              <a:rPr lang="en-US" altLang="zh-HK" sz="2400" dirty="0" smtClean="0"/>
              <a:t>Based on the </a:t>
            </a:r>
            <a:r>
              <a:rPr lang="en-US" altLang="zh-HK" sz="2400" dirty="0" smtClean="0">
                <a:solidFill>
                  <a:srgbClr val="0000FF"/>
                </a:solidFill>
              </a:rPr>
              <a:t>edges</a:t>
            </a:r>
            <a:r>
              <a:rPr lang="en-US" altLang="zh-HK" sz="2400" dirty="0" smtClean="0"/>
              <a:t>, we can define a </a:t>
            </a:r>
            <a:r>
              <a:rPr lang="en-US" altLang="zh-HK" sz="2400" dirty="0" smtClean="0">
                <a:solidFill>
                  <a:srgbClr val="0000FF"/>
                </a:solidFill>
              </a:rPr>
              <a:t>path</a:t>
            </a:r>
            <a:r>
              <a:rPr lang="en-US" altLang="zh-HK" sz="2400" dirty="0" smtClean="0"/>
              <a:t>, and the </a:t>
            </a:r>
            <a:r>
              <a:rPr lang="en-US" altLang="zh-HK" sz="2400" dirty="0" smtClean="0">
                <a:solidFill>
                  <a:srgbClr val="0000FF"/>
                </a:solidFill>
              </a:rPr>
              <a:t>length of a path</a:t>
            </a:r>
            <a:r>
              <a:rPr lang="en-US" altLang="zh-HK" sz="2400" dirty="0" smtClean="0"/>
              <a:t>.</a:t>
            </a:r>
          </a:p>
          <a:p>
            <a:r>
              <a:rPr lang="en-US" altLang="zh-HK" sz="2400" dirty="0" smtClean="0"/>
              <a:t>The </a:t>
            </a:r>
            <a:r>
              <a:rPr lang="en-US" altLang="zh-HK" sz="2400" dirty="0" smtClean="0">
                <a:solidFill>
                  <a:srgbClr val="0000FF"/>
                </a:solidFill>
              </a:rPr>
              <a:t>degree</a:t>
            </a:r>
            <a:r>
              <a:rPr lang="en-US" altLang="zh-HK" sz="2400" dirty="0" smtClean="0"/>
              <a:t> of a node defined on a tree is the number of </a:t>
            </a:r>
            <a:r>
              <a:rPr lang="en-US" altLang="zh-HK" sz="2400" dirty="0" err="1" smtClean="0"/>
              <a:t>subtrees</a:t>
            </a:r>
            <a:r>
              <a:rPr lang="en-US" altLang="zh-HK" sz="2400" dirty="0" smtClean="0"/>
              <a:t> (the number of child nodes).</a:t>
            </a:r>
            <a:endParaRPr lang="en-US" altLang="zh-HK" dirty="0" smtClean="0"/>
          </a:p>
          <a:p>
            <a:r>
              <a:rPr lang="en-US" altLang="zh-HK" sz="2400" dirty="0" smtClean="0">
                <a:solidFill>
                  <a:srgbClr val="0000FF"/>
                </a:solidFill>
              </a:rPr>
              <a:t>Ancestors </a:t>
            </a:r>
            <a:r>
              <a:rPr lang="en-US" altLang="zh-HK" sz="2400" dirty="0" smtClean="0"/>
              <a:t>of a node, v, are the nodes on the path from the root to the node v excluding v itself. </a:t>
            </a:r>
          </a:p>
          <a:p>
            <a:r>
              <a:rPr lang="en-US" altLang="zh-HK" sz="2400" dirty="0" smtClean="0">
                <a:solidFill>
                  <a:srgbClr val="0000FF"/>
                </a:solidFill>
              </a:rPr>
              <a:t>Descendants</a:t>
            </a:r>
            <a:r>
              <a:rPr lang="en-US" altLang="zh-HK" sz="2400" dirty="0" smtClean="0"/>
              <a:t> of a node, v, are the nodes, u, if there is a path from v to </a:t>
            </a:r>
            <a:r>
              <a:rPr lang="en-US" altLang="zh-HK" sz="2400" dirty="0"/>
              <a:t>u. </a:t>
            </a:r>
            <a:endParaRPr lang="en-US" altLang="zh-HK" sz="2400" dirty="0" smtClean="0"/>
          </a:p>
          <a:p>
            <a:r>
              <a:rPr lang="en-US" altLang="zh-HK" sz="2400" dirty="0" smtClean="0"/>
              <a:t>The </a:t>
            </a:r>
            <a:r>
              <a:rPr lang="en-US" altLang="zh-HK" sz="2400" dirty="0"/>
              <a:t>level </a:t>
            </a:r>
            <a:r>
              <a:rPr lang="en-US" altLang="zh-HK" sz="2400" dirty="0" smtClean="0"/>
              <a:t>can be </a:t>
            </a:r>
            <a:r>
              <a:rPr lang="en-US" altLang="zh-HK" sz="2400" dirty="0"/>
              <a:t>defined </a:t>
            </a:r>
            <a:r>
              <a:rPr lang="en-US" altLang="zh-HK" sz="2400" dirty="0" smtClean="0"/>
              <a:t>because there is a root.  </a:t>
            </a:r>
            <a:endParaRPr lang="en-US" altLang="zh-HK" sz="2400" dirty="0"/>
          </a:p>
          <a:p>
            <a:pPr lvl="1"/>
            <a:r>
              <a:rPr lang="en-US" altLang="zh-HK" dirty="0"/>
              <a:t>The level of the root is 1, and the level of its child nodes are at level 2, and so no so forth.</a:t>
            </a:r>
          </a:p>
          <a:p>
            <a:pPr lvl="1"/>
            <a:r>
              <a:rPr lang="en-US" altLang="zh-HK" dirty="0"/>
              <a:t>For a tree, there is only one root</a:t>
            </a:r>
            <a:r>
              <a:rPr lang="en-US" altLang="zh-HK" dirty="0" smtClean="0"/>
              <a:t>.</a:t>
            </a:r>
          </a:p>
          <a:p>
            <a:r>
              <a:rPr lang="en-US" altLang="zh-HK" dirty="0" smtClean="0">
                <a:solidFill>
                  <a:srgbClr val="C00000"/>
                </a:solidFill>
              </a:rPr>
              <a:t>A list is a special tree</a:t>
            </a:r>
            <a:r>
              <a:rPr lang="en-US" altLang="zh-HK" dirty="0" smtClean="0"/>
              <a:t>.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71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476480"/>
          </a:xfrm>
        </p:spPr>
        <p:txBody>
          <a:bodyPr/>
          <a:lstStyle/>
          <a:p>
            <a:r>
              <a:rPr lang="en-US" altLang="zh-HK" dirty="0" smtClean="0"/>
              <a:t>Review Graphs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449" y="896825"/>
            <a:ext cx="8004673" cy="5338721"/>
          </a:xfrm>
        </p:spPr>
        <p:txBody>
          <a:bodyPr/>
          <a:lstStyle/>
          <a:p>
            <a:r>
              <a:rPr lang="en-US" altLang="zh-TW" sz="2400" dirty="0"/>
              <a:t>A graph is </a:t>
            </a:r>
            <a:r>
              <a:rPr lang="en-US" altLang="zh-TW" sz="2400" i="1" dirty="0">
                <a:solidFill>
                  <a:srgbClr val="0000FF"/>
                </a:solidFill>
              </a:rPr>
              <a:t>G = (V, E)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where 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/>
              <a:t> is a set of </a:t>
            </a:r>
            <a:r>
              <a:rPr lang="en-US" altLang="zh-TW" sz="2400" dirty="0">
                <a:solidFill>
                  <a:srgbClr val="FF0000"/>
                </a:solidFill>
              </a:rPr>
              <a:t>nodes</a:t>
            </a:r>
            <a:r>
              <a:rPr lang="en-US" altLang="zh-TW" sz="2400" dirty="0"/>
              <a:t> (</a:t>
            </a:r>
            <a:r>
              <a:rPr lang="en-US" altLang="zh-TW" sz="2400" dirty="0">
                <a:solidFill>
                  <a:srgbClr val="FF0000"/>
                </a:solidFill>
              </a:rPr>
              <a:t>vertices</a:t>
            </a:r>
            <a:r>
              <a:rPr lang="en-US" altLang="zh-TW" sz="2400" dirty="0"/>
              <a:t>), and </a:t>
            </a:r>
            <a:r>
              <a:rPr lang="en-US" altLang="zh-TW" sz="2400" i="1" dirty="0">
                <a:solidFill>
                  <a:srgbClr val="0000FF"/>
                </a:solidFill>
              </a:rPr>
              <a:t>E</a:t>
            </a:r>
            <a:r>
              <a:rPr lang="en-US" altLang="zh-TW" sz="2400" dirty="0"/>
              <a:t> is a set of edges. (An edge is a pair of nodes.) </a:t>
            </a:r>
          </a:p>
          <a:p>
            <a:r>
              <a:rPr lang="en-US" altLang="zh-HK" sz="2400" dirty="0" smtClean="0">
                <a:solidFill>
                  <a:srgbClr val="C00000"/>
                </a:solidFill>
              </a:rPr>
              <a:t>A tree is a special graph</a:t>
            </a:r>
            <a:r>
              <a:rPr lang="en-US" altLang="zh-HK" sz="2400" dirty="0" smtClean="0"/>
              <a:t>.</a:t>
            </a:r>
          </a:p>
          <a:p>
            <a:pPr lvl="1"/>
            <a:r>
              <a:rPr lang="en-US" altLang="zh-HK" sz="2200" dirty="0" smtClean="0"/>
              <a:t>A tree only has </a:t>
            </a:r>
            <a:r>
              <a:rPr lang="en-US" altLang="zh-HK" sz="2200" dirty="0" smtClean="0">
                <a:solidFill>
                  <a:srgbClr val="0000FF"/>
                </a:solidFill>
              </a:rPr>
              <a:t>one root</a:t>
            </a:r>
            <a:r>
              <a:rPr lang="en-US" altLang="zh-HK" sz="2200" dirty="0" smtClean="0"/>
              <a:t>. A graph may have many.</a:t>
            </a:r>
          </a:p>
          <a:p>
            <a:pPr lvl="2"/>
            <a:r>
              <a:rPr lang="en-US" altLang="zh-HK" dirty="0" smtClean="0"/>
              <a:t>A root is defined as a node without in-coming edges.</a:t>
            </a:r>
          </a:p>
          <a:p>
            <a:pPr lvl="1"/>
            <a:r>
              <a:rPr lang="en-US" altLang="zh-HK" sz="2200" dirty="0" smtClean="0"/>
              <a:t>The </a:t>
            </a:r>
            <a:r>
              <a:rPr lang="en-US" altLang="zh-HK" sz="2200" dirty="0">
                <a:solidFill>
                  <a:srgbClr val="0000FF"/>
                </a:solidFill>
              </a:rPr>
              <a:t>degree</a:t>
            </a:r>
            <a:r>
              <a:rPr lang="en-US" altLang="zh-HK" sz="2200" dirty="0"/>
              <a:t> of a node defined on a tree is the </a:t>
            </a:r>
            <a:r>
              <a:rPr lang="en-US" altLang="zh-HK" sz="2200" dirty="0">
                <a:solidFill>
                  <a:srgbClr val="0000FF"/>
                </a:solidFill>
              </a:rPr>
              <a:t>out-degree</a:t>
            </a:r>
            <a:r>
              <a:rPr lang="en-US" altLang="zh-HK" sz="2200" dirty="0"/>
              <a:t> of a node defined on a graph</a:t>
            </a:r>
            <a:r>
              <a:rPr lang="en-US" altLang="zh-HK" sz="2200" dirty="0" smtClean="0"/>
              <a:t>.</a:t>
            </a:r>
          </a:p>
          <a:p>
            <a:pPr lvl="1"/>
            <a:r>
              <a:rPr lang="en-US" altLang="zh-HK" sz="2200" dirty="0" smtClean="0"/>
              <a:t>A tree has </a:t>
            </a:r>
            <a:r>
              <a:rPr lang="en-US" altLang="zh-HK" sz="2200" dirty="0" smtClean="0">
                <a:solidFill>
                  <a:srgbClr val="0000FF"/>
                </a:solidFill>
              </a:rPr>
              <a:t>no cycles</a:t>
            </a:r>
            <a:r>
              <a:rPr lang="en-US" altLang="zh-HK" sz="2200" dirty="0" smtClean="0"/>
              <a:t>, but a graph may have many.</a:t>
            </a:r>
          </a:p>
          <a:p>
            <a:pPr lvl="1"/>
            <a:r>
              <a:rPr lang="en-US" altLang="zh-HK" sz="2200" dirty="0" smtClean="0"/>
              <a:t>A node (except for the root) in a tree has </a:t>
            </a:r>
            <a:r>
              <a:rPr lang="en-US" altLang="zh-HK" sz="2200" dirty="0" smtClean="0">
                <a:solidFill>
                  <a:srgbClr val="0000FF"/>
                </a:solidFill>
              </a:rPr>
              <a:t>one parent</a:t>
            </a:r>
            <a:r>
              <a:rPr lang="en-US" altLang="zh-HK" sz="2200" dirty="0" smtClean="0"/>
              <a:t>. A node in a graph may have many in-coming edges. So, there is no clear notion of </a:t>
            </a:r>
            <a:r>
              <a:rPr lang="en-US" altLang="zh-HK" sz="2200" dirty="0" smtClean="0">
                <a:solidFill>
                  <a:srgbClr val="0000FF"/>
                </a:solidFill>
              </a:rPr>
              <a:t>parent</a:t>
            </a:r>
            <a:r>
              <a:rPr lang="en-US" altLang="zh-HK" sz="2200" dirty="0" smtClean="0"/>
              <a:t> in a graph. We use </a:t>
            </a:r>
            <a:r>
              <a:rPr lang="en-US" altLang="zh-HK" sz="2200" dirty="0" smtClean="0">
                <a:solidFill>
                  <a:srgbClr val="0000FF"/>
                </a:solidFill>
              </a:rPr>
              <a:t>children</a:t>
            </a:r>
            <a:r>
              <a:rPr lang="en-US" altLang="zh-HK" sz="2200" dirty="0" smtClean="0"/>
              <a:t>, </a:t>
            </a:r>
            <a:r>
              <a:rPr lang="en-US" altLang="zh-HK" sz="2200" dirty="0" smtClean="0">
                <a:solidFill>
                  <a:srgbClr val="0000FF"/>
                </a:solidFill>
              </a:rPr>
              <a:t>ancestors</a:t>
            </a:r>
            <a:r>
              <a:rPr lang="en-US" altLang="zh-HK" sz="2200" dirty="0" smtClean="0"/>
              <a:t>, and </a:t>
            </a:r>
            <a:r>
              <a:rPr lang="en-US" altLang="zh-HK" sz="2200" dirty="0" smtClean="0">
                <a:solidFill>
                  <a:srgbClr val="0000FF"/>
                </a:solidFill>
              </a:rPr>
              <a:t>descendants</a:t>
            </a:r>
            <a:r>
              <a:rPr lang="en-US" altLang="zh-HK" sz="2200" dirty="0"/>
              <a:t> </a:t>
            </a:r>
            <a:r>
              <a:rPr lang="en-US" altLang="zh-HK" sz="2200" dirty="0" smtClean="0"/>
              <a:t>on a graph, if the context is clear.</a:t>
            </a:r>
          </a:p>
          <a:p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80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904F746F-45DB-4B98-8C86-5D17D07597B6}" type="slidenum">
              <a:rPr lang="zh-TW" altLang="en-US" smtClean="0"/>
              <a:pPr/>
              <a:t>16</a:t>
            </a:fld>
            <a:endParaRPr lang="en-US" altLang="zh-TW" dirty="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05245"/>
          </a:xfrm>
        </p:spPr>
        <p:txBody>
          <a:bodyPr/>
          <a:lstStyle/>
          <a:p>
            <a:r>
              <a:rPr lang="en-US" altLang="zh-TW" dirty="0"/>
              <a:t>Graph ADT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227" y="1007918"/>
            <a:ext cx="8584044" cy="5715000"/>
          </a:xfrm>
        </p:spPr>
        <p:txBody>
          <a:bodyPr/>
          <a:lstStyle/>
          <a:p>
            <a:r>
              <a:rPr lang="en-US" altLang="zh-TW" sz="2000" dirty="0"/>
              <a:t>A nonempty set of </a:t>
            </a:r>
            <a:r>
              <a:rPr lang="en-US" altLang="zh-TW" sz="2000" dirty="0" smtClean="0"/>
              <a:t>nodes </a:t>
            </a:r>
            <a:r>
              <a:rPr lang="en-US" altLang="zh-TW" sz="2000" dirty="0"/>
              <a:t>and a set of </a:t>
            </a:r>
            <a:r>
              <a:rPr lang="en-US" altLang="zh-TW" sz="2000" dirty="0" smtClean="0"/>
              <a:t>undirected </a:t>
            </a:r>
            <a:r>
              <a:rPr lang="en-US" altLang="zh-TW" sz="2000" dirty="0"/>
              <a:t>edges, where each edge is a pair of </a:t>
            </a:r>
            <a:r>
              <a:rPr lang="en-US" altLang="zh-TW" sz="2000" dirty="0" smtClean="0"/>
              <a:t>nodes. (</a:t>
            </a:r>
            <a:r>
              <a:rPr lang="en-US" altLang="zh-TW" sz="2000" i="1" dirty="0" smtClean="0"/>
              <a:t>Refer to ADT 6.1, page 271</a:t>
            </a:r>
            <a:r>
              <a:rPr lang="en-US" altLang="zh-TW" sz="2000" dirty="0" smtClean="0"/>
              <a:t>.)</a:t>
            </a:r>
            <a:endParaRPr lang="en-US" altLang="zh-TW" sz="2000" dirty="0"/>
          </a:p>
          <a:p>
            <a:r>
              <a:rPr lang="en-US" altLang="zh-TW" sz="2000" dirty="0" smtClean="0"/>
              <a:t>Functions:</a:t>
            </a:r>
          </a:p>
          <a:p>
            <a:pPr lvl="1"/>
            <a:r>
              <a:rPr lang="en-US" altLang="zh-TW" sz="2000" i="1" dirty="0" smtClean="0">
                <a:solidFill>
                  <a:srgbClr val="0000FF"/>
                </a:solidFill>
              </a:rPr>
              <a:t>Graph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Create</a:t>
            </a:r>
            <a:r>
              <a:rPr lang="en-US" altLang="zh-TW" sz="2000" dirty="0" smtClean="0">
                <a:solidFill>
                  <a:srgbClr val="0000FF"/>
                </a:solidFill>
              </a:rPr>
              <a:t>()</a:t>
            </a:r>
            <a:r>
              <a:rPr lang="en-US" altLang="zh-TW" sz="2000" dirty="0" smtClean="0"/>
              <a:t>: return </a:t>
            </a:r>
            <a:r>
              <a:rPr lang="en-US" altLang="zh-TW" sz="2000" dirty="0"/>
              <a:t>an empty </a:t>
            </a:r>
            <a:r>
              <a:rPr lang="en-US" altLang="zh-TW" sz="2000" dirty="0" smtClean="0"/>
              <a:t>graph.</a:t>
            </a:r>
          </a:p>
          <a:p>
            <a:pPr lvl="1"/>
            <a:r>
              <a:rPr lang="en-US" altLang="zh-TW" sz="2000" i="1" dirty="0" smtClean="0">
                <a:solidFill>
                  <a:srgbClr val="0000FF"/>
                </a:solidFill>
              </a:rPr>
              <a:t>Graph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InsertVertex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G</a:t>
            </a:r>
            <a:r>
              <a:rPr lang="en-US" altLang="zh-TW" sz="2000" dirty="0" smtClean="0">
                <a:solidFill>
                  <a:srgbClr val="0000FF"/>
                </a:solidFill>
              </a:rPr>
              <a:t>, </a:t>
            </a:r>
            <a:r>
              <a:rPr lang="en-US" altLang="zh-TW" sz="2000" i="1" dirty="0">
                <a:solidFill>
                  <a:srgbClr val="0000FF"/>
                </a:solidFill>
              </a:rPr>
              <a:t>v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r>
              <a:rPr lang="en-US" altLang="zh-TW" sz="2000" dirty="0" smtClean="0"/>
              <a:t>: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return </a:t>
            </a:r>
            <a:r>
              <a:rPr lang="en-US" altLang="zh-TW" sz="2000" dirty="0"/>
              <a:t>a graph </a:t>
            </a:r>
            <a:r>
              <a:rPr lang="en-US" altLang="zh-TW" sz="2000" dirty="0" smtClean="0"/>
              <a:t>G with </a:t>
            </a:r>
            <a:r>
              <a:rPr lang="en-US" altLang="zh-TW" sz="2000" i="1" dirty="0"/>
              <a:t>v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inserted, and 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has no incident </a:t>
            </a:r>
            <a:r>
              <a:rPr lang="en-US" altLang="zh-TW" sz="2000" dirty="0" smtClean="0"/>
              <a:t>edges.</a:t>
            </a:r>
          </a:p>
          <a:p>
            <a:pPr lvl="1"/>
            <a:r>
              <a:rPr lang="en-US" altLang="zh-TW" sz="2000" i="1" dirty="0" smtClean="0">
                <a:solidFill>
                  <a:srgbClr val="0000FF"/>
                </a:solidFill>
              </a:rPr>
              <a:t>Graph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InsertEdge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</a:rPr>
              <a:t>G</a:t>
            </a:r>
            <a:r>
              <a:rPr lang="en-US" altLang="zh-TW" sz="2000" dirty="0" smtClean="0">
                <a:solidFill>
                  <a:srgbClr val="0000FF"/>
                </a:solidFill>
              </a:rPr>
              <a:t>, </a:t>
            </a:r>
            <a:r>
              <a:rPr lang="en-US" altLang="zh-TW" sz="2000" i="1" dirty="0">
                <a:solidFill>
                  <a:srgbClr val="0000FF"/>
                </a:solidFill>
              </a:rPr>
              <a:t>v</a:t>
            </a:r>
            <a:r>
              <a:rPr lang="en-US" altLang="zh-TW" sz="2000" i="1" baseline="-25000" dirty="0">
                <a:solidFill>
                  <a:srgbClr val="0000FF"/>
                </a:solidFill>
              </a:rPr>
              <a:t>1</a:t>
            </a:r>
            <a:r>
              <a:rPr lang="en-US" altLang="zh-TW" sz="2000" i="1" dirty="0">
                <a:solidFill>
                  <a:srgbClr val="0000FF"/>
                </a:solidFill>
              </a:rPr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v</a:t>
            </a:r>
            <a:r>
              <a:rPr lang="en-US" altLang="zh-TW" sz="2000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r>
              <a:rPr lang="en-US" altLang="zh-TW" sz="2000" dirty="0" smtClean="0"/>
              <a:t>: return </a:t>
            </a:r>
            <a:r>
              <a:rPr lang="en-US" altLang="zh-TW" sz="2000" dirty="0"/>
              <a:t>a graph </a:t>
            </a:r>
            <a:r>
              <a:rPr lang="en-US" altLang="zh-TW" sz="2000" dirty="0" smtClean="0"/>
              <a:t>G with </a:t>
            </a:r>
            <a:r>
              <a:rPr lang="en-US" altLang="zh-TW" sz="2000" dirty="0"/>
              <a:t>a new edge </a:t>
            </a:r>
            <a:r>
              <a:rPr lang="en-US" altLang="zh-TW" sz="2000" dirty="0" smtClean="0"/>
              <a:t>between </a:t>
            </a:r>
            <a:r>
              <a:rPr lang="en-US" altLang="zh-TW" sz="2000" i="1" dirty="0"/>
              <a:t>v</a:t>
            </a:r>
            <a:r>
              <a:rPr lang="en-US" altLang="zh-TW" sz="2000" i="1" baseline="-25000" dirty="0"/>
              <a:t>1</a:t>
            </a:r>
            <a:r>
              <a:rPr lang="en-US" altLang="zh-TW" sz="2000" i="1" dirty="0"/>
              <a:t> and </a:t>
            </a:r>
            <a:r>
              <a:rPr lang="en-US" altLang="zh-TW" sz="2000" i="1" dirty="0" smtClean="0"/>
              <a:t>v</a:t>
            </a:r>
            <a:r>
              <a:rPr lang="en-US" altLang="zh-TW" sz="2000" i="1" baseline="-25000" dirty="0" smtClean="0"/>
              <a:t>2.</a:t>
            </a:r>
            <a:endParaRPr lang="en-US" altLang="zh-TW" sz="2000" dirty="0"/>
          </a:p>
          <a:p>
            <a:pPr lvl="1"/>
            <a:r>
              <a:rPr lang="en-US" altLang="zh-TW" sz="2000" i="1" dirty="0" smtClean="0">
                <a:solidFill>
                  <a:srgbClr val="0000FF"/>
                </a:solidFill>
              </a:rPr>
              <a:t>Graph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DeleteVertex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G</a:t>
            </a:r>
            <a:r>
              <a:rPr lang="en-US" altLang="zh-TW" sz="2000" dirty="0" smtClean="0">
                <a:solidFill>
                  <a:srgbClr val="0000FF"/>
                </a:solidFill>
              </a:rPr>
              <a:t>, </a:t>
            </a:r>
            <a:r>
              <a:rPr lang="en-US" altLang="zh-TW" sz="2000" i="1" dirty="0">
                <a:solidFill>
                  <a:srgbClr val="0000FF"/>
                </a:solidFill>
              </a:rPr>
              <a:t>v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r>
              <a:rPr lang="en-US" altLang="zh-TW" sz="2000" dirty="0" smtClean="0"/>
              <a:t>: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return </a:t>
            </a:r>
            <a:r>
              <a:rPr lang="en-US" altLang="zh-TW" sz="2000" dirty="0"/>
              <a:t>a graph </a:t>
            </a:r>
            <a:r>
              <a:rPr lang="en-US" altLang="zh-TW" sz="2000" dirty="0" smtClean="0"/>
              <a:t>G in </a:t>
            </a:r>
            <a:r>
              <a:rPr lang="en-US" altLang="zh-TW" sz="2000" dirty="0"/>
              <a:t>which </a:t>
            </a:r>
            <a:r>
              <a:rPr lang="en-US" altLang="zh-TW" sz="2000" i="1" dirty="0"/>
              <a:t>v</a:t>
            </a:r>
            <a:r>
              <a:rPr lang="en-US" altLang="zh-TW" sz="2000" dirty="0"/>
              <a:t> and all </a:t>
            </a:r>
            <a:r>
              <a:rPr lang="en-US" altLang="zh-TW" sz="2000" dirty="0" smtClean="0"/>
              <a:t>edges incident </a:t>
            </a:r>
            <a:r>
              <a:rPr lang="en-US" altLang="zh-TW" sz="2000" dirty="0"/>
              <a:t>to it are </a:t>
            </a:r>
            <a:r>
              <a:rPr lang="en-US" altLang="zh-TW" sz="2000" dirty="0" smtClean="0"/>
              <a:t>removed.</a:t>
            </a:r>
          </a:p>
          <a:p>
            <a:pPr lvl="1"/>
            <a:r>
              <a:rPr lang="en-US" altLang="zh-TW" sz="2000" i="1" dirty="0" smtClean="0">
                <a:solidFill>
                  <a:srgbClr val="0000FF"/>
                </a:solidFill>
              </a:rPr>
              <a:t>Graph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DeleteEdge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</a:rPr>
              <a:t>G</a:t>
            </a:r>
            <a:r>
              <a:rPr lang="en-US" altLang="zh-TW" sz="2000" dirty="0" smtClean="0">
                <a:solidFill>
                  <a:srgbClr val="0000FF"/>
                </a:solidFill>
              </a:rPr>
              <a:t>, </a:t>
            </a:r>
            <a:r>
              <a:rPr lang="en-US" altLang="zh-TW" sz="2000" i="1" dirty="0">
                <a:solidFill>
                  <a:srgbClr val="0000FF"/>
                </a:solidFill>
              </a:rPr>
              <a:t>v</a:t>
            </a:r>
            <a:r>
              <a:rPr lang="en-US" altLang="zh-TW" sz="2000" i="1" baseline="-25000" dirty="0">
                <a:solidFill>
                  <a:srgbClr val="0000FF"/>
                </a:solidFill>
              </a:rPr>
              <a:t>1</a:t>
            </a:r>
            <a:r>
              <a:rPr lang="en-US" altLang="zh-TW" sz="2000" i="1" dirty="0">
                <a:solidFill>
                  <a:srgbClr val="0000FF"/>
                </a:solidFill>
              </a:rPr>
              <a:t>, v</a:t>
            </a:r>
            <a:r>
              <a:rPr lang="en-US" altLang="zh-TW" sz="2000" i="1" baseline="-25000" dirty="0">
                <a:solidFill>
                  <a:srgbClr val="0000FF"/>
                </a:solidFill>
              </a:rPr>
              <a:t>2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r>
              <a:rPr lang="en-US" altLang="zh-TW" sz="2000" dirty="0" smtClean="0"/>
              <a:t>: return </a:t>
            </a:r>
            <a:r>
              <a:rPr lang="en-US" altLang="zh-TW" sz="2000" dirty="0"/>
              <a:t>a graph </a:t>
            </a:r>
            <a:r>
              <a:rPr lang="en-US" altLang="zh-TW" sz="2000" dirty="0" smtClean="0"/>
              <a:t>G in </a:t>
            </a:r>
            <a:r>
              <a:rPr lang="en-US" altLang="zh-TW" sz="2000" dirty="0"/>
              <a:t>which the edge (</a:t>
            </a:r>
            <a:r>
              <a:rPr lang="en-US" altLang="zh-TW" sz="2000" i="1" dirty="0"/>
              <a:t>v</a:t>
            </a:r>
            <a:r>
              <a:rPr lang="en-US" altLang="zh-TW" sz="2000" i="1" baseline="-25000" dirty="0"/>
              <a:t>1</a:t>
            </a:r>
            <a:r>
              <a:rPr lang="en-US" altLang="zh-TW" sz="2000" i="1" dirty="0"/>
              <a:t>, </a:t>
            </a:r>
            <a:r>
              <a:rPr lang="en-US" altLang="zh-TW" sz="2000" i="1" dirty="0" smtClean="0"/>
              <a:t>v</a:t>
            </a:r>
            <a:r>
              <a:rPr lang="en-US" altLang="zh-TW" sz="2000" i="1" baseline="-25000" dirty="0" smtClean="0"/>
              <a:t>2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is </a:t>
            </a:r>
            <a:r>
              <a:rPr lang="en-US" altLang="zh-TW" sz="2000" dirty="0"/>
              <a:t>removed. Leave the incident nodes in </a:t>
            </a:r>
            <a:r>
              <a:rPr lang="en-US" altLang="zh-TW" sz="2000" dirty="0" smtClean="0"/>
              <a:t>the graph.</a:t>
            </a:r>
          </a:p>
          <a:p>
            <a:pPr lvl="1"/>
            <a:r>
              <a:rPr lang="en-US" altLang="zh-TW" sz="2000" i="1" dirty="0" smtClean="0">
                <a:solidFill>
                  <a:srgbClr val="0000FF"/>
                </a:solidFill>
              </a:rPr>
              <a:t>Boolean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IsEmpty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G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r>
              <a:rPr lang="en-US" altLang="zh-TW" sz="2000" dirty="0" smtClean="0"/>
              <a:t>: if G is empty </a:t>
            </a:r>
            <a:r>
              <a:rPr lang="en-US" altLang="zh-TW" sz="2000" dirty="0"/>
              <a:t>return </a:t>
            </a:r>
            <a:r>
              <a:rPr lang="en-US" altLang="zh-TW" sz="2000" i="1" dirty="0"/>
              <a:t>TRUE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else </a:t>
            </a:r>
            <a:r>
              <a:rPr lang="en-US" altLang="zh-TW" sz="2000" dirty="0"/>
              <a:t>return </a:t>
            </a:r>
            <a:r>
              <a:rPr lang="en-US" altLang="zh-TW" sz="2000" i="1" dirty="0" smtClean="0"/>
              <a:t>FALSE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i="1" dirty="0" smtClean="0">
                <a:solidFill>
                  <a:srgbClr val="0000FF"/>
                </a:solidFill>
              </a:rPr>
              <a:t>List</a:t>
            </a:r>
            <a:r>
              <a:rPr lang="en-US" altLang="zh-TW" sz="2000" dirty="0" smtClean="0">
                <a:solidFill>
                  <a:srgbClr val="0000FF"/>
                </a:solidFill>
              </a:rPr>
              <a:t> Adjacent(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G</a:t>
            </a:r>
            <a:r>
              <a:rPr lang="en-US" altLang="zh-TW" sz="2000" dirty="0" smtClean="0">
                <a:solidFill>
                  <a:srgbClr val="0000FF"/>
                </a:solidFill>
              </a:rPr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v</a:t>
            </a:r>
            <a:r>
              <a:rPr lang="en-US" altLang="zh-TW" sz="2000" dirty="0" smtClean="0">
                <a:solidFill>
                  <a:srgbClr val="0000FF"/>
                </a:solidFill>
              </a:rPr>
              <a:t>):</a:t>
            </a:r>
            <a:r>
              <a:rPr lang="en-US" altLang="zh-TW" sz="2000" dirty="0" smtClean="0"/>
              <a:t> return </a:t>
            </a:r>
            <a:r>
              <a:rPr lang="en-US" altLang="zh-TW" sz="2000" dirty="0"/>
              <a:t>a list of all </a:t>
            </a:r>
            <a:r>
              <a:rPr lang="en-US" altLang="zh-TW" sz="2000" dirty="0" smtClean="0"/>
              <a:t>nodes </a:t>
            </a:r>
            <a:r>
              <a:rPr lang="en-US" altLang="zh-TW" sz="2000" dirty="0"/>
              <a:t>that are </a:t>
            </a:r>
            <a:r>
              <a:rPr lang="en-US" altLang="zh-TW" sz="2000" dirty="0" smtClean="0"/>
              <a:t>adjacent </a:t>
            </a:r>
            <a:r>
              <a:rPr lang="en-US" altLang="zh-TW" sz="2000" dirty="0"/>
              <a:t>to </a:t>
            </a:r>
            <a:r>
              <a:rPr lang="en-US" altLang="zh-TW" sz="2000" i="1" dirty="0"/>
              <a:t>v</a:t>
            </a:r>
            <a:r>
              <a:rPr lang="en-US" altLang="zh-TW" sz="2000" dirty="0"/>
              <a:t>.</a:t>
            </a:r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2401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8261684" cy="409074"/>
          </a:xfrm>
        </p:spPr>
        <p:txBody>
          <a:bodyPr/>
          <a:lstStyle/>
          <a:p>
            <a:r>
              <a:rPr lang="en-US" altLang="zh-TW" sz="3200" dirty="0"/>
              <a:t>Graph Representation: Adjacency Matrix</a:t>
            </a:r>
          </a:p>
        </p:txBody>
      </p:sp>
      <p:graphicFrame>
        <p:nvGraphicFramePr>
          <p:cNvPr id="463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11282"/>
              </p:ext>
            </p:extLst>
          </p:nvPr>
        </p:nvGraphicFramePr>
        <p:xfrm>
          <a:off x="1196137" y="1824793"/>
          <a:ext cx="2673718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" name="Photo Editor Photo" r:id="rId3" imgW="3828571" imgH="5552381" progId="MSPhotoEd.3">
                  <p:embed/>
                </p:oleObj>
              </mc:Choice>
              <mc:Fallback>
                <p:oleObj name="Photo Editor Photo" r:id="rId3" imgW="3828571" imgH="555238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37" y="1824793"/>
                        <a:ext cx="2673718" cy="486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97280"/>
              </p:ext>
            </p:extLst>
          </p:nvPr>
        </p:nvGraphicFramePr>
        <p:xfrm>
          <a:off x="4995632" y="1900993"/>
          <a:ext cx="2651731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Photo Editor Photo" r:id="rId5" imgW="3390476" imgH="5477640" progId="MSPhotoEd.3">
                  <p:embed/>
                </p:oleObj>
              </mc:Choice>
              <mc:Fallback>
                <p:oleObj name="Photo Editor Photo" r:id="rId5" imgW="3390476" imgH="547764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632" y="1900993"/>
                        <a:ext cx="2651731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Graph</a:t>
            </a:r>
            <a:endParaRPr lang="en-US" altLang="zh-TW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6-</a:t>
            </a:r>
            <a:fld id="{54B2DD70-B987-4949-B294-5F782849949B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0678" y="985047"/>
            <a:ext cx="6907599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 kern="0" dirty="0" smtClean="0"/>
              <a:t>Let A[</a:t>
            </a:r>
            <a:r>
              <a:rPr lang="en-US" altLang="zh-TW" sz="2400" kern="0" dirty="0" err="1" smtClean="0"/>
              <a:t>i</a:t>
            </a:r>
            <a:r>
              <a:rPr lang="en-US" altLang="zh-TW" sz="2400" kern="0" dirty="0" smtClean="0"/>
              <a:t>][j] be an adjacency matrix.</a:t>
            </a:r>
          </a:p>
        </p:txBody>
      </p:sp>
    </p:spTree>
    <p:extLst>
      <p:ext uri="{BB962C8B-B14F-4D97-AF65-F5344CB8AC3E}">
        <p14:creationId xmlns:p14="http://schemas.microsoft.com/office/powerpoint/2010/main" val="35247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7E70FDD9-C708-47E8-9970-1B200FEAD392}" type="slidenum">
              <a:rPr lang="zh-TW" altLang="en-US" smtClean="0"/>
              <a:pPr/>
              <a:t>18</a:t>
            </a:fld>
            <a:endParaRPr lang="en-US" altLang="zh-TW" dirty="0"/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85747" cy="625642"/>
          </a:xfrm>
        </p:spPr>
        <p:txBody>
          <a:bodyPr/>
          <a:lstStyle/>
          <a:p>
            <a:r>
              <a:rPr lang="en-US" altLang="zh-TW" sz="3600" dirty="0"/>
              <a:t>Graph Representation: Adjacency List</a:t>
            </a:r>
          </a:p>
        </p:txBody>
      </p:sp>
      <p:sp>
        <p:nvSpPr>
          <p:cNvPr id="4659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2473" y="4286106"/>
            <a:ext cx="7772400" cy="195828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 err="1">
                <a:solidFill>
                  <a:srgbClr val="0000FF"/>
                </a:solidFill>
              </a:rPr>
              <a:t>struct</a:t>
            </a:r>
            <a:r>
              <a:rPr lang="en-US" altLang="zh-TW" sz="2200" dirty="0">
                <a:solidFill>
                  <a:srgbClr val="0000FF"/>
                </a:solidFill>
              </a:rPr>
              <a:t> _</a:t>
            </a:r>
            <a:r>
              <a:rPr lang="en-US" altLang="zh-TW" sz="2200" dirty="0" err="1">
                <a:solidFill>
                  <a:srgbClr val="0000FF"/>
                </a:solidFill>
              </a:rPr>
              <a:t>adjlist</a:t>
            </a:r>
            <a:r>
              <a:rPr lang="en-US" altLang="zh-TW" sz="2200" dirty="0">
                <a:solidFill>
                  <a:srgbClr val="0000FF"/>
                </a:solidFill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200" dirty="0" smtClean="0">
                <a:solidFill>
                  <a:srgbClr val="0000FF"/>
                </a:solidFill>
              </a:rPr>
              <a:t> node;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>
                <a:solidFill>
                  <a:srgbClr val="0000FF"/>
                </a:solidFill>
              </a:rPr>
              <a:t>_</a:t>
            </a:r>
            <a:r>
              <a:rPr lang="en-US" altLang="zh-TW" sz="2200" dirty="0" err="1">
                <a:solidFill>
                  <a:srgbClr val="0000FF"/>
                </a:solidFill>
              </a:rPr>
              <a:t>adjlist</a:t>
            </a:r>
            <a:r>
              <a:rPr lang="en-US" altLang="zh-TW" sz="2200" dirty="0">
                <a:solidFill>
                  <a:srgbClr val="0000FF"/>
                </a:solidFill>
              </a:rPr>
              <a:t> *link;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 </a:t>
            </a:r>
            <a:r>
              <a:rPr lang="en-US" altLang="zh-TW" sz="2200" dirty="0" err="1">
                <a:solidFill>
                  <a:srgbClr val="0000FF"/>
                </a:solidFill>
              </a:rPr>
              <a:t>adjlist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rgbClr val="0000FF"/>
                </a:solidFill>
              </a:rPr>
              <a:t>adjlist</a:t>
            </a:r>
            <a:r>
              <a:rPr lang="en-US" altLang="zh-TW" sz="2200" dirty="0" smtClean="0">
                <a:solidFill>
                  <a:srgbClr val="0000FF"/>
                </a:solidFill>
              </a:rPr>
              <a:t> graph[MAX_NODES</a:t>
            </a:r>
            <a:r>
              <a:rPr lang="en-US" altLang="zh-TW" sz="2200" dirty="0">
                <a:solidFill>
                  <a:srgbClr val="0000FF"/>
                </a:solidFill>
              </a:rPr>
              <a:t>];</a:t>
            </a:r>
          </a:p>
        </p:txBody>
      </p:sp>
      <p:graphicFrame>
        <p:nvGraphicFramePr>
          <p:cNvPr id="465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43168"/>
              </p:ext>
            </p:extLst>
          </p:nvPr>
        </p:nvGraphicFramePr>
        <p:xfrm>
          <a:off x="934312" y="922424"/>
          <a:ext cx="5839964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Photo Editor Photo" r:id="rId3" imgW="7535327" imgH="3877216" progId="MSPhotoEd.3">
                  <p:embed/>
                </p:oleObj>
              </mc:Choice>
              <mc:Fallback>
                <p:oleObj name="Photo Editor Photo" r:id="rId3" imgW="7535327" imgH="387721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312" y="922424"/>
                        <a:ext cx="5839964" cy="325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9821B533-9C31-47E1-A33A-9B194B17AF5C}" type="slidenum">
              <a:rPr lang="zh-TW" altLang="en-US" smtClean="0"/>
              <a:pPr/>
              <a:t>19</a:t>
            </a:fld>
            <a:endParaRPr lang="en-US" altLang="zh-TW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1579"/>
          </a:xfrm>
        </p:spPr>
        <p:txBody>
          <a:bodyPr/>
          <a:lstStyle/>
          <a:p>
            <a:r>
              <a:rPr lang="en-US" altLang="zh-TW" dirty="0"/>
              <a:t>Adjacency List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834" y="1686569"/>
            <a:ext cx="4844135" cy="1620303"/>
          </a:xfrm>
        </p:spPr>
        <p:txBody>
          <a:bodyPr/>
          <a:lstStyle/>
          <a:p>
            <a:r>
              <a:rPr lang="en-US" altLang="zh-TW" sz="2400" dirty="0"/>
              <a:t>For </a:t>
            </a:r>
            <a:r>
              <a:rPr lang="en-US" altLang="zh-TW" sz="2400" dirty="0" smtClean="0"/>
              <a:t>an undirected </a:t>
            </a:r>
            <a:r>
              <a:rPr lang="en-US" altLang="zh-TW" sz="2400" dirty="0"/>
              <a:t>graph with </a:t>
            </a:r>
            <a:r>
              <a:rPr lang="en-US" altLang="zh-TW" sz="2400" i="1" dirty="0"/>
              <a:t>n </a:t>
            </a:r>
            <a:r>
              <a:rPr lang="en-US" altLang="zh-TW" sz="2400" dirty="0" smtClean="0"/>
              <a:t>nodes </a:t>
            </a:r>
            <a:r>
              <a:rPr lang="en-US" altLang="zh-TW" sz="2400" dirty="0"/>
              <a:t>and </a:t>
            </a:r>
            <a:r>
              <a:rPr lang="en-US" altLang="zh-TW" sz="2400" i="1" dirty="0" smtClean="0"/>
              <a:t>m </a:t>
            </a:r>
            <a:r>
              <a:rPr lang="en-US" altLang="zh-TW" sz="2400" dirty="0"/>
              <a:t>edges, this representation requires </a:t>
            </a:r>
            <a:r>
              <a:rPr lang="en-US" altLang="zh-TW" sz="2400" i="1" dirty="0"/>
              <a:t>n </a:t>
            </a:r>
            <a:r>
              <a:rPr lang="en-US" altLang="zh-TW" sz="2400" dirty="0"/>
              <a:t>head nodes and </a:t>
            </a:r>
            <a:r>
              <a:rPr lang="en-US" altLang="zh-TW" sz="2400" i="1" dirty="0" smtClean="0"/>
              <a:t>2m </a:t>
            </a:r>
            <a:r>
              <a:rPr lang="en-US" altLang="zh-TW" sz="2400" dirty="0"/>
              <a:t>list nodes.</a:t>
            </a:r>
          </a:p>
        </p:txBody>
      </p:sp>
      <p:grpSp>
        <p:nvGrpSpPr>
          <p:cNvPr id="485400" name="Group 24"/>
          <p:cNvGrpSpPr>
            <a:grpSpLocks/>
          </p:cNvGrpSpPr>
          <p:nvPr/>
        </p:nvGrpSpPr>
        <p:grpSpPr bwMode="auto">
          <a:xfrm>
            <a:off x="1014119" y="4358009"/>
            <a:ext cx="5457376" cy="400050"/>
            <a:chOff x="1008" y="1296"/>
            <a:chExt cx="3723" cy="252"/>
          </a:xfrm>
        </p:grpSpPr>
        <p:grpSp>
          <p:nvGrpSpPr>
            <p:cNvPr id="485383" name="Group 7"/>
            <p:cNvGrpSpPr>
              <a:grpSpLocks/>
            </p:cNvGrpSpPr>
            <p:nvPr/>
          </p:nvGrpSpPr>
          <p:grpSpPr bwMode="auto">
            <a:xfrm>
              <a:off x="1008" y="1296"/>
              <a:ext cx="624" cy="252"/>
              <a:chOff x="1104" y="1401"/>
              <a:chExt cx="624" cy="252"/>
            </a:xfrm>
          </p:grpSpPr>
          <p:sp>
            <p:nvSpPr>
              <p:cNvPr id="485380" name="Rectangle 4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381" name="Rectangle 5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382" name="Text Box 6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85384" name="Group 8"/>
            <p:cNvGrpSpPr>
              <a:grpSpLocks/>
            </p:cNvGrpSpPr>
            <p:nvPr/>
          </p:nvGrpSpPr>
          <p:grpSpPr bwMode="auto">
            <a:xfrm>
              <a:off x="2016" y="1296"/>
              <a:ext cx="624" cy="252"/>
              <a:chOff x="1104" y="1401"/>
              <a:chExt cx="624" cy="252"/>
            </a:xfrm>
          </p:grpSpPr>
          <p:sp>
            <p:nvSpPr>
              <p:cNvPr id="485385" name="Rectangle 9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386" name="Rectangle 10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387" name="Text Box 11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85388" name="Group 12"/>
            <p:cNvGrpSpPr>
              <a:grpSpLocks/>
            </p:cNvGrpSpPr>
            <p:nvPr/>
          </p:nvGrpSpPr>
          <p:grpSpPr bwMode="auto">
            <a:xfrm>
              <a:off x="3024" y="1296"/>
              <a:ext cx="624" cy="252"/>
              <a:chOff x="1104" y="1401"/>
              <a:chExt cx="624" cy="252"/>
            </a:xfrm>
          </p:grpSpPr>
          <p:sp>
            <p:nvSpPr>
              <p:cNvPr id="485389" name="Rectangle 13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390" name="Rectangle 14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391" name="Text Box 15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2</a:t>
                </a:r>
              </a:p>
            </p:txBody>
          </p:sp>
        </p:grpSp>
        <p:sp>
          <p:nvSpPr>
            <p:cNvPr id="485392" name="Line 16"/>
            <p:cNvSpPr>
              <a:spLocks noChangeShapeType="1"/>
            </p:cNvSpPr>
            <p:nvPr/>
          </p:nvSpPr>
          <p:spPr bwMode="auto">
            <a:xfrm>
              <a:off x="1536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5393" name="Line 17"/>
            <p:cNvSpPr>
              <a:spLocks noChangeShapeType="1"/>
            </p:cNvSpPr>
            <p:nvPr/>
          </p:nvSpPr>
          <p:spPr bwMode="auto">
            <a:xfrm>
              <a:off x="2544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85394" name="Group 18"/>
            <p:cNvGrpSpPr>
              <a:grpSpLocks/>
            </p:cNvGrpSpPr>
            <p:nvPr/>
          </p:nvGrpSpPr>
          <p:grpSpPr bwMode="auto">
            <a:xfrm>
              <a:off x="4032" y="1296"/>
              <a:ext cx="624" cy="252"/>
              <a:chOff x="1104" y="1401"/>
              <a:chExt cx="624" cy="252"/>
            </a:xfrm>
          </p:grpSpPr>
          <p:sp>
            <p:nvSpPr>
              <p:cNvPr id="485395" name="Rectangle 19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396" name="Rectangle 20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397" name="Text Box 21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3</a:t>
                </a:r>
              </a:p>
            </p:txBody>
          </p:sp>
        </p:grpSp>
        <p:sp>
          <p:nvSpPr>
            <p:cNvPr id="485398" name="Line 22"/>
            <p:cNvSpPr>
              <a:spLocks noChangeShapeType="1"/>
            </p:cNvSpPr>
            <p:nvPr/>
          </p:nvSpPr>
          <p:spPr bwMode="auto">
            <a:xfrm>
              <a:off x="3552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5399" name="Text Box 23"/>
            <p:cNvSpPr txBox="1">
              <a:spLocks noChangeArrowheads="1"/>
            </p:cNvSpPr>
            <p:nvPr/>
          </p:nvSpPr>
          <p:spPr bwMode="auto">
            <a:xfrm>
              <a:off x="4368" y="1296"/>
              <a:ext cx="3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Nil</a:t>
              </a:r>
            </a:p>
          </p:txBody>
        </p:sp>
      </p:grpSp>
      <p:grpSp>
        <p:nvGrpSpPr>
          <p:cNvPr id="485401" name="Group 25"/>
          <p:cNvGrpSpPr>
            <a:grpSpLocks/>
          </p:cNvGrpSpPr>
          <p:nvPr/>
        </p:nvGrpSpPr>
        <p:grpSpPr bwMode="auto">
          <a:xfrm>
            <a:off x="1014119" y="4815209"/>
            <a:ext cx="5457376" cy="400050"/>
            <a:chOff x="1008" y="1296"/>
            <a:chExt cx="3723" cy="252"/>
          </a:xfrm>
        </p:grpSpPr>
        <p:grpSp>
          <p:nvGrpSpPr>
            <p:cNvPr id="485402" name="Group 26"/>
            <p:cNvGrpSpPr>
              <a:grpSpLocks/>
            </p:cNvGrpSpPr>
            <p:nvPr/>
          </p:nvGrpSpPr>
          <p:grpSpPr bwMode="auto">
            <a:xfrm>
              <a:off x="1008" y="1296"/>
              <a:ext cx="624" cy="252"/>
              <a:chOff x="1104" y="1401"/>
              <a:chExt cx="624" cy="252"/>
            </a:xfrm>
          </p:grpSpPr>
          <p:sp>
            <p:nvSpPr>
              <p:cNvPr id="485403" name="Rectangle 27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04" name="Rectangle 28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05" name="Text Box 29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85406" name="Group 30"/>
            <p:cNvGrpSpPr>
              <a:grpSpLocks/>
            </p:cNvGrpSpPr>
            <p:nvPr/>
          </p:nvGrpSpPr>
          <p:grpSpPr bwMode="auto">
            <a:xfrm>
              <a:off x="2016" y="1296"/>
              <a:ext cx="624" cy="252"/>
              <a:chOff x="1104" y="1401"/>
              <a:chExt cx="624" cy="252"/>
            </a:xfrm>
          </p:grpSpPr>
          <p:sp>
            <p:nvSpPr>
              <p:cNvPr id="485407" name="Rectangle 31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08" name="Rectangle 32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09" name="Text Box 33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485410" name="Group 34"/>
            <p:cNvGrpSpPr>
              <a:grpSpLocks/>
            </p:cNvGrpSpPr>
            <p:nvPr/>
          </p:nvGrpSpPr>
          <p:grpSpPr bwMode="auto">
            <a:xfrm>
              <a:off x="3024" y="1296"/>
              <a:ext cx="624" cy="252"/>
              <a:chOff x="1104" y="1401"/>
              <a:chExt cx="624" cy="252"/>
            </a:xfrm>
          </p:grpSpPr>
          <p:sp>
            <p:nvSpPr>
              <p:cNvPr id="485411" name="Rectangle 35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12" name="Rectangle 36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13" name="Text Box 37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2</a:t>
                </a:r>
              </a:p>
            </p:txBody>
          </p:sp>
        </p:grpSp>
        <p:sp>
          <p:nvSpPr>
            <p:cNvPr id="485414" name="Line 38"/>
            <p:cNvSpPr>
              <a:spLocks noChangeShapeType="1"/>
            </p:cNvSpPr>
            <p:nvPr/>
          </p:nvSpPr>
          <p:spPr bwMode="auto">
            <a:xfrm>
              <a:off x="1536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5415" name="Line 39"/>
            <p:cNvSpPr>
              <a:spLocks noChangeShapeType="1"/>
            </p:cNvSpPr>
            <p:nvPr/>
          </p:nvSpPr>
          <p:spPr bwMode="auto">
            <a:xfrm>
              <a:off x="2544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85416" name="Group 40"/>
            <p:cNvGrpSpPr>
              <a:grpSpLocks/>
            </p:cNvGrpSpPr>
            <p:nvPr/>
          </p:nvGrpSpPr>
          <p:grpSpPr bwMode="auto">
            <a:xfrm>
              <a:off x="4032" y="1296"/>
              <a:ext cx="624" cy="252"/>
              <a:chOff x="1104" y="1401"/>
              <a:chExt cx="624" cy="252"/>
            </a:xfrm>
          </p:grpSpPr>
          <p:sp>
            <p:nvSpPr>
              <p:cNvPr id="485417" name="Rectangle 41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18" name="Rectangle 42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19" name="Text Box 43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3</a:t>
                </a:r>
              </a:p>
            </p:txBody>
          </p:sp>
        </p:grpSp>
        <p:sp>
          <p:nvSpPr>
            <p:cNvPr id="485420" name="Line 44"/>
            <p:cNvSpPr>
              <a:spLocks noChangeShapeType="1"/>
            </p:cNvSpPr>
            <p:nvPr/>
          </p:nvSpPr>
          <p:spPr bwMode="auto">
            <a:xfrm>
              <a:off x="3552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5421" name="Text Box 45"/>
            <p:cNvSpPr txBox="1">
              <a:spLocks noChangeArrowheads="1"/>
            </p:cNvSpPr>
            <p:nvPr/>
          </p:nvSpPr>
          <p:spPr bwMode="auto">
            <a:xfrm>
              <a:off x="4368" y="1296"/>
              <a:ext cx="3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Nil</a:t>
              </a:r>
            </a:p>
          </p:txBody>
        </p:sp>
      </p:grpSp>
      <p:grpSp>
        <p:nvGrpSpPr>
          <p:cNvPr id="485422" name="Group 46"/>
          <p:cNvGrpSpPr>
            <a:grpSpLocks/>
          </p:cNvGrpSpPr>
          <p:nvPr/>
        </p:nvGrpSpPr>
        <p:grpSpPr bwMode="auto">
          <a:xfrm>
            <a:off x="1014119" y="5272409"/>
            <a:ext cx="5457376" cy="400050"/>
            <a:chOff x="1008" y="1296"/>
            <a:chExt cx="3723" cy="252"/>
          </a:xfrm>
        </p:grpSpPr>
        <p:grpSp>
          <p:nvGrpSpPr>
            <p:cNvPr id="485423" name="Group 47"/>
            <p:cNvGrpSpPr>
              <a:grpSpLocks/>
            </p:cNvGrpSpPr>
            <p:nvPr/>
          </p:nvGrpSpPr>
          <p:grpSpPr bwMode="auto">
            <a:xfrm>
              <a:off x="1008" y="1296"/>
              <a:ext cx="624" cy="252"/>
              <a:chOff x="1104" y="1401"/>
              <a:chExt cx="624" cy="252"/>
            </a:xfrm>
          </p:grpSpPr>
          <p:sp>
            <p:nvSpPr>
              <p:cNvPr id="485424" name="Rectangle 48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25" name="Rectangle 49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26" name="Text Box 50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85427" name="Group 51"/>
            <p:cNvGrpSpPr>
              <a:grpSpLocks/>
            </p:cNvGrpSpPr>
            <p:nvPr/>
          </p:nvGrpSpPr>
          <p:grpSpPr bwMode="auto">
            <a:xfrm>
              <a:off x="2016" y="1296"/>
              <a:ext cx="624" cy="252"/>
              <a:chOff x="1104" y="1401"/>
              <a:chExt cx="624" cy="252"/>
            </a:xfrm>
          </p:grpSpPr>
          <p:sp>
            <p:nvSpPr>
              <p:cNvPr id="485428" name="Rectangle 52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29" name="Rectangle 53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30" name="Text Box 54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485431" name="Group 55"/>
            <p:cNvGrpSpPr>
              <a:grpSpLocks/>
            </p:cNvGrpSpPr>
            <p:nvPr/>
          </p:nvGrpSpPr>
          <p:grpSpPr bwMode="auto">
            <a:xfrm>
              <a:off x="3024" y="1296"/>
              <a:ext cx="624" cy="252"/>
              <a:chOff x="1104" y="1401"/>
              <a:chExt cx="624" cy="252"/>
            </a:xfrm>
          </p:grpSpPr>
          <p:sp>
            <p:nvSpPr>
              <p:cNvPr id="485432" name="Rectangle 56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33" name="Rectangle 57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34" name="Text Box 58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1</a:t>
                </a:r>
              </a:p>
            </p:txBody>
          </p:sp>
        </p:grpSp>
        <p:sp>
          <p:nvSpPr>
            <p:cNvPr id="485435" name="Line 59"/>
            <p:cNvSpPr>
              <a:spLocks noChangeShapeType="1"/>
            </p:cNvSpPr>
            <p:nvPr/>
          </p:nvSpPr>
          <p:spPr bwMode="auto">
            <a:xfrm>
              <a:off x="1536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5436" name="Line 60"/>
            <p:cNvSpPr>
              <a:spLocks noChangeShapeType="1"/>
            </p:cNvSpPr>
            <p:nvPr/>
          </p:nvSpPr>
          <p:spPr bwMode="auto">
            <a:xfrm>
              <a:off x="2544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85437" name="Group 61"/>
            <p:cNvGrpSpPr>
              <a:grpSpLocks/>
            </p:cNvGrpSpPr>
            <p:nvPr/>
          </p:nvGrpSpPr>
          <p:grpSpPr bwMode="auto">
            <a:xfrm>
              <a:off x="4032" y="1296"/>
              <a:ext cx="624" cy="252"/>
              <a:chOff x="1104" y="1401"/>
              <a:chExt cx="624" cy="252"/>
            </a:xfrm>
          </p:grpSpPr>
          <p:sp>
            <p:nvSpPr>
              <p:cNvPr id="485438" name="Rectangle 62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39" name="Rectangle 63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40" name="Text Box 64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3</a:t>
                </a:r>
              </a:p>
            </p:txBody>
          </p:sp>
        </p:grpSp>
        <p:sp>
          <p:nvSpPr>
            <p:cNvPr id="485441" name="Line 65"/>
            <p:cNvSpPr>
              <a:spLocks noChangeShapeType="1"/>
            </p:cNvSpPr>
            <p:nvPr/>
          </p:nvSpPr>
          <p:spPr bwMode="auto">
            <a:xfrm>
              <a:off x="3552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5442" name="Text Box 66"/>
            <p:cNvSpPr txBox="1">
              <a:spLocks noChangeArrowheads="1"/>
            </p:cNvSpPr>
            <p:nvPr/>
          </p:nvSpPr>
          <p:spPr bwMode="auto">
            <a:xfrm>
              <a:off x="4368" y="1296"/>
              <a:ext cx="3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Nil</a:t>
              </a:r>
            </a:p>
          </p:txBody>
        </p:sp>
      </p:grpSp>
      <p:grpSp>
        <p:nvGrpSpPr>
          <p:cNvPr id="485443" name="Group 67"/>
          <p:cNvGrpSpPr>
            <a:grpSpLocks/>
          </p:cNvGrpSpPr>
          <p:nvPr/>
        </p:nvGrpSpPr>
        <p:grpSpPr bwMode="auto">
          <a:xfrm>
            <a:off x="1014119" y="5729609"/>
            <a:ext cx="5457376" cy="400050"/>
            <a:chOff x="1008" y="1296"/>
            <a:chExt cx="3723" cy="252"/>
          </a:xfrm>
        </p:grpSpPr>
        <p:grpSp>
          <p:nvGrpSpPr>
            <p:cNvPr id="485444" name="Group 68"/>
            <p:cNvGrpSpPr>
              <a:grpSpLocks/>
            </p:cNvGrpSpPr>
            <p:nvPr/>
          </p:nvGrpSpPr>
          <p:grpSpPr bwMode="auto">
            <a:xfrm>
              <a:off x="1008" y="1296"/>
              <a:ext cx="624" cy="252"/>
              <a:chOff x="1104" y="1401"/>
              <a:chExt cx="624" cy="252"/>
            </a:xfrm>
          </p:grpSpPr>
          <p:sp>
            <p:nvSpPr>
              <p:cNvPr id="485445" name="Rectangle 69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46" name="Rectangle 70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47" name="Text Box 71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85448" name="Group 72"/>
            <p:cNvGrpSpPr>
              <a:grpSpLocks/>
            </p:cNvGrpSpPr>
            <p:nvPr/>
          </p:nvGrpSpPr>
          <p:grpSpPr bwMode="auto">
            <a:xfrm>
              <a:off x="2016" y="1296"/>
              <a:ext cx="624" cy="252"/>
              <a:chOff x="1104" y="1401"/>
              <a:chExt cx="624" cy="252"/>
            </a:xfrm>
          </p:grpSpPr>
          <p:sp>
            <p:nvSpPr>
              <p:cNvPr id="485449" name="Rectangle 73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50" name="Rectangle 74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51" name="Text Box 75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485452" name="Group 76"/>
            <p:cNvGrpSpPr>
              <a:grpSpLocks/>
            </p:cNvGrpSpPr>
            <p:nvPr/>
          </p:nvGrpSpPr>
          <p:grpSpPr bwMode="auto">
            <a:xfrm>
              <a:off x="3024" y="1296"/>
              <a:ext cx="624" cy="252"/>
              <a:chOff x="1104" y="1401"/>
              <a:chExt cx="624" cy="252"/>
            </a:xfrm>
          </p:grpSpPr>
          <p:sp>
            <p:nvSpPr>
              <p:cNvPr id="485453" name="Rectangle 77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54" name="Rectangle 78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55" name="Text Box 79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1</a:t>
                </a:r>
              </a:p>
            </p:txBody>
          </p:sp>
        </p:grpSp>
        <p:sp>
          <p:nvSpPr>
            <p:cNvPr id="485456" name="Line 80"/>
            <p:cNvSpPr>
              <a:spLocks noChangeShapeType="1"/>
            </p:cNvSpPr>
            <p:nvPr/>
          </p:nvSpPr>
          <p:spPr bwMode="auto">
            <a:xfrm>
              <a:off x="1536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5457" name="Line 81"/>
            <p:cNvSpPr>
              <a:spLocks noChangeShapeType="1"/>
            </p:cNvSpPr>
            <p:nvPr/>
          </p:nvSpPr>
          <p:spPr bwMode="auto">
            <a:xfrm>
              <a:off x="2544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85458" name="Group 82"/>
            <p:cNvGrpSpPr>
              <a:grpSpLocks/>
            </p:cNvGrpSpPr>
            <p:nvPr/>
          </p:nvGrpSpPr>
          <p:grpSpPr bwMode="auto">
            <a:xfrm>
              <a:off x="4032" y="1296"/>
              <a:ext cx="624" cy="252"/>
              <a:chOff x="1104" y="1401"/>
              <a:chExt cx="624" cy="252"/>
            </a:xfrm>
          </p:grpSpPr>
          <p:sp>
            <p:nvSpPr>
              <p:cNvPr id="485459" name="Rectangle 83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60" name="Rectangle 84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5461" name="Text Box 85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2</a:t>
                </a:r>
              </a:p>
            </p:txBody>
          </p:sp>
        </p:grpSp>
        <p:sp>
          <p:nvSpPr>
            <p:cNvPr id="485462" name="Line 86"/>
            <p:cNvSpPr>
              <a:spLocks noChangeShapeType="1"/>
            </p:cNvSpPr>
            <p:nvPr/>
          </p:nvSpPr>
          <p:spPr bwMode="auto">
            <a:xfrm>
              <a:off x="3552" y="1440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5463" name="Text Box 87"/>
            <p:cNvSpPr txBox="1">
              <a:spLocks noChangeArrowheads="1"/>
            </p:cNvSpPr>
            <p:nvPr/>
          </p:nvSpPr>
          <p:spPr bwMode="auto">
            <a:xfrm>
              <a:off x="4368" y="1296"/>
              <a:ext cx="3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Nil</a:t>
              </a:r>
            </a:p>
          </p:txBody>
        </p:sp>
      </p:grpSp>
      <p:sp>
        <p:nvSpPr>
          <p:cNvPr id="485464" name="Text Box 88"/>
          <p:cNvSpPr txBox="1">
            <a:spLocks noChangeArrowheads="1"/>
          </p:cNvSpPr>
          <p:nvPr/>
        </p:nvSpPr>
        <p:spPr bwMode="auto">
          <a:xfrm>
            <a:off x="577294" y="4372297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>
                <a:latin typeface="+mn-lt"/>
              </a:rPr>
              <a:t>0</a:t>
            </a:r>
          </a:p>
        </p:txBody>
      </p:sp>
      <p:sp>
        <p:nvSpPr>
          <p:cNvPr id="485465" name="Text Box 89"/>
          <p:cNvSpPr txBox="1">
            <a:spLocks noChangeArrowheads="1"/>
          </p:cNvSpPr>
          <p:nvPr/>
        </p:nvSpPr>
        <p:spPr bwMode="auto">
          <a:xfrm>
            <a:off x="591953" y="4815209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>
                <a:latin typeface="+mn-lt"/>
              </a:rPr>
              <a:t>1</a:t>
            </a:r>
          </a:p>
        </p:txBody>
      </p:sp>
      <p:sp>
        <p:nvSpPr>
          <p:cNvPr id="485466" name="Text Box 90"/>
          <p:cNvSpPr txBox="1">
            <a:spLocks noChangeArrowheads="1"/>
          </p:cNvSpPr>
          <p:nvPr/>
        </p:nvSpPr>
        <p:spPr bwMode="auto">
          <a:xfrm>
            <a:off x="591953" y="5272409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>
                <a:latin typeface="+mn-lt"/>
              </a:rPr>
              <a:t>2</a:t>
            </a:r>
          </a:p>
        </p:txBody>
      </p:sp>
      <p:sp>
        <p:nvSpPr>
          <p:cNvPr id="485467" name="Text Box 91"/>
          <p:cNvSpPr txBox="1">
            <a:spLocks noChangeArrowheads="1"/>
          </p:cNvSpPr>
          <p:nvPr/>
        </p:nvSpPr>
        <p:spPr bwMode="auto">
          <a:xfrm>
            <a:off x="591953" y="5729609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>
                <a:latin typeface="+mn-lt"/>
              </a:rPr>
              <a:t>3</a:t>
            </a:r>
          </a:p>
        </p:txBody>
      </p:sp>
      <p:graphicFrame>
        <p:nvGraphicFramePr>
          <p:cNvPr id="48546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03553"/>
              </p:ext>
            </p:extLst>
          </p:nvPr>
        </p:nvGraphicFramePr>
        <p:xfrm>
          <a:off x="5430751" y="814182"/>
          <a:ext cx="330696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Photo Editor Photo" r:id="rId3" imgW="3761905" imgH="2429214" progId="MSPhotoEd.3">
                  <p:embed/>
                </p:oleObj>
              </mc:Choice>
              <mc:Fallback>
                <p:oleObj name="Photo Editor Photo" r:id="rId3" imgW="3761905" imgH="242921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751" y="814182"/>
                        <a:ext cx="330696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0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CAA5558E-C56F-4573-8EC3-BBEACD676808}" type="slidenum">
              <a:rPr lang="zh-TW" altLang="en-US" smtClean="0"/>
              <a:pPr/>
              <a:t>2</a:t>
            </a:fld>
            <a:endParaRPr lang="en-US" altLang="zh-TW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57751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Graphs</a:t>
            </a:r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8628" y="840582"/>
            <a:ext cx="8026819" cy="518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dirty="0"/>
              <a:t>A graph is </a:t>
            </a:r>
            <a:r>
              <a:rPr lang="en-US" altLang="zh-TW" sz="2400" i="1" dirty="0">
                <a:solidFill>
                  <a:srgbClr val="0000FF"/>
                </a:solidFill>
              </a:rPr>
              <a:t>G = (V, E)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where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V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a set </a:t>
            </a:r>
            <a:r>
              <a:rPr lang="en-US" altLang="zh-TW" sz="2400" dirty="0"/>
              <a:t>of </a:t>
            </a:r>
            <a:r>
              <a:rPr lang="en-US" altLang="zh-TW" sz="2400" dirty="0" smtClean="0">
                <a:solidFill>
                  <a:srgbClr val="FF0000"/>
                </a:solidFill>
              </a:rPr>
              <a:t>nodes</a:t>
            </a:r>
            <a:r>
              <a:rPr lang="en-US" altLang="zh-TW" sz="2400" dirty="0" smtClean="0"/>
              <a:t> (</a:t>
            </a:r>
            <a:r>
              <a:rPr lang="en-US" altLang="zh-TW" sz="2400" dirty="0" smtClean="0">
                <a:solidFill>
                  <a:srgbClr val="FF0000"/>
                </a:solidFill>
              </a:rPr>
              <a:t>vertices</a:t>
            </a:r>
            <a:r>
              <a:rPr lang="en-US" altLang="zh-TW" sz="2400" dirty="0" smtClean="0"/>
              <a:t>), </a:t>
            </a:r>
            <a:r>
              <a:rPr lang="en-US" altLang="zh-TW" sz="2400" dirty="0"/>
              <a:t>and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a </a:t>
            </a:r>
            <a:r>
              <a:rPr lang="en-US" altLang="zh-TW" sz="2400" dirty="0" smtClean="0"/>
              <a:t>set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edges. (</a:t>
            </a:r>
            <a:r>
              <a:rPr lang="en-US" altLang="zh-TW" sz="2400" dirty="0"/>
              <a:t>A</a:t>
            </a:r>
            <a:r>
              <a:rPr lang="en-US" altLang="zh-TW" sz="2400" dirty="0" smtClean="0"/>
              <a:t>n edge is a </a:t>
            </a:r>
            <a:r>
              <a:rPr lang="en-US" altLang="zh-TW" sz="2400" dirty="0"/>
              <a:t>pair of </a:t>
            </a:r>
            <a:r>
              <a:rPr lang="en-US" altLang="zh-TW" sz="2400" dirty="0" smtClean="0"/>
              <a:t>nodes</a:t>
            </a:r>
            <a:r>
              <a:rPr lang="en-US" altLang="zh-TW" sz="2400" dirty="0"/>
              <a:t>.) </a:t>
            </a:r>
            <a:endParaRPr lang="en-US" altLang="zh-TW" sz="2400" dirty="0" smtClean="0"/>
          </a:p>
          <a:p>
            <a:r>
              <a:rPr lang="en-US" altLang="zh-TW" sz="2400" dirty="0" smtClean="0"/>
              <a:t>We </a:t>
            </a:r>
            <a:r>
              <a:rPr lang="en-US" altLang="zh-TW" sz="2400" dirty="0"/>
              <a:t>use </a:t>
            </a:r>
            <a:r>
              <a:rPr lang="en-US" altLang="zh-TW" sz="2400" i="1" dirty="0">
                <a:solidFill>
                  <a:srgbClr val="0000FF"/>
                </a:solidFill>
              </a:rPr>
              <a:t>V(G)</a:t>
            </a:r>
            <a:r>
              <a:rPr lang="en-US" altLang="zh-TW" sz="2400" dirty="0"/>
              <a:t> and </a:t>
            </a:r>
            <a:r>
              <a:rPr lang="en-US" altLang="zh-TW" sz="2400" i="1" dirty="0">
                <a:solidFill>
                  <a:srgbClr val="0000FF"/>
                </a:solidFill>
              </a:rPr>
              <a:t>E(G)</a:t>
            </a:r>
            <a:r>
              <a:rPr lang="en-US" altLang="zh-TW" sz="2400" dirty="0"/>
              <a:t> to denote the set of </a:t>
            </a:r>
            <a:r>
              <a:rPr lang="en-US" altLang="zh-TW" sz="2400" dirty="0" smtClean="0"/>
              <a:t>nodes </a:t>
            </a:r>
            <a:r>
              <a:rPr lang="en-US" altLang="zh-TW" sz="2400" dirty="0"/>
              <a:t>and the set of edges of </a:t>
            </a:r>
            <a:r>
              <a:rPr lang="en-US" altLang="zh-TW" sz="2400" i="1" dirty="0">
                <a:solidFill>
                  <a:srgbClr val="0000FF"/>
                </a:solidFill>
              </a:rPr>
              <a:t>G</a:t>
            </a:r>
            <a:r>
              <a:rPr lang="en-US" altLang="zh-TW" sz="2400" dirty="0"/>
              <a:t>, respectively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Let </a:t>
            </a:r>
            <a:r>
              <a:rPr lang="en-US" altLang="zh-TW" sz="2400" dirty="0" smtClean="0">
                <a:solidFill>
                  <a:srgbClr val="0000FF"/>
                </a:solidFill>
              </a:rPr>
              <a:t>n</a:t>
            </a:r>
            <a:r>
              <a:rPr lang="en-US" altLang="zh-TW" sz="2400" dirty="0" smtClean="0"/>
              <a:t> be the number of nodes in V(G), e.g., |V(G)|.</a:t>
            </a:r>
          </a:p>
          <a:p>
            <a:r>
              <a:rPr lang="en-US" altLang="zh-TW" sz="2400" dirty="0" smtClean="0"/>
              <a:t>Let </a:t>
            </a:r>
            <a:r>
              <a:rPr lang="en-US" altLang="zh-TW" sz="2400" dirty="0" smtClean="0">
                <a:solidFill>
                  <a:srgbClr val="0000FF"/>
                </a:solidFill>
              </a:rPr>
              <a:t>m</a:t>
            </a:r>
            <a:r>
              <a:rPr lang="en-US" altLang="zh-TW" sz="2400" dirty="0" smtClean="0"/>
              <a:t> be the number of edges in E(G), e.g., |E(G)|</a:t>
            </a:r>
          </a:p>
          <a:p>
            <a:pPr lvl="1"/>
            <a:r>
              <a:rPr lang="en-US" altLang="zh-TW" sz="2200" i="1" dirty="0" smtClean="0"/>
              <a:t>Many books, use 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200" i="1" dirty="0" smtClean="0"/>
              <a:t> to denote the number of edges. In this textbook, it uses 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e</a:t>
            </a:r>
            <a:r>
              <a:rPr lang="en-US" altLang="zh-TW" sz="2200" i="1" dirty="0" smtClean="0"/>
              <a:t>.</a:t>
            </a:r>
          </a:p>
          <a:p>
            <a:r>
              <a:rPr lang="en-US" altLang="zh-TW" sz="2600" dirty="0" smtClean="0">
                <a:solidFill>
                  <a:srgbClr val="C00000"/>
                </a:solidFill>
              </a:rPr>
              <a:t>Tree is a graph.</a:t>
            </a:r>
            <a:endParaRPr lang="en-US" altLang="zh-TW" sz="2600" dirty="0">
              <a:solidFill>
                <a:srgbClr val="C00000"/>
              </a:solidFill>
            </a:endParaRPr>
          </a:p>
        </p:txBody>
      </p:sp>
      <p:grpSp>
        <p:nvGrpSpPr>
          <p:cNvPr id="459820" name="Group 44"/>
          <p:cNvGrpSpPr>
            <a:grpSpLocks/>
          </p:cNvGrpSpPr>
          <p:nvPr/>
        </p:nvGrpSpPr>
        <p:grpSpPr bwMode="auto">
          <a:xfrm>
            <a:off x="4345904" y="4728033"/>
            <a:ext cx="1688664" cy="1833563"/>
            <a:chOff x="3408" y="2784"/>
            <a:chExt cx="1152" cy="1155"/>
          </a:xfrm>
        </p:grpSpPr>
        <p:sp>
          <p:nvSpPr>
            <p:cNvPr id="459806" name="Text Box 30"/>
            <p:cNvSpPr txBox="1">
              <a:spLocks noChangeArrowheads="1"/>
            </p:cNvSpPr>
            <p:nvPr/>
          </p:nvSpPr>
          <p:spPr bwMode="auto">
            <a:xfrm>
              <a:off x="3408" y="3648"/>
              <a:ext cx="3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Gill Sans" pitchFamily="34" charset="0"/>
                </a:rPr>
                <a:t>G</a:t>
              </a:r>
              <a:r>
                <a:rPr lang="en-US" altLang="zh-TW" i="1" baseline="-25000">
                  <a:latin typeface="Gill Sans" pitchFamily="34" charset="0"/>
                </a:rPr>
                <a:t>1</a:t>
              </a:r>
            </a:p>
          </p:txBody>
        </p:sp>
        <p:grpSp>
          <p:nvGrpSpPr>
            <p:cNvPr id="459819" name="Group 43"/>
            <p:cNvGrpSpPr>
              <a:grpSpLocks/>
            </p:cNvGrpSpPr>
            <p:nvPr/>
          </p:nvGrpSpPr>
          <p:grpSpPr bwMode="auto">
            <a:xfrm>
              <a:off x="3456" y="2784"/>
              <a:ext cx="1104" cy="1104"/>
              <a:chOff x="3456" y="2880"/>
              <a:chExt cx="1104" cy="1104"/>
            </a:xfrm>
          </p:grpSpPr>
          <p:sp>
            <p:nvSpPr>
              <p:cNvPr id="459808" name="Oval 32"/>
              <p:cNvSpPr>
                <a:spLocks noChangeArrowheads="1"/>
              </p:cNvSpPr>
              <p:nvPr/>
            </p:nvSpPr>
            <p:spPr bwMode="auto">
              <a:xfrm>
                <a:off x="3888" y="374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459809" name="Oval 33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459810" name="Oval 34"/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459811" name="Oval 35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Gill Sans" pitchFamily="34" charset="0"/>
                  </a:rPr>
                  <a:t>0</a:t>
                </a:r>
              </a:p>
            </p:txBody>
          </p:sp>
          <p:sp>
            <p:nvSpPr>
              <p:cNvPr id="459812" name="Line 36"/>
              <p:cNvSpPr>
                <a:spLocks noChangeShapeType="1"/>
              </p:cNvSpPr>
              <p:nvPr/>
            </p:nvSpPr>
            <p:spPr bwMode="auto">
              <a:xfrm>
                <a:off x="4128" y="3026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4" name="Line 38"/>
              <p:cNvSpPr>
                <a:spLocks noChangeShapeType="1"/>
              </p:cNvSpPr>
              <p:nvPr/>
            </p:nvSpPr>
            <p:spPr bwMode="auto">
              <a:xfrm flipV="1">
                <a:off x="3672" y="3066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5" name="Line 39"/>
              <p:cNvSpPr>
                <a:spLocks noChangeShapeType="1"/>
              </p:cNvSpPr>
              <p:nvPr/>
            </p:nvSpPr>
            <p:spPr bwMode="auto">
              <a:xfrm flipV="1">
                <a:off x="4128" y="3528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6" name="Line 40"/>
              <p:cNvSpPr>
                <a:spLocks noChangeShapeType="1"/>
              </p:cNvSpPr>
              <p:nvPr/>
            </p:nvSpPr>
            <p:spPr bwMode="auto">
              <a:xfrm>
                <a:off x="3608" y="3541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7" name="Line 41"/>
              <p:cNvSpPr>
                <a:spLocks noChangeShapeType="1"/>
              </p:cNvSpPr>
              <p:nvPr/>
            </p:nvSpPr>
            <p:spPr bwMode="auto">
              <a:xfrm>
                <a:off x="4032" y="3120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8" name="Line 42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</p:grpSp>
      <p:grpSp>
        <p:nvGrpSpPr>
          <p:cNvPr id="41" name="Group 31"/>
          <p:cNvGrpSpPr>
            <a:grpSpLocks/>
          </p:cNvGrpSpPr>
          <p:nvPr/>
        </p:nvGrpSpPr>
        <p:grpSpPr bwMode="auto">
          <a:xfrm>
            <a:off x="6694417" y="4676293"/>
            <a:ext cx="1379538" cy="2020888"/>
            <a:chOff x="5088" y="2539"/>
            <a:chExt cx="869" cy="1273"/>
          </a:xfrm>
        </p:grpSpPr>
        <p:grpSp>
          <p:nvGrpSpPr>
            <p:cNvPr id="42" name="Group 10"/>
            <p:cNvGrpSpPr>
              <a:grpSpLocks/>
            </p:cNvGrpSpPr>
            <p:nvPr/>
          </p:nvGrpSpPr>
          <p:grpSpPr bwMode="auto">
            <a:xfrm>
              <a:off x="5395" y="2539"/>
              <a:ext cx="197" cy="235"/>
              <a:chOff x="1488" y="2304"/>
              <a:chExt cx="289" cy="323"/>
            </a:xfrm>
          </p:grpSpPr>
          <p:sp>
            <p:nvSpPr>
              <p:cNvPr id="60" name="Oval 1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61" name="Text Box 12"/>
              <p:cNvSpPr txBox="1">
                <a:spLocks noChangeArrowheads="1"/>
              </p:cNvSpPr>
              <p:nvPr/>
            </p:nvSpPr>
            <p:spPr bwMode="auto">
              <a:xfrm>
                <a:off x="1489" y="2308"/>
                <a:ext cx="288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b="1" dirty="0"/>
                  <a:t>0</a:t>
                </a:r>
              </a:p>
            </p:txBody>
          </p:sp>
        </p:grpSp>
        <p:grpSp>
          <p:nvGrpSpPr>
            <p:cNvPr id="43" name="Group 13"/>
            <p:cNvGrpSpPr>
              <a:grpSpLocks/>
            </p:cNvGrpSpPr>
            <p:nvPr/>
          </p:nvGrpSpPr>
          <p:grpSpPr bwMode="auto">
            <a:xfrm>
              <a:off x="5088" y="2936"/>
              <a:ext cx="197" cy="235"/>
              <a:chOff x="1488" y="2304"/>
              <a:chExt cx="289" cy="324"/>
            </a:xfrm>
          </p:grpSpPr>
          <p:sp>
            <p:nvSpPr>
              <p:cNvPr id="58" name="Oval 14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1489" y="2308"/>
                <a:ext cx="288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b="1" dirty="0"/>
                  <a:t>1</a:t>
                </a:r>
              </a:p>
            </p:txBody>
          </p:sp>
        </p:grpSp>
        <p:grpSp>
          <p:nvGrpSpPr>
            <p:cNvPr id="44" name="Group 16"/>
            <p:cNvGrpSpPr>
              <a:grpSpLocks/>
            </p:cNvGrpSpPr>
            <p:nvPr/>
          </p:nvGrpSpPr>
          <p:grpSpPr bwMode="auto">
            <a:xfrm>
              <a:off x="5424" y="2931"/>
              <a:ext cx="197" cy="232"/>
              <a:chOff x="1488" y="2298"/>
              <a:chExt cx="288" cy="320"/>
            </a:xfrm>
          </p:grpSpPr>
          <p:sp>
            <p:nvSpPr>
              <p:cNvPr id="56" name="Oval 1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1488" y="2298"/>
                <a:ext cx="286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b="1" dirty="0"/>
                  <a:t>2</a:t>
                </a:r>
              </a:p>
            </p:txBody>
          </p:sp>
        </p:grpSp>
        <p:grpSp>
          <p:nvGrpSpPr>
            <p:cNvPr id="45" name="Group 19"/>
            <p:cNvGrpSpPr>
              <a:grpSpLocks/>
            </p:cNvGrpSpPr>
            <p:nvPr/>
          </p:nvGrpSpPr>
          <p:grpSpPr bwMode="auto">
            <a:xfrm>
              <a:off x="5760" y="2921"/>
              <a:ext cx="197" cy="235"/>
              <a:chOff x="1488" y="2304"/>
              <a:chExt cx="289" cy="324"/>
            </a:xfrm>
          </p:grpSpPr>
          <p:sp>
            <p:nvSpPr>
              <p:cNvPr id="54" name="Oval 2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1489" y="2308"/>
                <a:ext cx="288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b="1" dirty="0"/>
                  <a:t>3</a:t>
                </a:r>
              </a:p>
            </p:txBody>
          </p: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5251" y="3346"/>
              <a:ext cx="197" cy="231"/>
              <a:chOff x="1487" y="2302"/>
              <a:chExt cx="289" cy="320"/>
            </a:xfrm>
          </p:grpSpPr>
          <p:sp>
            <p:nvSpPr>
              <p:cNvPr id="52" name="Oval 2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1487" y="2302"/>
                <a:ext cx="28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b="1" dirty="0"/>
                  <a:t>4</a:t>
                </a:r>
              </a:p>
            </p:txBody>
          </p:sp>
        </p:grp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5185" y="2673"/>
              <a:ext cx="21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H="1">
              <a:off x="5494" y="275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>
              <a:off x="5587" y="2673"/>
              <a:ext cx="221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5219" y="3136"/>
              <a:ext cx="98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096" y="3560"/>
              <a:ext cx="4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smtClean="0">
                  <a:latin typeface="Gill Sans" pitchFamily="34" charset="0"/>
                </a:rPr>
                <a:t>Tree</a:t>
              </a:r>
              <a:endParaRPr lang="en-US" altLang="zh-TW" sz="2000" dirty="0">
                <a:latin typeface="Gill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59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49E6EFF8-5666-49B6-9730-E366946C43DB}" type="slidenum">
              <a:rPr lang="zh-TW" altLang="en-US" smtClean="0"/>
              <a:pPr/>
              <a:t>20</a:t>
            </a:fld>
            <a:endParaRPr lang="en-US" altLang="zh-TW" dirty="0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31479"/>
          </a:xfrm>
        </p:spPr>
        <p:txBody>
          <a:bodyPr/>
          <a:lstStyle/>
          <a:p>
            <a:r>
              <a:rPr lang="en-US" altLang="zh-TW" dirty="0"/>
              <a:t>Adjacency List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650" y="1054855"/>
            <a:ext cx="7772400" cy="1760773"/>
          </a:xfrm>
        </p:spPr>
        <p:txBody>
          <a:bodyPr/>
          <a:lstStyle/>
          <a:p>
            <a:r>
              <a:rPr lang="en-US" altLang="zh-TW" sz="2400" dirty="0"/>
              <a:t>Using the adjacency list for directed graphs, it is easy to find the out-degree of a </a:t>
            </a:r>
            <a:r>
              <a:rPr lang="en-US" altLang="zh-TW" sz="2400" dirty="0" smtClean="0"/>
              <a:t>node </a:t>
            </a:r>
            <a:r>
              <a:rPr lang="en-US" altLang="zh-TW" sz="2400" dirty="0"/>
              <a:t>but harder to find the in-degree.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smtClean="0"/>
              <a:t>an additional </a:t>
            </a:r>
            <a:r>
              <a:rPr lang="en-US" altLang="zh-TW" dirty="0"/>
              <a:t>inverse adjacency list.</a:t>
            </a:r>
          </a:p>
          <a:p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51209" y="4025349"/>
            <a:ext cx="3149474" cy="1039490"/>
            <a:chOff x="5072912" y="2994954"/>
            <a:chExt cx="2798729" cy="1314510"/>
          </a:xfrm>
        </p:grpSpPr>
        <p:grpSp>
          <p:nvGrpSpPr>
            <p:cNvPr id="488461" name="Group 13"/>
            <p:cNvGrpSpPr>
              <a:grpSpLocks/>
            </p:cNvGrpSpPr>
            <p:nvPr/>
          </p:nvGrpSpPr>
          <p:grpSpPr bwMode="auto">
            <a:xfrm>
              <a:off x="5369014" y="2994954"/>
              <a:ext cx="914693" cy="400050"/>
              <a:chOff x="1104" y="1401"/>
              <a:chExt cx="624" cy="252"/>
            </a:xfrm>
          </p:grpSpPr>
          <p:sp>
            <p:nvSpPr>
              <p:cNvPr id="488462" name="Rectangle 14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463" name="Rectangle 15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464" name="Text Box 16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88467" name="Group 19"/>
            <p:cNvGrpSpPr>
              <a:grpSpLocks/>
            </p:cNvGrpSpPr>
            <p:nvPr/>
          </p:nvGrpSpPr>
          <p:grpSpPr bwMode="auto">
            <a:xfrm>
              <a:off x="6846596" y="2994954"/>
              <a:ext cx="914693" cy="400050"/>
              <a:chOff x="1104" y="1401"/>
              <a:chExt cx="624" cy="252"/>
            </a:xfrm>
          </p:grpSpPr>
          <p:sp>
            <p:nvSpPr>
              <p:cNvPr id="488468" name="Rectangle 20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469" name="Rectangle 21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470" name="Text Box 22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488471" name="Line 23"/>
            <p:cNvSpPr>
              <a:spLocks noChangeShapeType="1"/>
            </p:cNvSpPr>
            <p:nvPr/>
          </p:nvSpPr>
          <p:spPr bwMode="auto">
            <a:xfrm>
              <a:off x="6142986" y="3223553"/>
              <a:ext cx="70361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8472" name="Text Box 24"/>
            <p:cNvSpPr txBox="1">
              <a:spLocks noChangeArrowheads="1"/>
            </p:cNvSpPr>
            <p:nvPr/>
          </p:nvSpPr>
          <p:spPr bwMode="auto">
            <a:xfrm>
              <a:off x="7339123" y="2994954"/>
              <a:ext cx="5325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Nil</a:t>
              </a:r>
            </a:p>
          </p:txBody>
        </p:sp>
        <p:grpSp>
          <p:nvGrpSpPr>
            <p:cNvPr id="488482" name="Group 34"/>
            <p:cNvGrpSpPr>
              <a:grpSpLocks/>
            </p:cNvGrpSpPr>
            <p:nvPr/>
          </p:nvGrpSpPr>
          <p:grpSpPr bwMode="auto">
            <a:xfrm>
              <a:off x="5369014" y="3452154"/>
              <a:ext cx="914693" cy="400050"/>
              <a:chOff x="1104" y="1401"/>
              <a:chExt cx="624" cy="252"/>
            </a:xfrm>
          </p:grpSpPr>
          <p:sp>
            <p:nvSpPr>
              <p:cNvPr id="488483" name="Rectangle 35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484" name="Rectangle 36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485" name="Text Box 37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88488" name="Group 40"/>
            <p:cNvGrpSpPr>
              <a:grpSpLocks/>
            </p:cNvGrpSpPr>
            <p:nvPr/>
          </p:nvGrpSpPr>
          <p:grpSpPr bwMode="auto">
            <a:xfrm>
              <a:off x="6846596" y="3452154"/>
              <a:ext cx="914693" cy="400050"/>
              <a:chOff x="1104" y="1401"/>
              <a:chExt cx="624" cy="252"/>
            </a:xfrm>
          </p:grpSpPr>
          <p:sp>
            <p:nvSpPr>
              <p:cNvPr id="488489" name="Rectangle 41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490" name="Rectangle 42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491" name="Text Box 43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dirty="0">
                    <a:latin typeface="+mn-lt"/>
                  </a:rPr>
                  <a:t>0</a:t>
                </a:r>
              </a:p>
            </p:txBody>
          </p:sp>
        </p:grpSp>
        <p:sp>
          <p:nvSpPr>
            <p:cNvPr id="488492" name="Line 44"/>
            <p:cNvSpPr>
              <a:spLocks noChangeShapeType="1"/>
            </p:cNvSpPr>
            <p:nvPr/>
          </p:nvSpPr>
          <p:spPr bwMode="auto">
            <a:xfrm>
              <a:off x="6142986" y="3680753"/>
              <a:ext cx="70361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8493" name="Text Box 45"/>
            <p:cNvSpPr txBox="1">
              <a:spLocks noChangeArrowheads="1"/>
            </p:cNvSpPr>
            <p:nvPr/>
          </p:nvSpPr>
          <p:spPr bwMode="auto">
            <a:xfrm>
              <a:off x="7339123" y="3452154"/>
              <a:ext cx="5325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Nil</a:t>
              </a:r>
            </a:p>
          </p:txBody>
        </p:sp>
        <p:grpSp>
          <p:nvGrpSpPr>
            <p:cNvPr id="488503" name="Group 55"/>
            <p:cNvGrpSpPr>
              <a:grpSpLocks/>
            </p:cNvGrpSpPr>
            <p:nvPr/>
          </p:nvGrpSpPr>
          <p:grpSpPr bwMode="auto">
            <a:xfrm>
              <a:off x="5369014" y="3909354"/>
              <a:ext cx="914693" cy="400050"/>
              <a:chOff x="1104" y="1401"/>
              <a:chExt cx="624" cy="252"/>
            </a:xfrm>
          </p:grpSpPr>
          <p:sp>
            <p:nvSpPr>
              <p:cNvPr id="488504" name="Rectangle 56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505" name="Rectangle 57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506" name="Text Box 58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88509" name="Group 61"/>
            <p:cNvGrpSpPr>
              <a:grpSpLocks/>
            </p:cNvGrpSpPr>
            <p:nvPr/>
          </p:nvGrpSpPr>
          <p:grpSpPr bwMode="auto">
            <a:xfrm>
              <a:off x="6846596" y="3909354"/>
              <a:ext cx="914693" cy="400050"/>
              <a:chOff x="1104" y="1401"/>
              <a:chExt cx="624" cy="252"/>
            </a:xfrm>
          </p:grpSpPr>
          <p:sp>
            <p:nvSpPr>
              <p:cNvPr id="488510" name="Rectangle 62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40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511" name="Rectangle 63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84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8512" name="Text Box 64"/>
              <p:cNvSpPr txBox="1">
                <a:spLocks noChangeArrowheads="1"/>
              </p:cNvSpPr>
              <p:nvPr/>
            </p:nvSpPr>
            <p:spPr bwMode="auto">
              <a:xfrm>
                <a:off x="1142" y="1401"/>
                <a:ext cx="2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1</a:t>
                </a:r>
              </a:p>
            </p:txBody>
          </p:sp>
        </p:grpSp>
        <p:sp>
          <p:nvSpPr>
            <p:cNvPr id="488513" name="Line 65"/>
            <p:cNvSpPr>
              <a:spLocks noChangeShapeType="1"/>
            </p:cNvSpPr>
            <p:nvPr/>
          </p:nvSpPr>
          <p:spPr bwMode="auto">
            <a:xfrm>
              <a:off x="6142986" y="4137953"/>
              <a:ext cx="70361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8514" name="Text Box 66"/>
            <p:cNvSpPr txBox="1">
              <a:spLocks noChangeArrowheads="1"/>
            </p:cNvSpPr>
            <p:nvPr/>
          </p:nvSpPr>
          <p:spPr bwMode="auto">
            <a:xfrm>
              <a:off x="7339123" y="3909354"/>
              <a:ext cx="5325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Nil</a:t>
              </a:r>
            </a:p>
          </p:txBody>
        </p:sp>
        <p:sp>
          <p:nvSpPr>
            <p:cNvPr id="488536" name="Text Box 88"/>
            <p:cNvSpPr txBox="1">
              <a:spLocks noChangeArrowheads="1"/>
            </p:cNvSpPr>
            <p:nvPr/>
          </p:nvSpPr>
          <p:spPr bwMode="auto">
            <a:xfrm>
              <a:off x="5072912" y="3009242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+mn-lt"/>
                </a:rPr>
                <a:t>0</a:t>
              </a:r>
            </a:p>
          </p:txBody>
        </p:sp>
        <p:sp>
          <p:nvSpPr>
            <p:cNvPr id="488537" name="Text Box 89"/>
            <p:cNvSpPr txBox="1">
              <a:spLocks noChangeArrowheads="1"/>
            </p:cNvSpPr>
            <p:nvPr/>
          </p:nvSpPr>
          <p:spPr bwMode="auto">
            <a:xfrm>
              <a:off x="5087570" y="3452154"/>
              <a:ext cx="30008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+mn-lt"/>
                </a:rPr>
                <a:t>1</a:t>
              </a:r>
            </a:p>
          </p:txBody>
        </p:sp>
        <p:sp>
          <p:nvSpPr>
            <p:cNvPr id="488538" name="Text Box 90"/>
            <p:cNvSpPr txBox="1">
              <a:spLocks noChangeArrowheads="1"/>
            </p:cNvSpPr>
            <p:nvPr/>
          </p:nvSpPr>
          <p:spPr bwMode="auto">
            <a:xfrm>
              <a:off x="5087570" y="390935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+mn-lt"/>
                </a:rPr>
                <a:t>2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9839"/>
              </p:ext>
            </p:extLst>
          </p:nvPr>
        </p:nvGraphicFramePr>
        <p:xfrm>
          <a:off x="548960" y="3329609"/>
          <a:ext cx="4367602" cy="280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Photo Editor Photo" r:id="rId3" imgW="7535327" imgH="3877216" progId="MSPhotoEd.3">
                  <p:embed/>
                </p:oleObj>
              </mc:Choice>
              <mc:Fallback>
                <p:oleObj name="Photo Editor Photo" r:id="rId3" imgW="7535327" imgH="3877216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60" y="3329609"/>
                        <a:ext cx="4367602" cy="2807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4557" y="546815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(c) an inverse adjacency list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19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Depth-First or Breadth-First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2" y="1328853"/>
            <a:ext cx="7772400" cy="4648200"/>
          </a:xfrm>
        </p:spPr>
        <p:txBody>
          <a:bodyPr/>
          <a:lstStyle/>
          <a:p>
            <a:r>
              <a:rPr lang="en-US" altLang="zh-HK" dirty="0" smtClean="0"/>
              <a:t>Given a graph (e.g., a social network), how do you distribute information from a node?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77" y="2698595"/>
            <a:ext cx="4393581" cy="327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0" y="2803797"/>
            <a:ext cx="3258051" cy="306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0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09933" y="274320"/>
            <a:ext cx="8662737" cy="574288"/>
          </a:xfrm>
        </p:spPr>
        <p:txBody>
          <a:bodyPr/>
          <a:lstStyle/>
          <a:p>
            <a:r>
              <a:rPr lang="en-US" altLang="zh-TW" sz="3600" dirty="0"/>
              <a:t>Depth-First </a:t>
            </a:r>
            <a:r>
              <a:rPr lang="en-US" altLang="zh-TW" sz="3600" dirty="0" smtClean="0"/>
              <a:t>Search (</a:t>
            </a:r>
            <a:r>
              <a:rPr lang="en-US" altLang="zh-TW" sz="3600" dirty="0"/>
              <a:t>Depth-First Traversal)</a:t>
            </a:r>
          </a:p>
        </p:txBody>
      </p:sp>
      <p:sp>
        <p:nvSpPr>
          <p:cNvPr id="47206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53498" y="1153761"/>
            <a:ext cx="5516366" cy="500914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Given a </a:t>
            </a:r>
            <a:r>
              <a:rPr lang="en-US" altLang="zh-TW" sz="2400" dirty="0" smtClean="0"/>
              <a:t>directed/undirected graph </a:t>
            </a:r>
            <a:r>
              <a:rPr lang="en-US" altLang="zh-TW" sz="2400" dirty="0" smtClean="0">
                <a:solidFill>
                  <a:srgbClr val="0000FF"/>
                </a:solidFill>
              </a:rPr>
              <a:t>G = (V, E)</a:t>
            </a:r>
            <a:r>
              <a:rPr lang="en-US" altLang="zh-TW" sz="2400" dirty="0" smtClean="0"/>
              <a:t> and </a:t>
            </a:r>
            <a:r>
              <a:rPr lang="en-US" altLang="zh-TW" sz="2400" dirty="0"/>
              <a:t>a start </a:t>
            </a:r>
            <a:r>
              <a:rPr lang="en-US" altLang="zh-TW" sz="2400" dirty="0" smtClean="0"/>
              <a:t>node, </a:t>
            </a:r>
            <a:r>
              <a:rPr lang="en-US" altLang="zh-TW" sz="2400" dirty="0" smtClean="0">
                <a:solidFill>
                  <a:srgbClr val="0000FF"/>
                </a:solidFill>
              </a:rPr>
              <a:t>v</a:t>
            </a:r>
            <a:r>
              <a:rPr lang="en-US" altLang="zh-TW" sz="2400" dirty="0" smtClean="0"/>
              <a:t>, visit </a:t>
            </a:r>
            <a:r>
              <a:rPr lang="en-US" altLang="zh-TW" sz="2400" dirty="0">
                <a:solidFill>
                  <a:srgbClr val="C00000"/>
                </a:solidFill>
              </a:rPr>
              <a:t>all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nodes </a:t>
            </a:r>
            <a:r>
              <a:rPr lang="en-US" altLang="zh-TW" sz="2400" dirty="0"/>
              <a:t>in the graph that are </a:t>
            </a:r>
            <a:r>
              <a:rPr lang="en-US" altLang="zh-TW" sz="2400" i="1" dirty="0">
                <a:solidFill>
                  <a:srgbClr val="C00000"/>
                </a:solidFill>
              </a:rPr>
              <a:t>reachable</a:t>
            </a:r>
            <a:r>
              <a:rPr lang="en-US" altLang="zh-TW" sz="2400" dirty="0"/>
              <a:t> from the start </a:t>
            </a:r>
            <a:r>
              <a:rPr lang="en-US" altLang="zh-TW" sz="2400" dirty="0" smtClean="0"/>
              <a:t>node.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C00000"/>
                </a:solidFill>
              </a:rPr>
              <a:t>What do we mean by “all”?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C00000"/>
                </a:solidFill>
              </a:rPr>
              <a:t>What is the result?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By the name of Depth-First, it will traverse </a:t>
            </a:r>
            <a:r>
              <a:rPr lang="en-US" altLang="zh-TW" sz="2400" dirty="0" smtClean="0">
                <a:solidFill>
                  <a:srgbClr val="0000FF"/>
                </a:solidFill>
              </a:rPr>
              <a:t>G</a:t>
            </a:r>
            <a:r>
              <a:rPr lang="en-US" altLang="zh-TW" sz="2400" dirty="0" smtClean="0"/>
              <a:t> as </a:t>
            </a:r>
            <a:r>
              <a:rPr lang="en-US" altLang="zh-TW" sz="2400" dirty="0" smtClean="0">
                <a:solidFill>
                  <a:srgbClr val="C00000"/>
                </a:solidFill>
              </a:rPr>
              <a:t>far</a:t>
            </a:r>
            <a:r>
              <a:rPr lang="en-US" altLang="zh-TW" sz="2400" dirty="0" smtClean="0"/>
              <a:t> as possible from the start node along a path, all the time.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C00000"/>
                </a:solidFill>
              </a:rPr>
              <a:t>What do we mean by “far”?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Here, “far” is based on the length of the path traversing from </a:t>
            </a:r>
            <a:r>
              <a:rPr lang="en-US" altLang="zh-TW" dirty="0" smtClean="0">
                <a:solidFill>
                  <a:srgbClr val="0000FF"/>
                </a:solidFill>
              </a:rPr>
              <a:t>v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76773"/>
              </p:ext>
            </p:extLst>
          </p:nvPr>
        </p:nvGraphicFramePr>
        <p:xfrm>
          <a:off x="5711517" y="1086046"/>
          <a:ext cx="30956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Photo Editor Photo" r:id="rId3" imgW="3610479" imgH="3228571" progId="MSPhotoEd.3">
                  <p:embed/>
                </p:oleObj>
              </mc:Choice>
              <mc:Fallback>
                <p:oleObj name="Photo Editor Photo" r:id="rId3" imgW="3610479" imgH="3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517" y="1086046"/>
                        <a:ext cx="30956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1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00789" y="228600"/>
            <a:ext cx="8662737" cy="585439"/>
          </a:xfrm>
        </p:spPr>
        <p:txBody>
          <a:bodyPr/>
          <a:lstStyle/>
          <a:p>
            <a:r>
              <a:rPr lang="en-US" altLang="zh-TW" dirty="0"/>
              <a:t>Depth-First </a:t>
            </a:r>
            <a:r>
              <a:rPr lang="en-US" altLang="zh-TW" dirty="0" smtClean="0"/>
              <a:t>Search (DFS)</a:t>
            </a:r>
            <a:endParaRPr lang="en-US" altLang="zh-TW" dirty="0"/>
          </a:p>
        </p:txBody>
      </p:sp>
      <p:sp>
        <p:nvSpPr>
          <p:cNvPr id="47206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53498" y="1153761"/>
            <a:ext cx="5402836" cy="500914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Given a graph </a:t>
            </a:r>
            <a:r>
              <a:rPr lang="en-US" altLang="zh-TW" sz="2400" dirty="0" smtClean="0">
                <a:solidFill>
                  <a:srgbClr val="0000FF"/>
                </a:solidFill>
              </a:rPr>
              <a:t>G = (V, E)</a:t>
            </a:r>
            <a:r>
              <a:rPr lang="en-US" altLang="zh-TW" sz="2400" dirty="0" smtClean="0"/>
              <a:t> and </a:t>
            </a:r>
            <a:r>
              <a:rPr lang="en-US" altLang="zh-TW" sz="2400" dirty="0"/>
              <a:t>a start </a:t>
            </a:r>
            <a:r>
              <a:rPr lang="en-US" altLang="zh-TW" sz="2400" dirty="0" smtClean="0"/>
              <a:t>node, </a:t>
            </a:r>
            <a:r>
              <a:rPr lang="en-US" altLang="zh-TW" sz="2400" dirty="0" smtClean="0">
                <a:solidFill>
                  <a:srgbClr val="0000FF"/>
                </a:solidFill>
              </a:rPr>
              <a:t>v</a:t>
            </a:r>
            <a:r>
              <a:rPr lang="en-US" altLang="zh-TW" sz="2400" dirty="0" smtClean="0"/>
              <a:t>, visit </a:t>
            </a:r>
            <a:r>
              <a:rPr lang="en-US" altLang="zh-TW" sz="2400" dirty="0">
                <a:solidFill>
                  <a:srgbClr val="C00000"/>
                </a:solidFill>
              </a:rPr>
              <a:t>all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nodes </a:t>
            </a:r>
            <a:r>
              <a:rPr lang="en-US" altLang="zh-TW" sz="2400" dirty="0"/>
              <a:t>in the graph that are </a:t>
            </a:r>
            <a:r>
              <a:rPr lang="en-US" altLang="zh-TW" sz="2400" i="1" dirty="0">
                <a:solidFill>
                  <a:srgbClr val="C00000"/>
                </a:solidFill>
              </a:rPr>
              <a:t>reachable</a:t>
            </a:r>
            <a:r>
              <a:rPr lang="en-US" altLang="zh-TW" sz="2400" dirty="0"/>
              <a:t> from the start </a:t>
            </a:r>
            <a:r>
              <a:rPr lang="en-US" altLang="zh-TW" sz="2400" dirty="0" smtClean="0"/>
              <a:t>node.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The result is </a:t>
            </a:r>
            <a:r>
              <a:rPr lang="en-US" altLang="zh-TW" sz="2400" dirty="0" smtClean="0">
                <a:solidFill>
                  <a:srgbClr val="C00000"/>
                </a:solidFill>
              </a:rPr>
              <a:t>not unique</a:t>
            </a:r>
            <a:r>
              <a:rPr lang="en-US" altLang="zh-TW" sz="2400" dirty="0" smtClean="0"/>
              <a:t> by definition, if we do not define an </a:t>
            </a:r>
            <a:r>
              <a:rPr lang="en-US" altLang="zh-TW" sz="2400" dirty="0" smtClean="0">
                <a:solidFill>
                  <a:srgbClr val="C00000"/>
                </a:solidFill>
              </a:rPr>
              <a:t>order</a:t>
            </a:r>
            <a:r>
              <a:rPr lang="en-US" altLang="zh-TW" sz="2400" dirty="0" smtClean="0"/>
              <a:t> among out-going edges from a node.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Possible results: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v0, v1, v3, v7, v4, v5, v2, </a:t>
            </a:r>
            <a:r>
              <a:rPr lang="en-US" altLang="zh-TW" dirty="0" smtClean="0"/>
              <a:t>v6.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v0, v1, v4, v7, v6, v2, v5, v3.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 smtClean="0">
                <a:solidFill>
                  <a:srgbClr val="C00000"/>
                </a:solidFill>
              </a:rPr>
              <a:t>How many?</a:t>
            </a:r>
            <a:endParaRPr lang="en-US" altLang="zh-TW" i="1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05512"/>
              </p:ext>
            </p:extLst>
          </p:nvPr>
        </p:nvGraphicFramePr>
        <p:xfrm>
          <a:off x="5711517" y="1086046"/>
          <a:ext cx="30956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Photo Editor Photo" r:id="rId3" imgW="3610479" imgH="3228571" progId="MSPhotoEd.3">
                  <p:embed/>
                </p:oleObj>
              </mc:Choice>
              <mc:Fallback>
                <p:oleObj name="Photo Editor Photo" r:id="rId3" imgW="3610479" imgH="3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517" y="1086046"/>
                        <a:ext cx="30956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6629400" y="1465118"/>
            <a:ext cx="519548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147955" y="2355273"/>
            <a:ext cx="259774" cy="4242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276111" y="3203864"/>
            <a:ext cx="758534" cy="568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7034645" y="3203864"/>
            <a:ext cx="193534" cy="368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7346373" y="3209058"/>
            <a:ext cx="287916" cy="363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7741227" y="2355273"/>
            <a:ext cx="280122" cy="4814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8277660" y="2402032"/>
            <a:ext cx="274057" cy="3775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15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00789" y="228600"/>
            <a:ext cx="8662737" cy="507380"/>
          </a:xfrm>
        </p:spPr>
        <p:txBody>
          <a:bodyPr/>
          <a:lstStyle/>
          <a:p>
            <a:r>
              <a:rPr lang="en-US" altLang="zh-TW" dirty="0"/>
              <a:t>Depth-First </a:t>
            </a:r>
            <a:r>
              <a:rPr lang="en-US" altLang="zh-TW" dirty="0" smtClean="0"/>
              <a:t>Search</a:t>
            </a:r>
            <a:endParaRPr lang="en-US" altLang="zh-TW" dirty="0"/>
          </a:p>
        </p:txBody>
      </p:sp>
      <p:sp>
        <p:nvSpPr>
          <p:cNvPr id="47206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80555" y="1112198"/>
            <a:ext cx="7741228" cy="500914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/>
              <a:t>A </a:t>
            </a:r>
            <a:r>
              <a:rPr lang="en-US" altLang="zh-TW" sz="2400" dirty="0" smtClean="0"/>
              <a:t>pseudo code example</a:t>
            </a:r>
            <a:br>
              <a:rPr lang="en-US" altLang="zh-TW" sz="2400" dirty="0" smtClean="0"/>
            </a:br>
            <a:r>
              <a:rPr lang="en-US" altLang="zh-TW" sz="2200" dirty="0" smtClean="0">
                <a:solidFill>
                  <a:srgbClr val="0000FF"/>
                </a:solidFill>
              </a:rPr>
              <a:t/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err="1" smtClean="0">
                <a:solidFill>
                  <a:srgbClr val="0000FF"/>
                </a:solidFill>
              </a:rPr>
              <a:t>dfs</a:t>
            </a:r>
            <a:r>
              <a:rPr lang="en-US" altLang="zh-TW" sz="2200" dirty="0" smtClean="0">
                <a:solidFill>
                  <a:srgbClr val="0000FF"/>
                </a:solidFill>
              </a:rPr>
              <a:t>(node </a:t>
            </a:r>
            <a:r>
              <a:rPr lang="en-US" altLang="zh-TW" sz="2200" dirty="0">
                <a:solidFill>
                  <a:srgbClr val="0000FF"/>
                </a:solidFill>
              </a:rPr>
              <a:t>v</a:t>
            </a:r>
            <a:r>
              <a:rPr lang="en-US" altLang="zh-TW" sz="2200" dirty="0" smtClean="0">
                <a:solidFill>
                  <a:srgbClr val="0000FF"/>
                </a:solidFill>
              </a:rPr>
              <a:t>){</a:t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    remember the node v we are about to visit, and </a:t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    output the node v; 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rgbClr val="0000FF"/>
                </a:solidFill>
              </a:rPr>
              <a:t>  for (every node u that v and u are adjacent in G)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if (we have not visited u before)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    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dfs</a:t>
            </a:r>
            <a:r>
              <a:rPr lang="en-US" altLang="zh-TW" sz="2200" dirty="0" smtClean="0">
                <a:solidFill>
                  <a:srgbClr val="0000FF"/>
                </a:solidFill>
              </a:rPr>
              <a:t>(u);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120088"/>
              </p:ext>
            </p:extLst>
          </p:nvPr>
        </p:nvGraphicFramePr>
        <p:xfrm>
          <a:off x="6515101" y="3792681"/>
          <a:ext cx="2281742" cy="266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" name="Photo Editor Photo" r:id="rId3" imgW="3610479" imgH="3228571" progId="MSPhotoEd.3">
                  <p:embed/>
                </p:oleObj>
              </mc:Choice>
              <mc:Fallback>
                <p:oleObj name="Photo Editor Photo" r:id="rId3" imgW="3610479" imgH="3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1" y="3792681"/>
                        <a:ext cx="2281742" cy="2665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4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00789" y="228600"/>
            <a:ext cx="8662737" cy="618893"/>
          </a:xfrm>
        </p:spPr>
        <p:txBody>
          <a:bodyPr/>
          <a:lstStyle/>
          <a:p>
            <a:r>
              <a:rPr lang="en-US" altLang="zh-TW" dirty="0"/>
              <a:t>Depth-First </a:t>
            </a:r>
            <a:r>
              <a:rPr lang="en-US" altLang="zh-TW" dirty="0" smtClean="0"/>
              <a:t>Search</a:t>
            </a:r>
            <a:endParaRPr lang="en-US" altLang="zh-TW" dirty="0"/>
          </a:p>
        </p:txBody>
      </p:sp>
      <p:sp>
        <p:nvSpPr>
          <p:cNvPr id="47206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53498" y="1153761"/>
            <a:ext cx="8402130" cy="500914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Give the data structures, and write it in C.</a:t>
            </a:r>
            <a:br>
              <a:rPr lang="en-US" altLang="zh-TW" sz="2400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2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 err="1">
                <a:solidFill>
                  <a:srgbClr val="0000FF"/>
                </a:solidFill>
              </a:rPr>
              <a:t>struct</a:t>
            </a:r>
            <a:r>
              <a:rPr lang="en-US" altLang="zh-TW" sz="2200" dirty="0">
                <a:solidFill>
                  <a:srgbClr val="0000FF"/>
                </a:solidFill>
              </a:rPr>
              <a:t> _</a:t>
            </a:r>
            <a:r>
              <a:rPr lang="en-US" altLang="zh-TW" sz="2200" dirty="0" err="1">
                <a:solidFill>
                  <a:srgbClr val="0000FF"/>
                </a:solidFill>
              </a:rPr>
              <a:t>adjlist</a:t>
            </a: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{</a:t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       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200" dirty="0" smtClean="0">
                <a:solidFill>
                  <a:srgbClr val="0000FF"/>
                </a:solidFill>
              </a:rPr>
              <a:t> node;</a:t>
            </a: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>
                <a:solidFill>
                  <a:srgbClr val="0000FF"/>
                </a:solidFill>
              </a:rPr>
              <a:t>_</a:t>
            </a:r>
            <a:r>
              <a:rPr lang="en-US" altLang="zh-TW" sz="2200" dirty="0" err="1">
                <a:solidFill>
                  <a:srgbClr val="0000FF"/>
                </a:solidFill>
              </a:rPr>
              <a:t>adjlist</a:t>
            </a:r>
            <a:r>
              <a:rPr lang="en-US" altLang="zh-TW" sz="2200" dirty="0">
                <a:solidFill>
                  <a:srgbClr val="0000FF"/>
                </a:solidFill>
              </a:rPr>
              <a:t> *</a:t>
            </a:r>
            <a:r>
              <a:rPr lang="en-US" altLang="zh-TW" sz="2200" dirty="0" smtClean="0">
                <a:solidFill>
                  <a:srgbClr val="0000FF"/>
                </a:solidFill>
              </a:rPr>
              <a:t>link;</a:t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}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adjlist</a:t>
            </a:r>
            <a:r>
              <a:rPr lang="en-US" altLang="zh-TW" sz="2200" dirty="0" smtClean="0">
                <a:solidFill>
                  <a:srgbClr val="0000FF"/>
                </a:solidFill>
              </a:rPr>
              <a:t>;</a:t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err="1" smtClean="0">
                <a:solidFill>
                  <a:srgbClr val="0000FF"/>
                </a:solidFill>
              </a:rPr>
              <a:t>adjlist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graph[MAX_NODES];       /* adjacency list        */</a:t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Boolean visited[MAX_NODES];   /* to remember visits */</a:t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400" dirty="0" smtClean="0">
                <a:solidFill>
                  <a:srgbClr val="0000FF"/>
                </a:solidFill>
              </a:rPr>
              <a:t/>
            </a:r>
            <a:br>
              <a:rPr lang="en-US" altLang="zh-TW" sz="24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void </a:t>
            </a:r>
            <a:r>
              <a:rPr lang="en-US" altLang="zh-TW" sz="2200" dirty="0" err="1">
                <a:solidFill>
                  <a:srgbClr val="0000FF"/>
                </a:solidFill>
              </a:rPr>
              <a:t>dfs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v){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</a:t>
            </a:r>
            <a:r>
              <a:rPr lang="en-US" altLang="zh-TW" sz="2200" dirty="0" err="1">
                <a:solidFill>
                  <a:srgbClr val="0000FF"/>
                </a:solidFill>
              </a:rPr>
              <a:t>adjlist</a:t>
            </a:r>
            <a:r>
              <a:rPr lang="en-US" altLang="zh-TW" sz="2200" dirty="0">
                <a:solidFill>
                  <a:srgbClr val="0000FF"/>
                </a:solidFill>
              </a:rPr>
              <a:t> *w;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visited[v] = TRUE</a:t>
            </a:r>
            <a:r>
              <a:rPr lang="en-US" altLang="zh-TW" sz="2200" dirty="0" smtClean="0">
                <a:solidFill>
                  <a:srgbClr val="0000FF"/>
                </a:solidFill>
              </a:rPr>
              <a:t>;  </a:t>
            </a:r>
            <a:r>
              <a:rPr lang="en-US" altLang="zh-TW" sz="2200" dirty="0" err="1">
                <a:solidFill>
                  <a:srgbClr val="0000FF"/>
                </a:solidFill>
              </a:rPr>
              <a:t>printf</a:t>
            </a:r>
            <a:r>
              <a:rPr lang="en-US" altLang="zh-TW" sz="2200" dirty="0">
                <a:solidFill>
                  <a:srgbClr val="0000FF"/>
                </a:solidFill>
              </a:rPr>
              <a:t>("%d", v);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for (w = </a:t>
            </a:r>
            <a:r>
              <a:rPr lang="en-US" altLang="zh-TW" sz="2200" dirty="0" smtClean="0">
                <a:solidFill>
                  <a:srgbClr val="0000FF"/>
                </a:solidFill>
              </a:rPr>
              <a:t>graph[v]</a:t>
            </a:r>
            <a:r>
              <a:rPr lang="en-US" altLang="zh-TW" sz="3200" dirty="0">
                <a:solidFill>
                  <a:srgbClr val="FF0000"/>
                </a:solidFill>
              </a:rPr>
              <a:t>.</a:t>
            </a:r>
            <a:r>
              <a:rPr lang="en-US" altLang="zh-TW" sz="2200" dirty="0" smtClean="0">
                <a:solidFill>
                  <a:srgbClr val="0000FF"/>
                </a:solidFill>
              </a:rPr>
              <a:t>link; </a:t>
            </a:r>
            <a:r>
              <a:rPr lang="en-US" altLang="zh-TW" sz="2200" dirty="0">
                <a:solidFill>
                  <a:srgbClr val="0000FF"/>
                </a:solidFill>
              </a:rPr>
              <a:t>w != NULL; w = w-&gt;link)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if </a:t>
            </a:r>
            <a:r>
              <a:rPr lang="en-US" altLang="zh-TW" sz="2200" dirty="0">
                <a:solidFill>
                  <a:srgbClr val="0000FF"/>
                </a:solidFill>
              </a:rPr>
              <a:t>(visited[w-</a:t>
            </a:r>
            <a:r>
              <a:rPr lang="en-US" altLang="zh-TW" sz="2200" dirty="0" smtClean="0">
                <a:solidFill>
                  <a:srgbClr val="0000FF"/>
                </a:solidFill>
              </a:rPr>
              <a:t>&gt;node] </a:t>
            </a:r>
            <a:r>
              <a:rPr lang="en-US" altLang="zh-TW" sz="2200" dirty="0">
                <a:solidFill>
                  <a:srgbClr val="0000FF"/>
                </a:solidFill>
              </a:rPr>
              <a:t>== FALSE)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dfs</a:t>
            </a:r>
            <a:r>
              <a:rPr lang="en-US" altLang="zh-TW" sz="2200" dirty="0" smtClean="0">
                <a:solidFill>
                  <a:srgbClr val="0000FF"/>
                </a:solidFill>
              </a:rPr>
              <a:t>(w-&gt;node);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39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ECB7537D-AFEC-4C0C-92B0-A9A8642B614B}" type="slidenum">
              <a:rPr lang="zh-TW" altLang="en-US" smtClean="0"/>
              <a:pPr/>
              <a:t>26</a:t>
            </a:fld>
            <a:endParaRPr lang="en-US" altLang="zh-TW" dirty="0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69" y="228600"/>
            <a:ext cx="8614610" cy="589547"/>
          </a:xfrm>
        </p:spPr>
        <p:txBody>
          <a:bodyPr/>
          <a:lstStyle/>
          <a:p>
            <a:r>
              <a:rPr lang="en-US" altLang="zh-TW" dirty="0"/>
              <a:t>Depth First </a:t>
            </a:r>
            <a:r>
              <a:rPr lang="en-US" altLang="zh-TW" dirty="0" smtClean="0"/>
              <a:t>Search</a:t>
            </a:r>
            <a:endParaRPr lang="en-US" altLang="zh-TW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4" y="1371600"/>
            <a:ext cx="4147460" cy="5486400"/>
          </a:xfrm>
        </p:spPr>
        <p:txBody>
          <a:bodyPr/>
          <a:lstStyle/>
          <a:p>
            <a:r>
              <a:rPr lang="en-US" altLang="zh-TW" sz="2400" dirty="0" smtClean="0"/>
              <a:t>Given the adjacency list and suppose the graph is stored as shown here. The answer is </a:t>
            </a:r>
            <a:r>
              <a:rPr lang="en-US" altLang="zh-TW" sz="2400" dirty="0" smtClean="0">
                <a:solidFill>
                  <a:srgbClr val="C00000"/>
                </a:solidFill>
              </a:rPr>
              <a:t>unique</a:t>
            </a:r>
            <a:r>
              <a:rPr lang="en-US" altLang="zh-TW" sz="2400" dirty="0"/>
              <a:t>. </a:t>
            </a:r>
            <a:r>
              <a:rPr lang="en-US" altLang="zh-TW" sz="2400" dirty="0">
                <a:solidFill>
                  <a:srgbClr val="0000FF"/>
                </a:solidFill>
              </a:rPr>
              <a:t>Why? implementation dependent</a:t>
            </a:r>
            <a:r>
              <a:rPr lang="en-US" altLang="zh-TW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zh-TW" sz="2400" dirty="0" smtClean="0"/>
              <a:t>Start </a:t>
            </a:r>
            <a:r>
              <a:rPr lang="en-US" altLang="zh-TW" sz="2400" dirty="0"/>
              <a:t>from v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: </a:t>
            </a:r>
            <a:br>
              <a:rPr lang="en-US" altLang="zh-TW" sz="2400" dirty="0"/>
            </a:br>
            <a:r>
              <a:rPr lang="en-US" altLang="zh-TW" sz="2400" i="1" dirty="0" err="1"/>
              <a:t>dfs</a:t>
            </a:r>
            <a:r>
              <a:rPr lang="en-US" altLang="zh-TW" sz="2400" dirty="0"/>
              <a:t> order: </a:t>
            </a:r>
            <a:br>
              <a:rPr lang="en-US" altLang="zh-TW" sz="2400" dirty="0"/>
            </a:br>
            <a:r>
              <a:rPr lang="en-US" altLang="zh-TW" sz="2400" dirty="0"/>
              <a:t>v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7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6</a:t>
            </a:r>
            <a:r>
              <a:rPr lang="en-US" altLang="zh-TW" sz="2400" dirty="0"/>
              <a:t> </a:t>
            </a:r>
            <a:endParaRPr lang="en-US" altLang="zh-TW" sz="2400" dirty="0" smtClean="0"/>
          </a:p>
        </p:txBody>
      </p:sp>
      <p:graphicFrame>
        <p:nvGraphicFramePr>
          <p:cNvPr id="4894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64728"/>
              </p:ext>
            </p:extLst>
          </p:nvPr>
        </p:nvGraphicFramePr>
        <p:xfrm>
          <a:off x="4603173" y="859893"/>
          <a:ext cx="4420510" cy="552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Photo Editor Photo" r:id="rId3" imgW="8059275" imgH="8600000" progId="MSPhotoEd.3">
                  <p:embed/>
                </p:oleObj>
              </mc:Choice>
              <mc:Fallback>
                <p:oleObj name="Photo Editor Photo" r:id="rId3" imgW="8059275" imgH="8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173" y="859893"/>
                        <a:ext cx="4420510" cy="552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0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C2D66A69-5D44-4C94-AEF1-218F86483A91}" type="slidenum">
              <a:rPr lang="zh-TW" altLang="en-US" smtClean="0"/>
              <a:pPr/>
              <a:t>27</a:t>
            </a:fld>
            <a:endParaRPr lang="en-US" altLang="zh-TW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89547"/>
          </a:xfrm>
        </p:spPr>
        <p:txBody>
          <a:bodyPr/>
          <a:lstStyle/>
          <a:p>
            <a:r>
              <a:rPr lang="en-US" altLang="zh-TW" dirty="0"/>
              <a:t>Depth First </a:t>
            </a:r>
            <a:r>
              <a:rPr lang="en-US" altLang="zh-TW" dirty="0" smtClean="0"/>
              <a:t>Search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4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399" y="1031217"/>
                <a:ext cx="8117305" cy="4648200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If a graph is represented by its adjacency lists, then we can determine the nodes </a:t>
                </a:r>
                <a:r>
                  <a:rPr lang="en-US" altLang="zh-TW" sz="2400" dirty="0"/>
                  <a:t>adjacent to </a:t>
                </a:r>
                <a:r>
                  <a:rPr lang="en-US" altLang="zh-TW" sz="2400" i="1" dirty="0"/>
                  <a:t>v</a:t>
                </a:r>
                <a:r>
                  <a:rPr lang="en-US" altLang="zh-TW" sz="2400" dirty="0"/>
                  <a:t> by following a chain of </a:t>
                </a:r>
                <a:r>
                  <a:rPr lang="en-US" altLang="zh-TW" sz="2400" dirty="0" smtClean="0"/>
                  <a:t>links. Since </a:t>
                </a:r>
                <a:r>
                  <a:rPr lang="en-US" altLang="zh-TW" sz="2400" i="1" dirty="0" err="1"/>
                  <a:t>dfs</a:t>
                </a:r>
                <a:r>
                  <a:rPr lang="en-US" altLang="zh-TW" sz="2400" dirty="0"/>
                  <a:t> examines each node in the adjacency lists at most once, the time to complete the search is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𝑂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+</m:t>
                    </m:r>
                    <m:r>
                      <a:rPr lang="en-US" altLang="zh-TW" sz="2400" i="1" dirty="0" smtClean="0">
                        <a:latin typeface="Cambria Math"/>
                      </a:rPr>
                      <m:t>𝑚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i="1" dirty="0" smtClean="0"/>
                  <a:t>.</a:t>
                </a:r>
                <a:endParaRPr lang="en-US" altLang="zh-TW" sz="2400" i="1" dirty="0"/>
              </a:p>
              <a:p>
                <a:r>
                  <a:rPr lang="en-US" altLang="zh-TW" sz="2400" dirty="0"/>
                  <a:t>If the graph is represented by its adjacency matrix, then determining all </a:t>
                </a:r>
                <a:r>
                  <a:rPr lang="en-US" altLang="zh-TW" sz="2400" dirty="0" smtClean="0"/>
                  <a:t>nodes </a:t>
                </a:r>
                <a:r>
                  <a:rPr lang="en-US" altLang="zh-TW" sz="2400" dirty="0"/>
                  <a:t>adjacent to </a:t>
                </a:r>
                <a:r>
                  <a:rPr lang="en-US" altLang="zh-TW" sz="2400" i="1" dirty="0"/>
                  <a:t>v </a:t>
                </a:r>
                <a:r>
                  <a:rPr lang="en-US" altLang="zh-TW" sz="2400" dirty="0"/>
                  <a:t>requires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𝑂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i="1" dirty="0"/>
                  <a:t>.  </a:t>
                </a:r>
                <a:r>
                  <a:rPr lang="en-US" altLang="zh-TW" sz="2400" dirty="0"/>
                  <a:t>Since we visit at most </a:t>
                </a:r>
                <a:r>
                  <a:rPr lang="en-US" altLang="zh-TW" sz="2400" i="1" dirty="0"/>
                  <a:t>n </a:t>
                </a:r>
                <a:r>
                  <a:rPr lang="en-US" altLang="zh-TW" sz="2400" dirty="0" smtClean="0"/>
                  <a:t>nodes</a:t>
                </a:r>
                <a:r>
                  <a:rPr lang="en-US" altLang="zh-TW" sz="2400" dirty="0"/>
                  <a:t>, the total time is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𝑂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baseline="30000" dirty="0">
                        <a:latin typeface="Cambria Math"/>
                      </a:rPr>
                      <m:t>2</m:t>
                    </m:r>
                    <m:r>
                      <a:rPr lang="en-US" altLang="zh-TW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i="1" dirty="0"/>
                  <a:t>.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486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399" y="1031217"/>
                <a:ext cx="8117305" cy="4648200"/>
              </a:xfrm>
              <a:blipFill rotWithShape="1">
                <a:blip r:embed="rId2"/>
                <a:stretch>
                  <a:fillRect l="-601" t="-1048" r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6408" name="Group 8"/>
          <p:cNvGrpSpPr>
            <a:grpSpLocks/>
          </p:cNvGrpSpPr>
          <p:nvPr/>
        </p:nvGrpSpPr>
        <p:grpSpPr bwMode="auto">
          <a:xfrm>
            <a:off x="5653801" y="4367056"/>
            <a:ext cx="1945188" cy="2170112"/>
            <a:chOff x="3713" y="2473"/>
            <a:chExt cx="1327" cy="1415"/>
          </a:xfrm>
        </p:grpSpPr>
        <p:sp>
          <p:nvSpPr>
            <p:cNvPr id="486404" name="Rectangle 4"/>
            <p:cNvSpPr>
              <a:spLocks noChangeArrowheads="1"/>
            </p:cNvSpPr>
            <p:nvPr/>
          </p:nvSpPr>
          <p:spPr bwMode="auto">
            <a:xfrm>
              <a:off x="3936" y="2784"/>
              <a:ext cx="1104" cy="1104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86405" name="Text Box 5"/>
            <p:cNvSpPr txBox="1">
              <a:spLocks noChangeArrowheads="1"/>
            </p:cNvSpPr>
            <p:nvPr/>
          </p:nvSpPr>
          <p:spPr bwMode="auto">
            <a:xfrm>
              <a:off x="4385" y="2473"/>
              <a:ext cx="23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/>
                <a:t>n</a:t>
              </a:r>
            </a:p>
          </p:txBody>
        </p:sp>
        <p:sp>
          <p:nvSpPr>
            <p:cNvPr id="486406" name="Text Box 6"/>
            <p:cNvSpPr txBox="1">
              <a:spLocks noChangeArrowheads="1"/>
            </p:cNvSpPr>
            <p:nvPr/>
          </p:nvSpPr>
          <p:spPr bwMode="auto">
            <a:xfrm>
              <a:off x="3713" y="3216"/>
              <a:ext cx="23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 dirty="0"/>
                <a:t>n</a:t>
              </a:r>
            </a:p>
          </p:txBody>
        </p:sp>
      </p:grpSp>
      <p:sp>
        <p:nvSpPr>
          <p:cNvPr id="486409" name="Rectangle 9"/>
          <p:cNvSpPr>
            <a:spLocks noChangeArrowheads="1"/>
          </p:cNvSpPr>
          <p:nvPr/>
        </p:nvSpPr>
        <p:spPr bwMode="auto">
          <a:xfrm>
            <a:off x="703610" y="4708368"/>
            <a:ext cx="2321913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86410" name="Rectangle 10"/>
          <p:cNvSpPr>
            <a:spLocks noChangeArrowheads="1"/>
          </p:cNvSpPr>
          <p:nvPr/>
        </p:nvSpPr>
        <p:spPr bwMode="auto">
          <a:xfrm>
            <a:off x="703610" y="5165568"/>
            <a:ext cx="3869856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86411" name="Rectangle 11"/>
          <p:cNvSpPr>
            <a:spLocks noChangeArrowheads="1"/>
          </p:cNvSpPr>
          <p:nvPr/>
        </p:nvSpPr>
        <p:spPr bwMode="auto">
          <a:xfrm>
            <a:off x="703610" y="5622768"/>
            <a:ext cx="1688664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703610" y="6079968"/>
            <a:ext cx="3236607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86413" name="Text Box 13"/>
          <p:cNvSpPr txBox="1">
            <a:spLocks noChangeArrowheads="1"/>
          </p:cNvSpPr>
          <p:nvPr/>
        </p:nvSpPr>
        <p:spPr bwMode="auto">
          <a:xfrm>
            <a:off x="3799495" y="4632168"/>
            <a:ext cx="3518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smtClean="0"/>
              <a:t>m</a:t>
            </a:r>
            <a:endParaRPr lang="zh-TW" altLang="en-US" i="1" dirty="0">
              <a:latin typeface="Times New Roman" pitchFamily="18" charset="0"/>
            </a:endParaRPr>
          </a:p>
        </p:txBody>
      </p:sp>
      <p:sp>
        <p:nvSpPr>
          <p:cNvPr id="486414" name="Rectangle 14"/>
          <p:cNvSpPr>
            <a:spLocks noChangeArrowheads="1"/>
          </p:cNvSpPr>
          <p:nvPr/>
        </p:nvSpPr>
        <p:spPr bwMode="auto">
          <a:xfrm>
            <a:off x="5980686" y="5165568"/>
            <a:ext cx="1618303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86415" name="Rectangle 15"/>
          <p:cNvSpPr>
            <a:spLocks noChangeArrowheads="1"/>
          </p:cNvSpPr>
          <p:nvPr/>
        </p:nvSpPr>
        <p:spPr bwMode="auto">
          <a:xfrm>
            <a:off x="5980686" y="4860768"/>
            <a:ext cx="1618303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79893" y="5347666"/>
            <a:ext cx="338612" cy="4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074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77353" y="367624"/>
            <a:ext cx="8662737" cy="596590"/>
          </a:xfrm>
        </p:spPr>
        <p:txBody>
          <a:bodyPr/>
          <a:lstStyle/>
          <a:p>
            <a:r>
              <a:rPr lang="en-US" altLang="zh-TW" dirty="0"/>
              <a:t>Breadth-First </a:t>
            </a:r>
            <a:r>
              <a:rPr lang="en-US" altLang="zh-TW" dirty="0" smtClean="0"/>
              <a:t>Search (Breadth-First Traversal)</a:t>
            </a:r>
            <a:endParaRPr lang="en-US" altLang="zh-TW" dirty="0"/>
          </a:p>
        </p:txBody>
      </p:sp>
      <p:sp>
        <p:nvSpPr>
          <p:cNvPr id="47206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41421" y="1470284"/>
            <a:ext cx="8329393" cy="500914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Given a graph </a:t>
            </a:r>
            <a:r>
              <a:rPr lang="en-US" altLang="zh-TW" sz="2400" dirty="0" smtClean="0">
                <a:solidFill>
                  <a:srgbClr val="0000FF"/>
                </a:solidFill>
              </a:rPr>
              <a:t>G = (V, E)</a:t>
            </a:r>
            <a:r>
              <a:rPr lang="en-US" altLang="zh-TW" sz="2400" dirty="0" smtClean="0"/>
              <a:t> and </a:t>
            </a:r>
            <a:r>
              <a:rPr lang="en-US" altLang="zh-TW" sz="2400" dirty="0"/>
              <a:t>a </a:t>
            </a:r>
            <a:r>
              <a:rPr lang="en-US" altLang="zh-TW" sz="2400" dirty="0" smtClean="0"/>
              <a:t>start</a:t>
            </a:r>
            <a:br>
              <a:rPr lang="en-US" altLang="zh-TW" sz="2400" dirty="0" smtClean="0"/>
            </a:br>
            <a:r>
              <a:rPr lang="en-US" altLang="zh-TW" sz="2400" dirty="0" smtClean="0"/>
              <a:t>node, </a:t>
            </a:r>
            <a:r>
              <a:rPr lang="en-US" altLang="zh-TW" sz="2400" dirty="0" smtClean="0">
                <a:solidFill>
                  <a:srgbClr val="0000FF"/>
                </a:solidFill>
              </a:rPr>
              <a:t>v</a:t>
            </a:r>
            <a:r>
              <a:rPr lang="en-US" altLang="zh-TW" sz="2400" dirty="0" smtClean="0"/>
              <a:t>, visit </a:t>
            </a:r>
            <a:r>
              <a:rPr lang="en-US" altLang="zh-TW" sz="2400" dirty="0">
                <a:solidFill>
                  <a:srgbClr val="C00000"/>
                </a:solidFill>
              </a:rPr>
              <a:t>all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nodes that are </a:t>
            </a:r>
            <a:br>
              <a:rPr lang="en-US" altLang="zh-TW" sz="2400" dirty="0" smtClean="0"/>
            </a:br>
            <a:r>
              <a:rPr lang="en-US" altLang="zh-TW" sz="2400" dirty="0" smtClean="0"/>
              <a:t>reachable from </a:t>
            </a:r>
            <a:r>
              <a:rPr lang="en-US" altLang="zh-TW" sz="2400" dirty="0" smtClean="0">
                <a:solidFill>
                  <a:srgbClr val="0000FF"/>
                </a:solidFill>
              </a:rPr>
              <a:t>v</a:t>
            </a:r>
            <a:r>
              <a:rPr lang="en-US" altLang="zh-TW" sz="2400" dirty="0" smtClean="0"/>
              <a:t> in an order to</a:t>
            </a:r>
            <a:br>
              <a:rPr lang="en-US" altLang="zh-TW" sz="2400" dirty="0" smtClean="0"/>
            </a:br>
            <a:r>
              <a:rPr lang="en-US" altLang="zh-TW" sz="2400" dirty="0" smtClean="0"/>
              <a:t>visit all nodes that are </a:t>
            </a:r>
            <a:r>
              <a:rPr lang="en-US" altLang="zh-TW" sz="2400" dirty="0" smtClean="0">
                <a:solidFill>
                  <a:srgbClr val="C00000"/>
                </a:solidFill>
              </a:rPr>
              <a:t>closer</a:t>
            </a:r>
            <a:r>
              <a:rPr lang="en-US" altLang="zh-TW" sz="2400" dirty="0" smtClean="0"/>
              <a:t> </a:t>
            </a:r>
            <a:br>
              <a:rPr lang="en-US" altLang="zh-TW" sz="2400" dirty="0" smtClean="0"/>
            </a:br>
            <a:r>
              <a:rPr lang="en-US" altLang="zh-TW" sz="2400" dirty="0" smtClean="0"/>
              <a:t>first before visiting the others.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By the name of Breadth-First, </a:t>
            </a:r>
            <a:br>
              <a:rPr lang="en-US" altLang="zh-TW" sz="2400" dirty="0" smtClean="0"/>
            </a:br>
            <a:r>
              <a:rPr lang="en-US" altLang="zh-TW" sz="2400" dirty="0" smtClean="0"/>
              <a:t>it will traverse </a:t>
            </a:r>
            <a:r>
              <a:rPr lang="en-US" altLang="zh-TW" sz="2400" dirty="0" smtClean="0">
                <a:solidFill>
                  <a:srgbClr val="0000FF"/>
                </a:solidFill>
              </a:rPr>
              <a:t>G </a:t>
            </a:r>
            <a:r>
              <a:rPr lang="en-US" altLang="zh-TW" sz="2400" dirty="0" smtClean="0"/>
              <a:t>following the </a:t>
            </a:r>
            <a:br>
              <a:rPr lang="en-US" altLang="zh-TW" sz="2400" dirty="0" smtClean="0"/>
            </a:br>
            <a:r>
              <a:rPr lang="en-US" altLang="zh-TW" sz="2400" dirty="0" smtClean="0"/>
              <a:t>adjacency nodes</a:t>
            </a:r>
            <a:r>
              <a:rPr lang="en-US" altLang="zh-TW" sz="2400" dirty="0">
                <a:solidFill>
                  <a:srgbClr val="0000FF"/>
                </a:solidFill>
              </a:rPr>
              <a:t>. 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result is not unique by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definition</a:t>
            </a:r>
            <a:r>
              <a:rPr lang="en-US" altLang="zh-TW" sz="2400" dirty="0"/>
              <a:t>, if we do not define an order among out-going edges from a node.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Some possible </a:t>
            </a:r>
            <a:r>
              <a:rPr lang="en-US" altLang="zh-TW" sz="2400" dirty="0"/>
              <a:t>results: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v0, v1, </a:t>
            </a:r>
            <a:r>
              <a:rPr lang="en-US" altLang="zh-TW" sz="2000" dirty="0" smtClean="0"/>
              <a:t>v2, v3, v4, v5, v6, v7.</a:t>
            </a:r>
            <a:endParaRPr lang="en-US" altLang="zh-TW" sz="2000" dirty="0"/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v0, </a:t>
            </a:r>
            <a:r>
              <a:rPr lang="en-US" altLang="zh-TW" sz="2000" dirty="0" smtClean="0"/>
              <a:t>v2, v1, v6, v5, v4, v3, v7.</a:t>
            </a:r>
            <a:endParaRPr lang="en-US" altLang="zh-TW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212131"/>
              </p:ext>
            </p:extLst>
          </p:nvPr>
        </p:nvGraphicFramePr>
        <p:xfrm>
          <a:off x="5669954" y="1169174"/>
          <a:ext cx="30956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Photo Editor Photo" r:id="rId3" imgW="3610479" imgH="3228571" progId="MSPhotoEd.3">
                  <p:embed/>
                </p:oleObj>
              </mc:Choice>
              <mc:Fallback>
                <p:oleObj name="Photo Editor Photo" r:id="rId3" imgW="3610479" imgH="3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954" y="1169174"/>
                        <a:ext cx="30956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c 4"/>
          <p:cNvSpPr/>
          <p:nvPr/>
        </p:nvSpPr>
        <p:spPr bwMode="auto">
          <a:xfrm rot="5400000">
            <a:off x="6529510" y="343051"/>
            <a:ext cx="1763916" cy="3006242"/>
          </a:xfrm>
          <a:prstGeom prst="arc">
            <a:avLst>
              <a:gd name="adj1" fmla="val 16236794"/>
              <a:gd name="adj2" fmla="val 560851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Arc 7"/>
          <p:cNvSpPr/>
          <p:nvPr/>
        </p:nvSpPr>
        <p:spPr bwMode="auto">
          <a:xfrm rot="5400000">
            <a:off x="6311095" y="887047"/>
            <a:ext cx="1844799" cy="3613190"/>
          </a:xfrm>
          <a:prstGeom prst="arc">
            <a:avLst>
              <a:gd name="adj1" fmla="val 16236794"/>
              <a:gd name="adj2" fmla="val 560851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5ACBEB1C-2A43-4FC7-8182-AE72C3B063D1}" type="slidenum">
              <a:rPr lang="zh-TW" altLang="en-US" smtClean="0"/>
              <a:pPr/>
              <a:t>29</a:t>
            </a:fld>
            <a:endParaRPr lang="en-US" altLang="zh-TW" dirty="0"/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8320668" cy="540834"/>
          </a:xfrm>
        </p:spPr>
        <p:txBody>
          <a:bodyPr/>
          <a:lstStyle/>
          <a:p>
            <a:r>
              <a:rPr lang="en-US" altLang="zh-TW" sz="3600" dirty="0"/>
              <a:t>Breadth-First Search </a:t>
            </a:r>
            <a:r>
              <a:rPr lang="en-US" altLang="zh-TW" sz="3600" dirty="0" smtClean="0"/>
              <a:t>(Pseudo Code)</a:t>
            </a:r>
            <a:endParaRPr lang="en-US" altLang="zh-TW" sz="3600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3072" y="1277169"/>
            <a:ext cx="7284966" cy="507331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bfs</a:t>
            </a:r>
            <a:r>
              <a:rPr lang="en-US" altLang="zh-TW" sz="2000" dirty="0" smtClean="0">
                <a:solidFill>
                  <a:srgbClr val="0000FF"/>
                </a:solidFill>
              </a:rPr>
              <a:t>(node </a:t>
            </a:r>
            <a:r>
              <a:rPr lang="en-US" altLang="zh-TW" sz="2000" dirty="0">
                <a:solidFill>
                  <a:srgbClr val="0000FF"/>
                </a:solidFill>
              </a:rPr>
              <a:t>v){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remember the node v we are about to visit, and </a:t>
            </a:r>
            <a:r>
              <a:rPr lang="en-US" altLang="zh-TW" sz="2000" dirty="0" smtClean="0">
                <a:solidFill>
                  <a:srgbClr val="0000FF"/>
                </a:solidFill>
              </a:rPr>
              <a:t>output </a:t>
            </a:r>
            <a:r>
              <a:rPr lang="en-US" altLang="zh-TW" sz="2000" dirty="0">
                <a:solidFill>
                  <a:srgbClr val="0000FF"/>
                </a:solidFill>
              </a:rPr>
              <a:t>the node v;  	</a:t>
            </a:r>
            <a:r>
              <a:rPr lang="en-US" altLang="zh-TW" sz="2000" dirty="0" smtClean="0">
                <a:solidFill>
                  <a:srgbClr val="0000FF"/>
                </a:solidFill>
              </a:rPr>
              <a:t/>
            </a:r>
            <a:br>
              <a:rPr lang="en-US" altLang="zh-TW" sz="2000" dirty="0" smtClean="0">
                <a:solidFill>
                  <a:srgbClr val="0000FF"/>
                </a:solidFill>
              </a:rPr>
            </a:br>
            <a:r>
              <a:rPr lang="en-US" altLang="zh-TW" sz="2000" dirty="0" smtClean="0">
                <a:solidFill>
                  <a:srgbClr val="0000FF"/>
                </a:solidFill>
              </a:rPr>
              <a:t>let </a:t>
            </a:r>
            <a:r>
              <a:rPr lang="en-US" altLang="zh-TW" sz="2000" dirty="0" smtClean="0">
                <a:solidFill>
                  <a:srgbClr val="C00000"/>
                </a:solidFill>
              </a:rPr>
              <a:t>q</a:t>
            </a:r>
            <a:r>
              <a:rPr lang="en-US" altLang="zh-TW" sz="2000" dirty="0" smtClean="0">
                <a:solidFill>
                  <a:srgbClr val="0000FF"/>
                </a:solidFill>
              </a:rPr>
              <a:t> be a queue to remember the visiting order we have visited, and let it be empty initially.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enqueue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the node v into </a:t>
            </a:r>
            <a:r>
              <a:rPr lang="en-US" altLang="zh-TW" sz="2000" dirty="0" smtClean="0">
                <a:solidFill>
                  <a:srgbClr val="C00000"/>
                </a:solidFill>
              </a:rPr>
              <a:t>q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while </a:t>
            </a:r>
            <a:r>
              <a:rPr lang="en-US" altLang="zh-TW" sz="2000" dirty="0" smtClean="0">
                <a:solidFill>
                  <a:srgbClr val="0000FF"/>
                </a:solidFill>
              </a:rPr>
              <a:t>(the queue is not empty){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	    </a:t>
            </a:r>
            <a:r>
              <a:rPr lang="en-US" altLang="zh-TW" sz="2000" dirty="0" smtClean="0">
                <a:solidFill>
                  <a:srgbClr val="0000FF"/>
                </a:solidFill>
              </a:rPr>
              <a:t>let v be the node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dequeued</a:t>
            </a:r>
            <a:r>
              <a:rPr lang="en-US" altLang="zh-TW" sz="2000" dirty="0" smtClean="0">
                <a:solidFill>
                  <a:srgbClr val="0000FF"/>
                </a:solidFill>
              </a:rPr>
              <a:t> from </a:t>
            </a:r>
            <a:r>
              <a:rPr lang="en-US" altLang="zh-TW" sz="2000" dirty="0" smtClean="0">
                <a:solidFill>
                  <a:srgbClr val="C00000"/>
                </a:solidFill>
              </a:rPr>
              <a:t>q</a:t>
            </a:r>
            <a:r>
              <a:rPr lang="en-US" altLang="zh-TW" sz="2000" dirty="0">
                <a:solidFill>
                  <a:srgbClr val="0000FF"/>
                </a:solidFill>
              </a:rPr>
              <a:t>; 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for (every </a:t>
            </a:r>
            <a:r>
              <a:rPr lang="en-US" altLang="zh-TW" sz="2000" dirty="0">
                <a:solidFill>
                  <a:srgbClr val="0000FF"/>
                </a:solidFill>
              </a:rPr>
              <a:t>node u that v and u are </a:t>
            </a:r>
            <a:r>
              <a:rPr lang="en-US" altLang="zh-TW" sz="2000" dirty="0" smtClean="0">
                <a:solidFill>
                  <a:srgbClr val="0000FF"/>
                </a:solidFill>
              </a:rPr>
              <a:t>adjacent in G)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</a:t>
            </a:r>
            <a:r>
              <a:rPr lang="en-US" altLang="zh-TW" sz="2000" dirty="0">
                <a:solidFill>
                  <a:srgbClr val="0000FF"/>
                </a:solidFill>
              </a:rPr>
              <a:t>if </a:t>
            </a:r>
            <a:r>
              <a:rPr lang="en-US" altLang="zh-TW" sz="2000" dirty="0" smtClean="0">
                <a:solidFill>
                  <a:srgbClr val="0000FF"/>
                </a:solidFill>
              </a:rPr>
              <a:t>(we </a:t>
            </a:r>
            <a:r>
              <a:rPr lang="en-US" altLang="zh-TW" sz="2000" dirty="0">
                <a:solidFill>
                  <a:srgbClr val="0000FF"/>
                </a:solidFill>
              </a:rPr>
              <a:t>have not visited u </a:t>
            </a:r>
            <a:r>
              <a:rPr lang="en-US" altLang="zh-TW" sz="2000" dirty="0" smtClean="0">
                <a:solidFill>
                  <a:srgbClr val="0000FF"/>
                </a:solidFill>
              </a:rPr>
              <a:t>before){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         output the node u;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     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enqueue</a:t>
            </a:r>
            <a:r>
              <a:rPr lang="en-US" altLang="zh-TW" sz="2000" dirty="0" smtClean="0">
                <a:solidFill>
                  <a:srgbClr val="0000FF"/>
                </a:solidFill>
              </a:rPr>
              <a:t> u into </a:t>
            </a:r>
            <a:r>
              <a:rPr lang="en-US" altLang="zh-TW" sz="2000" dirty="0" smtClean="0">
                <a:solidFill>
                  <a:srgbClr val="C00000"/>
                </a:solidFill>
              </a:rPr>
              <a:t>q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         remember we have visited u;</a:t>
            </a:r>
            <a:br>
              <a:rPr lang="en-US" altLang="zh-TW" sz="2000" dirty="0" smtClean="0">
                <a:solidFill>
                  <a:srgbClr val="0000FF"/>
                </a:solidFill>
              </a:rPr>
            </a:br>
            <a:r>
              <a:rPr lang="en-US" altLang="zh-TW" sz="2000" dirty="0" smtClean="0">
                <a:solidFill>
                  <a:srgbClr val="0000FF"/>
                </a:solidFill>
              </a:rPr>
              <a:t>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}}</a:t>
            </a:r>
            <a:endParaRPr lang="en-US" altLang="zh-TW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CAA5558E-C56F-4573-8EC3-BBEACD676808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5798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Undirected Graphs</a:t>
            </a:r>
            <a:endParaRPr lang="en-US" altLang="zh-TW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9034" y="1095379"/>
            <a:ext cx="8443322" cy="518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dirty="0" smtClean="0"/>
              <a:t>A graph is an undirected graph, if there </a:t>
            </a:r>
            <a:r>
              <a:rPr lang="en-US" altLang="zh-TW" sz="2400" dirty="0"/>
              <a:t>is </a:t>
            </a:r>
            <a:r>
              <a:rPr lang="en-US" altLang="zh-TW" sz="2400" dirty="0">
                <a:solidFill>
                  <a:srgbClr val="FF0000"/>
                </a:solidFill>
              </a:rPr>
              <a:t>no order</a:t>
            </a:r>
            <a:r>
              <a:rPr lang="en-US" altLang="zh-TW" sz="2400" dirty="0"/>
              <a:t> in </a:t>
            </a:r>
            <a:r>
              <a:rPr lang="en-US" altLang="zh-TW" sz="2400" dirty="0" smtClean="0"/>
              <a:t>an </a:t>
            </a:r>
            <a:r>
              <a:rPr lang="en-US" altLang="zh-TW" sz="2400" dirty="0"/>
              <a:t>edge. The two edges, </a:t>
            </a:r>
            <a:r>
              <a:rPr lang="en-US" altLang="zh-TW" sz="2400" i="1" dirty="0"/>
              <a:t>(v</a:t>
            </a:r>
            <a:r>
              <a:rPr lang="en-US" altLang="zh-TW" sz="2400" i="1" baseline="-25000" dirty="0"/>
              <a:t>0</a:t>
            </a:r>
            <a:r>
              <a:rPr lang="en-US" altLang="zh-TW" sz="2400" i="1" dirty="0"/>
              <a:t>, v</a:t>
            </a:r>
            <a:r>
              <a:rPr lang="en-US" altLang="zh-TW" sz="2400" i="1" baseline="-25000" dirty="0"/>
              <a:t>1</a:t>
            </a:r>
            <a:r>
              <a:rPr lang="en-US" altLang="zh-TW" sz="2400" i="1" dirty="0"/>
              <a:t>)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(v</a:t>
            </a:r>
            <a:r>
              <a:rPr lang="en-US" altLang="zh-TW" sz="2400" i="1" baseline="-25000" dirty="0"/>
              <a:t>1</a:t>
            </a:r>
            <a:r>
              <a:rPr lang="en-US" altLang="zh-TW" sz="2400" i="1" dirty="0"/>
              <a:t>, v</a:t>
            </a:r>
            <a:r>
              <a:rPr lang="en-US" altLang="zh-TW" sz="2400" i="1" baseline="-25000" dirty="0"/>
              <a:t>0</a:t>
            </a:r>
            <a:r>
              <a:rPr lang="en-US" altLang="zh-TW" sz="2400" i="1" dirty="0"/>
              <a:t>)</a:t>
            </a:r>
            <a:r>
              <a:rPr lang="en-US" altLang="zh-TW" sz="2400" dirty="0"/>
              <a:t>, in a undirected graph represent the same </a:t>
            </a:r>
            <a:r>
              <a:rPr lang="en-US" altLang="zh-TW" sz="2400" dirty="0" smtClean="0"/>
              <a:t>edge.</a:t>
            </a:r>
          </a:p>
          <a:p>
            <a:r>
              <a:rPr lang="en-US" altLang="zh-TW" sz="2400" dirty="0" smtClean="0"/>
              <a:t>An </a:t>
            </a:r>
            <a:r>
              <a:rPr lang="en-US" altLang="zh-TW" sz="2400" dirty="0"/>
              <a:t>example: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i="1" dirty="0"/>
              <a:t>V(G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) = {0, 1, 2, 3},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i="1" dirty="0"/>
              <a:t>E(G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) = </a:t>
            </a:r>
            <a:r>
              <a:rPr lang="en-US" altLang="zh-TW" i="1" dirty="0" smtClean="0"/>
              <a:t>{(</a:t>
            </a:r>
            <a:r>
              <a:rPr lang="en-US" altLang="zh-TW" i="1" dirty="0"/>
              <a:t>0,1), (0,2), </a:t>
            </a:r>
            <a:r>
              <a:rPr lang="en-US" altLang="zh-TW" i="1" dirty="0" smtClean="0"/>
              <a:t>(</a:t>
            </a:r>
            <a:r>
              <a:rPr lang="en-US" altLang="zh-TW" i="1" dirty="0"/>
              <a:t>0,3), (1,2), (1,3), (2,3)}</a:t>
            </a:r>
            <a:r>
              <a:rPr lang="en-US" altLang="zh-TW" dirty="0"/>
              <a:t>.</a:t>
            </a:r>
          </a:p>
        </p:txBody>
      </p:sp>
      <p:grpSp>
        <p:nvGrpSpPr>
          <p:cNvPr id="459820" name="Group 44"/>
          <p:cNvGrpSpPr>
            <a:grpSpLocks/>
          </p:cNvGrpSpPr>
          <p:nvPr/>
        </p:nvGrpSpPr>
        <p:grpSpPr bwMode="auto">
          <a:xfrm>
            <a:off x="1388133" y="4067174"/>
            <a:ext cx="1688664" cy="1833563"/>
            <a:chOff x="3408" y="2784"/>
            <a:chExt cx="1152" cy="1155"/>
          </a:xfrm>
        </p:grpSpPr>
        <p:sp>
          <p:nvSpPr>
            <p:cNvPr id="459806" name="Text Box 30"/>
            <p:cNvSpPr txBox="1">
              <a:spLocks noChangeArrowheads="1"/>
            </p:cNvSpPr>
            <p:nvPr/>
          </p:nvSpPr>
          <p:spPr bwMode="auto">
            <a:xfrm>
              <a:off x="3408" y="3648"/>
              <a:ext cx="3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Gill Sans" pitchFamily="34" charset="0"/>
                </a:rPr>
                <a:t>G</a:t>
              </a:r>
              <a:r>
                <a:rPr lang="en-US" altLang="zh-TW" i="1" baseline="-25000">
                  <a:latin typeface="Gill Sans" pitchFamily="34" charset="0"/>
                </a:rPr>
                <a:t>1</a:t>
              </a:r>
            </a:p>
          </p:txBody>
        </p:sp>
        <p:grpSp>
          <p:nvGrpSpPr>
            <p:cNvPr id="459819" name="Group 43"/>
            <p:cNvGrpSpPr>
              <a:grpSpLocks/>
            </p:cNvGrpSpPr>
            <p:nvPr/>
          </p:nvGrpSpPr>
          <p:grpSpPr bwMode="auto">
            <a:xfrm>
              <a:off x="3456" y="2784"/>
              <a:ext cx="1104" cy="1104"/>
              <a:chOff x="3456" y="2880"/>
              <a:chExt cx="1104" cy="1104"/>
            </a:xfrm>
          </p:grpSpPr>
          <p:sp>
            <p:nvSpPr>
              <p:cNvPr id="459808" name="Oval 32"/>
              <p:cNvSpPr>
                <a:spLocks noChangeArrowheads="1"/>
              </p:cNvSpPr>
              <p:nvPr/>
            </p:nvSpPr>
            <p:spPr bwMode="auto">
              <a:xfrm>
                <a:off x="3888" y="374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459809" name="Oval 33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459810" name="Oval 34"/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459811" name="Oval 35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Gill Sans" pitchFamily="34" charset="0"/>
                  </a:rPr>
                  <a:t>0</a:t>
                </a:r>
              </a:p>
            </p:txBody>
          </p:sp>
          <p:sp>
            <p:nvSpPr>
              <p:cNvPr id="459812" name="Line 36"/>
              <p:cNvSpPr>
                <a:spLocks noChangeShapeType="1"/>
              </p:cNvSpPr>
              <p:nvPr/>
            </p:nvSpPr>
            <p:spPr bwMode="auto">
              <a:xfrm>
                <a:off x="4129" y="3031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4" name="Line 38"/>
              <p:cNvSpPr>
                <a:spLocks noChangeShapeType="1"/>
              </p:cNvSpPr>
              <p:nvPr/>
            </p:nvSpPr>
            <p:spPr bwMode="auto">
              <a:xfrm flipV="1">
                <a:off x="3672" y="3072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5" name="Line 39"/>
              <p:cNvSpPr>
                <a:spLocks noChangeShapeType="1"/>
              </p:cNvSpPr>
              <p:nvPr/>
            </p:nvSpPr>
            <p:spPr bwMode="auto">
              <a:xfrm flipV="1">
                <a:off x="4128" y="3515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6" name="Line 40"/>
              <p:cNvSpPr>
                <a:spLocks noChangeShapeType="1"/>
              </p:cNvSpPr>
              <p:nvPr/>
            </p:nvSpPr>
            <p:spPr bwMode="auto">
              <a:xfrm>
                <a:off x="3600" y="3552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7" name="Line 41"/>
              <p:cNvSpPr>
                <a:spLocks noChangeShapeType="1"/>
              </p:cNvSpPr>
              <p:nvPr/>
            </p:nvSpPr>
            <p:spPr bwMode="auto">
              <a:xfrm>
                <a:off x="4032" y="3120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9818" name="Line 42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27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5ACBEB1C-2A43-4FC7-8182-AE72C3B063D1}" type="slidenum">
              <a:rPr lang="zh-TW" altLang="en-US" smtClean="0"/>
              <a:pPr/>
              <a:t>30</a:t>
            </a:fld>
            <a:endParaRPr lang="en-US" altLang="zh-TW" dirty="0"/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Breadth-First Search </a:t>
            </a:r>
            <a:r>
              <a:rPr lang="en-US" altLang="zh-TW" sz="3200" dirty="0" smtClean="0"/>
              <a:t>(BFS)</a:t>
            </a:r>
            <a:endParaRPr lang="en-US" altLang="zh-TW" sz="3200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94016" y="1339515"/>
            <a:ext cx="6614479" cy="507331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void </a:t>
            </a:r>
            <a:r>
              <a:rPr lang="en-US" altLang="zh-TW" sz="2000" dirty="0" err="1">
                <a:solidFill>
                  <a:srgbClr val="0000FF"/>
                </a:solidFill>
              </a:rPr>
              <a:t>bfs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v){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queue *q; 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adjlist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*w;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</a:t>
            </a:r>
            <a:r>
              <a:rPr lang="en-US" altLang="zh-TW" sz="2000" dirty="0" err="1">
                <a:solidFill>
                  <a:srgbClr val="0000FF"/>
                </a:solidFill>
              </a:rPr>
              <a:t>printf</a:t>
            </a:r>
            <a:r>
              <a:rPr lang="en-US" altLang="zh-TW" sz="2000" dirty="0">
                <a:solidFill>
                  <a:srgbClr val="0000FF"/>
                </a:solidFill>
              </a:rPr>
              <a:t>("%</a:t>
            </a:r>
            <a:r>
              <a:rPr lang="en-US" altLang="zh-TW" sz="2000" dirty="0" err="1">
                <a:solidFill>
                  <a:srgbClr val="0000FF"/>
                </a:solidFill>
              </a:rPr>
              <a:t>d",v</a:t>
            </a:r>
            <a:r>
              <a:rPr lang="en-US" altLang="zh-TW" sz="2000" dirty="0" smtClean="0">
                <a:solidFill>
                  <a:srgbClr val="0000FF"/>
                </a:solidFill>
              </a:rPr>
              <a:t>);  visited[v</a:t>
            </a:r>
            <a:r>
              <a:rPr lang="en-US" altLang="zh-TW" sz="2000" dirty="0">
                <a:solidFill>
                  <a:srgbClr val="0000FF"/>
                </a:solidFill>
              </a:rPr>
              <a:t>]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q 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createQ</a:t>
            </a:r>
            <a:r>
              <a:rPr lang="en-US" altLang="zh-TW" sz="2000" dirty="0" smtClean="0">
                <a:solidFill>
                  <a:srgbClr val="0000FF"/>
                </a:solidFill>
              </a:rPr>
              <a:t>(MAX_NODES</a:t>
            </a:r>
            <a:r>
              <a:rPr lang="en-US" altLang="zh-TW" sz="20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</a:t>
            </a:r>
            <a:r>
              <a:rPr lang="en-US" altLang="zh-TW" sz="2000" dirty="0" err="1">
                <a:solidFill>
                  <a:srgbClr val="0000FF"/>
                </a:solidFill>
              </a:rPr>
              <a:t>enqueue</a:t>
            </a:r>
            <a:r>
              <a:rPr lang="en-US" altLang="zh-TW" sz="2000" dirty="0">
                <a:solidFill>
                  <a:srgbClr val="0000FF"/>
                </a:solidFill>
              </a:rPr>
              <a:t>(q, v);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while (!</a:t>
            </a:r>
            <a:r>
              <a:rPr lang="en-US" altLang="zh-TW" sz="2000" dirty="0" err="1">
                <a:solidFill>
                  <a:srgbClr val="0000FF"/>
                </a:solidFill>
              </a:rPr>
              <a:t>IsEmptyQ</a:t>
            </a:r>
            <a:r>
              <a:rPr lang="en-US" altLang="zh-TW" sz="2000" dirty="0">
                <a:solidFill>
                  <a:srgbClr val="0000FF"/>
                </a:solidFill>
              </a:rPr>
              <a:t>(q))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	    v = </a:t>
            </a:r>
            <a:r>
              <a:rPr lang="en-US" altLang="zh-TW" sz="2000" dirty="0" err="1">
                <a:solidFill>
                  <a:srgbClr val="0000FF"/>
                </a:solidFill>
              </a:rPr>
              <a:t>dequeue</a:t>
            </a:r>
            <a:r>
              <a:rPr lang="en-US" altLang="zh-TW" sz="2000" dirty="0">
                <a:solidFill>
                  <a:srgbClr val="0000FF"/>
                </a:solidFill>
              </a:rPr>
              <a:t>(q);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	    for (w = </a:t>
            </a:r>
            <a:r>
              <a:rPr lang="en-US" altLang="zh-TW" sz="2000" dirty="0" smtClean="0">
                <a:solidFill>
                  <a:srgbClr val="0000FF"/>
                </a:solidFill>
              </a:rPr>
              <a:t>graph[v]</a:t>
            </a:r>
            <a:r>
              <a:rPr lang="en-US" altLang="zh-TW" sz="32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0000FF"/>
                </a:solidFill>
              </a:rPr>
              <a:t>link; </a:t>
            </a:r>
            <a:r>
              <a:rPr lang="en-US" altLang="zh-TW" sz="2000" dirty="0">
                <a:solidFill>
                  <a:srgbClr val="0000FF"/>
                </a:solidFill>
              </a:rPr>
              <a:t>w != NULL; w = w-&gt;link)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	</a:t>
            </a:r>
            <a:r>
              <a:rPr lang="en-US" altLang="zh-TW" sz="2000" dirty="0" smtClean="0">
                <a:solidFill>
                  <a:srgbClr val="0000FF"/>
                </a:solidFill>
              </a:rPr>
              <a:t>   if </a:t>
            </a:r>
            <a:r>
              <a:rPr lang="en-US" altLang="zh-TW" sz="2000" dirty="0">
                <a:solidFill>
                  <a:srgbClr val="0000FF"/>
                </a:solidFill>
              </a:rPr>
              <a:t>(visited[w-</a:t>
            </a:r>
            <a:r>
              <a:rPr lang="en-US" altLang="zh-TW" sz="2000" dirty="0" smtClean="0">
                <a:solidFill>
                  <a:srgbClr val="0000FF"/>
                </a:solidFill>
              </a:rPr>
              <a:t>&gt;node] </a:t>
            </a:r>
            <a:r>
              <a:rPr lang="en-US" altLang="zh-TW" sz="2000" dirty="0">
                <a:solidFill>
                  <a:srgbClr val="0000FF"/>
                </a:solidFill>
              </a:rPr>
              <a:t>== FALSE)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	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printf</a:t>
            </a:r>
            <a:r>
              <a:rPr lang="en-US" altLang="zh-TW" sz="2000" dirty="0">
                <a:solidFill>
                  <a:srgbClr val="0000FF"/>
                </a:solidFill>
              </a:rPr>
              <a:t>("%d", w-</a:t>
            </a:r>
            <a:r>
              <a:rPr lang="en-US" altLang="zh-TW" sz="2000" dirty="0" smtClean="0">
                <a:solidFill>
                  <a:srgbClr val="0000FF"/>
                </a:solidFill>
              </a:rPr>
              <a:t>&gt;node);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	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enqueue</a:t>
            </a:r>
            <a:r>
              <a:rPr lang="en-US" altLang="zh-TW" sz="2000" dirty="0" smtClean="0">
                <a:solidFill>
                  <a:srgbClr val="0000FF"/>
                </a:solidFill>
              </a:rPr>
              <a:t>(q</a:t>
            </a:r>
            <a:r>
              <a:rPr lang="en-US" altLang="zh-TW" sz="2000" dirty="0">
                <a:solidFill>
                  <a:srgbClr val="0000FF"/>
                </a:solidFill>
              </a:rPr>
              <a:t>, w-</a:t>
            </a:r>
            <a:r>
              <a:rPr lang="en-US" altLang="zh-TW" sz="2000" dirty="0" smtClean="0">
                <a:solidFill>
                  <a:srgbClr val="0000FF"/>
                </a:solidFill>
              </a:rPr>
              <a:t>&gt;node);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	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visited[w-&gt;node] </a:t>
            </a:r>
            <a:r>
              <a:rPr lang="en-US" altLang="zh-TW" sz="2000" dirty="0">
                <a:solidFill>
                  <a:srgbClr val="0000FF"/>
                </a:solidFill>
              </a:rPr>
              <a:t>= TRUE; 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   }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	</a:t>
            </a:r>
            <a:r>
              <a:rPr lang="en-US" altLang="zh-TW" sz="2000" dirty="0" smtClean="0">
                <a:solidFill>
                  <a:srgbClr val="0000FF"/>
                </a:solidFill>
              </a:rPr>
              <a:t>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}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</a:t>
            </a:r>
            <a:endParaRPr lang="en-US" altLang="zh-TW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6036D31D-C86E-42B1-AA7C-F77CC54340A8}" type="slidenum">
              <a:rPr lang="zh-TW" altLang="en-US" smtClean="0"/>
              <a:pPr/>
              <a:t>31</a:t>
            </a:fld>
            <a:endParaRPr lang="en-US" altLang="zh-TW" dirty="0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41195"/>
          </a:xfrm>
        </p:spPr>
        <p:txBody>
          <a:bodyPr/>
          <a:lstStyle/>
          <a:p>
            <a:r>
              <a:rPr lang="en-US" altLang="zh-TW" dirty="0"/>
              <a:t>Breadth-First </a:t>
            </a:r>
            <a:r>
              <a:rPr lang="en-US" altLang="zh-TW" dirty="0" smtClean="0"/>
              <a:t>Search</a:t>
            </a:r>
            <a:endParaRPr lang="en-US" altLang="zh-TW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5" y="1463842"/>
            <a:ext cx="4417622" cy="3396916"/>
          </a:xfrm>
        </p:spPr>
        <p:txBody>
          <a:bodyPr/>
          <a:lstStyle/>
          <a:p>
            <a:r>
              <a:rPr lang="en-US" altLang="zh-TW" sz="2400" dirty="0"/>
              <a:t>Given the adjacency list and suppose the graph is stored as shown here. The answer is unique. </a:t>
            </a:r>
            <a:r>
              <a:rPr lang="en-US" altLang="zh-TW" sz="2400" dirty="0">
                <a:solidFill>
                  <a:srgbClr val="C00000"/>
                </a:solidFill>
              </a:rPr>
              <a:t>Why?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implementation dependent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 smtClean="0"/>
              <a:t>Example: Start </a:t>
            </a:r>
            <a:r>
              <a:rPr lang="en-US" altLang="zh-TW" sz="2400" dirty="0"/>
              <a:t>from v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: </a:t>
            </a:r>
            <a:br>
              <a:rPr lang="en-US" altLang="zh-TW" sz="2400" dirty="0"/>
            </a:br>
            <a:r>
              <a:rPr lang="en-US" altLang="zh-TW" sz="2400" i="1" dirty="0" err="1"/>
              <a:t>bfs</a:t>
            </a:r>
            <a:r>
              <a:rPr lang="en-US" altLang="zh-TW" sz="2400" dirty="0"/>
              <a:t> order: </a:t>
            </a:r>
            <a:br>
              <a:rPr lang="en-US" altLang="zh-TW" sz="2400" dirty="0"/>
            </a:br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5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6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7</a:t>
            </a:r>
            <a:r>
              <a:rPr lang="en-US" altLang="zh-TW" sz="2400" dirty="0" smtClean="0"/>
              <a:t> </a:t>
            </a:r>
            <a:endParaRPr lang="en-US" altLang="zh-TW" sz="2400" dirty="0"/>
          </a:p>
        </p:txBody>
      </p:sp>
      <p:graphicFrame>
        <p:nvGraphicFramePr>
          <p:cNvPr id="504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959336"/>
              </p:ext>
            </p:extLst>
          </p:nvPr>
        </p:nvGraphicFramePr>
        <p:xfrm>
          <a:off x="4644737" y="1447800"/>
          <a:ext cx="4289258" cy="406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name="Photo Editor Photo" r:id="rId3" imgW="8059275" imgH="8600000" progId="MSPhotoEd.3">
                  <p:embed/>
                </p:oleObj>
              </mc:Choice>
              <mc:Fallback>
                <p:oleObj name="Photo Editor Photo" r:id="rId3" imgW="8059275" imgH="8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737" y="1447800"/>
                        <a:ext cx="4289258" cy="4069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0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2A4DABAE-BF85-43AE-9A04-E9F648CD22DA}" type="slidenum">
              <a:rPr lang="zh-TW" altLang="en-US" smtClean="0"/>
              <a:pPr/>
              <a:t>32</a:t>
            </a:fld>
            <a:endParaRPr lang="en-US" altLang="zh-TW" dirty="0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Breadth-First Search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4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9653" y="1627128"/>
                <a:ext cx="7984958" cy="4648200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Since each node </a:t>
                </a:r>
                <a:r>
                  <a:rPr lang="en-US" altLang="zh-TW" sz="2400" dirty="0"/>
                  <a:t>is placed on the queue exactly once, the </a:t>
                </a:r>
                <a:r>
                  <a:rPr lang="en-US" altLang="zh-TW" sz="2400" b="1" dirty="0"/>
                  <a:t>while</a:t>
                </a:r>
                <a:r>
                  <a:rPr lang="en-US" altLang="zh-TW" sz="2400" b="1" i="1" dirty="0"/>
                  <a:t> </a:t>
                </a:r>
                <a:r>
                  <a:rPr lang="en-US" altLang="zh-TW" sz="2400" dirty="0"/>
                  <a:t>loop is iterated at most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times.</a:t>
                </a:r>
              </a:p>
              <a:p>
                <a:r>
                  <a:rPr lang="en-US" altLang="zh-TW" sz="2400" dirty="0"/>
                  <a:t>For adjacency list representation, this loop has a total cost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𝑂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𝑚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For the adjacency matrix representation, the </a:t>
                </a:r>
                <a:r>
                  <a:rPr lang="en-US" altLang="zh-TW" sz="2400" b="1" dirty="0"/>
                  <a:t>while </a:t>
                </a:r>
                <a:r>
                  <a:rPr lang="en-US" altLang="zh-TW" sz="2400" dirty="0"/>
                  <a:t>loop takes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𝑂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 time for each </a:t>
                </a:r>
                <a:r>
                  <a:rPr lang="en-US" altLang="zh-TW" sz="2400" dirty="0" smtClean="0"/>
                  <a:t>node </a:t>
                </a:r>
                <a:r>
                  <a:rPr lang="en-US" altLang="zh-TW" sz="2400" dirty="0"/>
                  <a:t>visited.  Therefore, the total time is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𝑂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baseline="30000" dirty="0">
                        <a:latin typeface="Cambria Math"/>
                      </a:rPr>
                      <m:t>2</m:t>
                    </m:r>
                    <m:r>
                      <a:rPr lang="en-US" altLang="zh-TW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i="1" dirty="0"/>
                  <a:t>.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487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9653" y="1627128"/>
                <a:ext cx="7984958" cy="4648200"/>
              </a:xfrm>
              <a:blipFill rotWithShape="1">
                <a:blip r:embed="rId2"/>
                <a:stretch>
                  <a:fillRect l="-611" t="-1050" r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en-US" altLang="zh-TW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E73CD712-35D7-4287-8EF8-CFB5F5F2E874}" type="slidenum">
              <a:rPr lang="zh-TW" altLang="en-US" smtClean="0"/>
              <a:pPr/>
              <a:t>33</a:t>
            </a:fld>
            <a:endParaRPr lang="en-US" altLang="zh-TW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962" y="180473"/>
            <a:ext cx="7772400" cy="745958"/>
          </a:xfrm>
        </p:spPr>
        <p:txBody>
          <a:bodyPr/>
          <a:lstStyle/>
          <a:p>
            <a:r>
              <a:rPr lang="en-US" altLang="zh-TW" dirty="0" smtClean="0"/>
              <a:t>Connected Components</a:t>
            </a:r>
            <a:endParaRPr lang="en-US" altLang="zh-TW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526" y="1321508"/>
            <a:ext cx="7772400" cy="4648200"/>
          </a:xfrm>
        </p:spPr>
        <p:txBody>
          <a:bodyPr/>
          <a:lstStyle/>
          <a:p>
            <a:r>
              <a:rPr lang="en-US" altLang="zh-TW" sz="2400" dirty="0" smtClean="0"/>
              <a:t>For an </a:t>
            </a:r>
            <a:r>
              <a:rPr lang="en-US" altLang="zh-TW" sz="2400" dirty="0" smtClean="0">
                <a:solidFill>
                  <a:srgbClr val="C00000"/>
                </a:solidFill>
              </a:rPr>
              <a:t>undirected</a:t>
            </a:r>
            <a:r>
              <a:rPr lang="en-US" altLang="zh-TW" sz="2400" dirty="0" smtClean="0"/>
              <a:t> graph G,  a </a:t>
            </a:r>
            <a:r>
              <a:rPr lang="en-US" altLang="zh-TW" sz="2400" dirty="0" smtClean="0">
                <a:solidFill>
                  <a:srgbClr val="C00000"/>
                </a:solidFill>
              </a:rPr>
              <a:t>connected component</a:t>
            </a:r>
            <a:r>
              <a:rPr lang="en-US" altLang="zh-TW" sz="2400" dirty="0" smtClean="0"/>
              <a:t> of G is a </a:t>
            </a:r>
            <a:r>
              <a:rPr lang="en-US" altLang="zh-TW" sz="2400" dirty="0" err="1" smtClean="0"/>
              <a:t>subgraph</a:t>
            </a:r>
            <a:r>
              <a:rPr lang="en-US" altLang="zh-TW" sz="2400" dirty="0" smtClean="0"/>
              <a:t> where every two nodes are connected to each other by paths.</a:t>
            </a:r>
          </a:p>
          <a:p>
            <a:r>
              <a:rPr lang="en-US" altLang="zh-TW" sz="2400" dirty="0" smtClean="0"/>
              <a:t>A graph G is connected, if every two nodes are connected.</a:t>
            </a:r>
          </a:p>
          <a:p>
            <a:r>
              <a:rPr lang="en-US" altLang="zh-TW" sz="2400" dirty="0" smtClean="0"/>
              <a:t>We can check it using DFS or BFS starting from any node.</a:t>
            </a:r>
            <a:endParaRPr lang="en-US" altLang="zh-TW" sz="2400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pSp>
        <p:nvGrpSpPr>
          <p:cNvPr id="490516" name="Group 20"/>
          <p:cNvGrpSpPr>
            <a:grpSpLocks/>
          </p:cNvGrpSpPr>
          <p:nvPr/>
        </p:nvGrpSpPr>
        <p:grpSpPr bwMode="auto">
          <a:xfrm>
            <a:off x="2955826" y="4066736"/>
            <a:ext cx="1196137" cy="1905000"/>
            <a:chOff x="1920" y="2016"/>
            <a:chExt cx="816" cy="1200"/>
          </a:xfrm>
        </p:grpSpPr>
        <p:grpSp>
          <p:nvGrpSpPr>
            <p:cNvPr id="490500" name="Group 4"/>
            <p:cNvGrpSpPr>
              <a:grpSpLocks/>
            </p:cNvGrpSpPr>
            <p:nvPr/>
          </p:nvGrpSpPr>
          <p:grpSpPr bwMode="auto">
            <a:xfrm>
              <a:off x="2160" y="2016"/>
              <a:ext cx="288" cy="288"/>
              <a:chOff x="2160" y="2016"/>
              <a:chExt cx="288" cy="288"/>
            </a:xfrm>
          </p:grpSpPr>
          <p:sp>
            <p:nvSpPr>
              <p:cNvPr id="490501" name="Oval 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88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0502" name="Text Box 6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490503" name="Group 7"/>
            <p:cNvGrpSpPr>
              <a:grpSpLocks/>
            </p:cNvGrpSpPr>
            <p:nvPr/>
          </p:nvGrpSpPr>
          <p:grpSpPr bwMode="auto">
            <a:xfrm>
              <a:off x="1920" y="2496"/>
              <a:ext cx="288" cy="288"/>
              <a:chOff x="2160" y="2016"/>
              <a:chExt cx="288" cy="288"/>
            </a:xfrm>
          </p:grpSpPr>
          <p:sp>
            <p:nvSpPr>
              <p:cNvPr id="490504" name="Oval 8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88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0505" name="Text Box 9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490506" name="Group 10"/>
            <p:cNvGrpSpPr>
              <a:grpSpLocks/>
            </p:cNvGrpSpPr>
            <p:nvPr/>
          </p:nvGrpSpPr>
          <p:grpSpPr bwMode="auto">
            <a:xfrm>
              <a:off x="2448" y="2496"/>
              <a:ext cx="288" cy="288"/>
              <a:chOff x="2160" y="2016"/>
              <a:chExt cx="288" cy="288"/>
            </a:xfrm>
          </p:grpSpPr>
          <p:sp>
            <p:nvSpPr>
              <p:cNvPr id="490507" name="Oval 11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88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0508" name="Text Box 12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90509" name="Group 13"/>
            <p:cNvGrpSpPr>
              <a:grpSpLocks/>
            </p:cNvGrpSpPr>
            <p:nvPr/>
          </p:nvGrpSpPr>
          <p:grpSpPr bwMode="auto">
            <a:xfrm>
              <a:off x="2208" y="2928"/>
              <a:ext cx="288" cy="288"/>
              <a:chOff x="2160" y="2016"/>
              <a:chExt cx="288" cy="288"/>
            </a:xfrm>
          </p:grpSpPr>
          <p:sp>
            <p:nvSpPr>
              <p:cNvPr id="490510" name="Oval 1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88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0511" name="Text Box 15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3</a:t>
                </a:r>
              </a:p>
            </p:txBody>
          </p:sp>
        </p:grpSp>
        <p:sp>
          <p:nvSpPr>
            <p:cNvPr id="490512" name="Line 16"/>
            <p:cNvSpPr>
              <a:spLocks noChangeShapeType="1"/>
            </p:cNvSpPr>
            <p:nvPr/>
          </p:nvSpPr>
          <p:spPr bwMode="auto">
            <a:xfrm>
              <a:off x="2112" y="2736"/>
              <a:ext cx="14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0513" name="Line 17"/>
            <p:cNvSpPr>
              <a:spLocks noChangeShapeType="1"/>
            </p:cNvSpPr>
            <p:nvPr/>
          </p:nvSpPr>
          <p:spPr bwMode="auto">
            <a:xfrm flipH="1">
              <a:off x="2112" y="2222"/>
              <a:ext cx="116" cy="27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0514" name="Line 18"/>
            <p:cNvSpPr>
              <a:spLocks noChangeShapeType="1"/>
            </p:cNvSpPr>
            <p:nvPr/>
          </p:nvSpPr>
          <p:spPr bwMode="auto">
            <a:xfrm>
              <a:off x="2400" y="2208"/>
              <a:ext cx="144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0515" name="Line 19"/>
            <p:cNvSpPr>
              <a:spLocks noChangeShapeType="1"/>
            </p:cNvSpPr>
            <p:nvPr/>
          </p:nvSpPr>
          <p:spPr bwMode="auto">
            <a:xfrm flipH="1">
              <a:off x="2448" y="2736"/>
              <a:ext cx="14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490518" name="Group 22"/>
          <p:cNvGrpSpPr>
            <a:grpSpLocks/>
          </p:cNvGrpSpPr>
          <p:nvPr/>
        </p:nvGrpSpPr>
        <p:grpSpPr bwMode="auto">
          <a:xfrm>
            <a:off x="5157541" y="3936224"/>
            <a:ext cx="422166" cy="457200"/>
            <a:chOff x="2160" y="2002"/>
            <a:chExt cx="288" cy="288"/>
          </a:xfrm>
        </p:grpSpPr>
        <p:sp>
          <p:nvSpPr>
            <p:cNvPr id="490519" name="Oval 23"/>
            <p:cNvSpPr>
              <a:spLocks noChangeArrowheads="1"/>
            </p:cNvSpPr>
            <p:nvPr/>
          </p:nvSpPr>
          <p:spPr bwMode="auto">
            <a:xfrm>
              <a:off x="2160" y="2016"/>
              <a:ext cx="288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0520" name="Text Box 24"/>
            <p:cNvSpPr txBox="1">
              <a:spLocks noChangeArrowheads="1"/>
            </p:cNvSpPr>
            <p:nvPr/>
          </p:nvSpPr>
          <p:spPr bwMode="auto">
            <a:xfrm>
              <a:off x="2184" y="20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dirty="0">
                  <a:latin typeface="+mn-lt"/>
                </a:rPr>
                <a:t>4</a:t>
              </a:r>
            </a:p>
          </p:txBody>
        </p:sp>
      </p:grpSp>
      <p:grpSp>
        <p:nvGrpSpPr>
          <p:cNvPr id="490521" name="Group 25"/>
          <p:cNvGrpSpPr>
            <a:grpSpLocks/>
          </p:cNvGrpSpPr>
          <p:nvPr/>
        </p:nvGrpSpPr>
        <p:grpSpPr bwMode="auto">
          <a:xfrm>
            <a:off x="4805736" y="4720448"/>
            <a:ext cx="422166" cy="457200"/>
            <a:chOff x="2160" y="2016"/>
            <a:chExt cx="288" cy="288"/>
          </a:xfrm>
        </p:grpSpPr>
        <p:sp>
          <p:nvSpPr>
            <p:cNvPr id="490522" name="Oval 26"/>
            <p:cNvSpPr>
              <a:spLocks noChangeArrowheads="1"/>
            </p:cNvSpPr>
            <p:nvPr/>
          </p:nvSpPr>
          <p:spPr bwMode="auto">
            <a:xfrm>
              <a:off x="2160" y="2016"/>
              <a:ext cx="288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0523" name="Text Box 27"/>
            <p:cNvSpPr txBox="1">
              <a:spLocks noChangeArrowheads="1"/>
            </p:cNvSpPr>
            <p:nvPr/>
          </p:nvSpPr>
          <p:spPr bwMode="auto">
            <a:xfrm>
              <a:off x="220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+mn-lt"/>
                </a:rPr>
                <a:t>5</a:t>
              </a:r>
            </a:p>
          </p:txBody>
        </p:sp>
      </p:grpSp>
      <p:grpSp>
        <p:nvGrpSpPr>
          <p:cNvPr id="490524" name="Group 28"/>
          <p:cNvGrpSpPr>
            <a:grpSpLocks/>
          </p:cNvGrpSpPr>
          <p:nvPr/>
        </p:nvGrpSpPr>
        <p:grpSpPr bwMode="auto">
          <a:xfrm>
            <a:off x="4946458" y="6168248"/>
            <a:ext cx="422166" cy="457200"/>
            <a:chOff x="2160" y="2016"/>
            <a:chExt cx="288" cy="288"/>
          </a:xfrm>
        </p:grpSpPr>
        <p:sp>
          <p:nvSpPr>
            <p:cNvPr id="490525" name="Oval 29"/>
            <p:cNvSpPr>
              <a:spLocks noChangeArrowheads="1"/>
            </p:cNvSpPr>
            <p:nvPr/>
          </p:nvSpPr>
          <p:spPr bwMode="auto">
            <a:xfrm>
              <a:off x="2160" y="2016"/>
              <a:ext cx="288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0526" name="Text Box 30"/>
            <p:cNvSpPr txBox="1">
              <a:spLocks noChangeArrowheads="1"/>
            </p:cNvSpPr>
            <p:nvPr/>
          </p:nvSpPr>
          <p:spPr bwMode="auto">
            <a:xfrm>
              <a:off x="220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+mn-lt"/>
                </a:rPr>
                <a:t>7</a:t>
              </a:r>
            </a:p>
          </p:txBody>
        </p:sp>
      </p:grpSp>
      <p:grpSp>
        <p:nvGrpSpPr>
          <p:cNvPr id="490527" name="Group 31"/>
          <p:cNvGrpSpPr>
            <a:grpSpLocks/>
          </p:cNvGrpSpPr>
          <p:nvPr/>
        </p:nvGrpSpPr>
        <p:grpSpPr bwMode="auto">
          <a:xfrm>
            <a:off x="5227902" y="5406248"/>
            <a:ext cx="422166" cy="457200"/>
            <a:chOff x="2160" y="2016"/>
            <a:chExt cx="288" cy="288"/>
          </a:xfrm>
        </p:grpSpPr>
        <p:sp>
          <p:nvSpPr>
            <p:cNvPr id="490528" name="Oval 32"/>
            <p:cNvSpPr>
              <a:spLocks noChangeArrowheads="1"/>
            </p:cNvSpPr>
            <p:nvPr/>
          </p:nvSpPr>
          <p:spPr bwMode="auto">
            <a:xfrm>
              <a:off x="2160" y="2016"/>
              <a:ext cx="288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0529" name="Text Box 33"/>
            <p:cNvSpPr txBox="1">
              <a:spLocks noChangeArrowheads="1"/>
            </p:cNvSpPr>
            <p:nvPr/>
          </p:nvSpPr>
          <p:spPr bwMode="auto">
            <a:xfrm>
              <a:off x="220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+mn-lt"/>
                </a:rPr>
                <a:t>6</a:t>
              </a:r>
            </a:p>
          </p:txBody>
        </p:sp>
      </p:grpSp>
      <p:sp>
        <p:nvSpPr>
          <p:cNvPr id="490530" name="Line 34"/>
          <p:cNvSpPr>
            <a:spLocks noChangeShapeType="1"/>
          </p:cNvSpPr>
          <p:nvPr/>
        </p:nvSpPr>
        <p:spPr bwMode="auto">
          <a:xfrm>
            <a:off x="5087180" y="5101448"/>
            <a:ext cx="211083" cy="33045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90531" name="Line 35"/>
          <p:cNvSpPr>
            <a:spLocks noChangeShapeType="1"/>
          </p:cNvSpPr>
          <p:nvPr/>
        </p:nvSpPr>
        <p:spPr bwMode="auto">
          <a:xfrm flipH="1">
            <a:off x="5087179" y="4339448"/>
            <a:ext cx="170039" cy="380999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90533" name="Line 37"/>
          <p:cNvSpPr>
            <a:spLocks noChangeShapeType="1"/>
          </p:cNvSpPr>
          <p:nvPr/>
        </p:nvSpPr>
        <p:spPr bwMode="auto">
          <a:xfrm flipH="1">
            <a:off x="5157541" y="5787248"/>
            <a:ext cx="211083" cy="381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90534" name="Text Box 38"/>
          <p:cNvSpPr txBox="1">
            <a:spLocks noChangeArrowheads="1"/>
          </p:cNvSpPr>
          <p:nvPr/>
        </p:nvSpPr>
        <p:spPr bwMode="auto">
          <a:xfrm>
            <a:off x="4078499" y="6007808"/>
            <a:ext cx="5373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+mn-lt"/>
              </a:rPr>
              <a:t>G</a:t>
            </a:r>
            <a:r>
              <a:rPr lang="en-US" altLang="zh-TW" baseline="-25000">
                <a:latin typeface="+mn-lt"/>
              </a:rPr>
              <a:t>4</a:t>
            </a:r>
          </a:p>
        </p:txBody>
      </p:sp>
      <p:sp>
        <p:nvSpPr>
          <p:cNvPr id="490535" name="Rectangle 39"/>
          <p:cNvSpPr>
            <a:spLocks noChangeArrowheads="1"/>
          </p:cNvSpPr>
          <p:nvPr/>
        </p:nvSpPr>
        <p:spPr bwMode="auto">
          <a:xfrm>
            <a:off x="1428394" y="2865995"/>
            <a:ext cx="56288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DDDDDD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02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19CDCBCE-D446-47F1-8E96-D0A4AE280177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97832"/>
          </a:xfrm>
        </p:spPr>
        <p:txBody>
          <a:bodyPr/>
          <a:lstStyle/>
          <a:p>
            <a:r>
              <a:rPr lang="en-US" altLang="zh-TW" dirty="0" smtClean="0"/>
              <a:t>Directed Graphs</a:t>
            </a:r>
            <a:endParaRPr lang="en-US" altLang="zh-TW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618" y="1219200"/>
            <a:ext cx="8795083" cy="2209800"/>
          </a:xfrm>
        </p:spPr>
        <p:txBody>
          <a:bodyPr/>
          <a:lstStyle/>
          <a:p>
            <a:r>
              <a:rPr lang="en-US" altLang="zh-TW" sz="2400" dirty="0" smtClean="0"/>
              <a:t>A graph is a directed graph if there </a:t>
            </a:r>
            <a:r>
              <a:rPr lang="en-US" altLang="zh-TW" sz="2400" dirty="0"/>
              <a:t>is an order in </a:t>
            </a:r>
            <a:r>
              <a:rPr lang="en-US" altLang="zh-TW" sz="2400" dirty="0" smtClean="0"/>
              <a:t>an </a:t>
            </a:r>
            <a:r>
              <a:rPr lang="en-US" altLang="zh-TW" sz="2400" dirty="0"/>
              <a:t>edge. </a:t>
            </a:r>
            <a:r>
              <a:rPr lang="en-US" altLang="zh-TW" sz="2400" dirty="0" smtClean="0"/>
              <a:t> The </a:t>
            </a:r>
            <a:r>
              <a:rPr lang="en-US" altLang="zh-TW" sz="2400" dirty="0"/>
              <a:t>two edges, &lt;v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&gt; and &lt;v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v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&gt; in a directed graph represent two different edges.  </a:t>
            </a:r>
            <a:endParaRPr lang="en-US" altLang="zh-TW" sz="2400" dirty="0" smtClean="0"/>
          </a:p>
          <a:p>
            <a:r>
              <a:rPr lang="en-US" altLang="zh-TW" sz="2400" dirty="0" smtClean="0"/>
              <a:t>An </a:t>
            </a:r>
            <a:r>
              <a:rPr lang="en-US" altLang="zh-TW" sz="2400" dirty="0"/>
              <a:t>example: 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V(G</a:t>
            </a:r>
            <a:r>
              <a:rPr lang="en-US" altLang="zh-TW" baseline="-25000" dirty="0" smtClean="0"/>
              <a:t>2</a:t>
            </a:r>
            <a:r>
              <a:rPr lang="en-US" altLang="zh-TW" dirty="0"/>
              <a:t>) = {0, 1, 2},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E(G</a:t>
            </a:r>
            <a:r>
              <a:rPr lang="en-US" altLang="zh-TW" baseline="-25000" dirty="0" smtClean="0"/>
              <a:t>2</a:t>
            </a:r>
            <a:r>
              <a:rPr lang="en-US" altLang="zh-TW" dirty="0"/>
              <a:t>) = </a:t>
            </a:r>
            <a:r>
              <a:rPr lang="en-US" altLang="zh-TW" dirty="0" smtClean="0"/>
              <a:t>{&lt;</a:t>
            </a:r>
            <a:r>
              <a:rPr lang="en-US" altLang="zh-TW" dirty="0"/>
              <a:t>0, 1&gt;, &lt;1, 0&gt;, &lt;1, 2</a:t>
            </a:r>
            <a:r>
              <a:rPr lang="en-US" altLang="zh-TW" dirty="0" smtClean="0"/>
              <a:t>&gt;}.</a:t>
            </a:r>
            <a:endParaRPr lang="en-US" altLang="zh-TW" dirty="0"/>
          </a:p>
        </p:txBody>
      </p:sp>
      <p:grpSp>
        <p:nvGrpSpPr>
          <p:cNvPr id="461842" name="Group 18"/>
          <p:cNvGrpSpPr>
            <a:grpSpLocks/>
          </p:cNvGrpSpPr>
          <p:nvPr/>
        </p:nvGrpSpPr>
        <p:grpSpPr bwMode="auto">
          <a:xfrm>
            <a:off x="5757049" y="2971792"/>
            <a:ext cx="1196137" cy="2667000"/>
            <a:chOff x="2688" y="2016"/>
            <a:chExt cx="816" cy="1680"/>
          </a:xfrm>
        </p:grpSpPr>
        <p:sp>
          <p:nvSpPr>
            <p:cNvPr id="461830" name="Text Box 6"/>
            <p:cNvSpPr txBox="1">
              <a:spLocks noChangeArrowheads="1"/>
            </p:cNvSpPr>
            <p:nvPr/>
          </p:nvSpPr>
          <p:spPr bwMode="auto">
            <a:xfrm>
              <a:off x="2688" y="2976"/>
              <a:ext cx="3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Gill Sans" pitchFamily="34" charset="0"/>
                </a:rPr>
                <a:t>G</a:t>
              </a:r>
              <a:r>
                <a:rPr lang="en-US" altLang="zh-TW" i="1" baseline="-25000">
                  <a:latin typeface="Gill Sans" pitchFamily="34" charset="0"/>
                </a:rPr>
                <a:t>2</a:t>
              </a:r>
            </a:p>
          </p:txBody>
        </p:sp>
        <p:sp>
          <p:nvSpPr>
            <p:cNvPr id="461833" name="Oval 9"/>
            <p:cNvSpPr>
              <a:spLocks noChangeArrowheads="1"/>
            </p:cNvSpPr>
            <p:nvPr/>
          </p:nvSpPr>
          <p:spPr bwMode="auto">
            <a:xfrm>
              <a:off x="3216" y="340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Gill Sans" pitchFamily="34" charset="0"/>
                </a:rPr>
                <a:t>2</a:t>
              </a:r>
            </a:p>
          </p:txBody>
        </p:sp>
        <p:sp>
          <p:nvSpPr>
            <p:cNvPr id="461834" name="Oval 10"/>
            <p:cNvSpPr>
              <a:spLocks noChangeArrowheads="1"/>
            </p:cNvSpPr>
            <p:nvPr/>
          </p:nvSpPr>
          <p:spPr bwMode="auto">
            <a:xfrm>
              <a:off x="3216" y="2640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Gill Sans" pitchFamily="34" charset="0"/>
                </a:rPr>
                <a:t>1</a:t>
              </a:r>
            </a:p>
          </p:txBody>
        </p:sp>
        <p:sp>
          <p:nvSpPr>
            <p:cNvPr id="461835" name="Oval 11"/>
            <p:cNvSpPr>
              <a:spLocks noChangeArrowheads="1"/>
            </p:cNvSpPr>
            <p:nvPr/>
          </p:nvSpPr>
          <p:spPr bwMode="auto">
            <a:xfrm>
              <a:off x="3216" y="2016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latin typeface="Gill Sans" pitchFamily="34" charset="0"/>
                </a:rPr>
                <a:t>0</a:t>
              </a:r>
            </a:p>
          </p:txBody>
        </p:sp>
        <p:sp>
          <p:nvSpPr>
            <p:cNvPr id="461837" name="Line 13"/>
            <p:cNvSpPr>
              <a:spLocks noChangeShapeType="1"/>
            </p:cNvSpPr>
            <p:nvPr/>
          </p:nvSpPr>
          <p:spPr bwMode="auto">
            <a:xfrm flipV="1">
              <a:off x="3264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61839" name="Line 15"/>
            <p:cNvSpPr>
              <a:spLocks noChangeShapeType="1"/>
            </p:cNvSpPr>
            <p:nvPr/>
          </p:nvSpPr>
          <p:spPr bwMode="auto">
            <a:xfrm>
              <a:off x="3360" y="29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61840" name="Line 16"/>
            <p:cNvSpPr>
              <a:spLocks noChangeShapeType="1"/>
            </p:cNvSpPr>
            <p:nvPr/>
          </p:nvSpPr>
          <p:spPr bwMode="auto">
            <a:xfrm>
              <a:off x="3456" y="225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2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7E6392B4-A740-4FCD-8A15-E8A1B10F91E1}" type="slidenum">
              <a:rPr lang="zh-TW" altLang="en-US" smtClean="0"/>
              <a:pPr/>
              <a:t>5</a:t>
            </a:fld>
            <a:endParaRPr lang="en-US" altLang="zh-TW" dirty="0"/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Graphs</a:t>
            </a:r>
          </a:p>
        </p:txBody>
      </p:sp>
      <p:sp>
        <p:nvSpPr>
          <p:cNvPr id="4628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2166" y="1223210"/>
            <a:ext cx="7867592" cy="2133600"/>
          </a:xfrm>
        </p:spPr>
        <p:txBody>
          <a:bodyPr/>
          <a:lstStyle/>
          <a:p>
            <a:r>
              <a:rPr lang="en-US" altLang="zh-TW" sz="2400" dirty="0"/>
              <a:t>There are many graphs. Here, we only consider the graphs with the following </a:t>
            </a:r>
            <a:r>
              <a:rPr lang="en-US" altLang="zh-TW" sz="2400" dirty="0">
                <a:solidFill>
                  <a:srgbClr val="FF0000"/>
                </a:solidFill>
              </a:rPr>
              <a:t>two restrictions</a:t>
            </a:r>
            <a:r>
              <a:rPr lang="en-US" altLang="zh-TW" sz="2400" dirty="0"/>
              <a:t>. </a:t>
            </a:r>
          </a:p>
          <a:p>
            <a:pPr lvl="1"/>
            <a:r>
              <a:rPr lang="en-US" altLang="zh-TW" dirty="0"/>
              <a:t>No self-loops, (v</a:t>
            </a:r>
            <a:r>
              <a:rPr lang="en-US" altLang="zh-TW" baseline="-25000" dirty="0"/>
              <a:t>i</a:t>
            </a:r>
            <a:r>
              <a:rPr lang="en-US" altLang="zh-TW" dirty="0"/>
              <a:t>, v</a:t>
            </a:r>
            <a:r>
              <a:rPr lang="en-US" altLang="zh-TW" baseline="-25000" dirty="0"/>
              <a:t>i</a:t>
            </a:r>
            <a:r>
              <a:rPr lang="en-US" altLang="zh-TW" dirty="0" smtClean="0"/>
              <a:t>), </a:t>
            </a:r>
            <a:r>
              <a:rPr lang="en-US" altLang="zh-TW" dirty="0"/>
              <a:t>in an undirected graph or &lt;v</a:t>
            </a:r>
            <a:r>
              <a:rPr lang="en-US" altLang="zh-TW" baseline="-25000" dirty="0"/>
              <a:t>i</a:t>
            </a:r>
            <a:r>
              <a:rPr lang="en-US" altLang="zh-TW" dirty="0"/>
              <a:t>, v</a:t>
            </a:r>
            <a:r>
              <a:rPr lang="en-US" altLang="zh-TW" baseline="-25000" dirty="0"/>
              <a:t>i</a:t>
            </a:r>
            <a:r>
              <a:rPr lang="en-US" altLang="zh-TW" dirty="0"/>
              <a:t>&gt; in a directed graph.</a:t>
            </a:r>
          </a:p>
          <a:p>
            <a:pPr lvl="1"/>
            <a:r>
              <a:rPr lang="en-US" altLang="zh-TW" dirty="0"/>
              <a:t>No multiple occurrences of the same edge.</a:t>
            </a:r>
          </a:p>
          <a:p>
            <a:endParaRPr lang="zh-TW" altLang="en-US" dirty="0"/>
          </a:p>
        </p:txBody>
      </p:sp>
      <p:grpSp>
        <p:nvGrpSpPr>
          <p:cNvPr id="462858" name="Group 10"/>
          <p:cNvGrpSpPr>
            <a:grpSpLocks/>
          </p:cNvGrpSpPr>
          <p:nvPr/>
        </p:nvGrpSpPr>
        <p:grpSpPr bwMode="auto">
          <a:xfrm>
            <a:off x="3166246" y="3802000"/>
            <a:ext cx="422166" cy="457200"/>
            <a:chOff x="2160" y="2016"/>
            <a:chExt cx="288" cy="288"/>
          </a:xfrm>
        </p:grpSpPr>
        <p:sp>
          <p:nvSpPr>
            <p:cNvPr id="462856" name="Oval 8"/>
            <p:cNvSpPr>
              <a:spLocks noChangeArrowheads="1"/>
            </p:cNvSpPr>
            <p:nvPr/>
          </p:nvSpPr>
          <p:spPr bwMode="auto">
            <a:xfrm>
              <a:off x="2160" y="2016"/>
              <a:ext cx="288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62857" name="Text Box 9"/>
            <p:cNvSpPr txBox="1">
              <a:spLocks noChangeArrowheads="1"/>
            </p:cNvSpPr>
            <p:nvPr/>
          </p:nvSpPr>
          <p:spPr bwMode="auto">
            <a:xfrm>
              <a:off x="220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</p:grpSp>
      <p:grpSp>
        <p:nvGrpSpPr>
          <p:cNvPr id="462859" name="Group 11"/>
          <p:cNvGrpSpPr>
            <a:grpSpLocks/>
          </p:cNvGrpSpPr>
          <p:nvPr/>
        </p:nvGrpSpPr>
        <p:grpSpPr bwMode="auto">
          <a:xfrm>
            <a:off x="3166246" y="4716400"/>
            <a:ext cx="422166" cy="457200"/>
            <a:chOff x="2160" y="2016"/>
            <a:chExt cx="288" cy="288"/>
          </a:xfrm>
        </p:grpSpPr>
        <p:sp>
          <p:nvSpPr>
            <p:cNvPr id="462860" name="Oval 12"/>
            <p:cNvSpPr>
              <a:spLocks noChangeArrowheads="1"/>
            </p:cNvSpPr>
            <p:nvPr/>
          </p:nvSpPr>
          <p:spPr bwMode="auto">
            <a:xfrm>
              <a:off x="2160" y="2016"/>
              <a:ext cx="288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62861" name="Text Box 13"/>
            <p:cNvSpPr txBox="1">
              <a:spLocks noChangeArrowheads="1"/>
            </p:cNvSpPr>
            <p:nvPr/>
          </p:nvSpPr>
          <p:spPr bwMode="auto">
            <a:xfrm>
              <a:off x="220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1</a:t>
              </a:r>
            </a:p>
          </p:txBody>
        </p:sp>
      </p:grpSp>
      <p:grpSp>
        <p:nvGrpSpPr>
          <p:cNvPr id="462862" name="Group 14"/>
          <p:cNvGrpSpPr>
            <a:grpSpLocks/>
          </p:cNvGrpSpPr>
          <p:nvPr/>
        </p:nvGrpSpPr>
        <p:grpSpPr bwMode="auto">
          <a:xfrm>
            <a:off x="3166246" y="5630800"/>
            <a:ext cx="422166" cy="457200"/>
            <a:chOff x="2160" y="2016"/>
            <a:chExt cx="288" cy="288"/>
          </a:xfrm>
        </p:grpSpPr>
        <p:sp>
          <p:nvSpPr>
            <p:cNvPr id="462863" name="Oval 15"/>
            <p:cNvSpPr>
              <a:spLocks noChangeArrowheads="1"/>
            </p:cNvSpPr>
            <p:nvPr/>
          </p:nvSpPr>
          <p:spPr bwMode="auto">
            <a:xfrm>
              <a:off x="2160" y="2016"/>
              <a:ext cx="288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62864" name="Text Box 16"/>
            <p:cNvSpPr txBox="1">
              <a:spLocks noChangeArrowheads="1"/>
            </p:cNvSpPr>
            <p:nvPr/>
          </p:nvSpPr>
          <p:spPr bwMode="auto">
            <a:xfrm>
              <a:off x="220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</p:grpSp>
      <p:grpSp>
        <p:nvGrpSpPr>
          <p:cNvPr id="462865" name="Group 17"/>
          <p:cNvGrpSpPr>
            <a:grpSpLocks/>
          </p:cNvGrpSpPr>
          <p:nvPr/>
        </p:nvGrpSpPr>
        <p:grpSpPr bwMode="auto">
          <a:xfrm>
            <a:off x="4221661" y="4716400"/>
            <a:ext cx="422166" cy="457200"/>
            <a:chOff x="2160" y="2016"/>
            <a:chExt cx="288" cy="288"/>
          </a:xfrm>
        </p:grpSpPr>
        <p:sp>
          <p:nvSpPr>
            <p:cNvPr id="462866" name="Oval 18"/>
            <p:cNvSpPr>
              <a:spLocks noChangeArrowheads="1"/>
            </p:cNvSpPr>
            <p:nvPr/>
          </p:nvSpPr>
          <p:spPr bwMode="auto">
            <a:xfrm>
              <a:off x="2160" y="2016"/>
              <a:ext cx="288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62867" name="Text Box 19"/>
            <p:cNvSpPr txBox="1">
              <a:spLocks noChangeArrowheads="1"/>
            </p:cNvSpPr>
            <p:nvPr/>
          </p:nvSpPr>
          <p:spPr bwMode="auto">
            <a:xfrm>
              <a:off x="2208" y="20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</p:grpSp>
      <p:sp>
        <p:nvSpPr>
          <p:cNvPr id="462868" name="Line 20"/>
          <p:cNvSpPr>
            <a:spLocks noChangeShapeType="1"/>
          </p:cNvSpPr>
          <p:nvPr/>
        </p:nvSpPr>
        <p:spPr bwMode="auto">
          <a:xfrm>
            <a:off x="3377329" y="4183000"/>
            <a:ext cx="0" cy="533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62869" name="Line 21"/>
          <p:cNvSpPr>
            <a:spLocks noChangeShapeType="1"/>
          </p:cNvSpPr>
          <p:nvPr/>
        </p:nvSpPr>
        <p:spPr bwMode="auto">
          <a:xfrm>
            <a:off x="3377329" y="5097400"/>
            <a:ext cx="0" cy="533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62870" name="Freeform 22"/>
          <p:cNvSpPr>
            <a:spLocks/>
          </p:cNvSpPr>
          <p:nvPr/>
        </p:nvSpPr>
        <p:spPr bwMode="auto">
          <a:xfrm>
            <a:off x="3588412" y="4627500"/>
            <a:ext cx="703610" cy="241300"/>
          </a:xfrm>
          <a:custGeom>
            <a:avLst/>
            <a:gdLst>
              <a:gd name="T0" fmla="*/ 0 w 480"/>
              <a:gd name="T1" fmla="*/ 152 h 152"/>
              <a:gd name="T2" fmla="*/ 192 w 480"/>
              <a:gd name="T3" fmla="*/ 8 h 152"/>
              <a:gd name="T4" fmla="*/ 432 w 480"/>
              <a:gd name="T5" fmla="*/ 104 h 152"/>
              <a:gd name="T6" fmla="*/ 480 w 480"/>
              <a:gd name="T7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52">
                <a:moveTo>
                  <a:pt x="0" y="152"/>
                </a:moveTo>
                <a:cubicBezTo>
                  <a:pt x="60" y="84"/>
                  <a:pt x="120" y="16"/>
                  <a:pt x="192" y="8"/>
                </a:cubicBezTo>
                <a:cubicBezTo>
                  <a:pt x="264" y="0"/>
                  <a:pt x="384" y="80"/>
                  <a:pt x="432" y="104"/>
                </a:cubicBezTo>
                <a:cubicBezTo>
                  <a:pt x="480" y="128"/>
                  <a:pt x="472" y="144"/>
                  <a:pt x="480" y="152"/>
                </a:cubicBez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62871" name="Freeform 23"/>
          <p:cNvSpPr>
            <a:spLocks/>
          </p:cNvSpPr>
          <p:nvPr/>
        </p:nvSpPr>
        <p:spPr bwMode="auto">
          <a:xfrm>
            <a:off x="3588412" y="5021200"/>
            <a:ext cx="633249" cy="152400"/>
          </a:xfrm>
          <a:custGeom>
            <a:avLst/>
            <a:gdLst>
              <a:gd name="T0" fmla="*/ 432 w 432"/>
              <a:gd name="T1" fmla="*/ 0 h 96"/>
              <a:gd name="T2" fmla="*/ 192 w 432"/>
              <a:gd name="T3" fmla="*/ 96 h 96"/>
              <a:gd name="T4" fmla="*/ 0 w 432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432" y="0"/>
                </a:moveTo>
                <a:cubicBezTo>
                  <a:pt x="348" y="48"/>
                  <a:pt x="264" y="96"/>
                  <a:pt x="192" y="96"/>
                </a:cubicBezTo>
                <a:cubicBezTo>
                  <a:pt x="120" y="96"/>
                  <a:pt x="60" y="48"/>
                  <a:pt x="0" y="0"/>
                </a:cubicBez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62872" name="Freeform 24"/>
          <p:cNvSpPr>
            <a:spLocks/>
          </p:cNvSpPr>
          <p:nvPr/>
        </p:nvSpPr>
        <p:spPr bwMode="auto">
          <a:xfrm>
            <a:off x="3518051" y="3649600"/>
            <a:ext cx="433893" cy="381000"/>
          </a:xfrm>
          <a:custGeom>
            <a:avLst/>
            <a:gdLst>
              <a:gd name="T0" fmla="*/ 0 w 296"/>
              <a:gd name="T1" fmla="*/ 144 h 240"/>
              <a:gd name="T2" fmla="*/ 96 w 296"/>
              <a:gd name="T3" fmla="*/ 0 h 240"/>
              <a:gd name="T4" fmla="*/ 288 w 296"/>
              <a:gd name="T5" fmla="*/ 144 h 240"/>
              <a:gd name="T6" fmla="*/ 48 w 29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240">
                <a:moveTo>
                  <a:pt x="0" y="144"/>
                </a:moveTo>
                <a:cubicBezTo>
                  <a:pt x="24" y="72"/>
                  <a:pt x="48" y="0"/>
                  <a:pt x="96" y="0"/>
                </a:cubicBezTo>
                <a:cubicBezTo>
                  <a:pt x="144" y="0"/>
                  <a:pt x="296" y="104"/>
                  <a:pt x="288" y="144"/>
                </a:cubicBezTo>
                <a:cubicBezTo>
                  <a:pt x="280" y="184"/>
                  <a:pt x="164" y="212"/>
                  <a:pt x="48" y="240"/>
                </a:cubicBez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469039" y="4173947"/>
            <a:ext cx="12800" cy="5651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97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C11C6F44-E3CA-42D7-8583-78D9F235E814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sp>
        <p:nvSpPr>
          <p:cNvPr id="481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21895"/>
          </a:xfrm>
        </p:spPr>
        <p:txBody>
          <a:bodyPr/>
          <a:lstStyle/>
          <a:p>
            <a:r>
              <a:rPr lang="en-US" altLang="zh-TW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3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5568" y="1271338"/>
                <a:ext cx="8094821" cy="2362200"/>
              </a:xfrm>
            </p:spPr>
            <p:txBody>
              <a:bodyPr/>
              <a:lstStyle/>
              <a:p>
                <a:r>
                  <a:rPr lang="en-US" altLang="zh-TW" sz="2400" dirty="0">
                    <a:solidFill>
                      <a:srgbClr val="C00000"/>
                    </a:solidFill>
                  </a:rPr>
                  <a:t>Complete graph </a:t>
                </a:r>
                <a:r>
                  <a:rPr lang="en-US" altLang="zh-TW" sz="2400" dirty="0"/>
                  <a:t>is a graph that has the maximum number of edges.</a:t>
                </a:r>
              </a:p>
              <a:p>
                <a:pPr lvl="1"/>
                <a:r>
                  <a:rPr lang="en-US" altLang="zh-TW" dirty="0"/>
                  <a:t>If an undirected graph has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nodes</a:t>
                </a:r>
                <a:r>
                  <a:rPr lang="en-US" altLang="zh-TW" dirty="0"/>
                  <a:t>, the maximum number of distinct unordered pairs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If a directed graph has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nodes</a:t>
                </a:r>
                <a:r>
                  <a:rPr lang="en-US" altLang="zh-TW" dirty="0"/>
                  <a:t>, the maximum number of distinct ordered pairs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48128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5568" y="1271338"/>
                <a:ext cx="8094821" cy="2362200"/>
              </a:xfrm>
              <a:blipFill rotWithShape="1">
                <a:blip r:embed="rId2"/>
                <a:stretch>
                  <a:fillRect l="-602" t="-2067" r="-753" b="-9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1305" name="Group 1049"/>
          <p:cNvGrpSpPr>
            <a:grpSpLocks/>
          </p:cNvGrpSpPr>
          <p:nvPr/>
        </p:nvGrpSpPr>
        <p:grpSpPr bwMode="auto">
          <a:xfrm>
            <a:off x="3531453" y="4205403"/>
            <a:ext cx="1688664" cy="1524000"/>
            <a:chOff x="2160" y="2064"/>
            <a:chExt cx="1008" cy="816"/>
          </a:xfrm>
        </p:grpSpPr>
        <p:grpSp>
          <p:nvGrpSpPr>
            <p:cNvPr id="481284" name="Group 1028"/>
            <p:cNvGrpSpPr>
              <a:grpSpLocks/>
            </p:cNvGrpSpPr>
            <p:nvPr/>
          </p:nvGrpSpPr>
          <p:grpSpPr bwMode="auto">
            <a:xfrm>
              <a:off x="2496" y="2064"/>
              <a:ext cx="288" cy="245"/>
              <a:chOff x="2160" y="2016"/>
              <a:chExt cx="288" cy="245"/>
            </a:xfrm>
          </p:grpSpPr>
          <p:sp>
            <p:nvSpPr>
              <p:cNvPr id="481285" name="Oval 102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88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1286" name="Text Box 1030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21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481287" name="Group 1031"/>
            <p:cNvGrpSpPr>
              <a:grpSpLocks/>
            </p:cNvGrpSpPr>
            <p:nvPr/>
          </p:nvGrpSpPr>
          <p:grpSpPr bwMode="auto">
            <a:xfrm>
              <a:off x="2160" y="2592"/>
              <a:ext cx="288" cy="245"/>
              <a:chOff x="2160" y="2016"/>
              <a:chExt cx="288" cy="245"/>
            </a:xfrm>
          </p:grpSpPr>
          <p:sp>
            <p:nvSpPr>
              <p:cNvPr id="481288" name="Oval 1032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88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1289" name="Text Box 1033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21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81293" name="Group 1037"/>
            <p:cNvGrpSpPr>
              <a:grpSpLocks/>
            </p:cNvGrpSpPr>
            <p:nvPr/>
          </p:nvGrpSpPr>
          <p:grpSpPr bwMode="auto">
            <a:xfrm>
              <a:off x="2880" y="2592"/>
              <a:ext cx="288" cy="245"/>
              <a:chOff x="2160" y="2016"/>
              <a:chExt cx="288" cy="245"/>
            </a:xfrm>
          </p:grpSpPr>
          <p:sp>
            <p:nvSpPr>
              <p:cNvPr id="481294" name="Oval 1038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88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1295" name="Text Box 1039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21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2</a:t>
                </a:r>
              </a:p>
            </p:txBody>
          </p:sp>
        </p:grpSp>
        <p:sp>
          <p:nvSpPr>
            <p:cNvPr id="481298" name="Freeform 1042"/>
            <p:cNvSpPr>
              <a:spLocks/>
            </p:cNvSpPr>
            <p:nvPr/>
          </p:nvSpPr>
          <p:spPr bwMode="auto">
            <a:xfrm>
              <a:off x="2448" y="2536"/>
              <a:ext cx="432" cy="176"/>
            </a:xfrm>
            <a:custGeom>
              <a:avLst/>
              <a:gdLst>
                <a:gd name="T0" fmla="*/ 0 w 480"/>
                <a:gd name="T1" fmla="*/ 152 h 152"/>
                <a:gd name="T2" fmla="*/ 192 w 480"/>
                <a:gd name="T3" fmla="*/ 8 h 152"/>
                <a:gd name="T4" fmla="*/ 432 w 480"/>
                <a:gd name="T5" fmla="*/ 104 h 152"/>
                <a:gd name="T6" fmla="*/ 480 w 480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152">
                  <a:moveTo>
                    <a:pt x="0" y="152"/>
                  </a:moveTo>
                  <a:cubicBezTo>
                    <a:pt x="60" y="84"/>
                    <a:pt x="120" y="16"/>
                    <a:pt x="192" y="8"/>
                  </a:cubicBezTo>
                  <a:cubicBezTo>
                    <a:pt x="264" y="0"/>
                    <a:pt x="384" y="80"/>
                    <a:pt x="432" y="104"/>
                  </a:cubicBezTo>
                  <a:cubicBezTo>
                    <a:pt x="480" y="128"/>
                    <a:pt x="472" y="144"/>
                    <a:pt x="480" y="152"/>
                  </a:cubicBez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1299" name="Freeform 1043"/>
            <p:cNvSpPr>
              <a:spLocks/>
            </p:cNvSpPr>
            <p:nvPr/>
          </p:nvSpPr>
          <p:spPr bwMode="auto">
            <a:xfrm>
              <a:off x="2448" y="2784"/>
              <a:ext cx="432" cy="96"/>
            </a:xfrm>
            <a:custGeom>
              <a:avLst/>
              <a:gdLst>
                <a:gd name="T0" fmla="*/ 432 w 432"/>
                <a:gd name="T1" fmla="*/ 0 h 96"/>
                <a:gd name="T2" fmla="*/ 192 w 432"/>
                <a:gd name="T3" fmla="*/ 96 h 96"/>
                <a:gd name="T4" fmla="*/ 0 w 432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432" y="0"/>
                  </a:moveTo>
                  <a:cubicBezTo>
                    <a:pt x="348" y="48"/>
                    <a:pt x="264" y="96"/>
                    <a:pt x="192" y="96"/>
                  </a:cubicBezTo>
                  <a:cubicBezTo>
                    <a:pt x="120" y="96"/>
                    <a:pt x="60" y="4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1301" name="Freeform 1045"/>
            <p:cNvSpPr>
              <a:spLocks/>
            </p:cNvSpPr>
            <p:nvPr/>
          </p:nvSpPr>
          <p:spPr bwMode="auto">
            <a:xfrm>
              <a:off x="2224" y="2208"/>
              <a:ext cx="272" cy="384"/>
            </a:xfrm>
            <a:custGeom>
              <a:avLst/>
              <a:gdLst>
                <a:gd name="T0" fmla="*/ 80 w 272"/>
                <a:gd name="T1" fmla="*/ 384 h 384"/>
                <a:gd name="T2" fmla="*/ 32 w 272"/>
                <a:gd name="T3" fmla="*/ 144 h 384"/>
                <a:gd name="T4" fmla="*/ 272 w 272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384">
                  <a:moveTo>
                    <a:pt x="80" y="384"/>
                  </a:moveTo>
                  <a:cubicBezTo>
                    <a:pt x="40" y="296"/>
                    <a:pt x="0" y="208"/>
                    <a:pt x="32" y="144"/>
                  </a:cubicBezTo>
                  <a:cubicBezTo>
                    <a:pt x="64" y="80"/>
                    <a:pt x="168" y="40"/>
                    <a:pt x="272" y="0"/>
                  </a:cubicBez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1302" name="Freeform 1046"/>
            <p:cNvSpPr>
              <a:spLocks/>
            </p:cNvSpPr>
            <p:nvPr/>
          </p:nvSpPr>
          <p:spPr bwMode="auto">
            <a:xfrm>
              <a:off x="2400" y="2304"/>
              <a:ext cx="192" cy="336"/>
            </a:xfrm>
            <a:custGeom>
              <a:avLst/>
              <a:gdLst>
                <a:gd name="T0" fmla="*/ 144 w 144"/>
                <a:gd name="T1" fmla="*/ 0 h 336"/>
                <a:gd name="T2" fmla="*/ 96 w 144"/>
                <a:gd name="T3" fmla="*/ 192 h 336"/>
                <a:gd name="T4" fmla="*/ 0 w 144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336">
                  <a:moveTo>
                    <a:pt x="144" y="0"/>
                  </a:moveTo>
                  <a:cubicBezTo>
                    <a:pt x="132" y="68"/>
                    <a:pt x="120" y="136"/>
                    <a:pt x="96" y="192"/>
                  </a:cubicBezTo>
                  <a:cubicBezTo>
                    <a:pt x="72" y="248"/>
                    <a:pt x="36" y="292"/>
                    <a:pt x="0" y="336"/>
                  </a:cubicBez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1303" name="Freeform 1047"/>
            <p:cNvSpPr>
              <a:spLocks/>
            </p:cNvSpPr>
            <p:nvPr/>
          </p:nvSpPr>
          <p:spPr bwMode="auto">
            <a:xfrm>
              <a:off x="2784" y="2160"/>
              <a:ext cx="336" cy="432"/>
            </a:xfrm>
            <a:custGeom>
              <a:avLst/>
              <a:gdLst>
                <a:gd name="T0" fmla="*/ 0 w 336"/>
                <a:gd name="T1" fmla="*/ 0 h 432"/>
                <a:gd name="T2" fmla="*/ 288 w 336"/>
                <a:gd name="T3" fmla="*/ 144 h 432"/>
                <a:gd name="T4" fmla="*/ 288 w 336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432">
                  <a:moveTo>
                    <a:pt x="0" y="0"/>
                  </a:moveTo>
                  <a:cubicBezTo>
                    <a:pt x="120" y="36"/>
                    <a:pt x="240" y="72"/>
                    <a:pt x="288" y="144"/>
                  </a:cubicBezTo>
                  <a:cubicBezTo>
                    <a:pt x="336" y="216"/>
                    <a:pt x="312" y="324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1304" name="Freeform 1048"/>
            <p:cNvSpPr>
              <a:spLocks/>
            </p:cNvSpPr>
            <p:nvPr/>
          </p:nvSpPr>
          <p:spPr bwMode="auto">
            <a:xfrm>
              <a:off x="2736" y="2304"/>
              <a:ext cx="192" cy="288"/>
            </a:xfrm>
            <a:custGeom>
              <a:avLst/>
              <a:gdLst>
                <a:gd name="T0" fmla="*/ 192 w 192"/>
                <a:gd name="T1" fmla="*/ 288 h 288"/>
                <a:gd name="T2" fmla="*/ 96 w 192"/>
                <a:gd name="T3" fmla="*/ 144 h 288"/>
                <a:gd name="T4" fmla="*/ 0 w 19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288">
                  <a:moveTo>
                    <a:pt x="192" y="288"/>
                  </a:moveTo>
                  <a:cubicBezTo>
                    <a:pt x="160" y="240"/>
                    <a:pt x="128" y="192"/>
                    <a:pt x="96" y="144"/>
                  </a:cubicBezTo>
                  <a:cubicBezTo>
                    <a:pt x="64" y="96"/>
                    <a:pt x="32" y="4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481306" name="Text Box 1050"/>
          <p:cNvSpPr txBox="1">
            <a:spLocks noChangeArrowheads="1"/>
          </p:cNvSpPr>
          <p:nvPr/>
        </p:nvSpPr>
        <p:spPr bwMode="auto">
          <a:xfrm>
            <a:off x="1942921" y="5741435"/>
            <a:ext cx="49744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+mn-lt"/>
              </a:rPr>
              <a:t>A complete directed graph with 3 </a:t>
            </a:r>
            <a:r>
              <a:rPr lang="en-US" altLang="zh-TW" sz="2000" dirty="0" smtClean="0">
                <a:latin typeface="+mn-lt"/>
              </a:rPr>
              <a:t>nodes</a:t>
            </a:r>
            <a:endParaRPr lang="en-US" altLang="zh-TW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2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HK" dirty="0">
                <a:ea typeface="新細明體" charset="-120"/>
              </a:rPr>
              <a:t>Complete Undirected </a:t>
            </a:r>
            <a:r>
              <a:rPr lang="en-US" altLang="zh-HK" dirty="0" smtClean="0">
                <a:ea typeface="新細明體" charset="-120"/>
              </a:rPr>
              <a:t>Graphs</a:t>
            </a:r>
            <a:endParaRPr lang="en-US" altLang="zh-HK" dirty="0">
              <a:ea typeface="新細明體" charset="-120"/>
            </a:endParaRP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889000" y="4197348"/>
            <a:ext cx="1219200" cy="927100"/>
            <a:chOff x="560" y="2644"/>
            <a:chExt cx="768" cy="584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628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560" y="2976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HK" sz="2000" dirty="0">
                  <a:latin typeface="+mn-lt"/>
                  <a:ea typeface="新細明體" charset="-120"/>
                </a:rPr>
                <a:t>n = 1</a:t>
              </a:r>
            </a:p>
          </p:txBody>
        </p:sp>
      </p:grp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2298700" y="3130549"/>
            <a:ext cx="1219200" cy="1993900"/>
            <a:chOff x="1448" y="1972"/>
            <a:chExt cx="768" cy="1256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49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1492" y="19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1632" y="22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448" y="2976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HK" sz="2000" dirty="0">
                  <a:latin typeface="+mn-lt"/>
                  <a:ea typeface="新細明體" charset="-120"/>
                </a:rPr>
                <a:t>n = 2</a:t>
              </a:r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3623830" y="3242845"/>
            <a:ext cx="1511300" cy="1917700"/>
            <a:chOff x="2548" y="2020"/>
            <a:chExt cx="952" cy="1208"/>
          </a:xfrm>
        </p:grpSpPr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2836" y="20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2548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3220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3072" y="2256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>
              <a:off x="2688" y="2256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2832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2592" y="2976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HK" sz="2000" dirty="0">
                  <a:latin typeface="+mn-lt"/>
                  <a:ea typeface="新細明體" charset="-120"/>
                </a:rPr>
                <a:t>n = 3</a:t>
              </a:r>
            </a:p>
          </p:txBody>
        </p:sp>
      </p:grpSp>
      <p:grpSp>
        <p:nvGrpSpPr>
          <p:cNvPr id="27679" name="Group 31"/>
          <p:cNvGrpSpPr>
            <a:grpSpLocks/>
          </p:cNvGrpSpPr>
          <p:nvPr/>
        </p:nvGrpSpPr>
        <p:grpSpPr bwMode="auto">
          <a:xfrm>
            <a:off x="5622642" y="3190709"/>
            <a:ext cx="1892300" cy="1908175"/>
            <a:chOff x="4133" y="1972"/>
            <a:chExt cx="1192" cy="1202"/>
          </a:xfrm>
        </p:grpSpPr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4180" y="19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4949" y="19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5045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4133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4464" y="211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5136" y="225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4320" y="22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>
              <a:off x="4416" y="278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4436" y="2194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 flipH="1">
              <a:off x="4368" y="2208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4176" y="2922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HK" sz="2000" dirty="0">
                  <a:latin typeface="+mn-lt"/>
                  <a:ea typeface="新細明體" charset="-120"/>
                </a:rPr>
                <a:t>n = 4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586682"/>
          </a:xfrm>
        </p:spPr>
        <p:txBody>
          <a:bodyPr/>
          <a:lstStyle/>
          <a:p>
            <a:r>
              <a:rPr lang="en-US" altLang="zh-HK" dirty="0" smtClean="0"/>
              <a:t>With all possible edges</a:t>
            </a:r>
            <a:endParaRPr lang="zh-HK" alt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/>
          <a:p>
            <a:r>
              <a:rPr lang="en-US" altLang="zh-TW" dirty="0" smtClean="0"/>
              <a:t>6-</a:t>
            </a:r>
            <a:fld id="{7210E75E-F3F6-46BE-8876-FEEE0700CD77}" type="slidenum">
              <a:rPr lang="zh-TW" altLang="en-US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5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7210E75E-F3F6-46BE-8876-FEEE0700CD77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7930" y="1187116"/>
                <a:ext cx="8443322" cy="914400"/>
              </a:xfrm>
            </p:spPr>
            <p:txBody>
              <a:bodyPr/>
              <a:lstStyle/>
              <a:p>
                <a:r>
                  <a:rPr lang="en-US" altLang="zh-TW" sz="2400" b="1" dirty="0" err="1"/>
                  <a:t>Subgraph</a:t>
                </a:r>
                <a:r>
                  <a:rPr lang="en-US" altLang="zh-TW" sz="2400" dirty="0"/>
                  <a:t>: A graph G' is a </a:t>
                </a:r>
                <a:r>
                  <a:rPr lang="en-US" altLang="zh-TW" sz="2400" dirty="0" err="1"/>
                  <a:t>subgraph</a:t>
                </a:r>
                <a:r>
                  <a:rPr lang="en-US" altLang="zh-TW" sz="2400" dirty="0"/>
                  <a:t> of G </a:t>
                </a:r>
                <a:r>
                  <a:rPr lang="en-US" altLang="zh-TW" sz="2400" dirty="0" smtClean="0"/>
                  <a:t>if V(G</a:t>
                </a:r>
                <a:r>
                  <a:rPr lang="en-US" altLang="zh-TW" sz="2400" dirty="0"/>
                  <a:t>') </a:t>
                </a:r>
                <a14:m>
                  <m:oMath xmlns:m="http://schemas.openxmlformats.org/officeDocument/2006/math">
                    <m:r>
                      <a:rPr lang="en-US" altLang="zh-TW" sz="2400" i="0" dirty="0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TW" sz="2400" dirty="0"/>
                  <a:t> V(G) and E(G') </a:t>
                </a:r>
                <a14:m>
                  <m:oMath xmlns:m="http://schemas.openxmlformats.org/officeDocument/2006/math">
                    <m:r>
                      <a:rPr lang="en-US" altLang="zh-TW" sz="2400" i="0" dirty="0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TW" sz="2400" dirty="0"/>
                  <a:t> E(G</a:t>
                </a:r>
                <a:r>
                  <a:rPr lang="en-US" altLang="zh-TW" sz="2400" dirty="0" smtClean="0"/>
                  <a:t>).</a:t>
                </a:r>
              </a:p>
            </p:txBody>
          </p:sp>
        </mc:Choice>
        <mc:Fallback xmlns="">
          <p:sp>
            <p:nvSpPr>
              <p:cNvPr id="468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7930" y="1187116"/>
                <a:ext cx="8443322" cy="914400"/>
              </a:xfrm>
              <a:blipFill rotWithShape="1">
                <a:blip r:embed="rId2"/>
                <a:stretch>
                  <a:fillRect l="-578" t="-5333" b="-5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442567" y="5382137"/>
            <a:ext cx="2981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>
                <a:latin typeface="+mn-lt"/>
              </a:rPr>
              <a:t>(</a:t>
            </a:r>
            <a:r>
              <a:rPr lang="en-US" altLang="zh-TW" sz="1800">
                <a:latin typeface="+mn-lt"/>
              </a:rPr>
              <a:t>a) An undirected graph G</a:t>
            </a:r>
          </a:p>
        </p:txBody>
      </p:sp>
      <p:grpSp>
        <p:nvGrpSpPr>
          <p:cNvPr id="469000" name="Group 8"/>
          <p:cNvGrpSpPr>
            <a:grpSpLocks/>
          </p:cNvGrpSpPr>
          <p:nvPr/>
        </p:nvGrpSpPr>
        <p:grpSpPr bwMode="auto">
          <a:xfrm>
            <a:off x="653651" y="2867536"/>
            <a:ext cx="2181191" cy="2184400"/>
            <a:chOff x="3408" y="2784"/>
            <a:chExt cx="1152" cy="1104"/>
          </a:xfrm>
        </p:grpSpPr>
        <p:sp>
          <p:nvSpPr>
            <p:cNvPr id="469001" name="Text Box 9"/>
            <p:cNvSpPr txBox="1">
              <a:spLocks noChangeArrowheads="1"/>
            </p:cNvSpPr>
            <p:nvPr/>
          </p:nvSpPr>
          <p:spPr bwMode="auto">
            <a:xfrm>
              <a:off x="3408" y="3648"/>
              <a:ext cx="2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+mn-lt"/>
                </a:rPr>
                <a:t>G</a:t>
              </a:r>
              <a:endParaRPr lang="en-US" altLang="zh-TW" i="1" baseline="-25000">
                <a:latin typeface="+mn-lt"/>
              </a:endParaRPr>
            </a:p>
          </p:txBody>
        </p:sp>
        <p:grpSp>
          <p:nvGrpSpPr>
            <p:cNvPr id="469002" name="Group 10"/>
            <p:cNvGrpSpPr>
              <a:grpSpLocks/>
            </p:cNvGrpSpPr>
            <p:nvPr/>
          </p:nvGrpSpPr>
          <p:grpSpPr bwMode="auto">
            <a:xfrm>
              <a:off x="3456" y="2784"/>
              <a:ext cx="1104" cy="1104"/>
              <a:chOff x="3456" y="2880"/>
              <a:chExt cx="1104" cy="1104"/>
            </a:xfrm>
          </p:grpSpPr>
          <p:sp>
            <p:nvSpPr>
              <p:cNvPr id="469003" name="Oval 11"/>
              <p:cNvSpPr>
                <a:spLocks noChangeArrowheads="1"/>
              </p:cNvSpPr>
              <p:nvPr/>
            </p:nvSpPr>
            <p:spPr bwMode="auto">
              <a:xfrm>
                <a:off x="3888" y="374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469004" name="Oval 12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469005" name="Oval 13"/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469006" name="Oval 14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0</a:t>
                </a:r>
              </a:p>
            </p:txBody>
          </p:sp>
          <p:sp>
            <p:nvSpPr>
              <p:cNvPr id="469007" name="Line 15"/>
              <p:cNvSpPr>
                <a:spLocks noChangeShapeType="1"/>
              </p:cNvSpPr>
              <p:nvPr/>
            </p:nvSpPr>
            <p:spPr bwMode="auto">
              <a:xfrm>
                <a:off x="4107" y="3072"/>
                <a:ext cx="261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9008" name="Line 16"/>
              <p:cNvSpPr>
                <a:spLocks noChangeShapeType="1"/>
              </p:cNvSpPr>
              <p:nvPr/>
            </p:nvSpPr>
            <p:spPr bwMode="auto">
              <a:xfrm flipV="1">
                <a:off x="3681" y="3067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9009" name="Line 17"/>
              <p:cNvSpPr>
                <a:spLocks noChangeShapeType="1"/>
              </p:cNvSpPr>
              <p:nvPr/>
            </p:nvSpPr>
            <p:spPr bwMode="auto">
              <a:xfrm flipV="1">
                <a:off x="4123" y="3514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9010" name="Line 18"/>
              <p:cNvSpPr>
                <a:spLocks noChangeShapeType="1"/>
              </p:cNvSpPr>
              <p:nvPr/>
            </p:nvSpPr>
            <p:spPr bwMode="auto">
              <a:xfrm>
                <a:off x="3653" y="3522"/>
                <a:ext cx="272" cy="2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9011" name="Line 19"/>
              <p:cNvSpPr>
                <a:spLocks noChangeShapeType="1"/>
              </p:cNvSpPr>
              <p:nvPr/>
            </p:nvSpPr>
            <p:spPr bwMode="auto">
              <a:xfrm>
                <a:off x="4032" y="3120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9012" name="Line 20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</p:grpSp>
      <p:grpSp>
        <p:nvGrpSpPr>
          <p:cNvPr id="469052" name="Group 60"/>
          <p:cNvGrpSpPr>
            <a:grpSpLocks/>
          </p:cNvGrpSpPr>
          <p:nvPr/>
        </p:nvGrpSpPr>
        <p:grpSpPr bwMode="auto">
          <a:xfrm>
            <a:off x="3424117" y="2834199"/>
            <a:ext cx="2436250" cy="2914650"/>
            <a:chOff x="2418" y="1611"/>
            <a:chExt cx="1662" cy="1836"/>
          </a:xfrm>
        </p:grpSpPr>
        <p:sp>
          <p:nvSpPr>
            <p:cNvPr id="468999" name="Text Box 7"/>
            <p:cNvSpPr txBox="1">
              <a:spLocks noChangeArrowheads="1"/>
            </p:cNvSpPr>
            <p:nvPr/>
          </p:nvSpPr>
          <p:spPr bwMode="auto">
            <a:xfrm>
              <a:off x="2448" y="3216"/>
              <a:ext cx="1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800">
                  <a:latin typeface="+mn-lt"/>
                </a:rPr>
                <a:t>(</a:t>
              </a:r>
              <a:r>
                <a:rPr lang="en-US" altLang="zh-TW" sz="1800">
                  <a:latin typeface="+mn-lt"/>
                </a:rPr>
                <a:t>b) A subgraph of G</a:t>
              </a:r>
            </a:p>
          </p:txBody>
        </p:sp>
        <p:grpSp>
          <p:nvGrpSpPr>
            <p:cNvPr id="469049" name="Group 57"/>
            <p:cNvGrpSpPr>
              <a:grpSpLocks/>
            </p:cNvGrpSpPr>
            <p:nvPr/>
          </p:nvGrpSpPr>
          <p:grpSpPr bwMode="auto">
            <a:xfrm>
              <a:off x="2418" y="1611"/>
              <a:ext cx="1426" cy="1376"/>
              <a:chOff x="2418" y="1611"/>
              <a:chExt cx="1426" cy="1376"/>
            </a:xfrm>
          </p:grpSpPr>
          <p:sp>
            <p:nvSpPr>
              <p:cNvPr id="469016" name="Oval 24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310" cy="2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469017" name="Oval 25"/>
              <p:cNvSpPr>
                <a:spLocks noChangeArrowheads="1"/>
              </p:cNvSpPr>
              <p:nvPr/>
            </p:nvSpPr>
            <p:spPr bwMode="auto">
              <a:xfrm>
                <a:off x="3534" y="2149"/>
                <a:ext cx="310" cy="3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469018" name="Oval 26"/>
              <p:cNvSpPr>
                <a:spLocks noChangeArrowheads="1"/>
              </p:cNvSpPr>
              <p:nvPr/>
            </p:nvSpPr>
            <p:spPr bwMode="auto">
              <a:xfrm>
                <a:off x="2418" y="2149"/>
                <a:ext cx="310" cy="3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469019" name="Oval 27"/>
              <p:cNvSpPr>
                <a:spLocks noChangeArrowheads="1"/>
              </p:cNvSpPr>
              <p:nvPr/>
            </p:nvSpPr>
            <p:spPr bwMode="auto">
              <a:xfrm>
                <a:off x="2976" y="1611"/>
                <a:ext cx="310" cy="2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TW" altLang="en-US" sz="2000" dirty="0">
                    <a:latin typeface="+mn-lt"/>
                  </a:rPr>
                  <a:t>0</a:t>
                </a:r>
              </a:p>
            </p:txBody>
          </p:sp>
          <p:sp>
            <p:nvSpPr>
              <p:cNvPr id="469020" name="Line 28"/>
              <p:cNvSpPr>
                <a:spLocks noChangeShapeType="1"/>
              </p:cNvSpPr>
              <p:nvPr/>
            </p:nvSpPr>
            <p:spPr bwMode="auto">
              <a:xfrm>
                <a:off x="3265" y="1850"/>
                <a:ext cx="29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9021" name="Line 29"/>
              <p:cNvSpPr>
                <a:spLocks noChangeShapeType="1"/>
              </p:cNvSpPr>
              <p:nvPr/>
            </p:nvSpPr>
            <p:spPr bwMode="auto">
              <a:xfrm flipV="1">
                <a:off x="2707" y="1844"/>
                <a:ext cx="310" cy="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9022" name="Line 30"/>
              <p:cNvSpPr>
                <a:spLocks noChangeShapeType="1"/>
              </p:cNvSpPr>
              <p:nvPr/>
            </p:nvSpPr>
            <p:spPr bwMode="auto">
              <a:xfrm flipV="1">
                <a:off x="3286" y="2407"/>
                <a:ext cx="310" cy="3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9023" name="Line 31"/>
              <p:cNvSpPr>
                <a:spLocks noChangeShapeType="1"/>
              </p:cNvSpPr>
              <p:nvPr/>
            </p:nvSpPr>
            <p:spPr bwMode="auto">
              <a:xfrm>
                <a:off x="2638" y="2419"/>
                <a:ext cx="359" cy="3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</p:grpSp>
      <p:sp>
        <p:nvSpPr>
          <p:cNvPr id="469038" name="Oval 46"/>
          <p:cNvSpPr>
            <a:spLocks noChangeArrowheads="1"/>
          </p:cNvSpPr>
          <p:nvPr/>
        </p:nvSpPr>
        <p:spPr bwMode="auto">
          <a:xfrm>
            <a:off x="6767887" y="4543937"/>
            <a:ext cx="504179" cy="4746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latin typeface="+mn-lt"/>
              </a:rPr>
              <a:t>3</a:t>
            </a:r>
          </a:p>
        </p:txBody>
      </p:sp>
      <p:sp>
        <p:nvSpPr>
          <p:cNvPr id="469039" name="Oval 47"/>
          <p:cNvSpPr>
            <a:spLocks noChangeArrowheads="1"/>
          </p:cNvSpPr>
          <p:nvPr/>
        </p:nvSpPr>
        <p:spPr bwMode="auto">
          <a:xfrm>
            <a:off x="7675408" y="3688274"/>
            <a:ext cx="504179" cy="4762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latin typeface="+mn-lt"/>
              </a:rPr>
              <a:t>2</a:t>
            </a:r>
          </a:p>
        </p:txBody>
      </p:sp>
      <p:sp>
        <p:nvSpPr>
          <p:cNvPr id="469041" name="Oval 49"/>
          <p:cNvSpPr>
            <a:spLocks noChangeArrowheads="1"/>
          </p:cNvSpPr>
          <p:nvPr/>
        </p:nvSpPr>
        <p:spPr bwMode="auto">
          <a:xfrm>
            <a:off x="6767887" y="2834199"/>
            <a:ext cx="504179" cy="4746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latin typeface="+mn-lt"/>
              </a:rPr>
              <a:t>0</a:t>
            </a:r>
          </a:p>
        </p:txBody>
      </p:sp>
      <p:sp>
        <p:nvSpPr>
          <p:cNvPr id="469042" name="Line 50"/>
          <p:cNvSpPr>
            <a:spLocks noChangeShapeType="1"/>
          </p:cNvSpPr>
          <p:nvPr/>
        </p:nvSpPr>
        <p:spPr bwMode="auto">
          <a:xfrm>
            <a:off x="7272065" y="3118361"/>
            <a:ext cx="605014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469046" name="Line 54"/>
          <p:cNvSpPr>
            <a:spLocks noChangeShapeType="1"/>
          </p:cNvSpPr>
          <p:nvPr/>
        </p:nvSpPr>
        <p:spPr bwMode="auto">
          <a:xfrm>
            <a:off x="7070394" y="3308862"/>
            <a:ext cx="0" cy="1235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860366" y="5424999"/>
            <a:ext cx="3163314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dirty="0">
                <a:latin typeface="+mn-lt"/>
              </a:rPr>
              <a:t>(</a:t>
            </a:r>
            <a:r>
              <a:rPr lang="en-US" altLang="zh-TW" sz="1800" dirty="0">
                <a:latin typeface="+mn-lt"/>
              </a:rPr>
              <a:t>c) Another </a:t>
            </a:r>
            <a:r>
              <a:rPr lang="en-US" altLang="zh-TW" sz="1800" dirty="0" err="1">
                <a:latin typeface="+mn-lt"/>
              </a:rPr>
              <a:t>subgraph</a:t>
            </a:r>
            <a:r>
              <a:rPr lang="en-US" altLang="zh-TW" sz="1800" dirty="0">
                <a:latin typeface="+mn-lt"/>
              </a:rPr>
              <a:t> of G</a:t>
            </a:r>
          </a:p>
        </p:txBody>
      </p:sp>
    </p:spTree>
    <p:extLst>
      <p:ext uri="{BB962C8B-B14F-4D97-AF65-F5344CB8AC3E}">
        <p14:creationId xmlns:p14="http://schemas.microsoft.com/office/powerpoint/2010/main" val="14603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Graph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6-</a:t>
            </a:r>
            <a:fld id="{27C687A9-1ACC-48C2-93C0-D3C60B2C6C6D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61737"/>
          </a:xfrm>
        </p:spPr>
        <p:txBody>
          <a:bodyPr/>
          <a:lstStyle/>
          <a:p>
            <a:r>
              <a:rPr lang="en-US" altLang="zh-TW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02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1367" y="1085707"/>
                <a:ext cx="8237621" cy="5254935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For an edge (v</a:t>
                </a:r>
                <a:r>
                  <a:rPr lang="en-US" altLang="zh-TW" sz="2400" baseline="-25000" dirty="0" smtClean="0"/>
                  <a:t>0</a:t>
                </a:r>
                <a:r>
                  <a:rPr lang="en-US" altLang="zh-TW" sz="2400" dirty="0" smtClean="0"/>
                  <a:t>, v</a:t>
                </a:r>
                <a:r>
                  <a:rPr lang="en-US" altLang="zh-TW" sz="2400" baseline="-25000" dirty="0" smtClean="0"/>
                  <a:t>1</a:t>
                </a:r>
                <a:r>
                  <a:rPr lang="en-US" altLang="zh-TW" sz="2400" dirty="0" smtClean="0"/>
                  <a:t>) in an undirected graph,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0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1</a:t>
                </a:r>
                <a:r>
                  <a:rPr lang="en-US" altLang="zh-TW" sz="2400" dirty="0" smtClean="0"/>
                  <a:t> are </a:t>
                </a:r>
                <a:r>
                  <a:rPr lang="en-US" altLang="zh-TW" sz="2400" i="1" dirty="0" smtClean="0">
                    <a:solidFill>
                      <a:srgbClr val="FF0000"/>
                    </a:solidFill>
                  </a:rPr>
                  <a:t>adjacent</a:t>
                </a:r>
                <a:r>
                  <a:rPr lang="en-US" altLang="zh-TW" sz="2400" dirty="0" smtClean="0"/>
                  <a:t>. The edge (v</a:t>
                </a:r>
                <a:r>
                  <a:rPr lang="en-US" altLang="zh-TW" sz="2400" baseline="-25000" dirty="0" smtClean="0"/>
                  <a:t>0</a:t>
                </a:r>
                <a:r>
                  <a:rPr lang="en-US" altLang="zh-TW" sz="2400" dirty="0" smtClean="0"/>
                  <a:t>, v</a:t>
                </a:r>
                <a:r>
                  <a:rPr lang="en-US" altLang="zh-TW" sz="2400" baseline="-25000" dirty="0" smtClean="0"/>
                  <a:t>1</a:t>
                </a:r>
                <a:r>
                  <a:rPr lang="en-US" altLang="zh-TW" sz="2400" dirty="0" smtClean="0"/>
                  <a:t>) is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incident</a:t>
                </a:r>
                <a:r>
                  <a:rPr lang="en-US" altLang="zh-TW" sz="2400" dirty="0" smtClean="0"/>
                  <a:t> on nodes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0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1</a:t>
                </a:r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400" dirty="0" smtClean="0"/>
                  <a:t>For an edge &lt;v</a:t>
                </a:r>
                <a:r>
                  <a:rPr lang="en-US" altLang="zh-TW" sz="2400" baseline="-25000" dirty="0" smtClean="0"/>
                  <a:t>0</a:t>
                </a:r>
                <a:r>
                  <a:rPr lang="en-US" altLang="zh-TW" sz="2400" dirty="0" smtClean="0"/>
                  <a:t>, v</a:t>
                </a:r>
                <a:r>
                  <a:rPr lang="en-US" altLang="zh-TW" sz="2400" baseline="-25000" dirty="0" smtClean="0"/>
                  <a:t>1</a:t>
                </a:r>
                <a:r>
                  <a:rPr lang="en-US" altLang="zh-TW" sz="2400" dirty="0" smtClean="0"/>
                  <a:t>&gt; in a directed graph,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0</a:t>
                </a:r>
                <a:r>
                  <a:rPr lang="en-US" altLang="zh-TW" sz="2400" dirty="0" smtClean="0"/>
                  <a:t> is </a:t>
                </a:r>
                <a:r>
                  <a:rPr lang="en-US" altLang="zh-TW" sz="2400" i="1" dirty="0" smtClean="0">
                    <a:solidFill>
                      <a:srgbClr val="FF0000"/>
                    </a:solidFill>
                  </a:rPr>
                  <a:t>adjacent to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1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1</a:t>
                </a:r>
                <a:r>
                  <a:rPr lang="en-US" altLang="zh-TW" sz="2400" dirty="0" smtClean="0"/>
                  <a:t> is </a:t>
                </a:r>
                <a:r>
                  <a:rPr lang="en-US" altLang="zh-TW" sz="2400" i="1" dirty="0" smtClean="0">
                    <a:solidFill>
                      <a:srgbClr val="FF0000"/>
                    </a:solidFill>
                  </a:rPr>
                  <a:t>adjacent from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0</a:t>
                </a:r>
                <a:r>
                  <a:rPr lang="en-US" altLang="zh-TW" sz="2400" dirty="0" smtClean="0"/>
                  <a:t>.  The edge &lt;v</a:t>
                </a:r>
                <a:r>
                  <a:rPr lang="en-US" altLang="zh-TW" sz="2400" baseline="-25000" dirty="0" smtClean="0"/>
                  <a:t>0</a:t>
                </a:r>
                <a:r>
                  <a:rPr lang="en-US" altLang="zh-TW" sz="2400" dirty="0" smtClean="0"/>
                  <a:t>, v</a:t>
                </a:r>
                <a:r>
                  <a:rPr lang="en-US" altLang="zh-TW" sz="2400" baseline="-25000" dirty="0" smtClean="0"/>
                  <a:t>1</a:t>
                </a:r>
                <a:r>
                  <a:rPr lang="en-US" altLang="zh-TW" sz="2400" dirty="0" smtClean="0"/>
                  <a:t>&gt; is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incident</a:t>
                </a:r>
                <a:r>
                  <a:rPr lang="en-US" altLang="zh-TW" sz="2400" dirty="0" smtClean="0"/>
                  <a:t> on nodes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0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v</a:t>
                </a:r>
                <a:r>
                  <a:rPr lang="en-US" altLang="zh-TW" sz="2400" i="1" baseline="-25000" dirty="0" smtClean="0"/>
                  <a:t>1</a:t>
                </a:r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400" dirty="0" smtClean="0"/>
                  <a:t>The </a:t>
                </a:r>
                <a:r>
                  <a:rPr lang="en-US" altLang="zh-TW" sz="2400" b="1" dirty="0" smtClean="0"/>
                  <a:t>degree</a:t>
                </a:r>
                <a:r>
                  <a:rPr lang="en-US" altLang="zh-TW" sz="2400" dirty="0" smtClean="0"/>
                  <a:t> of a node is the number of edges incident to that node. </a:t>
                </a:r>
              </a:p>
              <a:p>
                <a:pPr lvl="1"/>
                <a:r>
                  <a:rPr lang="en-US" altLang="zh-TW" sz="2000" dirty="0" smtClean="0"/>
                  <a:t>For a directed graph, </a:t>
                </a:r>
                <a:r>
                  <a:rPr lang="en-US" altLang="zh-TW" sz="2000" b="1" dirty="0" smtClean="0"/>
                  <a:t>in-degree</a:t>
                </a:r>
                <a:r>
                  <a:rPr lang="en-US" altLang="zh-TW" sz="2000" dirty="0" smtClean="0"/>
                  <a:t> of a node </a:t>
                </a:r>
                <a:r>
                  <a:rPr lang="en-US" altLang="zh-TW" sz="2000" i="1" dirty="0" smtClean="0"/>
                  <a:t>v</a:t>
                </a:r>
                <a:r>
                  <a:rPr lang="en-US" altLang="zh-TW" sz="2000" dirty="0" smtClean="0"/>
                  <a:t> is the number of edges &lt;v</a:t>
                </a:r>
                <a:r>
                  <a:rPr lang="en-US" altLang="zh-TW" sz="2000" baseline="-25000" dirty="0" smtClean="0"/>
                  <a:t>i</a:t>
                </a:r>
                <a:r>
                  <a:rPr lang="en-US" altLang="zh-TW" sz="2000" dirty="0" smtClean="0"/>
                  <a:t>, v&gt;, and </a:t>
                </a:r>
                <a:r>
                  <a:rPr lang="en-US" altLang="zh-TW" sz="2000" b="1" dirty="0" smtClean="0"/>
                  <a:t>out-degree</a:t>
                </a:r>
                <a:r>
                  <a:rPr lang="en-US" altLang="zh-TW" sz="2000" dirty="0" smtClean="0"/>
                  <a:t> of a node </a:t>
                </a:r>
                <a:r>
                  <a:rPr lang="en-US" altLang="zh-TW" sz="2000" i="1" dirty="0" smtClean="0"/>
                  <a:t>v</a:t>
                </a:r>
                <a:r>
                  <a:rPr lang="en-US" altLang="zh-TW" sz="2000" dirty="0" smtClean="0"/>
                  <a:t> is the number of edges &lt;v, v</a:t>
                </a:r>
                <a:r>
                  <a:rPr lang="en-US" altLang="zh-TW" sz="2000" baseline="-25000" dirty="0" smtClean="0"/>
                  <a:t>i</a:t>
                </a:r>
                <a:r>
                  <a:rPr lang="en-US" altLang="zh-TW" sz="2000" dirty="0" smtClean="0"/>
                  <a:t>&gt; where </a:t>
                </a:r>
                <a:r>
                  <a:rPr lang="en-US" altLang="zh-TW" sz="2000" i="1" dirty="0" smtClean="0"/>
                  <a:t>v</a:t>
                </a:r>
                <a:r>
                  <a:rPr lang="en-US" altLang="zh-TW" sz="2000" i="1" baseline="-25000" dirty="0" smtClean="0"/>
                  <a:t>i</a:t>
                </a:r>
                <a:r>
                  <a:rPr lang="en-US" altLang="zh-TW" sz="2000" dirty="0" smtClean="0"/>
                  <a:t> is any adjacent node of </a:t>
                </a:r>
                <a:r>
                  <a:rPr lang="en-US" altLang="zh-TW" sz="2000" i="1" dirty="0" smtClean="0"/>
                  <a:t>v</a:t>
                </a:r>
                <a:r>
                  <a:rPr lang="en-US" altLang="zh-TW" sz="2000" dirty="0" smtClean="0"/>
                  <a:t>.</a:t>
                </a:r>
              </a:p>
              <a:p>
                <a:r>
                  <a:rPr lang="en-US" altLang="zh-TW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𝑑</m:t>
                    </m:r>
                    <m:r>
                      <a:rPr lang="en-US" altLang="zh-TW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2400" dirty="0" smtClean="0"/>
                  <a:t> is the degree of a node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𝑣</m:t>
                    </m:r>
                    <m:r>
                      <a:rPr lang="en-US" altLang="zh-TW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2400" dirty="0" smtClean="0"/>
                  <a:t> in a graph </a:t>
                </a:r>
                <a:r>
                  <a:rPr lang="en-US" altLang="zh-TW" sz="2400" i="1" dirty="0" smtClean="0"/>
                  <a:t>G</a:t>
                </a:r>
                <a:r>
                  <a:rPr lang="en-US" altLang="zh-TW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 smtClean="0"/>
                  <a:t> nodes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sz="2400" dirty="0" smtClean="0"/>
                  <a:t> edges, then the number of edges is: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𝑚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2400" b="0" i="1" dirty="0" smtClean="0">
                        <a:latin typeface="Cambria Math"/>
                      </a:rPr>
                      <m:t>/</m:t>
                    </m:r>
                    <m:r>
                      <a:rPr lang="en-US" altLang="zh-TW" sz="24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TW" sz="2400" dirty="0" smtClean="0"/>
                  <a:t>.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47002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1367" y="1085707"/>
                <a:ext cx="8237621" cy="5254935"/>
              </a:xfrm>
              <a:blipFill rotWithShape="1">
                <a:blip r:embed="rId2"/>
                <a:stretch>
                  <a:fillRect l="-666" t="-928" r="-1258" b="-42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0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18582</TotalTime>
  <Words>2951</Words>
  <Application>Microsoft Office PowerPoint</Application>
  <PresentationFormat>On-screen Show (4:3)</PresentationFormat>
  <Paragraphs>361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Gill Sans</vt:lpstr>
      <vt:lpstr>Monotype Sorts</vt:lpstr>
      <vt:lpstr>PMingLiU</vt:lpstr>
      <vt:lpstr>PMingLiU</vt:lpstr>
      <vt:lpstr>Cambria Math</vt:lpstr>
      <vt:lpstr>Comic Sans MS</vt:lpstr>
      <vt:lpstr>Times New Roman</vt:lpstr>
      <vt:lpstr>Wingdings</vt:lpstr>
      <vt:lpstr>Default Design</vt:lpstr>
      <vt:lpstr>1_Default Design</vt:lpstr>
      <vt:lpstr>Photo Editor Photo</vt:lpstr>
      <vt:lpstr>CSCI2100E   Graph </vt:lpstr>
      <vt:lpstr>Graphs</vt:lpstr>
      <vt:lpstr>Undirected Graphs</vt:lpstr>
      <vt:lpstr>Directed Graphs</vt:lpstr>
      <vt:lpstr>Graphs</vt:lpstr>
      <vt:lpstr>Graphs</vt:lpstr>
      <vt:lpstr>Complete Undirected Graphs</vt:lpstr>
      <vt:lpstr>Graphs</vt:lpstr>
      <vt:lpstr>Graphs</vt:lpstr>
      <vt:lpstr>Graphs: Examples</vt:lpstr>
      <vt:lpstr>Paths</vt:lpstr>
      <vt:lpstr>Paths in Graphs: Examples</vt:lpstr>
      <vt:lpstr>Review Trees (1)</vt:lpstr>
      <vt:lpstr>Review Trees (2)</vt:lpstr>
      <vt:lpstr>Review Graphs</vt:lpstr>
      <vt:lpstr>Graph ADT</vt:lpstr>
      <vt:lpstr>Graph Representation: Adjacency Matrix</vt:lpstr>
      <vt:lpstr>Graph Representation: Adjacency List</vt:lpstr>
      <vt:lpstr>Adjacency List</vt:lpstr>
      <vt:lpstr>Adjacency List</vt:lpstr>
      <vt:lpstr>Depth-First or Breadth-First</vt:lpstr>
      <vt:lpstr>Depth-First Search (Depth-First Traversal)</vt:lpstr>
      <vt:lpstr>Depth-First Search (DFS)</vt:lpstr>
      <vt:lpstr>Depth-First Search</vt:lpstr>
      <vt:lpstr>Depth-First Search</vt:lpstr>
      <vt:lpstr>Depth First Search</vt:lpstr>
      <vt:lpstr>Depth First Search</vt:lpstr>
      <vt:lpstr>Breadth-First Search (Breadth-First Traversal)</vt:lpstr>
      <vt:lpstr>Breadth-First Search (Pseudo Code)</vt:lpstr>
      <vt:lpstr>Breadth-First Search (BFS)</vt:lpstr>
      <vt:lpstr>Breadth-First Search</vt:lpstr>
      <vt:lpstr>Breadth-First Search</vt:lpstr>
      <vt:lpstr>Connected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609</cp:revision>
  <cp:lastPrinted>2013-02-05T04:38:04Z</cp:lastPrinted>
  <dcterms:created xsi:type="dcterms:W3CDTF">1999-10-08T19:08:27Z</dcterms:created>
  <dcterms:modified xsi:type="dcterms:W3CDTF">2022-04-12T13:14:00Z</dcterms:modified>
</cp:coreProperties>
</file>