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8" r:id="rId1"/>
  </p:sldMasterIdLst>
  <p:notesMasterIdLst>
    <p:notesMasterId r:id="rId52"/>
  </p:notesMasterIdLst>
  <p:handoutMasterIdLst>
    <p:handoutMasterId r:id="rId53"/>
  </p:handoutMasterIdLst>
  <p:sldIdLst>
    <p:sldId id="716" r:id="rId2"/>
    <p:sldId id="755" r:id="rId3"/>
    <p:sldId id="718" r:id="rId4"/>
    <p:sldId id="750" r:id="rId5"/>
    <p:sldId id="751" r:id="rId6"/>
    <p:sldId id="749" r:id="rId7"/>
    <p:sldId id="754" r:id="rId8"/>
    <p:sldId id="760" r:id="rId9"/>
    <p:sldId id="753" r:id="rId10"/>
    <p:sldId id="756" r:id="rId11"/>
    <p:sldId id="752" r:id="rId12"/>
    <p:sldId id="758" r:id="rId13"/>
    <p:sldId id="759" r:id="rId14"/>
    <p:sldId id="763" r:id="rId15"/>
    <p:sldId id="762" r:id="rId16"/>
    <p:sldId id="728" r:id="rId17"/>
    <p:sldId id="729" r:id="rId18"/>
    <p:sldId id="730" r:id="rId19"/>
    <p:sldId id="731" r:id="rId20"/>
    <p:sldId id="732" r:id="rId21"/>
    <p:sldId id="733" r:id="rId22"/>
    <p:sldId id="746" r:id="rId23"/>
    <p:sldId id="761" r:id="rId24"/>
    <p:sldId id="764" r:id="rId25"/>
    <p:sldId id="766" r:id="rId26"/>
    <p:sldId id="765" r:id="rId27"/>
    <p:sldId id="775" r:id="rId28"/>
    <p:sldId id="776" r:id="rId29"/>
    <p:sldId id="777" r:id="rId30"/>
    <p:sldId id="778" r:id="rId31"/>
    <p:sldId id="779" r:id="rId32"/>
    <p:sldId id="780" r:id="rId33"/>
    <p:sldId id="767" r:id="rId34"/>
    <p:sldId id="768" r:id="rId35"/>
    <p:sldId id="734" r:id="rId36"/>
    <p:sldId id="769" r:id="rId37"/>
    <p:sldId id="770" r:id="rId38"/>
    <p:sldId id="771" r:id="rId39"/>
    <p:sldId id="772" r:id="rId40"/>
    <p:sldId id="735" r:id="rId41"/>
    <p:sldId id="773" r:id="rId42"/>
    <p:sldId id="743" r:id="rId43"/>
    <p:sldId id="741" r:id="rId44"/>
    <p:sldId id="737" r:id="rId45"/>
    <p:sldId id="745" r:id="rId46"/>
    <p:sldId id="747" r:id="rId47"/>
    <p:sldId id="738" r:id="rId48"/>
    <p:sldId id="774" r:id="rId49"/>
    <p:sldId id="739" r:id="rId50"/>
    <p:sldId id="742" r:id="rId51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CC66"/>
    <a:srgbClr val="FFCCFF"/>
    <a:srgbClr val="00CCFF"/>
    <a:srgbClr val="DDDDDD"/>
    <a:srgbClr val="FFFF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6" autoAdjust="0"/>
    <p:restoredTop sz="93133" autoAdjust="0"/>
  </p:normalViewPr>
  <p:slideViewPr>
    <p:cSldViewPr snapToGrid="0">
      <p:cViewPr>
        <p:scale>
          <a:sx n="66" d="100"/>
          <a:sy n="66" d="100"/>
        </p:scale>
        <p:origin x="2528" y="7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451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451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fld id="{8496FE8D-5020-4377-8E6B-B79BFBF29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7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02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40" y="4715832"/>
            <a:ext cx="4973320" cy="446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02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F34B4E17-B373-4D1B-8E3B-CDF53C4086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4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B22FD5D4-5F30-415A-9D69-2523E9D2A7D0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63CF384E-035D-411D-9E48-9DFD66FFC952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0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A5F7BDAF-EDFA-4032-ABE2-DF459DBFEBD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1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52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7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8-</a:t>
            </a:r>
            <a:fld id="{C4794E24-39B1-4A06-9F92-95A70217195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3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AFB0C535-4FBB-449C-9118-BDFB56F5D882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4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D7F78198-6253-4FCF-8181-7C6B340C134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1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54B2DD70-B987-4949-B294-5F782849949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EA47A3EC-4886-4B35-A2B5-0B3D0A20754D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63B6BEC3-C812-4C11-B43A-F2575367CB2A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0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7FC3F1ED-2EBB-4AA0-8AA7-90CBB032977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9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>
                <a:solidFill>
                  <a:srgbClr val="000000"/>
                </a:solidFill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9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CN" sz="4400" dirty="0">
                <a:solidFill>
                  <a:srgbClr val="002060"/>
                </a:solidFill>
              </a:rPr>
              <a:t>COURSEXXXX</a:t>
            </a:r>
            <a:r>
              <a:rPr lang="en-US" altLang="zh-TW" sz="4400" dirty="0">
                <a:solidFill>
                  <a:srgbClr val="002060"/>
                </a:solidFill>
              </a:rPr>
              <a:t>  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r>
              <a:rPr lang="en-US" altLang="zh-TW" sz="6600" u="none" dirty="0">
                <a:solidFill>
                  <a:srgbClr val="002060"/>
                </a:solidFill>
              </a:rPr>
              <a:t>Hashing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2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dirty="0"/>
              <a:t>The Problem…..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2" y="1049611"/>
            <a:ext cx="8595359" cy="1220791"/>
          </a:xfrm>
        </p:spPr>
        <p:txBody>
          <a:bodyPr/>
          <a:lstStyle/>
          <a:p>
            <a:r>
              <a:rPr lang="en-US" altLang="zh-HK" sz="2400" dirty="0"/>
              <a:t>If collisions are too frequent, the hash table will degenerate into a </a:t>
            </a:r>
            <a:r>
              <a:rPr lang="en-US" altLang="zh-HK" sz="2400" dirty="0">
                <a:solidFill>
                  <a:srgbClr val="FF0000"/>
                </a:solidFill>
              </a:rPr>
              <a:t>linked list</a:t>
            </a:r>
            <a:r>
              <a:rPr lang="en-US" altLang="zh-HK" sz="2400" dirty="0"/>
              <a:t>.</a:t>
            </a:r>
          </a:p>
          <a:p>
            <a:r>
              <a:rPr lang="en-US" altLang="zh-HK" sz="2400" dirty="0"/>
              <a:t>For example, in extreme cases, if all keys are mapped to one bucket, an </a:t>
            </a:r>
            <a:r>
              <a:rPr lang="en-US" altLang="zh-HK" sz="2400" dirty="0">
                <a:solidFill>
                  <a:srgbClr val="FF0000"/>
                </a:solidFill>
              </a:rPr>
              <a:t>O(1) search becomes an O(n)</a:t>
            </a:r>
            <a:r>
              <a:rPr lang="en-US" altLang="zh-HK" sz="2400" dirty="0"/>
              <a:t> search in a linked list of length n.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9D887A-4B86-4836-A0C0-FA7AD061388C}"/>
              </a:ext>
            </a:extLst>
          </p:cNvPr>
          <p:cNvSpPr/>
          <p:nvPr/>
        </p:nvSpPr>
        <p:spPr bwMode="auto">
          <a:xfrm>
            <a:off x="2963537" y="4367407"/>
            <a:ext cx="1413244" cy="1821472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DE0FB-1089-48AE-AAFA-FFA047F34780}"/>
              </a:ext>
            </a:extLst>
          </p:cNvPr>
          <p:cNvSpPr/>
          <p:nvPr/>
        </p:nvSpPr>
        <p:spPr>
          <a:xfrm>
            <a:off x="2614343" y="388069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5423A7-D3F9-4940-898C-D43DC7CB01F6}"/>
              </a:ext>
            </a:extLst>
          </p:cNvPr>
          <p:cNvSpPr/>
          <p:nvPr/>
        </p:nvSpPr>
        <p:spPr>
          <a:xfrm>
            <a:off x="7066379" y="3011021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AA9E131-D75D-4319-AA82-49F1E5AB8525}"/>
              </a:ext>
            </a:extLst>
          </p:cNvPr>
          <p:cNvSpPr/>
          <p:nvPr/>
        </p:nvSpPr>
        <p:spPr bwMode="auto">
          <a:xfrm>
            <a:off x="3040901" y="4434966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7F98A4A-D887-459A-8B12-7B6CA35D10D8}"/>
              </a:ext>
            </a:extLst>
          </p:cNvPr>
          <p:cNvSpPr/>
          <p:nvPr/>
        </p:nvSpPr>
        <p:spPr bwMode="auto">
          <a:xfrm>
            <a:off x="3041807" y="5737792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7A86A39-9146-4F52-B719-98E53AFE0E82}"/>
              </a:ext>
            </a:extLst>
          </p:cNvPr>
          <p:cNvSpPr/>
          <p:nvPr/>
        </p:nvSpPr>
        <p:spPr bwMode="auto">
          <a:xfrm>
            <a:off x="7536338" y="3539162"/>
            <a:ext cx="1107346" cy="3090238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1383D7-5129-4277-A744-993615D187F4}"/>
              </a:ext>
            </a:extLst>
          </p:cNvPr>
          <p:cNvSpPr/>
          <p:nvPr/>
        </p:nvSpPr>
        <p:spPr>
          <a:xfrm>
            <a:off x="7055837" y="358940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01540F-1681-40B1-83F2-EF2FFFA7E139}"/>
              </a:ext>
            </a:extLst>
          </p:cNvPr>
          <p:cNvSpPr/>
          <p:nvPr/>
        </p:nvSpPr>
        <p:spPr>
          <a:xfrm>
            <a:off x="7075652" y="479168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39D137-D0A5-41DA-97FB-A8D65717EBD4}"/>
              </a:ext>
            </a:extLst>
          </p:cNvPr>
          <p:cNvSpPr/>
          <p:nvPr/>
        </p:nvSpPr>
        <p:spPr>
          <a:xfrm>
            <a:off x="7077767" y="393120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AA2C16-6210-4249-9E8B-CAAA5CD7B2B0}"/>
              </a:ext>
            </a:extLst>
          </p:cNvPr>
          <p:cNvSpPr/>
          <p:nvPr/>
        </p:nvSpPr>
        <p:spPr>
          <a:xfrm>
            <a:off x="7052196" y="620579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729C81-5584-4DB6-9EB3-11B52DF35254}"/>
              </a:ext>
            </a:extLst>
          </p:cNvPr>
          <p:cNvSpPr/>
          <p:nvPr/>
        </p:nvSpPr>
        <p:spPr>
          <a:xfrm>
            <a:off x="7039848" y="420956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1084A72-265A-4D23-8E1E-B1C00F7AC90D}"/>
              </a:ext>
            </a:extLst>
          </p:cNvPr>
          <p:cNvSpPr/>
          <p:nvPr/>
        </p:nvSpPr>
        <p:spPr>
          <a:xfrm>
            <a:off x="7047180" y="532959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1E26F06B-0F53-49C9-A45E-46CD8229EF33}"/>
              </a:ext>
            </a:extLst>
          </p:cNvPr>
          <p:cNvCxnSpPr>
            <a:cxnSpLocks/>
            <a:endCxn id="43" idx="7"/>
          </p:cNvCxnSpPr>
          <p:nvPr/>
        </p:nvCxnSpPr>
        <p:spPr bwMode="auto">
          <a:xfrm rot="5400000">
            <a:off x="6552777" y="3835820"/>
            <a:ext cx="1134568" cy="1011064"/>
          </a:xfrm>
          <a:prstGeom prst="curvedConnector3">
            <a:avLst>
              <a:gd name="adj1" fmla="val 2678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FEC7C221-E91E-4EFA-8909-5A05A42E09E8}"/>
              </a:ext>
            </a:extLst>
          </p:cNvPr>
          <p:cNvCxnSpPr>
            <a:cxnSpLocks/>
            <a:endCxn id="43" idx="5"/>
          </p:cNvCxnSpPr>
          <p:nvPr/>
        </p:nvCxnSpPr>
        <p:spPr bwMode="auto">
          <a:xfrm rot="10800000">
            <a:off x="6614529" y="5640595"/>
            <a:ext cx="1011064" cy="71898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287A15A2-D9F3-4FB9-8F53-8C4E4D0B3D17}"/>
              </a:ext>
            </a:extLst>
          </p:cNvPr>
          <p:cNvCxnSpPr>
            <a:cxnSpLocks/>
            <a:endCxn id="43" idx="6"/>
          </p:cNvCxnSpPr>
          <p:nvPr/>
        </p:nvCxnSpPr>
        <p:spPr bwMode="auto">
          <a:xfrm rot="10800000" flipV="1">
            <a:off x="6787618" y="4987764"/>
            <a:ext cx="893594" cy="286852"/>
          </a:xfrm>
          <a:prstGeom prst="curvedConnector3">
            <a:avLst>
              <a:gd name="adj1" fmla="val 93184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B39CB720-191A-4865-8A51-CCB18312AE2D}"/>
              </a:ext>
            </a:extLst>
          </p:cNvPr>
          <p:cNvCxnSpPr>
            <a:cxnSpLocks/>
            <a:stCxn id="43" idx="2"/>
          </p:cNvCxnSpPr>
          <p:nvPr/>
        </p:nvCxnSpPr>
        <p:spPr bwMode="auto">
          <a:xfrm rot="10800000" flipV="1">
            <a:off x="4376790" y="5274616"/>
            <a:ext cx="1228901" cy="665928"/>
          </a:xfrm>
          <a:prstGeom prst="curvedConnector3">
            <a:avLst>
              <a:gd name="adj1" fmla="val 14503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B5D06B17-62B6-452E-9CE1-54C80F3CC42D}"/>
              </a:ext>
            </a:extLst>
          </p:cNvPr>
          <p:cNvCxnSpPr>
            <a:cxnSpLocks/>
            <a:stCxn id="43" idx="2"/>
            <a:endCxn id="16" idx="3"/>
          </p:cNvCxnSpPr>
          <p:nvPr/>
        </p:nvCxnSpPr>
        <p:spPr bwMode="auto">
          <a:xfrm rot="10800000" flipV="1">
            <a:off x="4325298" y="5274616"/>
            <a:ext cx="1280392" cy="66592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A668E07-60AF-4380-9A7A-BB5742290E5E}"/>
              </a:ext>
            </a:extLst>
          </p:cNvPr>
          <p:cNvCxnSpPr>
            <a:cxnSpLocks/>
            <a:stCxn id="43" idx="2"/>
            <a:endCxn id="16" idx="3"/>
          </p:cNvCxnSpPr>
          <p:nvPr/>
        </p:nvCxnSpPr>
        <p:spPr bwMode="auto">
          <a:xfrm rot="10800000" flipV="1">
            <a:off x="4325298" y="5274616"/>
            <a:ext cx="1280392" cy="665928"/>
          </a:xfrm>
          <a:prstGeom prst="curvedConnector3">
            <a:avLst>
              <a:gd name="adj1" fmla="val 84725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3A68E82-8884-4557-9C51-F649E6D9C015}"/>
              </a:ext>
            </a:extLst>
          </p:cNvPr>
          <p:cNvSpPr/>
          <p:nvPr/>
        </p:nvSpPr>
        <p:spPr bwMode="auto">
          <a:xfrm>
            <a:off x="3040901" y="5080630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5498FE-1A23-4A72-83B1-D9AD81046255}"/>
              </a:ext>
            </a:extLst>
          </p:cNvPr>
          <p:cNvSpPr/>
          <p:nvPr/>
        </p:nvSpPr>
        <p:spPr>
          <a:xfrm>
            <a:off x="2630491" y="470596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CA6D847-DFE4-4794-A176-F9ACD293CDDF}"/>
              </a:ext>
            </a:extLst>
          </p:cNvPr>
          <p:cNvSpPr/>
          <p:nvPr/>
        </p:nvSpPr>
        <p:spPr>
          <a:xfrm>
            <a:off x="2641130" y="534073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5ABC0D3-5487-4233-9896-E4FA2DC63D77}"/>
              </a:ext>
            </a:extLst>
          </p:cNvPr>
          <p:cNvSpPr/>
          <p:nvPr/>
        </p:nvSpPr>
        <p:spPr bwMode="auto">
          <a:xfrm>
            <a:off x="5605690" y="4757043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A17E76E-8D23-4BA8-9E4B-F75818CA998F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679541" y="4104054"/>
            <a:ext cx="976630" cy="946806"/>
          </a:xfrm>
          <a:prstGeom prst="curvedConnector3">
            <a:avLst>
              <a:gd name="adj1" fmla="val 19936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1A6402D-C9D4-4891-A390-044EE4B0A039}"/>
              </a:ext>
            </a:extLst>
          </p:cNvPr>
          <p:cNvSpPr/>
          <p:nvPr/>
        </p:nvSpPr>
        <p:spPr>
          <a:xfrm>
            <a:off x="7066379" y="585255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XXXXXX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EF24B7C-863E-438D-B968-73A2722EA287}"/>
              </a:ext>
            </a:extLst>
          </p:cNvPr>
          <p:cNvSpPr/>
          <p:nvPr/>
        </p:nvSpPr>
        <p:spPr>
          <a:xfrm>
            <a:off x="7052196" y="507005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YYYYYY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AA33881E-FCEE-439E-B2CB-9D3800BDD68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694453" y="5270443"/>
            <a:ext cx="931140" cy="208504"/>
          </a:xfrm>
          <a:prstGeom prst="curvedConnector3">
            <a:avLst>
              <a:gd name="adj1" fmla="val 4052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0BB659B5-0139-414F-BF86-FE1E3241520C}"/>
              </a:ext>
            </a:extLst>
          </p:cNvPr>
          <p:cNvCxnSpPr>
            <a:cxnSpLocks/>
            <a:stCxn id="43" idx="2"/>
            <a:endCxn id="16" idx="3"/>
          </p:cNvCxnSpPr>
          <p:nvPr/>
        </p:nvCxnSpPr>
        <p:spPr bwMode="auto">
          <a:xfrm rot="10800000" flipV="1">
            <a:off x="4325298" y="5274616"/>
            <a:ext cx="1280392" cy="665928"/>
          </a:xfrm>
          <a:prstGeom prst="curvedConnector3">
            <a:avLst>
              <a:gd name="adj1" fmla="val 71621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41D23375-A496-43EE-9DB0-241A9AB14CA4}"/>
              </a:ext>
            </a:extLst>
          </p:cNvPr>
          <p:cNvCxnSpPr>
            <a:cxnSpLocks/>
            <a:stCxn id="43" idx="2"/>
            <a:endCxn id="16" idx="3"/>
          </p:cNvCxnSpPr>
          <p:nvPr/>
        </p:nvCxnSpPr>
        <p:spPr bwMode="auto">
          <a:xfrm rot="10800000" flipV="1">
            <a:off x="4325298" y="5274616"/>
            <a:ext cx="1280392" cy="665928"/>
          </a:xfrm>
          <a:prstGeom prst="curvedConnector3">
            <a:avLst>
              <a:gd name="adj1" fmla="val 29034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0DA0B885-B2B9-4EBA-999C-2D8971AF1E74}"/>
              </a:ext>
            </a:extLst>
          </p:cNvPr>
          <p:cNvSpPr/>
          <p:nvPr/>
        </p:nvSpPr>
        <p:spPr bwMode="auto">
          <a:xfrm>
            <a:off x="500316" y="3504472"/>
            <a:ext cx="1656195" cy="2518823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1D4A7193-A6A0-46A9-BBD3-49985C4D0692}"/>
              </a:ext>
            </a:extLst>
          </p:cNvPr>
          <p:cNvCxnSpPr>
            <a:cxnSpLocks/>
            <a:stCxn id="16" idx="1"/>
            <a:endCxn id="101" idx="3"/>
          </p:cNvCxnSpPr>
          <p:nvPr/>
        </p:nvCxnSpPr>
        <p:spPr bwMode="auto">
          <a:xfrm rot="10800000">
            <a:off x="2048811" y="3792152"/>
            <a:ext cx="992997" cy="2148392"/>
          </a:xfrm>
          <a:prstGeom prst="curvedConnector3">
            <a:avLst>
              <a:gd name="adj1" fmla="val 30389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93EAE0A6-F91D-4A1D-91F1-5253E698556B}"/>
              </a:ext>
            </a:extLst>
          </p:cNvPr>
          <p:cNvSpPr/>
          <p:nvPr/>
        </p:nvSpPr>
        <p:spPr bwMode="auto">
          <a:xfrm>
            <a:off x="608015" y="3589400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360AADE9-A4CE-47AE-BD66-021D38B1E5FA}"/>
              </a:ext>
            </a:extLst>
          </p:cNvPr>
          <p:cNvSpPr/>
          <p:nvPr/>
        </p:nvSpPr>
        <p:spPr bwMode="auto">
          <a:xfrm>
            <a:off x="608015" y="4209568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46E8044-03C2-4D8C-B9F8-3B4A94D178B3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 bwMode="auto">
          <a:xfrm>
            <a:off x="1328413" y="3994903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4BDF12B8-3A91-4FEB-AA03-64DD1B8F2872}"/>
              </a:ext>
            </a:extLst>
          </p:cNvPr>
          <p:cNvSpPr/>
          <p:nvPr/>
        </p:nvSpPr>
        <p:spPr bwMode="auto">
          <a:xfrm>
            <a:off x="608617" y="4835802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Address[2]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52A2D8B-5807-417C-8A57-914F8664B998}"/>
              </a:ext>
            </a:extLst>
          </p:cNvPr>
          <p:cNvCxnSpPr>
            <a:cxnSpLocks/>
            <a:endCxn id="112" idx="0"/>
          </p:cNvCxnSpPr>
          <p:nvPr/>
        </p:nvCxnSpPr>
        <p:spPr bwMode="auto">
          <a:xfrm>
            <a:off x="1329015" y="4621137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059A6D23-015B-41C6-92A7-662C43DA9289}"/>
              </a:ext>
            </a:extLst>
          </p:cNvPr>
          <p:cNvCxnSpPr>
            <a:cxnSpLocks/>
          </p:cNvCxnSpPr>
          <p:nvPr/>
        </p:nvCxnSpPr>
        <p:spPr bwMode="auto">
          <a:xfrm>
            <a:off x="1328412" y="5233405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0AB55678-8886-4716-8410-2B2C70B7DB66}"/>
              </a:ext>
            </a:extLst>
          </p:cNvPr>
          <p:cNvSpPr/>
          <p:nvPr/>
        </p:nvSpPr>
        <p:spPr>
          <a:xfrm>
            <a:off x="288479" y="536478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89955EF-9302-4238-80A9-70E1872AF223}"/>
              </a:ext>
            </a:extLst>
          </p:cNvPr>
          <p:cNvSpPr/>
          <p:nvPr/>
        </p:nvSpPr>
        <p:spPr>
          <a:xfrm>
            <a:off x="-98327" y="5992442"/>
            <a:ext cx="27657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Hard to locate HKUST(GZ)</a:t>
            </a:r>
            <a:endParaRPr lang="zh-CN" altLang="en-US" sz="3600" b="0" i="1" cap="none" spc="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133427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dirty="0"/>
              <a:t>Why Collision </a:t>
            </a:r>
            <a:r>
              <a:rPr lang="en-US" altLang="zh-HK" dirty="0" err="1"/>
              <a:t>Occured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74" y="745976"/>
            <a:ext cx="8595359" cy="541421"/>
          </a:xfrm>
        </p:spPr>
        <p:txBody>
          <a:bodyPr/>
          <a:lstStyle/>
          <a:p>
            <a:r>
              <a:rPr lang="en-US" altLang="zh-HK" sz="2400" dirty="0"/>
              <a:t>Reason1: Too few Buckets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9C89CEE-FF1C-4299-9322-5AB341EA1617}"/>
              </a:ext>
            </a:extLst>
          </p:cNvPr>
          <p:cNvSpPr txBox="1"/>
          <p:nvPr/>
        </p:nvSpPr>
        <p:spPr>
          <a:xfrm>
            <a:off x="926682" y="1320915"/>
            <a:ext cx="91355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solidFill>
                  <a:srgbClr val="FF0000"/>
                </a:solidFill>
                <a:latin typeface="Comic Sans MS (正文)\"/>
              </a:rPr>
              <a:t>load factor </a:t>
            </a:r>
            <a:r>
              <a:rPr lang="en-US" altLang="zh-CN" sz="2200" dirty="0">
                <a:latin typeface="Comic Sans MS (正文)\"/>
              </a:rPr>
              <a:t>= #keys / #buckest</a:t>
            </a:r>
          </a:p>
          <a:p>
            <a:pPr marL="457200" indent="-457200">
              <a:buFont typeface="+mj-lt"/>
              <a:buAutoNum type="arabicPeriod"/>
            </a:pPr>
            <a:endParaRPr lang="en-US" altLang="zh-HK" sz="2200" dirty="0">
              <a:latin typeface="Comic Sans MS (正文)\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latin typeface="Comic Sans MS (正文)\"/>
              </a:rPr>
              <a:t>#buckest⬇️ -&gt; #keys in on bucket</a:t>
            </a:r>
            <a:r>
              <a:rPr lang="zh-CN" altLang="en-US" sz="2200" dirty="0">
                <a:latin typeface="Arial" panose="020B0604020202020204" pitchFamily="34" charset="0"/>
              </a:rPr>
              <a:t>⬆️</a:t>
            </a:r>
            <a:r>
              <a:rPr lang="en-US" altLang="zh-CN" sz="2200" dirty="0">
                <a:latin typeface="Comic Sans MS (正文)\"/>
              </a:rPr>
              <a:t> -&gt; collision rate</a:t>
            </a:r>
            <a:r>
              <a:rPr lang="zh-CN" altLang="en-US" sz="2200" dirty="0">
                <a:latin typeface="Arial" panose="020B0604020202020204" pitchFamily="34" charset="0"/>
              </a:rPr>
              <a:t>⬆️</a:t>
            </a:r>
            <a:endParaRPr lang="en-US" altLang="zh-HK" sz="2200" dirty="0">
              <a:latin typeface="Comic Sans MS (正文)\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HK" dirty="0">
              <a:latin typeface="Comic Sans MS (正文)\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5ACA4546-CC0C-462E-B8CA-E2DCCAD52579}"/>
              </a:ext>
            </a:extLst>
          </p:cNvPr>
          <p:cNvSpPr/>
          <p:nvPr/>
        </p:nvSpPr>
        <p:spPr bwMode="auto">
          <a:xfrm>
            <a:off x="3204907" y="4409945"/>
            <a:ext cx="1413244" cy="65339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4F65C9AF-7054-4BC2-A3D1-59913283E4A1}"/>
              </a:ext>
            </a:extLst>
          </p:cNvPr>
          <p:cNvSpPr/>
          <p:nvPr/>
        </p:nvSpPr>
        <p:spPr>
          <a:xfrm>
            <a:off x="2815010" y="3425882"/>
            <a:ext cx="206834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Extreme case of only one b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ucket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269539A-697A-4278-AA33-33B47F0A398A}"/>
              </a:ext>
            </a:extLst>
          </p:cNvPr>
          <p:cNvSpPr/>
          <p:nvPr/>
        </p:nvSpPr>
        <p:spPr>
          <a:xfrm>
            <a:off x="6632081" y="2476982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2C9384D8-3A8C-400B-B7C9-6FA9D588341C}"/>
              </a:ext>
            </a:extLst>
          </p:cNvPr>
          <p:cNvSpPr/>
          <p:nvPr/>
        </p:nvSpPr>
        <p:spPr bwMode="auto">
          <a:xfrm>
            <a:off x="3307186" y="4546263"/>
            <a:ext cx="1255336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565AEBF-DAC5-47D6-B2F6-DAC9CEA98770}"/>
              </a:ext>
            </a:extLst>
          </p:cNvPr>
          <p:cNvSpPr/>
          <p:nvPr/>
        </p:nvSpPr>
        <p:spPr bwMode="auto">
          <a:xfrm>
            <a:off x="7102040" y="3005123"/>
            <a:ext cx="1107346" cy="3090238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14DCCDC-5774-413F-B743-D461F71AFD9E}"/>
              </a:ext>
            </a:extLst>
          </p:cNvPr>
          <p:cNvSpPr/>
          <p:nvPr/>
        </p:nvSpPr>
        <p:spPr>
          <a:xfrm>
            <a:off x="6621539" y="305536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F361165-3D7C-418E-9E41-A847D39FF1BF}"/>
              </a:ext>
            </a:extLst>
          </p:cNvPr>
          <p:cNvSpPr/>
          <p:nvPr/>
        </p:nvSpPr>
        <p:spPr>
          <a:xfrm>
            <a:off x="6641354" y="425764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0AE2CCEF-C432-4DC2-B53C-8E73CFB2064F}"/>
              </a:ext>
            </a:extLst>
          </p:cNvPr>
          <p:cNvSpPr/>
          <p:nvPr/>
        </p:nvSpPr>
        <p:spPr>
          <a:xfrm>
            <a:off x="6643469" y="339716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188EE5AE-2C26-430D-98B1-273D03A18AAF}"/>
              </a:ext>
            </a:extLst>
          </p:cNvPr>
          <p:cNvSpPr/>
          <p:nvPr/>
        </p:nvSpPr>
        <p:spPr>
          <a:xfrm>
            <a:off x="6617898" y="567175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E42F336-6763-40B3-8381-286E371E3579}"/>
              </a:ext>
            </a:extLst>
          </p:cNvPr>
          <p:cNvSpPr/>
          <p:nvPr/>
        </p:nvSpPr>
        <p:spPr>
          <a:xfrm>
            <a:off x="6605550" y="367552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B55BAEE5-B963-4B71-981E-A454B9660816}"/>
              </a:ext>
            </a:extLst>
          </p:cNvPr>
          <p:cNvSpPr/>
          <p:nvPr/>
        </p:nvSpPr>
        <p:spPr>
          <a:xfrm>
            <a:off x="6612882" y="479555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F8849E0F-A99C-42F7-80CF-09F4014519A8}"/>
              </a:ext>
            </a:extLst>
          </p:cNvPr>
          <p:cNvCxnSpPr>
            <a:cxnSpLocks/>
            <a:endCxn id="190" idx="7"/>
          </p:cNvCxnSpPr>
          <p:nvPr/>
        </p:nvCxnSpPr>
        <p:spPr bwMode="auto">
          <a:xfrm rot="5400000">
            <a:off x="6118479" y="3301781"/>
            <a:ext cx="1134568" cy="1011064"/>
          </a:xfrm>
          <a:prstGeom prst="curvedConnector3">
            <a:avLst>
              <a:gd name="adj1" fmla="val 2678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2" name="连接符: 曲线 181">
            <a:extLst>
              <a:ext uri="{FF2B5EF4-FFF2-40B4-BE49-F238E27FC236}">
                <a16:creationId xmlns:a16="http://schemas.microsoft.com/office/drawing/2014/main" id="{A16782BE-CB9A-4831-8936-4C4A646E880D}"/>
              </a:ext>
            </a:extLst>
          </p:cNvPr>
          <p:cNvCxnSpPr>
            <a:cxnSpLocks/>
            <a:endCxn id="190" idx="5"/>
          </p:cNvCxnSpPr>
          <p:nvPr/>
        </p:nvCxnSpPr>
        <p:spPr bwMode="auto">
          <a:xfrm rot="10800000">
            <a:off x="6180231" y="5106556"/>
            <a:ext cx="1011064" cy="71898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3" name="连接符: 曲线 182">
            <a:extLst>
              <a:ext uri="{FF2B5EF4-FFF2-40B4-BE49-F238E27FC236}">
                <a16:creationId xmlns:a16="http://schemas.microsoft.com/office/drawing/2014/main" id="{78EA5D91-49D9-4209-80D7-B37531F4CB87}"/>
              </a:ext>
            </a:extLst>
          </p:cNvPr>
          <p:cNvCxnSpPr>
            <a:cxnSpLocks/>
            <a:endCxn id="190" idx="6"/>
          </p:cNvCxnSpPr>
          <p:nvPr/>
        </p:nvCxnSpPr>
        <p:spPr bwMode="auto">
          <a:xfrm rot="10800000" flipV="1">
            <a:off x="6353320" y="4453725"/>
            <a:ext cx="893594" cy="286852"/>
          </a:xfrm>
          <a:prstGeom prst="curvedConnector3">
            <a:avLst>
              <a:gd name="adj1" fmla="val 93184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4" name="连接符: 曲线 183">
            <a:extLst>
              <a:ext uri="{FF2B5EF4-FFF2-40B4-BE49-F238E27FC236}">
                <a16:creationId xmlns:a16="http://schemas.microsoft.com/office/drawing/2014/main" id="{99AB6DE6-7F9D-47B6-BD47-4136DECA4D35}"/>
              </a:ext>
            </a:extLst>
          </p:cNvPr>
          <p:cNvCxnSpPr>
            <a:cxnSpLocks/>
            <a:endCxn id="173" idx="3"/>
          </p:cNvCxnSpPr>
          <p:nvPr/>
        </p:nvCxnSpPr>
        <p:spPr bwMode="auto">
          <a:xfrm rot="10800000" flipV="1">
            <a:off x="4562522" y="4745969"/>
            <a:ext cx="802486" cy="30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5" name="连接符: 曲线 184">
            <a:extLst>
              <a:ext uri="{FF2B5EF4-FFF2-40B4-BE49-F238E27FC236}">
                <a16:creationId xmlns:a16="http://schemas.microsoft.com/office/drawing/2014/main" id="{E5C68332-B606-41D0-B209-A2E6F4CEB896}"/>
              </a:ext>
            </a:extLst>
          </p:cNvPr>
          <p:cNvCxnSpPr>
            <a:cxnSpLocks/>
            <a:endCxn id="173" idx="3"/>
          </p:cNvCxnSpPr>
          <p:nvPr/>
        </p:nvCxnSpPr>
        <p:spPr bwMode="auto">
          <a:xfrm rot="10800000" flipV="1">
            <a:off x="4562522" y="4745969"/>
            <a:ext cx="802486" cy="30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连接符: 曲线 185">
            <a:extLst>
              <a:ext uri="{FF2B5EF4-FFF2-40B4-BE49-F238E27FC236}">
                <a16:creationId xmlns:a16="http://schemas.microsoft.com/office/drawing/2014/main" id="{5ABAC82D-A2DA-4C1C-9733-19B7C6711FE5}"/>
              </a:ext>
            </a:extLst>
          </p:cNvPr>
          <p:cNvCxnSpPr>
            <a:cxnSpLocks/>
            <a:endCxn id="173" idx="3"/>
          </p:cNvCxnSpPr>
          <p:nvPr/>
        </p:nvCxnSpPr>
        <p:spPr bwMode="auto">
          <a:xfrm rot="10800000" flipV="1">
            <a:off x="4562522" y="4745969"/>
            <a:ext cx="802486" cy="30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0" name="椭圆 189">
            <a:extLst>
              <a:ext uri="{FF2B5EF4-FFF2-40B4-BE49-F238E27FC236}">
                <a16:creationId xmlns:a16="http://schemas.microsoft.com/office/drawing/2014/main" id="{EF0108A4-B2BC-4278-B781-45F1D5D1EB17}"/>
              </a:ext>
            </a:extLst>
          </p:cNvPr>
          <p:cNvSpPr/>
          <p:nvPr/>
        </p:nvSpPr>
        <p:spPr bwMode="auto">
          <a:xfrm>
            <a:off x="5171392" y="4223004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1BFD4B0E-1920-4662-AA8E-18D52C8FCB5B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245243" y="3570015"/>
            <a:ext cx="976630" cy="946806"/>
          </a:xfrm>
          <a:prstGeom prst="curvedConnector3">
            <a:avLst>
              <a:gd name="adj1" fmla="val 19936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05737B89-19F2-43D9-96B2-E865E331758D}"/>
              </a:ext>
            </a:extLst>
          </p:cNvPr>
          <p:cNvSpPr/>
          <p:nvPr/>
        </p:nvSpPr>
        <p:spPr>
          <a:xfrm>
            <a:off x="6632081" y="531851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XXXXXX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83FF4FE-9945-491B-A587-37A459679414}"/>
              </a:ext>
            </a:extLst>
          </p:cNvPr>
          <p:cNvSpPr/>
          <p:nvPr/>
        </p:nvSpPr>
        <p:spPr>
          <a:xfrm>
            <a:off x="6617898" y="453601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YYYYYY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B70A1C16-0F21-4825-8A9C-A5D663BD0D53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260155" y="4736404"/>
            <a:ext cx="931140" cy="208504"/>
          </a:xfrm>
          <a:prstGeom prst="curvedConnector3">
            <a:avLst>
              <a:gd name="adj1" fmla="val 4052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0D31A893-46EB-4DDA-BB6F-5FE273E29654}"/>
              </a:ext>
            </a:extLst>
          </p:cNvPr>
          <p:cNvCxnSpPr>
            <a:cxnSpLocks/>
            <a:stCxn id="190" idx="2"/>
            <a:endCxn id="173" idx="3"/>
          </p:cNvCxnSpPr>
          <p:nvPr/>
        </p:nvCxnSpPr>
        <p:spPr bwMode="auto">
          <a:xfrm rot="10800000" flipV="1">
            <a:off x="4562522" y="4740577"/>
            <a:ext cx="608870" cy="843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3AC6AE42-1A09-47FB-AB53-B966FD3B2291}"/>
              </a:ext>
            </a:extLst>
          </p:cNvPr>
          <p:cNvCxnSpPr>
            <a:cxnSpLocks/>
            <a:stCxn id="190" idx="2"/>
            <a:endCxn id="173" idx="3"/>
          </p:cNvCxnSpPr>
          <p:nvPr/>
        </p:nvCxnSpPr>
        <p:spPr bwMode="auto">
          <a:xfrm rot="10800000" flipV="1">
            <a:off x="4562522" y="4740577"/>
            <a:ext cx="608870" cy="843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CF62C36F-3FA6-418B-A62F-1E077242838B}"/>
              </a:ext>
            </a:extLst>
          </p:cNvPr>
          <p:cNvSpPr/>
          <p:nvPr/>
        </p:nvSpPr>
        <p:spPr bwMode="auto">
          <a:xfrm>
            <a:off x="745237" y="3429000"/>
            <a:ext cx="1656195" cy="2518823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AD959F51-4B4B-401B-8813-97BA2D2F5986}"/>
              </a:ext>
            </a:extLst>
          </p:cNvPr>
          <p:cNvCxnSpPr>
            <a:cxnSpLocks/>
            <a:stCxn id="173" idx="1"/>
            <a:endCxn id="199" idx="3"/>
          </p:cNvCxnSpPr>
          <p:nvPr/>
        </p:nvCxnSpPr>
        <p:spPr bwMode="auto">
          <a:xfrm rot="10800000">
            <a:off x="2293732" y="3716681"/>
            <a:ext cx="1013455" cy="103233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D59F2AF0-B726-4B94-9A4F-10C0798ECAC9}"/>
              </a:ext>
            </a:extLst>
          </p:cNvPr>
          <p:cNvSpPr/>
          <p:nvPr/>
        </p:nvSpPr>
        <p:spPr bwMode="auto">
          <a:xfrm>
            <a:off x="852936" y="3513928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BDCBD8E6-300D-4CC3-A8B5-EDF9C288E17B}"/>
              </a:ext>
            </a:extLst>
          </p:cNvPr>
          <p:cNvSpPr/>
          <p:nvPr/>
        </p:nvSpPr>
        <p:spPr bwMode="auto">
          <a:xfrm>
            <a:off x="852936" y="4134096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19D896AF-AEC2-4A51-B9C1-3432C9A3D865}"/>
              </a:ext>
            </a:extLst>
          </p:cNvPr>
          <p:cNvCxnSpPr>
            <a:cxnSpLocks/>
            <a:stCxn id="199" idx="2"/>
            <a:endCxn id="200" idx="0"/>
          </p:cNvCxnSpPr>
          <p:nvPr/>
        </p:nvCxnSpPr>
        <p:spPr bwMode="auto">
          <a:xfrm>
            <a:off x="1573334" y="3919431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E5D6F268-F57B-4B35-81DD-7C2A50C47B95}"/>
              </a:ext>
            </a:extLst>
          </p:cNvPr>
          <p:cNvSpPr/>
          <p:nvPr/>
        </p:nvSpPr>
        <p:spPr bwMode="auto">
          <a:xfrm>
            <a:off x="853538" y="4760330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Address[3]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DFFD59DC-CC14-460E-98D5-26E294C728D8}"/>
              </a:ext>
            </a:extLst>
          </p:cNvPr>
          <p:cNvCxnSpPr>
            <a:cxnSpLocks/>
            <a:endCxn id="202" idx="0"/>
          </p:cNvCxnSpPr>
          <p:nvPr/>
        </p:nvCxnSpPr>
        <p:spPr bwMode="auto">
          <a:xfrm>
            <a:off x="1573936" y="4545665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42A36C3F-2B60-44BB-9D2B-53A9343D8E26}"/>
              </a:ext>
            </a:extLst>
          </p:cNvPr>
          <p:cNvCxnSpPr>
            <a:cxnSpLocks/>
          </p:cNvCxnSpPr>
          <p:nvPr/>
        </p:nvCxnSpPr>
        <p:spPr bwMode="auto">
          <a:xfrm>
            <a:off x="1573333" y="5157933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CE4D428E-9F8B-4A09-BF08-04681A475797}"/>
              </a:ext>
            </a:extLst>
          </p:cNvPr>
          <p:cNvSpPr/>
          <p:nvPr/>
        </p:nvSpPr>
        <p:spPr>
          <a:xfrm>
            <a:off x="533400" y="528930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222245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sz="4000" dirty="0"/>
              <a:t>Solution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96913"/>
            <a:ext cx="8595359" cy="1752945"/>
          </a:xfrm>
        </p:spPr>
        <p:txBody>
          <a:bodyPr/>
          <a:lstStyle/>
          <a:p>
            <a:r>
              <a:rPr lang="en-US" altLang="zh-HK" sz="2400" dirty="0"/>
              <a:t>Solution: Inc</a:t>
            </a:r>
            <a:r>
              <a:rPr lang="en-US" altLang="zh-HK" sz="2400" dirty="0">
                <a:latin typeface="+mn-lt"/>
              </a:rPr>
              <a:t>rease the </a:t>
            </a:r>
            <a:r>
              <a:rPr lang="en-US" altLang="zh-HK" sz="2400" dirty="0">
                <a:solidFill>
                  <a:srgbClr val="FF0000"/>
                </a:solidFill>
                <a:latin typeface="+mn-lt"/>
              </a:rPr>
              <a:t>number of buckets </a:t>
            </a:r>
            <a:r>
              <a:rPr lang="en-US" altLang="zh-HK" sz="2400" dirty="0">
                <a:latin typeface="+mn-lt"/>
              </a:rPr>
              <a:t>and thus put different keys into different buckets as much as possible</a:t>
            </a:r>
          </a:p>
          <a:p>
            <a:r>
              <a:rPr lang="en-US" altLang="zh-HK" sz="2400" dirty="0"/>
              <a:t>Disadvantages: </a:t>
            </a:r>
            <a:r>
              <a:rPr lang="en-US" altLang="zh-HK" sz="2400" dirty="0">
                <a:latin typeface="+mn-lt"/>
              </a:rPr>
              <a:t>Increased </a:t>
            </a:r>
            <a:r>
              <a:rPr lang="en-US" altLang="zh-HK" sz="2400" dirty="0">
                <a:solidFill>
                  <a:srgbClr val="FF0000"/>
                </a:solidFill>
                <a:latin typeface="+mn-lt"/>
              </a:rPr>
              <a:t>space usage</a:t>
            </a:r>
            <a:r>
              <a:rPr lang="en-US" altLang="zh-HK" sz="2400" dirty="0">
                <a:latin typeface="+mn-lt"/>
              </a:rPr>
              <a:t>; The probability of </a:t>
            </a:r>
            <a:r>
              <a:rPr lang="en-US" altLang="zh-HK" sz="2400" dirty="0">
                <a:solidFill>
                  <a:srgbClr val="FF0000"/>
                </a:solidFill>
                <a:latin typeface="+mn-lt"/>
              </a:rPr>
              <a:t>empty buckets</a:t>
            </a:r>
            <a:r>
              <a:rPr lang="en-US" altLang="zh-HK" sz="2400" dirty="0">
                <a:latin typeface="+mn-lt"/>
              </a:rPr>
              <a:t> increasing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A1DB4C-E53F-4A57-BAE8-F3B3DF894CDA}"/>
              </a:ext>
            </a:extLst>
          </p:cNvPr>
          <p:cNvSpPr/>
          <p:nvPr/>
        </p:nvSpPr>
        <p:spPr bwMode="auto">
          <a:xfrm>
            <a:off x="2746977" y="3627938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CC4A91-5FF0-4A15-B5DA-49761060F8CF}"/>
              </a:ext>
            </a:extLst>
          </p:cNvPr>
          <p:cNvSpPr/>
          <p:nvPr/>
        </p:nvSpPr>
        <p:spPr>
          <a:xfrm>
            <a:off x="2422299" y="2971063"/>
            <a:ext cx="2068348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  <a:p>
            <a:pPr algn="ctr"/>
            <a:r>
              <a:rPr lang="en-US" altLang="zh-C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(Larger one)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FBBFC35-9D03-4E21-A71A-C412EF9493B8}"/>
              </a:ext>
            </a:extLst>
          </p:cNvPr>
          <p:cNvSpPr/>
          <p:nvPr/>
        </p:nvSpPr>
        <p:spPr>
          <a:xfrm>
            <a:off x="6345793" y="3394611"/>
            <a:ext cx="20683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938263C-9BD9-4BB8-A7A6-D93C9851CC42}"/>
              </a:ext>
            </a:extLst>
          </p:cNvPr>
          <p:cNvSpPr/>
          <p:nvPr/>
        </p:nvSpPr>
        <p:spPr bwMode="auto">
          <a:xfrm>
            <a:off x="2802532" y="3722077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085886-E608-4C62-B870-D2F07B07E226}"/>
              </a:ext>
            </a:extLst>
          </p:cNvPr>
          <p:cNvSpPr/>
          <p:nvPr/>
        </p:nvSpPr>
        <p:spPr>
          <a:xfrm>
            <a:off x="2382326" y="457446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E6AD3A1-7660-4375-9473-75751D8CFF5C}"/>
              </a:ext>
            </a:extLst>
          </p:cNvPr>
          <p:cNvSpPr/>
          <p:nvPr/>
        </p:nvSpPr>
        <p:spPr bwMode="auto">
          <a:xfrm>
            <a:off x="2816126" y="5067107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038D314-1E35-4069-93D5-53A403BC685E}"/>
              </a:ext>
            </a:extLst>
          </p:cNvPr>
          <p:cNvSpPr/>
          <p:nvPr/>
        </p:nvSpPr>
        <p:spPr>
          <a:xfrm>
            <a:off x="2447382" y="537884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A5F1B077-5CC3-459A-9A27-0E73B3ED42A4}"/>
              </a:ext>
            </a:extLst>
          </p:cNvPr>
          <p:cNvSpPr/>
          <p:nvPr/>
        </p:nvSpPr>
        <p:spPr bwMode="auto">
          <a:xfrm>
            <a:off x="2816126" y="5791551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8BE23A7-3442-4347-A775-743905B906FF}"/>
              </a:ext>
            </a:extLst>
          </p:cNvPr>
          <p:cNvSpPr/>
          <p:nvPr/>
        </p:nvSpPr>
        <p:spPr bwMode="auto">
          <a:xfrm>
            <a:off x="929771" y="5067108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HKUST</a:t>
            </a:r>
            <a:r>
              <a:rPr lang="en-US" altLang="zh-CN" sz="1800" dirty="0">
                <a:latin typeface="Comic Sans MS (正文)\"/>
              </a:rPr>
              <a:t>(GZ)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6459F1D-B1B8-4DEC-82B6-4B82858D6D10}"/>
              </a:ext>
            </a:extLst>
          </p:cNvPr>
          <p:cNvSpPr/>
          <p:nvPr/>
        </p:nvSpPr>
        <p:spPr bwMode="auto">
          <a:xfrm>
            <a:off x="926682" y="5777720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HKUST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E61C7FC-E1BB-4741-A161-8C09A75CC593}"/>
              </a:ext>
            </a:extLst>
          </p:cNvPr>
          <p:cNvSpPr/>
          <p:nvPr/>
        </p:nvSpPr>
        <p:spPr bwMode="auto">
          <a:xfrm>
            <a:off x="935791" y="3722077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Address0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9E081C1-FA45-4AEA-B820-9247A558D806}"/>
              </a:ext>
            </a:extLst>
          </p:cNvPr>
          <p:cNvSpPr/>
          <p:nvPr/>
        </p:nvSpPr>
        <p:spPr>
          <a:xfrm>
            <a:off x="684377" y="3252724"/>
            <a:ext cx="20683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Address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8B9302B-E549-4232-A4DB-DC66D8B50AB1}"/>
              </a:ext>
            </a:extLst>
          </p:cNvPr>
          <p:cNvSpPr/>
          <p:nvPr/>
        </p:nvSpPr>
        <p:spPr bwMode="auto">
          <a:xfrm>
            <a:off x="6793242" y="3863834"/>
            <a:ext cx="1107346" cy="224704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853AC8D-866A-4FA2-9F23-5635A771C4AA}"/>
              </a:ext>
            </a:extLst>
          </p:cNvPr>
          <p:cNvSpPr/>
          <p:nvPr/>
        </p:nvSpPr>
        <p:spPr>
          <a:xfrm>
            <a:off x="6312741" y="387191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1426E76-4F36-496A-95B0-A3DE42DADC42}"/>
              </a:ext>
            </a:extLst>
          </p:cNvPr>
          <p:cNvSpPr/>
          <p:nvPr/>
        </p:nvSpPr>
        <p:spPr>
          <a:xfrm>
            <a:off x="6345793" y="475979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04260B3-31A5-49E3-8100-5F1700DB6D48}"/>
              </a:ext>
            </a:extLst>
          </p:cNvPr>
          <p:cNvSpPr/>
          <p:nvPr/>
        </p:nvSpPr>
        <p:spPr>
          <a:xfrm>
            <a:off x="6334671" y="420591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E87EE6B-0EB4-408F-A272-AEF59A84572E}"/>
              </a:ext>
            </a:extLst>
          </p:cNvPr>
          <p:cNvSpPr/>
          <p:nvPr/>
        </p:nvSpPr>
        <p:spPr>
          <a:xfrm>
            <a:off x="6359093" y="548482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3BB7654-52A2-4C1E-8F03-0DCB3E482CE4}"/>
              </a:ext>
            </a:extLst>
          </p:cNvPr>
          <p:cNvSpPr/>
          <p:nvPr/>
        </p:nvSpPr>
        <p:spPr>
          <a:xfrm>
            <a:off x="6334671" y="435524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2592AFC-DAF1-4B07-97BA-E6642742BE95}"/>
              </a:ext>
            </a:extLst>
          </p:cNvPr>
          <p:cNvSpPr/>
          <p:nvPr/>
        </p:nvSpPr>
        <p:spPr>
          <a:xfrm>
            <a:off x="6359093" y="510143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364BBFB-F96E-4A1E-B631-FFC6A0C5FD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47476" y="5250893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95C29185-ED6E-4FD7-84C1-E7AEBE195395}"/>
              </a:ext>
            </a:extLst>
          </p:cNvPr>
          <p:cNvSpPr/>
          <p:nvPr/>
        </p:nvSpPr>
        <p:spPr bwMode="auto">
          <a:xfrm>
            <a:off x="5059763" y="4372368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A86F8C3-C2F7-49A2-80BD-E35BE86097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38273" y="3924827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0A0A5C7-C5C5-46DF-82CC-D44F9BA0EA3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38273" y="5973980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626A270-6DC3-406B-BA52-2E6ADFD0F1D0}"/>
              </a:ext>
            </a:extLst>
          </p:cNvPr>
          <p:cNvCxnSpPr>
            <a:cxnSpLocks/>
            <a:endCxn id="58" idx="7"/>
          </p:cNvCxnSpPr>
          <p:nvPr/>
        </p:nvCxnSpPr>
        <p:spPr bwMode="auto">
          <a:xfrm rot="10800000" flipV="1">
            <a:off x="6068603" y="4056583"/>
            <a:ext cx="862851" cy="46737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75E06033-CB98-4F1E-BE14-2E6CA896B090}"/>
              </a:ext>
            </a:extLst>
          </p:cNvPr>
          <p:cNvCxnSpPr>
            <a:cxnSpLocks/>
            <a:endCxn id="58" idx="5"/>
          </p:cNvCxnSpPr>
          <p:nvPr/>
        </p:nvCxnSpPr>
        <p:spPr bwMode="auto">
          <a:xfrm rot="10800000">
            <a:off x="6068603" y="5255921"/>
            <a:ext cx="862853" cy="38619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D8481D33-68AD-44BA-97DB-5E9564C8F6D8}"/>
              </a:ext>
            </a:extLst>
          </p:cNvPr>
          <p:cNvCxnSpPr>
            <a:cxnSpLocks/>
            <a:endCxn id="58" idx="6"/>
          </p:cNvCxnSpPr>
          <p:nvPr/>
        </p:nvCxnSpPr>
        <p:spPr bwMode="auto">
          <a:xfrm rot="10800000">
            <a:off x="6241691" y="4889942"/>
            <a:ext cx="689762" cy="4861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DAC4CDEE-825B-4A2F-A120-B980183FE8BA}"/>
              </a:ext>
            </a:extLst>
          </p:cNvPr>
          <p:cNvCxnSpPr>
            <a:cxnSpLocks/>
            <a:stCxn id="58" idx="2"/>
            <a:endCxn id="45" idx="3"/>
          </p:cNvCxnSpPr>
          <p:nvPr/>
        </p:nvCxnSpPr>
        <p:spPr bwMode="auto">
          <a:xfrm rot="10800000" flipV="1">
            <a:off x="4099617" y="4889941"/>
            <a:ext cx="960146" cy="110436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4CE5B175-3FD0-4DB8-9439-2ADEC9C187CC}"/>
              </a:ext>
            </a:extLst>
          </p:cNvPr>
          <p:cNvCxnSpPr>
            <a:cxnSpLocks/>
            <a:stCxn id="58" idx="2"/>
            <a:endCxn id="43" idx="3"/>
          </p:cNvCxnSpPr>
          <p:nvPr/>
        </p:nvCxnSpPr>
        <p:spPr bwMode="auto">
          <a:xfrm rot="10800000" flipV="1">
            <a:off x="4099615" y="4889941"/>
            <a:ext cx="960148" cy="37991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0A93B1AA-FC46-4A20-815D-960DBF2FCE09}"/>
              </a:ext>
            </a:extLst>
          </p:cNvPr>
          <p:cNvCxnSpPr>
            <a:cxnSpLocks/>
            <a:stCxn id="58" idx="2"/>
            <a:endCxn id="41" idx="3"/>
          </p:cNvCxnSpPr>
          <p:nvPr/>
        </p:nvCxnSpPr>
        <p:spPr bwMode="auto">
          <a:xfrm rot="10800000">
            <a:off x="4086023" y="3924829"/>
            <a:ext cx="973740" cy="96511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43F7DC97-BDE3-49F8-8CAB-D143589F9628}"/>
              </a:ext>
            </a:extLst>
          </p:cNvPr>
          <p:cNvSpPr/>
          <p:nvPr/>
        </p:nvSpPr>
        <p:spPr>
          <a:xfrm>
            <a:off x="6334671" y="569818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2EE116D-418A-48AC-A373-AB7E7336F093}"/>
              </a:ext>
            </a:extLst>
          </p:cNvPr>
          <p:cNvSpPr/>
          <p:nvPr/>
        </p:nvSpPr>
        <p:spPr bwMode="auto">
          <a:xfrm>
            <a:off x="2811177" y="4179781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14B40EA-7513-4C01-BA0D-1834C4933D38}"/>
              </a:ext>
            </a:extLst>
          </p:cNvPr>
          <p:cNvSpPr/>
          <p:nvPr/>
        </p:nvSpPr>
        <p:spPr>
          <a:xfrm>
            <a:off x="2438273" y="611062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26D7D32-FD95-4C37-A432-1E913C8D400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55668" y="4373986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B49620CA-A2D4-45B4-8A39-1176F0540C72}"/>
              </a:ext>
            </a:extLst>
          </p:cNvPr>
          <p:cNvSpPr/>
          <p:nvPr/>
        </p:nvSpPr>
        <p:spPr bwMode="auto">
          <a:xfrm>
            <a:off x="959610" y="4197291"/>
            <a:ext cx="1511591" cy="40550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</p:spTree>
    <p:extLst>
      <p:ext uri="{BB962C8B-B14F-4D97-AF65-F5344CB8AC3E}">
        <p14:creationId xmlns:p14="http://schemas.microsoft.com/office/powerpoint/2010/main" val="157917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dirty="0"/>
              <a:t>Why Collision </a:t>
            </a:r>
            <a:r>
              <a:rPr lang="en-US" altLang="zh-HK" dirty="0" err="1"/>
              <a:t>Occured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51" y="832512"/>
            <a:ext cx="8595359" cy="541421"/>
          </a:xfrm>
        </p:spPr>
        <p:txBody>
          <a:bodyPr/>
          <a:lstStyle/>
          <a:p>
            <a:r>
              <a:rPr lang="en-US" altLang="zh-HK" sz="2400" dirty="0"/>
              <a:t>Reason2: Inappropriate hash function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9C89CEE-FF1C-4299-9322-5AB341EA1617}"/>
              </a:ext>
            </a:extLst>
          </p:cNvPr>
          <p:cNvSpPr txBox="1"/>
          <p:nvPr/>
        </p:nvSpPr>
        <p:spPr>
          <a:xfrm>
            <a:off x="952500" y="1305974"/>
            <a:ext cx="7772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latin typeface="Comic Sans MS (正文)\"/>
              </a:rPr>
              <a:t>If the hash function maps </a:t>
            </a:r>
            <a:r>
              <a:rPr lang="en-US" altLang="zh-CN" sz="2200" dirty="0">
                <a:solidFill>
                  <a:srgbClr val="FF3300"/>
                </a:solidFill>
                <a:latin typeface="Comic Sans MS (正文)\"/>
              </a:rPr>
              <a:t>too many keys to the same bucket</a:t>
            </a:r>
            <a:r>
              <a:rPr lang="en-US" altLang="zh-CN" sz="2200" dirty="0">
                <a:latin typeface="Comic Sans MS (正文)\"/>
              </a:rPr>
              <a:t>, the collision rate will also increase.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>
                <a:latin typeface="Comic Sans MS (正文)\"/>
              </a:rPr>
              <a:t>The ideal hash function needs to be able to </a:t>
            </a:r>
            <a:r>
              <a:rPr lang="en-US" altLang="zh-CN" sz="2200" dirty="0">
                <a:solidFill>
                  <a:srgbClr val="FF3300"/>
                </a:solidFill>
                <a:latin typeface="Comic Sans MS (正文)\"/>
              </a:rPr>
              <a:t>evenly map </a:t>
            </a:r>
            <a:r>
              <a:rPr lang="en-US" altLang="zh-CN" sz="2200" dirty="0">
                <a:latin typeface="Comic Sans MS (正文)\"/>
              </a:rPr>
              <a:t>the key to </a:t>
            </a:r>
            <a:r>
              <a:rPr lang="en-US" altLang="zh-CN" sz="2200" dirty="0">
                <a:solidFill>
                  <a:srgbClr val="FF3300"/>
                </a:solidFill>
                <a:latin typeface="Comic Sans MS (正文)\"/>
              </a:rPr>
              <a:t>all buckets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200" dirty="0">
                <a:latin typeface="Comic Sans MS (正文)\"/>
              </a:rPr>
              <a:t>Will be discussed detailed in part 3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97F9EF2-3DBC-4902-BF18-05496BD6A1CB}"/>
              </a:ext>
            </a:extLst>
          </p:cNvPr>
          <p:cNvSpPr/>
          <p:nvPr/>
        </p:nvSpPr>
        <p:spPr bwMode="auto">
          <a:xfrm>
            <a:off x="3088177" y="4044982"/>
            <a:ext cx="1413244" cy="2261993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DE01D4-5D25-404A-8C70-0BF5FE600508}"/>
              </a:ext>
            </a:extLst>
          </p:cNvPr>
          <p:cNvSpPr/>
          <p:nvPr/>
        </p:nvSpPr>
        <p:spPr>
          <a:xfrm>
            <a:off x="2738983" y="3558266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3FD2DE1-24C2-48D5-8482-CAAB2F489985}"/>
              </a:ext>
            </a:extLst>
          </p:cNvPr>
          <p:cNvSpPr/>
          <p:nvPr/>
        </p:nvSpPr>
        <p:spPr>
          <a:xfrm>
            <a:off x="7197000" y="309975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B6B90B8-6455-437B-8CAE-C55FC5CADBF2}"/>
              </a:ext>
            </a:extLst>
          </p:cNvPr>
          <p:cNvSpPr/>
          <p:nvPr/>
        </p:nvSpPr>
        <p:spPr bwMode="auto">
          <a:xfrm>
            <a:off x="3165541" y="4112542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85206A-8245-4949-9E7C-04D987CC785A}"/>
              </a:ext>
            </a:extLst>
          </p:cNvPr>
          <p:cNvSpPr/>
          <p:nvPr/>
        </p:nvSpPr>
        <p:spPr bwMode="auto">
          <a:xfrm>
            <a:off x="7666959" y="3627891"/>
            <a:ext cx="1107346" cy="3090238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256D02-54B8-4B22-8DA0-BCF7B5AB25AD}"/>
              </a:ext>
            </a:extLst>
          </p:cNvPr>
          <p:cNvSpPr/>
          <p:nvPr/>
        </p:nvSpPr>
        <p:spPr>
          <a:xfrm>
            <a:off x="7186458" y="367812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E922109-B1A4-4380-8E1E-F3A7C8E458EB}"/>
              </a:ext>
            </a:extLst>
          </p:cNvPr>
          <p:cNvSpPr/>
          <p:nvPr/>
        </p:nvSpPr>
        <p:spPr>
          <a:xfrm>
            <a:off x="7206273" y="488041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AACFEF2-CE89-4936-853D-C1990D68C244}"/>
              </a:ext>
            </a:extLst>
          </p:cNvPr>
          <p:cNvSpPr/>
          <p:nvPr/>
        </p:nvSpPr>
        <p:spPr>
          <a:xfrm>
            <a:off x="7208388" y="401993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46F4E8F-2266-4F0B-86C3-9E1D7433DF7A}"/>
              </a:ext>
            </a:extLst>
          </p:cNvPr>
          <p:cNvSpPr/>
          <p:nvPr/>
        </p:nvSpPr>
        <p:spPr>
          <a:xfrm>
            <a:off x="7182817" y="629452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EEAAA64-AE6E-4155-A265-5B0BB2A6AF89}"/>
              </a:ext>
            </a:extLst>
          </p:cNvPr>
          <p:cNvSpPr/>
          <p:nvPr/>
        </p:nvSpPr>
        <p:spPr>
          <a:xfrm>
            <a:off x="7170469" y="429829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EBD567A-7951-434E-931E-EE1F632C3AF1}"/>
              </a:ext>
            </a:extLst>
          </p:cNvPr>
          <p:cNvSpPr/>
          <p:nvPr/>
        </p:nvSpPr>
        <p:spPr>
          <a:xfrm>
            <a:off x="7177801" y="541832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7C6E463C-890D-43F7-AB76-19BDEFF16546}"/>
              </a:ext>
            </a:extLst>
          </p:cNvPr>
          <p:cNvCxnSpPr>
            <a:cxnSpLocks/>
            <a:endCxn id="59" idx="7"/>
          </p:cNvCxnSpPr>
          <p:nvPr/>
        </p:nvCxnSpPr>
        <p:spPr bwMode="auto">
          <a:xfrm rot="5400000">
            <a:off x="6624690" y="3865837"/>
            <a:ext cx="1134567" cy="11284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36F8D17-3DE6-4E30-BB9F-8956ABD47EE2}"/>
              </a:ext>
            </a:extLst>
          </p:cNvPr>
          <p:cNvCxnSpPr>
            <a:cxnSpLocks/>
            <a:endCxn id="59" idx="5"/>
          </p:cNvCxnSpPr>
          <p:nvPr/>
        </p:nvCxnSpPr>
        <p:spPr bwMode="auto">
          <a:xfrm rot="10800000">
            <a:off x="6627730" y="5729324"/>
            <a:ext cx="1128491" cy="71898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07265FAE-DAE3-410C-AF8D-F5818ACBF372}"/>
              </a:ext>
            </a:extLst>
          </p:cNvPr>
          <p:cNvCxnSpPr>
            <a:cxnSpLocks/>
            <a:endCxn id="59" idx="6"/>
          </p:cNvCxnSpPr>
          <p:nvPr/>
        </p:nvCxnSpPr>
        <p:spPr bwMode="auto">
          <a:xfrm rot="10800000" flipV="1">
            <a:off x="6918241" y="5076493"/>
            <a:ext cx="893595" cy="2868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0EAF482-0301-4126-A461-126ED5584882}"/>
              </a:ext>
            </a:extLst>
          </p:cNvPr>
          <p:cNvSpPr/>
          <p:nvPr/>
        </p:nvSpPr>
        <p:spPr bwMode="auto">
          <a:xfrm>
            <a:off x="3173002" y="4594252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0827E1F-77BD-45CF-B489-56AE84BB562E}"/>
              </a:ext>
            </a:extLst>
          </p:cNvPr>
          <p:cNvSpPr/>
          <p:nvPr/>
        </p:nvSpPr>
        <p:spPr bwMode="auto">
          <a:xfrm>
            <a:off x="4934508" y="4845772"/>
            <a:ext cx="1983732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C406D0-26A0-45D0-A53D-696CD40B692B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810162" y="4192783"/>
            <a:ext cx="976630" cy="946806"/>
          </a:xfrm>
          <a:prstGeom prst="curvedConnector3">
            <a:avLst>
              <a:gd name="adj1" fmla="val 56013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82B96C6E-5B6B-4622-A307-CA348FD4C50A}"/>
              </a:ext>
            </a:extLst>
          </p:cNvPr>
          <p:cNvSpPr/>
          <p:nvPr/>
        </p:nvSpPr>
        <p:spPr>
          <a:xfrm>
            <a:off x="7197000" y="594128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XXXXXX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513FC3C-A916-4920-A3F7-015DA9C8796F}"/>
              </a:ext>
            </a:extLst>
          </p:cNvPr>
          <p:cNvSpPr/>
          <p:nvPr/>
        </p:nvSpPr>
        <p:spPr>
          <a:xfrm>
            <a:off x="7182817" y="515877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YYYYYY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D168D993-D9D8-4A62-B1E9-AE7E8982BEF7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825074" y="5359172"/>
            <a:ext cx="931140" cy="208504"/>
          </a:xfrm>
          <a:prstGeom prst="curvedConnector3">
            <a:avLst>
              <a:gd name="adj1" fmla="val 4052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D8A17D8F-111A-4303-A662-A94379D00E15}"/>
              </a:ext>
            </a:extLst>
          </p:cNvPr>
          <p:cNvSpPr/>
          <p:nvPr/>
        </p:nvSpPr>
        <p:spPr bwMode="auto">
          <a:xfrm>
            <a:off x="630937" y="3593201"/>
            <a:ext cx="1656195" cy="2518823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497586F5-0381-4882-9F55-3B8D9255D2AB}"/>
              </a:ext>
            </a:extLst>
          </p:cNvPr>
          <p:cNvCxnSpPr>
            <a:cxnSpLocks/>
            <a:stCxn id="92" idx="1"/>
            <a:endCxn id="68" idx="3"/>
          </p:cNvCxnSpPr>
          <p:nvPr/>
        </p:nvCxnSpPr>
        <p:spPr bwMode="auto">
          <a:xfrm rot="10800000">
            <a:off x="2179432" y="3880882"/>
            <a:ext cx="993571" cy="198403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2D01DF99-2D4B-4C62-9720-9E5829F5A71D}"/>
              </a:ext>
            </a:extLst>
          </p:cNvPr>
          <p:cNvSpPr/>
          <p:nvPr/>
        </p:nvSpPr>
        <p:spPr bwMode="auto">
          <a:xfrm>
            <a:off x="738636" y="3678129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2916FC1-3E41-4100-B5D7-171C01897391}"/>
              </a:ext>
            </a:extLst>
          </p:cNvPr>
          <p:cNvSpPr/>
          <p:nvPr/>
        </p:nvSpPr>
        <p:spPr bwMode="auto">
          <a:xfrm>
            <a:off x="738636" y="4298297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E6A4ABB-69DF-4A24-BCBE-195490D6515D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 bwMode="auto">
          <a:xfrm>
            <a:off x="1459034" y="4083632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5B6CD00-5EBC-4DAC-8873-03A732578A7B}"/>
              </a:ext>
            </a:extLst>
          </p:cNvPr>
          <p:cNvSpPr/>
          <p:nvPr/>
        </p:nvSpPr>
        <p:spPr bwMode="auto">
          <a:xfrm>
            <a:off x="739238" y="4924531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Address[3]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3AFEA47-520C-45B4-ADAD-27789E75EF46}"/>
              </a:ext>
            </a:extLst>
          </p:cNvPr>
          <p:cNvCxnSpPr>
            <a:cxnSpLocks/>
            <a:endCxn id="71" idx="0"/>
          </p:cNvCxnSpPr>
          <p:nvPr/>
        </p:nvCxnSpPr>
        <p:spPr bwMode="auto">
          <a:xfrm>
            <a:off x="1459636" y="4709866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2906B8D-281A-4D4C-93FD-32B4E00F9CF8}"/>
              </a:ext>
            </a:extLst>
          </p:cNvPr>
          <p:cNvCxnSpPr>
            <a:cxnSpLocks/>
          </p:cNvCxnSpPr>
          <p:nvPr/>
        </p:nvCxnSpPr>
        <p:spPr bwMode="auto">
          <a:xfrm>
            <a:off x="1459033" y="5322134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94D877D-9337-482E-942E-B291EA4BB5B3}"/>
              </a:ext>
            </a:extLst>
          </p:cNvPr>
          <p:cNvSpPr/>
          <p:nvPr/>
        </p:nvSpPr>
        <p:spPr>
          <a:xfrm>
            <a:off x="419100" y="545350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2755336-7B33-40B8-B790-F2805A274702}"/>
              </a:ext>
            </a:extLst>
          </p:cNvPr>
          <p:cNvSpPr/>
          <p:nvPr/>
        </p:nvSpPr>
        <p:spPr>
          <a:xfrm>
            <a:off x="2757091" y="533003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9FF9324-1115-493F-8D80-B6BF308E90A3}"/>
              </a:ext>
            </a:extLst>
          </p:cNvPr>
          <p:cNvSpPr/>
          <p:nvPr/>
        </p:nvSpPr>
        <p:spPr bwMode="auto">
          <a:xfrm>
            <a:off x="3173002" y="5662166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lang="en-US" altLang="zh-CN" sz="1800" dirty="0">
                <a:latin typeface="Comic Sans MS (正文)\"/>
              </a:rPr>
              <a:t>j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8547B7FB-D2F8-4DFE-83E2-8D875C634FFB}"/>
              </a:ext>
            </a:extLst>
          </p:cNvPr>
          <p:cNvCxnSpPr>
            <a:cxnSpLocks/>
            <a:stCxn id="59" idx="2"/>
            <a:endCxn id="92" idx="3"/>
          </p:cNvCxnSpPr>
          <p:nvPr/>
        </p:nvCxnSpPr>
        <p:spPr bwMode="auto">
          <a:xfrm rot="10800000" flipV="1">
            <a:off x="4456494" y="5363344"/>
            <a:ext cx="478015" cy="501573"/>
          </a:xfrm>
          <a:prstGeom prst="curvedConnector3">
            <a:avLst>
              <a:gd name="adj1" fmla="val 43026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ED59FAA6-994A-483D-A946-1BBE0A74871D}"/>
              </a:ext>
            </a:extLst>
          </p:cNvPr>
          <p:cNvCxnSpPr>
            <a:cxnSpLocks/>
            <a:stCxn id="59" idx="2"/>
            <a:endCxn id="92" idx="3"/>
          </p:cNvCxnSpPr>
          <p:nvPr/>
        </p:nvCxnSpPr>
        <p:spPr bwMode="auto">
          <a:xfrm rot="10800000" flipV="1">
            <a:off x="4456494" y="5363344"/>
            <a:ext cx="478015" cy="501573"/>
          </a:xfrm>
          <a:prstGeom prst="curvedConnector3">
            <a:avLst>
              <a:gd name="adj1" fmla="val 65795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9903F65F-55AC-4902-BFEF-59B3B6D15AFC}"/>
              </a:ext>
            </a:extLst>
          </p:cNvPr>
          <p:cNvCxnSpPr>
            <a:cxnSpLocks/>
            <a:stCxn id="59" idx="2"/>
            <a:endCxn id="92" idx="3"/>
          </p:cNvCxnSpPr>
          <p:nvPr/>
        </p:nvCxnSpPr>
        <p:spPr bwMode="auto">
          <a:xfrm rot="10800000" flipV="1">
            <a:off x="4456494" y="5363344"/>
            <a:ext cx="478015" cy="501573"/>
          </a:xfrm>
          <a:prstGeom prst="curvedConnector3">
            <a:avLst>
              <a:gd name="adj1" fmla="val 20166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7F67F5D6-607F-4846-B03C-01D920C4B6E1}"/>
              </a:ext>
            </a:extLst>
          </p:cNvPr>
          <p:cNvSpPr/>
          <p:nvPr/>
        </p:nvSpPr>
        <p:spPr bwMode="auto">
          <a:xfrm>
            <a:off x="3181057" y="5049064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Bucket[2]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476EF97A-68DD-48DB-9D55-5BD0C1E56959}"/>
              </a:ext>
            </a:extLst>
          </p:cNvPr>
          <p:cNvSpPr/>
          <p:nvPr/>
        </p:nvSpPr>
        <p:spPr>
          <a:xfrm>
            <a:off x="2795293" y="590414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4D3808E6-6DFC-4CC1-BC04-00F65BEDC7BE}"/>
              </a:ext>
            </a:extLst>
          </p:cNvPr>
          <p:cNvCxnSpPr>
            <a:cxnSpLocks/>
            <a:stCxn id="59" idx="2"/>
            <a:endCxn id="92" idx="3"/>
          </p:cNvCxnSpPr>
          <p:nvPr/>
        </p:nvCxnSpPr>
        <p:spPr bwMode="auto">
          <a:xfrm rot="10800000" flipV="1">
            <a:off x="4456494" y="5363344"/>
            <a:ext cx="478015" cy="501573"/>
          </a:xfrm>
          <a:prstGeom prst="curvedConnector3">
            <a:avLst>
              <a:gd name="adj1" fmla="val 7808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AC3D5E7A-C583-4B4D-9895-BE63B5493052}"/>
              </a:ext>
            </a:extLst>
          </p:cNvPr>
          <p:cNvCxnSpPr>
            <a:cxnSpLocks/>
            <a:stCxn id="59" idx="2"/>
            <a:endCxn id="92" idx="3"/>
          </p:cNvCxnSpPr>
          <p:nvPr/>
        </p:nvCxnSpPr>
        <p:spPr bwMode="auto">
          <a:xfrm rot="10800000" flipV="1">
            <a:off x="4456494" y="5363344"/>
            <a:ext cx="478015" cy="501573"/>
          </a:xfrm>
          <a:prstGeom prst="curvedConnector3">
            <a:avLst>
              <a:gd name="adj1" fmla="val 4371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E3DEC238-A8A7-487E-B8BD-3CB8C6E9135E}"/>
              </a:ext>
            </a:extLst>
          </p:cNvPr>
          <p:cNvSpPr txBox="1"/>
          <p:nvPr/>
        </p:nvSpPr>
        <p:spPr>
          <a:xfrm>
            <a:off x="4968360" y="5165915"/>
            <a:ext cx="2178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Hash(Key)=Const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F8BAC029-810A-4911-BA1B-3767ED0B3151}"/>
              </a:ext>
            </a:extLst>
          </p:cNvPr>
          <p:cNvSpPr/>
          <p:nvPr/>
        </p:nvSpPr>
        <p:spPr>
          <a:xfrm>
            <a:off x="4524533" y="4009053"/>
            <a:ext cx="280703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 Very Dumb One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F92912F3-F54D-4560-BBCB-EF6FA50AA742}"/>
              </a:ext>
            </a:extLst>
          </p:cNvPr>
          <p:cNvCxnSpPr>
            <a:cxnSpLocks/>
            <a:stCxn id="187" idx="2"/>
            <a:endCxn id="59" idx="0"/>
          </p:cNvCxnSpPr>
          <p:nvPr/>
        </p:nvCxnSpPr>
        <p:spPr bwMode="auto">
          <a:xfrm flipH="1">
            <a:off x="5926374" y="4409163"/>
            <a:ext cx="1678" cy="4366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7009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>
            <a:extLst>
              <a:ext uri="{FF2B5EF4-FFF2-40B4-BE49-F238E27FC236}">
                <a16:creationId xmlns:a16="http://schemas.microsoft.com/office/drawing/2014/main" id="{3991C4A9-918E-471C-9882-9DC444EDC652}"/>
              </a:ext>
            </a:extLst>
          </p:cNvPr>
          <p:cNvSpPr/>
          <p:nvPr/>
        </p:nvSpPr>
        <p:spPr bwMode="auto">
          <a:xfrm>
            <a:off x="2112128" y="3021730"/>
            <a:ext cx="1941520" cy="35367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dirty="0"/>
              <a:t>But If Collision Has Occurred…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51" y="855248"/>
            <a:ext cx="8595359" cy="1432513"/>
          </a:xfrm>
        </p:spPr>
        <p:txBody>
          <a:bodyPr/>
          <a:lstStyle/>
          <a:p>
            <a:r>
              <a:rPr lang="en-US" altLang="zh-HK" sz="2400" dirty="0"/>
              <a:t>Collisions are </a:t>
            </a:r>
            <a:r>
              <a:rPr lang="en-US" altLang="zh-HK" sz="2400" dirty="0">
                <a:solidFill>
                  <a:srgbClr val="FF0000"/>
                </a:solidFill>
              </a:rPr>
              <a:t>inevitable</a:t>
            </a:r>
            <a:r>
              <a:rPr lang="en-US" altLang="zh-HK" sz="2400" dirty="0"/>
              <a:t>. In addition to finding ways to reduce the collision rate, we should also find ways to </a:t>
            </a:r>
            <a:r>
              <a:rPr lang="en-US" altLang="zh-HK" sz="2400" dirty="0">
                <a:solidFill>
                  <a:srgbClr val="FF0000"/>
                </a:solidFill>
              </a:rPr>
              <a:t>resolve collisions </a:t>
            </a:r>
            <a:r>
              <a:rPr lang="en-US" altLang="zh-HK" sz="2400" dirty="0"/>
              <a:t>after they occur.</a:t>
            </a:r>
          </a:p>
          <a:p>
            <a:r>
              <a:rPr lang="en-US" altLang="zh-HK" sz="2400" dirty="0">
                <a:latin typeface="Comic Sans MS (正文)\"/>
              </a:rPr>
              <a:t>Will be discussed detailed in part 4</a:t>
            </a:r>
          </a:p>
          <a:p>
            <a:endParaRPr lang="en-US" altLang="zh-HK" sz="24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BCFF2B3-7932-4790-9744-3C3885AA163F}"/>
              </a:ext>
            </a:extLst>
          </p:cNvPr>
          <p:cNvSpPr/>
          <p:nvPr/>
        </p:nvSpPr>
        <p:spPr bwMode="auto">
          <a:xfrm>
            <a:off x="4259121" y="3882247"/>
            <a:ext cx="1413244" cy="1821472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C23BEF9-59A9-4805-A5BA-E2C9CD9CF0F2}"/>
              </a:ext>
            </a:extLst>
          </p:cNvPr>
          <p:cNvSpPr/>
          <p:nvPr/>
        </p:nvSpPr>
        <p:spPr>
          <a:xfrm>
            <a:off x="3909927" y="339553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F150B00-01D6-4E63-8B42-118CF4437C20}"/>
              </a:ext>
            </a:extLst>
          </p:cNvPr>
          <p:cNvSpPr/>
          <p:nvPr/>
        </p:nvSpPr>
        <p:spPr>
          <a:xfrm>
            <a:off x="7205131" y="2560066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66DD3A4-0B73-49ED-8B1A-EB49B1B6459E}"/>
              </a:ext>
            </a:extLst>
          </p:cNvPr>
          <p:cNvSpPr/>
          <p:nvPr/>
        </p:nvSpPr>
        <p:spPr bwMode="auto">
          <a:xfrm>
            <a:off x="4336485" y="3949806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D091817-F1A9-4BF8-904E-ABB6F72697A0}"/>
              </a:ext>
            </a:extLst>
          </p:cNvPr>
          <p:cNvSpPr/>
          <p:nvPr/>
        </p:nvSpPr>
        <p:spPr bwMode="auto">
          <a:xfrm>
            <a:off x="4337391" y="5252632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269DC6D-61CA-4337-B99B-FDA9E127138D}"/>
              </a:ext>
            </a:extLst>
          </p:cNvPr>
          <p:cNvSpPr/>
          <p:nvPr/>
        </p:nvSpPr>
        <p:spPr bwMode="auto">
          <a:xfrm>
            <a:off x="7675090" y="3088207"/>
            <a:ext cx="1107346" cy="3090238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5F1FEF9-3795-4B32-B553-D0D79B227D9B}"/>
              </a:ext>
            </a:extLst>
          </p:cNvPr>
          <p:cNvSpPr/>
          <p:nvPr/>
        </p:nvSpPr>
        <p:spPr>
          <a:xfrm>
            <a:off x="7194589" y="313844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FA570FB-A082-4A38-8CEA-07657390212A}"/>
              </a:ext>
            </a:extLst>
          </p:cNvPr>
          <p:cNvSpPr/>
          <p:nvPr/>
        </p:nvSpPr>
        <p:spPr>
          <a:xfrm>
            <a:off x="7214404" y="434072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5EAFA80-57FB-40CA-87C3-988B2D7E017C}"/>
              </a:ext>
            </a:extLst>
          </p:cNvPr>
          <p:cNvSpPr/>
          <p:nvPr/>
        </p:nvSpPr>
        <p:spPr>
          <a:xfrm>
            <a:off x="7216519" y="348024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7511209-A75F-47D4-A645-21D866F1152B}"/>
              </a:ext>
            </a:extLst>
          </p:cNvPr>
          <p:cNvSpPr/>
          <p:nvPr/>
        </p:nvSpPr>
        <p:spPr>
          <a:xfrm>
            <a:off x="7190948" y="577879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2266822-EC91-44C1-9F1D-B1BC57D107CC}"/>
              </a:ext>
            </a:extLst>
          </p:cNvPr>
          <p:cNvSpPr/>
          <p:nvPr/>
        </p:nvSpPr>
        <p:spPr>
          <a:xfrm>
            <a:off x="7178600" y="375861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7AAD216-A32A-4E87-A694-D7E7E3A70CEA}"/>
              </a:ext>
            </a:extLst>
          </p:cNvPr>
          <p:cNvSpPr/>
          <p:nvPr/>
        </p:nvSpPr>
        <p:spPr>
          <a:xfrm>
            <a:off x="7185932" y="487863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4D3BBA90-9797-4874-BD0E-6973F4B0E632}"/>
              </a:ext>
            </a:extLst>
          </p:cNvPr>
          <p:cNvCxnSpPr>
            <a:cxnSpLocks/>
            <a:endCxn id="125" idx="7"/>
          </p:cNvCxnSpPr>
          <p:nvPr/>
        </p:nvCxnSpPr>
        <p:spPr bwMode="auto">
          <a:xfrm rot="5400000">
            <a:off x="6819619" y="3520568"/>
            <a:ext cx="1180352" cy="709107"/>
          </a:xfrm>
          <a:prstGeom prst="curvedConnector3">
            <a:avLst>
              <a:gd name="adj1" fmla="val 2015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8078D621-C53C-47F9-8F5C-8AD1D844A26D}"/>
              </a:ext>
            </a:extLst>
          </p:cNvPr>
          <p:cNvCxnSpPr>
            <a:cxnSpLocks/>
            <a:endCxn id="125" idx="5"/>
          </p:cNvCxnSpPr>
          <p:nvPr/>
        </p:nvCxnSpPr>
        <p:spPr bwMode="auto">
          <a:xfrm rot="16200000" flipV="1">
            <a:off x="7026693" y="5225805"/>
            <a:ext cx="766205" cy="709107"/>
          </a:xfrm>
          <a:prstGeom prst="curvedConnector3">
            <a:avLst>
              <a:gd name="adj1" fmla="val 3011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FE735388-CB2B-4752-B7D5-838913455696}"/>
              </a:ext>
            </a:extLst>
          </p:cNvPr>
          <p:cNvCxnSpPr>
            <a:cxnSpLocks/>
            <a:endCxn id="125" idx="6"/>
          </p:cNvCxnSpPr>
          <p:nvPr/>
        </p:nvCxnSpPr>
        <p:spPr bwMode="auto">
          <a:xfrm rot="10800000" flipV="1">
            <a:off x="7228330" y="4536809"/>
            <a:ext cx="591634" cy="29446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515471F3-78F9-4DC5-8052-53662E133415}"/>
              </a:ext>
            </a:extLst>
          </p:cNvPr>
          <p:cNvCxnSpPr>
            <a:cxnSpLocks/>
            <a:stCxn id="125" idx="2"/>
          </p:cNvCxnSpPr>
          <p:nvPr/>
        </p:nvCxnSpPr>
        <p:spPr bwMode="auto">
          <a:xfrm rot="10800000" flipV="1">
            <a:off x="5694486" y="4831277"/>
            <a:ext cx="351917" cy="67219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CB791709-8EFC-47C8-9B1C-5978AE414D14}"/>
              </a:ext>
            </a:extLst>
          </p:cNvPr>
          <p:cNvCxnSpPr>
            <a:cxnSpLocks/>
            <a:stCxn id="125" idx="2"/>
            <a:endCxn id="107" idx="3"/>
          </p:cNvCxnSpPr>
          <p:nvPr/>
        </p:nvCxnSpPr>
        <p:spPr bwMode="auto">
          <a:xfrm rot="10800000" flipV="1">
            <a:off x="5620882" y="4831276"/>
            <a:ext cx="425520" cy="624107"/>
          </a:xfrm>
          <a:prstGeom prst="curvedConnector3">
            <a:avLst>
              <a:gd name="adj1" fmla="val 29108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6660B0A9-D44A-4419-9105-7967ACBFB718}"/>
              </a:ext>
            </a:extLst>
          </p:cNvPr>
          <p:cNvSpPr/>
          <p:nvPr/>
        </p:nvSpPr>
        <p:spPr bwMode="auto">
          <a:xfrm>
            <a:off x="4336485" y="4595470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E64FB6F-B399-41AF-8E87-E6481351AEBC}"/>
              </a:ext>
            </a:extLst>
          </p:cNvPr>
          <p:cNvSpPr/>
          <p:nvPr/>
        </p:nvSpPr>
        <p:spPr>
          <a:xfrm>
            <a:off x="3926075" y="422080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CBCF6E4-CBC6-40E1-8235-27C36E1E1568}"/>
              </a:ext>
            </a:extLst>
          </p:cNvPr>
          <p:cNvSpPr/>
          <p:nvPr/>
        </p:nvSpPr>
        <p:spPr>
          <a:xfrm>
            <a:off x="3936714" y="485557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2A79884A-C3FD-47BC-AF25-58C7D062DE6F}"/>
              </a:ext>
            </a:extLst>
          </p:cNvPr>
          <p:cNvSpPr/>
          <p:nvPr/>
        </p:nvSpPr>
        <p:spPr bwMode="auto">
          <a:xfrm>
            <a:off x="6046402" y="4313704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ED0EBA5F-69BE-4036-8700-EFA5056AA213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983274" y="3827572"/>
            <a:ext cx="986123" cy="607352"/>
          </a:xfrm>
          <a:prstGeom prst="curvedConnector3">
            <a:avLst>
              <a:gd name="adj1" fmla="val 20808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3C69187C-0A77-47E8-8584-B770A2355716}"/>
              </a:ext>
            </a:extLst>
          </p:cNvPr>
          <p:cNvSpPr/>
          <p:nvPr/>
        </p:nvSpPr>
        <p:spPr>
          <a:xfrm>
            <a:off x="7205131" y="540160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XXXXXX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3DFAA3B-8DC1-4646-90E2-F2D2202EDB07}"/>
              </a:ext>
            </a:extLst>
          </p:cNvPr>
          <p:cNvSpPr/>
          <p:nvPr/>
        </p:nvSpPr>
        <p:spPr>
          <a:xfrm>
            <a:off x="7190948" y="461909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YYYYYY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39D726E0-E322-4E1A-872E-CB3C7A3B8C05}"/>
              </a:ext>
            </a:extLst>
          </p:cNvPr>
          <p:cNvCxnSpPr>
            <a:cxnSpLocks/>
            <a:endCxn id="114" idx="1"/>
          </p:cNvCxnSpPr>
          <p:nvPr/>
        </p:nvCxnSpPr>
        <p:spPr bwMode="auto">
          <a:xfrm rot="10800000" flipV="1">
            <a:off x="7185933" y="4819488"/>
            <a:ext cx="578415" cy="243814"/>
          </a:xfrm>
          <a:prstGeom prst="curvedConnector3">
            <a:avLst>
              <a:gd name="adj1" fmla="val 6091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7BC4EB58-4775-47C4-AC01-C692EB2A4440}"/>
              </a:ext>
            </a:extLst>
          </p:cNvPr>
          <p:cNvCxnSpPr>
            <a:cxnSpLocks/>
            <a:stCxn id="125" idx="2"/>
          </p:cNvCxnSpPr>
          <p:nvPr/>
        </p:nvCxnSpPr>
        <p:spPr bwMode="auto">
          <a:xfrm rot="10800000" flipV="1">
            <a:off x="5629492" y="4831277"/>
            <a:ext cx="416910" cy="624106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92B7DAC2-0B49-4521-A95F-F78999F47673}"/>
              </a:ext>
            </a:extLst>
          </p:cNvPr>
          <p:cNvCxnSpPr>
            <a:cxnSpLocks/>
            <a:stCxn id="125" idx="2"/>
            <a:endCxn id="107" idx="3"/>
          </p:cNvCxnSpPr>
          <p:nvPr/>
        </p:nvCxnSpPr>
        <p:spPr bwMode="auto">
          <a:xfrm rot="10800000" flipV="1">
            <a:off x="5620882" y="4831276"/>
            <a:ext cx="425520" cy="62410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00740A59-87E8-422D-A468-F015514BA6E5}"/>
              </a:ext>
            </a:extLst>
          </p:cNvPr>
          <p:cNvSpPr/>
          <p:nvPr/>
        </p:nvSpPr>
        <p:spPr bwMode="auto">
          <a:xfrm>
            <a:off x="2251666" y="3397416"/>
            <a:ext cx="1656195" cy="2905062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5BC3545F-5811-480E-9D4D-0CFFD8191D3E}"/>
              </a:ext>
            </a:extLst>
          </p:cNvPr>
          <p:cNvCxnSpPr>
            <a:cxnSpLocks/>
            <a:stCxn id="107" idx="1"/>
            <a:endCxn id="134" idx="3"/>
          </p:cNvCxnSpPr>
          <p:nvPr/>
        </p:nvCxnSpPr>
        <p:spPr bwMode="auto">
          <a:xfrm rot="10800000">
            <a:off x="3800161" y="3685096"/>
            <a:ext cx="537231" cy="17702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BBC6569A-9627-46F4-BC57-1A9AC7729229}"/>
              </a:ext>
            </a:extLst>
          </p:cNvPr>
          <p:cNvSpPr/>
          <p:nvPr/>
        </p:nvSpPr>
        <p:spPr bwMode="auto">
          <a:xfrm>
            <a:off x="2359365" y="3482344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A81F4B17-054C-4726-8F8F-5A349FA88E35}"/>
              </a:ext>
            </a:extLst>
          </p:cNvPr>
          <p:cNvSpPr/>
          <p:nvPr/>
        </p:nvSpPr>
        <p:spPr bwMode="auto">
          <a:xfrm>
            <a:off x="2359365" y="4102512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92C0CBA-1329-465E-8B6F-B646C02E0D02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 bwMode="auto">
          <a:xfrm>
            <a:off x="3079763" y="3887847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E47C9DCA-D3C5-4236-8DBE-D9368C865F87}"/>
              </a:ext>
            </a:extLst>
          </p:cNvPr>
          <p:cNvSpPr/>
          <p:nvPr/>
        </p:nvSpPr>
        <p:spPr bwMode="auto">
          <a:xfrm>
            <a:off x="2359967" y="4728746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Address[3]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E066FDB8-A0D0-4259-B966-D5CA3382C156}"/>
              </a:ext>
            </a:extLst>
          </p:cNvPr>
          <p:cNvCxnSpPr>
            <a:cxnSpLocks/>
            <a:endCxn id="138" idx="0"/>
          </p:cNvCxnSpPr>
          <p:nvPr/>
        </p:nvCxnSpPr>
        <p:spPr bwMode="auto">
          <a:xfrm>
            <a:off x="3080365" y="4514081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0671D49-B6D2-473A-90DF-3A1C8958D251}"/>
              </a:ext>
            </a:extLst>
          </p:cNvPr>
          <p:cNvCxnSpPr>
            <a:cxnSpLocks/>
          </p:cNvCxnSpPr>
          <p:nvPr/>
        </p:nvCxnSpPr>
        <p:spPr bwMode="auto">
          <a:xfrm>
            <a:off x="3079762" y="5126349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BDE8645E-FA1E-47D7-A487-AB54DF0D89AC}"/>
              </a:ext>
            </a:extLst>
          </p:cNvPr>
          <p:cNvSpPr/>
          <p:nvPr/>
        </p:nvSpPr>
        <p:spPr>
          <a:xfrm>
            <a:off x="2055312" y="519062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47E02DE-6C47-4761-A757-491632B4237C}"/>
              </a:ext>
            </a:extLst>
          </p:cNvPr>
          <p:cNvSpPr/>
          <p:nvPr/>
        </p:nvSpPr>
        <p:spPr>
          <a:xfrm>
            <a:off x="-200154" y="5330485"/>
            <a:ext cx="276577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i="1" cap="none" spc="0" dirty="0" err="1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Eariser</a:t>
            </a:r>
            <a:r>
              <a:rPr lang="en-US" altLang="zh-CN" sz="1800" b="0" i="1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 to locate HKUST(GZ)</a:t>
            </a:r>
            <a:endParaRPr lang="zh-CN" altLang="en-US" sz="3200" b="0" i="1" cap="none" spc="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E2CB2FC7-72F6-4B99-9A6B-6A3276B80466}"/>
              </a:ext>
            </a:extLst>
          </p:cNvPr>
          <p:cNvCxnSpPr>
            <a:cxnSpLocks/>
            <a:stCxn id="125" idx="2"/>
            <a:endCxn id="107" idx="3"/>
          </p:cNvCxnSpPr>
          <p:nvPr/>
        </p:nvCxnSpPr>
        <p:spPr bwMode="auto">
          <a:xfrm rot="10800000" flipV="1">
            <a:off x="5620882" y="4831276"/>
            <a:ext cx="425520" cy="624107"/>
          </a:xfrm>
          <a:prstGeom prst="curvedConnector3">
            <a:avLst>
              <a:gd name="adj1" fmla="val 112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0247A811-3AC5-473B-B7C3-1E5BE63B3D27}"/>
              </a:ext>
            </a:extLst>
          </p:cNvPr>
          <p:cNvSpPr/>
          <p:nvPr/>
        </p:nvSpPr>
        <p:spPr bwMode="auto">
          <a:xfrm>
            <a:off x="2359365" y="5783428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Address[3]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2CBD340F-7C0B-4548-B282-6CDED169FCC8}"/>
              </a:ext>
            </a:extLst>
          </p:cNvPr>
          <p:cNvCxnSpPr>
            <a:cxnSpLocks/>
          </p:cNvCxnSpPr>
          <p:nvPr/>
        </p:nvCxnSpPr>
        <p:spPr bwMode="auto">
          <a:xfrm>
            <a:off x="3070039" y="5568763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0" name="椭圆 149">
            <a:extLst>
              <a:ext uri="{FF2B5EF4-FFF2-40B4-BE49-F238E27FC236}">
                <a16:creationId xmlns:a16="http://schemas.microsoft.com/office/drawing/2014/main" id="{0ABEA717-01CF-4927-91D9-91A0025FE3C8}"/>
              </a:ext>
            </a:extLst>
          </p:cNvPr>
          <p:cNvSpPr/>
          <p:nvPr/>
        </p:nvSpPr>
        <p:spPr bwMode="auto">
          <a:xfrm>
            <a:off x="547338" y="4280648"/>
            <a:ext cx="1181928" cy="1035145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Colli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. Reso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B8BE8C27-74A9-407D-8912-B525BAF6C3FC}"/>
              </a:ext>
            </a:extLst>
          </p:cNvPr>
          <p:cNvCxnSpPr>
            <a:cxnSpLocks/>
            <a:stCxn id="155" idx="1"/>
            <a:endCxn id="150" idx="6"/>
          </p:cNvCxnSpPr>
          <p:nvPr/>
        </p:nvCxnSpPr>
        <p:spPr bwMode="auto">
          <a:xfrm flipH="1">
            <a:off x="1729266" y="4790105"/>
            <a:ext cx="382862" cy="81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E5F03568-F344-4428-B17C-9395FDCC298D}"/>
              </a:ext>
            </a:extLst>
          </p:cNvPr>
          <p:cNvSpPr/>
          <p:nvPr/>
        </p:nvSpPr>
        <p:spPr>
          <a:xfrm>
            <a:off x="2112128" y="618209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49A81195-CB0A-42BA-AB91-DD7FBB82BA33}"/>
              </a:ext>
            </a:extLst>
          </p:cNvPr>
          <p:cNvSpPr/>
          <p:nvPr/>
        </p:nvSpPr>
        <p:spPr>
          <a:xfrm>
            <a:off x="2035865" y="297049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326780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CN" sz="4400" dirty="0">
                <a:solidFill>
                  <a:srgbClr val="002060"/>
                </a:solidFill>
              </a:rPr>
              <a:t>Hashing</a:t>
            </a:r>
            <a:r>
              <a:rPr lang="en-US" altLang="zh-TW" sz="4400" dirty="0">
                <a:solidFill>
                  <a:srgbClr val="002060"/>
                </a:solidFill>
              </a:rPr>
              <a:t>  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r>
              <a:rPr lang="en-US" altLang="zh-TW" sz="6600" u="none" dirty="0">
                <a:solidFill>
                  <a:srgbClr val="002060"/>
                </a:solidFill>
              </a:rPr>
              <a:t>Part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>
                <a:solidFill>
                  <a:srgbClr val="002060"/>
                </a:solidFill>
              </a:rPr>
              <a:t>3: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>
                <a:solidFill>
                  <a:srgbClr val="002060"/>
                </a:solidFill>
              </a:rPr>
              <a:t>Hash </a:t>
            </a:r>
            <a:r>
              <a:rPr lang="en-US" altLang="zh-CN" sz="6600" u="none" dirty="0" err="1">
                <a:solidFill>
                  <a:srgbClr val="002060"/>
                </a:solidFill>
              </a:rPr>
              <a:t>Func</a:t>
            </a:r>
            <a:r>
              <a:rPr lang="en-US" altLang="zh-CN" sz="6600" u="none" dirty="0">
                <a:solidFill>
                  <a:srgbClr val="002060"/>
                </a:solidFill>
              </a:rPr>
              <a:t>.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82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Hash Function: Division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74233"/>
            <a:ext cx="8331201" cy="4648200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h(k) = k % D </a:t>
            </a:r>
            <a:r>
              <a:rPr lang="en-US" altLang="zh-CN" sz="2400" dirty="0"/>
              <a:t>maps a key k to bucket [0, D-1], where D is the required number of buckets. The remainder serves as k's home bucket.</a:t>
            </a:r>
          </a:p>
          <a:p>
            <a:endParaRPr lang="en-US" altLang="zh-CN" sz="2400" dirty="0"/>
          </a:p>
          <a:p>
            <a:r>
              <a:rPr lang="en-US" altLang="zh-CN" sz="2400" dirty="0"/>
              <a:t>Avoid </a:t>
            </a:r>
            <a:r>
              <a:rPr lang="en-US" altLang="zh-CN" sz="2400" dirty="0">
                <a:solidFill>
                  <a:srgbClr val="FF0000"/>
                </a:solidFill>
              </a:rPr>
              <a:t>D = 2^p or 10^p </a:t>
            </a:r>
            <a:r>
              <a:rPr lang="en-US" altLang="zh-CN" sz="2400" dirty="0"/>
              <a:t>as divisors - they only use lower-order bits/digits, causing poor distribution when keys share similar patterns.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Use </a:t>
            </a:r>
            <a:r>
              <a:rPr lang="en-US" altLang="zh-CN" sz="2400" dirty="0">
                <a:solidFill>
                  <a:srgbClr val="FF0000"/>
                </a:solidFill>
              </a:rPr>
              <a:t>prime numbers </a:t>
            </a:r>
            <a:r>
              <a:rPr lang="en-US" altLang="zh-CN" sz="2400" dirty="0"/>
              <a:t>(best) or </a:t>
            </a:r>
            <a:r>
              <a:rPr lang="en-US" altLang="zh-CN" sz="2400" dirty="0">
                <a:solidFill>
                  <a:srgbClr val="FF0000"/>
                </a:solidFill>
              </a:rPr>
              <a:t>odd numbers </a:t>
            </a:r>
            <a:r>
              <a:rPr lang="en-US" altLang="zh-CN" sz="2400" dirty="0"/>
              <a:t>for D to maximize bit utilization and achieve uniform distribution, reducing collisions.</a:t>
            </a:r>
            <a:endParaRPr lang="en-US" altLang="zh-HK" sz="2400" dirty="0"/>
          </a:p>
        </p:txBody>
      </p:sp>
    </p:spTree>
    <p:extLst>
      <p:ext uri="{BB962C8B-B14F-4D97-AF65-F5344CB8AC3E}">
        <p14:creationId xmlns:p14="http://schemas.microsoft.com/office/powerpoint/2010/main" val="323633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69232"/>
          </a:xfrm>
        </p:spPr>
        <p:txBody>
          <a:bodyPr/>
          <a:lstStyle/>
          <a:p>
            <a:r>
              <a:rPr lang="en-US" altLang="zh-HK" dirty="0"/>
              <a:t>Hash Function: Division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31" y="796949"/>
            <a:ext cx="7948864" cy="4648200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h(k) = k % D </a:t>
            </a:r>
            <a:r>
              <a:rPr lang="en-US" altLang="zh-HK" sz="2400" dirty="0"/>
              <a:t>is a uniform hash function. But, for a subset of the entire key space used in an application, we don’t know if it can still be uniform.</a:t>
            </a:r>
          </a:p>
          <a:p>
            <a:endParaRPr lang="en-US" altLang="zh-HK" sz="2400" dirty="0"/>
          </a:p>
          <a:p>
            <a:r>
              <a:rPr lang="en-US" altLang="zh-HK" sz="2400" dirty="0"/>
              <a:t>Consider a set of keys</a:t>
            </a:r>
          </a:p>
          <a:p>
            <a:pPr lvl="1"/>
            <a:r>
              <a:rPr lang="en-US" altLang="zh-HK" dirty="0">
                <a:solidFill>
                  <a:srgbClr val="0000FF"/>
                </a:solidFill>
                <a:ea typeface="新細明體" charset="-120"/>
              </a:rPr>
              <a:t>8, 12, 16, 20, 24, 38</a:t>
            </a:r>
          </a:p>
          <a:p>
            <a:pPr marL="0" indent="0">
              <a:buNone/>
            </a:pPr>
            <a:r>
              <a:rPr lang="en-US" altLang="zh-HK" sz="2400" dirty="0"/>
              <a:t>    </a:t>
            </a:r>
            <a:r>
              <a:rPr lang="en-US" altLang="zh-HK" sz="2000" dirty="0"/>
              <a:t>If D=14 (</a:t>
            </a:r>
            <a:r>
              <a:rPr lang="en-US" altLang="zh-HK" sz="2000" dirty="0">
                <a:solidFill>
                  <a:srgbClr val="FF0000"/>
                </a:solidFill>
              </a:rPr>
              <a:t>only even buckets are used</a:t>
            </a:r>
            <a:r>
              <a:rPr lang="en-US" altLang="zh-HK" sz="2000" dirty="0"/>
              <a:t>)</a:t>
            </a:r>
          </a:p>
          <a:p>
            <a:pPr marL="0" indent="0">
              <a:buNone/>
            </a:pPr>
            <a:r>
              <a:rPr lang="en-US" altLang="zh-HK" sz="2400" dirty="0"/>
              <a:t>      </a:t>
            </a:r>
            <a:r>
              <a:rPr lang="en-US" altLang="zh-HK" sz="1800" dirty="0"/>
              <a:t>0             2           4            6           8            10          12 </a:t>
            </a:r>
            <a:endParaRPr lang="en-US" altLang="zh-HK" sz="1800" i="1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r>
              <a:rPr lang="en-US" altLang="zh-HK" sz="2000" dirty="0"/>
              <a:t>     If D=13 (</a:t>
            </a:r>
            <a:r>
              <a:rPr lang="en-US" altLang="zh-HK" sz="2000" dirty="0">
                <a:solidFill>
                  <a:srgbClr val="FF0000"/>
                </a:solidFill>
              </a:rPr>
              <a:t>both odd and even buckets are used</a:t>
            </a:r>
            <a:r>
              <a:rPr lang="en-US" altLang="zh-HK" sz="2000" dirty="0"/>
              <a:t>)</a:t>
            </a:r>
          </a:p>
          <a:p>
            <a:endParaRPr lang="en-US" altLang="zh-HK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4158"/>
              </p:ext>
            </p:extLst>
          </p:nvPr>
        </p:nvGraphicFramePr>
        <p:xfrm>
          <a:off x="1008139" y="4197366"/>
          <a:ext cx="66076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9204"/>
              </p:ext>
            </p:extLst>
          </p:nvPr>
        </p:nvGraphicFramePr>
        <p:xfrm>
          <a:off x="1008139" y="5544266"/>
          <a:ext cx="62375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96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Hash Function: Mid-Square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282700"/>
                <a:ext cx="7772400" cy="1592847"/>
              </a:xfrm>
            </p:spPr>
            <p:txBody>
              <a:bodyPr/>
              <a:lstStyle/>
              <a:p>
                <a:r>
                  <a:rPr lang="en-US" altLang="zh-HK" sz="2400" dirty="0"/>
                  <a:t>It determines the home bucket for a key by </a:t>
                </a:r>
                <a:r>
                  <a:rPr lang="en-US" altLang="zh-HK" sz="2400" dirty="0">
                    <a:solidFill>
                      <a:srgbClr val="FF0000"/>
                    </a:solidFill>
                  </a:rPr>
                  <a:t>squaring </a:t>
                </a:r>
                <a:r>
                  <a:rPr lang="en-US" altLang="zh-HK" sz="2400" dirty="0"/>
                  <a:t>the key and then using an appropriate number of </a:t>
                </a:r>
                <a:r>
                  <a:rPr lang="en-US" altLang="zh-HK" sz="2400" dirty="0">
                    <a:solidFill>
                      <a:srgbClr val="FF0000"/>
                    </a:solidFill>
                  </a:rPr>
                  <a:t>bits(digit)</a:t>
                </a:r>
                <a:r>
                  <a:rPr lang="en-US" altLang="zh-HK" sz="2400" dirty="0"/>
                  <a:t> from the middle of the square.</a:t>
                </a:r>
              </a:p>
              <a:p>
                <a:endParaRPr lang="en-US" altLang="zh-HK" sz="2400" dirty="0"/>
              </a:p>
              <a:p>
                <a:r>
                  <a:rPr lang="en-US" altLang="zh-HK" sz="2400" dirty="0"/>
                  <a:t>Let a hash table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𝑏</m:t>
                        </m:r>
                        <m:r>
                          <a:rPr lang="en-US" altLang="zh-HK" sz="2400" b="0" i="1" dirty="0" smtClean="0">
                            <a:latin typeface="Cambria Math"/>
                          </a:rPr>
                          <m:t>= 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HK" sz="2400" dirty="0"/>
                  <a:t> buckets. </a:t>
                </a:r>
              </a:p>
              <a:p>
                <a:r>
                  <a:rPr lang="en-US" altLang="zh-HK" sz="2400" dirty="0"/>
                  <a:t>Consider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9</m:t>
                    </m:r>
                    <m:r>
                      <a:rPr lang="en-US" altLang="zh-HK" sz="2400" b="0" i="1" dirty="0" smtClean="0">
                        <a:latin typeface="Cambria Math"/>
                      </a:rPr>
                      <m:t>2</m:t>
                    </m:r>
                    <m:r>
                      <a:rPr lang="en-US" altLang="zh-HK" sz="24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64+16+8+4= 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altLang="zh-HK" sz="24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HK" sz="24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HK" sz="24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K" sz="2400" dirty="0"/>
                  <a:t>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282700"/>
                <a:ext cx="7772400" cy="1592847"/>
              </a:xfrm>
              <a:blipFill>
                <a:blip r:embed="rId2"/>
                <a:stretch>
                  <a:fillRect l="-706" t="-3053" b="-88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369344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969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26594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55219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83844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12469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41094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69719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8344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26969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kern="0" noProof="0" dirty="0">
                <a:latin typeface="+mn-lt"/>
                <a:ea typeface="新細明體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55594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84219" y="4337565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2" name="文字方塊 38"/>
          <p:cNvSpPr txBox="1">
            <a:spLocks noChangeArrowheads="1"/>
          </p:cNvSpPr>
          <p:nvPr/>
        </p:nvSpPr>
        <p:spPr bwMode="auto">
          <a:xfrm>
            <a:off x="6630901" y="4337565"/>
            <a:ext cx="1071562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 charset="-120"/>
              </a:rPr>
              <a:t>92</a:t>
            </a:r>
            <a:endParaRPr kumimoji="0" lang="zh-TW" altLang="en-US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 charset="-120"/>
            </a:endParaRPr>
          </a:p>
        </p:txBody>
      </p:sp>
      <p:sp>
        <p:nvSpPr>
          <p:cNvPr id="33" name="文字方塊 39"/>
          <p:cNvSpPr txBox="1">
            <a:spLocks noChangeArrowheads="1"/>
          </p:cNvSpPr>
          <p:nvPr/>
        </p:nvSpPr>
        <p:spPr bwMode="auto">
          <a:xfrm>
            <a:off x="7452807" y="5322775"/>
            <a:ext cx="1462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新細明體" charset="-120"/>
              </a:rPr>
              <a:t>92x92=8464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新細明體" charset="-120"/>
            </a:endParaRPr>
          </a:p>
        </p:txBody>
      </p:sp>
      <p:sp>
        <p:nvSpPr>
          <p:cNvPr id="34" name="矩形 40"/>
          <p:cNvSpPr/>
          <p:nvPr/>
        </p:nvSpPr>
        <p:spPr>
          <a:xfrm>
            <a:off x="94071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5" name="矩形 41"/>
          <p:cNvSpPr/>
          <p:nvPr/>
        </p:nvSpPr>
        <p:spPr>
          <a:xfrm>
            <a:off x="1369344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6" name="矩形 42"/>
          <p:cNvSpPr/>
          <p:nvPr/>
        </p:nvSpPr>
        <p:spPr>
          <a:xfrm>
            <a:off x="179796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7" name="矩形 43"/>
          <p:cNvSpPr/>
          <p:nvPr/>
        </p:nvSpPr>
        <p:spPr>
          <a:xfrm>
            <a:off x="2226594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8" name="矩形 44"/>
          <p:cNvSpPr/>
          <p:nvPr/>
        </p:nvSpPr>
        <p:spPr>
          <a:xfrm>
            <a:off x="265521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9" name="矩形 45"/>
          <p:cNvSpPr/>
          <p:nvPr/>
        </p:nvSpPr>
        <p:spPr>
          <a:xfrm>
            <a:off x="3083844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0" name="矩形 46"/>
          <p:cNvSpPr/>
          <p:nvPr/>
        </p:nvSpPr>
        <p:spPr>
          <a:xfrm>
            <a:off x="4798344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1" name="矩形 47"/>
          <p:cNvSpPr/>
          <p:nvPr/>
        </p:nvSpPr>
        <p:spPr>
          <a:xfrm>
            <a:off x="522696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2" name="矩形 48"/>
          <p:cNvSpPr/>
          <p:nvPr/>
        </p:nvSpPr>
        <p:spPr>
          <a:xfrm>
            <a:off x="5655594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3" name="矩形 49"/>
          <p:cNvSpPr/>
          <p:nvPr/>
        </p:nvSpPr>
        <p:spPr>
          <a:xfrm>
            <a:off x="608421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4" name="矩形 50"/>
          <p:cNvSpPr/>
          <p:nvPr/>
        </p:nvSpPr>
        <p:spPr>
          <a:xfrm>
            <a:off x="6512844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5" name="矩形 51"/>
          <p:cNvSpPr/>
          <p:nvPr/>
        </p:nvSpPr>
        <p:spPr>
          <a:xfrm>
            <a:off x="694146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6" name="矩形 52"/>
          <p:cNvSpPr/>
          <p:nvPr/>
        </p:nvSpPr>
        <p:spPr>
          <a:xfrm>
            <a:off x="351246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7" name="矩形 53"/>
          <p:cNvSpPr/>
          <p:nvPr/>
        </p:nvSpPr>
        <p:spPr>
          <a:xfrm>
            <a:off x="3941094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8" name="矩形 54"/>
          <p:cNvSpPr/>
          <p:nvPr/>
        </p:nvSpPr>
        <p:spPr>
          <a:xfrm>
            <a:off x="4369719" y="5266252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cxnSp>
        <p:nvCxnSpPr>
          <p:cNvPr id="49" name="直線接點 55"/>
          <p:cNvCxnSpPr/>
          <p:nvPr/>
        </p:nvCxnSpPr>
        <p:spPr>
          <a:xfrm rot="5400000">
            <a:off x="1868613" y="5481359"/>
            <a:ext cx="714375" cy="1587"/>
          </a:xfrm>
          <a:prstGeom prst="line">
            <a:avLst/>
          </a:prstGeom>
          <a:noFill/>
          <a:ln w="25400" cap="flat" cmpd="sng" algn="ctr">
            <a:solidFill>
              <a:srgbClr val="A24A48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52" name="直線接點 58"/>
          <p:cNvCxnSpPr/>
          <p:nvPr/>
        </p:nvCxnSpPr>
        <p:spPr>
          <a:xfrm rot="5400000">
            <a:off x="5727825" y="5479771"/>
            <a:ext cx="714375" cy="1588"/>
          </a:xfrm>
          <a:prstGeom prst="line">
            <a:avLst/>
          </a:prstGeom>
          <a:noFill/>
          <a:ln w="25400" cap="flat" cmpd="sng" algn="ctr">
            <a:solidFill>
              <a:srgbClr val="A24A48">
                <a:shade val="60000"/>
                <a:satMod val="110000"/>
              </a:srgbClr>
            </a:solidFill>
            <a:prstDash val="solid"/>
          </a:ln>
          <a:effectLst/>
        </p:spPr>
      </p:cxnSp>
      <p:sp>
        <p:nvSpPr>
          <p:cNvPr id="53" name="左大括弧 59"/>
          <p:cNvSpPr/>
          <p:nvPr/>
        </p:nvSpPr>
        <p:spPr>
          <a:xfrm rot="16200000">
            <a:off x="4048250" y="4017684"/>
            <a:ext cx="214314" cy="3857625"/>
          </a:xfrm>
          <a:prstGeom prst="leftBrace">
            <a:avLst/>
          </a:prstGeom>
          <a:noFill/>
          <a:ln w="9525" cap="flat" cmpd="sng" algn="ctr">
            <a:solidFill>
              <a:srgbClr val="A24A48">
                <a:shade val="60000"/>
                <a:satMod val="11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54" name="文字方塊 60"/>
          <p:cNvSpPr txBox="1">
            <a:spLocks noChangeArrowheads="1"/>
          </p:cNvSpPr>
          <p:nvPr/>
        </p:nvSpPr>
        <p:spPr bwMode="auto">
          <a:xfrm>
            <a:off x="3520740" y="6157469"/>
            <a:ext cx="1357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ctr"/>
            <a:r>
              <a:rPr kumimoji="0" lang="en-US" altLang="zh-TW" sz="1800" dirty="0">
                <a:latin typeface="+mn-lt"/>
              </a:rPr>
              <a:t>r bits</a:t>
            </a:r>
            <a:endParaRPr kumimoji="0"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81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/>
              <a:t>Hash Function: Folding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399" y="1193991"/>
                <a:ext cx="8069179" cy="4648200"/>
              </a:xfrm>
            </p:spPr>
            <p:txBody>
              <a:bodyPr/>
              <a:lstStyle/>
              <a:p>
                <a:r>
                  <a:rPr lang="en-US" altLang="zh-HK" sz="2400" dirty="0"/>
                  <a:t>A key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/>
                  <a:t> is </a:t>
                </a:r>
                <a:r>
                  <a:rPr lang="en-US" altLang="zh-HK" sz="2400" dirty="0">
                    <a:solidFill>
                      <a:srgbClr val="FF0000"/>
                    </a:solidFill>
                  </a:rPr>
                  <a:t>partitioned into </a:t>
                </a:r>
                <a:r>
                  <a:rPr lang="en-US" altLang="zh-HK" sz="2400" dirty="0"/>
                  <a:t>several parts. All partitions have the same length, except  the last one may possibly have a different length. All these partitions are </a:t>
                </a:r>
                <a:r>
                  <a:rPr lang="en-US" altLang="zh-HK" sz="2400" dirty="0">
                    <a:solidFill>
                      <a:srgbClr val="FF0000"/>
                    </a:solidFill>
                  </a:rPr>
                  <a:t>added together </a:t>
                </a:r>
                <a:r>
                  <a:rPr lang="en-US" altLang="zh-HK" sz="2400" dirty="0"/>
                  <a:t>to obtain the home bucket for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/>
                  <a:t>.</a:t>
                </a:r>
              </a:p>
              <a:p>
                <a:r>
                  <a:rPr lang="en-US" altLang="zh-HK" sz="2400" dirty="0"/>
                  <a:t>Two schema: 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Shift folding</a:t>
                </a:r>
                <a:r>
                  <a:rPr lang="en-US" altLang="zh-HK" sz="2400" dirty="0"/>
                  <a:t> and 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Folding at the boundaries</a:t>
                </a:r>
                <a:r>
                  <a:rPr lang="en-US" altLang="zh-HK" sz="2400" dirty="0"/>
                  <a:t>.</a:t>
                </a:r>
              </a:p>
              <a:p>
                <a:r>
                  <a:rPr lang="en-US" altLang="zh-HK" sz="2400" dirty="0"/>
                  <a:t>Consider a key 12320324111220. Let’s partition it into 5 partitions.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9" y="1193991"/>
                <a:ext cx="8069179" cy="4648200"/>
              </a:xfrm>
              <a:blipFill>
                <a:blip r:embed="rId2"/>
                <a:stretch>
                  <a:fillRect l="-604" t="-1050" r="-1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3"/>
          <p:cNvSpPr/>
          <p:nvPr/>
        </p:nvSpPr>
        <p:spPr>
          <a:xfrm>
            <a:off x="489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1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1061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5"/>
          <p:cNvSpPr/>
          <p:nvPr/>
        </p:nvSpPr>
        <p:spPr>
          <a:xfrm>
            <a:off x="1632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3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6"/>
          <p:cNvSpPr/>
          <p:nvPr/>
        </p:nvSpPr>
        <p:spPr>
          <a:xfrm>
            <a:off x="2204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7"/>
          <p:cNvSpPr/>
          <p:nvPr/>
        </p:nvSpPr>
        <p:spPr>
          <a:xfrm>
            <a:off x="2775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0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8"/>
          <p:cNvSpPr/>
          <p:nvPr/>
        </p:nvSpPr>
        <p:spPr>
          <a:xfrm>
            <a:off x="3347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3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9"/>
          <p:cNvSpPr/>
          <p:nvPr/>
        </p:nvSpPr>
        <p:spPr>
          <a:xfrm>
            <a:off x="3918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0"/>
          <p:cNvSpPr/>
          <p:nvPr/>
        </p:nvSpPr>
        <p:spPr>
          <a:xfrm>
            <a:off x="4490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4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1"/>
          <p:cNvSpPr/>
          <p:nvPr/>
        </p:nvSpPr>
        <p:spPr>
          <a:xfrm>
            <a:off x="5061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1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5633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1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3"/>
          <p:cNvSpPr/>
          <p:nvPr/>
        </p:nvSpPr>
        <p:spPr>
          <a:xfrm>
            <a:off x="6204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1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4"/>
          <p:cNvSpPr/>
          <p:nvPr/>
        </p:nvSpPr>
        <p:spPr>
          <a:xfrm>
            <a:off x="6776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5"/>
          <p:cNvSpPr/>
          <p:nvPr/>
        </p:nvSpPr>
        <p:spPr>
          <a:xfrm>
            <a:off x="7347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6"/>
          <p:cNvSpPr/>
          <p:nvPr/>
        </p:nvSpPr>
        <p:spPr>
          <a:xfrm>
            <a:off x="7919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0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 rot="5400000">
            <a:off x="1703183" y="5829362"/>
            <a:ext cx="1000125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5400000">
            <a:off x="3419271" y="5827775"/>
            <a:ext cx="1000125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>
            <a:off x="5133771" y="5827775"/>
            <a:ext cx="1000125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6848271" y="5827775"/>
            <a:ext cx="1000125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>
            <a:spLocks noChangeArrowheads="1"/>
          </p:cNvSpPr>
          <p:nvPr/>
        </p:nvSpPr>
        <p:spPr bwMode="auto">
          <a:xfrm>
            <a:off x="428625" y="5055542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 dirty="0">
                <a:latin typeface="+mn-lt"/>
              </a:rPr>
              <a:t>P1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25" name="文字方塊 24"/>
          <p:cNvSpPr txBox="1">
            <a:spLocks noChangeArrowheads="1"/>
          </p:cNvSpPr>
          <p:nvPr/>
        </p:nvSpPr>
        <p:spPr bwMode="auto">
          <a:xfrm>
            <a:off x="2191253" y="5078852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 dirty="0">
                <a:latin typeface="+mn-lt"/>
              </a:rPr>
              <a:t>P2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26" name="文字方塊 25"/>
          <p:cNvSpPr txBox="1">
            <a:spLocks noChangeArrowheads="1"/>
          </p:cNvSpPr>
          <p:nvPr/>
        </p:nvSpPr>
        <p:spPr bwMode="auto">
          <a:xfrm>
            <a:off x="3941849" y="5078852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 dirty="0">
                <a:latin typeface="+mn-lt"/>
              </a:rPr>
              <a:t>P3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27" name="文字方塊 26"/>
          <p:cNvSpPr txBox="1">
            <a:spLocks noChangeArrowheads="1"/>
          </p:cNvSpPr>
          <p:nvPr/>
        </p:nvSpPr>
        <p:spPr bwMode="auto">
          <a:xfrm>
            <a:off x="5632285" y="5066820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 dirty="0">
                <a:latin typeface="+mn-lt"/>
              </a:rPr>
              <a:t>P4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28" name="文字方塊 27"/>
          <p:cNvSpPr txBox="1">
            <a:spLocks noChangeArrowheads="1"/>
          </p:cNvSpPr>
          <p:nvPr/>
        </p:nvSpPr>
        <p:spPr bwMode="auto">
          <a:xfrm>
            <a:off x="7358817" y="5066820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>
                <a:latin typeface="+mn-lt"/>
              </a:rPr>
              <a:t>P5</a:t>
            </a:r>
            <a:endParaRPr kumimoji="0" lang="zh-TW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799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CN" sz="4400" dirty="0">
                <a:solidFill>
                  <a:srgbClr val="002060"/>
                </a:solidFill>
              </a:rPr>
              <a:t>Hashing</a:t>
            </a:r>
            <a:r>
              <a:rPr lang="en-US" altLang="zh-TW" sz="4400" dirty="0">
                <a:solidFill>
                  <a:srgbClr val="002060"/>
                </a:solidFill>
              </a:rPr>
              <a:t>  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r>
              <a:rPr lang="en-US" altLang="zh-TW" sz="6600" u="none" dirty="0">
                <a:solidFill>
                  <a:srgbClr val="002060"/>
                </a:solidFill>
              </a:rPr>
              <a:t>Part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>
                <a:solidFill>
                  <a:srgbClr val="002060"/>
                </a:solidFill>
              </a:rPr>
              <a:t>1: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>
                <a:solidFill>
                  <a:srgbClr val="002060"/>
                </a:solidFill>
              </a:rPr>
              <a:t>Concepts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9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Hash Function: Folding</a:t>
            </a:r>
            <a:endParaRPr lang="zh-HK" altLang="en-US" dirty="0"/>
          </a:p>
        </p:txBody>
      </p:sp>
      <p:sp>
        <p:nvSpPr>
          <p:cNvPr id="6" name="矩形 8"/>
          <p:cNvSpPr/>
          <p:nvPr/>
        </p:nvSpPr>
        <p:spPr>
          <a:xfrm>
            <a:off x="1335456" y="1566334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P1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5"/>
          <p:cNvSpPr/>
          <p:nvPr/>
        </p:nvSpPr>
        <p:spPr>
          <a:xfrm>
            <a:off x="1335456" y="2137838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P2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6"/>
          <p:cNvSpPr/>
          <p:nvPr/>
        </p:nvSpPr>
        <p:spPr>
          <a:xfrm>
            <a:off x="1335456" y="2709342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P3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7"/>
          <p:cNvSpPr/>
          <p:nvPr/>
        </p:nvSpPr>
        <p:spPr>
          <a:xfrm>
            <a:off x="1335456" y="3280846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P4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5456" y="3852350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P5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1906972" y="15663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1 2 3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1780640" y="2209281"/>
            <a:ext cx="1126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latin typeface="+mn-lt"/>
              </a:rPr>
              <a:t>2 0 3</a:t>
            </a:r>
            <a:endParaRPr kumimoji="0" lang="zh-TW" altLang="en-US" sz="2800" dirty="0">
              <a:latin typeface="+mn-lt"/>
            </a:endParaRPr>
          </a:p>
        </p:txBody>
      </p: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1906972" y="2780781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2 4 1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1906972" y="32808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1 1 2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15" name="文字方塊 14"/>
          <p:cNvSpPr txBox="1">
            <a:spLocks noChangeArrowheads="1"/>
          </p:cNvSpPr>
          <p:nvPr/>
        </p:nvSpPr>
        <p:spPr bwMode="auto">
          <a:xfrm>
            <a:off x="1906972" y="38523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  2 0</a:t>
            </a:r>
            <a:endParaRPr kumimoji="0" lang="zh-TW" altLang="en-US" sz="2800">
              <a:latin typeface="+mn-lt"/>
            </a:endParaRPr>
          </a:p>
        </p:txBody>
      </p:sp>
      <p:cxnSp>
        <p:nvCxnSpPr>
          <p:cNvPr id="16" name="直線接點 16"/>
          <p:cNvCxnSpPr/>
          <p:nvPr/>
        </p:nvCxnSpPr>
        <p:spPr>
          <a:xfrm>
            <a:off x="978285" y="4566719"/>
            <a:ext cx="2000250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7"/>
          <p:cNvSpPr txBox="1">
            <a:spLocks noChangeArrowheads="1"/>
          </p:cNvSpPr>
          <p:nvPr/>
        </p:nvSpPr>
        <p:spPr bwMode="auto">
          <a:xfrm>
            <a:off x="1618581" y="4638156"/>
            <a:ext cx="1321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latin typeface="+mn-lt"/>
              </a:rPr>
              <a:t>6 9 9</a:t>
            </a:r>
            <a:endParaRPr kumimoji="0" lang="zh-TW" altLang="en-US" sz="2800" dirty="0">
              <a:latin typeface="+mn-lt"/>
            </a:endParaRPr>
          </a:p>
        </p:txBody>
      </p:sp>
      <p:sp>
        <p:nvSpPr>
          <p:cNvPr id="18" name="文字方塊 18"/>
          <p:cNvSpPr txBox="1">
            <a:spLocks noChangeArrowheads="1"/>
          </p:cNvSpPr>
          <p:nvPr/>
        </p:nvSpPr>
        <p:spPr bwMode="auto">
          <a:xfrm>
            <a:off x="778260" y="5338993"/>
            <a:ext cx="2643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ctr"/>
            <a:r>
              <a:rPr kumimoji="0" lang="en-US" altLang="zh-TW" dirty="0">
                <a:latin typeface="+mn-lt"/>
              </a:rPr>
              <a:t>Shift folding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19" name="矩形 20"/>
          <p:cNvSpPr/>
          <p:nvPr/>
        </p:nvSpPr>
        <p:spPr>
          <a:xfrm>
            <a:off x="4764480" y="1566334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P1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21"/>
          <p:cNvSpPr/>
          <p:nvPr/>
        </p:nvSpPr>
        <p:spPr>
          <a:xfrm>
            <a:off x="4764472" y="2137844"/>
            <a:ext cx="57150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P2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2"/>
          <p:cNvSpPr/>
          <p:nvPr/>
        </p:nvSpPr>
        <p:spPr>
          <a:xfrm>
            <a:off x="4764480" y="2709342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P3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3"/>
          <p:cNvSpPr/>
          <p:nvPr/>
        </p:nvSpPr>
        <p:spPr>
          <a:xfrm>
            <a:off x="4764472" y="3280844"/>
            <a:ext cx="57150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P4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4"/>
          <p:cNvSpPr/>
          <p:nvPr/>
        </p:nvSpPr>
        <p:spPr>
          <a:xfrm>
            <a:off x="4764480" y="3852350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P5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文字方塊 25"/>
          <p:cNvSpPr txBox="1">
            <a:spLocks noChangeArrowheads="1"/>
          </p:cNvSpPr>
          <p:nvPr/>
        </p:nvSpPr>
        <p:spPr bwMode="auto">
          <a:xfrm>
            <a:off x="5335972" y="15663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1 2 3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25" name="文字方塊 26"/>
          <p:cNvSpPr txBox="1">
            <a:spLocks noChangeArrowheads="1"/>
          </p:cNvSpPr>
          <p:nvPr/>
        </p:nvSpPr>
        <p:spPr bwMode="auto">
          <a:xfrm>
            <a:off x="5149483" y="2209281"/>
            <a:ext cx="11866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solidFill>
                  <a:srgbClr val="0000FF"/>
                </a:solidFill>
                <a:latin typeface="+mn-lt"/>
              </a:rPr>
              <a:t>3 0 2</a:t>
            </a:r>
            <a:endParaRPr kumimoji="0" lang="zh-TW" altLang="en-US" sz="2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文字方塊 27"/>
          <p:cNvSpPr txBox="1">
            <a:spLocks noChangeArrowheads="1"/>
          </p:cNvSpPr>
          <p:nvPr/>
        </p:nvSpPr>
        <p:spPr bwMode="auto">
          <a:xfrm>
            <a:off x="5335972" y="2780781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2 4 1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27" name="文字方塊 28"/>
          <p:cNvSpPr txBox="1">
            <a:spLocks noChangeArrowheads="1"/>
          </p:cNvSpPr>
          <p:nvPr/>
        </p:nvSpPr>
        <p:spPr bwMode="auto">
          <a:xfrm>
            <a:off x="5335972" y="32808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solidFill>
                  <a:srgbClr val="0000FF"/>
                </a:solidFill>
                <a:latin typeface="+mn-lt"/>
              </a:rPr>
              <a:t>2 1 1</a:t>
            </a:r>
            <a:endParaRPr kumimoji="0" lang="zh-TW" altLang="en-US" sz="2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文字方塊 29"/>
          <p:cNvSpPr txBox="1">
            <a:spLocks noChangeArrowheads="1"/>
          </p:cNvSpPr>
          <p:nvPr/>
        </p:nvSpPr>
        <p:spPr bwMode="auto">
          <a:xfrm>
            <a:off x="5149484" y="3852344"/>
            <a:ext cx="118661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latin typeface="+mn-lt"/>
              </a:rPr>
              <a:t>  2 0</a:t>
            </a:r>
            <a:endParaRPr kumimoji="0" lang="zh-TW" altLang="en-US" sz="2800" dirty="0">
              <a:latin typeface="+mn-lt"/>
            </a:endParaRPr>
          </a:p>
        </p:txBody>
      </p:sp>
      <p:cxnSp>
        <p:nvCxnSpPr>
          <p:cNvPr id="29" name="直線接點 30"/>
          <p:cNvCxnSpPr/>
          <p:nvPr/>
        </p:nvCxnSpPr>
        <p:spPr>
          <a:xfrm>
            <a:off x="4407285" y="4566719"/>
            <a:ext cx="2000250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31"/>
          <p:cNvSpPr txBox="1">
            <a:spLocks noChangeArrowheads="1"/>
          </p:cNvSpPr>
          <p:nvPr/>
        </p:nvSpPr>
        <p:spPr bwMode="auto">
          <a:xfrm>
            <a:off x="5149484" y="4638156"/>
            <a:ext cx="11866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latin typeface="+mn-lt"/>
              </a:rPr>
              <a:t>8 9 7</a:t>
            </a:r>
            <a:endParaRPr kumimoji="0" lang="zh-TW" altLang="en-US" sz="2800" dirty="0">
              <a:latin typeface="+mn-lt"/>
            </a:endParaRPr>
          </a:p>
        </p:txBody>
      </p:sp>
      <p:sp>
        <p:nvSpPr>
          <p:cNvPr id="31" name="文字方塊 32"/>
          <p:cNvSpPr txBox="1">
            <a:spLocks noChangeArrowheads="1"/>
          </p:cNvSpPr>
          <p:nvPr/>
        </p:nvSpPr>
        <p:spPr bwMode="auto">
          <a:xfrm>
            <a:off x="4317048" y="5338992"/>
            <a:ext cx="4038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ctr"/>
            <a:r>
              <a:rPr kumimoji="0" lang="en-US" altLang="zh-TW" dirty="0">
                <a:latin typeface="+mn-lt"/>
              </a:rPr>
              <a:t>Folding at the boundaries</a:t>
            </a:r>
            <a:endParaRPr kumimoji="0"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149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17358"/>
          </a:xfrm>
        </p:spPr>
        <p:txBody>
          <a:bodyPr/>
          <a:lstStyle/>
          <a:p>
            <a:r>
              <a:rPr lang="en-US" altLang="zh-HK" dirty="0"/>
              <a:t>Convert Strings -&gt; Integers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88389"/>
                <a:ext cx="8213557" cy="4648200"/>
              </a:xfrm>
            </p:spPr>
            <p:txBody>
              <a:bodyPr/>
              <a:lstStyle/>
              <a:p>
                <a:r>
                  <a:rPr lang="en-US" altLang="zh-HK" sz="2400" dirty="0"/>
                  <a:t>We can convert any value in any data structure into non-negative integers. Here, we show how to convert strings into integers.</a:t>
                </a:r>
              </a:p>
              <a:p>
                <a:endParaRPr lang="en-US" altLang="zh-HK" sz="2400" dirty="0"/>
              </a:p>
              <a:p>
                <a:r>
                  <a:rPr lang="en-US" altLang="zh-HK" sz="2400" dirty="0"/>
                  <a:t>Let </a:t>
                </a:r>
                <a:r>
                  <a:rPr lang="en-US" altLang="zh-HK" sz="2400" dirty="0">
                    <a:solidFill>
                      <a:srgbClr val="0000FF"/>
                    </a:solidFill>
                  </a:rPr>
                  <a:t>key</a:t>
                </a:r>
                <a:r>
                  <a:rPr lang="en-US" altLang="zh-HK" sz="2400" dirty="0"/>
                  <a:t> be an array of chars of length </a:t>
                </a:r>
                <a:r>
                  <a:rPr lang="en-US" altLang="zh-HK" sz="2400" dirty="0">
                    <a:solidFill>
                      <a:srgbClr val="0000FF"/>
                    </a:solidFill>
                  </a:rPr>
                  <a:t>n</a:t>
                </a:r>
                <a:r>
                  <a:rPr lang="en-US" altLang="zh-HK" sz="2400" dirty="0"/>
                  <a:t>. In the textbook, it shows two ways to do it.</a:t>
                </a:r>
                <a:br>
                  <a:rPr lang="en-US" altLang="zh-HK" sz="2400" dirty="0"/>
                </a:br>
                <a:r>
                  <a:rPr lang="en-US" altLang="zh-HK" sz="1800" dirty="0">
                    <a:solidFill>
                      <a:srgbClr val="00B050"/>
                    </a:solidFill>
                  </a:rPr>
                  <a:t>  - Iterate over the first n characters of the string</a:t>
                </a:r>
              </a:p>
              <a:p>
                <a:pPr marL="0" indent="0">
                  <a:buNone/>
                </a:pPr>
                <a:r>
                  <a:rPr lang="en-US" altLang="zh-HK" sz="1800" dirty="0">
                    <a:solidFill>
                      <a:srgbClr val="00B050"/>
                    </a:solidFill>
                  </a:rPr>
                  <a:t>       - Add the ASCII value of each character to the number variable</a:t>
                </a:r>
              </a:p>
              <a:p>
                <a:pPr marL="0" indent="0">
                  <a:buNone/>
                </a:pPr>
                <a:r>
                  <a:rPr lang="en-US" altLang="zh-HK" sz="1800" dirty="0">
                    <a:solidFill>
                      <a:srgbClr val="00B050"/>
                    </a:solidFill>
                  </a:rPr>
                  <a:t>       - Finally return the sum</a:t>
                </a:r>
              </a:p>
              <a:p>
                <a:pPr marL="0" indent="0">
                  <a:buNone/>
                </a:pPr>
                <a:endParaRPr lang="en-US" altLang="zh-HK" sz="1800" dirty="0">
                  <a:solidFill>
                    <a:srgbClr val="00B050"/>
                  </a:solidFill>
                </a:endParaRPr>
              </a:p>
              <a:p>
                <a:r>
                  <a:rPr lang="en-US" altLang="zh-HK" sz="2400" dirty="0"/>
                  <a:t>Consider “</a:t>
                </a:r>
                <a:r>
                  <a:rPr lang="en-US" altLang="zh-HK" sz="2400" dirty="0">
                    <a:solidFill>
                      <a:srgbClr val="0000FF"/>
                    </a:solidFill>
                  </a:rPr>
                  <a:t>ABC</a:t>
                </a:r>
                <a:r>
                  <a:rPr lang="en-US" altLang="zh-HK" sz="2400" dirty="0"/>
                  <a:t>”. In ASCII code, A is 65, B is 66, and C is 67. The resulting number is </a:t>
                </a:r>
                <a14:m>
                  <m:oMath xmlns:m="http://schemas.openxmlformats.org/officeDocument/2006/math">
                    <m:r>
                      <a:rPr lang="en-US" altLang="zh-HK" sz="24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198=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65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+66+67</m:t>
                    </m:r>
                  </m:oMath>
                </a14:m>
                <a:r>
                  <a:rPr lang="en-US" altLang="zh-HK" sz="2400" dirty="0"/>
                  <a:t>.</a:t>
                </a:r>
              </a:p>
              <a:p>
                <a:endParaRPr lang="en-US" altLang="zh-HK" sz="2400" dirty="0"/>
              </a:p>
              <a:p>
                <a:r>
                  <a:rPr lang="en-US" altLang="zh-HK" sz="2400" dirty="0">
                    <a:solidFill>
                      <a:srgbClr val="C00000"/>
                    </a:solidFill>
                  </a:rPr>
                  <a:t>What is the problem? </a:t>
                </a:r>
                <a:r>
                  <a:rPr lang="en-US" altLang="zh-HK" sz="2400" dirty="0"/>
                  <a:t>The results are the same for any permutations of the three chars.</a:t>
                </a:r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88389"/>
                <a:ext cx="8213557" cy="4648200"/>
              </a:xfrm>
              <a:blipFill>
                <a:blip r:embed="rId2"/>
                <a:stretch>
                  <a:fillRect l="-668" t="-1050" b="-26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138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Convert Strings -&gt; Integers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66800"/>
                <a:ext cx="7772400" cy="4648200"/>
              </a:xfrm>
            </p:spPr>
            <p:txBody>
              <a:bodyPr/>
              <a:lstStyle/>
              <a:p>
                <a:r>
                  <a:rPr lang="en-US" altLang="zh-HK" sz="2400" dirty="0"/>
                  <a:t>We can consider the sequential order of chars in a string as follows.</a:t>
                </a:r>
              </a:p>
              <a:p>
                <a:endParaRPr lang="en-US" altLang="zh-HK" sz="2400" dirty="0"/>
              </a:p>
              <a:p>
                <a:r>
                  <a:rPr lang="en-US" altLang="zh-HK" sz="2400" dirty="0"/>
                  <a:t>Let </a:t>
                </a:r>
                <a:r>
                  <a:rPr lang="en-US" altLang="zh-HK" sz="2400" dirty="0">
                    <a:solidFill>
                      <a:srgbClr val="0000FF"/>
                    </a:solidFill>
                  </a:rPr>
                  <a:t>key</a:t>
                </a:r>
                <a:r>
                  <a:rPr lang="en-US" altLang="zh-HK" sz="2400" dirty="0"/>
                  <a:t> be an array of chars of length </a:t>
                </a:r>
                <a:r>
                  <a:rPr lang="en-US" altLang="zh-HK" sz="2400" dirty="0">
                    <a:solidFill>
                      <a:srgbClr val="0000FF"/>
                    </a:solidFill>
                  </a:rPr>
                  <a:t>n</a:t>
                </a:r>
                <a:r>
                  <a:rPr lang="en-US" altLang="zh-HK" sz="2400" dirty="0"/>
                  <a:t>. The integer for key is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HK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]×</m:t>
                        </m:r>
                        <m:sSup>
                          <m:sSupPr>
                            <m:ctrlP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31</m:t>
                            </m:r>
                          </m:e>
                          <m:sup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HK" sz="2400" dirty="0"/>
                  <a:t> where 31 is a base and can be any other number.</a:t>
                </a:r>
              </a:p>
              <a:p>
                <a:endParaRPr lang="en-US" altLang="zh-HK" sz="2400" dirty="0"/>
              </a:p>
              <a:p>
                <a:r>
                  <a:rPr lang="en-US" altLang="zh-HK" sz="2400" dirty="0"/>
                  <a:t>Consider “</a:t>
                </a:r>
                <a:r>
                  <a:rPr lang="en-US" altLang="zh-HK" sz="2400" dirty="0">
                    <a:solidFill>
                      <a:srgbClr val="0000FF"/>
                    </a:solidFill>
                  </a:rPr>
                  <a:t>ABC</a:t>
                </a:r>
                <a:r>
                  <a:rPr lang="en-US" altLang="zh-HK" sz="2400" dirty="0"/>
                  <a:t>”. In ASCII code, A is 65, B is 66, and C is 67. The resulting number is </a:t>
                </a:r>
                <a:br>
                  <a:rPr lang="en-US" altLang="zh-HK" sz="2400" dirty="0"/>
                </a:br>
                <a14:m>
                  <m:oMath xmlns:m="http://schemas.openxmlformats.org/officeDocument/2006/math">
                    <m:r>
                      <a:rPr lang="en-US" altLang="zh-HK" sz="24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64578=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65 ×</m:t>
                    </m:r>
                    <m:sSup>
                      <m:sSupPr>
                        <m:ctrl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31</m:t>
                        </m:r>
                      </m:e>
                      <m:sup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66×31</m:t>
                        </m:r>
                      </m:e>
                      <m:sup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+67</m:t>
                    </m:r>
                  </m:oMath>
                </a14:m>
                <a:r>
                  <a:rPr lang="en-US" altLang="zh-HK" sz="2400" dirty="0"/>
                  <a:t>.</a:t>
                </a:r>
              </a:p>
              <a:p>
                <a:endParaRPr lang="en-US" altLang="zh-HK" sz="2400" dirty="0"/>
              </a:p>
              <a:p>
                <a:r>
                  <a:rPr lang="en-US" altLang="zh-HK" sz="2400" dirty="0"/>
                  <a:t>In this case, the resulting numbers are different for any permutations of the three chars.</a:t>
                </a:r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66800"/>
                <a:ext cx="7772400" cy="4648200"/>
              </a:xfrm>
              <a:blipFill>
                <a:blip r:embed="rId2"/>
                <a:stretch>
                  <a:fillRect l="-706" t="-1048" r="-1569" b="-17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96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CN" dirty="0"/>
              <a:t>A Good Hash Function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51" y="855248"/>
            <a:ext cx="8595359" cy="1432513"/>
          </a:xfrm>
        </p:spPr>
        <p:txBody>
          <a:bodyPr/>
          <a:lstStyle/>
          <a:p>
            <a:r>
              <a:rPr lang="en-US" altLang="zh-HK" sz="2400" dirty="0">
                <a:solidFill>
                  <a:srgbClr val="FF0000"/>
                </a:solidFill>
              </a:rPr>
              <a:t>Deterministic</a:t>
            </a:r>
          </a:p>
          <a:p>
            <a:r>
              <a:rPr lang="en-US" altLang="zh-HK" sz="2400" dirty="0"/>
              <a:t>A key can only have one hash value after being mapped by a hash function.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AE383E7B-3DDE-4D3E-831F-64B8CF51D848}"/>
              </a:ext>
            </a:extLst>
          </p:cNvPr>
          <p:cNvSpPr/>
          <p:nvPr/>
        </p:nvSpPr>
        <p:spPr bwMode="auto">
          <a:xfrm>
            <a:off x="159399" y="2990818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DB8C96F3-3A39-4394-A078-F5AF5E9FA39C}"/>
              </a:ext>
            </a:extLst>
          </p:cNvPr>
          <p:cNvSpPr/>
          <p:nvPr/>
        </p:nvSpPr>
        <p:spPr>
          <a:xfrm>
            <a:off x="-155666" y="252065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CE0058B-9BD8-4091-95EC-8A7D7769E8FE}"/>
              </a:ext>
            </a:extLst>
          </p:cNvPr>
          <p:cNvSpPr/>
          <p:nvPr/>
        </p:nvSpPr>
        <p:spPr>
          <a:xfrm>
            <a:off x="2847921" y="2206427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B9F0934F-E196-4D5A-8CD2-7FE543778C39}"/>
              </a:ext>
            </a:extLst>
          </p:cNvPr>
          <p:cNvSpPr/>
          <p:nvPr/>
        </p:nvSpPr>
        <p:spPr bwMode="auto">
          <a:xfrm>
            <a:off x="214954" y="3084957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49D1A3F-E846-421E-92AA-FA80EC6EACCD}"/>
              </a:ext>
            </a:extLst>
          </p:cNvPr>
          <p:cNvSpPr/>
          <p:nvPr/>
        </p:nvSpPr>
        <p:spPr>
          <a:xfrm rot="5400000">
            <a:off x="-69935" y="369088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6F3291CF-EECC-4D9F-B41E-406ADF873620}"/>
              </a:ext>
            </a:extLst>
          </p:cNvPr>
          <p:cNvSpPr/>
          <p:nvPr/>
        </p:nvSpPr>
        <p:spPr bwMode="auto">
          <a:xfrm>
            <a:off x="224275" y="4244437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D7722E7-9146-4C38-998B-F1747F9B3587}"/>
              </a:ext>
            </a:extLst>
          </p:cNvPr>
          <p:cNvSpPr/>
          <p:nvPr/>
        </p:nvSpPr>
        <p:spPr>
          <a:xfrm rot="5400000">
            <a:off x="-45852" y="485285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61EF09C3-E2D8-4CF8-B332-0C79416F3C0E}"/>
              </a:ext>
            </a:extLst>
          </p:cNvPr>
          <p:cNvSpPr/>
          <p:nvPr/>
        </p:nvSpPr>
        <p:spPr bwMode="auto">
          <a:xfrm>
            <a:off x="236763" y="5397715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465B13A-40F8-42CE-B1D5-662102BEAC95}"/>
              </a:ext>
            </a:extLst>
          </p:cNvPr>
          <p:cNvSpPr/>
          <p:nvPr/>
        </p:nvSpPr>
        <p:spPr bwMode="auto">
          <a:xfrm>
            <a:off x="3358789" y="2714921"/>
            <a:ext cx="964734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55A52C8-F018-4E7D-B412-5C981444A544}"/>
              </a:ext>
            </a:extLst>
          </p:cNvPr>
          <p:cNvSpPr/>
          <p:nvPr/>
        </p:nvSpPr>
        <p:spPr>
          <a:xfrm>
            <a:off x="2814869" y="276516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C72F692-55E3-4D3E-A9E1-F519891483C0}"/>
              </a:ext>
            </a:extLst>
          </p:cNvPr>
          <p:cNvSpPr/>
          <p:nvPr/>
        </p:nvSpPr>
        <p:spPr>
          <a:xfrm>
            <a:off x="2836799" y="425068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BA3A88A-3B38-4FD9-8F54-3935CDD4F349}"/>
              </a:ext>
            </a:extLst>
          </p:cNvPr>
          <p:cNvSpPr/>
          <p:nvPr/>
        </p:nvSpPr>
        <p:spPr>
          <a:xfrm>
            <a:off x="2836799" y="310696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2B218D8E-3DDC-4007-970F-3D4E15E8A163}"/>
              </a:ext>
            </a:extLst>
          </p:cNvPr>
          <p:cNvSpPr/>
          <p:nvPr/>
        </p:nvSpPr>
        <p:spPr>
          <a:xfrm>
            <a:off x="2832797" y="580515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43DA961-51E1-4169-8969-700B991EF7D3}"/>
              </a:ext>
            </a:extLst>
          </p:cNvPr>
          <p:cNvSpPr/>
          <p:nvPr/>
        </p:nvSpPr>
        <p:spPr>
          <a:xfrm rot="5400000">
            <a:off x="2902948" y="360892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3AC3509-1C4C-4CE3-8B54-93A313F394AD}"/>
              </a:ext>
            </a:extLst>
          </p:cNvPr>
          <p:cNvSpPr/>
          <p:nvPr/>
        </p:nvSpPr>
        <p:spPr>
          <a:xfrm rot="5400000">
            <a:off x="2916123" y="506381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FA2121CF-4802-4D1A-BBD0-9CE69E25DB2B}"/>
              </a:ext>
            </a:extLst>
          </p:cNvPr>
          <p:cNvSpPr/>
          <p:nvPr/>
        </p:nvSpPr>
        <p:spPr bwMode="auto">
          <a:xfrm>
            <a:off x="1817245" y="3929615"/>
            <a:ext cx="1120431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186" name="连接符: 曲线 185">
            <a:extLst>
              <a:ext uri="{FF2B5EF4-FFF2-40B4-BE49-F238E27FC236}">
                <a16:creationId xmlns:a16="http://schemas.microsoft.com/office/drawing/2014/main" id="{5D2D63D2-1D6A-4503-9C9A-DD8AE7E72A06}"/>
              </a:ext>
            </a:extLst>
          </p:cNvPr>
          <p:cNvCxnSpPr>
            <a:cxnSpLocks/>
            <a:stCxn id="173" idx="1"/>
            <a:endCxn id="181" idx="6"/>
          </p:cNvCxnSpPr>
          <p:nvPr/>
        </p:nvCxnSpPr>
        <p:spPr bwMode="auto">
          <a:xfrm rot="10800000" flipV="1">
            <a:off x="2937677" y="4444706"/>
            <a:ext cx="421113" cy="24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B356EE3F-8AB6-48E0-A988-110FAD1911E6}"/>
              </a:ext>
            </a:extLst>
          </p:cNvPr>
          <p:cNvCxnSpPr>
            <a:cxnSpLocks/>
            <a:stCxn id="181" idx="2"/>
            <a:endCxn id="165" idx="3"/>
          </p:cNvCxnSpPr>
          <p:nvPr/>
        </p:nvCxnSpPr>
        <p:spPr bwMode="auto">
          <a:xfrm rot="10800000" flipV="1">
            <a:off x="1507765" y="4447187"/>
            <a:ext cx="309481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30631570-8969-428C-A0F9-8F0B05B63C94}"/>
              </a:ext>
            </a:extLst>
          </p:cNvPr>
          <p:cNvSpPr txBox="1"/>
          <p:nvPr/>
        </p:nvSpPr>
        <p:spPr>
          <a:xfrm>
            <a:off x="2085482" y="3413881"/>
            <a:ext cx="58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✅</a:t>
            </a:r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8500265F-7312-41F0-BA0D-58D6525DAA9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5745" y="2242216"/>
            <a:ext cx="1" cy="440665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矩形 220">
            <a:extLst>
              <a:ext uri="{FF2B5EF4-FFF2-40B4-BE49-F238E27FC236}">
                <a16:creationId xmlns:a16="http://schemas.microsoft.com/office/drawing/2014/main" id="{8D382666-9A7B-4615-B6CC-AB90949E6466}"/>
              </a:ext>
            </a:extLst>
          </p:cNvPr>
          <p:cNvSpPr/>
          <p:nvPr/>
        </p:nvSpPr>
        <p:spPr bwMode="auto">
          <a:xfrm>
            <a:off x="4801137" y="3035648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3A7D0B79-5988-4FBC-BC65-561B90739FF5}"/>
              </a:ext>
            </a:extLst>
          </p:cNvPr>
          <p:cNvSpPr/>
          <p:nvPr/>
        </p:nvSpPr>
        <p:spPr>
          <a:xfrm>
            <a:off x="4473583" y="2568164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ECEC1F09-88B7-4500-B8ED-EED13BA70D46}"/>
              </a:ext>
            </a:extLst>
          </p:cNvPr>
          <p:cNvSpPr/>
          <p:nvPr/>
        </p:nvSpPr>
        <p:spPr>
          <a:xfrm>
            <a:off x="7489659" y="2251257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61B5C97B-99F6-4B51-8DA9-019FD9A55268}"/>
              </a:ext>
            </a:extLst>
          </p:cNvPr>
          <p:cNvSpPr/>
          <p:nvPr/>
        </p:nvSpPr>
        <p:spPr bwMode="auto">
          <a:xfrm>
            <a:off x="4856692" y="3129787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D0E64385-59B6-4DB2-A362-7D94B4ACDF5F}"/>
              </a:ext>
            </a:extLst>
          </p:cNvPr>
          <p:cNvSpPr/>
          <p:nvPr/>
        </p:nvSpPr>
        <p:spPr>
          <a:xfrm rot="5400000">
            <a:off x="4571803" y="373571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91FD5348-E6C4-4DA5-9E38-18FC1406BC99}"/>
              </a:ext>
            </a:extLst>
          </p:cNvPr>
          <p:cNvSpPr/>
          <p:nvPr/>
        </p:nvSpPr>
        <p:spPr bwMode="auto">
          <a:xfrm>
            <a:off x="4866013" y="4289267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1201203C-B34C-449E-865C-EE27A86F3F0F}"/>
              </a:ext>
            </a:extLst>
          </p:cNvPr>
          <p:cNvSpPr/>
          <p:nvPr/>
        </p:nvSpPr>
        <p:spPr>
          <a:xfrm rot="5400000">
            <a:off x="4595886" y="489768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123EBD13-9840-4ECF-A40D-47DDC4BE1ADF}"/>
              </a:ext>
            </a:extLst>
          </p:cNvPr>
          <p:cNvSpPr/>
          <p:nvPr/>
        </p:nvSpPr>
        <p:spPr bwMode="auto">
          <a:xfrm>
            <a:off x="4878501" y="5442545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B7FB1F7D-67BA-4768-9D79-8D0528C5C058}"/>
              </a:ext>
            </a:extLst>
          </p:cNvPr>
          <p:cNvSpPr/>
          <p:nvPr/>
        </p:nvSpPr>
        <p:spPr bwMode="auto">
          <a:xfrm>
            <a:off x="8000527" y="2759751"/>
            <a:ext cx="964734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3B6A4316-F0F3-4CB6-B718-3AD8660A8D41}"/>
              </a:ext>
            </a:extLst>
          </p:cNvPr>
          <p:cNvSpPr/>
          <p:nvPr/>
        </p:nvSpPr>
        <p:spPr>
          <a:xfrm>
            <a:off x="7456607" y="280999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BC3DDC2C-DA1D-4D10-AB8C-0BE189195B03}"/>
              </a:ext>
            </a:extLst>
          </p:cNvPr>
          <p:cNvSpPr/>
          <p:nvPr/>
        </p:nvSpPr>
        <p:spPr>
          <a:xfrm>
            <a:off x="7478537" y="429551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32BFFDE-0B65-4A4E-82D8-D02043EB9E61}"/>
              </a:ext>
            </a:extLst>
          </p:cNvPr>
          <p:cNvSpPr/>
          <p:nvPr/>
        </p:nvSpPr>
        <p:spPr>
          <a:xfrm>
            <a:off x="7478537" y="315179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68F88AE-6EE9-4D14-AA91-14BD75A1537D}"/>
              </a:ext>
            </a:extLst>
          </p:cNvPr>
          <p:cNvSpPr/>
          <p:nvPr/>
        </p:nvSpPr>
        <p:spPr>
          <a:xfrm>
            <a:off x="7474535" y="584998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0151524E-072E-47B7-BC3B-67AA1C86AE7F}"/>
              </a:ext>
            </a:extLst>
          </p:cNvPr>
          <p:cNvSpPr/>
          <p:nvPr/>
        </p:nvSpPr>
        <p:spPr>
          <a:xfrm rot="5400000">
            <a:off x="7544686" y="365375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BFCB76EE-AE1B-44A5-9172-0388E64F9055}"/>
              </a:ext>
            </a:extLst>
          </p:cNvPr>
          <p:cNvSpPr/>
          <p:nvPr/>
        </p:nvSpPr>
        <p:spPr>
          <a:xfrm rot="5400000">
            <a:off x="7557861" y="510864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80B3F189-50A9-4166-88FF-4785A8E5F84C}"/>
              </a:ext>
            </a:extLst>
          </p:cNvPr>
          <p:cNvSpPr/>
          <p:nvPr/>
        </p:nvSpPr>
        <p:spPr bwMode="auto">
          <a:xfrm>
            <a:off x="6458983" y="3974445"/>
            <a:ext cx="1120431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237" name="连接符: 曲线 236">
            <a:extLst>
              <a:ext uri="{FF2B5EF4-FFF2-40B4-BE49-F238E27FC236}">
                <a16:creationId xmlns:a16="http://schemas.microsoft.com/office/drawing/2014/main" id="{F3966C49-A449-4968-9F73-C611546696DB}"/>
              </a:ext>
            </a:extLst>
          </p:cNvPr>
          <p:cNvCxnSpPr>
            <a:cxnSpLocks/>
            <a:stCxn id="229" idx="1"/>
            <a:endCxn id="236" idx="6"/>
          </p:cNvCxnSpPr>
          <p:nvPr/>
        </p:nvCxnSpPr>
        <p:spPr bwMode="auto">
          <a:xfrm rot="10800000" flipV="1">
            <a:off x="7579415" y="4489536"/>
            <a:ext cx="421113" cy="24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8" name="连接符: 曲线 237">
            <a:extLst>
              <a:ext uri="{FF2B5EF4-FFF2-40B4-BE49-F238E27FC236}">
                <a16:creationId xmlns:a16="http://schemas.microsoft.com/office/drawing/2014/main" id="{E75863F6-FDA5-49D1-A6E1-387A36DE8172}"/>
              </a:ext>
            </a:extLst>
          </p:cNvPr>
          <p:cNvCxnSpPr>
            <a:cxnSpLocks/>
            <a:stCxn id="236" idx="2"/>
            <a:endCxn id="226" idx="3"/>
          </p:cNvCxnSpPr>
          <p:nvPr/>
        </p:nvCxnSpPr>
        <p:spPr bwMode="auto">
          <a:xfrm rot="10800000" flipV="1">
            <a:off x="6149503" y="4492017"/>
            <a:ext cx="309481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650B4381-CAD4-4666-8876-5C7ECF9B6CAC}"/>
              </a:ext>
            </a:extLst>
          </p:cNvPr>
          <p:cNvSpPr txBox="1"/>
          <p:nvPr/>
        </p:nvSpPr>
        <p:spPr>
          <a:xfrm>
            <a:off x="6727220" y="3458711"/>
            <a:ext cx="58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❌</a:t>
            </a:r>
          </a:p>
        </p:txBody>
      </p:sp>
      <p:cxnSp>
        <p:nvCxnSpPr>
          <p:cNvPr id="241" name="连接符: 曲线 240">
            <a:extLst>
              <a:ext uri="{FF2B5EF4-FFF2-40B4-BE49-F238E27FC236}">
                <a16:creationId xmlns:a16="http://schemas.microsoft.com/office/drawing/2014/main" id="{FA63EAEB-384D-48FE-B0F4-316C97208A70}"/>
              </a:ext>
            </a:extLst>
          </p:cNvPr>
          <p:cNvCxnSpPr>
            <a:cxnSpLocks/>
            <a:stCxn id="236" idx="2"/>
            <a:endCxn id="228" idx="3"/>
          </p:cNvCxnSpPr>
          <p:nvPr/>
        </p:nvCxnSpPr>
        <p:spPr bwMode="auto">
          <a:xfrm rot="10800000" flipV="1">
            <a:off x="6161993" y="4492017"/>
            <a:ext cx="296991" cy="1153279"/>
          </a:xfrm>
          <a:prstGeom prst="curvedConnector3">
            <a:avLst>
              <a:gd name="adj1" fmla="val 11109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35656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CN" dirty="0"/>
              <a:t>A Good Hash Function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51" y="855248"/>
            <a:ext cx="8595359" cy="859389"/>
          </a:xfrm>
        </p:spPr>
        <p:txBody>
          <a:bodyPr/>
          <a:lstStyle/>
          <a:p>
            <a:r>
              <a:rPr lang="en-US" altLang="zh-HK" sz="2400" dirty="0">
                <a:solidFill>
                  <a:srgbClr val="FF0000"/>
                </a:solidFill>
              </a:rPr>
              <a:t>Efficiency</a:t>
            </a:r>
          </a:p>
          <a:p>
            <a:r>
              <a:rPr lang="en-US" altLang="zh-HK" sz="2400" dirty="0"/>
              <a:t>Function Hash(Key) can be realized in O(1) time.</a:t>
            </a:r>
          </a:p>
          <a:p>
            <a:endParaRPr lang="en-US" altLang="zh-HK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AC5ADE-026F-4C9E-A954-BB406F3FB81D}"/>
              </a:ext>
            </a:extLst>
          </p:cNvPr>
          <p:cNvSpPr/>
          <p:nvPr/>
        </p:nvSpPr>
        <p:spPr bwMode="auto">
          <a:xfrm>
            <a:off x="159399" y="3566267"/>
            <a:ext cx="1413244" cy="295581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8D7F62-3996-4353-B6D3-C02BE667A4FD}"/>
              </a:ext>
            </a:extLst>
          </p:cNvPr>
          <p:cNvSpPr/>
          <p:nvPr/>
        </p:nvSpPr>
        <p:spPr>
          <a:xfrm>
            <a:off x="-155666" y="3096099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65E4383-2959-413B-8F86-6E3226624847}"/>
              </a:ext>
            </a:extLst>
          </p:cNvPr>
          <p:cNvSpPr/>
          <p:nvPr/>
        </p:nvSpPr>
        <p:spPr>
          <a:xfrm>
            <a:off x="2847921" y="2781876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A2BF58D-0017-4919-B5EA-EDC4E97B2DC1}"/>
              </a:ext>
            </a:extLst>
          </p:cNvPr>
          <p:cNvSpPr/>
          <p:nvPr/>
        </p:nvSpPr>
        <p:spPr bwMode="auto">
          <a:xfrm>
            <a:off x="214954" y="3660406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09AB878-9FDE-460C-BD8E-C76F291F21D6}"/>
              </a:ext>
            </a:extLst>
          </p:cNvPr>
          <p:cNvSpPr/>
          <p:nvPr/>
        </p:nvSpPr>
        <p:spPr>
          <a:xfrm rot="5400000">
            <a:off x="-69935" y="414663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DA24C6F-17C5-4618-B13A-24A23CE5C47E}"/>
              </a:ext>
            </a:extLst>
          </p:cNvPr>
          <p:cNvSpPr/>
          <p:nvPr/>
        </p:nvSpPr>
        <p:spPr bwMode="auto">
          <a:xfrm>
            <a:off x="223669" y="4623621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B25AE43-A8D2-42CC-9152-D1032B1D0F4C}"/>
              </a:ext>
            </a:extLst>
          </p:cNvPr>
          <p:cNvSpPr/>
          <p:nvPr/>
        </p:nvSpPr>
        <p:spPr>
          <a:xfrm rot="5400000">
            <a:off x="-63348" y="562672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E8E7824-1710-4118-BF28-F27D336AD2A5}"/>
              </a:ext>
            </a:extLst>
          </p:cNvPr>
          <p:cNvSpPr/>
          <p:nvPr/>
        </p:nvSpPr>
        <p:spPr bwMode="auto">
          <a:xfrm>
            <a:off x="211625" y="5134706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A602D64-2CAA-445A-8554-B69BF1B5EC79}"/>
              </a:ext>
            </a:extLst>
          </p:cNvPr>
          <p:cNvSpPr/>
          <p:nvPr/>
        </p:nvSpPr>
        <p:spPr bwMode="auto">
          <a:xfrm>
            <a:off x="3358789" y="3290370"/>
            <a:ext cx="964734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6F31663-6C43-4D37-B727-FF155F5467E0}"/>
              </a:ext>
            </a:extLst>
          </p:cNvPr>
          <p:cNvSpPr/>
          <p:nvPr/>
        </p:nvSpPr>
        <p:spPr>
          <a:xfrm>
            <a:off x="2814869" y="334060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0BB6E35-7BEB-41F4-A37F-ADDDA31057AE}"/>
              </a:ext>
            </a:extLst>
          </p:cNvPr>
          <p:cNvSpPr/>
          <p:nvPr/>
        </p:nvSpPr>
        <p:spPr>
          <a:xfrm>
            <a:off x="2836799" y="482613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19247DF-6126-4305-BD07-A0860DCE072F}"/>
              </a:ext>
            </a:extLst>
          </p:cNvPr>
          <p:cNvSpPr/>
          <p:nvPr/>
        </p:nvSpPr>
        <p:spPr>
          <a:xfrm>
            <a:off x="2836799" y="368241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BF0AD77-C1F3-479C-9890-5CB267E5A00E}"/>
              </a:ext>
            </a:extLst>
          </p:cNvPr>
          <p:cNvSpPr/>
          <p:nvPr/>
        </p:nvSpPr>
        <p:spPr>
          <a:xfrm>
            <a:off x="2860409" y="638060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82C8406-49D2-49D4-9AF2-3E31A24E6B5E}"/>
              </a:ext>
            </a:extLst>
          </p:cNvPr>
          <p:cNvSpPr/>
          <p:nvPr/>
        </p:nvSpPr>
        <p:spPr>
          <a:xfrm rot="5400000">
            <a:off x="2902948" y="418437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B3C20FC-62B4-4770-BDC8-21616F3CD0F4}"/>
              </a:ext>
            </a:extLst>
          </p:cNvPr>
          <p:cNvSpPr/>
          <p:nvPr/>
        </p:nvSpPr>
        <p:spPr>
          <a:xfrm rot="5400000">
            <a:off x="2916123" y="563926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BD5A9D2-2B10-4749-9EED-B94B0D506A93}"/>
              </a:ext>
            </a:extLst>
          </p:cNvPr>
          <p:cNvSpPr/>
          <p:nvPr/>
        </p:nvSpPr>
        <p:spPr bwMode="auto">
          <a:xfrm>
            <a:off x="1817245" y="4505064"/>
            <a:ext cx="1120431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9250CC3-72DD-471A-A273-8A3F3EC804E0}"/>
              </a:ext>
            </a:extLst>
          </p:cNvPr>
          <p:cNvSpPr txBox="1"/>
          <p:nvPr/>
        </p:nvSpPr>
        <p:spPr>
          <a:xfrm>
            <a:off x="2085482" y="3989330"/>
            <a:ext cx="58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✅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3D1F657-C939-4C4F-B584-2EF2B05BD562}"/>
              </a:ext>
            </a:extLst>
          </p:cNvPr>
          <p:cNvSpPr/>
          <p:nvPr/>
        </p:nvSpPr>
        <p:spPr>
          <a:xfrm>
            <a:off x="4473583" y="3143613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9123F04-45B5-45E9-B80B-2B2C57966A62}"/>
              </a:ext>
            </a:extLst>
          </p:cNvPr>
          <p:cNvSpPr/>
          <p:nvPr/>
        </p:nvSpPr>
        <p:spPr>
          <a:xfrm>
            <a:off x="7489659" y="2826706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9630002-AF16-45DF-BA6F-56286E2AD049}"/>
              </a:ext>
            </a:extLst>
          </p:cNvPr>
          <p:cNvSpPr/>
          <p:nvPr/>
        </p:nvSpPr>
        <p:spPr bwMode="auto">
          <a:xfrm>
            <a:off x="8000527" y="3335200"/>
            <a:ext cx="964734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8F9E665-78BD-4E5B-9B5A-0C0F269FE10C}"/>
              </a:ext>
            </a:extLst>
          </p:cNvPr>
          <p:cNvSpPr/>
          <p:nvPr/>
        </p:nvSpPr>
        <p:spPr>
          <a:xfrm>
            <a:off x="7456607" y="338543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33677CD-7DB0-4B89-8382-6BDFA7A6050A}"/>
              </a:ext>
            </a:extLst>
          </p:cNvPr>
          <p:cNvSpPr/>
          <p:nvPr/>
        </p:nvSpPr>
        <p:spPr>
          <a:xfrm>
            <a:off x="7478537" y="487096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263246E-59BE-4DB2-A242-B266DD6D9B94}"/>
              </a:ext>
            </a:extLst>
          </p:cNvPr>
          <p:cNvSpPr/>
          <p:nvPr/>
        </p:nvSpPr>
        <p:spPr>
          <a:xfrm>
            <a:off x="7478537" y="372724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11B8669-6C5C-4725-9D8F-347D1C21D5F2}"/>
              </a:ext>
            </a:extLst>
          </p:cNvPr>
          <p:cNvSpPr/>
          <p:nvPr/>
        </p:nvSpPr>
        <p:spPr>
          <a:xfrm>
            <a:off x="7474535" y="642543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57069C2-F45E-4C83-B6EA-D450401C15AB}"/>
              </a:ext>
            </a:extLst>
          </p:cNvPr>
          <p:cNvSpPr/>
          <p:nvPr/>
        </p:nvSpPr>
        <p:spPr>
          <a:xfrm rot="5400000">
            <a:off x="7544686" y="422920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12E487C-D2E5-4C31-BBE2-0D553EDB0DD6}"/>
              </a:ext>
            </a:extLst>
          </p:cNvPr>
          <p:cNvSpPr/>
          <p:nvPr/>
        </p:nvSpPr>
        <p:spPr>
          <a:xfrm rot="5400000">
            <a:off x="7557861" y="568409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9A864C4-B324-45BC-B0AD-61C348D98AED}"/>
              </a:ext>
            </a:extLst>
          </p:cNvPr>
          <p:cNvSpPr/>
          <p:nvPr/>
        </p:nvSpPr>
        <p:spPr bwMode="auto">
          <a:xfrm>
            <a:off x="6458983" y="4549894"/>
            <a:ext cx="1120431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6A92DBE-0DA0-4C0B-A271-12F5E489E6A2}"/>
              </a:ext>
            </a:extLst>
          </p:cNvPr>
          <p:cNvSpPr txBox="1"/>
          <p:nvPr/>
        </p:nvSpPr>
        <p:spPr>
          <a:xfrm>
            <a:off x="6727220" y="4034160"/>
            <a:ext cx="58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❌</a:t>
            </a:r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B1663D19-0C20-41FF-8136-CA2A30CB0D09}"/>
              </a:ext>
            </a:extLst>
          </p:cNvPr>
          <p:cNvSpPr txBox="1">
            <a:spLocks/>
          </p:cNvSpPr>
          <p:nvPr/>
        </p:nvSpPr>
        <p:spPr bwMode="auto">
          <a:xfrm>
            <a:off x="509650" y="1922487"/>
            <a:ext cx="8595359" cy="85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Surjective</a:t>
            </a:r>
          </a:p>
          <a:p>
            <a:r>
              <a:rPr lang="en-US" altLang="zh-HK" sz="2400" dirty="0">
                <a:latin typeface="+mn-lt"/>
              </a:rPr>
              <a:t>All buckets must be covered after hash mapping all keys</a:t>
            </a:r>
          </a:p>
          <a:p>
            <a:endParaRPr lang="en-US" altLang="zh-HK" sz="2400" kern="0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835F592B-6D26-469E-8107-79B10229F195}"/>
              </a:ext>
            </a:extLst>
          </p:cNvPr>
          <p:cNvSpPr/>
          <p:nvPr/>
        </p:nvSpPr>
        <p:spPr bwMode="auto">
          <a:xfrm>
            <a:off x="256581" y="6071745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Bucket[n]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BC1F40A-A9D6-42C3-9174-2EA1D82BAEDF}"/>
              </a:ext>
            </a:extLst>
          </p:cNvPr>
          <p:cNvSpPr/>
          <p:nvPr/>
        </p:nvSpPr>
        <p:spPr bwMode="auto">
          <a:xfrm>
            <a:off x="4794567" y="3603288"/>
            <a:ext cx="1413244" cy="295581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E8B3746-DE26-468E-BF92-8A42E296A7FB}"/>
              </a:ext>
            </a:extLst>
          </p:cNvPr>
          <p:cNvSpPr/>
          <p:nvPr/>
        </p:nvSpPr>
        <p:spPr bwMode="auto">
          <a:xfrm>
            <a:off x="4850122" y="3697427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A6F57E7-F012-43C4-842B-B4C09D3F7DA4}"/>
              </a:ext>
            </a:extLst>
          </p:cNvPr>
          <p:cNvSpPr/>
          <p:nvPr/>
        </p:nvSpPr>
        <p:spPr>
          <a:xfrm rot="5400000">
            <a:off x="4565233" y="418365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1BC579E8-E543-4E3E-9EAC-F68141260C50}"/>
              </a:ext>
            </a:extLst>
          </p:cNvPr>
          <p:cNvSpPr/>
          <p:nvPr/>
        </p:nvSpPr>
        <p:spPr bwMode="auto">
          <a:xfrm>
            <a:off x="4858837" y="4660642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D3B89A7-824D-4857-9CB2-358A57A9A88F}"/>
              </a:ext>
            </a:extLst>
          </p:cNvPr>
          <p:cNvSpPr/>
          <p:nvPr/>
        </p:nvSpPr>
        <p:spPr>
          <a:xfrm rot="5400000">
            <a:off x="4571820" y="566375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41F6592E-E56D-424B-A877-043B4B2C6C89}"/>
              </a:ext>
            </a:extLst>
          </p:cNvPr>
          <p:cNvSpPr/>
          <p:nvPr/>
        </p:nvSpPr>
        <p:spPr bwMode="auto">
          <a:xfrm>
            <a:off x="4846793" y="5171727"/>
            <a:ext cx="1283491" cy="40550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B7B0FEA4-C4C4-4147-A0D8-E015DD1EF274}"/>
              </a:ext>
            </a:extLst>
          </p:cNvPr>
          <p:cNvSpPr/>
          <p:nvPr/>
        </p:nvSpPr>
        <p:spPr bwMode="auto">
          <a:xfrm>
            <a:off x="4891749" y="6108766"/>
            <a:ext cx="1283491" cy="4055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Bucket[n]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93628A8-9D3C-4525-96F6-6577B0050F55}"/>
              </a:ext>
            </a:extLst>
          </p:cNvPr>
          <p:cNvCxnSpPr>
            <a:endCxn id="59" idx="6"/>
          </p:cNvCxnSpPr>
          <p:nvPr/>
        </p:nvCxnSpPr>
        <p:spPr bwMode="auto">
          <a:xfrm flipH="1">
            <a:off x="2937676" y="3557764"/>
            <a:ext cx="499791" cy="14648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CB1CB45-ADAD-43AA-B838-5E21F176B431}"/>
              </a:ext>
            </a:extLst>
          </p:cNvPr>
          <p:cNvCxnSpPr>
            <a:cxnSpLocks/>
            <a:endCxn id="59" idx="6"/>
          </p:cNvCxnSpPr>
          <p:nvPr/>
        </p:nvCxnSpPr>
        <p:spPr bwMode="auto">
          <a:xfrm flipH="1">
            <a:off x="2937676" y="3875434"/>
            <a:ext cx="519410" cy="11472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489D0630-6338-456B-A147-DE2D72C81DF9}"/>
              </a:ext>
            </a:extLst>
          </p:cNvPr>
          <p:cNvCxnSpPr>
            <a:cxnSpLocks/>
            <a:endCxn id="59" idx="6"/>
          </p:cNvCxnSpPr>
          <p:nvPr/>
        </p:nvCxnSpPr>
        <p:spPr bwMode="auto">
          <a:xfrm flipH="1" flipV="1">
            <a:off x="2937676" y="5022637"/>
            <a:ext cx="543920" cy="64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CAE0DEB-C4AF-444D-A32B-E146080A4452}"/>
              </a:ext>
            </a:extLst>
          </p:cNvPr>
          <p:cNvCxnSpPr>
            <a:cxnSpLocks/>
            <a:endCxn id="59" idx="6"/>
          </p:cNvCxnSpPr>
          <p:nvPr/>
        </p:nvCxnSpPr>
        <p:spPr bwMode="auto">
          <a:xfrm flipH="1" flipV="1">
            <a:off x="2937676" y="5022637"/>
            <a:ext cx="509596" cy="15364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E2E4FB0-8A8B-4ECA-A73A-F9DEE87DFBEC}"/>
              </a:ext>
            </a:extLst>
          </p:cNvPr>
          <p:cNvCxnSpPr/>
          <p:nvPr/>
        </p:nvCxnSpPr>
        <p:spPr bwMode="auto">
          <a:xfrm flipH="1">
            <a:off x="7565143" y="3636340"/>
            <a:ext cx="499791" cy="14648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840E0F96-C478-435C-A768-AF9A62C3769A}"/>
              </a:ext>
            </a:extLst>
          </p:cNvPr>
          <p:cNvCxnSpPr>
            <a:cxnSpLocks/>
          </p:cNvCxnSpPr>
          <p:nvPr/>
        </p:nvCxnSpPr>
        <p:spPr bwMode="auto">
          <a:xfrm flipH="1">
            <a:off x="7565143" y="3954010"/>
            <a:ext cx="519410" cy="11472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5E0DC944-AD64-4E79-8A34-7024F018F3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565144" y="5073967"/>
            <a:ext cx="558190" cy="272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6843FA6-3D91-4C9C-A780-8FBF9A38B0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565143" y="5101213"/>
            <a:ext cx="509596" cy="15364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0727110-B9C8-40AA-AD41-2C97DAF9DE94}"/>
              </a:ext>
            </a:extLst>
          </p:cNvPr>
          <p:cNvCxnSpPr>
            <a:cxnSpLocks/>
            <a:stCxn id="59" idx="2"/>
          </p:cNvCxnSpPr>
          <p:nvPr/>
        </p:nvCxnSpPr>
        <p:spPr bwMode="auto">
          <a:xfrm flipH="1" flipV="1">
            <a:off x="1497615" y="3842987"/>
            <a:ext cx="319630" cy="11796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C1B1E465-1896-41EC-BF81-14A878D2948E}"/>
              </a:ext>
            </a:extLst>
          </p:cNvPr>
          <p:cNvCxnSpPr>
            <a:cxnSpLocks/>
            <a:stCxn id="59" idx="2"/>
            <a:endCxn id="49" idx="3"/>
          </p:cNvCxnSpPr>
          <p:nvPr/>
        </p:nvCxnSpPr>
        <p:spPr bwMode="auto">
          <a:xfrm flipH="1" flipV="1">
            <a:off x="1507158" y="4826373"/>
            <a:ext cx="310087" cy="1962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35E2E60A-F17F-4CBA-9267-3CC24E77E4FF}"/>
              </a:ext>
            </a:extLst>
          </p:cNvPr>
          <p:cNvCxnSpPr>
            <a:cxnSpLocks/>
            <a:stCxn id="59" idx="2"/>
            <a:endCxn id="51" idx="3"/>
          </p:cNvCxnSpPr>
          <p:nvPr/>
        </p:nvCxnSpPr>
        <p:spPr bwMode="auto">
          <a:xfrm flipH="1">
            <a:off x="1495116" y="5022637"/>
            <a:ext cx="322129" cy="3148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9D19A2F-CF0B-4908-9245-90B5A161DA10}"/>
              </a:ext>
            </a:extLst>
          </p:cNvPr>
          <p:cNvCxnSpPr>
            <a:cxnSpLocks/>
            <a:stCxn id="59" idx="2"/>
            <a:endCxn id="89" idx="3"/>
          </p:cNvCxnSpPr>
          <p:nvPr/>
        </p:nvCxnSpPr>
        <p:spPr bwMode="auto">
          <a:xfrm flipH="1">
            <a:off x="1540072" y="5022637"/>
            <a:ext cx="277173" cy="12518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518D0AE-ADE2-4B3E-8582-64786535C40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54713" y="3886495"/>
            <a:ext cx="319630" cy="11796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9B9EAB9-63DB-489C-A861-FC592F2069B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64256" y="4869881"/>
            <a:ext cx="310087" cy="1962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3E6B41F0-06BF-4173-90CD-54B431D7CA83}"/>
              </a:ext>
            </a:extLst>
          </p:cNvPr>
          <p:cNvCxnSpPr>
            <a:cxnSpLocks/>
          </p:cNvCxnSpPr>
          <p:nvPr/>
        </p:nvCxnSpPr>
        <p:spPr bwMode="auto">
          <a:xfrm>
            <a:off x="4579263" y="2781876"/>
            <a:ext cx="7266" cy="410071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244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34189-933C-48E9-860B-A668775F9744}"/>
              </a:ext>
            </a:extLst>
          </p:cNvPr>
          <p:cNvSpPr/>
          <p:nvPr/>
        </p:nvSpPr>
        <p:spPr bwMode="auto">
          <a:xfrm>
            <a:off x="2914364" y="2847337"/>
            <a:ext cx="1283784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CN" dirty="0"/>
              <a:t>A Good Hash Function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51" y="855248"/>
            <a:ext cx="8595359" cy="1365909"/>
          </a:xfrm>
        </p:spPr>
        <p:txBody>
          <a:bodyPr/>
          <a:lstStyle/>
          <a:p>
            <a:r>
              <a:rPr lang="en-US" altLang="zh-HK" sz="2400" dirty="0">
                <a:solidFill>
                  <a:srgbClr val="FF0000"/>
                </a:solidFill>
              </a:rPr>
              <a:t>Uniformity</a:t>
            </a:r>
          </a:p>
          <a:p>
            <a:r>
              <a:rPr lang="en-US" altLang="zh-HK" sz="2400" dirty="0"/>
              <a:t>After performing hash mapping on all keys, the number of items in each bucket is similar.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SS10"/>
              </a:rPr>
              <a:t> </a:t>
            </a:r>
          </a:p>
          <a:p>
            <a:endParaRPr lang="en-US" altLang="zh-CN" sz="1800" dirty="0">
              <a:solidFill>
                <a:srgbClr val="000000"/>
              </a:solidFill>
              <a:latin typeface="CMSS10"/>
            </a:endParaRP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CMSS10"/>
            </a:endParaRPr>
          </a:p>
          <a:p>
            <a:endParaRPr lang="en-US" altLang="zh-CN" sz="1800" dirty="0">
              <a:solidFill>
                <a:srgbClr val="000000"/>
              </a:solidFill>
              <a:latin typeface="CMSS10"/>
            </a:endParaRP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CMSS10"/>
            </a:endParaRPr>
          </a:p>
          <a:p>
            <a:endParaRPr lang="en-US" altLang="zh-CN" sz="1800" dirty="0">
              <a:solidFill>
                <a:srgbClr val="000000"/>
              </a:solidFill>
              <a:latin typeface="CMSS10"/>
            </a:endParaRP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CMSS10"/>
            </a:endParaRPr>
          </a:p>
          <a:p>
            <a:endParaRPr lang="en-US" altLang="zh-CN" sz="1800" dirty="0">
              <a:solidFill>
                <a:srgbClr val="000000"/>
              </a:solidFill>
              <a:latin typeface="CMSS10"/>
            </a:endParaRP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CMSS10"/>
            </a:endParaRPr>
          </a:p>
          <a:p>
            <a:endParaRPr lang="en-US" altLang="zh-CN" sz="1800" dirty="0">
              <a:solidFill>
                <a:srgbClr val="000000"/>
              </a:solidFill>
              <a:latin typeface="CMSS10"/>
            </a:endParaRPr>
          </a:p>
          <a:p>
            <a:endParaRPr lang="en-US" altLang="zh-CN" sz="1800" b="0" i="0" dirty="0">
              <a:solidFill>
                <a:srgbClr val="000000"/>
              </a:solidFill>
              <a:effectLst/>
              <a:latin typeface="CMSS10"/>
            </a:endParaRPr>
          </a:p>
          <a:p>
            <a:pPr marL="0" indent="0">
              <a:buNone/>
            </a:pPr>
            <a:endParaRPr lang="en-US" altLang="zh-CN" sz="1800" b="0" i="0" dirty="0">
              <a:solidFill>
                <a:srgbClr val="000000"/>
              </a:solidFill>
              <a:effectLst/>
              <a:latin typeface="CMSS10"/>
            </a:endParaRPr>
          </a:p>
          <a:p>
            <a:endParaRPr lang="en-US" altLang="zh-CN" sz="18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6F521C8-E943-4479-B211-B35864F19F00}"/>
              </a:ext>
            </a:extLst>
          </p:cNvPr>
          <p:cNvSpPr/>
          <p:nvPr/>
        </p:nvSpPr>
        <p:spPr bwMode="auto">
          <a:xfrm>
            <a:off x="4420243" y="2832268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AB14CEA-C30E-43DA-87D4-F6BD1396E543}"/>
              </a:ext>
            </a:extLst>
          </p:cNvPr>
          <p:cNvSpPr/>
          <p:nvPr/>
        </p:nvSpPr>
        <p:spPr>
          <a:xfrm>
            <a:off x="4064942" y="227871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943817-088F-455E-836E-37D545850E73}"/>
              </a:ext>
            </a:extLst>
          </p:cNvPr>
          <p:cNvSpPr/>
          <p:nvPr/>
        </p:nvSpPr>
        <p:spPr>
          <a:xfrm>
            <a:off x="7230661" y="2088869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CC5C0F8-9532-4650-B4E5-D578F07970A0}"/>
              </a:ext>
            </a:extLst>
          </p:cNvPr>
          <p:cNvSpPr/>
          <p:nvPr/>
        </p:nvSpPr>
        <p:spPr bwMode="auto">
          <a:xfrm>
            <a:off x="4475798" y="2926407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9356C21-7B44-4ED2-8BD9-F2A394D9909F}"/>
              </a:ext>
            </a:extLst>
          </p:cNvPr>
          <p:cNvSpPr/>
          <p:nvPr/>
        </p:nvSpPr>
        <p:spPr>
          <a:xfrm rot="5400000">
            <a:off x="4190909" y="353233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6C211B73-7183-4E0E-BF6B-99912ED83A3A}"/>
              </a:ext>
            </a:extLst>
          </p:cNvPr>
          <p:cNvSpPr/>
          <p:nvPr/>
        </p:nvSpPr>
        <p:spPr bwMode="auto">
          <a:xfrm>
            <a:off x="4485119" y="4085887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FAF912F-6A61-4F12-BC2C-14D45387814D}"/>
              </a:ext>
            </a:extLst>
          </p:cNvPr>
          <p:cNvSpPr/>
          <p:nvPr/>
        </p:nvSpPr>
        <p:spPr>
          <a:xfrm rot="5400000">
            <a:off x="4214992" y="469430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377ECA7-36B6-413C-9FAB-49871E0F9DC1}"/>
              </a:ext>
            </a:extLst>
          </p:cNvPr>
          <p:cNvSpPr/>
          <p:nvPr/>
        </p:nvSpPr>
        <p:spPr bwMode="auto">
          <a:xfrm>
            <a:off x="4497607" y="5239165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058F50AB-6911-4EAD-A79A-8285019C25A7}"/>
              </a:ext>
            </a:extLst>
          </p:cNvPr>
          <p:cNvSpPr/>
          <p:nvPr/>
        </p:nvSpPr>
        <p:spPr bwMode="auto">
          <a:xfrm>
            <a:off x="2961622" y="2926407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3C448CF-560B-4D02-B45D-37B315718F77}"/>
              </a:ext>
            </a:extLst>
          </p:cNvPr>
          <p:cNvSpPr/>
          <p:nvPr/>
        </p:nvSpPr>
        <p:spPr>
          <a:xfrm>
            <a:off x="2429259" y="2272144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Entries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C7848D3-4785-42F8-82C9-1040DAE48C21}"/>
              </a:ext>
            </a:extLst>
          </p:cNvPr>
          <p:cNvSpPr/>
          <p:nvPr/>
        </p:nvSpPr>
        <p:spPr bwMode="auto">
          <a:xfrm>
            <a:off x="7678110" y="2597363"/>
            <a:ext cx="1107346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8513CF7-A70D-4DE8-BF05-068BD2F0A734}"/>
              </a:ext>
            </a:extLst>
          </p:cNvPr>
          <p:cNvSpPr/>
          <p:nvPr/>
        </p:nvSpPr>
        <p:spPr>
          <a:xfrm>
            <a:off x="7197609" y="264760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55C1BD6-D930-4BDA-9824-2161F2CB31EB}"/>
              </a:ext>
            </a:extLst>
          </p:cNvPr>
          <p:cNvSpPr/>
          <p:nvPr/>
        </p:nvSpPr>
        <p:spPr>
          <a:xfrm>
            <a:off x="7230661" y="416499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B62D1FD-75F3-43D9-8CDE-3D19099EAFB9}"/>
              </a:ext>
            </a:extLst>
          </p:cNvPr>
          <p:cNvSpPr/>
          <p:nvPr/>
        </p:nvSpPr>
        <p:spPr>
          <a:xfrm>
            <a:off x="7219539" y="298940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37144F7-9245-4798-8C03-029690AFC54E}"/>
              </a:ext>
            </a:extLst>
          </p:cNvPr>
          <p:cNvSpPr/>
          <p:nvPr/>
        </p:nvSpPr>
        <p:spPr>
          <a:xfrm>
            <a:off x="7230661" y="568760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0EB00AA-0AFA-4524-94C7-9297020B2A9F}"/>
              </a:ext>
            </a:extLst>
          </p:cNvPr>
          <p:cNvSpPr/>
          <p:nvPr/>
        </p:nvSpPr>
        <p:spPr>
          <a:xfrm rot="5400000">
            <a:off x="7285688" y="349136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34549B5-C253-4BB7-911B-FC085CAF72B5}"/>
              </a:ext>
            </a:extLst>
          </p:cNvPr>
          <p:cNvSpPr/>
          <p:nvPr/>
        </p:nvSpPr>
        <p:spPr>
          <a:xfrm rot="5400000">
            <a:off x="7298863" y="494626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F047AAD-3DE4-46EE-A056-6E32568F23F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36084" y="4287758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BDC047E1-0943-4E71-B0E0-F873AF5C290F}"/>
              </a:ext>
            </a:extLst>
          </p:cNvPr>
          <p:cNvSpPr/>
          <p:nvPr/>
        </p:nvSpPr>
        <p:spPr bwMode="auto">
          <a:xfrm>
            <a:off x="6168618" y="3770185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EA1EB87-834C-49F0-8A3D-16BC8C8BF496}"/>
              </a:ext>
            </a:extLst>
          </p:cNvPr>
          <p:cNvCxnSpPr>
            <a:cxnSpLocks/>
            <a:endCxn id="10" idx="3"/>
          </p:cNvCxnSpPr>
          <p:nvPr/>
        </p:nvCxnSpPr>
        <p:spPr bwMode="auto">
          <a:xfrm flipH="1" flipV="1">
            <a:off x="4198148" y="3129157"/>
            <a:ext cx="274916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FBD26FD-C0D5-43B8-954B-2B8C83FC05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20648" y="5436165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F85548A2-5E26-43A7-8D95-327838027656}"/>
              </a:ext>
            </a:extLst>
          </p:cNvPr>
          <p:cNvCxnSpPr>
            <a:cxnSpLocks/>
            <a:endCxn id="105" idx="0"/>
          </p:cNvCxnSpPr>
          <p:nvPr/>
        </p:nvCxnSpPr>
        <p:spPr bwMode="auto">
          <a:xfrm rot="5400000">
            <a:off x="6707071" y="2802964"/>
            <a:ext cx="1019732" cy="914710"/>
          </a:xfrm>
          <a:prstGeom prst="curvedConnector3">
            <a:avLst>
              <a:gd name="adj1" fmla="val -27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E605CD4A-16DE-4416-BA97-DFCD7A74EDCA}"/>
              </a:ext>
            </a:extLst>
          </p:cNvPr>
          <p:cNvCxnSpPr>
            <a:cxnSpLocks/>
            <a:endCxn id="105" idx="4"/>
          </p:cNvCxnSpPr>
          <p:nvPr/>
        </p:nvCxnSpPr>
        <p:spPr bwMode="auto">
          <a:xfrm rot="16200000" flipV="1">
            <a:off x="6726693" y="4838220"/>
            <a:ext cx="993663" cy="927884"/>
          </a:xfrm>
          <a:prstGeom prst="curvedConnector3">
            <a:avLst>
              <a:gd name="adj1" fmla="val -5384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FE05C103-5C7D-4926-BA23-0CCA8FAE2C14}"/>
              </a:ext>
            </a:extLst>
          </p:cNvPr>
          <p:cNvCxnSpPr>
            <a:cxnSpLocks/>
            <a:stCxn id="86" idx="1"/>
            <a:endCxn id="105" idx="6"/>
          </p:cNvCxnSpPr>
          <p:nvPr/>
        </p:nvCxnSpPr>
        <p:spPr bwMode="auto">
          <a:xfrm rot="10800000">
            <a:off x="7350546" y="4287758"/>
            <a:ext cx="327564" cy="393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AEE8CE3B-2D5B-41F4-98FE-175129D3AEF3}"/>
              </a:ext>
            </a:extLst>
          </p:cNvPr>
          <p:cNvCxnSpPr>
            <a:cxnSpLocks/>
            <a:stCxn id="105" idx="2"/>
            <a:endCxn id="70" idx="3"/>
          </p:cNvCxnSpPr>
          <p:nvPr/>
        </p:nvCxnSpPr>
        <p:spPr bwMode="auto">
          <a:xfrm rot="10800000" flipV="1">
            <a:off x="5781098" y="4287757"/>
            <a:ext cx="387520" cy="11541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4175EE59-9D65-46F8-A2B0-8E7E6B115D3E}"/>
              </a:ext>
            </a:extLst>
          </p:cNvPr>
          <p:cNvCxnSpPr>
            <a:cxnSpLocks/>
            <a:stCxn id="105" idx="2"/>
            <a:endCxn id="68" idx="3"/>
          </p:cNvCxnSpPr>
          <p:nvPr/>
        </p:nvCxnSpPr>
        <p:spPr bwMode="auto">
          <a:xfrm rot="10800000" flipV="1">
            <a:off x="5768608" y="4287757"/>
            <a:ext cx="400010" cy="8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3B555135-7CF2-45E4-AADA-825CC6E400DA}"/>
              </a:ext>
            </a:extLst>
          </p:cNvPr>
          <p:cNvCxnSpPr>
            <a:cxnSpLocks/>
            <a:stCxn id="105" idx="2"/>
            <a:endCxn id="64" idx="3"/>
          </p:cNvCxnSpPr>
          <p:nvPr/>
        </p:nvCxnSpPr>
        <p:spPr bwMode="auto">
          <a:xfrm rot="10800000">
            <a:off x="5759290" y="3129160"/>
            <a:ext cx="409329" cy="11585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FCCDCEDD-4C3E-4DAE-981F-34D00A8344C4}"/>
              </a:ext>
            </a:extLst>
          </p:cNvPr>
          <p:cNvSpPr/>
          <p:nvPr/>
        </p:nvSpPr>
        <p:spPr bwMode="auto">
          <a:xfrm>
            <a:off x="207586" y="3981375"/>
            <a:ext cx="396259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D15A1759-EECD-4968-8634-CCC3538C8A5E}"/>
              </a:ext>
            </a:extLst>
          </p:cNvPr>
          <p:cNvSpPr/>
          <p:nvPr/>
        </p:nvSpPr>
        <p:spPr bwMode="auto">
          <a:xfrm>
            <a:off x="2933653" y="4060445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650749F4-7C35-42B0-99ED-77121CE0BF1C}"/>
              </a:ext>
            </a:extLst>
          </p:cNvPr>
          <p:cNvSpPr/>
          <p:nvPr/>
        </p:nvSpPr>
        <p:spPr bwMode="auto">
          <a:xfrm>
            <a:off x="1693475" y="4060445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E16C8057-8A11-4742-9E88-00EA8E0BB822}"/>
              </a:ext>
            </a:extLst>
          </p:cNvPr>
          <p:cNvSpPr/>
          <p:nvPr/>
        </p:nvSpPr>
        <p:spPr bwMode="auto">
          <a:xfrm>
            <a:off x="230104" y="4060445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E2A60E0-1A7E-43C6-B0FF-6F8AD8527EBD}"/>
              </a:ext>
            </a:extLst>
          </p:cNvPr>
          <p:cNvSpPr/>
          <p:nvPr/>
        </p:nvSpPr>
        <p:spPr>
          <a:xfrm>
            <a:off x="497857" y="402030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587B087-023B-43B3-A6CA-AB88D27422CB}"/>
              </a:ext>
            </a:extLst>
          </p:cNvPr>
          <p:cNvSpPr/>
          <p:nvPr/>
        </p:nvSpPr>
        <p:spPr bwMode="auto">
          <a:xfrm>
            <a:off x="1605332" y="5154343"/>
            <a:ext cx="2545558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FAC39F36-5E7F-470D-9A8E-6B46A2E1BCEC}"/>
              </a:ext>
            </a:extLst>
          </p:cNvPr>
          <p:cNvSpPr/>
          <p:nvPr/>
        </p:nvSpPr>
        <p:spPr bwMode="auto">
          <a:xfrm>
            <a:off x="2914364" y="5233413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A2A26CD-3743-4E84-B69A-DB58B6C95505}"/>
              </a:ext>
            </a:extLst>
          </p:cNvPr>
          <p:cNvSpPr txBox="1"/>
          <p:nvPr/>
        </p:nvSpPr>
        <p:spPr>
          <a:xfrm>
            <a:off x="6050705" y="3160074"/>
            <a:ext cx="5839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❌</a:t>
            </a:r>
          </a:p>
          <a:p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FAD1AFD-F2E0-415D-B29C-222074C27914}"/>
              </a:ext>
            </a:extLst>
          </p:cNvPr>
          <p:cNvSpPr/>
          <p:nvPr/>
        </p:nvSpPr>
        <p:spPr bwMode="auto">
          <a:xfrm>
            <a:off x="1677838" y="5215451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</p:spTree>
    <p:extLst>
      <p:ext uri="{BB962C8B-B14F-4D97-AF65-F5344CB8AC3E}">
        <p14:creationId xmlns:p14="http://schemas.microsoft.com/office/powerpoint/2010/main" val="3377691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3B34189-933C-48E9-860B-A668775F9744}"/>
              </a:ext>
            </a:extLst>
          </p:cNvPr>
          <p:cNvSpPr/>
          <p:nvPr/>
        </p:nvSpPr>
        <p:spPr bwMode="auto">
          <a:xfrm>
            <a:off x="337286" y="2788630"/>
            <a:ext cx="399056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CN" dirty="0"/>
              <a:t>A Good Hash Function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51" y="855248"/>
            <a:ext cx="8595359" cy="859389"/>
          </a:xfrm>
        </p:spPr>
        <p:txBody>
          <a:bodyPr/>
          <a:lstStyle/>
          <a:p>
            <a:r>
              <a:rPr lang="en-US" altLang="zh-HK" sz="2400" dirty="0">
                <a:solidFill>
                  <a:srgbClr val="FF0000"/>
                </a:solidFill>
              </a:rPr>
              <a:t>Uniformity</a:t>
            </a:r>
          </a:p>
          <a:p>
            <a:r>
              <a:rPr lang="en-US" altLang="zh-HK" sz="2400" dirty="0"/>
              <a:t>After performing hash mapping on all keys, the number of items in each bucket is similar.</a:t>
            </a:r>
          </a:p>
          <a:p>
            <a:endParaRPr lang="en-US" altLang="zh-HK" sz="2400" dirty="0"/>
          </a:p>
          <a:p>
            <a:endParaRPr lang="en-US" altLang="zh-HK" sz="2400" dirty="0"/>
          </a:p>
          <a:p>
            <a:endParaRPr lang="en-US" altLang="zh-HK" sz="2400" dirty="0"/>
          </a:p>
          <a:p>
            <a:endParaRPr lang="en-US" altLang="zh-HK" sz="2400" dirty="0"/>
          </a:p>
          <a:p>
            <a:endParaRPr lang="en-US" altLang="zh-HK" sz="2400" dirty="0"/>
          </a:p>
          <a:p>
            <a:endParaRPr lang="en-US" altLang="zh-HK" sz="2400" dirty="0"/>
          </a:p>
          <a:p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6F521C8-E943-4479-B211-B35864F19F00}"/>
              </a:ext>
            </a:extLst>
          </p:cNvPr>
          <p:cNvSpPr/>
          <p:nvPr/>
        </p:nvSpPr>
        <p:spPr bwMode="auto">
          <a:xfrm>
            <a:off x="4549944" y="2773561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AB14CEA-C30E-43DA-87D4-F6BD1396E543}"/>
              </a:ext>
            </a:extLst>
          </p:cNvPr>
          <p:cNvSpPr/>
          <p:nvPr/>
        </p:nvSpPr>
        <p:spPr>
          <a:xfrm>
            <a:off x="4194643" y="2220003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943817-088F-455E-836E-37D545850E73}"/>
              </a:ext>
            </a:extLst>
          </p:cNvPr>
          <p:cNvSpPr/>
          <p:nvPr/>
        </p:nvSpPr>
        <p:spPr>
          <a:xfrm>
            <a:off x="7360362" y="2030162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CC5C0F8-9532-4650-B4E5-D578F07970A0}"/>
              </a:ext>
            </a:extLst>
          </p:cNvPr>
          <p:cNvSpPr/>
          <p:nvPr/>
        </p:nvSpPr>
        <p:spPr bwMode="auto">
          <a:xfrm>
            <a:off x="4605499" y="2867700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9356C21-7B44-4ED2-8BD9-F2A394D9909F}"/>
              </a:ext>
            </a:extLst>
          </p:cNvPr>
          <p:cNvSpPr/>
          <p:nvPr/>
        </p:nvSpPr>
        <p:spPr>
          <a:xfrm rot="5400000">
            <a:off x="4320610" y="347362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6C211B73-7183-4E0E-BF6B-99912ED83A3A}"/>
              </a:ext>
            </a:extLst>
          </p:cNvPr>
          <p:cNvSpPr/>
          <p:nvPr/>
        </p:nvSpPr>
        <p:spPr bwMode="auto">
          <a:xfrm>
            <a:off x="4614820" y="4027180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FAF912F-6A61-4F12-BC2C-14D45387814D}"/>
              </a:ext>
            </a:extLst>
          </p:cNvPr>
          <p:cNvSpPr/>
          <p:nvPr/>
        </p:nvSpPr>
        <p:spPr>
          <a:xfrm rot="5400000">
            <a:off x="4344693" y="463559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377ECA7-36B6-413C-9FAB-49871E0F9DC1}"/>
              </a:ext>
            </a:extLst>
          </p:cNvPr>
          <p:cNvSpPr/>
          <p:nvPr/>
        </p:nvSpPr>
        <p:spPr bwMode="auto">
          <a:xfrm>
            <a:off x="4627308" y="5180458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058F50AB-6911-4EAD-A79A-8285019C25A7}"/>
              </a:ext>
            </a:extLst>
          </p:cNvPr>
          <p:cNvSpPr/>
          <p:nvPr/>
        </p:nvSpPr>
        <p:spPr bwMode="auto">
          <a:xfrm>
            <a:off x="3091323" y="2867700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3C448CF-560B-4D02-B45D-37B315718F77}"/>
              </a:ext>
            </a:extLst>
          </p:cNvPr>
          <p:cNvSpPr/>
          <p:nvPr/>
        </p:nvSpPr>
        <p:spPr>
          <a:xfrm>
            <a:off x="1439530" y="216245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Entries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C7848D3-4785-42F8-82C9-1040DAE48C21}"/>
              </a:ext>
            </a:extLst>
          </p:cNvPr>
          <p:cNvSpPr/>
          <p:nvPr/>
        </p:nvSpPr>
        <p:spPr bwMode="auto">
          <a:xfrm>
            <a:off x="7807811" y="2538656"/>
            <a:ext cx="1107346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8513CF7-A70D-4DE8-BF05-068BD2F0A734}"/>
              </a:ext>
            </a:extLst>
          </p:cNvPr>
          <p:cNvSpPr/>
          <p:nvPr/>
        </p:nvSpPr>
        <p:spPr>
          <a:xfrm>
            <a:off x="7327310" y="258889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55C1BD6-D930-4BDA-9824-2161F2CB31EB}"/>
              </a:ext>
            </a:extLst>
          </p:cNvPr>
          <p:cNvSpPr/>
          <p:nvPr/>
        </p:nvSpPr>
        <p:spPr>
          <a:xfrm>
            <a:off x="7360362" y="410628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B62D1FD-75F3-43D9-8CDE-3D19099EAFB9}"/>
              </a:ext>
            </a:extLst>
          </p:cNvPr>
          <p:cNvSpPr/>
          <p:nvPr/>
        </p:nvSpPr>
        <p:spPr>
          <a:xfrm>
            <a:off x="7349240" y="293069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37144F7-9245-4798-8C03-029690AFC54E}"/>
              </a:ext>
            </a:extLst>
          </p:cNvPr>
          <p:cNvSpPr/>
          <p:nvPr/>
        </p:nvSpPr>
        <p:spPr>
          <a:xfrm>
            <a:off x="7360362" y="562889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0EB00AA-0AFA-4524-94C7-9297020B2A9F}"/>
              </a:ext>
            </a:extLst>
          </p:cNvPr>
          <p:cNvSpPr/>
          <p:nvPr/>
        </p:nvSpPr>
        <p:spPr>
          <a:xfrm rot="5400000">
            <a:off x="7415389" y="343265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34549B5-C253-4BB7-911B-FC085CAF72B5}"/>
              </a:ext>
            </a:extLst>
          </p:cNvPr>
          <p:cNvSpPr/>
          <p:nvPr/>
        </p:nvSpPr>
        <p:spPr>
          <a:xfrm rot="5400000">
            <a:off x="7428564" y="488755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F047AAD-3DE4-46EE-A056-6E32568F23F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65785" y="4229051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BDC047E1-0943-4E71-B0E0-F873AF5C290F}"/>
              </a:ext>
            </a:extLst>
          </p:cNvPr>
          <p:cNvSpPr/>
          <p:nvPr/>
        </p:nvSpPr>
        <p:spPr bwMode="auto">
          <a:xfrm>
            <a:off x="6298319" y="3711478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EA1EB87-834C-49F0-8A3D-16BC8C8BF496}"/>
              </a:ext>
            </a:extLst>
          </p:cNvPr>
          <p:cNvCxnSpPr>
            <a:cxnSpLocks/>
            <a:endCxn id="10" idx="3"/>
          </p:cNvCxnSpPr>
          <p:nvPr/>
        </p:nvCxnSpPr>
        <p:spPr bwMode="auto">
          <a:xfrm flipH="1" flipV="1">
            <a:off x="4327849" y="3070450"/>
            <a:ext cx="274916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FBD26FD-C0D5-43B8-954B-2B8C83FC05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50349" y="5377458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F85548A2-5E26-43A7-8D95-327838027656}"/>
              </a:ext>
            </a:extLst>
          </p:cNvPr>
          <p:cNvCxnSpPr>
            <a:cxnSpLocks/>
            <a:endCxn id="105" idx="0"/>
          </p:cNvCxnSpPr>
          <p:nvPr/>
        </p:nvCxnSpPr>
        <p:spPr bwMode="auto">
          <a:xfrm rot="5400000">
            <a:off x="6836772" y="2744257"/>
            <a:ext cx="1019732" cy="914710"/>
          </a:xfrm>
          <a:prstGeom prst="curvedConnector3">
            <a:avLst>
              <a:gd name="adj1" fmla="val -27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E605CD4A-16DE-4416-BA97-DFCD7A74EDCA}"/>
              </a:ext>
            </a:extLst>
          </p:cNvPr>
          <p:cNvCxnSpPr>
            <a:cxnSpLocks/>
            <a:endCxn id="105" idx="4"/>
          </p:cNvCxnSpPr>
          <p:nvPr/>
        </p:nvCxnSpPr>
        <p:spPr bwMode="auto">
          <a:xfrm rot="16200000" flipV="1">
            <a:off x="6856394" y="4779513"/>
            <a:ext cx="993663" cy="927884"/>
          </a:xfrm>
          <a:prstGeom prst="curvedConnector3">
            <a:avLst>
              <a:gd name="adj1" fmla="val -5384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FE05C103-5C7D-4926-BA23-0CCA8FAE2C14}"/>
              </a:ext>
            </a:extLst>
          </p:cNvPr>
          <p:cNvCxnSpPr>
            <a:cxnSpLocks/>
            <a:stCxn id="86" idx="1"/>
            <a:endCxn id="105" idx="6"/>
          </p:cNvCxnSpPr>
          <p:nvPr/>
        </p:nvCxnSpPr>
        <p:spPr bwMode="auto">
          <a:xfrm rot="10800000">
            <a:off x="7480247" y="4229051"/>
            <a:ext cx="327564" cy="393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AEE8CE3B-2D5B-41F4-98FE-175129D3AEF3}"/>
              </a:ext>
            </a:extLst>
          </p:cNvPr>
          <p:cNvCxnSpPr>
            <a:cxnSpLocks/>
            <a:stCxn id="105" idx="2"/>
            <a:endCxn id="70" idx="3"/>
          </p:cNvCxnSpPr>
          <p:nvPr/>
        </p:nvCxnSpPr>
        <p:spPr bwMode="auto">
          <a:xfrm rot="10800000" flipV="1">
            <a:off x="5910799" y="4229050"/>
            <a:ext cx="387520" cy="11541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4175EE59-9D65-46F8-A2B0-8E7E6B115D3E}"/>
              </a:ext>
            </a:extLst>
          </p:cNvPr>
          <p:cNvCxnSpPr>
            <a:cxnSpLocks/>
            <a:stCxn id="105" idx="2"/>
            <a:endCxn id="68" idx="3"/>
          </p:cNvCxnSpPr>
          <p:nvPr/>
        </p:nvCxnSpPr>
        <p:spPr bwMode="auto">
          <a:xfrm rot="10800000" flipV="1">
            <a:off x="5898309" y="4229050"/>
            <a:ext cx="400010" cy="8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3B555135-7CF2-45E4-AADA-825CC6E400DA}"/>
              </a:ext>
            </a:extLst>
          </p:cNvPr>
          <p:cNvCxnSpPr>
            <a:cxnSpLocks/>
            <a:stCxn id="105" idx="2"/>
            <a:endCxn id="64" idx="3"/>
          </p:cNvCxnSpPr>
          <p:nvPr/>
        </p:nvCxnSpPr>
        <p:spPr bwMode="auto">
          <a:xfrm rot="10800000">
            <a:off x="5888991" y="3070453"/>
            <a:ext cx="409329" cy="11585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A957A38-783C-4093-8C87-1596C78477C9}"/>
              </a:ext>
            </a:extLst>
          </p:cNvPr>
          <p:cNvSpPr/>
          <p:nvPr/>
        </p:nvSpPr>
        <p:spPr bwMode="auto">
          <a:xfrm>
            <a:off x="1851145" y="2867700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028CF7D-D69C-46C0-8618-ABF4C67B1761}"/>
              </a:ext>
            </a:extLst>
          </p:cNvPr>
          <p:cNvSpPr/>
          <p:nvPr/>
        </p:nvSpPr>
        <p:spPr bwMode="auto">
          <a:xfrm>
            <a:off x="364987" y="2867700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AB48785-981D-4EE6-BC46-3E6C25FA58A8}"/>
              </a:ext>
            </a:extLst>
          </p:cNvPr>
          <p:cNvSpPr/>
          <p:nvPr/>
        </p:nvSpPr>
        <p:spPr>
          <a:xfrm>
            <a:off x="632559" y="284685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CCDCEDD-4C3E-4DAE-981F-34D00A8344C4}"/>
              </a:ext>
            </a:extLst>
          </p:cNvPr>
          <p:cNvSpPr/>
          <p:nvPr/>
        </p:nvSpPr>
        <p:spPr bwMode="auto">
          <a:xfrm>
            <a:off x="337287" y="3922668"/>
            <a:ext cx="396259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D15A1759-EECD-4968-8634-CCC3538C8A5E}"/>
              </a:ext>
            </a:extLst>
          </p:cNvPr>
          <p:cNvSpPr/>
          <p:nvPr/>
        </p:nvSpPr>
        <p:spPr bwMode="auto">
          <a:xfrm>
            <a:off x="3063354" y="4001738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650749F4-7C35-42B0-99ED-77121CE0BF1C}"/>
              </a:ext>
            </a:extLst>
          </p:cNvPr>
          <p:cNvSpPr/>
          <p:nvPr/>
        </p:nvSpPr>
        <p:spPr bwMode="auto">
          <a:xfrm>
            <a:off x="1823176" y="4001738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E16C8057-8A11-4742-9E88-00EA8E0BB822}"/>
              </a:ext>
            </a:extLst>
          </p:cNvPr>
          <p:cNvSpPr/>
          <p:nvPr/>
        </p:nvSpPr>
        <p:spPr bwMode="auto">
          <a:xfrm>
            <a:off x="359805" y="4001738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E2A60E0-1A7E-43C6-B0FF-6F8AD8527EBD}"/>
              </a:ext>
            </a:extLst>
          </p:cNvPr>
          <p:cNvSpPr/>
          <p:nvPr/>
        </p:nvSpPr>
        <p:spPr>
          <a:xfrm>
            <a:off x="627558" y="396159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7587B087-023B-43B3-A6CA-AB88D27422CB}"/>
              </a:ext>
            </a:extLst>
          </p:cNvPr>
          <p:cNvSpPr/>
          <p:nvPr/>
        </p:nvSpPr>
        <p:spPr bwMode="auto">
          <a:xfrm>
            <a:off x="337288" y="5095636"/>
            <a:ext cx="394330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FAC39F36-5E7F-470D-9A8E-6B46A2E1BCEC}"/>
              </a:ext>
            </a:extLst>
          </p:cNvPr>
          <p:cNvSpPr/>
          <p:nvPr/>
        </p:nvSpPr>
        <p:spPr bwMode="auto">
          <a:xfrm>
            <a:off x="3044065" y="5174706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DA8555CA-1DC8-4E6B-A075-2AC971D1FED4}"/>
              </a:ext>
            </a:extLst>
          </p:cNvPr>
          <p:cNvSpPr/>
          <p:nvPr/>
        </p:nvSpPr>
        <p:spPr bwMode="auto">
          <a:xfrm>
            <a:off x="1803887" y="5174706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D28DA6E0-775E-4CAB-A1D8-50CE11F3C4FA}"/>
              </a:ext>
            </a:extLst>
          </p:cNvPr>
          <p:cNvSpPr/>
          <p:nvPr/>
        </p:nvSpPr>
        <p:spPr bwMode="auto">
          <a:xfrm>
            <a:off x="385977" y="5174706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F9FBDCD-FD4E-49A6-9542-A54318492B2E}"/>
              </a:ext>
            </a:extLst>
          </p:cNvPr>
          <p:cNvSpPr/>
          <p:nvPr/>
        </p:nvSpPr>
        <p:spPr>
          <a:xfrm>
            <a:off x="635681" y="517470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A2A26CD-3743-4E84-B69A-DB58B6C95505}"/>
              </a:ext>
            </a:extLst>
          </p:cNvPr>
          <p:cNvSpPr txBox="1"/>
          <p:nvPr/>
        </p:nvSpPr>
        <p:spPr>
          <a:xfrm>
            <a:off x="6180406" y="3101367"/>
            <a:ext cx="58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410058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CN" dirty="0"/>
              <a:t>Reflection of Uniformity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99310"/>
            <a:ext cx="8595359" cy="859389"/>
          </a:xfrm>
        </p:spPr>
        <p:txBody>
          <a:bodyPr/>
          <a:lstStyle/>
          <a:p>
            <a:pPr marL="0" indent="0">
              <a:buNone/>
            </a:pPr>
            <a:endParaRPr lang="en-US" altLang="zh-HK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A good hash function should create linked lists of roughly the same size. </a:t>
            </a:r>
          </a:p>
          <a:p>
            <a:r>
              <a:rPr lang="en-US" altLang="zh-CN" sz="2400" dirty="0"/>
              <a:t>When uniformity is destroyed, search performance will drop from O(1) to O(n) in extreme cases.</a:t>
            </a:r>
          </a:p>
          <a:p>
            <a:r>
              <a:rPr lang="en-US" altLang="zh-CN" sz="2400" dirty="0"/>
              <a:t>Is there a set of hash functions that satisfy uniformity, so that the search performance (at least on average) is O(1)? </a:t>
            </a:r>
            <a:r>
              <a:rPr lang="en-US" altLang="zh-CN" sz="2400" dirty="0">
                <a:solidFill>
                  <a:srgbClr val="FF3300"/>
                </a:solidFill>
              </a:rPr>
              <a:t>-&gt; Universal Hashing</a:t>
            </a:r>
          </a:p>
          <a:p>
            <a:endParaRPr lang="en-US" altLang="zh-HK" sz="2400" dirty="0"/>
          </a:p>
          <a:p>
            <a:endParaRPr lang="en-US" altLang="zh-HK" sz="2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EF66685-02A2-4949-A210-9EDC9ED4BFF6}"/>
              </a:ext>
            </a:extLst>
          </p:cNvPr>
          <p:cNvSpPr/>
          <p:nvPr/>
        </p:nvSpPr>
        <p:spPr bwMode="auto">
          <a:xfrm>
            <a:off x="3087049" y="4176060"/>
            <a:ext cx="1413244" cy="2261993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695BC59-1AB1-4EF0-8CEA-0EF841F8E381}"/>
              </a:ext>
            </a:extLst>
          </p:cNvPr>
          <p:cNvSpPr/>
          <p:nvPr/>
        </p:nvSpPr>
        <p:spPr>
          <a:xfrm>
            <a:off x="2779445" y="3783514"/>
            <a:ext cx="20683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523D3B2-882C-4994-A217-E6B15E4727BD}"/>
              </a:ext>
            </a:extLst>
          </p:cNvPr>
          <p:cNvSpPr/>
          <p:nvPr/>
        </p:nvSpPr>
        <p:spPr>
          <a:xfrm>
            <a:off x="7205145" y="3429000"/>
            <a:ext cx="20683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98B747D-96A7-4049-82CB-A3DB8CE46AD0}"/>
              </a:ext>
            </a:extLst>
          </p:cNvPr>
          <p:cNvSpPr/>
          <p:nvPr/>
        </p:nvSpPr>
        <p:spPr bwMode="auto">
          <a:xfrm>
            <a:off x="3164413" y="4243620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6F15D42-0004-41C0-93DC-C2AE77E6CB36}"/>
              </a:ext>
            </a:extLst>
          </p:cNvPr>
          <p:cNvSpPr/>
          <p:nvPr/>
        </p:nvSpPr>
        <p:spPr bwMode="auto">
          <a:xfrm>
            <a:off x="7665831" y="3809207"/>
            <a:ext cx="1107346" cy="2885996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C99927F-96BB-4E3B-BC62-6AB14877B49F}"/>
              </a:ext>
            </a:extLst>
          </p:cNvPr>
          <p:cNvSpPr/>
          <p:nvPr/>
        </p:nvSpPr>
        <p:spPr>
          <a:xfrm>
            <a:off x="7185330" y="380920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3E1C57-F254-4DBD-A415-C51DD9398C59}"/>
              </a:ext>
            </a:extLst>
          </p:cNvPr>
          <p:cNvSpPr/>
          <p:nvPr/>
        </p:nvSpPr>
        <p:spPr>
          <a:xfrm>
            <a:off x="7205145" y="501149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169423-7CA3-467D-AB15-AEDA64C08BE3}"/>
              </a:ext>
            </a:extLst>
          </p:cNvPr>
          <p:cNvSpPr/>
          <p:nvPr/>
        </p:nvSpPr>
        <p:spPr>
          <a:xfrm>
            <a:off x="7207260" y="415100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9E30BB5-B219-46A4-ACFC-3A775BF311FD}"/>
              </a:ext>
            </a:extLst>
          </p:cNvPr>
          <p:cNvSpPr/>
          <p:nvPr/>
        </p:nvSpPr>
        <p:spPr>
          <a:xfrm>
            <a:off x="7190962" y="624400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303949D-3A33-4ACC-85CA-FC8D3E078D58}"/>
              </a:ext>
            </a:extLst>
          </p:cNvPr>
          <p:cNvSpPr/>
          <p:nvPr/>
        </p:nvSpPr>
        <p:spPr>
          <a:xfrm>
            <a:off x="7169341" y="442937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470B863-FA3A-4DB8-8190-7015BCCF16F2}"/>
              </a:ext>
            </a:extLst>
          </p:cNvPr>
          <p:cNvSpPr/>
          <p:nvPr/>
        </p:nvSpPr>
        <p:spPr>
          <a:xfrm>
            <a:off x="7176673" y="554939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A825C5D0-8ADC-4048-BBC2-282F41AA5798}"/>
              </a:ext>
            </a:extLst>
          </p:cNvPr>
          <p:cNvCxnSpPr>
            <a:cxnSpLocks/>
            <a:endCxn id="65" idx="7"/>
          </p:cNvCxnSpPr>
          <p:nvPr/>
        </p:nvCxnSpPr>
        <p:spPr bwMode="auto">
          <a:xfrm rot="5400000">
            <a:off x="6623562" y="3996915"/>
            <a:ext cx="1134567" cy="11284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D37786FA-91F9-4D7A-ADFE-A2B5CC96202B}"/>
              </a:ext>
            </a:extLst>
          </p:cNvPr>
          <p:cNvCxnSpPr>
            <a:cxnSpLocks/>
            <a:endCxn id="65" idx="5"/>
          </p:cNvCxnSpPr>
          <p:nvPr/>
        </p:nvCxnSpPr>
        <p:spPr bwMode="auto">
          <a:xfrm rot="10800000">
            <a:off x="6626601" y="5860402"/>
            <a:ext cx="1144152" cy="58820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D5A795BC-4011-422F-A533-80729241A1EA}"/>
              </a:ext>
            </a:extLst>
          </p:cNvPr>
          <p:cNvCxnSpPr>
            <a:cxnSpLocks/>
            <a:endCxn id="65" idx="6"/>
          </p:cNvCxnSpPr>
          <p:nvPr/>
        </p:nvCxnSpPr>
        <p:spPr bwMode="auto">
          <a:xfrm rot="10800000" flipV="1">
            <a:off x="6917113" y="5207571"/>
            <a:ext cx="893595" cy="2868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4261D5B7-BBDC-4F0B-A721-3D6CECB3BDD6}"/>
              </a:ext>
            </a:extLst>
          </p:cNvPr>
          <p:cNvSpPr/>
          <p:nvPr/>
        </p:nvSpPr>
        <p:spPr bwMode="auto">
          <a:xfrm>
            <a:off x="3171874" y="4725330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ADA3BEC-1D62-4330-88B2-21DA5D2DAE1E}"/>
              </a:ext>
            </a:extLst>
          </p:cNvPr>
          <p:cNvSpPr/>
          <p:nvPr/>
        </p:nvSpPr>
        <p:spPr bwMode="auto">
          <a:xfrm>
            <a:off x="4933380" y="4976850"/>
            <a:ext cx="1983732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F0632DE5-46C2-46B3-AFD3-C52ED0D6BC0E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809034" y="4323861"/>
            <a:ext cx="976630" cy="946806"/>
          </a:xfrm>
          <a:prstGeom prst="curvedConnector3">
            <a:avLst>
              <a:gd name="adj1" fmla="val 56013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BABE38FE-1856-4680-BC8D-276A591D681A}"/>
              </a:ext>
            </a:extLst>
          </p:cNvPr>
          <p:cNvSpPr/>
          <p:nvPr/>
        </p:nvSpPr>
        <p:spPr>
          <a:xfrm>
            <a:off x="7205145" y="589076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XXXXXX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BB67010-C018-4634-AD53-0826033539CD}"/>
              </a:ext>
            </a:extLst>
          </p:cNvPr>
          <p:cNvSpPr/>
          <p:nvPr/>
        </p:nvSpPr>
        <p:spPr>
          <a:xfrm>
            <a:off x="7181689" y="528985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YYYYYY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C81827F9-3F71-4C6E-823F-976D0265A61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823946" y="5490250"/>
            <a:ext cx="931140" cy="208504"/>
          </a:xfrm>
          <a:prstGeom prst="curvedConnector3">
            <a:avLst>
              <a:gd name="adj1" fmla="val 4052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3C0CB1E3-6435-453A-9143-4D4F25C2E397}"/>
              </a:ext>
            </a:extLst>
          </p:cNvPr>
          <p:cNvSpPr/>
          <p:nvPr/>
        </p:nvSpPr>
        <p:spPr bwMode="auto">
          <a:xfrm>
            <a:off x="629655" y="4026167"/>
            <a:ext cx="1656195" cy="2518823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4FAAF967-D9CB-4717-834B-655238BCDE2C}"/>
              </a:ext>
            </a:extLst>
          </p:cNvPr>
          <p:cNvCxnSpPr>
            <a:cxnSpLocks/>
            <a:stCxn id="90" idx="1"/>
            <a:endCxn id="78" idx="3"/>
          </p:cNvCxnSpPr>
          <p:nvPr/>
        </p:nvCxnSpPr>
        <p:spPr bwMode="auto">
          <a:xfrm rot="10800000">
            <a:off x="2178150" y="4313848"/>
            <a:ext cx="993725" cy="168214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AEAED36-B4B5-463B-BF62-B9774B315860}"/>
              </a:ext>
            </a:extLst>
          </p:cNvPr>
          <p:cNvSpPr/>
          <p:nvPr/>
        </p:nvSpPr>
        <p:spPr bwMode="auto">
          <a:xfrm>
            <a:off x="737354" y="4111095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A91A53FE-8BBF-407D-8269-0FC80F49F669}"/>
              </a:ext>
            </a:extLst>
          </p:cNvPr>
          <p:cNvSpPr/>
          <p:nvPr/>
        </p:nvSpPr>
        <p:spPr bwMode="auto">
          <a:xfrm>
            <a:off x="737354" y="4731263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0CE33E6-A2CA-439B-8865-C501E914330D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 bwMode="auto">
          <a:xfrm>
            <a:off x="1457752" y="4516598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6BD64424-C5E2-4C06-99A4-36D92FABB03F}"/>
              </a:ext>
            </a:extLst>
          </p:cNvPr>
          <p:cNvSpPr/>
          <p:nvPr/>
        </p:nvSpPr>
        <p:spPr bwMode="auto">
          <a:xfrm>
            <a:off x="737956" y="5357497"/>
            <a:ext cx="1440795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Address[3]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96E4A37-B056-4BBB-A953-6054FC8DE3C2}"/>
              </a:ext>
            </a:extLst>
          </p:cNvPr>
          <p:cNvCxnSpPr>
            <a:cxnSpLocks/>
            <a:endCxn id="81" idx="0"/>
          </p:cNvCxnSpPr>
          <p:nvPr/>
        </p:nvCxnSpPr>
        <p:spPr bwMode="auto">
          <a:xfrm>
            <a:off x="1458354" y="5142832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8B12871-CF77-4AE5-B76A-B6C71E239168}"/>
              </a:ext>
            </a:extLst>
          </p:cNvPr>
          <p:cNvCxnSpPr>
            <a:cxnSpLocks/>
          </p:cNvCxnSpPr>
          <p:nvPr/>
        </p:nvCxnSpPr>
        <p:spPr bwMode="auto">
          <a:xfrm>
            <a:off x="1457751" y="5755100"/>
            <a:ext cx="0" cy="214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BD25F440-C6F9-423A-80BB-14F5A7072B82}"/>
              </a:ext>
            </a:extLst>
          </p:cNvPr>
          <p:cNvSpPr/>
          <p:nvPr/>
        </p:nvSpPr>
        <p:spPr>
          <a:xfrm>
            <a:off x="401799" y="586772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F25FBD5F-5671-40E6-BFD7-57F911EBDAE0}"/>
              </a:ext>
            </a:extLst>
          </p:cNvPr>
          <p:cNvSpPr/>
          <p:nvPr/>
        </p:nvSpPr>
        <p:spPr>
          <a:xfrm>
            <a:off x="2755963" y="546111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5F598CB8-B32C-4698-94D7-124376F55434}"/>
              </a:ext>
            </a:extLst>
          </p:cNvPr>
          <p:cNvSpPr/>
          <p:nvPr/>
        </p:nvSpPr>
        <p:spPr bwMode="auto">
          <a:xfrm>
            <a:off x="3171874" y="5793244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lang="en-US" altLang="zh-CN" sz="1800" dirty="0">
                <a:latin typeface="Comic Sans MS (正文)\"/>
              </a:rPr>
              <a:t>j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D1DF7131-FADA-412F-963F-07338C4D30AC}"/>
              </a:ext>
            </a:extLst>
          </p:cNvPr>
          <p:cNvCxnSpPr>
            <a:cxnSpLocks/>
            <a:stCxn id="65" idx="2"/>
            <a:endCxn id="90" idx="3"/>
          </p:cNvCxnSpPr>
          <p:nvPr/>
        </p:nvCxnSpPr>
        <p:spPr bwMode="auto">
          <a:xfrm rot="10800000" flipV="1">
            <a:off x="4455366" y="5494422"/>
            <a:ext cx="478015" cy="501573"/>
          </a:xfrm>
          <a:prstGeom prst="curvedConnector3">
            <a:avLst>
              <a:gd name="adj1" fmla="val 43026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6844B251-A6EE-41E1-A8DF-81BE1DDEF6BE}"/>
              </a:ext>
            </a:extLst>
          </p:cNvPr>
          <p:cNvCxnSpPr>
            <a:cxnSpLocks/>
            <a:stCxn id="65" idx="2"/>
            <a:endCxn id="90" idx="3"/>
          </p:cNvCxnSpPr>
          <p:nvPr/>
        </p:nvCxnSpPr>
        <p:spPr bwMode="auto">
          <a:xfrm rot="10800000" flipV="1">
            <a:off x="4455366" y="5494422"/>
            <a:ext cx="478015" cy="501573"/>
          </a:xfrm>
          <a:prstGeom prst="curvedConnector3">
            <a:avLst>
              <a:gd name="adj1" fmla="val 65795"/>
            </a:avLst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913842CC-B48A-4137-9A2E-31A50A367929}"/>
              </a:ext>
            </a:extLst>
          </p:cNvPr>
          <p:cNvCxnSpPr>
            <a:cxnSpLocks/>
            <a:stCxn id="65" idx="2"/>
            <a:endCxn id="90" idx="3"/>
          </p:cNvCxnSpPr>
          <p:nvPr/>
        </p:nvCxnSpPr>
        <p:spPr bwMode="auto">
          <a:xfrm rot="10800000" flipV="1">
            <a:off x="4455366" y="5494422"/>
            <a:ext cx="478015" cy="501573"/>
          </a:xfrm>
          <a:prstGeom prst="curvedConnector3">
            <a:avLst>
              <a:gd name="adj1" fmla="val 20166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E5727C17-38F4-4C36-964D-3623F9AACD30}"/>
              </a:ext>
            </a:extLst>
          </p:cNvPr>
          <p:cNvSpPr/>
          <p:nvPr/>
        </p:nvSpPr>
        <p:spPr bwMode="auto">
          <a:xfrm>
            <a:off x="3179929" y="5180142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Bucket[2]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522268C-A94E-4E38-8BD0-BB9BB885F83F}"/>
              </a:ext>
            </a:extLst>
          </p:cNvPr>
          <p:cNvSpPr/>
          <p:nvPr/>
        </p:nvSpPr>
        <p:spPr>
          <a:xfrm>
            <a:off x="2794165" y="603522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B6BA3EC0-9F1E-44C9-A40B-E049FB6117E0}"/>
              </a:ext>
            </a:extLst>
          </p:cNvPr>
          <p:cNvCxnSpPr>
            <a:cxnSpLocks/>
            <a:stCxn id="65" idx="2"/>
            <a:endCxn id="90" idx="3"/>
          </p:cNvCxnSpPr>
          <p:nvPr/>
        </p:nvCxnSpPr>
        <p:spPr bwMode="auto">
          <a:xfrm rot="10800000" flipV="1">
            <a:off x="4455366" y="5494422"/>
            <a:ext cx="478015" cy="501573"/>
          </a:xfrm>
          <a:prstGeom prst="curvedConnector3">
            <a:avLst>
              <a:gd name="adj1" fmla="val 7808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FF7BCCEC-9189-4A18-A616-92E2FAB48113}"/>
              </a:ext>
            </a:extLst>
          </p:cNvPr>
          <p:cNvCxnSpPr>
            <a:cxnSpLocks/>
            <a:stCxn id="65" idx="2"/>
            <a:endCxn id="90" idx="3"/>
          </p:cNvCxnSpPr>
          <p:nvPr/>
        </p:nvCxnSpPr>
        <p:spPr bwMode="auto">
          <a:xfrm rot="10800000" flipV="1">
            <a:off x="4455366" y="5494422"/>
            <a:ext cx="478015" cy="501573"/>
          </a:xfrm>
          <a:prstGeom prst="curvedConnector3">
            <a:avLst>
              <a:gd name="adj1" fmla="val 4371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80C0258-4C2D-4CE9-ABF0-480740955AED}"/>
              </a:ext>
            </a:extLst>
          </p:cNvPr>
          <p:cNvSpPr txBox="1"/>
          <p:nvPr/>
        </p:nvSpPr>
        <p:spPr>
          <a:xfrm>
            <a:off x="4967232" y="5296993"/>
            <a:ext cx="2178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Hash(Key)=Const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C025C44-684F-4B07-A640-82A79DDA7194}"/>
              </a:ext>
            </a:extLst>
          </p:cNvPr>
          <p:cNvSpPr/>
          <p:nvPr/>
        </p:nvSpPr>
        <p:spPr>
          <a:xfrm>
            <a:off x="4523405" y="4140131"/>
            <a:ext cx="280703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 Very Dumb One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37E30797-A629-4CF1-840B-E1A6CEE4B9D3}"/>
              </a:ext>
            </a:extLst>
          </p:cNvPr>
          <p:cNvCxnSpPr>
            <a:cxnSpLocks/>
            <a:stCxn id="106" idx="2"/>
            <a:endCxn id="65" idx="0"/>
          </p:cNvCxnSpPr>
          <p:nvPr/>
        </p:nvCxnSpPr>
        <p:spPr bwMode="auto">
          <a:xfrm flipH="1">
            <a:off x="5925246" y="4540241"/>
            <a:ext cx="1678" cy="4366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52141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CN" dirty="0"/>
              <a:t>Universal Hashing: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56510"/>
            <a:ext cx="7653867" cy="859389"/>
          </a:xfrm>
        </p:spPr>
        <p:txBody>
          <a:bodyPr/>
          <a:lstStyle/>
          <a:p>
            <a:pPr marL="0" indent="0">
              <a:buNone/>
            </a:pPr>
            <a:endParaRPr lang="en-US" altLang="zh-HK" sz="2400" dirty="0"/>
          </a:p>
          <a:p>
            <a:r>
              <a:rPr lang="en-US" altLang="zh-CN" sz="2400" dirty="0">
                <a:solidFill>
                  <a:schemeClr val="tx2"/>
                </a:solidFill>
              </a:rPr>
              <a:t>Let </a:t>
            </a: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dirty="0">
                <a:solidFill>
                  <a:schemeClr val="tx2"/>
                </a:solidFill>
              </a:rPr>
              <a:t> be a set of </a:t>
            </a:r>
            <a:r>
              <a:rPr lang="en-US" altLang="zh-CN" sz="2400" dirty="0">
                <a:solidFill>
                  <a:srgbClr val="0000FF"/>
                </a:solidFill>
              </a:rPr>
              <a:t>n</a:t>
            </a:r>
            <a:r>
              <a:rPr lang="en-US" altLang="zh-CN" sz="2400" dirty="0">
                <a:solidFill>
                  <a:schemeClr val="tx2"/>
                </a:solidFill>
              </a:rPr>
              <a:t> integers, our goal is to build a data structure on </a:t>
            </a: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dirty="0">
                <a:solidFill>
                  <a:schemeClr val="tx2"/>
                </a:solidFill>
              </a:rPr>
              <a:t> to answer if the query </a:t>
            </a:r>
            <a:r>
              <a:rPr lang="en-US" altLang="zh-CN" sz="2400" dirty="0">
                <a:solidFill>
                  <a:srgbClr val="0000FF"/>
                </a:solidFill>
              </a:rPr>
              <a:t>q</a:t>
            </a:r>
            <a:r>
              <a:rPr lang="zh-CN" altLang="en-US" sz="2400" dirty="0">
                <a:solidFill>
                  <a:srgbClr val="0000FF"/>
                </a:solidFill>
              </a:rPr>
              <a:t>∈</a:t>
            </a:r>
            <a:r>
              <a:rPr lang="en-US" altLang="zh-CN" sz="2400" dirty="0">
                <a:solidFill>
                  <a:srgbClr val="0000FF"/>
                </a:solidFill>
              </a:rPr>
              <a:t>S</a:t>
            </a: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400" dirty="0">
                <a:solidFill>
                  <a:schemeClr val="tx2"/>
                </a:solidFill>
              </a:rPr>
              <a:t>Let </a:t>
            </a:r>
            <a:r>
              <a:rPr lang="en-US" altLang="zh-CN" sz="2400" dirty="0">
                <a:solidFill>
                  <a:srgbClr val="0000FF"/>
                </a:solidFill>
              </a:rPr>
              <a:t>H</a:t>
            </a:r>
            <a:r>
              <a:rPr lang="en-US" altLang="zh-CN" sz="2400" dirty="0">
                <a:solidFill>
                  <a:schemeClr val="tx2"/>
                </a:solidFill>
              </a:rPr>
              <a:t> be a family of hash functions from </a:t>
            </a:r>
            <a:r>
              <a:rPr lang="en-US" altLang="zh-CN" sz="2400" dirty="0">
                <a:solidFill>
                  <a:srgbClr val="0000FF"/>
                </a:solidFill>
              </a:rPr>
              <a:t>[U]</a:t>
            </a:r>
            <a:r>
              <a:rPr lang="en-US" altLang="zh-CN" sz="2400" dirty="0">
                <a:solidFill>
                  <a:schemeClr val="tx2"/>
                </a:solidFill>
              </a:rPr>
              <a:t> (from 1 to #Keys) -&gt;</a:t>
            </a:r>
            <a:r>
              <a:rPr lang="en-US" altLang="zh-CN" sz="2400" dirty="0">
                <a:solidFill>
                  <a:srgbClr val="0000FF"/>
                </a:solidFill>
              </a:rPr>
              <a:t> [m]</a:t>
            </a:r>
            <a:r>
              <a:rPr lang="en-US" altLang="zh-CN" sz="2400" dirty="0">
                <a:solidFill>
                  <a:schemeClr val="tx2"/>
                </a:solidFill>
              </a:rPr>
              <a:t> (from 1 to #Buckets)</a:t>
            </a:r>
            <a:br>
              <a:rPr lang="en-US" altLang="zh-CN" sz="2400" dirty="0"/>
            </a:b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H </a:t>
            </a:r>
            <a:r>
              <a:rPr lang="en-US" altLang="zh-CN" sz="2400" dirty="0"/>
              <a:t>is</a:t>
            </a:r>
            <a:r>
              <a:rPr lang="en-US" altLang="zh-CN" sz="2400" dirty="0">
                <a:solidFill>
                  <a:srgbClr val="FF3300"/>
                </a:solidFill>
              </a:rPr>
              <a:t> universal </a:t>
            </a:r>
            <a:r>
              <a:rPr lang="en-US" altLang="zh-CN" sz="2400" dirty="0"/>
              <a:t>if the following holds: </a:t>
            </a:r>
            <a:br>
              <a:rPr lang="en-US" altLang="zh-CN" sz="2400" dirty="0"/>
            </a:br>
            <a:r>
              <a:rPr lang="en-US" altLang="zh-CN" sz="1600" dirty="0"/>
              <a:t> </a:t>
            </a:r>
          </a:p>
          <a:p>
            <a:r>
              <a:rPr lang="en-US" altLang="zh-CN" sz="2400" dirty="0"/>
              <a:t>Let </a:t>
            </a:r>
            <a:r>
              <a:rPr lang="en-US" altLang="zh-CN" sz="2400" dirty="0">
                <a:solidFill>
                  <a:srgbClr val="0000FF"/>
                </a:solidFill>
              </a:rPr>
              <a:t>k1, k2</a:t>
            </a:r>
            <a:r>
              <a:rPr lang="en-US" altLang="zh-CN" sz="2400" dirty="0"/>
              <a:t> be two distinct integers in </a:t>
            </a:r>
            <a:r>
              <a:rPr lang="en-US" altLang="zh-CN" sz="2400" dirty="0">
                <a:solidFill>
                  <a:srgbClr val="0000FF"/>
                </a:solidFill>
              </a:rPr>
              <a:t>[U]</a:t>
            </a:r>
            <a:r>
              <a:rPr lang="en-US" altLang="zh-CN" sz="2400" dirty="0"/>
              <a:t>, By picking a function </a:t>
            </a:r>
            <a:r>
              <a:rPr lang="en-US" altLang="zh-CN" sz="2400" dirty="0">
                <a:solidFill>
                  <a:srgbClr val="0000FF"/>
                </a:solidFill>
              </a:rPr>
              <a:t>h</a:t>
            </a:r>
            <a:r>
              <a:rPr lang="zh-CN" altLang="en-US" sz="2400" dirty="0">
                <a:solidFill>
                  <a:srgbClr val="0000FF"/>
                </a:solidFill>
              </a:rPr>
              <a:t>∈</a:t>
            </a:r>
            <a:r>
              <a:rPr lang="en-US" altLang="zh-CN" sz="2400" dirty="0">
                <a:solidFill>
                  <a:srgbClr val="0000FF"/>
                </a:solidFill>
              </a:rPr>
              <a:t>H</a:t>
            </a:r>
            <a:r>
              <a:rPr lang="en-US" altLang="zh-CN" sz="2400" dirty="0"/>
              <a:t> uniformly at random, we guarantee that </a:t>
            </a:r>
            <a:r>
              <a:rPr lang="en-US" altLang="zh-CN" sz="2400" dirty="0" err="1">
                <a:solidFill>
                  <a:srgbClr val="0000FF"/>
                </a:solidFill>
              </a:rPr>
              <a:t>Pr</a:t>
            </a:r>
            <a:r>
              <a:rPr lang="en-US" altLang="zh-CN" sz="2400" dirty="0">
                <a:solidFill>
                  <a:srgbClr val="0000FF"/>
                </a:solidFill>
              </a:rPr>
              <a:t>[(h(k1)) = [(h(k2))] </a:t>
            </a:r>
            <a:r>
              <a:rPr lang="zh-CN" altLang="en-US" sz="2400" dirty="0">
                <a:solidFill>
                  <a:srgbClr val="0000FF"/>
                </a:solidFill>
              </a:rPr>
              <a:t>≤ </a:t>
            </a:r>
            <a:r>
              <a:rPr lang="en-US" altLang="zh-CN" sz="2400" dirty="0">
                <a:solidFill>
                  <a:srgbClr val="0000FF"/>
                </a:solidFill>
              </a:rPr>
              <a:t>1/m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HK" sz="2400" dirty="0"/>
          </a:p>
          <a:p>
            <a:endParaRPr lang="en-US" altLang="zh-HK" sz="2400" dirty="0"/>
          </a:p>
        </p:txBody>
      </p:sp>
    </p:spTree>
    <p:extLst>
      <p:ext uri="{BB962C8B-B14F-4D97-AF65-F5344CB8AC3E}">
        <p14:creationId xmlns:p14="http://schemas.microsoft.com/office/powerpoint/2010/main" val="1222154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CN" dirty="0"/>
              <a:t>Query Time Analysis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3" y="770021"/>
            <a:ext cx="8221133" cy="859389"/>
          </a:xfrm>
        </p:spPr>
        <p:txBody>
          <a:bodyPr/>
          <a:lstStyle/>
          <a:p>
            <a:pPr marL="0" indent="0">
              <a:buNone/>
            </a:pPr>
            <a:endParaRPr lang="en-US" altLang="zh-HK" sz="2400" dirty="0"/>
          </a:p>
          <a:p>
            <a:r>
              <a:rPr lang="en-US" altLang="zh-CN" sz="2400" dirty="0"/>
              <a:t>We focus on the case where query </a:t>
            </a:r>
            <a:r>
              <a:rPr lang="en-US" altLang="zh-CN" sz="2400" dirty="0" err="1">
                <a:solidFill>
                  <a:srgbClr val="FF0000"/>
                </a:solidFill>
              </a:rPr>
              <a:t>q∉S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We Assume that while the length of the linked list is </a:t>
            </a:r>
            <a:r>
              <a:rPr lang="en-US" altLang="zh-CN" sz="2400" dirty="0">
                <a:solidFill>
                  <a:srgbClr val="0000FF"/>
                </a:solidFill>
              </a:rPr>
              <a:t>L(q)</a:t>
            </a:r>
            <a:r>
              <a:rPr lang="en-US" altLang="zh-CN" sz="2400" dirty="0"/>
              <a:t>, the time cost of probing all the elements in the linked list is </a:t>
            </a:r>
            <a:r>
              <a:rPr lang="en-US" altLang="zh-CN" sz="2400" dirty="0">
                <a:solidFill>
                  <a:srgbClr val="0000FF"/>
                </a:solidFill>
              </a:rPr>
              <a:t>O(L(q)) </a:t>
            </a:r>
            <a:br>
              <a:rPr lang="en-US" altLang="zh-CN" sz="2400" dirty="0"/>
            </a:br>
            <a:endParaRPr lang="en-US" altLang="zh-HK" sz="2400" dirty="0"/>
          </a:p>
          <a:p>
            <a:r>
              <a:rPr lang="en-US" altLang="zh-CN" sz="2400" dirty="0"/>
              <a:t>Define random variable </a:t>
            </a:r>
            <a:r>
              <a:rPr lang="en-US" altLang="zh-CN" sz="2400" dirty="0">
                <a:solidFill>
                  <a:srgbClr val="0000FF"/>
                </a:solidFill>
              </a:rPr>
              <a:t>Xi (1 </a:t>
            </a:r>
            <a:r>
              <a:rPr lang="zh-CN" altLang="en-US" sz="2400" dirty="0">
                <a:solidFill>
                  <a:srgbClr val="0000FF"/>
                </a:solidFill>
              </a:rPr>
              <a:t>≤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≤ </a:t>
            </a:r>
            <a:r>
              <a:rPr lang="en-US" altLang="zh-CN" sz="2400" dirty="0">
                <a:solidFill>
                  <a:srgbClr val="0000FF"/>
                </a:solidFill>
              </a:rPr>
              <a:t>n)</a:t>
            </a:r>
            <a:br>
              <a:rPr lang="en-US" altLang="zh-CN" sz="2400" dirty="0"/>
            </a:br>
            <a:endParaRPr lang="en-US" altLang="zh-HK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A13C11-F41F-489D-AF65-7AC1C93E54D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3" y="4245468"/>
            <a:ext cx="8221133" cy="85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6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Review of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79098"/>
            <a:ext cx="7772400" cy="3713396"/>
          </a:xfrm>
        </p:spPr>
        <p:txBody>
          <a:bodyPr/>
          <a:lstStyle/>
          <a:p>
            <a:r>
              <a:rPr lang="en-US" sz="2400" dirty="0"/>
              <a:t>Binary tree: A tree data structure with at most two child nodes for each node</a:t>
            </a:r>
          </a:p>
          <a:p>
            <a:r>
              <a:rPr lang="en-US" sz="2400" dirty="0"/>
              <a:t>Search process: Root node -&gt; search the left/right subtree</a:t>
            </a:r>
            <a:r>
              <a:rPr lang="zh-CN" altLang="en-US" sz="2400" dirty="0"/>
              <a:t> </a:t>
            </a:r>
            <a:r>
              <a:rPr lang="en-US" altLang="zh-CN" sz="2400" dirty="0"/>
              <a:t>(target value is less/more than the current node -&gt; </a:t>
            </a:r>
            <a:r>
              <a:rPr lang="en-US" sz="2400" dirty="0"/>
              <a:t>repeat until the target value is found or a leaf node is reached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2F8B08-2EBA-4DC2-988B-29B721FA3D7B}"/>
              </a:ext>
            </a:extLst>
          </p:cNvPr>
          <p:cNvSpPr txBox="1">
            <a:spLocks/>
          </p:cNvSpPr>
          <p:nvPr/>
        </p:nvSpPr>
        <p:spPr bwMode="auto">
          <a:xfrm>
            <a:off x="611222" y="5597088"/>
            <a:ext cx="7772400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i="1" kern="0" dirty="0">
                <a:solidFill>
                  <a:srgbClr val="C00000"/>
                </a:solidFill>
              </a:rPr>
              <a:t>Question: Don’t we have any more efficient search techniques? Even O(1)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147B1C-91F3-4886-92FD-600FA5EFE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35" y="3666861"/>
            <a:ext cx="6984774" cy="16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8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CN" dirty="0"/>
              <a:t>Query Time Analysis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70021"/>
            <a:ext cx="8470900" cy="859389"/>
          </a:xfrm>
        </p:spPr>
        <p:txBody>
          <a:bodyPr/>
          <a:lstStyle/>
          <a:p>
            <a:pPr marL="0" indent="0">
              <a:buNone/>
            </a:pPr>
            <a:endParaRPr lang="en-US" altLang="zh-HK" sz="2400" dirty="0"/>
          </a:p>
          <a:p>
            <a:r>
              <a:rPr lang="en-US" altLang="zh-CN" sz="2400" dirty="0"/>
              <a:t>By universality, </a:t>
            </a:r>
            <a:r>
              <a:rPr lang="en-US" altLang="zh-CN" sz="2400" dirty="0" err="1">
                <a:solidFill>
                  <a:srgbClr val="0000FF"/>
                </a:solidFill>
              </a:rPr>
              <a:t>Pr</a:t>
            </a:r>
            <a:r>
              <a:rPr lang="en-US" altLang="zh-CN" sz="2400" dirty="0">
                <a:solidFill>
                  <a:srgbClr val="0000FF"/>
                </a:solidFill>
              </a:rPr>
              <a:t>[Xi = 1] </a:t>
            </a:r>
            <a:r>
              <a:rPr lang="zh-CN" altLang="en-US" sz="2400" dirty="0">
                <a:solidFill>
                  <a:srgbClr val="0000FF"/>
                </a:solidFill>
              </a:rPr>
              <a:t>≤ </a:t>
            </a:r>
            <a:r>
              <a:rPr lang="en-US" altLang="zh-CN" sz="2400" dirty="0">
                <a:solidFill>
                  <a:srgbClr val="0000FF"/>
                </a:solidFill>
              </a:rPr>
              <a:t>1/m</a:t>
            </a:r>
          </a:p>
          <a:p>
            <a:endParaRPr lang="en-US" altLang="zh-CN" sz="2400" dirty="0"/>
          </a:p>
          <a:p>
            <a:r>
              <a:rPr lang="en-US" altLang="zh-CN" sz="2400" dirty="0"/>
              <a:t>meaning that </a:t>
            </a:r>
            <a:r>
              <a:rPr lang="en-US" altLang="zh-CN" sz="2400" dirty="0">
                <a:solidFill>
                  <a:srgbClr val="0000FF"/>
                </a:solidFill>
              </a:rPr>
              <a:t>E[Xi] = 1 × </a:t>
            </a:r>
            <a:r>
              <a:rPr lang="en-US" altLang="zh-CN" sz="2400" dirty="0" err="1">
                <a:solidFill>
                  <a:srgbClr val="0000FF"/>
                </a:solidFill>
              </a:rPr>
              <a:t>Pr</a:t>
            </a:r>
            <a:r>
              <a:rPr lang="en-US" altLang="zh-CN" sz="2400" dirty="0">
                <a:solidFill>
                  <a:srgbClr val="0000FF"/>
                </a:solidFill>
              </a:rPr>
              <a:t>[Xi = 1] +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0 × </a:t>
            </a:r>
            <a:r>
              <a:rPr lang="en-US" altLang="zh-CN" sz="2400" dirty="0" err="1">
                <a:solidFill>
                  <a:srgbClr val="0000FF"/>
                </a:solidFill>
              </a:rPr>
              <a:t>Pr</a:t>
            </a:r>
            <a:r>
              <a:rPr lang="en-US" altLang="zh-CN" sz="2400" dirty="0">
                <a:solidFill>
                  <a:srgbClr val="0000FF"/>
                </a:solidFill>
              </a:rPr>
              <a:t>[Xi = 0] </a:t>
            </a:r>
            <a:r>
              <a:rPr lang="zh-CN" altLang="en-US" sz="2400" dirty="0">
                <a:solidFill>
                  <a:srgbClr val="0000FF"/>
                </a:solidFill>
              </a:rPr>
              <a:t>≤ </a:t>
            </a:r>
            <a:r>
              <a:rPr lang="en-US" altLang="zh-CN" sz="2400" dirty="0">
                <a:solidFill>
                  <a:srgbClr val="0000FF"/>
                </a:solidFill>
              </a:rPr>
              <a:t>1/m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Hence: </a:t>
            </a:r>
            <a:r>
              <a:rPr lang="en-US" altLang="zh-CN" sz="2400" dirty="0">
                <a:solidFill>
                  <a:srgbClr val="0000FF"/>
                </a:solidFill>
              </a:rPr>
              <a:t>E[|L(q)|] = E[X1] + E[X2] + ···· + E[</a:t>
            </a:r>
            <a:r>
              <a:rPr lang="en-US" altLang="zh-CN" sz="2400" dirty="0" err="1">
                <a:solidFill>
                  <a:srgbClr val="0000FF"/>
                </a:solidFill>
              </a:rPr>
              <a:t>Xn</a:t>
            </a:r>
            <a:r>
              <a:rPr lang="en-US" altLang="zh-CN" sz="2400" dirty="0">
                <a:solidFill>
                  <a:srgbClr val="0000FF"/>
                </a:solidFill>
              </a:rPr>
              <a:t>] </a:t>
            </a:r>
            <a:r>
              <a:rPr lang="zh-CN" altLang="en-US" sz="2400" dirty="0">
                <a:solidFill>
                  <a:srgbClr val="0000FF"/>
                </a:solidFill>
              </a:rPr>
              <a:t>≤ </a:t>
            </a:r>
            <a:r>
              <a:rPr lang="en-US" altLang="zh-CN" sz="2400" dirty="0">
                <a:solidFill>
                  <a:srgbClr val="0000FF"/>
                </a:solidFill>
              </a:rPr>
              <a:t>n/m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By choosing </a:t>
            </a:r>
            <a:r>
              <a:rPr lang="en-US" altLang="zh-CN" sz="2400" dirty="0">
                <a:solidFill>
                  <a:srgbClr val="0000FF"/>
                </a:solidFill>
              </a:rPr>
              <a:t>m = </a:t>
            </a:r>
            <a:r>
              <a:rPr lang="el-GR" altLang="zh-CN" sz="2400" dirty="0">
                <a:solidFill>
                  <a:srgbClr val="0000FF"/>
                </a:solidFill>
              </a:rPr>
              <a:t>Θ</a:t>
            </a:r>
            <a:r>
              <a:rPr lang="en-US" altLang="zh-CN" sz="2400" dirty="0">
                <a:solidFill>
                  <a:srgbClr val="0000FF"/>
                </a:solidFill>
              </a:rPr>
              <a:t>(n)</a:t>
            </a:r>
            <a:r>
              <a:rPr lang="en-US" altLang="zh-CN" sz="2400" dirty="0"/>
              <a:t>, we have </a:t>
            </a:r>
            <a:r>
              <a:rPr lang="en-US" altLang="zh-CN" sz="2400" dirty="0">
                <a:solidFill>
                  <a:srgbClr val="0000FF"/>
                </a:solidFill>
              </a:rPr>
              <a:t>E[|L(q)|] </a:t>
            </a:r>
            <a:r>
              <a:rPr lang="zh-CN" altLang="en-US" sz="2400" dirty="0">
                <a:solidFill>
                  <a:srgbClr val="0000FF"/>
                </a:solidFill>
              </a:rPr>
              <a:t>≤ </a:t>
            </a:r>
            <a:r>
              <a:rPr lang="en-US" altLang="zh-CN" sz="2400" dirty="0">
                <a:solidFill>
                  <a:srgbClr val="0000FF"/>
                </a:solidFill>
              </a:rPr>
              <a:t>n/m = O(1)</a:t>
            </a:r>
            <a:br>
              <a:rPr lang="en-US" altLang="zh-CN" sz="2400" dirty="0">
                <a:solidFill>
                  <a:srgbClr val="0000FF"/>
                </a:solidFill>
              </a:rPr>
            </a:br>
            <a:endParaRPr lang="en-US" altLang="zh-HK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32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dirty="0"/>
              <a:t>To Obtain a </a:t>
            </a:r>
            <a:r>
              <a:rPr lang="en-US" altLang="zh-CN" dirty="0"/>
              <a:t>Universal Function 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83087"/>
            <a:ext cx="8470900" cy="1456712"/>
          </a:xfrm>
        </p:spPr>
        <p:txBody>
          <a:bodyPr/>
          <a:lstStyle/>
          <a:p>
            <a:pPr marL="0" indent="0">
              <a:buNone/>
            </a:pPr>
            <a:endParaRPr lang="en-US" altLang="zh-HK" sz="2400" dirty="0"/>
          </a:p>
          <a:p>
            <a:r>
              <a:rPr lang="en-US" altLang="zh-CN" sz="2400" dirty="0"/>
              <a:t>We now construct a universal family </a:t>
            </a:r>
            <a:r>
              <a:rPr lang="en-US" altLang="zh-CN" sz="2400" dirty="0">
                <a:solidFill>
                  <a:srgbClr val="0000FF"/>
                </a:solidFill>
              </a:rPr>
              <a:t>H</a:t>
            </a:r>
            <a:r>
              <a:rPr lang="en-US" altLang="zh-CN" sz="2400" dirty="0"/>
              <a:t> of hash functions from </a:t>
            </a:r>
            <a:r>
              <a:rPr lang="en-US" altLang="zh-CN" sz="2400" dirty="0">
                <a:solidFill>
                  <a:srgbClr val="0000FF"/>
                </a:solidFill>
              </a:rPr>
              <a:t>[U] </a:t>
            </a:r>
            <a:r>
              <a:rPr lang="en-US" altLang="zh-CN" sz="2400" dirty="0"/>
              <a:t>to </a:t>
            </a:r>
            <a:r>
              <a:rPr lang="en-US" altLang="zh-CN" sz="2400" dirty="0">
                <a:solidFill>
                  <a:srgbClr val="0000FF"/>
                </a:solidFill>
              </a:rPr>
              <a:t>[m] </a:t>
            </a:r>
            <a:endParaRPr lang="en-US" altLang="zh-HK" sz="2400" dirty="0">
              <a:solidFill>
                <a:srgbClr val="0000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F785AC-1B22-4B77-885F-0E46A89B4B51}"/>
              </a:ext>
            </a:extLst>
          </p:cNvPr>
          <p:cNvSpPr txBox="1">
            <a:spLocks/>
          </p:cNvSpPr>
          <p:nvPr/>
        </p:nvSpPr>
        <p:spPr bwMode="auto">
          <a:xfrm>
            <a:off x="916516" y="1846401"/>
            <a:ext cx="7484533" cy="442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HK" sz="2400" kern="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Pick a prime number </a:t>
            </a:r>
            <a:r>
              <a:rPr lang="en-US" altLang="zh-CN" sz="2400" dirty="0">
                <a:solidFill>
                  <a:srgbClr val="0000FF"/>
                </a:solidFill>
              </a:rPr>
              <a:t>p</a:t>
            </a:r>
            <a:r>
              <a:rPr lang="en-US" altLang="zh-CN" sz="2400" dirty="0"/>
              <a:t> such that </a:t>
            </a:r>
            <a:r>
              <a:rPr lang="en-US" altLang="zh-CN" sz="2400" dirty="0">
                <a:solidFill>
                  <a:srgbClr val="0000FF"/>
                </a:solidFill>
              </a:rPr>
              <a:t>p ≥ m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000FF"/>
                </a:solidFill>
              </a:rPr>
              <a:t>p ≥ U</a:t>
            </a:r>
            <a:r>
              <a:rPr lang="en-US" altLang="zh-CN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For every </a:t>
            </a:r>
            <a:r>
              <a:rPr lang="en-US" altLang="zh-CN" sz="2400" dirty="0">
                <a:solidFill>
                  <a:srgbClr val="0000FF"/>
                </a:solidFill>
              </a:rPr>
              <a:t>α∈{1, 2, ..., p - 1}</a:t>
            </a:r>
            <a:r>
              <a:rPr lang="en-US" altLang="zh-CN" sz="2400" dirty="0"/>
              <a:t> and every </a:t>
            </a:r>
            <a:r>
              <a:rPr lang="en-US" altLang="zh-CN" sz="2400" dirty="0">
                <a:solidFill>
                  <a:srgbClr val="0000FF"/>
                </a:solidFill>
              </a:rPr>
              <a:t>β∈{0, 1, ..., p - 1}, </a:t>
            </a:r>
            <a:r>
              <a:rPr lang="en-US" altLang="zh-CN" sz="2400" dirty="0"/>
              <a:t>define: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This defines </a:t>
            </a:r>
            <a:r>
              <a:rPr lang="en-US" altLang="zh-CN" sz="2400" dirty="0">
                <a:solidFill>
                  <a:srgbClr val="0000FF"/>
                </a:solidFill>
              </a:rPr>
              <a:t>p(p - 1) </a:t>
            </a:r>
            <a:r>
              <a:rPr lang="en-US" altLang="zh-CN" sz="2400" dirty="0"/>
              <a:t>hash functions, which constitute our </a:t>
            </a:r>
            <a:r>
              <a:rPr lang="en-US" altLang="zh-CN" sz="2400" dirty="0">
                <a:solidFill>
                  <a:srgbClr val="0000FF"/>
                </a:solidFill>
              </a:rPr>
              <a:t>H</a:t>
            </a:r>
            <a:br>
              <a:rPr lang="en-US" altLang="zh-CN" sz="1600" dirty="0"/>
            </a:b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</a:p>
          <a:p>
            <a:pPr marL="0" indent="0">
              <a:buNone/>
            </a:pP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en-US" altLang="zh-HK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2463F7-1C86-4063-86ED-BE0CFA141DE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97" y="4365755"/>
            <a:ext cx="6074205" cy="4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93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FDFC828F-F0EB-432E-9C82-CFFC56F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CN" dirty="0"/>
              <a:t>Existence of the Prime Number</a:t>
            </a:r>
            <a:endParaRPr lang="zh-HK" alt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E5041E2A-DC81-45F5-8565-0E1561F7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83087"/>
            <a:ext cx="7772400" cy="1456712"/>
          </a:xfrm>
        </p:spPr>
        <p:txBody>
          <a:bodyPr/>
          <a:lstStyle/>
          <a:p>
            <a:pPr marL="0" indent="0">
              <a:buNone/>
            </a:pPr>
            <a:endParaRPr lang="en-US" altLang="zh-HK" sz="2400" dirty="0"/>
          </a:p>
          <a:p>
            <a:r>
              <a:rPr lang="en-US" altLang="zh-CN" sz="2400" dirty="0"/>
              <a:t>Is it always possible to choose a desired prime number </a:t>
            </a:r>
            <a:r>
              <a:rPr lang="en-US" altLang="zh-CN" sz="2400" dirty="0">
                <a:solidFill>
                  <a:srgbClr val="0000FF"/>
                </a:solidFill>
              </a:rPr>
              <a:t>p</a:t>
            </a:r>
            <a:r>
              <a:rPr lang="en-US" altLang="zh-CN" sz="2400" dirty="0"/>
              <a:t>? 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Recall that the </a:t>
            </a:r>
            <a:r>
              <a:rPr lang="en-US" altLang="zh-CN" sz="2400" b="1" dirty="0"/>
              <a:t>RAM</a:t>
            </a:r>
            <a:r>
              <a:rPr lang="en-US" altLang="zh-CN" sz="2400" dirty="0"/>
              <a:t> model is defined with a word length </a:t>
            </a:r>
            <a:r>
              <a:rPr lang="en-US" altLang="zh-CN" sz="2400" dirty="0">
                <a:solidFill>
                  <a:srgbClr val="FF0000"/>
                </a:solidFill>
              </a:rPr>
              <a:t>w</a:t>
            </a:r>
            <a:r>
              <a:rPr lang="en-US" altLang="zh-CN" sz="2400" dirty="0"/>
              <a:t>, namely, the number of bits in a word. Hence, </a:t>
            </a:r>
            <a:r>
              <a:rPr lang="en-US" altLang="zh-CN" sz="2400" dirty="0">
                <a:solidFill>
                  <a:srgbClr val="0000FF"/>
                </a:solidFill>
              </a:rPr>
              <a:t>U ≤ 2^w - 1 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Number theory shows that there is at least one prime number between </a:t>
            </a:r>
            <a:r>
              <a:rPr lang="en-US" altLang="zh-CN" sz="2400" dirty="0">
                <a:solidFill>
                  <a:srgbClr val="0000FF"/>
                </a:solidFill>
              </a:rPr>
              <a:t>x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FF"/>
                </a:solidFill>
              </a:rPr>
              <a:t>2x</a:t>
            </a:r>
            <a:r>
              <a:rPr lang="en-US" altLang="zh-CN" sz="2400" dirty="0"/>
              <a:t>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Hence, one can prepare in advance such a prime number p in the range </a:t>
            </a:r>
            <a:r>
              <a:rPr lang="en-US" altLang="zh-CN" sz="2400" dirty="0">
                <a:solidFill>
                  <a:srgbClr val="0000FF"/>
                </a:solidFill>
              </a:rPr>
              <a:t>[2^w, 2^w+1] </a:t>
            </a:r>
            <a:r>
              <a:rPr lang="en-US" altLang="zh-CN" sz="2400" dirty="0"/>
              <a:t>and use this p to construct a universal hash family. 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endParaRPr lang="en-US" altLang="zh-HK" sz="2400" dirty="0"/>
          </a:p>
        </p:txBody>
      </p:sp>
    </p:spTree>
    <p:extLst>
      <p:ext uri="{BB962C8B-B14F-4D97-AF65-F5344CB8AC3E}">
        <p14:creationId xmlns:p14="http://schemas.microsoft.com/office/powerpoint/2010/main" val="2800207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9122939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CN" sz="4400" dirty="0">
                <a:solidFill>
                  <a:srgbClr val="002060"/>
                </a:solidFill>
              </a:rPr>
              <a:t>Hashing</a:t>
            </a:r>
            <a:r>
              <a:rPr lang="en-US" altLang="zh-TW" sz="4400" dirty="0">
                <a:solidFill>
                  <a:srgbClr val="002060"/>
                </a:solidFill>
              </a:rPr>
              <a:t>  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r>
              <a:rPr lang="en-US" altLang="zh-TW" sz="6600" u="none" dirty="0">
                <a:solidFill>
                  <a:srgbClr val="002060"/>
                </a:solidFill>
              </a:rPr>
              <a:t>Part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>
                <a:solidFill>
                  <a:srgbClr val="002060"/>
                </a:solidFill>
              </a:rPr>
              <a:t>3: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 err="1">
                <a:solidFill>
                  <a:srgbClr val="002060"/>
                </a:solidFill>
              </a:rPr>
              <a:t>Colli</a:t>
            </a:r>
            <a:r>
              <a:rPr lang="en-US" altLang="zh-CN" sz="6600" u="none" dirty="0">
                <a:solidFill>
                  <a:srgbClr val="002060"/>
                </a:solidFill>
              </a:rPr>
              <a:t>. Handling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69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/>
              <a:t>Intro.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06023"/>
            <a:ext cx="8614610" cy="1977444"/>
          </a:xfrm>
        </p:spPr>
        <p:txBody>
          <a:bodyPr/>
          <a:lstStyle/>
          <a:p>
            <a:r>
              <a:rPr lang="en-US" altLang="zh-HK" sz="2400" dirty="0"/>
              <a:t>When an overflow occurs, we cannot insert a record into its home bucket, because by overflow it means that the home bucket is full. We have to handle overflow by </a:t>
            </a:r>
            <a:r>
              <a:rPr lang="en-US" altLang="zh-HK" sz="2400" dirty="0">
                <a:solidFill>
                  <a:srgbClr val="FF0000"/>
                </a:solidFill>
              </a:rPr>
              <a:t>finding a new place </a:t>
            </a:r>
            <a:r>
              <a:rPr lang="en-US" altLang="zh-HK" sz="2400" dirty="0"/>
              <a:t>to insert a new record. </a:t>
            </a:r>
          </a:p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zh-HK" sz="2400" dirty="0"/>
              <a:t>Two methods:</a:t>
            </a:r>
            <a:endParaRPr lang="en-US" altLang="zh-H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8EBF8-0CAD-4272-9624-73141631029F}"/>
              </a:ext>
            </a:extLst>
          </p:cNvPr>
          <p:cNvSpPr txBox="1">
            <a:spLocks/>
          </p:cNvSpPr>
          <p:nvPr/>
        </p:nvSpPr>
        <p:spPr bwMode="auto">
          <a:xfrm>
            <a:off x="228601" y="3183467"/>
            <a:ext cx="8614610" cy="138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FF0000"/>
                </a:solidFill>
              </a:rPr>
              <a:t>Chaining</a:t>
            </a:r>
            <a:r>
              <a:rPr lang="en-US" altLang="zh-HK" dirty="0"/>
              <a:t>: each bucket uses a linked list,</a:t>
            </a:r>
            <a:r>
              <a:rPr lang="zh-CN" altLang="en-US" dirty="0"/>
              <a:t> </a:t>
            </a:r>
            <a:r>
              <a:rPr lang="en-US" altLang="zh-CN" dirty="0"/>
              <a:t>assuming s=1</a:t>
            </a:r>
            <a:endParaRPr lang="en-US" altLang="zh-HK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FF0000"/>
                </a:solidFill>
              </a:rPr>
              <a:t>Open Addressing</a:t>
            </a:r>
            <a:r>
              <a:rPr lang="en-US" altLang="zh-HK" dirty="0"/>
              <a:t>: Search a bucket that is not full yet in the hash table in a systematic manner. </a:t>
            </a:r>
          </a:p>
          <a:p>
            <a:pPr marL="914400" lvl="1" indent="-457200">
              <a:buFont typeface="+mj-lt"/>
              <a:buAutoNum type="arabicPeriod"/>
            </a:pPr>
            <a:endParaRPr lang="zh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8DA159-6462-43E5-A8D1-8CC69686720D}"/>
              </a:ext>
            </a:extLst>
          </p:cNvPr>
          <p:cNvSpPr txBox="1"/>
          <p:nvPr/>
        </p:nvSpPr>
        <p:spPr>
          <a:xfrm>
            <a:off x="228601" y="4572000"/>
            <a:ext cx="81533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+mj-lt"/>
              <a:buAutoNum type="alphaLcParenR"/>
            </a:pPr>
            <a:r>
              <a:rPr lang="en-US" altLang="zh-HK" sz="2000" dirty="0">
                <a:latin typeface="+mn-lt"/>
              </a:rPr>
              <a:t>Linear probing (known as linear open addressing)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altLang="zh-HK" sz="2000" dirty="0">
                <a:latin typeface="+mn-lt"/>
              </a:rPr>
              <a:t>Quadratic probing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altLang="zh-HK" sz="2000" dirty="0">
                <a:latin typeface="+mn-lt"/>
              </a:rPr>
              <a:t>Rehashing</a:t>
            </a:r>
          </a:p>
        </p:txBody>
      </p:sp>
    </p:spTree>
    <p:extLst>
      <p:ext uri="{BB962C8B-B14F-4D97-AF65-F5344CB8AC3E}">
        <p14:creationId xmlns:p14="http://schemas.microsoft.com/office/powerpoint/2010/main" val="2610561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 err="1"/>
              <a:t>Muti</a:t>
            </a:r>
            <a:r>
              <a:rPr lang="en-US" altLang="zh-HK" dirty="0"/>
              <a:t>-Slots: Intuition✅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62" y="964785"/>
            <a:ext cx="8614610" cy="1681556"/>
          </a:xfrm>
        </p:spPr>
        <p:txBody>
          <a:bodyPr/>
          <a:lstStyle/>
          <a:p>
            <a:r>
              <a:rPr lang="en-US" altLang="zh-HK" sz="2400" dirty="0"/>
              <a:t>Structure: The Bucket unit is further subdivided into several slots, each of which stores conflicting entries.</a:t>
            </a:r>
          </a:p>
          <a:p>
            <a:r>
              <a:rPr lang="en-US" altLang="zh-HK" sz="2400" dirty="0"/>
              <a:t>Search: After locating a bucket, </a:t>
            </a:r>
            <a:r>
              <a:rPr lang="en-US" altLang="zh-HK" sz="2400" dirty="0">
                <a:solidFill>
                  <a:srgbClr val="FF0000"/>
                </a:solidFill>
              </a:rPr>
              <a:t>further traverse </a:t>
            </a:r>
            <a:r>
              <a:rPr lang="en-US" altLang="zh-HK" sz="2400" dirty="0"/>
              <a:t>the slots in the bucket and finally find the target element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906574-A7FE-49CE-973E-A6DC6E1EB74D}"/>
              </a:ext>
            </a:extLst>
          </p:cNvPr>
          <p:cNvSpPr/>
          <p:nvPr/>
        </p:nvSpPr>
        <p:spPr bwMode="auto">
          <a:xfrm>
            <a:off x="228601" y="3429000"/>
            <a:ext cx="399056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FF0172-A382-4AC2-85F3-9AFA167BE7A9}"/>
              </a:ext>
            </a:extLst>
          </p:cNvPr>
          <p:cNvSpPr/>
          <p:nvPr/>
        </p:nvSpPr>
        <p:spPr bwMode="auto">
          <a:xfrm>
            <a:off x="4441259" y="3413931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03A84-559D-4448-A2B8-D16F33D0D48F}"/>
              </a:ext>
            </a:extLst>
          </p:cNvPr>
          <p:cNvSpPr/>
          <p:nvPr/>
        </p:nvSpPr>
        <p:spPr>
          <a:xfrm>
            <a:off x="4085958" y="2860373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6A5106-93B0-4E61-9910-84359537DA81}"/>
              </a:ext>
            </a:extLst>
          </p:cNvPr>
          <p:cNvSpPr/>
          <p:nvPr/>
        </p:nvSpPr>
        <p:spPr>
          <a:xfrm>
            <a:off x="7251677" y="2670532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D4DBDCC-DC8F-4C09-AFD1-AD0C251BBE9B}"/>
              </a:ext>
            </a:extLst>
          </p:cNvPr>
          <p:cNvSpPr/>
          <p:nvPr/>
        </p:nvSpPr>
        <p:spPr bwMode="auto">
          <a:xfrm>
            <a:off x="4496814" y="3508070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B1BA27-E087-47A8-B2AF-A230F5F15287}"/>
              </a:ext>
            </a:extLst>
          </p:cNvPr>
          <p:cNvSpPr/>
          <p:nvPr/>
        </p:nvSpPr>
        <p:spPr>
          <a:xfrm rot="5400000">
            <a:off x="4211925" y="411399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F9F51AF-901D-4FAC-8682-124A81318A56}"/>
              </a:ext>
            </a:extLst>
          </p:cNvPr>
          <p:cNvSpPr/>
          <p:nvPr/>
        </p:nvSpPr>
        <p:spPr bwMode="auto">
          <a:xfrm>
            <a:off x="4506135" y="4667550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F67115-861A-49A2-B37E-EEC43CE840EC}"/>
              </a:ext>
            </a:extLst>
          </p:cNvPr>
          <p:cNvSpPr/>
          <p:nvPr/>
        </p:nvSpPr>
        <p:spPr>
          <a:xfrm rot="5400000">
            <a:off x="4236008" y="527596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A19A1CB-30AE-4306-A9DB-FA346690DAF6}"/>
              </a:ext>
            </a:extLst>
          </p:cNvPr>
          <p:cNvSpPr/>
          <p:nvPr/>
        </p:nvSpPr>
        <p:spPr bwMode="auto">
          <a:xfrm>
            <a:off x="4518623" y="5820828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34ED009-6086-4FB0-B665-774957862627}"/>
              </a:ext>
            </a:extLst>
          </p:cNvPr>
          <p:cNvSpPr/>
          <p:nvPr/>
        </p:nvSpPr>
        <p:spPr bwMode="auto">
          <a:xfrm>
            <a:off x="2982638" y="3508070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3F6DD64-459A-443A-B4D2-02257A4BECC0}"/>
              </a:ext>
            </a:extLst>
          </p:cNvPr>
          <p:cNvSpPr/>
          <p:nvPr/>
        </p:nvSpPr>
        <p:spPr>
          <a:xfrm>
            <a:off x="2976203" y="2871488"/>
            <a:ext cx="1198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Slot 1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1449A5-6AFF-43C9-AD8E-A9ADE1641C25}"/>
              </a:ext>
            </a:extLst>
          </p:cNvPr>
          <p:cNvSpPr/>
          <p:nvPr/>
        </p:nvSpPr>
        <p:spPr bwMode="auto">
          <a:xfrm>
            <a:off x="7699126" y="3179026"/>
            <a:ext cx="1107346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83A0AC-8565-47C4-A7D9-A3032AF85072}"/>
              </a:ext>
            </a:extLst>
          </p:cNvPr>
          <p:cNvSpPr/>
          <p:nvPr/>
        </p:nvSpPr>
        <p:spPr>
          <a:xfrm>
            <a:off x="7218625" y="322926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FCF05E-16C4-433B-B158-37F0F0E2B326}"/>
              </a:ext>
            </a:extLst>
          </p:cNvPr>
          <p:cNvSpPr/>
          <p:nvPr/>
        </p:nvSpPr>
        <p:spPr>
          <a:xfrm>
            <a:off x="7251677" y="474665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8ABC36-82CF-4232-9DC4-5C75F187B237}"/>
              </a:ext>
            </a:extLst>
          </p:cNvPr>
          <p:cNvSpPr/>
          <p:nvPr/>
        </p:nvSpPr>
        <p:spPr>
          <a:xfrm>
            <a:off x="7240555" y="357106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B0CF78-39D7-4671-8B64-A9D95F6D6A0B}"/>
              </a:ext>
            </a:extLst>
          </p:cNvPr>
          <p:cNvSpPr/>
          <p:nvPr/>
        </p:nvSpPr>
        <p:spPr>
          <a:xfrm>
            <a:off x="7251677" y="626926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DC318C-62A7-4611-9AC3-650BD7FDB85C}"/>
              </a:ext>
            </a:extLst>
          </p:cNvPr>
          <p:cNvSpPr/>
          <p:nvPr/>
        </p:nvSpPr>
        <p:spPr>
          <a:xfrm rot="5400000">
            <a:off x="7306704" y="407302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3848CC-2C57-4098-9246-DD93DF43257D}"/>
              </a:ext>
            </a:extLst>
          </p:cNvPr>
          <p:cNvSpPr/>
          <p:nvPr/>
        </p:nvSpPr>
        <p:spPr>
          <a:xfrm rot="5400000">
            <a:off x="7319879" y="552792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C0A74F3-E00E-4BF4-80A3-4F6AC941BFE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57100" y="4869421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457B608-C250-41BB-8F48-240B65233076}"/>
              </a:ext>
            </a:extLst>
          </p:cNvPr>
          <p:cNvSpPr/>
          <p:nvPr/>
        </p:nvSpPr>
        <p:spPr bwMode="auto">
          <a:xfrm>
            <a:off x="6189634" y="4351848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93C3F04-A36C-4322-99E8-806B0EAB385D}"/>
              </a:ext>
            </a:extLst>
          </p:cNvPr>
          <p:cNvCxnSpPr>
            <a:cxnSpLocks/>
            <a:endCxn id="6" idx="3"/>
          </p:cNvCxnSpPr>
          <p:nvPr/>
        </p:nvCxnSpPr>
        <p:spPr bwMode="auto">
          <a:xfrm flipH="1" flipV="1">
            <a:off x="4219164" y="3710820"/>
            <a:ext cx="274916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0FDAF8E-E163-46D3-AAB4-6DE65F14583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41664" y="6017828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8C13B7FC-E387-4FBD-950E-1DA9450F71B2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 rot="5400000">
            <a:off x="6728087" y="3384627"/>
            <a:ext cx="1019732" cy="914710"/>
          </a:xfrm>
          <a:prstGeom prst="curvedConnector3">
            <a:avLst>
              <a:gd name="adj1" fmla="val -27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79CBE96-7CD5-4CA8-85A9-070A3B27E810}"/>
              </a:ext>
            </a:extLst>
          </p:cNvPr>
          <p:cNvCxnSpPr>
            <a:cxnSpLocks/>
            <a:endCxn id="25" idx="4"/>
          </p:cNvCxnSpPr>
          <p:nvPr/>
        </p:nvCxnSpPr>
        <p:spPr bwMode="auto">
          <a:xfrm rot="16200000" flipV="1">
            <a:off x="6747709" y="5419883"/>
            <a:ext cx="993663" cy="927884"/>
          </a:xfrm>
          <a:prstGeom prst="curvedConnector3">
            <a:avLst>
              <a:gd name="adj1" fmla="val -5384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F069D636-995D-478A-90FA-6114519D1605}"/>
              </a:ext>
            </a:extLst>
          </p:cNvPr>
          <p:cNvCxnSpPr>
            <a:cxnSpLocks/>
            <a:stCxn id="17" idx="1"/>
            <a:endCxn id="25" idx="6"/>
          </p:cNvCxnSpPr>
          <p:nvPr/>
        </p:nvCxnSpPr>
        <p:spPr bwMode="auto">
          <a:xfrm rot="10800000">
            <a:off x="7371562" y="4869421"/>
            <a:ext cx="327564" cy="393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689DD16B-EEDC-4030-97AA-14EAED2AC6FF}"/>
              </a:ext>
            </a:extLst>
          </p:cNvPr>
          <p:cNvCxnSpPr>
            <a:cxnSpLocks/>
            <a:stCxn id="25" idx="2"/>
            <a:endCxn id="14" idx="3"/>
          </p:cNvCxnSpPr>
          <p:nvPr/>
        </p:nvCxnSpPr>
        <p:spPr bwMode="auto">
          <a:xfrm rot="10800000" flipV="1">
            <a:off x="5802114" y="4869420"/>
            <a:ext cx="387520" cy="11541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267F6E50-5AC4-4DE4-87D4-977AE8EE5D4A}"/>
              </a:ext>
            </a:extLst>
          </p:cNvPr>
          <p:cNvCxnSpPr>
            <a:cxnSpLocks/>
            <a:stCxn id="25" idx="2"/>
            <a:endCxn id="12" idx="3"/>
          </p:cNvCxnSpPr>
          <p:nvPr/>
        </p:nvCxnSpPr>
        <p:spPr bwMode="auto">
          <a:xfrm rot="10800000" flipV="1">
            <a:off x="5789624" y="4869420"/>
            <a:ext cx="400010" cy="8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E3A6149-231F-4F91-A30D-2B43B82B70FF}"/>
              </a:ext>
            </a:extLst>
          </p:cNvPr>
          <p:cNvCxnSpPr>
            <a:cxnSpLocks/>
            <a:stCxn id="25" idx="2"/>
            <a:endCxn id="10" idx="3"/>
          </p:cNvCxnSpPr>
          <p:nvPr/>
        </p:nvCxnSpPr>
        <p:spPr bwMode="auto">
          <a:xfrm rot="10800000">
            <a:off x="5780306" y="3710823"/>
            <a:ext cx="409329" cy="11585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735D1CC-9C31-417A-947C-F593CB096F3F}"/>
              </a:ext>
            </a:extLst>
          </p:cNvPr>
          <p:cNvSpPr/>
          <p:nvPr/>
        </p:nvSpPr>
        <p:spPr bwMode="auto">
          <a:xfrm>
            <a:off x="1742460" y="3508070"/>
            <a:ext cx="1159026" cy="4055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mic Sans MS (正文)\"/>
              </a:rPr>
              <a:t>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46686B9-824C-43D6-8C6D-6F1CD8E0CFB0}"/>
              </a:ext>
            </a:extLst>
          </p:cNvPr>
          <p:cNvSpPr/>
          <p:nvPr/>
        </p:nvSpPr>
        <p:spPr bwMode="auto">
          <a:xfrm>
            <a:off x="283281" y="3508070"/>
            <a:ext cx="1159026" cy="4055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mic Sans MS (正文)\"/>
              </a:rPr>
              <a:t>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CD37894-57C6-4DAE-AB56-8C7D4754AE3C}"/>
              </a:ext>
            </a:extLst>
          </p:cNvPr>
          <p:cNvSpPr/>
          <p:nvPr/>
        </p:nvSpPr>
        <p:spPr>
          <a:xfrm>
            <a:off x="523874" y="348722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A696E50-1B88-47A6-85E8-4C1A07F75BBD}"/>
              </a:ext>
            </a:extLst>
          </p:cNvPr>
          <p:cNvSpPr/>
          <p:nvPr/>
        </p:nvSpPr>
        <p:spPr bwMode="auto">
          <a:xfrm>
            <a:off x="228602" y="4563038"/>
            <a:ext cx="396259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4D9419F-13BE-489C-9A83-D29254EEC716}"/>
              </a:ext>
            </a:extLst>
          </p:cNvPr>
          <p:cNvSpPr/>
          <p:nvPr/>
        </p:nvSpPr>
        <p:spPr bwMode="auto">
          <a:xfrm>
            <a:off x="2954669" y="4642108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F9CD37B-38EF-4238-801F-2E0A648A85A6}"/>
              </a:ext>
            </a:extLst>
          </p:cNvPr>
          <p:cNvSpPr/>
          <p:nvPr/>
        </p:nvSpPr>
        <p:spPr bwMode="auto">
          <a:xfrm>
            <a:off x="1714491" y="4642108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234A19D-3B9D-4E3B-89E9-3CAECCC8BB43}"/>
              </a:ext>
            </a:extLst>
          </p:cNvPr>
          <p:cNvSpPr/>
          <p:nvPr/>
        </p:nvSpPr>
        <p:spPr>
          <a:xfrm>
            <a:off x="518873" y="460196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E66BDB-FE8B-424E-9290-D1D26526D40D}"/>
              </a:ext>
            </a:extLst>
          </p:cNvPr>
          <p:cNvSpPr/>
          <p:nvPr/>
        </p:nvSpPr>
        <p:spPr bwMode="auto">
          <a:xfrm>
            <a:off x="228603" y="5736006"/>
            <a:ext cx="394330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13E45E8-B1F0-408E-A1DE-BA638FDAB18D}"/>
              </a:ext>
            </a:extLst>
          </p:cNvPr>
          <p:cNvSpPr/>
          <p:nvPr/>
        </p:nvSpPr>
        <p:spPr bwMode="auto">
          <a:xfrm>
            <a:off x="2935380" y="5815076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D54FA99-8FA2-4FCA-8616-6596077C03CE}"/>
              </a:ext>
            </a:extLst>
          </p:cNvPr>
          <p:cNvSpPr/>
          <p:nvPr/>
        </p:nvSpPr>
        <p:spPr bwMode="auto">
          <a:xfrm>
            <a:off x="1695202" y="5815076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862087F-5C05-448E-82FD-A2AEBB21A1C0}"/>
              </a:ext>
            </a:extLst>
          </p:cNvPr>
          <p:cNvSpPr/>
          <p:nvPr/>
        </p:nvSpPr>
        <p:spPr>
          <a:xfrm>
            <a:off x="526996" y="581507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24FA69B-6618-4347-A87C-5FC3F560289D}"/>
              </a:ext>
            </a:extLst>
          </p:cNvPr>
          <p:cNvSpPr/>
          <p:nvPr/>
        </p:nvSpPr>
        <p:spPr bwMode="auto">
          <a:xfrm>
            <a:off x="283281" y="5816168"/>
            <a:ext cx="1159026" cy="4055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mic Sans MS (正文)\"/>
              </a:rPr>
              <a:t>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2B94127E-8CEE-4C8C-970F-A07C9B9EE954}"/>
              </a:ext>
            </a:extLst>
          </p:cNvPr>
          <p:cNvSpPr/>
          <p:nvPr/>
        </p:nvSpPr>
        <p:spPr bwMode="auto">
          <a:xfrm>
            <a:off x="283281" y="4651612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E9555DB-F365-48D0-9EF0-58DC32313B0D}"/>
              </a:ext>
            </a:extLst>
          </p:cNvPr>
          <p:cNvSpPr/>
          <p:nvPr/>
        </p:nvSpPr>
        <p:spPr>
          <a:xfrm>
            <a:off x="1683524" y="2881520"/>
            <a:ext cx="1198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Slot 2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2C9EC9-7AFF-4C17-80FC-F1FCDF9D2082}"/>
              </a:ext>
            </a:extLst>
          </p:cNvPr>
          <p:cNvSpPr/>
          <p:nvPr/>
        </p:nvSpPr>
        <p:spPr>
          <a:xfrm>
            <a:off x="494098" y="283269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3CF92C5-8E2A-4028-8212-3697664B581B}"/>
              </a:ext>
            </a:extLst>
          </p:cNvPr>
          <p:cNvSpPr/>
          <p:nvPr/>
        </p:nvSpPr>
        <p:spPr>
          <a:xfrm>
            <a:off x="198140" y="2860373"/>
            <a:ext cx="1198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Slot n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2732806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 err="1"/>
              <a:t>Muti</a:t>
            </a:r>
            <a:r>
              <a:rPr lang="en-US" altLang="zh-HK" dirty="0"/>
              <a:t>-Slots: Reflection</a:t>
            </a:r>
            <a:r>
              <a:rPr lang="zh-HK" altLang="en-US" dirty="0"/>
              <a:t>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62" y="964785"/>
            <a:ext cx="8614610" cy="1681556"/>
          </a:xfrm>
        </p:spPr>
        <p:txBody>
          <a:bodyPr/>
          <a:lstStyle/>
          <a:p>
            <a:r>
              <a:rPr lang="en-US" altLang="zh-HK" sz="2400" dirty="0"/>
              <a:t>Number of slots: Must be </a:t>
            </a:r>
            <a:r>
              <a:rPr lang="en-US" altLang="zh-HK" sz="2400" dirty="0">
                <a:solidFill>
                  <a:srgbClr val="FF0000"/>
                </a:solidFill>
              </a:rPr>
              <a:t>predetermined</a:t>
            </a:r>
            <a:r>
              <a:rPr lang="en-US" altLang="zh-HK" sz="2400" dirty="0"/>
              <a:t> and cannot be dynamically adjusted. Having too many slots leads to wasted space.</a:t>
            </a:r>
          </a:p>
          <a:p>
            <a:r>
              <a:rPr lang="en-US" altLang="zh-CN" sz="2400" dirty="0"/>
              <a:t>Improvement: Use a </a:t>
            </a:r>
            <a:r>
              <a:rPr lang="en-US" altLang="zh-CN" sz="2400" dirty="0">
                <a:solidFill>
                  <a:srgbClr val="FF0000"/>
                </a:solidFill>
              </a:rPr>
              <a:t>linked list </a:t>
            </a:r>
            <a:r>
              <a:rPr lang="en-US" altLang="zh-CN" sz="2400" dirty="0"/>
              <a:t>approach that allows dynamic adjustment of slot sizes.</a:t>
            </a:r>
            <a:endParaRPr lang="zh-HK" altLang="en-US" sz="24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BA04C15-2957-42E6-B811-5E66AF366797}"/>
              </a:ext>
            </a:extLst>
          </p:cNvPr>
          <p:cNvSpPr/>
          <p:nvPr/>
        </p:nvSpPr>
        <p:spPr bwMode="auto">
          <a:xfrm>
            <a:off x="222323" y="3563478"/>
            <a:ext cx="399056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5767A7B-F6C0-46BD-B2AA-AAAEE1DBF3F5}"/>
              </a:ext>
            </a:extLst>
          </p:cNvPr>
          <p:cNvSpPr/>
          <p:nvPr/>
        </p:nvSpPr>
        <p:spPr bwMode="auto">
          <a:xfrm>
            <a:off x="4434981" y="3548409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B7360A9-94B4-4832-8A75-4BE402604E1A}"/>
              </a:ext>
            </a:extLst>
          </p:cNvPr>
          <p:cNvSpPr/>
          <p:nvPr/>
        </p:nvSpPr>
        <p:spPr>
          <a:xfrm>
            <a:off x="4078253" y="3080765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AA2CC06-D08A-47BE-A4C3-368F49C9B378}"/>
              </a:ext>
            </a:extLst>
          </p:cNvPr>
          <p:cNvSpPr/>
          <p:nvPr/>
        </p:nvSpPr>
        <p:spPr>
          <a:xfrm>
            <a:off x="7245399" y="280501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E65EF3F-F7DF-428E-BA31-C503D341A6C2}"/>
              </a:ext>
            </a:extLst>
          </p:cNvPr>
          <p:cNvSpPr/>
          <p:nvPr/>
        </p:nvSpPr>
        <p:spPr bwMode="auto">
          <a:xfrm>
            <a:off x="4490536" y="3642548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E1B25A4-79E2-4E00-8DA6-C277AE9AB12C}"/>
              </a:ext>
            </a:extLst>
          </p:cNvPr>
          <p:cNvSpPr/>
          <p:nvPr/>
        </p:nvSpPr>
        <p:spPr>
          <a:xfrm rot="5400000">
            <a:off x="4205647" y="424847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20C5051-0C42-48AE-B10A-88622FE8C18E}"/>
              </a:ext>
            </a:extLst>
          </p:cNvPr>
          <p:cNvSpPr/>
          <p:nvPr/>
        </p:nvSpPr>
        <p:spPr bwMode="auto">
          <a:xfrm>
            <a:off x="4499857" y="4802028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4E65A95-3456-4361-B54D-411BBEC6A7BC}"/>
              </a:ext>
            </a:extLst>
          </p:cNvPr>
          <p:cNvSpPr/>
          <p:nvPr/>
        </p:nvSpPr>
        <p:spPr>
          <a:xfrm rot="5400000">
            <a:off x="4229730" y="541044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F6EC5D6-766B-4AEA-B74B-F7ED7CD49246}"/>
              </a:ext>
            </a:extLst>
          </p:cNvPr>
          <p:cNvSpPr/>
          <p:nvPr/>
        </p:nvSpPr>
        <p:spPr bwMode="auto">
          <a:xfrm>
            <a:off x="4512345" y="5955306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83B63BB-1D78-449F-8DA9-480118363273}"/>
              </a:ext>
            </a:extLst>
          </p:cNvPr>
          <p:cNvSpPr/>
          <p:nvPr/>
        </p:nvSpPr>
        <p:spPr bwMode="auto">
          <a:xfrm>
            <a:off x="2976360" y="3642548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79CC2C0-9BB4-451E-AD93-6D19D4687A5B}"/>
              </a:ext>
            </a:extLst>
          </p:cNvPr>
          <p:cNvSpPr/>
          <p:nvPr/>
        </p:nvSpPr>
        <p:spPr>
          <a:xfrm>
            <a:off x="2968498" y="3091880"/>
            <a:ext cx="1198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Slot 1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4CEB4F7-3E05-45EE-8548-DC7318015BD8}"/>
              </a:ext>
            </a:extLst>
          </p:cNvPr>
          <p:cNvSpPr/>
          <p:nvPr/>
        </p:nvSpPr>
        <p:spPr bwMode="auto">
          <a:xfrm>
            <a:off x="7692848" y="3313504"/>
            <a:ext cx="1107346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D7BC861-3E21-4537-9EAC-4F4B0904DF97}"/>
              </a:ext>
            </a:extLst>
          </p:cNvPr>
          <p:cNvSpPr/>
          <p:nvPr/>
        </p:nvSpPr>
        <p:spPr>
          <a:xfrm>
            <a:off x="7212347" y="336374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13D0B91-4129-4E39-92F1-8180118B6348}"/>
              </a:ext>
            </a:extLst>
          </p:cNvPr>
          <p:cNvSpPr/>
          <p:nvPr/>
        </p:nvSpPr>
        <p:spPr>
          <a:xfrm>
            <a:off x="7245399" y="488113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DB095BA-238D-4BBC-8270-3C2EB538CE1E}"/>
              </a:ext>
            </a:extLst>
          </p:cNvPr>
          <p:cNvSpPr/>
          <p:nvPr/>
        </p:nvSpPr>
        <p:spPr>
          <a:xfrm>
            <a:off x="7234277" y="370554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55B5470-737B-4AE5-B6F1-78208C86347F}"/>
              </a:ext>
            </a:extLst>
          </p:cNvPr>
          <p:cNvSpPr/>
          <p:nvPr/>
        </p:nvSpPr>
        <p:spPr>
          <a:xfrm>
            <a:off x="7245399" y="640374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5497073-12A6-4DFC-B418-F54692DB140A}"/>
              </a:ext>
            </a:extLst>
          </p:cNvPr>
          <p:cNvSpPr/>
          <p:nvPr/>
        </p:nvSpPr>
        <p:spPr>
          <a:xfrm rot="5400000">
            <a:off x="7300426" y="420750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CB8F26B-FA59-4121-B43A-75449B559D03}"/>
              </a:ext>
            </a:extLst>
          </p:cNvPr>
          <p:cNvSpPr/>
          <p:nvPr/>
        </p:nvSpPr>
        <p:spPr>
          <a:xfrm rot="5400000">
            <a:off x="7313601" y="566240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E68149F-9743-47D4-8897-9FE0DEC0A18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50822" y="5003899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CB81655E-1774-4B16-B0F5-96464A39A5D4}"/>
              </a:ext>
            </a:extLst>
          </p:cNvPr>
          <p:cNvSpPr/>
          <p:nvPr/>
        </p:nvSpPr>
        <p:spPr bwMode="auto">
          <a:xfrm>
            <a:off x="6183356" y="4486326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62176C7-8472-4D16-991F-CE7A3A439628}"/>
              </a:ext>
            </a:extLst>
          </p:cNvPr>
          <p:cNvCxnSpPr>
            <a:cxnSpLocks/>
            <a:endCxn id="58" idx="3"/>
          </p:cNvCxnSpPr>
          <p:nvPr/>
        </p:nvCxnSpPr>
        <p:spPr bwMode="auto">
          <a:xfrm flipH="1" flipV="1">
            <a:off x="4212886" y="3845298"/>
            <a:ext cx="274916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6DA4139-EAC1-4543-BE34-4CE213A4886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35386" y="6152306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BD8D8AC9-A927-40F8-B013-256BDD71204D}"/>
              </a:ext>
            </a:extLst>
          </p:cNvPr>
          <p:cNvCxnSpPr>
            <a:cxnSpLocks/>
            <a:endCxn id="77" idx="0"/>
          </p:cNvCxnSpPr>
          <p:nvPr/>
        </p:nvCxnSpPr>
        <p:spPr bwMode="auto">
          <a:xfrm rot="5400000">
            <a:off x="6721809" y="3519105"/>
            <a:ext cx="1019732" cy="914710"/>
          </a:xfrm>
          <a:prstGeom prst="curvedConnector3">
            <a:avLst>
              <a:gd name="adj1" fmla="val -27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717117FB-2517-4F92-965F-14F45D541598}"/>
              </a:ext>
            </a:extLst>
          </p:cNvPr>
          <p:cNvCxnSpPr>
            <a:cxnSpLocks/>
            <a:endCxn id="77" idx="4"/>
          </p:cNvCxnSpPr>
          <p:nvPr/>
        </p:nvCxnSpPr>
        <p:spPr bwMode="auto">
          <a:xfrm rot="16200000" flipV="1">
            <a:off x="6741431" y="5554361"/>
            <a:ext cx="993663" cy="927884"/>
          </a:xfrm>
          <a:prstGeom prst="curvedConnector3">
            <a:avLst>
              <a:gd name="adj1" fmla="val -5384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6202B81D-5AE1-4E37-B0F6-8B11C33CEAC9}"/>
              </a:ext>
            </a:extLst>
          </p:cNvPr>
          <p:cNvCxnSpPr>
            <a:cxnSpLocks/>
            <a:stCxn id="69" idx="1"/>
            <a:endCxn id="77" idx="6"/>
          </p:cNvCxnSpPr>
          <p:nvPr/>
        </p:nvCxnSpPr>
        <p:spPr bwMode="auto">
          <a:xfrm rot="10800000">
            <a:off x="7365284" y="5003899"/>
            <a:ext cx="327564" cy="393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CF6EACBF-82E3-4743-987E-C191F3BE1361}"/>
              </a:ext>
            </a:extLst>
          </p:cNvPr>
          <p:cNvCxnSpPr>
            <a:cxnSpLocks/>
            <a:stCxn id="77" idx="2"/>
            <a:endCxn id="66" idx="3"/>
          </p:cNvCxnSpPr>
          <p:nvPr/>
        </p:nvCxnSpPr>
        <p:spPr bwMode="auto">
          <a:xfrm rot="10800000" flipV="1">
            <a:off x="5795836" y="5003898"/>
            <a:ext cx="387520" cy="11541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218701C6-688E-4947-A1C6-50DB4EEAFF00}"/>
              </a:ext>
            </a:extLst>
          </p:cNvPr>
          <p:cNvCxnSpPr>
            <a:cxnSpLocks/>
            <a:stCxn id="77" idx="2"/>
            <a:endCxn id="64" idx="3"/>
          </p:cNvCxnSpPr>
          <p:nvPr/>
        </p:nvCxnSpPr>
        <p:spPr bwMode="auto">
          <a:xfrm rot="10800000" flipV="1">
            <a:off x="5783346" y="5003898"/>
            <a:ext cx="400010" cy="8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6196EC5E-70B6-4BA4-AFF1-E84B5D3F9F5E}"/>
              </a:ext>
            </a:extLst>
          </p:cNvPr>
          <p:cNvCxnSpPr>
            <a:cxnSpLocks/>
            <a:stCxn id="77" idx="2"/>
            <a:endCxn id="62" idx="3"/>
          </p:cNvCxnSpPr>
          <p:nvPr/>
        </p:nvCxnSpPr>
        <p:spPr bwMode="auto">
          <a:xfrm rot="10800000">
            <a:off x="5774028" y="3845301"/>
            <a:ext cx="409329" cy="11585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D251F67-0EC2-4201-B1CA-987D2BCFFB58}"/>
              </a:ext>
            </a:extLst>
          </p:cNvPr>
          <p:cNvSpPr/>
          <p:nvPr/>
        </p:nvSpPr>
        <p:spPr bwMode="auto">
          <a:xfrm>
            <a:off x="1736182" y="3642548"/>
            <a:ext cx="1159026" cy="4055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mic Sans MS (正文)\"/>
              </a:rPr>
              <a:t>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6710B88-112B-48E2-8E24-CF83E1B25973}"/>
              </a:ext>
            </a:extLst>
          </p:cNvPr>
          <p:cNvSpPr/>
          <p:nvPr/>
        </p:nvSpPr>
        <p:spPr bwMode="auto">
          <a:xfrm>
            <a:off x="277003" y="3642548"/>
            <a:ext cx="1159026" cy="4055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mic Sans MS (正文)\"/>
              </a:rPr>
              <a:t>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9FA812D-8BDB-4A26-961D-D980C5F4E289}"/>
              </a:ext>
            </a:extLst>
          </p:cNvPr>
          <p:cNvSpPr/>
          <p:nvPr/>
        </p:nvSpPr>
        <p:spPr>
          <a:xfrm>
            <a:off x="517596" y="362170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9542113-4585-4525-A7CD-C750BBD850D2}"/>
              </a:ext>
            </a:extLst>
          </p:cNvPr>
          <p:cNvSpPr/>
          <p:nvPr/>
        </p:nvSpPr>
        <p:spPr bwMode="auto">
          <a:xfrm>
            <a:off x="222324" y="4697516"/>
            <a:ext cx="396259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37DCC7F-22BD-46AC-AABD-E686B0697EBA}"/>
              </a:ext>
            </a:extLst>
          </p:cNvPr>
          <p:cNvSpPr/>
          <p:nvPr/>
        </p:nvSpPr>
        <p:spPr bwMode="auto">
          <a:xfrm>
            <a:off x="2948391" y="4776586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3B54C3D0-F0E6-4487-8B73-44A520288F5C}"/>
              </a:ext>
            </a:extLst>
          </p:cNvPr>
          <p:cNvSpPr/>
          <p:nvPr/>
        </p:nvSpPr>
        <p:spPr bwMode="auto">
          <a:xfrm>
            <a:off x="1708213" y="4776586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4B6C10C-A5E9-4B2F-9145-A1554EB8C502}"/>
              </a:ext>
            </a:extLst>
          </p:cNvPr>
          <p:cNvSpPr/>
          <p:nvPr/>
        </p:nvSpPr>
        <p:spPr>
          <a:xfrm>
            <a:off x="512595" y="473644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B2BA8AD-E8A5-48F8-8A5D-DD6ACA9FE3DE}"/>
              </a:ext>
            </a:extLst>
          </p:cNvPr>
          <p:cNvSpPr/>
          <p:nvPr/>
        </p:nvSpPr>
        <p:spPr bwMode="auto">
          <a:xfrm>
            <a:off x="222325" y="5870484"/>
            <a:ext cx="3943303" cy="563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EE0F02FC-9AA5-4AA3-A2B8-C9EF9B974214}"/>
              </a:ext>
            </a:extLst>
          </p:cNvPr>
          <p:cNvSpPr/>
          <p:nvPr/>
        </p:nvSpPr>
        <p:spPr bwMode="auto">
          <a:xfrm>
            <a:off x="2929102" y="5949554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B1E2899F-E57A-48CA-9C10-28983ED8CE74}"/>
              </a:ext>
            </a:extLst>
          </p:cNvPr>
          <p:cNvSpPr/>
          <p:nvPr/>
        </p:nvSpPr>
        <p:spPr bwMode="auto">
          <a:xfrm>
            <a:off x="1688924" y="5949554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52F199D-8FCF-448E-ADD6-D6868B29BDF5}"/>
              </a:ext>
            </a:extLst>
          </p:cNvPr>
          <p:cNvSpPr/>
          <p:nvPr/>
        </p:nvSpPr>
        <p:spPr>
          <a:xfrm>
            <a:off x="520718" y="594955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318B2FE-33CB-40F0-92EA-A666AA3350DE}"/>
              </a:ext>
            </a:extLst>
          </p:cNvPr>
          <p:cNvSpPr/>
          <p:nvPr/>
        </p:nvSpPr>
        <p:spPr bwMode="auto">
          <a:xfrm>
            <a:off x="277003" y="5950646"/>
            <a:ext cx="1159026" cy="4055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latin typeface="Comic Sans MS (正文)\"/>
              </a:rPr>
              <a:t>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01386762-F729-4C0F-A471-D9D8FA0377C5}"/>
              </a:ext>
            </a:extLst>
          </p:cNvPr>
          <p:cNvSpPr/>
          <p:nvPr/>
        </p:nvSpPr>
        <p:spPr bwMode="auto">
          <a:xfrm>
            <a:off x="277003" y="4786090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175B6FD-507B-4723-9255-694C74BB686C}"/>
              </a:ext>
            </a:extLst>
          </p:cNvPr>
          <p:cNvSpPr/>
          <p:nvPr/>
        </p:nvSpPr>
        <p:spPr>
          <a:xfrm>
            <a:off x="1675819" y="3101912"/>
            <a:ext cx="1198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Slot 2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65EEC24-2EBA-4E50-9FDA-162A5078ADA8}"/>
              </a:ext>
            </a:extLst>
          </p:cNvPr>
          <p:cNvSpPr/>
          <p:nvPr/>
        </p:nvSpPr>
        <p:spPr>
          <a:xfrm>
            <a:off x="486393" y="305308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73906D6-6AB6-44B6-A6E5-AE6D0F8190C9}"/>
              </a:ext>
            </a:extLst>
          </p:cNvPr>
          <p:cNvSpPr/>
          <p:nvPr/>
        </p:nvSpPr>
        <p:spPr>
          <a:xfrm>
            <a:off x="190435" y="3080765"/>
            <a:ext cx="1198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Slot n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1912639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/>
              <a:t>Chaining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528" y="874188"/>
            <a:ext cx="8614610" cy="1681556"/>
          </a:xfrm>
        </p:spPr>
        <p:txBody>
          <a:bodyPr/>
          <a:lstStyle/>
          <a:p>
            <a:r>
              <a:rPr lang="en-US" altLang="zh-HK" sz="2400" dirty="0"/>
              <a:t>Structure: Allow a bucket to be </a:t>
            </a:r>
            <a:r>
              <a:rPr lang="en-US" altLang="zh-HK" sz="2400" dirty="0">
                <a:solidFill>
                  <a:srgbClr val="FF0000"/>
                </a:solidFill>
              </a:rPr>
              <a:t>variable length </a:t>
            </a:r>
            <a:r>
              <a:rPr lang="en-US" altLang="zh-HK" sz="2400" dirty="0"/>
              <a:t>using a linked list.</a:t>
            </a:r>
          </a:p>
          <a:p>
            <a:r>
              <a:rPr lang="en-US" altLang="zh-HK" sz="2400" dirty="0"/>
              <a:t>Search: First locate the corresponding Bucket, then traverse the linked list corresponding to the bucket until the target element is found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FF0172-A382-4AC2-85F3-9AFA167BE7A9}"/>
              </a:ext>
            </a:extLst>
          </p:cNvPr>
          <p:cNvSpPr/>
          <p:nvPr/>
        </p:nvSpPr>
        <p:spPr bwMode="auto">
          <a:xfrm>
            <a:off x="4462122" y="3457545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003A84-559D-4448-A2B8-D16F33D0D48F}"/>
              </a:ext>
            </a:extLst>
          </p:cNvPr>
          <p:cNvSpPr/>
          <p:nvPr/>
        </p:nvSpPr>
        <p:spPr>
          <a:xfrm>
            <a:off x="4177963" y="3018955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6A5106-93B0-4E61-9910-84359537DA81}"/>
              </a:ext>
            </a:extLst>
          </p:cNvPr>
          <p:cNvSpPr/>
          <p:nvPr/>
        </p:nvSpPr>
        <p:spPr>
          <a:xfrm>
            <a:off x="7272540" y="2714146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D4DBDCC-DC8F-4C09-AFD1-AD0C251BBE9B}"/>
              </a:ext>
            </a:extLst>
          </p:cNvPr>
          <p:cNvSpPr/>
          <p:nvPr/>
        </p:nvSpPr>
        <p:spPr bwMode="auto">
          <a:xfrm>
            <a:off x="4517677" y="3551684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B1BA27-E087-47A8-B2AF-A230F5F15287}"/>
              </a:ext>
            </a:extLst>
          </p:cNvPr>
          <p:cNvSpPr/>
          <p:nvPr/>
        </p:nvSpPr>
        <p:spPr>
          <a:xfrm rot="5400000">
            <a:off x="4232788" y="415760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F9F51AF-901D-4FAC-8682-124A81318A56}"/>
              </a:ext>
            </a:extLst>
          </p:cNvPr>
          <p:cNvSpPr/>
          <p:nvPr/>
        </p:nvSpPr>
        <p:spPr bwMode="auto">
          <a:xfrm>
            <a:off x="4526998" y="4711164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F67115-861A-49A2-B37E-EEC43CE840EC}"/>
              </a:ext>
            </a:extLst>
          </p:cNvPr>
          <p:cNvSpPr/>
          <p:nvPr/>
        </p:nvSpPr>
        <p:spPr>
          <a:xfrm rot="5400000">
            <a:off x="4256871" y="531957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A19A1CB-30AE-4306-A9DB-FA346690DAF6}"/>
              </a:ext>
            </a:extLst>
          </p:cNvPr>
          <p:cNvSpPr/>
          <p:nvPr/>
        </p:nvSpPr>
        <p:spPr bwMode="auto">
          <a:xfrm>
            <a:off x="4539486" y="5864442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34ED009-6086-4FB0-B665-774957862627}"/>
              </a:ext>
            </a:extLst>
          </p:cNvPr>
          <p:cNvSpPr/>
          <p:nvPr/>
        </p:nvSpPr>
        <p:spPr bwMode="auto">
          <a:xfrm>
            <a:off x="3109918" y="3556565"/>
            <a:ext cx="1133822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1449A5-6AFF-43C9-AD8E-A9ADE1641C25}"/>
              </a:ext>
            </a:extLst>
          </p:cNvPr>
          <p:cNvSpPr/>
          <p:nvPr/>
        </p:nvSpPr>
        <p:spPr bwMode="auto">
          <a:xfrm>
            <a:off x="7719989" y="3222640"/>
            <a:ext cx="1107346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83A0AC-8565-47C4-A7D9-A3032AF85072}"/>
              </a:ext>
            </a:extLst>
          </p:cNvPr>
          <p:cNvSpPr/>
          <p:nvPr/>
        </p:nvSpPr>
        <p:spPr>
          <a:xfrm>
            <a:off x="7239488" y="327287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FCF05E-16C4-433B-B158-37F0F0E2B326}"/>
              </a:ext>
            </a:extLst>
          </p:cNvPr>
          <p:cNvSpPr/>
          <p:nvPr/>
        </p:nvSpPr>
        <p:spPr>
          <a:xfrm>
            <a:off x="7272540" y="479026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8ABC36-82CF-4232-9DC4-5C75F187B237}"/>
              </a:ext>
            </a:extLst>
          </p:cNvPr>
          <p:cNvSpPr/>
          <p:nvPr/>
        </p:nvSpPr>
        <p:spPr>
          <a:xfrm>
            <a:off x="7261418" y="3614681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B0CF78-39D7-4671-8B64-A9D95F6D6A0B}"/>
              </a:ext>
            </a:extLst>
          </p:cNvPr>
          <p:cNvSpPr/>
          <p:nvPr/>
        </p:nvSpPr>
        <p:spPr>
          <a:xfrm>
            <a:off x="7258816" y="635737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DC318C-62A7-4611-9AC3-650BD7FDB85C}"/>
              </a:ext>
            </a:extLst>
          </p:cNvPr>
          <p:cNvSpPr/>
          <p:nvPr/>
        </p:nvSpPr>
        <p:spPr>
          <a:xfrm rot="5400000">
            <a:off x="7327567" y="4116643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3848CC-2C57-4098-9246-DD93DF43257D}"/>
              </a:ext>
            </a:extLst>
          </p:cNvPr>
          <p:cNvSpPr/>
          <p:nvPr/>
        </p:nvSpPr>
        <p:spPr>
          <a:xfrm rot="5400000">
            <a:off x="7340742" y="557153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C0A74F3-E00E-4BF4-80A3-4F6AC941BFE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77963" y="4913035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457B608-C250-41BB-8F48-240B65233076}"/>
              </a:ext>
            </a:extLst>
          </p:cNvPr>
          <p:cNvSpPr/>
          <p:nvPr/>
        </p:nvSpPr>
        <p:spPr bwMode="auto">
          <a:xfrm>
            <a:off x="6210497" y="4395462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93C3F04-A36C-4322-99E8-806B0EAB385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40027" y="3754434"/>
            <a:ext cx="274916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0FDAF8E-E163-46D3-AAB4-6DE65F14583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62527" y="6061442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8C13B7FC-E387-4FBD-950E-1DA9450F71B2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 rot="5400000">
            <a:off x="6748950" y="3428241"/>
            <a:ext cx="1019732" cy="914710"/>
          </a:xfrm>
          <a:prstGeom prst="curvedConnector3">
            <a:avLst>
              <a:gd name="adj1" fmla="val -27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79CBE96-7CD5-4CA8-85A9-070A3B27E810}"/>
              </a:ext>
            </a:extLst>
          </p:cNvPr>
          <p:cNvCxnSpPr>
            <a:cxnSpLocks/>
            <a:endCxn id="25" idx="4"/>
          </p:cNvCxnSpPr>
          <p:nvPr/>
        </p:nvCxnSpPr>
        <p:spPr bwMode="auto">
          <a:xfrm rot="16200000" flipV="1">
            <a:off x="6768572" y="5463497"/>
            <a:ext cx="993663" cy="927884"/>
          </a:xfrm>
          <a:prstGeom prst="curvedConnector3">
            <a:avLst>
              <a:gd name="adj1" fmla="val -5384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F069D636-995D-478A-90FA-6114519D1605}"/>
              </a:ext>
            </a:extLst>
          </p:cNvPr>
          <p:cNvCxnSpPr>
            <a:cxnSpLocks/>
            <a:stCxn id="17" idx="1"/>
            <a:endCxn id="25" idx="6"/>
          </p:cNvCxnSpPr>
          <p:nvPr/>
        </p:nvCxnSpPr>
        <p:spPr bwMode="auto">
          <a:xfrm rot="10800000">
            <a:off x="7392425" y="4913035"/>
            <a:ext cx="327564" cy="393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689DD16B-EEDC-4030-97AA-14EAED2AC6FF}"/>
              </a:ext>
            </a:extLst>
          </p:cNvPr>
          <p:cNvCxnSpPr>
            <a:cxnSpLocks/>
            <a:stCxn id="25" idx="2"/>
            <a:endCxn id="14" idx="3"/>
          </p:cNvCxnSpPr>
          <p:nvPr/>
        </p:nvCxnSpPr>
        <p:spPr bwMode="auto">
          <a:xfrm rot="10800000" flipV="1">
            <a:off x="5822977" y="4913034"/>
            <a:ext cx="387520" cy="11541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267F6E50-5AC4-4DE4-87D4-977AE8EE5D4A}"/>
              </a:ext>
            </a:extLst>
          </p:cNvPr>
          <p:cNvCxnSpPr>
            <a:cxnSpLocks/>
            <a:stCxn id="25" idx="2"/>
            <a:endCxn id="12" idx="3"/>
          </p:cNvCxnSpPr>
          <p:nvPr/>
        </p:nvCxnSpPr>
        <p:spPr bwMode="auto">
          <a:xfrm rot="10800000" flipV="1">
            <a:off x="5810487" y="4913034"/>
            <a:ext cx="400010" cy="8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E3A6149-231F-4F91-A30D-2B43B82B70FF}"/>
              </a:ext>
            </a:extLst>
          </p:cNvPr>
          <p:cNvCxnSpPr>
            <a:cxnSpLocks/>
            <a:stCxn id="25" idx="2"/>
            <a:endCxn id="10" idx="3"/>
          </p:cNvCxnSpPr>
          <p:nvPr/>
        </p:nvCxnSpPr>
        <p:spPr bwMode="auto">
          <a:xfrm rot="10800000">
            <a:off x="5801169" y="3754437"/>
            <a:ext cx="409329" cy="11585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4D9419F-13BE-489C-9A83-D29254EEC716}"/>
              </a:ext>
            </a:extLst>
          </p:cNvPr>
          <p:cNvSpPr/>
          <p:nvPr/>
        </p:nvSpPr>
        <p:spPr bwMode="auto">
          <a:xfrm>
            <a:off x="3109918" y="4685721"/>
            <a:ext cx="1078597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F9CD37B-38EF-4238-801F-2E0A648A85A6}"/>
              </a:ext>
            </a:extLst>
          </p:cNvPr>
          <p:cNvSpPr/>
          <p:nvPr/>
        </p:nvSpPr>
        <p:spPr bwMode="auto">
          <a:xfrm>
            <a:off x="1635265" y="4690693"/>
            <a:ext cx="1114107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13E45E8-B1F0-408E-A1DE-BA638FDAB18D}"/>
              </a:ext>
            </a:extLst>
          </p:cNvPr>
          <p:cNvSpPr/>
          <p:nvPr/>
        </p:nvSpPr>
        <p:spPr bwMode="auto">
          <a:xfrm>
            <a:off x="3080554" y="5868883"/>
            <a:ext cx="1078597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D54FA99-8FA2-4FCA-8616-6596077C03CE}"/>
              </a:ext>
            </a:extLst>
          </p:cNvPr>
          <p:cNvSpPr/>
          <p:nvPr/>
        </p:nvSpPr>
        <p:spPr bwMode="auto">
          <a:xfrm>
            <a:off x="1570363" y="5873757"/>
            <a:ext cx="1159026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F8EB27C-A4B2-4BF5-A92C-ABD7E1EA4EAC}"/>
              </a:ext>
            </a:extLst>
          </p:cNvPr>
          <p:cNvSpPr txBox="1"/>
          <p:nvPr/>
        </p:nvSpPr>
        <p:spPr>
          <a:xfrm>
            <a:off x="6092584" y="3785351"/>
            <a:ext cx="583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✅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2B94127E-8CEE-4C8C-970F-A07C9B9EE954}"/>
              </a:ext>
            </a:extLst>
          </p:cNvPr>
          <p:cNvSpPr/>
          <p:nvPr/>
        </p:nvSpPr>
        <p:spPr bwMode="auto">
          <a:xfrm>
            <a:off x="219003" y="4685721"/>
            <a:ext cx="1114107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3CF92C5-8E2A-4028-8212-3697664B581B}"/>
              </a:ext>
            </a:extLst>
          </p:cNvPr>
          <p:cNvSpPr/>
          <p:nvPr/>
        </p:nvSpPr>
        <p:spPr>
          <a:xfrm>
            <a:off x="2967784" y="3002236"/>
            <a:ext cx="14132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Entries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2560A6A-5620-489F-88A9-AF88CE8C593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23289" y="6086051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652FB25-8DFD-4597-B97E-D4569D01C40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48422" y="4893445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5F57EF7-A032-467C-8889-AFD3B1B16EB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281047" y="4913871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006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/>
              <a:t>E.g. of Chaining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2FFB5DEA-0197-47CD-BF1E-E15B35DC170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0" y="1223774"/>
                <a:ext cx="3355206" cy="2740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HK" sz="2400" kern="0" dirty="0"/>
                  <a:t>Let a hash table be with </a:t>
                </a:r>
                <a14:m>
                  <m:oMath xmlns:m="http://schemas.openxmlformats.org/officeDocument/2006/math">
                    <m:r>
                      <a:rPr lang="en-US" altLang="zh-HK" sz="2400" i="1" kern="0" dirty="0">
                        <a:latin typeface="Cambria Math"/>
                      </a:rPr>
                      <m:t>𝑏</m:t>
                    </m:r>
                    <m:r>
                      <a:rPr lang="en-US" altLang="zh-HK" sz="2400" i="1" kern="0" dirty="0">
                        <a:latin typeface="Cambria Math"/>
                      </a:rPr>
                      <m:t>=17</m:t>
                    </m:r>
                  </m:oMath>
                </a14:m>
                <a:r>
                  <a:rPr lang="en-US" altLang="zh-HK" sz="2400" kern="0" dirty="0"/>
                  <a:t> buckets.</a:t>
                </a:r>
              </a:p>
              <a:p>
                <a:r>
                  <a:rPr lang="en-US" altLang="zh-HK" sz="2400" kern="0" dirty="0"/>
                  <a:t>Let a hash function be </a:t>
                </a:r>
                <a14:m>
                  <m:oMath xmlns:m="http://schemas.openxmlformats.org/officeDocument/2006/math">
                    <m:r>
                      <a:rPr lang="en-US" altLang="zh-HK" sz="2400" i="1" kern="0" dirty="0">
                        <a:latin typeface="Cambria Math"/>
                      </a:rPr>
                      <m:t>h</m:t>
                    </m:r>
                    <m:r>
                      <a:rPr lang="en-US" altLang="zh-HK" sz="2400" i="1" kern="0" dirty="0">
                        <a:latin typeface="Cambria Math"/>
                      </a:rPr>
                      <m:t>(</m:t>
                    </m:r>
                    <m:r>
                      <a:rPr lang="en-US" altLang="zh-HK" sz="2400" i="1" kern="0" dirty="0">
                        <a:latin typeface="Cambria Math"/>
                      </a:rPr>
                      <m:t>𝑘</m:t>
                    </m:r>
                    <m:r>
                      <a:rPr lang="en-US" altLang="zh-HK" sz="2400" i="1" kern="0" dirty="0">
                        <a:latin typeface="Cambria Math"/>
                      </a:rPr>
                      <m:t>)=</m:t>
                    </m:r>
                    <m:r>
                      <a:rPr lang="en-US" altLang="zh-HK" sz="2400" i="1" kern="0" dirty="0">
                        <a:latin typeface="Cambria Math"/>
                      </a:rPr>
                      <m:t>𝑘</m:t>
                    </m:r>
                    <m:r>
                      <a:rPr lang="en-US" altLang="zh-HK" sz="2400" i="1" kern="0" dirty="0">
                        <a:latin typeface="Cambria Math"/>
                      </a:rPr>
                      <m:t> % </m:t>
                    </m:r>
                    <m:r>
                      <a:rPr lang="en-US" altLang="zh-HK" sz="2400" i="1" kern="0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kern="0" dirty="0"/>
                  <a:t>.</a:t>
                </a:r>
              </a:p>
              <a:p>
                <a:r>
                  <a:rPr lang="en-US" altLang="zh-HK" sz="2400" kern="0" dirty="0"/>
                  <a:t>Consider inserting 6, 12, 34, 29, 28, 11, 23, 7, 0, 33, 30, 45.</a:t>
                </a:r>
              </a:p>
              <a:p>
                <a:endParaRPr lang="zh-HK" altLang="en-US" sz="2400" kern="0" dirty="0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2FFB5DEA-0197-47CD-BF1E-E15B35DC1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223774"/>
                <a:ext cx="3355206" cy="2740335"/>
              </a:xfrm>
              <a:prstGeom prst="rect">
                <a:avLst/>
              </a:prstGeom>
              <a:blipFill>
                <a:blip r:embed="rId2"/>
                <a:stretch>
                  <a:fillRect l="-1636" t="-1782" r="-2909" b="-340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215">
            <a:extLst>
              <a:ext uri="{FF2B5EF4-FFF2-40B4-BE49-F238E27FC236}">
                <a16:creationId xmlns:a16="http://schemas.microsoft.com/office/drawing/2014/main" id="{41348063-D865-4E3B-966A-BB8D77F85BF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44462"/>
            <a:ext cx="4260850" cy="6484938"/>
            <a:chOff x="2736" y="0"/>
            <a:chExt cx="2684" cy="4085"/>
          </a:xfrm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25785542-C01D-4F91-8E4C-1C3CA4A61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5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9A161C-317B-4CE8-BE31-8C2AA603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9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88E54577-2774-4B18-B96C-6F1A353A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53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85BF0CD5-5B15-4868-88E9-36C7863E8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77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7" name="Rectangle 9">
              <a:extLst>
                <a:ext uri="{FF2B5EF4-FFF2-40B4-BE49-F238E27FC236}">
                  <a16:creationId xmlns:a16="http://schemas.microsoft.com/office/drawing/2014/main" id="{6A92D65E-8815-4C22-A2EB-A6ECE084E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101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9579CCB6-8BF0-4437-8E1D-29FC4CD49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[0]</a:t>
              </a: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6CB7A42C-F8C1-42A6-8B8A-48042CDC2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96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[4]</a:t>
              </a:r>
            </a:p>
          </p:txBody>
        </p:sp>
        <p:sp>
          <p:nvSpPr>
            <p:cNvPr id="60" name="Rectangle 16">
              <a:extLst>
                <a:ext uri="{FF2B5EF4-FFF2-40B4-BE49-F238E27FC236}">
                  <a16:creationId xmlns:a16="http://schemas.microsoft.com/office/drawing/2014/main" id="{612B10BC-FD3E-4BFB-B28E-1BE73E4E8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5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7CFA6D87-7180-4935-8A50-F09B22C81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52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A71E88A3-4513-44F2-B59C-97AF5A95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5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2B47B83F-59AF-494E-B0F5-71148430E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52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4" name="Line 22">
              <a:extLst>
                <a:ext uri="{FF2B5EF4-FFF2-40B4-BE49-F238E27FC236}">
                  <a16:creationId xmlns:a16="http://schemas.microsoft.com/office/drawing/2014/main" id="{BF3E21FD-5A12-4032-BD4A-67F639A78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65" name="Line 23">
              <a:extLst>
                <a:ext uri="{FF2B5EF4-FFF2-40B4-BE49-F238E27FC236}">
                  <a16:creationId xmlns:a16="http://schemas.microsoft.com/office/drawing/2014/main" id="{E3A21241-4843-45E4-B1DB-D4F1948C8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4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68AFC4C7-9566-42A3-BCCA-76C26E7F1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125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7" name="Rectangle 61">
              <a:extLst>
                <a:ext uri="{FF2B5EF4-FFF2-40B4-BE49-F238E27FC236}">
                  <a16:creationId xmlns:a16="http://schemas.microsoft.com/office/drawing/2014/main" id="{687C1A36-B14E-494D-AD88-796353F0E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149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8" name="Rectangle 62">
              <a:extLst>
                <a:ext uri="{FF2B5EF4-FFF2-40B4-BE49-F238E27FC236}">
                  <a16:creationId xmlns:a16="http://schemas.microsoft.com/office/drawing/2014/main" id="{C5EE2E2C-3518-4672-AAB4-1D3436359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173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9" name="Rectangle 63">
              <a:extLst>
                <a:ext uri="{FF2B5EF4-FFF2-40B4-BE49-F238E27FC236}">
                  <a16:creationId xmlns:a16="http://schemas.microsoft.com/office/drawing/2014/main" id="{86321872-6079-4277-AC72-7FAF188FC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197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FFFF4026-6E99-4883-BAD9-7B0B5678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21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101AF709-FADC-4323-A2A5-FBDDCA87F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2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[8]</a:t>
              </a:r>
            </a:p>
          </p:txBody>
        </p:sp>
        <p:sp>
          <p:nvSpPr>
            <p:cNvPr id="72" name="Rectangle 79">
              <a:extLst>
                <a:ext uri="{FF2B5EF4-FFF2-40B4-BE49-F238E27FC236}">
                  <a16:creationId xmlns:a16="http://schemas.microsoft.com/office/drawing/2014/main" id="{44D76C40-8E47-44AD-80BD-F4A040396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149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73" name="Rectangle 81">
              <a:extLst>
                <a:ext uri="{FF2B5EF4-FFF2-40B4-BE49-F238E27FC236}">
                  <a16:creationId xmlns:a16="http://schemas.microsoft.com/office/drawing/2014/main" id="{6B13D601-843C-4AF5-9ED7-0EF802A7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1492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74" name="Rectangle 82">
              <a:extLst>
                <a:ext uri="{FF2B5EF4-FFF2-40B4-BE49-F238E27FC236}">
                  <a16:creationId xmlns:a16="http://schemas.microsoft.com/office/drawing/2014/main" id="{21FAA46F-2079-4A1A-82A9-4DD2E4D97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49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75" name="Rectangle 84">
              <a:extLst>
                <a:ext uri="{FF2B5EF4-FFF2-40B4-BE49-F238E27FC236}">
                  <a16:creationId xmlns:a16="http://schemas.microsoft.com/office/drawing/2014/main" id="{DE62CEF8-4B52-4660-A8DF-926C5C22F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1492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76" name="Line 85">
              <a:extLst>
                <a:ext uri="{FF2B5EF4-FFF2-40B4-BE49-F238E27FC236}">
                  <a16:creationId xmlns:a16="http://schemas.microsoft.com/office/drawing/2014/main" id="{F60E0955-2909-46BE-8F02-2867DE1CC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8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77" name="Line 86">
              <a:extLst>
                <a:ext uri="{FF2B5EF4-FFF2-40B4-BE49-F238E27FC236}">
                  <a16:creationId xmlns:a16="http://schemas.microsoft.com/office/drawing/2014/main" id="{8313D0F4-18E8-458C-9A47-460CCCA68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58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78" name="Rectangle 88">
              <a:extLst>
                <a:ext uri="{FF2B5EF4-FFF2-40B4-BE49-F238E27FC236}">
                  <a16:creationId xmlns:a16="http://schemas.microsoft.com/office/drawing/2014/main" id="{1564C17C-2C6F-4968-836A-71DB5A89A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173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79" name="Rectangle 89">
              <a:extLst>
                <a:ext uri="{FF2B5EF4-FFF2-40B4-BE49-F238E27FC236}">
                  <a16:creationId xmlns:a16="http://schemas.microsoft.com/office/drawing/2014/main" id="{B62A4B51-0429-4992-AA5A-962DD4B24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1732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0" name="Line 90">
              <a:extLst>
                <a:ext uri="{FF2B5EF4-FFF2-40B4-BE49-F238E27FC236}">
                  <a16:creationId xmlns:a16="http://schemas.microsoft.com/office/drawing/2014/main" id="{C554A7EE-CD99-43EC-BAD4-BDB1C74FF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81" name="Rectangle 114">
              <a:extLst>
                <a:ext uri="{FF2B5EF4-FFF2-40B4-BE49-F238E27FC236}">
                  <a16:creationId xmlns:a16="http://schemas.microsoft.com/office/drawing/2014/main" id="{305E837D-71C1-44F4-8072-152B48D3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41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2" name="Rectangle 115">
              <a:extLst>
                <a:ext uri="{FF2B5EF4-FFF2-40B4-BE49-F238E27FC236}">
                  <a16:creationId xmlns:a16="http://schemas.microsoft.com/office/drawing/2014/main" id="{9DDBF5A9-1B99-4F93-800F-FE2E69A7A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65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3" name="Rectangle 128">
              <a:extLst>
                <a:ext uri="{FF2B5EF4-FFF2-40B4-BE49-F238E27FC236}">
                  <a16:creationId xmlns:a16="http://schemas.microsoft.com/office/drawing/2014/main" id="{90D4D5B5-6120-415B-8F24-37FFF8BF0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6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4" name="Line 129">
              <a:extLst>
                <a:ext uri="{FF2B5EF4-FFF2-40B4-BE49-F238E27FC236}">
                  <a16:creationId xmlns:a16="http://schemas.microsoft.com/office/drawing/2014/main" id="{6B2C3DED-3E92-4031-BAC7-E513CDCEE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4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85" name="Rectangle 131">
              <a:extLst>
                <a:ext uri="{FF2B5EF4-FFF2-40B4-BE49-F238E27FC236}">
                  <a16:creationId xmlns:a16="http://schemas.microsoft.com/office/drawing/2014/main" id="{0919BE14-7C01-46E7-B5B8-DAC36917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2653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6" name="Rectangle 132">
              <a:extLst>
                <a:ext uri="{FF2B5EF4-FFF2-40B4-BE49-F238E27FC236}">
                  <a16:creationId xmlns:a16="http://schemas.microsoft.com/office/drawing/2014/main" id="{603407CC-8E9F-4E06-91E7-B1D7A1A81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26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7" name="Rectangle 133">
              <a:extLst>
                <a:ext uri="{FF2B5EF4-FFF2-40B4-BE49-F238E27FC236}">
                  <a16:creationId xmlns:a16="http://schemas.microsoft.com/office/drawing/2014/main" id="{049EC839-6BD6-4600-B916-35DF63D5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2653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8" name="Line 134">
              <a:extLst>
                <a:ext uri="{FF2B5EF4-FFF2-40B4-BE49-F238E27FC236}">
                  <a16:creationId xmlns:a16="http://schemas.microsoft.com/office/drawing/2014/main" id="{8EAC22D9-7AFE-44C5-8C63-0C6EA34F4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745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89" name="Rectangle 135">
              <a:extLst>
                <a:ext uri="{FF2B5EF4-FFF2-40B4-BE49-F238E27FC236}">
                  <a16:creationId xmlns:a16="http://schemas.microsoft.com/office/drawing/2014/main" id="{B155C6AD-6E9B-4FDF-BF99-3B9CD61ED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26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0" name="Rectangle 136">
              <a:extLst>
                <a:ext uri="{FF2B5EF4-FFF2-40B4-BE49-F238E27FC236}">
                  <a16:creationId xmlns:a16="http://schemas.microsoft.com/office/drawing/2014/main" id="{2883FF44-C971-4E2E-8D15-1139FFF5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2653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1" name="Line 137">
              <a:extLst>
                <a:ext uri="{FF2B5EF4-FFF2-40B4-BE49-F238E27FC236}">
                  <a16:creationId xmlns:a16="http://schemas.microsoft.com/office/drawing/2014/main" id="{ED852129-AF1B-404B-A2CB-DA6562BA5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74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92" name="Rectangle 140">
              <a:extLst>
                <a:ext uri="{FF2B5EF4-FFF2-40B4-BE49-F238E27FC236}">
                  <a16:creationId xmlns:a16="http://schemas.microsoft.com/office/drawing/2014/main" id="{E1E3B0B1-35A6-4E34-981E-EC4685A43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89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3" name="Rectangle 141">
              <a:extLst>
                <a:ext uri="{FF2B5EF4-FFF2-40B4-BE49-F238E27FC236}">
                  <a16:creationId xmlns:a16="http://schemas.microsoft.com/office/drawing/2014/main" id="{996CDFB2-303E-46DE-A69C-FDAFDB64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13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4" name="Rectangle 142">
              <a:extLst>
                <a:ext uri="{FF2B5EF4-FFF2-40B4-BE49-F238E27FC236}">
                  <a16:creationId xmlns:a16="http://schemas.microsoft.com/office/drawing/2014/main" id="{A7340E2D-E67B-4202-A180-B8EDCC8CF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37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5" name="Rectangle 143">
              <a:extLst>
                <a:ext uri="{FF2B5EF4-FFF2-40B4-BE49-F238E27FC236}">
                  <a16:creationId xmlns:a16="http://schemas.microsoft.com/office/drawing/2014/main" id="{4A453B52-890D-4374-BC79-9443F620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61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6" name="Rectangle 144">
              <a:extLst>
                <a:ext uri="{FF2B5EF4-FFF2-40B4-BE49-F238E27FC236}">
                  <a16:creationId xmlns:a16="http://schemas.microsoft.com/office/drawing/2014/main" id="{B664D781-39C7-4925-9D16-CC51164E0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85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7" name="Rectangle 145">
              <a:extLst>
                <a:ext uri="{FF2B5EF4-FFF2-40B4-BE49-F238E27FC236}">
                  <a16:creationId xmlns:a16="http://schemas.microsoft.com/office/drawing/2014/main" id="{7AE6F20E-39D5-4342-B090-ADC2E5CB8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6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[12]</a:t>
              </a:r>
            </a:p>
          </p:txBody>
        </p:sp>
        <p:sp>
          <p:nvSpPr>
            <p:cNvPr id="98" name="Rectangle 147">
              <a:extLst>
                <a:ext uri="{FF2B5EF4-FFF2-40B4-BE49-F238E27FC236}">
                  <a16:creationId xmlns:a16="http://schemas.microsoft.com/office/drawing/2014/main" id="{169B9729-7974-4CE1-A58A-9E2E2D87E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801"/>
              <a:ext cx="5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[16]</a:t>
              </a:r>
            </a:p>
          </p:txBody>
        </p:sp>
        <p:sp>
          <p:nvSpPr>
            <p:cNvPr id="99" name="Rectangle 149">
              <a:extLst>
                <a:ext uri="{FF2B5EF4-FFF2-40B4-BE49-F238E27FC236}">
                  <a16:creationId xmlns:a16="http://schemas.microsoft.com/office/drawing/2014/main" id="{AF15D63A-5A86-4EC4-A385-A8747AB51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8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00" name="Rectangle 151">
              <a:extLst>
                <a:ext uri="{FF2B5EF4-FFF2-40B4-BE49-F238E27FC236}">
                  <a16:creationId xmlns:a16="http://schemas.microsoft.com/office/drawing/2014/main" id="{EA3288E8-7A96-420B-9D60-5A73A799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288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01" name="Rectangle 152">
              <a:extLst>
                <a:ext uri="{FF2B5EF4-FFF2-40B4-BE49-F238E27FC236}">
                  <a16:creationId xmlns:a16="http://schemas.microsoft.com/office/drawing/2014/main" id="{AE68D0FB-6790-45C2-A608-059521919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28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02" name="Rectangle 154">
              <a:extLst>
                <a:ext uri="{FF2B5EF4-FFF2-40B4-BE49-F238E27FC236}">
                  <a16:creationId xmlns:a16="http://schemas.microsoft.com/office/drawing/2014/main" id="{CDCEE217-62FA-4992-947B-317B23EDA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2884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03" name="Line 155">
              <a:extLst>
                <a:ext uri="{FF2B5EF4-FFF2-40B4-BE49-F238E27FC236}">
                  <a16:creationId xmlns:a16="http://schemas.microsoft.com/office/drawing/2014/main" id="{76D6C3C1-EC2E-437E-B0DC-F8471A8D3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104" name="Line 156">
              <a:extLst>
                <a:ext uri="{FF2B5EF4-FFF2-40B4-BE49-F238E27FC236}">
                  <a16:creationId xmlns:a16="http://schemas.microsoft.com/office/drawing/2014/main" id="{BB2A6456-D6DE-4FD5-B8EB-D1797CD46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7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105" name="Rectangle 158">
              <a:extLst>
                <a:ext uri="{FF2B5EF4-FFF2-40B4-BE49-F238E27FC236}">
                  <a16:creationId xmlns:a16="http://schemas.microsoft.com/office/drawing/2014/main" id="{F220D7B4-DECB-4A0A-84F2-650606DB8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313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06" name="Line 164">
              <a:extLst>
                <a:ext uri="{FF2B5EF4-FFF2-40B4-BE49-F238E27FC236}">
                  <a16:creationId xmlns:a16="http://schemas.microsoft.com/office/drawing/2014/main" id="{08D9F18B-DDED-4C1D-A6D5-1346FC4DE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22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107" name="Rectangle 181">
              <a:extLst>
                <a:ext uri="{FF2B5EF4-FFF2-40B4-BE49-F238E27FC236}">
                  <a16:creationId xmlns:a16="http://schemas.microsoft.com/office/drawing/2014/main" id="{79EAB376-5BFC-404E-BE8E-1542D2BAF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38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08" name="Line 182">
              <a:extLst>
                <a:ext uri="{FF2B5EF4-FFF2-40B4-BE49-F238E27FC236}">
                  <a16:creationId xmlns:a16="http://schemas.microsoft.com/office/drawing/2014/main" id="{69AA1F24-1671-42BF-992B-495ED9C04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94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109" name="Text Box 198">
              <a:extLst>
                <a:ext uri="{FF2B5EF4-FFF2-40B4-BE49-F238E27FC236}">
                  <a16:creationId xmlns:a16="http://schemas.microsoft.com/office/drawing/2014/main" id="{900FC7C5-2BF5-4010-A9FA-CFCFD8DED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856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12</a:t>
              </a:r>
            </a:p>
          </p:txBody>
        </p:sp>
        <p:sp>
          <p:nvSpPr>
            <p:cNvPr id="110" name="Text Box 199">
              <a:extLst>
                <a:ext uri="{FF2B5EF4-FFF2-40B4-BE49-F238E27FC236}">
                  <a16:creationId xmlns:a16="http://schemas.microsoft.com/office/drawing/2014/main" id="{9FE8641F-45D5-4F22-A0BA-4B7425747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464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6</a:t>
              </a:r>
            </a:p>
          </p:txBody>
        </p:sp>
        <p:sp>
          <p:nvSpPr>
            <p:cNvPr id="111" name="Text Box 200">
              <a:extLst>
                <a:ext uri="{FF2B5EF4-FFF2-40B4-BE49-F238E27FC236}">
                  <a16:creationId xmlns:a16="http://schemas.microsoft.com/office/drawing/2014/main" id="{BFCC6AF8-FA95-4AEA-A3EE-C04506446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2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0</a:t>
              </a:r>
            </a:p>
          </p:txBody>
        </p:sp>
        <p:sp>
          <p:nvSpPr>
            <p:cNvPr id="112" name="Text Box 201">
              <a:extLst>
                <a:ext uri="{FF2B5EF4-FFF2-40B4-BE49-F238E27FC236}">
                  <a16:creationId xmlns:a16="http://schemas.microsoft.com/office/drawing/2014/main" id="{5207AE63-B885-47DD-8422-DFD935156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856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29</a:t>
              </a:r>
            </a:p>
          </p:txBody>
        </p:sp>
        <p:sp>
          <p:nvSpPr>
            <p:cNvPr id="113" name="Text Box 202">
              <a:extLst>
                <a:ext uri="{FF2B5EF4-FFF2-40B4-BE49-F238E27FC236}">
                  <a16:creationId xmlns:a16="http://schemas.microsoft.com/office/drawing/2014/main" id="{28FD6827-D027-437F-BD40-4EBA618CE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640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28</a:t>
              </a:r>
            </a:p>
          </p:txBody>
        </p:sp>
        <p:sp>
          <p:nvSpPr>
            <p:cNvPr id="114" name="Text Box 203">
              <a:extLst>
                <a:ext uri="{FF2B5EF4-FFF2-40B4-BE49-F238E27FC236}">
                  <a16:creationId xmlns:a16="http://schemas.microsoft.com/office/drawing/2014/main" id="{F8F876E9-C6A7-4A28-936E-EB3E2C375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640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11</a:t>
              </a:r>
            </a:p>
          </p:txBody>
        </p:sp>
        <p:sp>
          <p:nvSpPr>
            <p:cNvPr id="115" name="Text Box 204">
              <a:extLst>
                <a:ext uri="{FF2B5EF4-FFF2-40B4-BE49-F238E27FC236}">
                  <a16:creationId xmlns:a16="http://schemas.microsoft.com/office/drawing/2014/main" id="{93A4C919-7BBD-446B-BC02-24D5DF73E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464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23</a:t>
              </a:r>
            </a:p>
          </p:txBody>
        </p:sp>
        <p:sp>
          <p:nvSpPr>
            <p:cNvPr id="116" name="Text Box 207">
              <a:extLst>
                <a:ext uri="{FF2B5EF4-FFF2-40B4-BE49-F238E27FC236}">
                  <a16:creationId xmlns:a16="http://schemas.microsoft.com/office/drawing/2014/main" id="{81BEC830-BBDE-4585-8F36-0067FBFEC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712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7</a:t>
              </a:r>
            </a:p>
          </p:txBody>
        </p:sp>
        <p:sp>
          <p:nvSpPr>
            <p:cNvPr id="117" name="Text Box 208">
              <a:extLst>
                <a:ext uri="{FF2B5EF4-FFF2-40B4-BE49-F238E27FC236}">
                  <a16:creationId xmlns:a16="http://schemas.microsoft.com/office/drawing/2014/main" id="{7967238E-6F51-4B74-AA5A-DA20300AA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34</a:t>
              </a:r>
            </a:p>
          </p:txBody>
        </p:sp>
        <p:sp>
          <p:nvSpPr>
            <p:cNvPr id="118" name="Text Box 209">
              <a:extLst>
                <a:ext uri="{FF2B5EF4-FFF2-40B4-BE49-F238E27FC236}">
                  <a16:creationId xmlns:a16="http://schemas.microsoft.com/office/drawing/2014/main" id="{6098DBF7-F489-43D3-9075-03BB5942A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82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33</a:t>
              </a:r>
            </a:p>
          </p:txBody>
        </p:sp>
        <p:sp>
          <p:nvSpPr>
            <p:cNvPr id="119" name="Text Box 210">
              <a:extLst>
                <a:ext uri="{FF2B5EF4-FFF2-40B4-BE49-F238E27FC236}">
                  <a16:creationId xmlns:a16="http://schemas.microsoft.com/office/drawing/2014/main" id="{610D9DA3-EB03-4B93-BABF-2D69F28F9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12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30</a:t>
              </a:r>
            </a:p>
          </p:txBody>
        </p:sp>
        <p:sp>
          <p:nvSpPr>
            <p:cNvPr id="120" name="Text Box 211">
              <a:extLst>
                <a:ext uri="{FF2B5EF4-FFF2-40B4-BE49-F238E27FC236}">
                  <a16:creationId xmlns:a16="http://schemas.microsoft.com/office/drawing/2014/main" id="{612194B0-1416-49C4-B656-57147C78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640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439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/>
              <a:t>Reflection of Chaining</a:t>
            </a:r>
            <a:endParaRPr lang="zh-HK" alt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FFB5DEA-0197-47CD-BF1E-E15B35DC170F}"/>
              </a:ext>
            </a:extLst>
          </p:cNvPr>
          <p:cNvSpPr txBox="1">
            <a:spLocks/>
          </p:cNvSpPr>
          <p:nvPr/>
        </p:nvSpPr>
        <p:spPr bwMode="auto">
          <a:xfrm>
            <a:off x="484872" y="925391"/>
            <a:ext cx="7869455" cy="274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HK" sz="2400" kern="0" dirty="0"/>
              <a:t>The Chaining method can resolve Collision to some extent, but the disadvantage is that it requires </a:t>
            </a:r>
            <a:r>
              <a:rPr lang="en-US" altLang="zh-HK" sz="2400" kern="0" dirty="0">
                <a:solidFill>
                  <a:srgbClr val="FF0000"/>
                </a:solidFill>
              </a:rPr>
              <a:t>additional space </a:t>
            </a:r>
            <a:r>
              <a:rPr lang="en-US" altLang="zh-HK" sz="2400" kern="0" dirty="0"/>
              <a:t>to store the linked list.</a:t>
            </a:r>
          </a:p>
          <a:p>
            <a:r>
              <a:rPr lang="en-US" altLang="zh-HK" sz="2400" kern="0" dirty="0"/>
              <a:t>The hash table occupies </a:t>
            </a:r>
            <a:r>
              <a:rPr lang="en-US" altLang="zh-HK" sz="2400" kern="0" dirty="0">
                <a:solidFill>
                  <a:srgbClr val="FF0000"/>
                </a:solidFill>
              </a:rPr>
              <a:t>continuous</a:t>
            </a:r>
            <a:r>
              <a:rPr lang="en-US" altLang="zh-HK" sz="2400" kern="0" dirty="0"/>
              <a:t> space in memory. Is it possible to resolve conflicts in this continuous memory?</a:t>
            </a:r>
            <a:r>
              <a:rPr lang="zh-HK" altLang="en-US" sz="2400" kern="0" dirty="0"/>
              <a:t> </a:t>
            </a:r>
            <a:r>
              <a:rPr lang="en-US" altLang="zh-HK" sz="2400" kern="0" dirty="0">
                <a:solidFill>
                  <a:srgbClr val="FF0000"/>
                </a:solidFill>
              </a:rPr>
              <a:t>-&gt; Open Addressing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5E3C822-58CF-473C-ADA7-C70953DE109E}"/>
              </a:ext>
            </a:extLst>
          </p:cNvPr>
          <p:cNvSpPr/>
          <p:nvPr/>
        </p:nvSpPr>
        <p:spPr bwMode="auto">
          <a:xfrm>
            <a:off x="3438347" y="3759494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5E2BC14-54E6-4BF7-B04C-274834DF026E}"/>
              </a:ext>
            </a:extLst>
          </p:cNvPr>
          <p:cNvSpPr/>
          <p:nvPr/>
        </p:nvSpPr>
        <p:spPr>
          <a:xfrm>
            <a:off x="3154188" y="3320904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9641942A-1F74-459B-A8C9-BEF883B15776}"/>
              </a:ext>
            </a:extLst>
          </p:cNvPr>
          <p:cNvSpPr/>
          <p:nvPr/>
        </p:nvSpPr>
        <p:spPr bwMode="auto">
          <a:xfrm>
            <a:off x="3493902" y="3853633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4AFE73A-2BCD-4486-A10D-E16B260892B8}"/>
              </a:ext>
            </a:extLst>
          </p:cNvPr>
          <p:cNvSpPr/>
          <p:nvPr/>
        </p:nvSpPr>
        <p:spPr>
          <a:xfrm rot="5400000">
            <a:off x="3209013" y="445955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6A9658DF-C599-46F2-BF6D-EBC018CDB4CF}"/>
              </a:ext>
            </a:extLst>
          </p:cNvPr>
          <p:cNvSpPr/>
          <p:nvPr/>
        </p:nvSpPr>
        <p:spPr bwMode="auto">
          <a:xfrm>
            <a:off x="3503223" y="5013113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F5DD174-35F4-4F31-BB0B-828A7E216FA1}"/>
              </a:ext>
            </a:extLst>
          </p:cNvPr>
          <p:cNvSpPr/>
          <p:nvPr/>
        </p:nvSpPr>
        <p:spPr>
          <a:xfrm rot="5400000">
            <a:off x="3233096" y="562152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A61F2AD9-F76D-4765-B3C7-E2E49384A500}"/>
              </a:ext>
            </a:extLst>
          </p:cNvPr>
          <p:cNvSpPr/>
          <p:nvPr/>
        </p:nvSpPr>
        <p:spPr bwMode="auto">
          <a:xfrm>
            <a:off x="3515711" y="6166391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6AACEC8-36EA-43AC-A116-4FE6BC689C39}"/>
              </a:ext>
            </a:extLst>
          </p:cNvPr>
          <p:cNvSpPr/>
          <p:nvPr/>
        </p:nvSpPr>
        <p:spPr bwMode="auto">
          <a:xfrm>
            <a:off x="2086143" y="3858514"/>
            <a:ext cx="1133822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C7A227F5-E969-4889-A966-C247870102A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54188" y="5214984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AEBA02C-5CE6-4B75-9B3C-8DAAE2E6F8A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16252" y="4056383"/>
            <a:ext cx="274916" cy="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A2C16D1-B23A-4516-8381-4CE33A4524B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38752" y="6363391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F622F5F7-F9D1-40ED-B315-CE85FA99ABF6}"/>
              </a:ext>
            </a:extLst>
          </p:cNvPr>
          <p:cNvSpPr/>
          <p:nvPr/>
        </p:nvSpPr>
        <p:spPr bwMode="auto">
          <a:xfrm>
            <a:off x="2086143" y="4987670"/>
            <a:ext cx="1078597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D54D57BE-709E-49D0-BAF9-2D64C9B07428}"/>
              </a:ext>
            </a:extLst>
          </p:cNvPr>
          <p:cNvSpPr/>
          <p:nvPr/>
        </p:nvSpPr>
        <p:spPr bwMode="auto">
          <a:xfrm>
            <a:off x="611490" y="4992642"/>
            <a:ext cx="1114107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6BB92213-77A6-400B-A16A-0C00A4DD59EE}"/>
              </a:ext>
            </a:extLst>
          </p:cNvPr>
          <p:cNvSpPr/>
          <p:nvPr/>
        </p:nvSpPr>
        <p:spPr bwMode="auto">
          <a:xfrm>
            <a:off x="2056779" y="6170832"/>
            <a:ext cx="1078597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</a:t>
            </a:r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Entry 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7F41176-05CC-4254-8231-24910D9CFDA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24647" y="5195394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CDC2AC3E-1152-4CD2-A789-26E4C42AF1F2}"/>
              </a:ext>
            </a:extLst>
          </p:cNvPr>
          <p:cNvCxnSpPr>
            <a:cxnSpLocks/>
          </p:cNvCxnSpPr>
          <p:nvPr/>
        </p:nvCxnSpPr>
        <p:spPr bwMode="auto">
          <a:xfrm>
            <a:off x="5430928" y="3685993"/>
            <a:ext cx="3746" cy="2983144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EC565FDE-94E4-4B4D-A91F-B55D6A3B20DA}"/>
              </a:ext>
            </a:extLst>
          </p:cNvPr>
          <p:cNvSpPr/>
          <p:nvPr/>
        </p:nvSpPr>
        <p:spPr bwMode="auto">
          <a:xfrm>
            <a:off x="6439701" y="3801148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E9EF50F5-6C70-4B2C-B080-80AA7062CDDF}"/>
              </a:ext>
            </a:extLst>
          </p:cNvPr>
          <p:cNvSpPr/>
          <p:nvPr/>
        </p:nvSpPr>
        <p:spPr>
          <a:xfrm>
            <a:off x="6155542" y="3362558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5CA85B06-069D-4846-B4A6-4BCC13DAFA29}"/>
              </a:ext>
            </a:extLst>
          </p:cNvPr>
          <p:cNvSpPr/>
          <p:nvPr/>
        </p:nvSpPr>
        <p:spPr bwMode="auto">
          <a:xfrm>
            <a:off x="6495256" y="3895287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DEDA09C-AD18-40BF-99BD-540B772942F5}"/>
              </a:ext>
            </a:extLst>
          </p:cNvPr>
          <p:cNvSpPr/>
          <p:nvPr/>
        </p:nvSpPr>
        <p:spPr>
          <a:xfrm rot="5400000">
            <a:off x="6210367" y="450121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B3D506C8-7E51-4487-BF51-CE66095C4ED8}"/>
              </a:ext>
            </a:extLst>
          </p:cNvPr>
          <p:cNvSpPr/>
          <p:nvPr/>
        </p:nvSpPr>
        <p:spPr bwMode="auto">
          <a:xfrm>
            <a:off x="6504577" y="5054767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C120C58-B521-4C1E-9523-5559F1C9C452}"/>
              </a:ext>
            </a:extLst>
          </p:cNvPr>
          <p:cNvSpPr/>
          <p:nvPr/>
        </p:nvSpPr>
        <p:spPr>
          <a:xfrm rot="5400000">
            <a:off x="6234450" y="566318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26640936-11F2-46E6-BCDE-72238E3F9D5A}"/>
              </a:ext>
            </a:extLst>
          </p:cNvPr>
          <p:cNvSpPr/>
          <p:nvPr/>
        </p:nvSpPr>
        <p:spPr bwMode="auto">
          <a:xfrm>
            <a:off x="6517065" y="6208045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1539D816-5E5B-406E-B6EA-385E296A4CAC}"/>
              </a:ext>
            </a:extLst>
          </p:cNvPr>
          <p:cNvCxnSpPr>
            <a:stCxn id="152" idx="1"/>
            <a:endCxn id="148" idx="1"/>
          </p:cNvCxnSpPr>
          <p:nvPr/>
        </p:nvCxnSpPr>
        <p:spPr bwMode="auto">
          <a:xfrm rot="10800000">
            <a:off x="6495257" y="4098039"/>
            <a:ext cx="21809" cy="2312758"/>
          </a:xfrm>
          <a:prstGeom prst="curvedConnector3">
            <a:avLst>
              <a:gd name="adj1" fmla="val 2339818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7" name="连接符: 曲线 156">
            <a:extLst>
              <a:ext uri="{FF2B5EF4-FFF2-40B4-BE49-F238E27FC236}">
                <a16:creationId xmlns:a16="http://schemas.microsoft.com/office/drawing/2014/main" id="{7145D9D2-523E-489D-8467-5669F310A793}"/>
              </a:ext>
            </a:extLst>
          </p:cNvPr>
          <p:cNvCxnSpPr>
            <a:cxnSpLocks/>
            <a:stCxn id="152" idx="1"/>
            <a:endCxn id="150" idx="1"/>
          </p:cNvCxnSpPr>
          <p:nvPr/>
        </p:nvCxnSpPr>
        <p:spPr bwMode="auto">
          <a:xfrm rot="10800000">
            <a:off x="6504577" y="5257519"/>
            <a:ext cx="12488" cy="1153278"/>
          </a:xfrm>
          <a:prstGeom prst="curvedConnector3">
            <a:avLst>
              <a:gd name="adj1" fmla="val 4936523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连接符: 曲线 157">
            <a:extLst>
              <a:ext uri="{FF2B5EF4-FFF2-40B4-BE49-F238E27FC236}">
                <a16:creationId xmlns:a16="http://schemas.microsoft.com/office/drawing/2014/main" id="{9FC83FD2-976B-437B-9187-185B312C54B6}"/>
              </a:ext>
            </a:extLst>
          </p:cNvPr>
          <p:cNvCxnSpPr>
            <a:cxnSpLocks/>
            <a:stCxn id="148" idx="1"/>
            <a:endCxn id="150" idx="1"/>
          </p:cNvCxnSpPr>
          <p:nvPr/>
        </p:nvCxnSpPr>
        <p:spPr bwMode="auto">
          <a:xfrm rot="10800000" flipH="1" flipV="1">
            <a:off x="6495255" y="4098039"/>
            <a:ext cx="9321" cy="1159480"/>
          </a:xfrm>
          <a:prstGeom prst="curvedConnector3">
            <a:avLst>
              <a:gd name="adj1" fmla="val -7305954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015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824"/>
            <a:ext cx="7772400" cy="421105"/>
          </a:xfrm>
        </p:spPr>
        <p:txBody>
          <a:bodyPr/>
          <a:lstStyle/>
          <a:p>
            <a:r>
              <a:rPr lang="en-US" altLang="zh-HK" dirty="0"/>
              <a:t>Arrays: Intuition✅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3" y="1658523"/>
            <a:ext cx="3915526" cy="4578754"/>
          </a:xfrm>
        </p:spPr>
        <p:txBody>
          <a:bodyPr/>
          <a:lstStyle/>
          <a:p>
            <a:r>
              <a:rPr lang="en-US" altLang="zh-HK" sz="2400" dirty="0"/>
              <a:t>You can put all the elements into a large array and then use the array index to search</a:t>
            </a:r>
          </a:p>
          <a:p>
            <a:r>
              <a:rPr lang="en-US" altLang="zh-HK" sz="2400" dirty="0"/>
              <a:t>The time complexity of the search is O(1)</a:t>
            </a:r>
          </a:p>
          <a:p>
            <a:r>
              <a:rPr lang="en-US" altLang="zh-HK" sz="2400" dirty="0"/>
              <a:t>Example: Quickly determine the address by six-digit postal code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F97389-1896-4DA2-8DFA-D962B5370643}"/>
              </a:ext>
            </a:extLst>
          </p:cNvPr>
          <p:cNvSpPr/>
          <p:nvPr/>
        </p:nvSpPr>
        <p:spPr bwMode="auto">
          <a:xfrm>
            <a:off x="6212349" y="1639682"/>
            <a:ext cx="1339849" cy="491031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2C605D-E875-4B78-B938-DF287F70E735}"/>
              </a:ext>
            </a:extLst>
          </p:cNvPr>
          <p:cNvSpPr/>
          <p:nvPr/>
        </p:nvSpPr>
        <p:spPr>
          <a:xfrm>
            <a:off x="5806319" y="1050221"/>
            <a:ext cx="20683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Array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04B7AD-5F3B-49A0-A053-3FE6EC014B3B}"/>
              </a:ext>
            </a:extLst>
          </p:cNvPr>
          <p:cNvSpPr/>
          <p:nvPr/>
        </p:nvSpPr>
        <p:spPr>
          <a:xfrm>
            <a:off x="7260044" y="1091099"/>
            <a:ext cx="20683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Index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C14799D-FF9D-4658-9AA9-15DFF66EF33F}"/>
              </a:ext>
            </a:extLst>
          </p:cNvPr>
          <p:cNvSpPr/>
          <p:nvPr/>
        </p:nvSpPr>
        <p:spPr bwMode="auto">
          <a:xfrm>
            <a:off x="6268707" y="1829797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F68A2A-630F-4C11-B409-DE0FD90EE098}"/>
              </a:ext>
            </a:extLst>
          </p:cNvPr>
          <p:cNvSpPr/>
          <p:nvPr/>
        </p:nvSpPr>
        <p:spPr>
          <a:xfrm rot="5400000">
            <a:off x="5941522" y="306672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110FE4F-AD56-44AE-9981-76205D286CB3}"/>
              </a:ext>
            </a:extLst>
          </p:cNvPr>
          <p:cNvSpPr/>
          <p:nvPr/>
        </p:nvSpPr>
        <p:spPr bwMode="auto">
          <a:xfrm>
            <a:off x="6287194" y="3745149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4DCB9A6-9CDA-418B-BF59-2559D22AD3E9}"/>
              </a:ext>
            </a:extLst>
          </p:cNvPr>
          <p:cNvSpPr/>
          <p:nvPr/>
        </p:nvSpPr>
        <p:spPr bwMode="auto">
          <a:xfrm>
            <a:off x="6278398" y="2292668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Array[1]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2259C8-C6B5-4644-8577-04AAA7F26AFF}"/>
              </a:ext>
            </a:extLst>
          </p:cNvPr>
          <p:cNvSpPr/>
          <p:nvPr/>
        </p:nvSpPr>
        <p:spPr>
          <a:xfrm rot="5400000">
            <a:off x="5990985" y="452161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06D85DB-76C2-43D3-975C-96EF62B35A7E}"/>
              </a:ext>
            </a:extLst>
          </p:cNvPr>
          <p:cNvSpPr/>
          <p:nvPr/>
        </p:nvSpPr>
        <p:spPr bwMode="auto">
          <a:xfrm>
            <a:off x="6320857" y="5227337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52E663-3C76-444D-BC51-EECEBF16BB3C}"/>
              </a:ext>
            </a:extLst>
          </p:cNvPr>
          <p:cNvSpPr/>
          <p:nvPr/>
        </p:nvSpPr>
        <p:spPr>
          <a:xfrm rot="5400000">
            <a:off x="6017803" y="586949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90BDEF6-FB16-4751-9FC8-39566BC7A71A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flipH="1" flipV="1">
            <a:off x="5925671" y="3947900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6E69719-63AC-4E89-93D3-7EBBC4AEFEDD}"/>
              </a:ext>
            </a:extLst>
          </p:cNvPr>
          <p:cNvSpPr/>
          <p:nvPr/>
        </p:nvSpPr>
        <p:spPr bwMode="auto">
          <a:xfrm>
            <a:off x="4410485" y="3763235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HKUST</a:t>
            </a:r>
            <a:r>
              <a:rPr lang="en-US" altLang="zh-CN" sz="1800" dirty="0">
                <a:latin typeface="Comic Sans MS (正文)\"/>
              </a:rPr>
              <a:t>(GZ)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8692A66-776B-4FCA-990C-970FA4E4B83B}"/>
              </a:ext>
            </a:extLst>
          </p:cNvPr>
          <p:cNvSpPr/>
          <p:nvPr/>
        </p:nvSpPr>
        <p:spPr bwMode="auto">
          <a:xfrm>
            <a:off x="4419600" y="5227337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HKUST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A7EE7E3-D4D9-4588-8A1D-FB070C17EA9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43036" y="5424340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C1BD308-721A-4CFD-BC8E-AFBEEC9940EC}"/>
              </a:ext>
            </a:extLst>
          </p:cNvPr>
          <p:cNvSpPr/>
          <p:nvPr/>
        </p:nvSpPr>
        <p:spPr bwMode="auto">
          <a:xfrm>
            <a:off x="4410485" y="1852684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Address0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988C33D-9189-452E-B1B3-97F1E480F30B}"/>
              </a:ext>
            </a:extLst>
          </p:cNvPr>
          <p:cNvSpPr/>
          <p:nvPr/>
        </p:nvSpPr>
        <p:spPr bwMode="auto">
          <a:xfrm>
            <a:off x="4410646" y="2298681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Address1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33BF58E-FBDF-4DA3-84CF-2DBF93F2739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03620" y="2048652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1AFA38A-FC64-4E12-BB68-866ED57D41F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04196" y="2498202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7F535DB-078F-496D-8D3F-FE09D06F8CF0}"/>
              </a:ext>
            </a:extLst>
          </p:cNvPr>
          <p:cNvSpPr/>
          <p:nvPr/>
        </p:nvSpPr>
        <p:spPr>
          <a:xfrm>
            <a:off x="4132106" y="1047607"/>
            <a:ext cx="20683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Address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82C1D53-E269-445A-9ADE-EB98492DA23B}"/>
              </a:ext>
            </a:extLst>
          </p:cNvPr>
          <p:cNvSpPr/>
          <p:nvPr/>
        </p:nvSpPr>
        <p:spPr bwMode="auto">
          <a:xfrm>
            <a:off x="7635875" y="1639682"/>
            <a:ext cx="1339849" cy="491031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B96E7A-2C5C-484F-8184-DF01A4273A08}"/>
              </a:ext>
            </a:extLst>
          </p:cNvPr>
          <p:cNvSpPr/>
          <p:nvPr/>
        </p:nvSpPr>
        <p:spPr>
          <a:xfrm>
            <a:off x="7271625" y="184788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96BADB-5A54-4CA2-B19F-A99165C3E925}"/>
              </a:ext>
            </a:extLst>
          </p:cNvPr>
          <p:cNvSpPr/>
          <p:nvPr/>
        </p:nvSpPr>
        <p:spPr>
          <a:xfrm>
            <a:off x="7271625" y="376323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A389392-7146-4855-9989-E1DC9D3687E1}"/>
              </a:ext>
            </a:extLst>
          </p:cNvPr>
          <p:cNvSpPr/>
          <p:nvPr/>
        </p:nvSpPr>
        <p:spPr>
          <a:xfrm>
            <a:off x="7271625" y="233358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7A2828F-92BC-45E5-A380-190C3C4BDF54}"/>
              </a:ext>
            </a:extLst>
          </p:cNvPr>
          <p:cNvSpPr/>
          <p:nvPr/>
        </p:nvSpPr>
        <p:spPr>
          <a:xfrm>
            <a:off x="7271625" y="526295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B8797B6-FE33-4043-B488-39E19409C7BD}"/>
              </a:ext>
            </a:extLst>
          </p:cNvPr>
          <p:cNvSpPr/>
          <p:nvPr/>
        </p:nvSpPr>
        <p:spPr>
          <a:xfrm rot="5400000">
            <a:off x="7326652" y="306672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2B82A80-7D43-496A-9CC0-AD461B9519EA}"/>
              </a:ext>
            </a:extLst>
          </p:cNvPr>
          <p:cNvSpPr/>
          <p:nvPr/>
        </p:nvSpPr>
        <p:spPr>
          <a:xfrm rot="5400000">
            <a:off x="7339827" y="452161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6F263F7-137F-4AA0-BAED-154B72E14BA4}"/>
              </a:ext>
            </a:extLst>
          </p:cNvPr>
          <p:cNvSpPr/>
          <p:nvPr/>
        </p:nvSpPr>
        <p:spPr>
          <a:xfrm rot="5400000">
            <a:off x="7326652" y="587853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1031584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65484"/>
          </a:xfrm>
        </p:spPr>
        <p:txBody>
          <a:bodyPr/>
          <a:lstStyle/>
          <a:p>
            <a:r>
              <a:rPr lang="en-US" altLang="zh-HK" dirty="0"/>
              <a:t>Linear Probing: Inserting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1798"/>
            <a:ext cx="8485414" cy="4648200"/>
          </a:xfrm>
        </p:spPr>
        <p:txBody>
          <a:bodyPr/>
          <a:lstStyle/>
          <a:p>
            <a:r>
              <a:rPr lang="en-US" altLang="zh-HK" sz="2400" dirty="0"/>
              <a:t>When </a:t>
            </a:r>
            <a:r>
              <a:rPr lang="en-US" altLang="zh-HK" sz="2400" dirty="0">
                <a:solidFill>
                  <a:srgbClr val="C00000"/>
                </a:solidFill>
              </a:rPr>
              <a:t>inserting</a:t>
            </a:r>
            <a:r>
              <a:rPr lang="en-US" altLang="zh-HK" sz="2400" dirty="0"/>
              <a:t> a new record with a key </a:t>
            </a:r>
            <a:r>
              <a:rPr lang="en-US" altLang="zh-HK" sz="2400" dirty="0">
                <a:solidFill>
                  <a:srgbClr val="0000FF"/>
                </a:solidFill>
              </a:rPr>
              <a:t>k</a:t>
            </a:r>
          </a:p>
          <a:p>
            <a:endParaRPr lang="en-US" altLang="zh-HK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Use the hash function </a:t>
            </a:r>
            <a:r>
              <a:rPr lang="en-US" altLang="zh-CN" sz="2400" dirty="0">
                <a:solidFill>
                  <a:srgbClr val="0000FF"/>
                </a:solidFill>
              </a:rPr>
              <a:t>h(k) </a:t>
            </a:r>
            <a:r>
              <a:rPr lang="en-US" altLang="zh-CN" sz="2400" dirty="0"/>
              <a:t>to calculate the initial position.</a:t>
            </a:r>
          </a:p>
          <a:p>
            <a:endParaRPr lang="en-US" altLang="zh-HK" sz="2400" dirty="0"/>
          </a:p>
          <a:p>
            <a:r>
              <a:rPr lang="en-US" altLang="zh-CN" sz="2400" dirty="0"/>
              <a:t>Starting from the initial position, search in the order </a:t>
            </a:r>
            <a:r>
              <a:rPr lang="en-US" altLang="zh-CN" sz="2400" dirty="0" err="1">
                <a:solidFill>
                  <a:srgbClr val="0000FF"/>
                </a:solidFill>
              </a:rPr>
              <a:t>ht</a:t>
            </a:r>
            <a:r>
              <a:rPr lang="en-US" altLang="zh-CN" sz="2400" dirty="0">
                <a:solidFill>
                  <a:srgbClr val="0000FF"/>
                </a:solidFill>
              </a:rPr>
              <a:t>[(h(k)+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)%b]</a:t>
            </a:r>
            <a:r>
              <a:rPr lang="en-US" altLang="zh-CN" sz="2400" dirty="0"/>
              <a:t>, where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ranges from 0 to b−1(</a:t>
            </a:r>
            <a:r>
              <a:rPr lang="en-US" altLang="zh-CN" sz="2400" dirty="0" err="1"/>
              <a:t>bucket_size</a:t>
            </a:r>
            <a:r>
              <a:rPr lang="en-US" altLang="zh-CN" sz="2400" dirty="0"/>
              <a:t> - 1), until an empty slot is found.</a:t>
            </a:r>
            <a:endParaRPr lang="en-US" altLang="zh-HK" sz="2400" dirty="0"/>
          </a:p>
          <a:p>
            <a:endParaRPr lang="en-US" altLang="zh-HK" sz="2400" dirty="0"/>
          </a:p>
          <a:p>
            <a:r>
              <a:rPr lang="en-US" altLang="zh-CN" sz="2400" dirty="0"/>
              <a:t>Once an empty slot is found, insert the new record at that position.</a:t>
            </a:r>
            <a:endParaRPr lang="en-US" altLang="zh-HK" sz="2400" dirty="0"/>
          </a:p>
        </p:txBody>
      </p:sp>
    </p:spTree>
    <p:extLst>
      <p:ext uri="{BB962C8B-B14F-4D97-AF65-F5344CB8AC3E}">
        <p14:creationId xmlns:p14="http://schemas.microsoft.com/office/powerpoint/2010/main" val="2559857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65484"/>
          </a:xfrm>
        </p:spPr>
        <p:txBody>
          <a:bodyPr/>
          <a:lstStyle/>
          <a:p>
            <a:r>
              <a:rPr lang="en-US" altLang="zh-HK" dirty="0"/>
              <a:t>Linear Probing: Inserting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1798"/>
            <a:ext cx="8485414" cy="2135663"/>
          </a:xfrm>
        </p:spPr>
        <p:txBody>
          <a:bodyPr/>
          <a:lstStyle/>
          <a:p>
            <a:r>
              <a:rPr lang="en-US" altLang="zh-HK" sz="2400" dirty="0">
                <a:solidFill>
                  <a:srgbClr val="FF0000"/>
                </a:solidFill>
              </a:rPr>
              <a:t>Example of Inserting</a:t>
            </a:r>
          </a:p>
          <a:p>
            <a:endParaRPr lang="en-US" altLang="zh-HK" sz="2400" dirty="0">
              <a:solidFill>
                <a:srgbClr val="FF0000"/>
              </a:solidFill>
            </a:endParaRPr>
          </a:p>
          <a:p>
            <a:r>
              <a:rPr lang="en-US" altLang="zh-HK" sz="2400" dirty="0"/>
              <a:t>Let a hash table be with b = 17 buckets, and hash function be h(k)=k % b</a:t>
            </a:r>
          </a:p>
          <a:p>
            <a:endParaRPr lang="en-US" altLang="zh-HK" sz="2400" dirty="0"/>
          </a:p>
          <a:p>
            <a:r>
              <a:rPr lang="en-US" altLang="zh-HK" sz="2400" dirty="0"/>
              <a:t>Consider inserting 6, 12, 34, 29, 28, 11, 23, 7, 0, 33, 30, 45.</a:t>
            </a:r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793ED6E4-5DA8-4B06-8E6B-5DA162EEDA44}"/>
              </a:ext>
            </a:extLst>
          </p:cNvPr>
          <p:cNvGrpSpPr/>
          <p:nvPr/>
        </p:nvGrpSpPr>
        <p:grpSpPr>
          <a:xfrm>
            <a:off x="677347" y="4361017"/>
            <a:ext cx="7892720" cy="787823"/>
            <a:chOff x="803354" y="4051387"/>
            <a:chExt cx="7892720" cy="787823"/>
          </a:xfrm>
        </p:grpSpPr>
        <p:sp>
          <p:nvSpPr>
            <p:cNvPr id="5" name="Rectangle 26">
              <a:extLst>
                <a:ext uri="{FF2B5EF4-FFF2-40B4-BE49-F238E27FC236}">
                  <a16:creationId xmlns:a16="http://schemas.microsoft.com/office/drawing/2014/main" id="{6786ED29-5666-4313-BFBA-CEFFAD0D7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F0BA3530-7468-4CAD-90A5-334312DB9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7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C2003DCE-4793-488C-8EA8-0BF40F3E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E4E89366-A87F-498A-9005-69F2D37DF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7C478618-46A9-400E-AA0D-26527300C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3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0" name="Rectangle 31">
              <a:extLst>
                <a:ext uri="{FF2B5EF4-FFF2-40B4-BE49-F238E27FC236}">
                  <a16:creationId xmlns:a16="http://schemas.microsoft.com/office/drawing/2014/main" id="{62E49129-8B17-4B71-A894-BE76F746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5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D67D9A87-6DB8-4E75-A9C2-7022C9EE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D12F0681-B6F2-4709-AF6F-731BD912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97B09A4D-BDDD-4BA2-BF13-819DB1987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1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4" name="Rectangle 35">
              <a:extLst>
                <a:ext uri="{FF2B5EF4-FFF2-40B4-BE49-F238E27FC236}">
                  <a16:creationId xmlns:a16="http://schemas.microsoft.com/office/drawing/2014/main" id="{BC2950C4-EADE-4C3D-A8E3-2CBD964AE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3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09AEF6AF-A546-4630-AD13-D33A7424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6" name="Rectangle 37">
              <a:extLst>
                <a:ext uri="{FF2B5EF4-FFF2-40B4-BE49-F238E27FC236}">
                  <a16:creationId xmlns:a16="http://schemas.microsoft.com/office/drawing/2014/main" id="{267C2991-2423-4C99-8303-20376D1BF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96DBD202-1501-453D-8EED-7D434C767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9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2CE38DF3-A248-41BC-85F0-4C1629FAF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1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70ACC9A9-BC69-4145-9F03-EB964E67E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3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id="{94A18973-2000-4CE6-81A7-090690553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95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1" name="Rectangle 42">
              <a:extLst>
                <a:ext uri="{FF2B5EF4-FFF2-40B4-BE49-F238E27FC236}">
                  <a16:creationId xmlns:a16="http://schemas.microsoft.com/office/drawing/2014/main" id="{6CD9A802-AE3B-4CBB-8015-5D9E82639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67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2" name="Text Box 43">
              <a:extLst>
                <a:ext uri="{FF2B5EF4-FFF2-40B4-BE49-F238E27FC236}">
                  <a16:creationId xmlns:a16="http://schemas.microsoft.com/office/drawing/2014/main" id="{16EAF474-345B-491D-B725-47CC6E573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354" y="4063419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>
                  <a:solidFill>
                    <a:srgbClr val="0000FF"/>
                  </a:solidFill>
                  <a:latin typeface="+mn-lt"/>
                </a:rPr>
                <a:t>0</a:t>
              </a:r>
            </a:p>
          </p:txBody>
        </p:sp>
        <p:sp>
          <p:nvSpPr>
            <p:cNvPr id="23" name="Text Box 44">
              <a:extLst>
                <a:ext uri="{FF2B5EF4-FFF2-40B4-BE49-F238E27FC236}">
                  <a16:creationId xmlns:a16="http://schemas.microsoft.com/office/drawing/2014/main" id="{EF01843D-5F2A-4F35-AF86-79EA567F5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178" y="4051387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4</a:t>
              </a:r>
            </a:p>
          </p:txBody>
        </p:sp>
        <p:sp>
          <p:nvSpPr>
            <p:cNvPr id="24" name="Text Box 45">
              <a:extLst>
                <a:ext uri="{FF2B5EF4-FFF2-40B4-BE49-F238E27FC236}">
                  <a16:creationId xmlns:a16="http://schemas.microsoft.com/office/drawing/2014/main" id="{E7148EC0-9507-412A-A860-431782566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946" y="4051387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8</a:t>
              </a:r>
            </a:p>
          </p:txBody>
        </p:sp>
        <p:sp>
          <p:nvSpPr>
            <p:cNvPr id="25" name="Text Box 46">
              <a:extLst>
                <a:ext uri="{FF2B5EF4-FFF2-40B4-BE49-F238E27FC236}">
                  <a16:creationId xmlns:a16="http://schemas.microsoft.com/office/drawing/2014/main" id="{671118F0-B4E8-4B68-B4FC-489880190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7778" y="4051387"/>
              <a:ext cx="5334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12</a:t>
              </a:r>
            </a:p>
          </p:txBody>
        </p:sp>
        <p:sp>
          <p:nvSpPr>
            <p:cNvPr id="26" name="Text Box 47">
              <a:extLst>
                <a:ext uri="{FF2B5EF4-FFF2-40B4-BE49-F238E27FC236}">
                  <a16:creationId xmlns:a16="http://schemas.microsoft.com/office/drawing/2014/main" id="{6352EB36-0B25-4284-B983-A56D74398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8506" y="4051387"/>
              <a:ext cx="5334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16</a:t>
              </a:r>
            </a:p>
          </p:txBody>
        </p:sp>
        <p:sp>
          <p:nvSpPr>
            <p:cNvPr id="27" name="Text Box 50">
              <a:extLst>
                <a:ext uri="{FF2B5EF4-FFF2-40B4-BE49-F238E27FC236}">
                  <a16:creationId xmlns:a16="http://schemas.microsoft.com/office/drawing/2014/main" id="{5F28B361-EFBB-489A-834E-7C9E4BE87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738" y="4396291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6</a:t>
              </a:r>
            </a:p>
          </p:txBody>
        </p:sp>
        <p:sp>
          <p:nvSpPr>
            <p:cNvPr id="28" name="Text Box 51">
              <a:extLst>
                <a:ext uri="{FF2B5EF4-FFF2-40B4-BE49-F238E27FC236}">
                  <a16:creationId xmlns:a16="http://schemas.microsoft.com/office/drawing/2014/main" id="{657EB8E6-5B68-4CAC-A4FA-3DAFF1D5F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1898" y="4396291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12</a:t>
              </a:r>
            </a:p>
          </p:txBody>
        </p:sp>
        <p:sp>
          <p:nvSpPr>
            <p:cNvPr id="29" name="Text Box 52">
              <a:extLst>
                <a:ext uri="{FF2B5EF4-FFF2-40B4-BE49-F238E27FC236}">
                  <a16:creationId xmlns:a16="http://schemas.microsoft.com/office/drawing/2014/main" id="{674B9414-BBC4-4BDA-9E52-D5B23F39B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042" y="4396291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29</a:t>
              </a:r>
            </a:p>
          </p:txBody>
        </p:sp>
        <p:sp>
          <p:nvSpPr>
            <p:cNvPr id="30" name="Text Box 53">
              <a:extLst>
                <a:ext uri="{FF2B5EF4-FFF2-40B4-BE49-F238E27FC236}">
                  <a16:creationId xmlns:a16="http://schemas.microsoft.com/office/drawing/2014/main" id="{B728014D-F8DC-4199-824E-C440DD4F7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474" y="4384259"/>
              <a:ext cx="6096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34</a:t>
              </a:r>
            </a:p>
          </p:txBody>
        </p:sp>
        <p:sp>
          <p:nvSpPr>
            <p:cNvPr id="31" name="Text Box 54">
              <a:extLst>
                <a:ext uri="{FF2B5EF4-FFF2-40B4-BE49-F238E27FC236}">
                  <a16:creationId xmlns:a16="http://schemas.microsoft.com/office/drawing/2014/main" id="{659B6265-9FB6-4DE6-B6D7-8E7FA4A04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4642" y="4408323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28</a:t>
              </a:r>
            </a:p>
          </p:txBody>
        </p:sp>
        <p:sp>
          <p:nvSpPr>
            <p:cNvPr id="32" name="Text Box 55">
              <a:extLst>
                <a:ext uri="{FF2B5EF4-FFF2-40B4-BE49-F238E27FC236}">
                  <a16:creationId xmlns:a16="http://schemas.microsoft.com/office/drawing/2014/main" id="{3E559BD3-7843-4244-9997-A5D267E8D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402" y="4384259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11</a:t>
              </a:r>
            </a:p>
          </p:txBody>
        </p:sp>
        <p:sp>
          <p:nvSpPr>
            <p:cNvPr id="33" name="Text Box 56">
              <a:extLst>
                <a:ext uri="{FF2B5EF4-FFF2-40B4-BE49-F238E27FC236}">
                  <a16:creationId xmlns:a16="http://schemas.microsoft.com/office/drawing/2014/main" id="{EA876137-BABA-4ACC-9DAF-50A489F0A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842" y="4396291"/>
              <a:ext cx="6096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23</a:t>
              </a:r>
            </a:p>
          </p:txBody>
        </p:sp>
        <p:sp>
          <p:nvSpPr>
            <p:cNvPr id="34" name="Text Box 57">
              <a:extLst>
                <a:ext uri="{FF2B5EF4-FFF2-40B4-BE49-F238E27FC236}">
                  <a16:creationId xmlns:a16="http://schemas.microsoft.com/office/drawing/2014/main" id="{4D1184C7-7373-48AB-B028-49AB98718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338" y="4408323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7</a:t>
              </a:r>
            </a:p>
          </p:txBody>
        </p:sp>
        <p:sp>
          <p:nvSpPr>
            <p:cNvPr id="35" name="Text Box 58">
              <a:extLst>
                <a:ext uri="{FF2B5EF4-FFF2-40B4-BE49-F238E27FC236}">
                  <a16:creationId xmlns:a16="http://schemas.microsoft.com/office/drawing/2014/main" id="{00EB3791-A053-4D41-A1D0-032945D00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938" y="4396291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0</a:t>
              </a: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829B55BA-5BC9-49D7-86AA-983890E0A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2674" y="4384259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33</a:t>
              </a:r>
            </a:p>
          </p:txBody>
        </p:sp>
        <p:sp>
          <p:nvSpPr>
            <p:cNvPr id="37" name="Text Box 60">
              <a:extLst>
                <a:ext uri="{FF2B5EF4-FFF2-40B4-BE49-F238E27FC236}">
                  <a16:creationId xmlns:a16="http://schemas.microsoft.com/office/drawing/2014/main" id="{0E252F9D-6159-431C-92F5-C09934733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3442" y="4384259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30</a:t>
              </a:r>
            </a:p>
          </p:txBody>
        </p: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87224EDD-8B9D-45FC-8C3E-FDE8392DB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810" y="4408323"/>
              <a:ext cx="762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8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53453"/>
          </a:xfrm>
        </p:spPr>
        <p:txBody>
          <a:bodyPr/>
          <a:lstStyle/>
          <a:p>
            <a:r>
              <a:rPr lang="en-US" altLang="zh-HK" dirty="0"/>
              <a:t>Linear Probing: Searching</a:t>
            </a:r>
            <a:endParaRPr lang="zh-HK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8889" y="1051047"/>
            <a:ext cx="8466221" cy="207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dirty="0"/>
              <a:t>searching for a given key </a:t>
            </a:r>
            <a:r>
              <a:rPr lang="en-US" altLang="zh-CN" sz="2400" dirty="0">
                <a:solidFill>
                  <a:srgbClr val="0000FF"/>
                </a:solidFill>
              </a:rPr>
              <a:t>k</a:t>
            </a:r>
          </a:p>
          <a:p>
            <a:r>
              <a:rPr lang="en-US" altLang="zh-CN" sz="2400" dirty="0"/>
              <a:t>Calculate the hash value </a:t>
            </a:r>
            <a:r>
              <a:rPr lang="en-US" altLang="zh-CN" sz="2400" dirty="0">
                <a:solidFill>
                  <a:srgbClr val="0000FF"/>
                </a:solidFill>
              </a:rPr>
              <a:t>h(k)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Examine the hash table positions in the order </a:t>
            </a:r>
            <a:r>
              <a:rPr lang="pt-BR" altLang="zh-CN" sz="2400" dirty="0">
                <a:solidFill>
                  <a:srgbClr val="0000FF"/>
                </a:solidFill>
              </a:rPr>
              <a:t>ht[(h(k)+i)%b]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, starting from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=0, until one of the following occurs: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3B1D5F-78F7-4FDF-BD4F-8F3DE585692A}"/>
              </a:ext>
            </a:extLst>
          </p:cNvPr>
          <p:cNvSpPr txBox="1">
            <a:spLocks/>
          </p:cNvSpPr>
          <p:nvPr/>
        </p:nvSpPr>
        <p:spPr bwMode="auto">
          <a:xfrm>
            <a:off x="708259" y="3709565"/>
            <a:ext cx="8466221" cy="207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CN" sz="2000" b="1" dirty="0"/>
              <a:t>Target key found:</a:t>
            </a:r>
            <a:r>
              <a:rPr lang="en-US" altLang="zh-CN" sz="2000" dirty="0"/>
              <a:t> The record at the current position </a:t>
            </a:r>
            <a:r>
              <a:rPr lang="pt-BR" altLang="zh-CN" sz="2000" dirty="0">
                <a:solidFill>
                  <a:srgbClr val="0000FF"/>
                </a:solidFill>
              </a:rPr>
              <a:t>ht[(h(k)+i)%b]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/>
              <a:t>contains the key </a:t>
            </a:r>
            <a:r>
              <a:rPr lang="en-US" altLang="zh-CN" sz="2000" dirty="0">
                <a:solidFill>
                  <a:srgbClr val="0000FF"/>
                </a:solidFill>
              </a:rPr>
              <a:t>k</a:t>
            </a:r>
            <a:r>
              <a:rPr lang="en-US" altLang="zh-CN" sz="2000" dirty="0"/>
              <a:t>, and the search is successful.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/>
              <a:t>Empty slot:</a:t>
            </a:r>
            <a:r>
              <a:rPr lang="en-US" altLang="zh-CN" sz="2000" dirty="0"/>
              <a:t> The current position is empty, indicating that the key </a:t>
            </a:r>
            <a:r>
              <a:rPr lang="en-US" altLang="zh-CN" sz="2000" dirty="0">
                <a:solidFill>
                  <a:srgbClr val="0000FF"/>
                </a:solidFill>
              </a:rPr>
              <a:t>k</a:t>
            </a:r>
            <a:r>
              <a:rPr lang="en-US" altLang="zh-CN" sz="2000" dirty="0"/>
              <a:t> is not in the hash 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/>
              <a:t>Table full:</a:t>
            </a:r>
            <a:r>
              <a:rPr lang="en-US" altLang="zh-CN" sz="2000" dirty="0"/>
              <a:t> The search returns to the initial position </a:t>
            </a:r>
            <a:r>
              <a:rPr lang="en-US" altLang="zh-CN" sz="2000" dirty="0" err="1">
                <a:solidFill>
                  <a:srgbClr val="0000FF"/>
                </a:solidFill>
              </a:rPr>
              <a:t>ht</a:t>
            </a:r>
            <a:r>
              <a:rPr lang="en-US" altLang="zh-CN" sz="2000" dirty="0">
                <a:solidFill>
                  <a:srgbClr val="0000FF"/>
                </a:solidFill>
              </a:rPr>
              <a:t>[h(k)], </a:t>
            </a:r>
            <a:r>
              <a:rPr lang="en-US" altLang="zh-CN" sz="2000" dirty="0"/>
              <a:t>indicating that the table is full and the key is not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218782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13611"/>
          </a:xfrm>
        </p:spPr>
        <p:txBody>
          <a:bodyPr/>
          <a:lstStyle/>
          <a:p>
            <a:r>
              <a:rPr lang="en-US" altLang="zh-HK" dirty="0"/>
              <a:t>Reflection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32" y="1226272"/>
            <a:ext cx="8674768" cy="19221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HK" sz="2400" dirty="0">
                <a:solidFill>
                  <a:srgbClr val="C00000"/>
                </a:solidFill>
              </a:rPr>
              <a:t>Problem of linear probing</a:t>
            </a:r>
            <a:r>
              <a:rPr lang="en-US" altLang="zh-HK" sz="2400" dirty="0"/>
              <a:t>: It intends to have a cluster, which is a block of contiguously occupied slots.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HK" sz="24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HK" sz="24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HK" sz="24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HK" sz="24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HK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HK" sz="2400" dirty="0"/>
              <a:t>How do we deal with a cluster keeping growing?</a:t>
            </a:r>
          </a:p>
          <a:p>
            <a:pPr marL="0" indent="0">
              <a:buNone/>
            </a:pPr>
            <a:r>
              <a:rPr lang="en-US" altLang="zh-HK" sz="2400" dirty="0">
                <a:solidFill>
                  <a:srgbClr val="C00000"/>
                </a:solidFill>
              </a:rPr>
              <a:t>     -&gt; Quadratic Probing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HK" sz="2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448E045-A492-40E0-88B1-C3F5FE547528}"/>
              </a:ext>
            </a:extLst>
          </p:cNvPr>
          <p:cNvSpPr txBox="1"/>
          <p:nvPr/>
        </p:nvSpPr>
        <p:spPr>
          <a:xfrm>
            <a:off x="469232" y="2132797"/>
            <a:ext cx="76143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latin typeface="+mn-lt"/>
              </a:rPr>
              <a:t>The bigger a cluster is, the more likely it will be even bigger when a new key is hashed into the cluster.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HK" dirty="0">
                <a:solidFill>
                  <a:srgbClr val="C00000"/>
                </a:solidFill>
                <a:latin typeface="+mn-lt"/>
              </a:rPr>
              <a:t>The larger the cluster the slower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29771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Quadratic Probing: Inserting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66800"/>
                <a:ext cx="7772400" cy="2073786"/>
              </a:xfrm>
            </p:spPr>
            <p:txBody>
              <a:bodyPr/>
              <a:lstStyle/>
              <a:p>
                <a:r>
                  <a:rPr lang="en-US" altLang="zh-HK" sz="2400" dirty="0"/>
                  <a:t>When 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inserting</a:t>
                </a:r>
                <a:r>
                  <a:rPr lang="en-US" altLang="zh-HK" sz="2400" dirty="0"/>
                  <a:t> a new record with a key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/>
                  <a:t> </a:t>
                </a:r>
              </a:p>
              <a:p>
                <a:r>
                  <a:rPr lang="en-US" altLang="zh-CN" sz="2400" dirty="0"/>
                  <a:t>Compute the initial hash position</a:t>
                </a:r>
                <a14:m>
                  <m:oMath xmlns:m="http://schemas.openxmlformats.org/officeDocument/2006/math">
                    <m:r>
                      <a:rPr lang="en-US" altLang="zh-HK" sz="24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sz="2400" dirty="0"/>
                  <a:t> </a:t>
                </a:r>
                <a:r>
                  <a:rPr lang="en-US" altLang="zh-CN" sz="2400" dirty="0"/>
                  <a:t>using the hash function.</a:t>
                </a:r>
              </a:p>
              <a:p>
                <a:r>
                  <a:rPr lang="en-US" altLang="zh-CN" sz="2400" dirty="0"/>
                  <a:t>Search the hash table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HK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/>
                  <a:t> buckets </a:t>
                </a:r>
                <a:r>
                  <a:rPr lang="en-US" altLang="zh-CN" sz="2400" dirty="0"/>
                  <a:t>using the following sequence of positions: </a:t>
                </a:r>
              </a:p>
              <a:p>
                <a:endParaRPr lang="en-US" altLang="zh-HK" sz="2400" i="1" dirty="0">
                  <a:solidFill>
                    <a:srgbClr val="0000FF"/>
                  </a:solidFill>
                  <a:latin typeface="Cambria Math"/>
                </a:endParaRPr>
              </a:p>
              <a:p>
                <a:endParaRPr lang="en-US" altLang="zh-HK" sz="2400" i="1" dirty="0">
                  <a:solidFill>
                    <a:srgbClr val="0000FF"/>
                  </a:solidFill>
                  <a:latin typeface="Cambria Math"/>
                </a:endParaRPr>
              </a:p>
              <a:p>
                <a:endParaRPr lang="en-US" altLang="zh-HK" sz="2400" i="1" dirty="0">
                  <a:solidFill>
                    <a:srgbClr val="0000FF"/>
                  </a:solidFill>
                  <a:latin typeface="Cambria Math"/>
                </a:endParaRPr>
              </a:p>
              <a:p>
                <a:endParaRPr lang="en-US" altLang="zh-HK" sz="2400" i="1" dirty="0">
                  <a:solidFill>
                    <a:srgbClr val="0000FF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HK" sz="2400" i="1" dirty="0">
                  <a:solidFill>
                    <a:srgbClr val="0000FF"/>
                  </a:solidFill>
                  <a:latin typeface="Cambria Math"/>
                </a:endParaRPr>
              </a:p>
              <a:p>
                <a:r>
                  <a:rPr lang="en-US" altLang="zh-CN" sz="2400" dirty="0"/>
                  <a:t>Continue until an empty slot is found, Insert the record into the first empty slot found during the probing.</a:t>
                </a:r>
                <a:endParaRPr lang="en-US" altLang="zh-HK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66800"/>
                <a:ext cx="7772400" cy="2073786"/>
              </a:xfrm>
              <a:blipFill>
                <a:blip r:embed="rId2"/>
                <a:stretch>
                  <a:fillRect l="-706" t="-2353" b="-16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980480-33CB-43C8-905E-7FF48BE564D4}"/>
                  </a:ext>
                </a:extLst>
              </p:cNvPr>
              <p:cNvSpPr txBox="1"/>
              <p:nvPr/>
            </p:nvSpPr>
            <p:spPr>
              <a:xfrm>
                <a:off x="867076" y="3236839"/>
                <a:ext cx="8546432" cy="199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  <a:latin typeface="+mn-lt"/>
                  </a:rPr>
                  <a:t>(</a:t>
                </a:r>
                <a:r>
                  <a:rPr lang="en-US" altLang="zh-CN" dirty="0">
                    <a:latin typeface="+mn-lt"/>
                  </a:rPr>
                  <a:t>initial position)</a:t>
                </a:r>
                <a:endParaRPr lang="en-US" altLang="zh-HK" dirty="0">
                  <a:latin typeface="+mn-lt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altLang="zh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HK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HK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% </m:t>
                    </m:r>
                    <m:r>
                      <a:rPr lang="en-US" altLang="zh-HK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HK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HK" dirty="0">
                    <a:latin typeface="+mn-lt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 ≤</m:t>
                    </m:r>
                    <m:r>
                      <a:rPr lang="en-US" altLang="zh-HK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K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≤(</m:t>
                    </m:r>
                    <m:r>
                      <a:rPr lang="en-US" altLang="zh-HK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HK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HK" dirty="0">
                    <a:latin typeface="+mn-lt"/>
                  </a:rPr>
                  <a:t>,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HK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HK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HK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HK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HK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HK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HK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HK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en-US" altLang="zh-HK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HK" dirty="0">
                    <a:latin typeface="+mn-lt"/>
                  </a:rPr>
                  <a:t>, </a:t>
                </a:r>
                <a:r>
                  <a:rPr lang="en-US" altLang="zh-CN" dirty="0">
                    <a:latin typeface="+mn-lt"/>
                  </a:rPr>
                  <a:t>alternating positive and negative offsets (to probe around the initial hash value symmetrically).</a:t>
                </a:r>
                <a:endParaRPr lang="en-US" altLang="zh-HK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980480-33CB-43C8-905E-7FF48BE56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76" y="3236839"/>
                <a:ext cx="8546432" cy="1995354"/>
              </a:xfrm>
              <a:prstGeom prst="rect">
                <a:avLst/>
              </a:prstGeom>
              <a:blipFill>
                <a:blip r:embed="rId3"/>
                <a:stretch>
                  <a:fillRect l="-1427" t="-5810" b="-6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277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7772400" cy="457200"/>
          </a:xfrm>
        </p:spPr>
        <p:txBody>
          <a:bodyPr/>
          <a:lstStyle/>
          <a:p>
            <a:r>
              <a:rPr lang="en-US" altLang="zh-HK" dirty="0"/>
              <a:t>Quadratic Probing: Example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232" y="872543"/>
                <a:ext cx="8674768" cy="1922188"/>
              </a:xfrm>
            </p:spPr>
            <p:txBody>
              <a:bodyPr/>
              <a:lstStyle/>
              <a:p>
                <a:r>
                  <a:rPr lang="en-US" altLang="zh-HK" sz="2400" dirty="0"/>
                  <a:t>Let a hash table be with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=11</m:t>
                    </m:r>
                  </m:oMath>
                </a14:m>
                <a:r>
                  <a:rPr lang="en-US" altLang="zh-HK" sz="2400" dirty="0"/>
                  <a:t> buckets.</a:t>
                </a:r>
              </a:p>
              <a:p>
                <a:r>
                  <a:rPr lang="en-US" altLang="zh-HK" sz="2400" dirty="0"/>
                  <a:t>Let a hash function be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% 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/>
                  <a:t>. </a:t>
                </a:r>
              </a:p>
              <a:p>
                <a:endParaRPr lang="en-US" altLang="zh-HK" sz="2400" dirty="0"/>
              </a:p>
              <a:p>
                <a:endParaRPr lang="en-US" altLang="zh-HK" sz="2400" dirty="0"/>
              </a:p>
              <a:p>
                <a:endParaRPr lang="en-US" altLang="zh-HK" sz="2400" dirty="0"/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232" y="872543"/>
                <a:ext cx="8674768" cy="1922188"/>
              </a:xfrm>
              <a:blipFill rotWithShape="1">
                <a:blip r:embed="rId2"/>
                <a:stretch>
                  <a:fillRect l="-632" t="-254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763"/>
              </p:ext>
            </p:extLst>
          </p:nvPr>
        </p:nvGraphicFramePr>
        <p:xfrm>
          <a:off x="766010" y="1913021"/>
          <a:ext cx="6809072" cy="454847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0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22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07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9232"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j+1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j+4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j-4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j+9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j-9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j+16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j-16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j+25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j-25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046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7772400" cy="457200"/>
          </a:xfrm>
        </p:spPr>
        <p:txBody>
          <a:bodyPr/>
          <a:lstStyle/>
          <a:p>
            <a:r>
              <a:rPr lang="en-US" altLang="zh-HK" dirty="0"/>
              <a:t>Quadratic Probing: Example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232" y="872543"/>
                <a:ext cx="8674768" cy="1922188"/>
              </a:xfrm>
            </p:spPr>
            <p:txBody>
              <a:bodyPr/>
              <a:lstStyle/>
              <a:p>
                <a:r>
                  <a:rPr lang="en-US" altLang="zh-HK" sz="2400" dirty="0"/>
                  <a:t>Let a hash table be with 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an even number</a:t>
                </a:r>
                <a:r>
                  <a:rPr lang="en-US" altLang="zh-HK" sz="2400" dirty="0"/>
                  <a:t> buckets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=8</m:t>
                    </m:r>
                  </m:oMath>
                </a14:m>
                <a:r>
                  <a:rPr lang="en-US" altLang="zh-HK" sz="2400" dirty="0"/>
                  <a:t>.</a:t>
                </a:r>
              </a:p>
              <a:p>
                <a:r>
                  <a:rPr lang="en-US" altLang="zh-HK" sz="2400" dirty="0"/>
                  <a:t>Let a hash function be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% 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/>
                  <a:t>. </a:t>
                </a:r>
              </a:p>
              <a:p>
                <a:r>
                  <a:rPr lang="en-US" altLang="zh-HK" sz="2400" dirty="0">
                    <a:solidFill>
                      <a:srgbClr val="C00000"/>
                    </a:solidFill>
                  </a:rPr>
                  <a:t>What is the problem? </a:t>
                </a:r>
              </a:p>
              <a:p>
                <a:endParaRPr lang="en-US" altLang="zh-HK" sz="2400" dirty="0"/>
              </a:p>
              <a:p>
                <a:endParaRPr lang="en-US" altLang="zh-HK" sz="2400" dirty="0"/>
              </a:p>
              <a:p>
                <a:endParaRPr lang="en-US" altLang="zh-HK" sz="2400" dirty="0"/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232" y="872543"/>
                <a:ext cx="8674768" cy="1922188"/>
              </a:xfrm>
              <a:blipFill rotWithShape="1">
                <a:blip r:embed="rId2"/>
                <a:stretch>
                  <a:fillRect l="-632" t="-254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5543"/>
              </p:ext>
            </p:extLst>
          </p:nvPr>
        </p:nvGraphicFramePr>
        <p:xfrm>
          <a:off x="1620253" y="2731173"/>
          <a:ext cx="5444690" cy="3423917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2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7589"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j+1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j+4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j-4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j+9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j-9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j+16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>
                          <a:solidFill>
                            <a:schemeClr val="tx1"/>
                          </a:solidFill>
                        </a:rPr>
                        <a:t>j-16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358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98329" cy="613611"/>
          </a:xfrm>
        </p:spPr>
        <p:txBody>
          <a:bodyPr/>
          <a:lstStyle/>
          <a:p>
            <a:r>
              <a:rPr lang="en-US" altLang="zh-HK" sz="3600" dirty="0"/>
              <a:t>Reflection</a:t>
            </a:r>
            <a:endParaRPr lang="zh-HK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3766" y="2000506"/>
                <a:ext cx="8466221" cy="5429714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/>
                  <a:t>Let a hash table be with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𝑏</m:t>
                    </m:r>
                    <m:r>
                      <a:rPr lang="en-US" altLang="zh-HK" sz="2400" i="1" dirty="0" smtClean="0">
                        <a:latin typeface="Cambria Math"/>
                      </a:rPr>
                      <m:t>=11</m:t>
                    </m:r>
                  </m:oMath>
                </a14:m>
                <a:r>
                  <a:rPr lang="en-US" altLang="zh-HK" sz="2400" dirty="0"/>
                  <a:t> buckets.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/>
                  <a:t>Let a hash function be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latin typeface="Cambria Math"/>
                      </a:rPr>
                      <m:t> % </m:t>
                    </m:r>
                    <m:r>
                      <a:rPr lang="en-US" altLang="zh-HK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/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/>
                  <a:t>search the hash table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</m:oMath>
                </a14:m>
                <a:r>
                  <a:rPr lang="en-US" altLang="zh-HK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/>
                  <a:t> buckets in the order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)]</m:t>
                    </m:r>
                  </m:oMath>
                </a14:m>
                <a:r>
                  <a:rPr lang="en-US" altLang="zh-HK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)+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 %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HK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 %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HK" sz="2400" dirty="0"/>
                  <a:t>, for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1 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HK" sz="2400" i="1" dirty="0" err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−1)/2</m:t>
                    </m:r>
                  </m:oMath>
                </a14:m>
                <a:r>
                  <a:rPr lang="en-US" altLang="zh-HK" sz="2400" dirty="0"/>
                  <a:t>, and insert into the first empty slot.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/>
                  <a:t>Consider inserting 6, 12, 34, 29, 28, 11, 23, 7, 33, 30, 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45</a:t>
                </a:r>
                <a:r>
                  <a:rPr lang="en-US" altLang="zh-HK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HK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HK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/>
                  <a:t>45 cannot find an empty slot.</a:t>
                </a:r>
              </a:p>
              <a:p>
                <a:endParaRPr lang="en-US" altLang="zh-HK" sz="2400" dirty="0"/>
              </a:p>
              <a:p>
                <a:endParaRPr lang="en-US" altLang="zh-HK" sz="2400" dirty="0"/>
              </a:p>
              <a:p>
                <a:endParaRPr lang="en-US" altLang="zh-HK" sz="2400" dirty="0"/>
              </a:p>
              <a:p>
                <a:endParaRPr lang="zh-HK" alt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766" y="2000506"/>
                <a:ext cx="8466221" cy="5429714"/>
              </a:xfrm>
              <a:blipFill>
                <a:blip r:embed="rId2"/>
                <a:stretch>
                  <a:fillRect l="-1080" t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576377" y="4715363"/>
            <a:ext cx="5211684" cy="803863"/>
            <a:chOff x="562511" y="5301891"/>
            <a:chExt cx="5211684" cy="803863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6306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10878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5450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20022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24594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29166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3738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38310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42882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47454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52026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562511" y="5313923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0</a:t>
              </a:r>
            </a:p>
          </p:txBody>
        </p:sp>
        <p:sp>
          <p:nvSpPr>
            <p:cNvPr id="25" name="Text Box 44"/>
            <p:cNvSpPr txBox="1">
              <a:spLocks noChangeArrowheads="1"/>
            </p:cNvSpPr>
            <p:nvPr/>
          </p:nvSpPr>
          <p:spPr bwMode="auto">
            <a:xfrm>
              <a:off x="2399335" y="5301891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4</a:t>
              </a:r>
            </a:p>
          </p:txBody>
        </p:sp>
        <p:sp>
          <p:nvSpPr>
            <p:cNvPr id="26" name="Text Box 45"/>
            <p:cNvSpPr txBox="1">
              <a:spLocks noChangeArrowheads="1"/>
            </p:cNvSpPr>
            <p:nvPr/>
          </p:nvSpPr>
          <p:spPr bwMode="auto">
            <a:xfrm>
              <a:off x="4216103" y="5301891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8</a:t>
              </a:r>
            </a:p>
          </p:txBody>
        </p:sp>
        <p:sp>
          <p:nvSpPr>
            <p:cNvPr id="27" name="Text Box 46"/>
            <p:cNvSpPr txBox="1">
              <a:spLocks noChangeArrowheads="1"/>
            </p:cNvSpPr>
            <p:nvPr/>
          </p:nvSpPr>
          <p:spPr bwMode="auto">
            <a:xfrm>
              <a:off x="5164595" y="5313923"/>
              <a:ext cx="5334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10</a:t>
              </a:r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3373895" y="5646795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6</a:t>
              </a:r>
            </a:p>
          </p:txBody>
        </p: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1087895" y="5658826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12</a:t>
              </a: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3794999" y="5658824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29</a:t>
              </a: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1538116" y="5658825"/>
              <a:ext cx="6096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34</a:t>
              </a: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2916695" y="5658826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28</a:t>
              </a:r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619706" y="5674867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11</a:t>
              </a:r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5164595" y="5649044"/>
              <a:ext cx="6096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23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4312359" y="5673108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7</a:t>
              </a: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>
              <a:off x="2459495" y="5674867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33</a:t>
              </a:r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4707395" y="5649044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30</a:t>
              </a:r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7CE3C7D-BA86-4349-B719-4BCEFF9593A2}"/>
              </a:ext>
            </a:extLst>
          </p:cNvPr>
          <p:cNvSpPr txBox="1">
            <a:spLocks/>
          </p:cNvSpPr>
          <p:nvPr/>
        </p:nvSpPr>
        <p:spPr bwMode="auto">
          <a:xfrm>
            <a:off x="393276" y="998493"/>
            <a:ext cx="8466221" cy="207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HK" dirty="0"/>
              <a:t>Can Quadratic Probing always find an empty slot?</a:t>
            </a:r>
            <a:endParaRPr lang="zh-CN" altLang="en-US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13681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98329" cy="613611"/>
          </a:xfrm>
        </p:spPr>
        <p:txBody>
          <a:bodyPr/>
          <a:lstStyle/>
          <a:p>
            <a:r>
              <a:rPr lang="en-US" altLang="zh-HK" sz="3600" dirty="0"/>
              <a:t>Reflection</a:t>
            </a:r>
            <a:endParaRPr lang="zh-HK" altLang="en-US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7CE3C7D-BA86-4349-B719-4BCEFF9593A2}"/>
              </a:ext>
            </a:extLst>
          </p:cNvPr>
          <p:cNvSpPr txBox="1">
            <a:spLocks/>
          </p:cNvSpPr>
          <p:nvPr/>
        </p:nvSpPr>
        <p:spPr bwMode="auto">
          <a:xfrm>
            <a:off x="338889" y="842211"/>
            <a:ext cx="8466221" cy="207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/>
              <a:t>Guarantee of Quadratic Probing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EBD8178E-5318-4307-B7BA-324C363D6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6087" y="1362433"/>
                <a:ext cx="8577943" cy="46482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>
                    <a:solidFill>
                      <a:srgbClr val="C00000"/>
                    </a:solidFill>
                  </a:rPr>
                  <a:t>Property: </a:t>
                </a:r>
                <a:r>
                  <a:rPr lang="en-US" altLang="zh-HK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>
                    <a:solidFill>
                      <a:schemeClr val="tx1"/>
                    </a:solidFill>
                  </a:rPr>
                  <a:t> is a prime number and the hash table is at least half empty, quadratic probing can find an empty slot. </a:t>
                </a:r>
                <a:r>
                  <a:rPr lang="en-US" sz="2400" dirty="0">
                    <a:solidFill>
                      <a:schemeClr val="tx1"/>
                    </a:solidFill>
                  </a:rPr>
                  <a:t>Furthermore, no locations are checked twice.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>
                    <a:solidFill>
                      <a:srgbClr val="C00000"/>
                    </a:solidFill>
                  </a:rPr>
                  <a:t>Proof by contraction</a:t>
                </a:r>
                <a:r>
                  <a:rPr lang="en-US" altLang="zh-HK" sz="2400" dirty="0"/>
                  <a:t>: Consider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)+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K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HK" sz="2400" dirty="0"/>
                  <a:t>and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1 ≤</m:t>
                    </m:r>
                    <m:r>
                      <a:rPr lang="en-US" altLang="zh-HK" sz="2400" i="1" dirty="0" err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𝑗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−1)/2</m:t>
                    </m:r>
                  </m:oMath>
                </a14:m>
                <a:r>
                  <a:rPr lang="en-US" altLang="zh-HK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HK" sz="2400" dirty="0"/>
                  <a:t>probe the same location, but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altLang="zh-HK" sz="2400" dirty="0"/>
                  <a:t>.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ctrl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altLang="zh-HK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24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HK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HK" sz="24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altLang="zh-HK" sz="24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≡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altLang="zh-HK" sz="24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0   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altLang="zh-HK" sz="2400" dirty="0">
                  <a:solidFill>
                    <a:srgbClr val="0000FF"/>
                  </a:solidFill>
                  <a:ea typeface="Cambria Math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d>
                      <m:dPr>
                        <m:ctrl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≡0  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altLang="zh-HK" sz="2400" dirty="0">
                  <a:solidFill>
                    <a:srgbClr val="0000FF"/>
                  </a:solidFill>
                  <a:ea typeface="Cambria Math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HK" sz="2400" dirty="0"/>
                  <a:t>This means either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K" sz="24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HK" sz="2400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K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HK" sz="2400" dirty="0"/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K" sz="24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HK" sz="2400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HK" sz="2400" dirty="0"/>
                  <a:t>is divisive by </a:t>
                </a:r>
                <a14:m>
                  <m:oMath xmlns:m="http://schemas.openxmlformats.org/officeDocument/2006/math">
                    <m:r>
                      <a:rPr lang="en-US" altLang="zh-HK" sz="240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HK" sz="2400" dirty="0"/>
                  <a:t>. But since both of them are less than </a:t>
                </a:r>
                <a14:m>
                  <m:oMath xmlns:m="http://schemas.openxmlformats.org/officeDocument/2006/math">
                    <m:r>
                      <a:rPr lang="en-US" altLang="zh-HK" sz="240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HK" sz="2400" dirty="0"/>
                  <a:t>, they cannot be divisive by </a:t>
                </a:r>
                <a14:m>
                  <m:oMath xmlns:m="http://schemas.openxmlformats.org/officeDocument/2006/math">
                    <m:r>
                      <a:rPr lang="en-US" altLang="zh-HK" sz="240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HK" sz="2400" dirty="0"/>
                  <a:t>. Contraction</a:t>
                </a:r>
                <a:endParaRPr lang="zh-CN" alt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HK" sz="2400" dirty="0">
                  <a:solidFill>
                    <a:srgbClr val="0000FF"/>
                  </a:solidFill>
                  <a:ea typeface="Cambria Math"/>
                </a:endParaRPr>
              </a:p>
              <a:p>
                <a:pPr marL="0" indent="0" algn="ctr">
                  <a:buNone/>
                </a:pPr>
                <a:endParaRPr lang="en-US" altLang="zh-HK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altLang="zh-HK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altLang="zh-HK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EBD8178E-5318-4307-B7BA-324C363D6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087" y="1362433"/>
                <a:ext cx="8577943" cy="4648200"/>
              </a:xfrm>
              <a:blipFill>
                <a:blip r:embed="rId2"/>
                <a:stretch>
                  <a:fillRect l="-995" t="-1048" r="-1066" b="-16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354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Hash Function: Rehashing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020" y="1434622"/>
                <a:ext cx="8105273" cy="2066567"/>
              </a:xfrm>
            </p:spPr>
            <p:txBody>
              <a:bodyPr/>
              <a:lstStyle/>
              <a:p>
                <a:r>
                  <a:rPr lang="en-US" altLang="zh-TW" sz="2400" dirty="0"/>
                  <a:t>Use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TW" sz="2400" dirty="0"/>
                  <a:t> hash functions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>
                        <a:latin typeface="Cambria Math"/>
                      </a:rPr>
                      <m:t>1</m:t>
                    </m:r>
                    <m:r>
                      <a:rPr lang="en-US" altLang="zh-TW" sz="2400" i="1" dirty="0">
                        <a:latin typeface="Cambria Math"/>
                      </a:rPr>
                      <m:t>, </m:t>
                    </m:r>
                    <m:r>
                      <a:rPr lang="en-US" altLang="zh-TW" sz="2400" i="1" dirty="0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>
                        <a:latin typeface="Cambria Math"/>
                      </a:rPr>
                      <m:t>2</m:t>
                    </m:r>
                    <m:r>
                      <a:rPr lang="en-US" altLang="zh-TW" sz="2400" i="1" dirty="0">
                        <a:latin typeface="Cambria Math"/>
                      </a:rPr>
                      <m:t>, …, </m:t>
                    </m:r>
                    <m:r>
                      <a:rPr lang="en-US" altLang="zh-TW" sz="2400" i="1" dirty="0" err="1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 err="1">
                        <a:latin typeface="Cambria Math"/>
                      </a:rPr>
                      <m:t>𝑚</m:t>
                    </m:r>
                    <m:r>
                      <a:rPr lang="en-US" altLang="zh-TW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400" dirty="0"/>
                  <a:t>to find an empty bucket.</a:t>
                </a:r>
                <a:endParaRPr lang="zh-TW" altLang="en-US" sz="2400" dirty="0"/>
              </a:p>
              <a:p>
                <a:r>
                  <a:rPr lang="en-US" altLang="zh-HK" sz="2400" dirty="0"/>
                  <a:t>When an overflow occurs, try hash function one by one.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020" y="1434622"/>
                <a:ext cx="8105273" cy="2066567"/>
              </a:xfrm>
              <a:blipFill rotWithShape="1">
                <a:blip r:embed="rId2"/>
                <a:stretch>
                  <a:fillRect l="-677" t="-236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3"/>
              <p:cNvSpPr/>
              <p:nvPr/>
            </p:nvSpPr>
            <p:spPr>
              <a:xfrm>
                <a:off x="2428872" y="3536153"/>
                <a:ext cx="1000132" cy="107157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r>
                        <a:rPr kumimoji="0" lang="en-US" altLang="zh-TW" i="1" baseline="-250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kumimoji="0" lang="en-US" altLang="zh-TW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0" lang="en-US" altLang="zh-TW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kumimoji="0" lang="en-US" altLang="zh-TW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72" y="3536153"/>
                <a:ext cx="1000132" cy="1071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4"/>
              <p:cNvSpPr/>
              <p:nvPr/>
            </p:nvSpPr>
            <p:spPr>
              <a:xfrm>
                <a:off x="3857632" y="3536153"/>
                <a:ext cx="1000132" cy="107157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32" y="3536153"/>
                <a:ext cx="1000132" cy="10715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5"/>
              <p:cNvSpPr/>
              <p:nvPr/>
            </p:nvSpPr>
            <p:spPr>
              <a:xfrm>
                <a:off x="6572276" y="3536153"/>
                <a:ext cx="1000132" cy="107157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76" y="3536153"/>
                <a:ext cx="1000132" cy="10715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7"/>
          <p:cNvCxnSpPr/>
          <p:nvPr/>
        </p:nvCxnSpPr>
        <p:spPr>
          <a:xfrm>
            <a:off x="1714518" y="4036215"/>
            <a:ext cx="71437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11"/>
          <p:cNvCxnSpPr/>
          <p:nvPr/>
        </p:nvCxnSpPr>
        <p:spPr>
          <a:xfrm>
            <a:off x="3357581" y="4036215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4"/>
          <p:cNvCxnSpPr/>
          <p:nvPr/>
        </p:nvCxnSpPr>
        <p:spPr>
          <a:xfrm>
            <a:off x="4857768" y="4036215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5"/>
          <p:cNvCxnSpPr/>
          <p:nvPr/>
        </p:nvCxnSpPr>
        <p:spPr>
          <a:xfrm>
            <a:off x="6143643" y="4036215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7"/>
              <p:cNvSpPr txBox="1">
                <a:spLocks noChangeArrowheads="1"/>
              </p:cNvSpPr>
              <p:nvPr/>
            </p:nvSpPr>
            <p:spPr bwMode="auto">
              <a:xfrm>
                <a:off x="1285893" y="3806969"/>
                <a:ext cx="4286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i="1" dirty="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kumimoji="0" lang="zh-TW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5893" y="3806969"/>
                <a:ext cx="42862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20"/>
          <p:cNvCxnSpPr/>
          <p:nvPr/>
        </p:nvCxnSpPr>
        <p:spPr>
          <a:xfrm>
            <a:off x="5357831" y="4036215"/>
            <a:ext cx="642937" cy="1587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5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824"/>
            <a:ext cx="7772400" cy="421105"/>
          </a:xfrm>
        </p:spPr>
        <p:txBody>
          <a:bodyPr/>
          <a:lstStyle/>
          <a:p>
            <a:r>
              <a:rPr lang="en-US" altLang="zh-HK" dirty="0"/>
              <a:t>Arrays: Reflection</a:t>
            </a:r>
            <a:r>
              <a:rPr lang="zh-HK" altLang="en-US" dirty="0"/>
              <a:t>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74" y="1206029"/>
            <a:ext cx="3902270" cy="4578754"/>
          </a:xfrm>
        </p:spPr>
        <p:txBody>
          <a:bodyPr/>
          <a:lstStyle/>
          <a:p>
            <a:r>
              <a:rPr lang="en-US" altLang="zh-HK" sz="2400" dirty="0"/>
              <a:t>The number of postal codes is on the order of 10^6, but only 10^4 of them are actually used.</a:t>
            </a:r>
          </a:p>
          <a:p>
            <a:r>
              <a:rPr lang="en-US" altLang="zh-HK" sz="2400" dirty="0"/>
              <a:t>The space utilization rate is only 1%</a:t>
            </a:r>
          </a:p>
          <a:p>
            <a:r>
              <a:rPr lang="en-US" altLang="zh-HK" sz="2400" dirty="0"/>
              <a:t>A slight improvement forward, while ensuring O(1) search time and reducing space usage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CDAED7D-E034-49B2-B21C-0FABA1AF97E2}"/>
              </a:ext>
            </a:extLst>
          </p:cNvPr>
          <p:cNvSpPr/>
          <p:nvPr/>
        </p:nvSpPr>
        <p:spPr bwMode="auto">
          <a:xfrm>
            <a:off x="6212349" y="1639682"/>
            <a:ext cx="1339849" cy="491031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5491CC-0593-4AA7-A5DD-699B80FE6FF3}"/>
              </a:ext>
            </a:extLst>
          </p:cNvPr>
          <p:cNvSpPr/>
          <p:nvPr/>
        </p:nvSpPr>
        <p:spPr>
          <a:xfrm>
            <a:off x="5806319" y="1050221"/>
            <a:ext cx="20683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Array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0C966CF-B854-492F-8D88-DE23F85850A5}"/>
              </a:ext>
            </a:extLst>
          </p:cNvPr>
          <p:cNvSpPr/>
          <p:nvPr/>
        </p:nvSpPr>
        <p:spPr>
          <a:xfrm>
            <a:off x="7260044" y="1091099"/>
            <a:ext cx="20683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Index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2AFBB8D-1A8C-4728-AE24-EFB270AE3079}"/>
              </a:ext>
            </a:extLst>
          </p:cNvPr>
          <p:cNvSpPr/>
          <p:nvPr/>
        </p:nvSpPr>
        <p:spPr bwMode="auto">
          <a:xfrm>
            <a:off x="6268707" y="1829797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3A0AF2B-210B-4CA9-B6C2-666A9879F452}"/>
              </a:ext>
            </a:extLst>
          </p:cNvPr>
          <p:cNvSpPr/>
          <p:nvPr/>
        </p:nvSpPr>
        <p:spPr bwMode="auto">
          <a:xfrm>
            <a:off x="6320857" y="5227337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A13158E-6669-44CC-915B-FAC56F09F142}"/>
              </a:ext>
            </a:extLst>
          </p:cNvPr>
          <p:cNvSpPr/>
          <p:nvPr/>
        </p:nvSpPr>
        <p:spPr>
          <a:xfrm rot="5400000">
            <a:off x="6017803" y="586949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433D4B9-AC6C-49D0-BFBA-4A1CCB5B6749}"/>
              </a:ext>
            </a:extLst>
          </p:cNvPr>
          <p:cNvSpPr/>
          <p:nvPr/>
        </p:nvSpPr>
        <p:spPr bwMode="auto">
          <a:xfrm>
            <a:off x="4419600" y="5227337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HKUST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E2E3B2F-2C8C-4C4C-B8AD-68199DE773F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43036" y="5424340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23C29B1-ABE6-4796-94F2-F94A64A83C1B}"/>
              </a:ext>
            </a:extLst>
          </p:cNvPr>
          <p:cNvSpPr/>
          <p:nvPr/>
        </p:nvSpPr>
        <p:spPr bwMode="auto">
          <a:xfrm>
            <a:off x="4410485" y="1852684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Address0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071B590-E775-43EA-8604-2F120420580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03620" y="2048652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2B60DA7-E0ED-4634-8FEC-430EA75D721B}"/>
              </a:ext>
            </a:extLst>
          </p:cNvPr>
          <p:cNvSpPr/>
          <p:nvPr/>
        </p:nvSpPr>
        <p:spPr>
          <a:xfrm>
            <a:off x="4132106" y="1027936"/>
            <a:ext cx="20683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Address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167A50C-FDA9-4850-9EA4-101C90509599}"/>
              </a:ext>
            </a:extLst>
          </p:cNvPr>
          <p:cNvSpPr/>
          <p:nvPr/>
        </p:nvSpPr>
        <p:spPr>
          <a:xfrm rot="5400000">
            <a:off x="5932218" y="245646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35E4D63-0BC0-4516-8ABB-2E586914FF5D}"/>
              </a:ext>
            </a:extLst>
          </p:cNvPr>
          <p:cNvSpPr/>
          <p:nvPr/>
        </p:nvSpPr>
        <p:spPr bwMode="auto">
          <a:xfrm>
            <a:off x="6298782" y="3069697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Array[x]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A2CCC8F-22E3-408A-A406-81F2B3917618}"/>
              </a:ext>
            </a:extLst>
          </p:cNvPr>
          <p:cNvSpPr/>
          <p:nvPr/>
        </p:nvSpPr>
        <p:spPr bwMode="auto">
          <a:xfrm>
            <a:off x="4440560" y="3092584"/>
            <a:ext cx="1511591" cy="40550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BA70C19-5BBE-4B0F-9C1C-D1BCD4C26B9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33695" y="3288552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D5EF0AD-E68E-4F55-92ED-E7A3B9B6C978}"/>
              </a:ext>
            </a:extLst>
          </p:cNvPr>
          <p:cNvSpPr/>
          <p:nvPr/>
        </p:nvSpPr>
        <p:spPr bwMode="auto">
          <a:xfrm>
            <a:off x="6289667" y="3590749"/>
            <a:ext cx="1174458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Array[y]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E9E7610-A2BD-48F3-AA93-7097D2925FA6}"/>
              </a:ext>
            </a:extLst>
          </p:cNvPr>
          <p:cNvSpPr/>
          <p:nvPr/>
        </p:nvSpPr>
        <p:spPr bwMode="auto">
          <a:xfrm>
            <a:off x="4431445" y="3613636"/>
            <a:ext cx="1511591" cy="40550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(Empty)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E654859-A923-4F16-8841-DA83479595D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924580" y="3809604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B81A92FA-661D-4CFF-8962-7A3ED579F2AF}"/>
              </a:ext>
            </a:extLst>
          </p:cNvPr>
          <p:cNvSpPr/>
          <p:nvPr/>
        </p:nvSpPr>
        <p:spPr>
          <a:xfrm rot="5400000">
            <a:off x="5974526" y="439591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B783F23-E375-4248-A567-B3D1BC466A81}"/>
              </a:ext>
            </a:extLst>
          </p:cNvPr>
          <p:cNvSpPr/>
          <p:nvPr/>
        </p:nvSpPr>
        <p:spPr bwMode="auto">
          <a:xfrm>
            <a:off x="7685425" y="1639682"/>
            <a:ext cx="1339849" cy="491031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51051C1-C5C4-4A1F-927C-E3AEC94EE440}"/>
              </a:ext>
            </a:extLst>
          </p:cNvPr>
          <p:cNvSpPr/>
          <p:nvPr/>
        </p:nvSpPr>
        <p:spPr>
          <a:xfrm>
            <a:off x="7321175" y="184788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C093D33-BC30-42F3-8ED6-FCD6EEC427E0}"/>
              </a:ext>
            </a:extLst>
          </p:cNvPr>
          <p:cNvSpPr/>
          <p:nvPr/>
        </p:nvSpPr>
        <p:spPr>
          <a:xfrm>
            <a:off x="7343670" y="308524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00XXXXXX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459867D-FCBA-4833-8084-C5CF5FEBF23A}"/>
              </a:ext>
            </a:extLst>
          </p:cNvPr>
          <p:cNvSpPr/>
          <p:nvPr/>
        </p:nvSpPr>
        <p:spPr>
          <a:xfrm>
            <a:off x="7321175" y="526295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8298780-972C-40BD-A809-3981AC731B4C}"/>
              </a:ext>
            </a:extLst>
          </p:cNvPr>
          <p:cNvSpPr/>
          <p:nvPr/>
        </p:nvSpPr>
        <p:spPr>
          <a:xfrm rot="5400000">
            <a:off x="7343670" y="243622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5F407C4-165D-4D12-8280-883B20864A97}"/>
              </a:ext>
            </a:extLst>
          </p:cNvPr>
          <p:cNvSpPr/>
          <p:nvPr/>
        </p:nvSpPr>
        <p:spPr>
          <a:xfrm rot="5400000">
            <a:off x="7389377" y="452161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E749698-C3E6-4883-BBAE-85E4A6932587}"/>
              </a:ext>
            </a:extLst>
          </p:cNvPr>
          <p:cNvSpPr/>
          <p:nvPr/>
        </p:nvSpPr>
        <p:spPr>
          <a:xfrm rot="5400000">
            <a:off x="7376202" y="587853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30FABB-AEF6-4B5F-B655-5DD3A9123D3B}"/>
              </a:ext>
            </a:extLst>
          </p:cNvPr>
          <p:cNvSpPr/>
          <p:nvPr/>
        </p:nvSpPr>
        <p:spPr>
          <a:xfrm>
            <a:off x="7343670" y="361773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00YYYYYY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</p:spTree>
    <p:extLst>
      <p:ext uri="{BB962C8B-B14F-4D97-AF65-F5344CB8AC3E}">
        <p14:creationId xmlns:p14="http://schemas.microsoft.com/office/powerpoint/2010/main" val="2250156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25642"/>
          </a:xfrm>
        </p:spPr>
        <p:txBody>
          <a:bodyPr/>
          <a:lstStyle/>
          <a:p>
            <a:r>
              <a:rPr lang="en-US" altLang="zh-HK" dirty="0"/>
              <a:t>Sorting </a:t>
            </a:r>
            <a:r>
              <a:rPr lang="en-US" altLang="zh-HK" dirty="0" err="1"/>
              <a:t>vs</a:t>
            </a:r>
            <a:r>
              <a:rPr lang="en-US" altLang="zh-HK" dirty="0"/>
              <a:t> Hashing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494" y="1193991"/>
                <a:ext cx="7772400" cy="4648200"/>
              </a:xfrm>
            </p:spPr>
            <p:txBody>
              <a:bodyPr/>
              <a:lstStyle/>
              <a:p>
                <a:r>
                  <a:rPr lang="en-US" altLang="zh-HK" sz="2400" dirty="0"/>
                  <a:t>For sorting, we showed that it cannot do 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HK" sz="2400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sz="2400" i="1" dirty="0" smtClean="0">
                        <a:latin typeface="Cambria Math"/>
                      </a:rPr>
                      <m:t>log</m:t>
                    </m:r>
                    <m:r>
                      <a:rPr lang="en-US" altLang="zh-HK" sz="2400" i="1" dirty="0" smtClean="0">
                        <a:latin typeface="Cambria Math"/>
                      </a:rPr>
                      <m:t>⁡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/>
                  <a:t> based on comparison of keys.</a:t>
                </a:r>
              </a:p>
              <a:p>
                <a:r>
                  <a:rPr lang="en-US" altLang="zh-HK" sz="2400" dirty="0"/>
                  <a:t>Based on sorting, we can search in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𝑂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HK" sz="2400" i="1" dirty="0" smtClean="0">
                        <a:latin typeface="Cambria Math"/>
                      </a:rPr>
                      <m:t>log</m:t>
                    </m:r>
                    <m:r>
                      <a:rPr lang="en-US" altLang="zh-HK" sz="2400" i="1" dirty="0" smtClean="0">
                        <a:latin typeface="Cambria Math"/>
                      </a:rPr>
                      <m:t>⁡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/>
                  <a:t>.</a:t>
                </a:r>
              </a:p>
              <a:p>
                <a:r>
                  <a:rPr lang="en-US" altLang="zh-HK" sz="2400" dirty="0"/>
                  <a:t>With hashing, we want to get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𝑂</m:t>
                    </m:r>
                    <m:r>
                      <a:rPr lang="en-US" altLang="zh-HK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altLang="zh-HK" sz="2400" dirty="0"/>
                  <a:t> for searching. </a:t>
                </a:r>
              </a:p>
              <a:p>
                <a:pPr lvl="1"/>
                <a:r>
                  <a:rPr lang="en-US" altLang="zh-HK" dirty="0"/>
                  <a:t>On average, it can be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𝑂</m:t>
                    </m:r>
                    <m:r>
                      <a:rPr lang="en-US" altLang="zh-HK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altLang="zh-HK" dirty="0"/>
                  <a:t>. </a:t>
                </a:r>
              </a:p>
              <a:p>
                <a:pPr lvl="1"/>
                <a:r>
                  <a:rPr lang="en-US" altLang="zh-HK" dirty="0"/>
                  <a:t>But, the worst-case number of comparisons needed for a successful search is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𝑂</m:t>
                    </m:r>
                    <m:r>
                      <a:rPr lang="en-US" altLang="zh-HK" i="1" dirty="0" smtClean="0">
                        <a:latin typeface="Cambria Math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/>
                  <a:t> regardless of whether we use open addressing or chaining.</a:t>
                </a:r>
              </a:p>
              <a:p>
                <a:r>
                  <a:rPr lang="en-US" altLang="zh-HK" sz="2400" dirty="0"/>
                  <a:t>With sorting, we can find a record or a set of records in a given range of key values.</a:t>
                </a:r>
              </a:p>
              <a:p>
                <a:r>
                  <a:rPr lang="en-US" altLang="zh-HK" sz="2400" dirty="0"/>
                  <a:t>With hashing, we cannot find a set of records in a given range of key values.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94" y="1193991"/>
                <a:ext cx="7772400" cy="4648200"/>
              </a:xfrm>
              <a:blipFill rotWithShape="1">
                <a:blip r:embed="rId2"/>
                <a:stretch>
                  <a:fillRect l="-627" t="-1050" r="-549" b="-1679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11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824"/>
            <a:ext cx="7772400" cy="421105"/>
          </a:xfrm>
        </p:spPr>
        <p:txBody>
          <a:bodyPr/>
          <a:lstStyle/>
          <a:p>
            <a:r>
              <a:rPr lang="en-US" altLang="zh-HK" dirty="0"/>
              <a:t>Hashing: Main Ideas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4025"/>
            <a:ext cx="7772400" cy="522104"/>
          </a:xfrm>
        </p:spPr>
        <p:txBody>
          <a:bodyPr/>
          <a:lstStyle/>
          <a:p>
            <a:r>
              <a:rPr lang="en-US" altLang="zh-HK" sz="2400" dirty="0">
                <a:solidFill>
                  <a:srgbClr val="FF0000"/>
                </a:solidFill>
              </a:rPr>
              <a:t>Some concepts</a:t>
            </a:r>
          </a:p>
          <a:p>
            <a:pPr marL="0" indent="0">
              <a:buNone/>
            </a:pPr>
            <a:r>
              <a:rPr lang="en-US" altLang="zh-HK" sz="24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E8AFAEB9-946F-4FF5-B16C-282206B9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56346"/>
              </p:ext>
            </p:extLst>
          </p:nvPr>
        </p:nvGraphicFramePr>
        <p:xfrm>
          <a:off x="945399" y="1501637"/>
          <a:ext cx="8068535" cy="2571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7303">
                  <a:extLst>
                    <a:ext uri="{9D8B030D-6E8A-4147-A177-3AD203B41FA5}">
                      <a16:colId xmlns:a16="http://schemas.microsoft.com/office/drawing/2014/main" val="3359073217"/>
                    </a:ext>
                  </a:extLst>
                </a:gridCol>
                <a:gridCol w="5461232">
                  <a:extLst>
                    <a:ext uri="{9D8B030D-6E8A-4147-A177-3AD203B41FA5}">
                      <a16:colId xmlns:a16="http://schemas.microsoft.com/office/drawing/2014/main" val="3481664115"/>
                    </a:ext>
                  </a:extLst>
                </a:gridCol>
              </a:tblGrid>
              <a:tr h="584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Core component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Implication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58666"/>
                  </a:ext>
                </a:extLst>
              </a:tr>
              <a:tr h="584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Bucket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aseline="0" dirty="0"/>
                        <a:t>A data structure (linked list or array) used to store data with the same hash value. </a:t>
                      </a:r>
                      <a:endParaRPr lang="zh-CN" altLang="en-US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62627"/>
                  </a:ext>
                </a:extLst>
              </a:tr>
              <a:tr h="584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Hash table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An array of all buckets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48379"/>
                  </a:ext>
                </a:extLst>
              </a:tr>
              <a:tr h="5845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Hash function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the specified key value and locate the specific bucket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201807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014EC8-6224-4929-A26B-560DE09883B5}"/>
              </a:ext>
            </a:extLst>
          </p:cNvPr>
          <p:cNvSpPr txBox="1">
            <a:spLocks/>
          </p:cNvSpPr>
          <p:nvPr/>
        </p:nvSpPr>
        <p:spPr bwMode="auto">
          <a:xfrm>
            <a:off x="533400" y="4148355"/>
            <a:ext cx="7772400" cy="52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HK" sz="2400" kern="0" dirty="0">
                <a:solidFill>
                  <a:srgbClr val="FF0000"/>
                </a:solidFill>
              </a:rPr>
              <a:t>Search process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HK" sz="2400" kern="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790D60-AA22-41B5-80C2-A6B5AF408AC8}"/>
              </a:ext>
            </a:extLst>
          </p:cNvPr>
          <p:cNvSpPr txBox="1">
            <a:spLocks/>
          </p:cNvSpPr>
          <p:nvPr/>
        </p:nvSpPr>
        <p:spPr bwMode="auto">
          <a:xfrm>
            <a:off x="916073" y="4591641"/>
            <a:ext cx="7772400" cy="179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HK" sz="2400" kern="0" dirty="0"/>
              <a:t>Input the key value to the hash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kern="0" dirty="0"/>
              <a:t>The result returned by the hash function is located in a bucket in the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kern="0" dirty="0"/>
              <a:t>Search (or store) for data in the corresponding bucket</a:t>
            </a:r>
          </a:p>
        </p:txBody>
      </p:sp>
    </p:spTree>
    <p:extLst>
      <p:ext uri="{BB962C8B-B14F-4D97-AF65-F5344CB8AC3E}">
        <p14:creationId xmlns:p14="http://schemas.microsoft.com/office/powerpoint/2010/main" val="142510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dirty="0"/>
              <a:t>Back to The Example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2" y="1049611"/>
            <a:ext cx="8922617" cy="1220791"/>
          </a:xfrm>
        </p:spPr>
        <p:txBody>
          <a:bodyPr/>
          <a:lstStyle/>
          <a:p>
            <a:r>
              <a:rPr lang="en-US" altLang="zh-HK" sz="2400" dirty="0"/>
              <a:t>Given a postal code (Key)</a:t>
            </a:r>
          </a:p>
          <a:p>
            <a:r>
              <a:rPr lang="en-US" altLang="zh-HK" sz="2400" dirty="0"/>
              <a:t>Locate the specific bucket through the hash function</a:t>
            </a:r>
          </a:p>
          <a:p>
            <a:r>
              <a:rPr lang="en-US" altLang="zh-HK" sz="2400" dirty="0"/>
              <a:t>Find the corresponding address from the bucket</a:t>
            </a:r>
            <a:endParaRPr lang="zh-HK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9D887A-4B86-4836-A0C0-FA7AD061388C}"/>
              </a:ext>
            </a:extLst>
          </p:cNvPr>
          <p:cNvSpPr/>
          <p:nvPr/>
        </p:nvSpPr>
        <p:spPr bwMode="auto">
          <a:xfrm>
            <a:off x="2858953" y="3336324"/>
            <a:ext cx="1413244" cy="2910981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DE0FB-1089-48AE-AAFA-FFA047F34780}"/>
              </a:ext>
            </a:extLst>
          </p:cNvPr>
          <p:cNvSpPr/>
          <p:nvPr/>
        </p:nvSpPr>
        <p:spPr>
          <a:xfrm>
            <a:off x="2503652" y="2782766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5423A7-D3F9-4940-898C-D43DC7CB01F6}"/>
              </a:ext>
            </a:extLst>
          </p:cNvPr>
          <p:cNvSpPr/>
          <p:nvPr/>
        </p:nvSpPr>
        <p:spPr>
          <a:xfrm>
            <a:off x="6117173" y="2549992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AA9E131-D75D-4319-AA82-49F1E5AB8525}"/>
              </a:ext>
            </a:extLst>
          </p:cNvPr>
          <p:cNvSpPr/>
          <p:nvPr/>
        </p:nvSpPr>
        <p:spPr bwMode="auto">
          <a:xfrm>
            <a:off x="2914508" y="3430463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F45EEF4-8CD1-4AB0-A139-629FA09E5057}"/>
              </a:ext>
            </a:extLst>
          </p:cNvPr>
          <p:cNvSpPr/>
          <p:nvPr/>
        </p:nvSpPr>
        <p:spPr>
          <a:xfrm rot="5400000">
            <a:off x="2629619" y="403638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6D13BC7-F0D3-47D7-B06E-BDB95EBBEF04}"/>
              </a:ext>
            </a:extLst>
          </p:cNvPr>
          <p:cNvSpPr/>
          <p:nvPr/>
        </p:nvSpPr>
        <p:spPr bwMode="auto">
          <a:xfrm>
            <a:off x="2923829" y="4589943"/>
            <a:ext cx="1283489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i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7BEF7C-6278-4E48-8A1C-A4EC4D25D1DA}"/>
              </a:ext>
            </a:extLst>
          </p:cNvPr>
          <p:cNvSpPr/>
          <p:nvPr/>
        </p:nvSpPr>
        <p:spPr>
          <a:xfrm rot="5400000">
            <a:off x="2653702" y="5198356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7F98A4A-D887-459A-8B12-7B6CA35D10D8}"/>
              </a:ext>
            </a:extLst>
          </p:cNvPr>
          <p:cNvSpPr/>
          <p:nvPr/>
        </p:nvSpPr>
        <p:spPr bwMode="auto">
          <a:xfrm>
            <a:off x="2936317" y="5743221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C3260C-5559-4D99-95E5-C9E9FCCA52A7}"/>
              </a:ext>
            </a:extLst>
          </p:cNvPr>
          <p:cNvSpPr/>
          <p:nvPr/>
        </p:nvSpPr>
        <p:spPr bwMode="auto">
          <a:xfrm>
            <a:off x="1057089" y="4608029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HKUST</a:t>
            </a:r>
            <a:r>
              <a:rPr lang="en-US" altLang="zh-CN" sz="1800" dirty="0">
                <a:latin typeface="Comic Sans MS (正文)\"/>
              </a:rPr>
              <a:t>(GZ)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81113F8-DE47-48BE-851F-94130D9B12EB}"/>
              </a:ext>
            </a:extLst>
          </p:cNvPr>
          <p:cNvSpPr/>
          <p:nvPr/>
        </p:nvSpPr>
        <p:spPr bwMode="auto">
          <a:xfrm>
            <a:off x="1047767" y="5743961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HKUST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9B5E10-FBE3-4404-A503-75A8EBBAD554}"/>
              </a:ext>
            </a:extLst>
          </p:cNvPr>
          <p:cNvSpPr/>
          <p:nvPr/>
        </p:nvSpPr>
        <p:spPr bwMode="auto">
          <a:xfrm>
            <a:off x="1047767" y="3430463"/>
            <a:ext cx="151159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Address0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2B9B185-7555-48EC-9057-7863AC69F34D}"/>
              </a:ext>
            </a:extLst>
          </p:cNvPr>
          <p:cNvSpPr/>
          <p:nvPr/>
        </p:nvSpPr>
        <p:spPr>
          <a:xfrm>
            <a:off x="769388" y="2792842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Address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7A86A39-9146-4F52-B719-98E53AFE0E82}"/>
              </a:ext>
            </a:extLst>
          </p:cNvPr>
          <p:cNvSpPr/>
          <p:nvPr/>
        </p:nvSpPr>
        <p:spPr bwMode="auto">
          <a:xfrm>
            <a:off x="6564622" y="3058486"/>
            <a:ext cx="1107346" cy="3459569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1383D7-5129-4277-A744-993615D187F4}"/>
              </a:ext>
            </a:extLst>
          </p:cNvPr>
          <p:cNvSpPr/>
          <p:nvPr/>
        </p:nvSpPr>
        <p:spPr>
          <a:xfrm>
            <a:off x="6084121" y="3108725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01540F-1681-40B1-83F2-EF2FFFA7E139}"/>
              </a:ext>
            </a:extLst>
          </p:cNvPr>
          <p:cNvSpPr/>
          <p:nvPr/>
        </p:nvSpPr>
        <p:spPr>
          <a:xfrm>
            <a:off x="6117173" y="462611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39D137-D0A5-41DA-97FB-A8D65717EBD4}"/>
              </a:ext>
            </a:extLst>
          </p:cNvPr>
          <p:cNvSpPr/>
          <p:nvPr/>
        </p:nvSpPr>
        <p:spPr>
          <a:xfrm>
            <a:off x="6106051" y="3450527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AA2C16-6210-4249-9E8B-CAAA5CD7B2B0}"/>
              </a:ext>
            </a:extLst>
          </p:cNvPr>
          <p:cNvSpPr/>
          <p:nvPr/>
        </p:nvSpPr>
        <p:spPr>
          <a:xfrm>
            <a:off x="6117173" y="614872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729C81-5584-4DB6-9EB3-11B52DF35254}"/>
              </a:ext>
            </a:extLst>
          </p:cNvPr>
          <p:cNvSpPr/>
          <p:nvPr/>
        </p:nvSpPr>
        <p:spPr>
          <a:xfrm rot="5400000">
            <a:off x="6172200" y="395248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1084A72-265A-4D23-8E1E-B1C00F7AC90D}"/>
              </a:ext>
            </a:extLst>
          </p:cNvPr>
          <p:cNvSpPr/>
          <p:nvPr/>
        </p:nvSpPr>
        <p:spPr>
          <a:xfrm rot="5400000">
            <a:off x="6185375" y="540738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755F573-0E6E-4069-8969-A1EB08C6E58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74794" y="4791814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B1B5C109-6A46-4ED5-A65C-4C2E2C7CC0BE}"/>
              </a:ext>
            </a:extLst>
          </p:cNvPr>
          <p:cNvSpPr/>
          <p:nvPr/>
        </p:nvSpPr>
        <p:spPr bwMode="auto">
          <a:xfrm>
            <a:off x="5139854" y="4274241"/>
            <a:ext cx="1181928" cy="103514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Hash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Func</a:t>
            </a:r>
            <a:r>
              <a:rPr lang="en-US" altLang="zh-CN" sz="2000" dirty="0">
                <a:solidFill>
                  <a:schemeClr val="bg1"/>
                </a:solidFill>
                <a:latin typeface="Comic Sans MS (正文)\"/>
              </a:rPr>
              <a:t>.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071179-AE8A-4174-85FC-9BF229E7221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0249" y="3633213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2E3EB1-BE37-49C7-B9BC-C6EEC92EF8B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9358" y="5940221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1E26F06B-0F53-49C9-A45E-46CD8229EF33}"/>
              </a:ext>
            </a:extLst>
          </p:cNvPr>
          <p:cNvCxnSpPr>
            <a:cxnSpLocks/>
            <a:endCxn id="30" idx="0"/>
          </p:cNvCxnSpPr>
          <p:nvPr/>
        </p:nvCxnSpPr>
        <p:spPr bwMode="auto">
          <a:xfrm rot="5400000">
            <a:off x="5678307" y="3307020"/>
            <a:ext cx="1019732" cy="914710"/>
          </a:xfrm>
          <a:prstGeom prst="curvedConnector3">
            <a:avLst>
              <a:gd name="adj1" fmla="val -27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FEC7C221-E91E-4EFA-8909-5A05A42E09E8}"/>
              </a:ext>
            </a:extLst>
          </p:cNvPr>
          <p:cNvCxnSpPr>
            <a:cxnSpLocks/>
            <a:endCxn id="30" idx="4"/>
          </p:cNvCxnSpPr>
          <p:nvPr/>
        </p:nvCxnSpPr>
        <p:spPr bwMode="auto">
          <a:xfrm rot="16200000" flipV="1">
            <a:off x="5697929" y="5342276"/>
            <a:ext cx="993663" cy="927884"/>
          </a:xfrm>
          <a:prstGeom prst="curvedConnector3">
            <a:avLst>
              <a:gd name="adj1" fmla="val -5384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287A15A2-D9F3-4FB9-8F53-8C4E4D0B3D17}"/>
              </a:ext>
            </a:extLst>
          </p:cNvPr>
          <p:cNvCxnSpPr>
            <a:cxnSpLocks/>
            <a:endCxn id="30" idx="6"/>
          </p:cNvCxnSpPr>
          <p:nvPr/>
        </p:nvCxnSpPr>
        <p:spPr bwMode="auto">
          <a:xfrm rot="10800000" flipV="1">
            <a:off x="6321782" y="4785464"/>
            <a:ext cx="376180" cy="63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B39CB720-191A-4865-8A51-CCB18312AE2D}"/>
              </a:ext>
            </a:extLst>
          </p:cNvPr>
          <p:cNvCxnSpPr>
            <a:cxnSpLocks/>
            <a:stCxn id="30" idx="2"/>
            <a:endCxn id="16" idx="3"/>
          </p:cNvCxnSpPr>
          <p:nvPr/>
        </p:nvCxnSpPr>
        <p:spPr bwMode="auto">
          <a:xfrm rot="10800000" flipV="1">
            <a:off x="4219808" y="4791813"/>
            <a:ext cx="920046" cy="11541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B5D06B17-62B6-452E-9CE1-54C80F3CC42D}"/>
              </a:ext>
            </a:extLst>
          </p:cNvPr>
          <p:cNvCxnSpPr>
            <a:cxnSpLocks/>
            <a:stCxn id="30" idx="2"/>
            <a:endCxn id="14" idx="3"/>
          </p:cNvCxnSpPr>
          <p:nvPr/>
        </p:nvCxnSpPr>
        <p:spPr bwMode="auto">
          <a:xfrm rot="10800000" flipV="1">
            <a:off x="4207318" y="4791813"/>
            <a:ext cx="932536" cy="88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A668E07-60AF-4380-9A7A-BB5742290E5E}"/>
              </a:ext>
            </a:extLst>
          </p:cNvPr>
          <p:cNvCxnSpPr>
            <a:cxnSpLocks/>
            <a:stCxn id="30" idx="2"/>
            <a:endCxn id="12" idx="3"/>
          </p:cNvCxnSpPr>
          <p:nvPr/>
        </p:nvCxnSpPr>
        <p:spPr bwMode="auto">
          <a:xfrm rot="10800000">
            <a:off x="4198000" y="3633216"/>
            <a:ext cx="941855" cy="11585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4300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CN" sz="4400" dirty="0">
                <a:solidFill>
                  <a:srgbClr val="002060"/>
                </a:solidFill>
              </a:rPr>
              <a:t>Hashing</a:t>
            </a:r>
            <a:r>
              <a:rPr lang="en-US" altLang="zh-TW" sz="4400" dirty="0">
                <a:solidFill>
                  <a:srgbClr val="002060"/>
                </a:solidFill>
              </a:rPr>
              <a:t>  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r>
              <a:rPr lang="en-US" altLang="zh-TW" sz="6600" u="none" dirty="0">
                <a:solidFill>
                  <a:srgbClr val="002060"/>
                </a:solidFill>
              </a:rPr>
              <a:t>Part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>
                <a:solidFill>
                  <a:srgbClr val="002060"/>
                </a:solidFill>
              </a:rPr>
              <a:t>2:</a:t>
            </a:r>
            <a:r>
              <a:rPr lang="zh-CN" altLang="en-US" sz="6600" u="none" dirty="0">
                <a:solidFill>
                  <a:srgbClr val="002060"/>
                </a:solidFill>
              </a:rPr>
              <a:t> </a:t>
            </a:r>
            <a:r>
              <a:rPr lang="en-US" altLang="zh-CN" sz="6600" u="none" dirty="0">
                <a:solidFill>
                  <a:srgbClr val="002060"/>
                </a:solidFill>
              </a:rPr>
              <a:t>Collision</a:t>
            </a:r>
            <a:br>
              <a:rPr lang="en-US" altLang="zh-TW" sz="6600" u="none" dirty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1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dirty="0"/>
              <a:t>Hashing: Collision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2" y="1049611"/>
            <a:ext cx="8595359" cy="1220791"/>
          </a:xfrm>
        </p:spPr>
        <p:txBody>
          <a:bodyPr/>
          <a:lstStyle/>
          <a:p>
            <a:r>
              <a:rPr lang="en-US" altLang="zh-HK" sz="2400" dirty="0"/>
              <a:t>The hash function is a mapping from a </a:t>
            </a:r>
            <a:r>
              <a:rPr lang="en-US" altLang="zh-HK" sz="2400" dirty="0">
                <a:solidFill>
                  <a:srgbClr val="FF0000"/>
                </a:solidFill>
              </a:rPr>
              <a:t>large space to a small space </a:t>
            </a:r>
            <a:r>
              <a:rPr lang="en-US" altLang="zh-HK" sz="2400" dirty="0"/>
              <a:t>(the number of keys is greater than the number of buckets)</a:t>
            </a:r>
          </a:p>
          <a:p>
            <a:r>
              <a:rPr lang="en-US" altLang="zh-HK" sz="2400" dirty="0"/>
              <a:t>There will definitely be a situation where multiple keys are mapped to the same bucket, which is called </a:t>
            </a:r>
            <a:r>
              <a:rPr lang="en-US" altLang="zh-HK" sz="2400" dirty="0">
                <a:solidFill>
                  <a:srgbClr val="FF0000"/>
                </a:solidFill>
              </a:rPr>
              <a:t>hash collision</a:t>
            </a:r>
            <a:r>
              <a:rPr lang="en-US" altLang="zh-HK" sz="2400" dirty="0"/>
              <a:t>.</a:t>
            </a:r>
          </a:p>
          <a:p>
            <a:endParaRPr lang="en-US" altLang="zh-HK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9D887A-4B86-4836-A0C0-FA7AD061388C}"/>
              </a:ext>
            </a:extLst>
          </p:cNvPr>
          <p:cNvSpPr/>
          <p:nvPr/>
        </p:nvSpPr>
        <p:spPr bwMode="auto">
          <a:xfrm>
            <a:off x="2963537" y="4367406"/>
            <a:ext cx="1413244" cy="1917727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DE0FB-1089-48AE-AAFA-FFA047F34780}"/>
              </a:ext>
            </a:extLst>
          </p:cNvPr>
          <p:cNvSpPr/>
          <p:nvPr/>
        </p:nvSpPr>
        <p:spPr>
          <a:xfrm>
            <a:off x="2614343" y="388069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HashTa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ble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5423A7-D3F9-4940-898C-D43DC7CB01F6}"/>
              </a:ext>
            </a:extLst>
          </p:cNvPr>
          <p:cNvSpPr/>
          <p:nvPr/>
        </p:nvSpPr>
        <p:spPr>
          <a:xfrm>
            <a:off x="7066379" y="3011021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Key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AA9E131-D75D-4319-AA82-49F1E5AB8525}"/>
              </a:ext>
            </a:extLst>
          </p:cNvPr>
          <p:cNvSpPr/>
          <p:nvPr/>
        </p:nvSpPr>
        <p:spPr bwMode="auto">
          <a:xfrm>
            <a:off x="3040902" y="4499450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Bucket[0]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7BEF7C-6278-4E48-8A1C-A4EC4D25D1DA}"/>
              </a:ext>
            </a:extLst>
          </p:cNvPr>
          <p:cNvSpPr/>
          <p:nvPr/>
        </p:nvSpPr>
        <p:spPr>
          <a:xfrm rot="5400000">
            <a:off x="2727708" y="506629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7F98A4A-D887-459A-8B12-7B6CA35D10D8}"/>
              </a:ext>
            </a:extLst>
          </p:cNvPr>
          <p:cNvSpPr/>
          <p:nvPr/>
        </p:nvSpPr>
        <p:spPr bwMode="auto">
          <a:xfrm>
            <a:off x="3040901" y="5684795"/>
            <a:ext cx="1283491" cy="405503"/>
          </a:xfrm>
          <a:prstGeom prst="round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Bucket[j]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9B5E10-FBE3-4404-A503-75A8EBBAD554}"/>
              </a:ext>
            </a:extLst>
          </p:cNvPr>
          <p:cNvSpPr/>
          <p:nvPr/>
        </p:nvSpPr>
        <p:spPr bwMode="auto">
          <a:xfrm>
            <a:off x="743627" y="4476467"/>
            <a:ext cx="1950351" cy="405503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     Address0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2B9B185-7555-48EC-9057-7863AC69F34D}"/>
              </a:ext>
            </a:extLst>
          </p:cNvPr>
          <p:cNvSpPr/>
          <p:nvPr/>
        </p:nvSpPr>
        <p:spPr>
          <a:xfrm>
            <a:off x="675604" y="3880690"/>
            <a:ext cx="20683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Address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7A86A39-9146-4F52-B719-98E53AFE0E82}"/>
              </a:ext>
            </a:extLst>
          </p:cNvPr>
          <p:cNvSpPr/>
          <p:nvPr/>
        </p:nvSpPr>
        <p:spPr bwMode="auto">
          <a:xfrm>
            <a:off x="7536338" y="3539162"/>
            <a:ext cx="1107346" cy="3090238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1383D7-5129-4277-A744-993615D187F4}"/>
              </a:ext>
            </a:extLst>
          </p:cNvPr>
          <p:cNvSpPr/>
          <p:nvPr/>
        </p:nvSpPr>
        <p:spPr>
          <a:xfrm>
            <a:off x="7055837" y="3589400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000000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01540F-1681-40B1-83F2-EF2FFFA7E139}"/>
              </a:ext>
            </a:extLst>
          </p:cNvPr>
          <p:cNvSpPr/>
          <p:nvPr/>
        </p:nvSpPr>
        <p:spPr>
          <a:xfrm>
            <a:off x="7088889" y="5106789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511453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39D137-D0A5-41DA-97FB-A8D65717EBD4}"/>
              </a:ext>
            </a:extLst>
          </p:cNvPr>
          <p:cNvSpPr/>
          <p:nvPr/>
        </p:nvSpPr>
        <p:spPr>
          <a:xfrm>
            <a:off x="7077767" y="3931202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000001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2AA2C16-6210-4249-9E8B-CAAA5CD7B2B0}"/>
              </a:ext>
            </a:extLst>
          </p:cNvPr>
          <p:cNvSpPr/>
          <p:nvPr/>
        </p:nvSpPr>
        <p:spPr>
          <a:xfrm>
            <a:off x="7052196" y="620579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999077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729C81-5584-4DB6-9EB3-11B52DF35254}"/>
              </a:ext>
            </a:extLst>
          </p:cNvPr>
          <p:cNvSpPr/>
          <p:nvPr/>
        </p:nvSpPr>
        <p:spPr>
          <a:xfrm rot="5400000">
            <a:off x="7143916" y="4433164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1084A72-265A-4D23-8E1E-B1C00F7AC90D}"/>
              </a:ext>
            </a:extLst>
          </p:cNvPr>
          <p:cNvSpPr/>
          <p:nvPr/>
        </p:nvSpPr>
        <p:spPr>
          <a:xfrm rot="5400000">
            <a:off x="7154091" y="5589168"/>
            <a:ext cx="20683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 (正文)"/>
              </a:rPr>
              <a:t>………</a:t>
            </a:r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 (正文)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1B5C109-6A46-4ED5-A65C-4C2E2C7CC0BE}"/>
              </a:ext>
            </a:extLst>
          </p:cNvPr>
          <p:cNvSpPr/>
          <p:nvPr/>
        </p:nvSpPr>
        <p:spPr bwMode="auto">
          <a:xfrm>
            <a:off x="4860706" y="4759050"/>
            <a:ext cx="1852009" cy="101136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071179-AE8A-4174-85FC-9BF229E7221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84869" y="4679217"/>
            <a:ext cx="361523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1E26F06B-0F53-49C9-A45E-46CD8229EF33}"/>
              </a:ext>
            </a:extLst>
          </p:cNvPr>
          <p:cNvCxnSpPr>
            <a:cxnSpLocks/>
            <a:endCxn id="30" idx="7"/>
          </p:cNvCxnSpPr>
          <p:nvPr/>
        </p:nvCxnSpPr>
        <p:spPr bwMode="auto">
          <a:xfrm rot="10800000" flipV="1">
            <a:off x="6441496" y="3735184"/>
            <a:ext cx="1175757" cy="1171976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FEC7C221-E91E-4EFA-8909-5A05A42E09E8}"/>
              </a:ext>
            </a:extLst>
          </p:cNvPr>
          <p:cNvCxnSpPr>
            <a:cxnSpLocks/>
            <a:endCxn id="30" idx="5"/>
          </p:cNvCxnSpPr>
          <p:nvPr/>
        </p:nvCxnSpPr>
        <p:spPr bwMode="auto">
          <a:xfrm rot="10800000">
            <a:off x="6441496" y="5622302"/>
            <a:ext cx="1175759" cy="768179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287A15A2-D9F3-4FB9-8F53-8C4E4D0B3D1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712716" y="5266139"/>
            <a:ext cx="956975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B39CB720-191A-4865-8A51-CCB18312AE2D}"/>
              </a:ext>
            </a:extLst>
          </p:cNvPr>
          <p:cNvCxnSpPr>
            <a:cxnSpLocks/>
            <a:stCxn id="99" idx="1"/>
            <a:endCxn id="16" idx="3"/>
          </p:cNvCxnSpPr>
          <p:nvPr/>
        </p:nvCxnSpPr>
        <p:spPr bwMode="auto">
          <a:xfrm rot="10800000" flipV="1">
            <a:off x="4324393" y="5253173"/>
            <a:ext cx="536313" cy="634374"/>
          </a:xfrm>
          <a:prstGeom prst="curvedConnector3">
            <a:avLst>
              <a:gd name="adj1" fmla="val 24973"/>
            </a:avLst>
          </a:prstGeom>
          <a:solidFill>
            <a:schemeClr val="accent1"/>
          </a:solidFill>
          <a:ln w="38100" cap="flat" cmpd="sng" algn="ctr">
            <a:solidFill>
              <a:srgbClr val="FFCC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B5D06B17-62B6-452E-9CE1-54C80F3CC42D}"/>
              </a:ext>
            </a:extLst>
          </p:cNvPr>
          <p:cNvCxnSpPr>
            <a:cxnSpLocks/>
            <a:stCxn id="30" idx="2"/>
            <a:endCxn id="16" idx="3"/>
          </p:cNvCxnSpPr>
          <p:nvPr/>
        </p:nvCxnSpPr>
        <p:spPr bwMode="auto">
          <a:xfrm rot="10800000" flipV="1">
            <a:off x="4324392" y="5264731"/>
            <a:ext cx="536314" cy="622816"/>
          </a:xfrm>
          <a:prstGeom prst="curvedConnector3">
            <a:avLst>
              <a:gd name="adj1" fmla="val 67206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A668E07-60AF-4380-9A7A-BB5742290E5E}"/>
              </a:ext>
            </a:extLst>
          </p:cNvPr>
          <p:cNvCxnSpPr>
            <a:cxnSpLocks/>
            <a:stCxn id="99" idx="1"/>
            <a:endCxn id="12" idx="3"/>
          </p:cNvCxnSpPr>
          <p:nvPr/>
        </p:nvCxnSpPr>
        <p:spPr bwMode="auto">
          <a:xfrm rot="10800000">
            <a:off x="4324393" y="4702203"/>
            <a:ext cx="536312" cy="550971"/>
          </a:xfrm>
          <a:prstGeom prst="curvedConnector3">
            <a:avLst>
              <a:gd name="adj1" fmla="val 34358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C4EAE4F6-7A66-4B0B-9F3D-08593A18A15E}"/>
              </a:ext>
            </a:extLst>
          </p:cNvPr>
          <p:cNvSpPr txBox="1"/>
          <p:nvPr/>
        </p:nvSpPr>
        <p:spPr>
          <a:xfrm>
            <a:off x="4860705" y="5068507"/>
            <a:ext cx="1957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Key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 (正文)\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Comic Sans MS (正文)\"/>
              </a:rPr>
              <a:t>mod 60953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mic Sans MS (正文)\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770116C-478E-4F65-820D-AEEF4C479FF0}"/>
              </a:ext>
            </a:extLst>
          </p:cNvPr>
          <p:cNvSpPr/>
          <p:nvPr/>
        </p:nvSpPr>
        <p:spPr bwMode="auto">
          <a:xfrm>
            <a:off x="862017" y="5004365"/>
            <a:ext cx="1763874" cy="1201433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F52646AB-E759-48C1-8251-BD06BBAA99DB}"/>
              </a:ext>
            </a:extLst>
          </p:cNvPr>
          <p:cNvSpPr/>
          <p:nvPr/>
        </p:nvSpPr>
        <p:spPr bwMode="auto">
          <a:xfrm>
            <a:off x="969716" y="5089293"/>
            <a:ext cx="1548496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HKUST</a:t>
            </a:r>
            <a:r>
              <a:rPr lang="en-US" altLang="zh-CN" sz="1800" dirty="0">
                <a:latin typeface="Comic Sans MS (正文)\"/>
              </a:rPr>
              <a:t>(GZ)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BC2E640C-EFA8-4575-85A9-B3E943786034}"/>
              </a:ext>
            </a:extLst>
          </p:cNvPr>
          <p:cNvSpPr/>
          <p:nvPr/>
        </p:nvSpPr>
        <p:spPr bwMode="auto">
          <a:xfrm>
            <a:off x="969716" y="5727976"/>
            <a:ext cx="1548496" cy="405503"/>
          </a:xfrm>
          <a:prstGeom prst="roundRect">
            <a:avLst/>
          </a:prstGeom>
          <a:solidFill>
            <a:srgbClr val="00CC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 (正文)\"/>
              </a:rPr>
              <a:t>HKUST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 (正文)\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DA10B73-4C40-4636-8FA9-16ADB9C7626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 bwMode="auto">
          <a:xfrm>
            <a:off x="1743964" y="5494796"/>
            <a:ext cx="0" cy="2331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93DA098E-4A4B-470D-880F-40873B4D005A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 bwMode="auto">
          <a:xfrm rot="10800000">
            <a:off x="2518213" y="5292045"/>
            <a:ext cx="522689" cy="59550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2653053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16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6FDB0A-C010-4DA6-A7D9-6EF12EE353D3}">
  <we:reference id="wa104381909" version="3.14.0.0" store="zh-CN" storeType="OMEX"/>
  <we:alternateReferences>
    <we:reference id="WA104381909" version="3.14.0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ub&gt;&lt;mi&gt;X&lt;/mi&gt;&lt;mi&gt;i&lt;/mi&gt;&lt;/msub&gt;&lt;mo&gt;=&lt;/mo&gt;&lt;mfenced open=\\\&quot;{\\\&quot; close=\\\&quot;\\\&quot;&gt;&lt;mtable columnalign=\\\&quot;left\\\&quot;&gt;&lt;mtr&gt;&lt;mtd&gt;&lt;mn&gt;1&lt;/mn&gt;&lt;mo&gt;&amp;#xA0;&lt;/mo&gt;&lt;mfenced&gt;&lt;mrow&gt;&lt;mi&gt;h&lt;/mi&gt;&lt;mfenced&gt;&lt;mi&gt;q&lt;/mi&gt;&lt;/mfenced&gt;&lt;mo&gt;=&lt;/mo&gt;&lt;mi&gt;h&lt;/mi&gt;&lt;mfenced&gt;&lt;mrow&gt;&lt;mi&gt;i&lt;/mi&gt;&lt;mi&gt;t&lt;/mi&gt;&lt;mi&gt;h&lt;/mi&gt;&lt;mo&gt;&amp;#xA0;&lt;/mo&gt;&lt;mi&gt;e&lt;/mi&gt;&lt;mi&gt;l&lt;/mi&gt;&lt;mi&gt;e&lt;/mi&gt;&lt;mi&gt;m&lt;/mi&gt;&lt;mi&gt;e&lt;/mi&gt;&lt;mi&gt;n&lt;/mi&gt;&lt;mi&gt;t&lt;/mi&gt;&lt;mo&gt;&amp;#xA0;&lt;/mo&gt;&lt;mi&gt;i&lt;/mi&gt;&lt;mi&gt;n&lt;/mi&gt;&lt;mo&gt;&amp;#xA0;&lt;/mo&gt;&lt;mi&gt;S&lt;/mi&gt;&lt;mo&gt;&amp;#xA0;&lt;/mo&gt;&lt;/mrow&gt;&lt;/mfenced&gt;&lt;/mrow&gt;&lt;/mfenced&gt;&lt;/mtd&gt;&lt;/mtr&gt;&lt;mtr&gt;&lt;mtd&gt;&lt;mn&gt;0&lt;/mn&gt;&lt;mo&gt;&amp;#xA0;&lt;/mo&gt;&lt;mfenced&gt;&lt;mrow&gt;&lt;mi&gt;h&lt;/mi&gt;&lt;mfenced&gt;&lt;mi&gt;q&lt;/mi&gt;&lt;/mfenced&gt;&lt;mo&gt;&amp;#x2260;&lt;/mo&gt;&lt;mi&gt;h&lt;/mi&gt;&lt;mfenced&gt;&lt;mrow&gt;&lt;mi&gt;i&lt;/mi&gt;&lt;mi&gt;t&lt;/mi&gt;&lt;mi&gt;h&lt;/mi&gt;&lt;mo&gt;&amp;#xA0;&lt;/mo&gt;&lt;mi&gt;e&lt;/mi&gt;&lt;mi&gt;l&lt;/mi&gt;&lt;mi&gt;e&lt;/mi&gt;&lt;mi&gt;m&lt;/mi&gt;&lt;mi&gt;e&lt;/mi&gt;&lt;mi&gt;n&lt;/mi&gt;&lt;mi&gt;t&lt;/mi&gt;&lt;mo&gt;&amp;#xA0;&lt;/mo&gt;&lt;mi&gt;i&lt;/mi&gt;&lt;mi&gt;n&lt;/mi&gt;&lt;mo&gt;&amp;#xA0;&lt;/mo&gt;&lt;mi&gt;S&lt;/mi&gt;&lt;mo&gt;&amp;#xA0;&lt;/mo&gt;&lt;/mrow&gt;&lt;/mfenced&gt;&lt;/mrow&gt;&lt;/mfenced&gt;&lt;/mtd&gt;&lt;/mtr&gt;&lt;/mtable&gt;&lt;/mfenced&gt;&lt;mover&gt;&lt;mo&gt;&amp;#x2192;&lt;/mo&gt;&lt;mrow&gt;&lt;mi&gt;T&lt;/mi&gt;&lt;mi&gt;h&lt;/mi&gt;&lt;mi&gt;u&lt;/mi&gt;&lt;mi&gt;s&lt;/mi&gt;&lt;/mrow&gt;&lt;/mover&gt;&lt;mfenced open=\\\&quot;|\\\&quot; close=\\\&quot;|\\\&quot;&gt;&lt;mrow&gt;&lt;mi&gt;L&lt;/mi&gt;&lt;mfenced&gt;&lt;mi&gt;q&lt;/mi&gt;&lt;/mfenced&gt;&lt;/mrow&gt;&lt;/mfenced&gt;&lt;mo&gt;=&lt;/mo&gt;&lt;munderover&gt;&lt;mo&gt;&amp;#x2211;&lt;/mo&gt;&lt;mrow&gt;&lt;mi&gt;i&lt;/mi&gt;&lt;mo&gt;=&lt;/mo&gt;&lt;mn&gt;1&lt;/mn&gt;&lt;/mrow&gt;&lt;mi&gt;n&lt;/mi&gt;&lt;/munderover&gt;&lt;msub&gt;&lt;mi&gt;X&lt;/mi&gt;&lt;mi&gt;i&lt;/mi&gt;&lt;/msub&gt;&lt;/mstyle&gt;&lt;/math&gt;\&quot;,\&quot;base64Image\&quot;:\&quot;iVBORw0KGgoAAAANSUhEUgAABcoAAACrCAYAAABWmq8VAAAACXBIWXMAAA7EAAAOxAGVKw4bAAAABGJhU0UAAABjFJ+ifAAATxBJREFUeNrtnQ+kVdkex3+uKxmJJEmuSJJkRJIkI5IkuSJJkgzJSJIhGclIJCNJIiNJEhlJRiJJMhJJRjIiGUkSSZIk3ju/d9Z5d9111t5n/99rn/35sLw3t7P3/q3f+rPX+u61fksEQGRhJ/3aSc9wBQAAAAAAAAAAAAC0idWddLuT/mMlAAAAAAAAAAAAAIChZ4H0C+R3OmkZrgEAAAAAAAAAAACAYefHTvoiEwL5+07ailsAAAAAAAAAAAAAoA38JpNXkb+WbnxyAAAAAAAAAAAAAIChRw/rtEVyXUm+ALcAAAAAAAAAAAAAQBvYIJNFck0bcQsAAAAAAAAAAEDhTJWuHrerk8530t1OuuD5zaFO+qeTvpr/XYHrAMrjO+mGWLFF8mu4BQAAAAAAAAAAoFA0xPFzmXw+YC+NW79bbH7n/uYZLgQoj188jW4pbgEAAAAAAAAAACiNMzKhxalwPmr+rqvG30pXs5vWSd9bv/uK2wDKYdQ0PFskf4xbAAAAAAAAAAAASuWoTOhxV8zfFnXSv520xvrdiPW7T7gNoBx2Sf9q8iO4BQAAAAAAAAAAoFTuy4Qet6WTZnXSy05a5/xuofW7j7gNoBzuSL9QzqEAAAAAAAAAAAAA5aEhVb7JRDiVKZ10u5P2eX67VSZ0uz9xHUDxTLcaZC99xi0AAAAAAAAAAAClslkm9LhrnXSwk/6I+O1567c/4TqAchtkL/2BWwAAAAAAAAAAAErFFr9PSDcu+YyI3762frsA1wEUzynpF8oP4xYAAAAAAAAAAIBSscVvFcnXRvxukfW757gNoByuS79QPo5bAAAAAAAAAAAASsMWvzVdjvntfut3p3AdQDn8K/1C+ZKG5WEaxRiLHgSxoZN+7qSZuAOoz0AZlMKIdA/C3oorAAAAAAAgAbb4recHzov57S3rt+twHUA5fJZ+oXy0IbZrx/BImnXS7/JO+q2ke0+V7hYdFWmOddLVTnpplevXQMq2TB9UicYMuzDgRQbUZ8pgOJkr3Y8Fe0w/8Jfxh/rlKc0XAAIbKzBmAQAACBNb/L4W87tRa76hOt4IrgMoh2/SL5SHzg+d9MCytwlCuXZqvxl7D5X0DA2jc7OTPnrKVNPtFvig6kmn+vtTJ+2iK6E+V4Cu4H7bSR+kmrMkQi+Duvgo/o/MvXSW5gsBUHV/ERKzTf51svm+k76YiaW23YfSFYz1A+B3znW7TBteOYRjBcYsAAAA4WGL35o2xPx2k/W7P5x/QzQHKBDfJD9UdOJyz2Nv6EK5rt55ZGzdUdEzj3j8dLBlPqiK302+Lkh7V9dSn8vnB48PfmpxGYTArE66KJzzAeFRd39RF9M76aQz4YxLX8248kon3ZeJLc9lTDZDGSswZgEAAAgHW/z+OGAMctr67W7r7/oBfB+uBCiOJgjlS6W7cjFqohOyUL5auquZ1M4q49Yu8fhpRct8UCWnTP50wj2DboX6XAInpd4V3SGVQUhsdHyiIhvnZkDd1N1f1MGCTnrh5PmfTtrbSQutiaeesbCqk45Ld3W166fHLRgrMGYBAAAIA1v8vjjgt0+s3/ZCqWmYzJu4EaBYQhbKv++kG9I9cFQ7jRPS3UbcFKFcvw72VjXtqfjZmx0ffWqhD6qmt0rrARNP6nMJHPP0fbdaWAahccDxywNcAgFQd39RNRpq5Y2TX10xPWhl+DzpP9T+QkvGCoxZAAAA6ucfSb4r1Q6bPMPMz5510kzcCFAsIQvlugpojfO37dIMoXyD1ZHVcdDfGcdHV1rogzq4Y/KrW7in0r1Qnwtkqafv29WyMgiRa45fTuASCIC6+4uq+dPJ66MU17q7ZXa2aKzAmAUAAKA+5srkcHBTBvz+tTNm0f9egBsBiqdJMcqVGRK+UK6x1HsHvd2ryYZnjo92t9AHdaBfc3ur2i7RvVCfC0ZXDehBdE+l+yGxTWUQIiPSf6jnetwCgVBnf1ElKzzjwi0p72F/8KoipFQoYwXGLAAAAPWxW9JpWjq+0Tjmeki5RlyYjQsByqFpQvkUCVsot7f/aic2VpMNro/mt8wHdWIfyLFHgPocHiskndBddxmE7Ef3YEAOx4M8bQ3Sc87TP6VdHb3VasMjFdkdyliBMQsAAAAAgAVCebHcsew6UJMNWx3/vGyhD+rmpsm/rjZdSDdDfQ6IWdIV/k83qAxC5WfHL3dwCeRsa5CeJwWMYxdK+pAtwzRWYMwCAAAAAGBAKC+OPZZNejjUSE12XJRqD6YK0Qd1s9zyw126GepzIOgqy/smP5saUgYhc8Pxy2FcAjnbGqTni2dcmLavHqmpbwtlrMCYBXxtgh1SAAAA0EoQyotBY6e/t2z6uUZbXjn+2dxCH4TAoxrKYBihPhfXd/ZWDX5LOQGuqwxCFxFcgW4lboGcbQ3S880zLlya4T7anne0eKzAmKW97zLdRaAHlutZBvph/LFpVxtxDwAAALQRhPJiOG7Zo4PLWTXZscDxjdoyo2U+CIUDlj+e09VQn2tEfWaHkLnbkDIImVWOXz5Le3fQQDFtDbLx0TMuPJ3xPstbPFZgzBIubyLma3nTT520upPOd9It4cwNAAAAgP+BUJ6faZ30ybLnXo22/Oj45mELfRAKC52y2IFLqM81sKyTXkj2ECF1lUHoHHT8cg2XtJ68bQ2ycTNiLLsiw/iyzWMFxizh9iv2+SBHpLv6Ww/ZtoVsV0wfd+6zqJN+la4A3vuNG4/+mvVvN3E9AAAAtBWE8vzsd+w5UqMtVxxbjsf8Vrcm/y7dsApfzSD74BD4IIoxkz8d/H80ef5s/ru3imyumRz2Ut7Ysq8tnzygu6E+Z+zz1khXsNb4uX8ZvwxiTiedEn9YgpUNKIMy0BXfGlLgknRXTH42dv7dSb9IutVzrji3LzD7VADZYurAzQGih/Z1Gk9bQ0/oB6LTMlg0VPHmhrHxk3lOaGW0WLoH0Z6V7sruszFtbL/po7+YZ943/pMK21qd/UXVPitzDNZLb0zZNIFQxgqMWcLjF1MeZ2P6v0XSv/Mrqg/fLtG7Bq5b99iP6wEAAKCtIJTn55FjT50x/d47tqzz/GaGESHitmI22QcuYya/PRFDxYNlli+Omkm+CgQ/O/m4kvPZVyV/3NQ208b6rBPey6Zf+xiRp7gJrIYEuS9+0S4qHQmwDIp+b6jY8G6AH9RvUxPcT8Xcr86139don4YFUoHyjHS3z39OWMZjnro+6IOI5v1ExDWHa/SBtptt0v1Q0xP9/5OgHeuq4xcxz9tVYVurur+ow2dl8J1MFnjt9EyaETYrlLECY5bw0B1tg3Ys7XXKbVDIJ9/HzRHn3bEY1wMAAEBbQSjPxzyPPdNrsmWp9McXdGPm6sD35YCJ/JMG+8BlvzX5f2OEDR8qlusBRq5otC3n84849ztBl0N9HoCKOuOm7p2MyNOSmOsfS/o4pVsDK4Mi0firtqinq913S1dcGzFt37b114T3tK95X7N9K4yQcl2iY9m6K5t1F83bmDJ763mOtoM7Mde8qNEH+4xtUWKxL96utrFBIvc/FbW1OvqLOnxWFpti7NFyCv1chVDGCoxZwkL7XBW1B+2MuO6U26CdXNq/r/O8E+zdGAAAAACtBaE8H2783i812rJvgF9U9HpnBsg7jQChk8dTnslxU33QQ2NM35DJq8rmDJiM+FZhzsxpx1bnflUekDUu5Rz+lCZdoT7n5rYMFjDjcEOE7G9AGRSFG0f8pvR/9Bh1fvMqwX1/Kaiel2GflsFD6T9o1EZ31Hww5bbLPGP9gDLTPvWB+bffpCvQfl9AOZfhgx88fdEfzm964Qc0NMlq47dt4heLq2hrdfcXdfmsSE7EvIseSdhieZ1jhRDtgInyOJagz3d3OC0bcM1b6f/obb/XLuB6AAAAaDMI5fm4LP0rl+rimmPLz9a/abzad0ZAcbchzxogqjTJB7382Cv9XkqyrdcfS8jHGk99HavID00XyqnPXf517LmU4tq8IULqKoMiOOvYcN0jDPR8lFbkcwXRHwOz71pMO5xnRBJfudnXvHZsuGX6yA0x13wMyAdfYspog/nbqQRjog8VtbUQ+ouqfVYGV6WZYnmdY4UQ7YAu+pFwUDiwtU55vUtw39Wev9m7hTbjegBoMScDmEPXlc5Q/AD+CQ5CeTqeObZcq8mOEc8kt7eiRMUQFYs1zuE0z7UPJJ8wGIoPxEyC/3Ym7PMTXuuKHMcKsGeap75WddhZk4Vy6nOXmR6fpgkHlGUCHUIZ5OW09Id+iRIblkn6FdtuXzE/IPsUN370bvP370z/+Jen3OZL9GpitVdFcDd8y3TnmnuB+GC2p93MNv+2yOTlZMLxxaUK2loI/UUdPisDFRZvSvPE8jrHCiHaAck55pTXxYztphdS6ZuEEz4RAKAuvempIJQDtBqE8uyMSH+szromiHExc+8YEWJaguuyrFgNxQdaN+47townvHaGxw9rC6oj7n1PVeSPJgvl1OcuWz35mZPi+mM5yqOuMsjLAekPnbMw5vcnUg4Q3RAVLwOzz/eO7An5ulvimfiFwi3ONYesOvhF/CsQ3bjQxwPxgdtuHpq/a33VUBJRH79Weny3tIK2FkJ/UYfPymJU4mPp/xXRd9VJnWOFEO2A5Lhn62Q5B2Gj0z6KqEd6doYe5K0fXS8OaK9nrDSaoH3/bPL92ST9OKahoWaadxmx9QEgL0vEf8g5QjlAS0Aoz45PXP29JluiYubqwUy6zX52wus07WmoD85JdnFuo/SHihgpyC73JXuNbof6nJDzji1/p7ze/XC0vQFlkIdVnmf/EvP7Mad96v9fMOAZhyX76r0q7Nsg/gM2t5tyiwqjcMa57gfz2/cxwosrDm8MxAdXnPsfNn/XDwW6QihKJN0u2VfI52lrIfQXdfisTOyY+v+RsHYihj5WYMzSHNxdPd8k244J+1wR32HJy82YWnfK6I4q3SW2OKJ/fyj9u672xTzbPufgaYI5YK+v1fa9yPxdP7TaH8e2UjUAoAD2C0I5QGtBKM/OuoA6F3f1lB6st8IMmlfHXHfdk4dlDfSBu7JRQ66kOYjzaIkTQzf2+SO6HepzQp5L9pV930n/6vi5DSiDrGjYDjfkyCvzzvAxKv3i5u4Ez7kl2VbvVWWf+6FCPyCOmX4obpeMLSr2PhTeNn1jFHcdgWZKID54K/2xwnWV4ZcIcafHBfGLxWW3tRD6i6p9VgUqGMZtnT4a2HsvlLECY5bm4O4EeZDxPnbIQjvE1jRPG09SL5Y6v12ecMwwaLxlf6h2+yW1tXdGw3qqBgAUxG1BKAdoJQjl2dkQSOeiYoIvZu4LiV+pJ0YQyXPoXgg+0MHxa0m+QtGHu3W1yBWw7yScg86aQNvrc485Hls2prjeDb3zvCFlkJUjHn/tjcmfe+DloQTP8MUnnxmQfcoN6Q8/pYP84wPeq7bQe830gXdT+OJhID5wBRp9N8wy/fDeAdf+41y7soK2FkJ/UYfPqkJ3vryMmRCuDsjWUMYKjFmagytiH83YRnrXf3L+riHWdNfUXNMn75LJu3uS3DNuDDDdeY+Mp+hvfPTCes2iagBAgeOId4JQDtA6EMqzMx5I57LeM0k/kUC4WOqx/1oDfeCuBtdQAWnij8735GFeiZPOj3Q71OcEuCvFvsrg2J02biiNsw0pg6yDWDdcgE7Op0b89p4jAiVdFe7GJ38amH0jMvlDhYrfe4ydcXXHDT2lW+/fDugHXV+cCsQHbvxzXVGvMXJvD7hurmT/wJOnrYXQX9ThsyqZJ/0r5nvpWUB2hjJWYMzSHNxFIitz9h29EGuzzHvf/VB2SJJ9QBlPOAbY47yvpg6w1f6g6wvBtVjiBXwAgCxslvSC8+OU87YiGDEayBrTt+vc7S9BKAfIBEJ5djYF0rkcl/6Dqr5J/HZp5SeP/fsb5gMdzH9ynn8s5T3cVY4vmHTWSpvrs81Fx447Ka93Qw6MN6QMsnDM89zznneHCoLvZXJ88TSHo7rxyU8HZt8K6RcBtf9ZlrK8H8ng1duHnGs2B+KDW55n6DtiUCiUXZL9MM48bS2E/qIOn1WNtoHPEWPe8UBsRCiHNCxyyulTxvvY5xPsNP2wfhT/0fndYud5fyR8pxyM+d1DSXeIqP1uOBHTHwMAFM15SS+Wh3IY9hyjd3wQhHKAxCCUZyeUMA2+A6uOJ7juque6JQ3zgW8r/8IU1+uX11dS7mpAJp3U5yy4sZzThBOaLf0HfE1vSBmkRduwb7VoL6SCrrA7bU2wP5k2vijDs9y47eOB2XfQ85wk/ZkbBzwubngPNxb99AB84AsZpCsuf04pFiWNhV5EW6u7v6jDZ3WxJ2LMG4rAj1AOadhbUD22+2b9OKbhXI4laD9xH1PvyuDwRt9L+rAxF52+1vfxfipVAwBKQFdqP5f0YvmmgPIwU/xnSSGUA3hAKM/OCo8t5yq2wXeI2LuEE3VXuHjbQB/86zz7Scrrt0v5q8veF+DnttD2+txjzGPHihTX5zngq+4ySMtaiRa/3lv2XzF+mZLxOa6gmGSbeJX2Ke7KYLV3doby3pvgWfbq3KeB+GC9+ENrjGTop+dX0NZC6C/q8FkedMK5Ocf1Tzz5fR3I+y+UsQJjlmbgih07Mtzje6cf1zHxzYjfuh/Co8K82OdXfInpS84591uTwN7V0h/+bBpVAQAqYrlnzDwo6fh2TmD5iFsdj1AOYEAoL9aWCxXb4IuZdTjBdb643Bcb5oOVnmefSHmPZ9IvLE0p2M5PNdXXcan/QJAr1OdMbJN8W6ovSfZwRHWXQVpOep6r27l1BbyKmAsLeo4r9v4VmH2+lcFnMvQTui1z0AcANxb974H4wPecLQmuc/PzsqK2FkJ/UYfP8nAx5yRupye/ocQ0rmusEKodEI3vYOm5Ge6zXybHEtedKVEHYX5I2Messn53K+I3Y479XyXZxznltpPvy1QHAKiQwxnmw3cDzMc9QSgHiAWhvNgJxdWKn+8eIqaDzRkZJtZ5VlLX5YMjOfPgmzDfKcHObzUN6psolLe5PttczulH94CvdQ0rgzTckuiQHkXyq2QTRKuyzxdff3GG8k4Sd93dgr8lEB/8LdnOm3APszxfUVsLob+ow2d5UJEszy6fWZ66+DWQ8W1dY4VQ7YBo1jhl9HfG+/wpk0PsRPXlS1L0Mfus3x2J+M0lmRzKLM08Tj+sugdDb6dKAECFPMgwJ/41sDzMl/4PrgjlABYI5fm4WbMt7iFiSVdwuqvgdBv9aMN8cM1TF5Ju/Z5mBA53sH2wYBtHPTYeqsg/TRTK21yfbdy4+Wli/y6UfhFopGFlkIaPnnpXxnPd+OTrArPP3caeNATIP5I+ZIcbm3pOAD6YnaOvdYX8zRW1tbr7izp8lpfPkj+muJvnDwGMbescK4RoB8TjHo58MsM93FXpcSse3Y+jccL0H9bv1nr+faUZZ9lj+J9T2u7GZ38jhGABgOqYFzG2HZR+CCwfvl2FCOUAERMGhPJ8g9V3FT7bN8ldn/Ba9zCK8w30wStP/pOKFLpqUmOVuiLRsoJtXOCxcWNF/mmaUN72+tzDF294LMX1u3P0j6GUQRq+VvAOc8OaRAmiozXZ5+sP9ye4Zq5ki9X8RtKF3KjCB1s9z5iboWzTHMaZp62F0F/U4bM8TJVkMfHjGAlsDBnCWCFEOyCeR5J/J4sbTmx5zG+vOu09bpfZh5j3pP73Y+kuavmcc+ztLpY5QLUAgArZkWFerOPnWQHlYZ4glANEglCeD3eg+U2qW1HmTnI/JXz2TBm8DV4ny3MC98GXjHV3vbFxi5R/YNVGj2+m0O1Qn1P4wRcKIS6kxh/O9e5KrRkSvfMilDJIQxUirHvg4W3Pb3RF7ZWa7PtesgmePzrXnM0wqHZ3HMzxPLsKH7ir3O8nvG6dDI49v7SEthZCf1GHz4pqh2MZ7+ETgn8J4P0XyliBMUv4TJdidrIct+7xaMBv7QNer8f8bv6A/kRDDxyWyWccZN3Roe+aj5L+3BAAgKK4KunF8tDO/XB3zCKUAxgQyvMxIv1bb1ZU9OwLki2OpHtY3zNPnnTAeShwH/hOnR40WVCR550ZrLsxVss4eND92nyPLof6PICzEi9e6qov/ajzXcT1ru3uSi3tL7cHXgZpeOHpBxaluF4n9rqz5PuY3xyV+BBNc02ZLK7JvsMZ+xlX6N2U4Bo3Fr1dl3SlsYZ8+a0GH7yV9CvqxdRJ+7qjzr/rhzP9YDSr4LYWQn9Rh8+Kep9mPTT1J+kXgucF8P4LZazAmCV83I9jNzLex16Vvi/md2588tXOuz3q/XDc0xc9MdfYH2ntD8z60d3+oD7NvKeisM8q+kzVAICK0QURryW9WB7SDphdglAO4KVpQvk0Ce/L3HnHnh0VPfel89xtCa/7TeJXwZ00g9nRwH3wyVMX4raOqpj1r0zE7r3rXLu1BBtd4XEfXQ71eQBu7F/7QMxZZkAWJb4tda597/z70QGT6pDKICkXPf3A0YTXbjI+ujTgd+7J8KscoeCvmEFvFfa5hwolETzVbntXzteE5XMups/Vcn4u/bFiy/bBUskefsT9WGCHGppnnr2nhLZWd39Rh8/yclomi2JpV+trnX8m6XdRVEEoYwXGLOHjllGWtuauSo/bgWSHmLJXbY+a+ZcdhuV38YfsmWXeDb2PyfaZJnb/pPdbYv33OokPCWafE/GFqgEANfCDpBfK9SP9ikDsnyEI5QBemiaUb/TY+7hmm1ZJ+SuTXeZ7OtwZCa+9IdEHsW0xg83FDfDBLU9d+C3GPh1svzX5nS79K9JnlmCjvWLnq4QVlywkqM8TuKtUp1gDGe3r4rY973OuvWr92y5T/2c3pAySsiZiALpqgEjQE3yTiJmfJXrnyiXHz1XbN0uyCZ5uiKG7Cf39IMIX22MG/mX7wN0d9CRF/XFju/c+Fuj7QEXVP0poayH0F3X4LC/XPDbPSHH9Kef6f6Wa2OpNGiswZgmfN5J/x9vWFHOoy+L/KKaC/XjM+6HXF+nZAvqxeU/E73o7OnT8fti5Xy9E4sIE89inVA0AqIkTkl4sfxnQGOSJIJQDRA4wmiKU34yweXHNdj2WyQc1lI27TeZBjon1HiN2aPgEFbR2NMQHByLqwj4zcR8xAk0vDqvmu7c13g0f8KgE+6bJZDH+d7ob6nMC3A84s0z/pgKUClRxH3TcWHk9gXGvDD7wK8QySMo9Tz+gz9VVvXaIjyVmIt6Lt3pJkq2idstEJ+0qRqtwd8cIAXXZt1OyCZ6uaHgk4XXu2RCad91G/9X8bx0+cD+aHs3R3uYbe/6W7grI6SW0tRD6izp8lhdfCJ+/E4z/tP6clP5DmpcE8v4LZazAmCV8fIfHZfkgdyFF27fb3VpLFDo54P0wx/QLDz11yf6dhoXScIi+j7W9/vTXmDrbu88JqgcA1MSoGY+kFcuvBGK/vVsUoRzA0AShvCd4Xo/paF6bSfrsmmx0D4YsezvNlRyT3K8xfjzaIB9Mk+RxwXRSvLIg/yVlu0xePbmI7ob6nICPEXmxP/RE8Vyyx8MLsQySoqL1W0m35fFgivs/jhngTq3ZPlew/TXhdW5dWZOzrE/U5INRj00rCmhvauv8ktpa3f1FXT7LOw78FlNXNFyW7jicYv1ew8toGCg3pJTGu18Y0PsvlLECY5Zw0Z0TGlLrs6f+n5H+cFeDeJWi7/f1+edS9A2+37qhE1Vg8n3UO2/1Z76dUr2dPfphdQ7VBABqRN+ZXyS9WP5jALZvE4RygD5CFso3iz8O9aD01QyqplRsr/0l8XTJz3rn5HltimsfRPjtUMN8IGZy/35AfbjrDLBHPPXqhxJsu51gUgHUZ5crnrxoHV+V4Npbkl24C7UMkqIC3ZME7wdd2fx9ynsvM3Wh927Rj7brA7BvxCNiLE9w3ULPO3Mk4TMfeWw+XKMP1ku/WJuG857nv0nw/Dxtre7+oi6f5aFXZ/VD0FSZWEDxu0QL976PB0ck2cetKgllrMCYJTx6h/Emrd/nU/b/nxP0/YeN+PPFjKe3xPz2J2PHV9OPj8f8rndPPScgKoSS7tr6Zu73whqraxveZ67X/m41VQUAAuCnDLrVZ6n/4/0yQSgH6KNpoVdCZrXT6c0M1E5dZfWPGWDqiuyLBU5w6/CBriLpHSL3xTxXB9QXxC+Ar/O8oEYKtmmRTF7NPpPmQX1OUZ/vmfy8NZPIuQmvXdBJ9821H80kc1nDyyAtO0y+Pxp7PhmfnDR21k3o9g1CBdhXpj1oKLTlDfeBhiq5ZbW3M5IsLnNdba3I/qJqn+VBxf2oeOsj5r2uHzPvmvrUGwvohxkN36OrpacG2J5CGSswZoEQuSsTK8X13XPDtGtt3xqT/IQM50py5uZAPWsuUWGC49LTmscoI2Ycq2k3RQhAJ1kG9onvx/FBkD44K9GHsBWFHSZoC82C+gwAABDoWIExCwBzc6CeQX504UCaUIOcCwJAJ9kKNE5gLx6mbhVcjA+C88Erp74X/eV0Ay896jMAAEADxgqMWQCYmwP1jHpWHJskvVCuaSuuA6CTHGZ0+3XvwB2N5zqCD4LxwTJPfR8r8P76FfmNTMTZHaU5UJ8BAAACHCswZgFgbg7UM+pZ8ZyV9EL5h06ah+sA6CSHGftL4il8EIwPjjh1/XmB91bx9K65r8ZFnUEzoD4DAAAEOFZgzALA3ByoZ9SzctCY488lvVjOgiwAOsmhZ6fl0x/xQRA+eOTU9dMF3vuyuedjKf9gM6A+AwBA8whlrMCYBYC5OVDPqGfloQfUf5P0YvlvuA6ATnLY2SbduMbq13F8UKsP5njq+saC7n3O3O+2dGNaA/UZAAAgxLECYxYA5uahslyGQyjUXToXJNxQGmhA1XBIssUrX4vrhmPQ9yVlweuXlRcx9/wrxT3PUwR0koGzSiZOP96MD2rzwW6nnqvYWUQ8zgvmfiep6tRnAACAgMcKjFkA2jU3V9H5o6QX6vSaQxXme9TY+p+Kn1sWKpTf7KRPnbSrBfUMormXof3pPHP2kPulNTqyHnZ2dYAxDztpnSQXp9ZbYoSb7hmxAugkm4B2dLeMf/fhg1p8cMep57dz3k9XYf1p+qiNVHHqMwAAQKBjBcYsAO2em0+RbgjB9xKt1bw3Y9qqzyzQVde98Jg7hqw8fzf50o+Uoy2oZ9DP2IB2F5XutsQ/rdGRz8RkMEsMvJPSvwp0N+2NTrKh6Mv/FD6o3AerPPX8XAEvvUudNJNqTX3GDQAAEPBYgTELAHNz5WDEMz530pIa8rtaJkTErUNapqdkQqCb0ZJ6BpPZJtlCsBxpkY+GXkfWE15fR2QwywmuV2TyFqDVtDM6SYCE6Krf/eL/iqv91DJcBAAAAAAALZib75BwBLlNMnHuz54hL9feyvIHEoZYjgZUPZclm1jeligardCRj0RkcE3K+yyWiZNiPwmhVugkAZJxTJLH4/sg3RAahM8AAAAAAGg3KmpOHdK5eZROM7fifG6QCZ3nt5bUq14Y0Ps11q+q6hn0ox9I/pX0Qvkrac9usKHXkccsw+x0OsU9tDK8sK5dT9uikwRIiMavmpIyjeI2AAAAAIDWz4+fdtLCIZyb/+G5/+OK87hSuqFeeuFI2oLqW29Mvi8FUMfRgKpnlWRbVX69Jf5phY58U/wHRCQRo0Zl8umwxCSnkwQAAAAAAACoYn6su1O3Ddnc3Lfj9niF+dOwmG8s/461rG5tsvy+J4A6jgZUPcckm1i+tyX+GXodeUNEASc5yfiSZPt6AHSSAAAAAAAAAEXMj6sMxVLm3HxFxP3XVujbO9ZzD7S0fvWEQF1VvzCQOo4GVB0ab/uxpBfKv3TS9y3wz9DryFoBXnkyeHfAdb9Yv71BO6KTBAAAAAAAAKhpflxVKJYy5+aHPfdWsXakIr/usZ77b4XPDY3lklwba2I9g8FoX/JJ0ovlzztp2pD7phU68tGIAl4Q8futMjlW1jTaEJ0kAAAAAAAAQE3z46pCsZQ5N7/rufe1inyqBxm+t577c8vr2CPLF5sDqeNQLbslWwiWyy3wzdDryPMiMnjM81v7UIfX0o1fBXSSAAAAAAAAAFWwppOeSbRQVWYolrLm5t+J/5C8nyry6XHrmWrHrJbXsQMyeZVw1aABhcENySaW7xhyv7RCR77tyaAe4DDiOOKtTHypXUqboZMEAAAAAAAAqBjVKnTV83upNhRLWXPz8Yh7L6rAl7q60w4zcY/q9b+6U6fwiQYUBvrB6K2kF8pVTx0dct8MvY4c1SmPm3+fYV40vb+vp73QSQIAAAAAAADUyMxOOifVhWIpa27uy8PLiny433nukQDLeayTDkr3oE0t16/SXaWq/73c/GaudAXtXtqU85mvLZ88qDi/aEDhsE7SC+XjLfDL0OvIqvj7vpLcNP9mn3y8l3ZSOXSSAAAAAAAAyeZKpOFPX6ykq6G/SjWhWMqamz/33Pd8RW3okfPcjQG1bxXIL8lEWJoLnbTM/JsKcRorWQXzxdLdYWDn40rOZ1917re05n4N6uN0ir7pREt80god+Zgng99M59L77zO0jyAGf59xCQAAAAAAAKIxKVEqKhRLGQLmgoj7VnGIpC/W8PRA2raudP8iEyEdVkX8TsXyi9Iv+OfdTXBE6hNAEcrDQj+0PUvQz9xtmV+GXkdeMKDAbzYgD+MBvICvFJynxZ5nPKSfAgAAAAAAQAQmJU5FhGIpQ8DcLX6xqQrB+kfpX6lfNxoz3T5EUQXKOTG/Vz999vhwZk47tjr3e15zv5aXYdTLqmSJxO9ceSXtOwR3GHTkgdyJyNwT01mFzjA2/EOeZxxmPAwAAAAAAIAATGq8UP6H5573K2o/l53nPq65Pc8yNthx2pOIjx9LyMcaT7mM1div5QWhPB8aAz/qYE8V0Fe09B3cdB15INukvi0/QsPvQ7d3vHHu/0HyfxkFAAAAAAAYBhCASUmSijYLSqpvedBYvp889/y1ovbjhpO4VmNb1pjjfzvax/yE17orfY8VYM80T7lsqbFfywtCeb52+iAmX7tb/A5uuo6cqPDfeTJ4rSH2D1vDP+m5/y7GwgAAAAAAAAD/Y49MxLJu2mGeqyPuubICv6n+88157qWaynCKdFfR27aMJ7x2hsd/awvyj3vfUxX5A6E8LM7E5Oliy/vfpuvIA9GXx1Pxx8eaJVAlWyNe8AAAAAAAAABtR1f8XpZyQ624FC1gHvHc73NF/vMJzHVpDucku2C/0eO/kYLscj/AVCX+cZhnOGyL6WM0xM/Ulvtn6HXkqzEV4ADtozI2Sf/WoSu4BQAAAAAAAEAWSn/YkDJCrbgULWDel/pW3a7zPPtMDWW5SfKFmz0q5YnZbuzzRxX5BKE8DBaL/6BYTe87aR4uGm4d+VeZHIjezeAzyr8S9nh8fwK3AAAAAAAAAMh28cf1LiPUikuRAqauiP8m9cU73iD1C+Xqg9eODb+kvMcj5/o9BdrnhpT4UJFfEMrrZ3onPY/pZ9bhouHWkbdYGbnVSTsiKsIq6kFpTDUv9LK3igEAAAAAAAA0lSpDrSR5dlY2R9xvrCI/+mJWVy2Uu6vBdZXutBTXz/fkochVvu88dayuOg7Vcj2mr/kV9wy3jrxcJrYSPDGd0qj4g7Gfpy6UxgWPvzfhFgAAAAAAAID/U2WolSTPzsp5z72eV+jHTVKvUK7xi92dAcdS3sON8f6iYBsRytvJQYkWyf/EPcOtI8/ppDfG+Nfmv3v85smgHmTwHXWiNH6V/uD3+3ALAAAAAAAAwP+oMtTKoGfnETBfSL1Cdd2hV3wHmS5Mcb0e2PnKuf5swTYilLePHyRaJH8p3UNw28xQ68hq6GOrsS91/n1RRMXYTbspFd1+5R4WcBG3AAAAAAAAANQaqrQoAXNhxL3GK8zLCs/zz1X4/H+lf1dAGrZX4L/3zv3fNqyeQTrmmDL2+V91uu9b7p+h15H/tIxeH/Gbe54MPgg4T+MS/eWnqlTECdVrpF8s1/Iapd8CAAAAAACAFlNlqBXfs4sQMPd47qOH4U0p0NadnTQz5t+neGy4UJEfV3qefSLlPZ6V7D/FDQ3zZ8Pqmc2w6GVloTsUHsTYvp2udyh15P9zQpIp+zsjKsiSQPM1TA3flxdWlgMAAAAAAECbqTLUiktRAuY1z33uFGjnRumGch0UJsIVgq9W5Edf2JU0q8F3luy/Ht+cZ1xuWD2zQSiP53SM3WcEhlVH/h+7LENPDvitrmB+78ngqUDzNmwN/4QQ+gYAAAAAAAAgBIoQMHXl6mfPfQ4WaOffkkw4vin1rJj2fSiYn/BaPThQYyN/KdF/yqjHxkMNqmcuCOXRbIux+YEQ3WGYdWRZK93tKGrk9YTXnPRk8J3p3ENj2Bq+fiV3D6fQOEAzGZ8AAAAAAAAAVEoRAuaaiPssL8jG3eZ+PyX47THp13qq4JUn/0k1Jl35q6F3/nGuX1awjQs8Nm5sUD1zQSj3s1i6OpvPXo1XPrvlfd5Q68ha+D1VX7+IJN2qFBWMfSvvyEo45PH9YdwCAAAAAAAAUClFCJhHxX9QYBGMyYTuMzfB79c6dmiokSrErC8Z/bje2LhFyj9kc6PHN1MaVM9gMLo74XmEv7W817TcP0OtI+vJrb0vdnqy8KyU1//lyeBt2lRlFdP1/UPcAgAAAAAAAFApRQiYDz33uFmAbSr6PZJ0moGK4u5q2hUV+PGbpF9RPk+6q1J/7aQDUv55bjucZ9xrWD2DwVyX6NXvB1rum6HWkTUzTy3DVme4x56IijOfdlVLJ/kZlwAAAAAAAADUOjdPK2DOirjHpZx2qYj8SLLF6z7v2LKjAj9+knShZ3R1vIp1D8x/35XyV6pecJ6xr0H1DAZzQKJF8j9a7puh1pE1c08k/xewxcLJr01+GQMAAAAAAABAvXPznyLu8VdGezQUiIrirvC8KMU9Vkn5q7Ndbnl88FuMfXp4p4ZX0VWu06V/RXoZ57jZHx40RvOsBtUziOcHiRbJNfb9tEDtXtlJG6T4ePw2Q60jL5T+ww2yfqUck+iYPatLsF2/YOr2n4emI+RlTCcJAAAAAAAA0NS5uYra/0i0QKdhIDQutmogvjAk+rfvpBsaZXMnnZNuKBL3Ps8y5Ouxdf2bCvwYtZpXV22PmrxqfOgr5u+qD/XEwW3ONY9KsE+FUluM/71B9Qzi0cM530b4WOvZwoBt/yzlfswaWh15hnQPgPRtZdHKsDLlw3QLz58xnbkW1JECK5O+POyDHS7TjukkAQAAAAAAABo4N1fRV8XtuxKtqxSZjmbIl3s4ZtlxylWIfp0wP/oxwNaxrhSQ30Fsl8nC3qIG1DNI1hb/iqlr4wHbvtSyc0/B9x5qHfmE+A9FcNMnUzmiYkDplztdav8xZYeshp3LmcH5zj1f0ZbpJAEAAAAAAAAaNjffKck0miLT8ox5+9u6x+kKfKli/PsBedGPC2PWNSp0umLeDyXYdtu6/7kG1DNIxsmYuvZb4Lb/bNm6ocD7oiM3BDto/C+0ZTpJAAAAAAAAAObmpbFaJq/4nFnBMzVEgoqXz6UrmOlzX0j3IE2fAL5O+lemjhRs0yKZvJp9JvVsKNgm0WLtnQbYb6+En0px9jH0OrIu+99uOkGgkwQAAAAAAABgbl4uv1v5Oh6gfWcd318t4RnXrftvoZ4NBfrx41OEX3X18azA7Z9n2fue4vSCjszLGAAAAAAAAACYmxeGxg5/afL1tZMWB2bfK8f3uwu+/wap7wDPNtWzquv08wifah1f3oA8HLFsvkaRAtBJAgAAAAAAADA3L59l0g1ponl7JMWHNsljl+v7sQLvr6uK35j73uukUerZUHBNokOu7G6A/XpQ5VvL5pMUKQCdJAAAAAAAAABz82rYZOXvVCA2HXH8/rzAe+vHgLvmvnog4Qzq2VCwX6JF8gsNycMBx+6tFGt7mS3hxwmikwQAAAAAAABgbj5s7LTy+GMA9jxy/H66wHtfNvd8LGHoUGhA+flBokVyLecmHIipdfG9Y/tSijaSodGR53bSeCft6aTznXRbJoLsL6Gc6SQBAAAAAAAAmJtXzjbpxnHWfI7XaMccj983FnTvc+Z+qkVNo54NBSqYvo3wowrPYw3Jx3XH9m8STiikOhl6HXm+dL9UnjCF3qsAbyh7OkkAAAAAAAAA5ua1sUomRMfNNdmwW/oPYSwihvgFCTPuMxpQdlRIvi/Rq8nXNSQfv3psf0Lx/o9W6cj2SbTnKXs6SQAAAAAAAADm5rWiK3Rvmfzuq+H5dxyf3855P105/qd0PwBspJ4NFackWiQ/3AD7Veg/HWH/ZYq3j6HWkfVroP0lYJzyppMEAAAAAAAAYG4eBDuk+sM9V3l8fi7nPTX0xqVOmkk9Gyq2SrRIfqMB9utHm6cxefiZIp7E0OvI4zI57s4UypxOEgAAAAAAAIC5eevQVez7pf8wQ02vO2kZ9QwsFnbSxwjfveikGYHZq5rn4k7aIt0V5C8lWiAvOi7/sDD0OrK9teAO5U0nCQAAAAAAAMDcvFUck2jB000fpBsSZh/1rNVoKJ1/EtaZJqfZFPUkhl5HtrcXsJ2ATrJt6JevDabuz8QdQL0HyqBWNDbgCulu3wQAAABgbl4do2aMmiaNUs9azVUZfpH8E8Xcx1DryLOdCrCY8m5kJzm1k3aZTupVJ32R7mnU+jVYD8rQbVPTG+Dv5Z30W4k+Witd8eWY8ZW9xaao07tD9kGV6PYqPcl8Xsv7EI3rd8akrTX1DdT7+vvnJpRBHcyV7seCPaa/+Mv44z9m8AUAENKYgrENAADABPtl+EXyIg6wHTaGXkfeZmXuJeXdRxOE8p866Z1l333pnjh7sZOeWH9X0TzUbVEqEv1m7DxU0jOud9JNid5KdrsFPqh6Mqn+1q+vu1rch9y36tjKGp5Pve9Hv3i/le520cOUQW2oPz7HDEjPMgSBAKi6vwhtEqT5vybdGLX2IoyH0hWM9QPgd851u0p454UypmBsAwAA0GW1TD7McZjT7xT3JIZeR75C4ccSslCuE5Prll1vTGflskEmH8Kh10wNKB+6KueRsW1HRc884inXgy3zQVX8bvKlE+q2rZpdatWvxwHYQ70X+cHjg59aXAYhMEu6H3Zdv4wLQL3U3V/Uhe5APCkTuzsGJf3dPTOn6H0c1onzyBCPKdo8tgEAANCP6W+kHSK5pu0U+SSGXkd+y6Q0llCFco0FdlcmH6SxMOb3eiq1vXLvRiD5UGG/J+JXGZZiiadcV7TMB1VyyuRPJ9IzWtR/nLfqVwgfQKj3XfGnzhXdIZVBSGx0fKIi2zTcAjVTd39RBws66YWTZz2ga68ZZ45Y41ANLXZcuqurXT+V+XE4lDFFW8c2AADQbkbMu+8/LUqrKfZJDLWO/L1MXg0yhfLuI1Sh/LKkX+H0s3PNsZrzsEkmVivtqfjZmyWMwxnq9EHV9FZfPWjJhHKWVbavpZyVddT79Bzz9Om3WlgGoXHA8csDXAIBUHd/UTW+1WEXEry/dHfQv57r2jCmaNvYBgAAwLeQYJiTLuBh99gEQ68j77UyeNP5txHK/3+EKJTvcOz5N2F5jXgmMstrysMGmYhnVccBfmccP1xpoQ/q4I5MxNGfOuR5tUNs/BKITdT7yeFwemlXy8ogRK45fjmBSyAA6u4vquZPJ6+PUlzr7pbZ2aIxRZvGNgAA0G42S7tE8p7eBhMMvY581crgfuvvGn9nH+X/P0ITynUr+jvHnjQi3GGpbmtsFHq4Uy8MzL2a/PjM8cPuFvqgDmbKxGq1S0OczxErn/qVdVYgdlHvJwZ4ehDdU/Oib1MZhNpe3EM91+MWCGhCWFd/USUrPOPdLSnvYX/wqiKkVChjiraMbQAAoN1oCLaP0j6h/CpFP4mh15FfWhnsxbdeI93tg6wo7xKaUP6Lx575KTs39/qNFdpvb+vVTnasBh/OzunDYfBBnWyy/D6s4WbsXR9nA7GJel88KgTtblAZhOxH92BAtjdCnrYG6Tnn6Z/Sro7earXhquYRoYwp2jC2AQCA9qILNp9J+0RyTUcp/kkMvY78zcqgVvxtnfRKurEGoUtIQvmIKR/3gKW0PHfuUeXKzjvWcw/U5MetTv5fVvz8EHxQNzdN/j9L/CG0TeWRVcaLA7GJel8suktAhf/TDSqDUHHPz7iDSyBnW4P0PClgvNtbjPGoYttDGVMM+9gGAADai+6Y+tLStInin8TQ68jugT3vpZqtkk0iJKF8jceWCxk7uTpWNe6R9HHVy+CiVHvgVIg+qJvllh/uDlneVkqYgh/1vjh0leV9k59NDSmDkLnh+OUwLoGcbQ3S88UzNkzbV4/U1LeFMqYY5rENAAAAgDL0OrLGkPlkBscaZ2YBZd5HSEL5KY8tWQ5L2um5z88l2z7DNKCqnheHuyp/c0XPDckHIfCohjKogstWvjYEZBf1vhj0VO/eqsG0J6DXVQYhMyL9At1K3AI52xqk55tnbLg0w320Pe9o8ZhiWMc2AAAAAAo6MgQllPu2xWY58GyD5z63Srb9uPUsnYzVdbjhAiffasuMip4dig9C4YDlj+dDkqcxS2wIKU/U+2JQn9khZO42pAxCZpXjFw1ZwBkpkKetQTZ8h3Odznif5S0eUwzj2AYAAAAA4P+EIpTrSirfap8sQssMz30+l2i7xi36JPXERHf50cn3w4qeG5IPQsE9WHbHEOTpqJWfvQHZRb3Pz7JOeiHZQ4TUVQahc9DxyzVc0nrytjXIxs2IMW/arbRTWj6mGMaxDQAAAADA/wlFKF/lseNbjvv5RPeyDh7a7zznSI3lecWx5XjMb3XL8e/SDZfwVbqxmA4OgQ+iGDP508nyR5Pnz+a/e6vD5ppJXy/ljRn72vLJg4b3Ffox653JywfpxtYNBep9V7zRcx5UsNb4uX8ZvwxijnTDXvn6zJUNKIMy0BXfGlJAz7t4bvoJtfPvTvpF0oXIcMW5fYHZp+/FLaYO3DQpCu0TNZ62bkPUD0SnZbBoqKLwDWPjJ/Oc0MpIDyTWg2jPSndl99mYNrbf9OVfzDPvG/9JhW2tzv6iap+VOVbrpTembJpAKGOKYRrbAAAAAABMIhShfKvHjg857vfBc7/xkmx/5DxnY43l+d6xZZ3nNzPEf+BpL/3UcB+4jJn89sQJFQWWWb44aibvOvH/2cnHlZzPvir546GGgn1g5W+B2dbGer9IuvHi/xR/SAFN+2Ou14+T98Uv2kWlIwGWQZGoqKci67sBflC/JflQpGLuV+fa72u0T8MCqUB5RrrhyD4nLOMxT10f9EFE834i4prDNfpA242eXP+7TIj+/0nQjnXV8YuY5+2qsK1V3V/U4bMy+E4mC7x2eibNCJsVyphimMY2AAAAAACTCEUo3+ex458c93sqxRwMOoh5nudMr8mHSx07vkp/LFwVg18OmKA/abAPXPZbk/o3RrDwoWL5RekXg7blfP4R534nGtxX9NrUN1PmodDWeq+izripoycj8rQk5vrHkly066WtgZVBkayWyaKernbfLV1xbUQmhx3S9GvCe7onptdpnwqXGvrluvSf5h61sll327yNKbO3nudoO7gTc82LGn2wz9gWJRZr3XVXo2+TwSL3PxW1tTr6izp8VhabYuzRcgr9XIVQxhTDNLYBAAAAAJhEKEL5OY8df+a4ny8W5ZkS7Hbj8n6psSz3DfCfilnvjLCx0wgLOik85Zn0NtUHPTR29A2ZvFosbmu1Cju+1ZUzc9rh7pSo+uCrcUkv0BSdrlDvK+G2DBYw0/SZ+xtQBkXhxhG/Kf0fPUad37xKcN9fCmoLZdinZfBQ4s/y0J03H0y57TLPWD+gzLTvfSATO09UoP2+gHIuwwc/ePqrP5zfbDd/19Akq43ftolfLK6irdXdX9TlsyI5EfO+eiRhi+V1jylCswMAAAAAoHBCEcoveOy4keN+f3rud6EEuy9L/4qkurjm2PKz9W8ah/adEUbc7cWzJN/BpyH5oJcfewXfS0m2pfpjCflY46mHYxX6og1COfW+y7+OPZdSXJs3REhdZVAEZx0brkv/aviej9KKfK4g+mNg9l2Laau6Y+JtRLnZ17x2bLhl+tINMdd8DMgHX2LKaIP526kEY6cPFbW1EPqLqn1WBlelmWJ53WOK0OwAAAAAACicUIRyX9zaaznud91zv4sl2P2sQJvzMOKZvPbicKvIoWLxPemu9nN5IPkEv1B8IGZy+7czEZ+f8FpXvDhWgD3TPPWwykPMhl0op953menxe5qwQWuda981pAzyclr6Q79ExR5fJulXbLt9yvyA7FPc+NG7zd+/M/3oX55ymy/Rq4nVXhXB3fAt051r7gXig9medjPb/Nsik5eTnuumeK67VEFbC6G/qMNnZaC7D25K88TyuscUodkBAAAAxTLd6CDHcQW0mVCE8stSrFB+TcoX7FQI+RbIxC8uFu4dIy5MS3BdlpWoofhAJ+L3JdsBrjM8flhbUB1x73uqQp8Mu1BOve/iOwx5Torrj+Uos7rKIC8HpD90zsKY37vhGgaF8nJDVLwMzD6fcDnfeh8/E79QuMW55pBVB7+YcnVx40IfD8QHbrt5aP6u9fV5zBhkpcd3SytoayH0F3X4rCxGJT6W/l8RfVed1D2mCM0OAACAOtgh3cUBD1POuUJGF6JoqMMP5r3+O8UMbSYUofyilC+UF72i3Ceu1tWhRMXC1QOXdPv87ITXadrTUB+4ce7TiG4bpT8ExEhBdn2RcFYeZ5kM97boqzAc2tZq6n2X844tf6e83v3AtL0BZZCHVZ5n/xLz+zGnHev/XzDgGYdzvH+qsG+D+A/Y3G7KLaqtn3Gu+8H8Vj+QRB1A6YrDGwPxwRXn/ofN3/VDgR5eHCWSbpfsK+TztLUQ+os6fFYmdkx9X/pTwiOUMUWTxzYAAABZmeK8Ay83PD8jZg72OqC5LUDthCKUn5diY5Tf8NzvfME2r5NqDgxNgrsqSg/MWyFdcXN1zHW+EDXLGugDd8WifglNcxDn0RInfG7s80cN6h92W3afC9C+ttf7Hs8l+8q+76R/dfzcBpRBVnS1hBty5JUZ9PrQVaeuuLk7wXNuOddsDcw+90OFtu8x01/F7aaxRcXeB8Xbpg+N4q51zbeYvFTtg7fSHyt8i5n8LI65zj1T5XBFbS2E/qJqn1WBfvh8KtFi+dHA3nuhjCmaPLYBAADIynxJH+4wVHQMd8WMBR8LQjnA/wlFKD8hxa7k8R3mWbSQtUHCEMtUJPDFwn0h8SvwxAgdeQ7TC8EHuiLM/QL6S8p7PJLyVra+k3AOMEvLP5bdiwKzre31vsccjy0bU1zvhud53pAyyMoRj7/2xuTP3Z10KMEzfPHJZwZkn+J+TNZ6oIJ3XFgUFaptofea6SvvpvDFw0B8sFT6DyWdZfrrvSn6RU0rK2hrIfQXdfisKnTny0uJFstXB2RrKGOKJo9tAAAA8vA0h+4QCrrYYZX13wsFoRzg/4QilO/w2PEwx/18cSd3FmyzL/5zHWLZes/k+0QC/y2V/OFuQvCBuxpcQwCkiSs635OHeSVOJj82pG+wV+n/EaB9ba/3PdyYwSpKjqa43g2lcbYhZZAFFcPccAEq0E+N+O09mSwCJV0V7sYnfxqYfSMy+UOFit97jJ1xdccNUfWrdFcYz0vhi1OB+MCNf37O9HO3B1w3V7J/4MnT1kLoL+rwWZXMk/4V8730LCA7QxlTNHVsAwAAkBfdjaZh5dYNUZ7c80cQyqHVhCKUb/LY8T7H/d577jdegc11iGXHpf8AKhU+Fg+47ieP/fsb5gNdzfbJef6xlPdwVy++YDL5P+xV9ssCtK/N9d7GPd/hTsrrn+boJ+ssgywck8EhuXTV9AHnHaI+TnNQjxuf/HRg9q2QfhHwXYJ27pa39hGDVm8fcq7ZHIgPbnmeoe+SQaFQdkn2wzjztLUQ+os6fFY12gY+R4yNxwOxEaEcAAAAygChHMDTGOoUysc8dnzJcb8vnvsVHToilPALvoOojie47qrnuiUN84Fvi/7CFNfrl9NXUu4qvyZOJldb9t4N1MY213sbN5Zzmu1/s51rVeSe3pAySIu2dd9q0V5IBQ0FoYJ2T3z9ZPqCLO8Nd0fTeGD2HfQ8J0m/58YBj4sb3sONRT89AB/4QgZpGJGfE1zrHma5u6K2Vnd/UYfP6mJPxNg4FIEfoRwAAADKAKEcwNMY6hTKFZ+4PSXDfaZ47lPGVt8VnudUfeCh73Cwdwkn4K4g8baBPvjXefaTlNdvl/JXjb0vwM9VYx++90OA9rW93vfwfWBckeJ6NwzDgwaVQVrWSrT49d6y/4rxy5SMz3EFRfXR1IDsU9yVwWrv7AzlvTfBs+zVuU8D8cF68YfWGMnQn8+voK2F0F/U4bM86K6fzTmuf+LJ7+tA3n+hjCmaOLYBAACAaBDKATyNoW6h/KYUc4DSSs99bpZgr0+Qv1CxzzZ7bDic4DpfXO6LDfOBr5xPpLzHM+kXjKYUbKcbGubPCuvHuEQfTlZVukK9L41tjg2fUl5/SbKHLaq7DNJyUvznYOgKeBUxFxb0HFfs/Ssw+3wrg89k6Es0HvigDwBLUw64q/KB7zlbElzn5udlRW0thP6iDp/l4aLk2+WzU4rd5TgsY4oQ7QAAAKgDXWQya8jyhFAO4GkMdQvlv3hs2ZrhPls99zlY0UThasU+cw8HUwFkRoYJc56V1HX54EjOPPgmwndKsNNdhXm5wvoxrEJ5m+u9zeWcvn7tXL+uYWWQhltSzIfYQfwq2QTRquzzxddfnKG8k8Rdd0NYbAnEB39LtnMp3MMsz1fU1kLoL+rwWR70gNE8u3xmeeri10DG7XWOKUK0AwAAoEzmmrnKHjOOuW3NA5cMWV4RygE8jaFuoXyJZIubOmhCX0Z88h7uKviqV9S4h4MlXZnprm7T7fGjDfPBNU85J93SPc0IF264n6I/qIx6bDxUYf0YVqG8zfXexo2vnyb270LpF4FGGlYGafjoqZtlPNeNT74uMPvOSbYQIP9I+pAdbmzqOQH4YHaOPtkV8jdX1Nbq7i/q8FlePhfw7nHz/CGAMXvdY4rQ7AAAACgb1Rd0gZ3uXLc/Er8ZwrwilANETAT+U7M97qqlhxnu8ci5x6MS7T0m/TF6q8I3eV2f8NrnUtwqr7p88MqT/6Tig66G1BikrvizrGAbF3hs3FhhHRlGobzt9b6HL97wWIrrd0t2oT+UMkjD1wredW5YkyhBdLQm+3z95v4E18yVbLGa30i6kBtV+MC342xuhrJNcxhnnrYWQn9Rh8/yMFWSxcSPY8ST5xBCi9Q9pgjNDgAAgCp5nmMO86XkOXcR4xSEcgBPYwhBKN/v2KITqzSxn+Z48vNTifau9dhb1Uoxd/L6KeGzZ8rg7e1zZfDqv7p98CVj3V1vbNwi5R9EtdHjmykB9wePJV04hjpoe72P8oMvFEJcGf7hXP+z8+8aRmV+4GWQhipEWPfAw9ue3+iK2is12fe9ZBM8f5T0O73mSfyOgzmeZ1fhA3eV+/2E162TwbHnl5bQ1kLoL+rwWVHtcCzjPXxC8C8BvP9CGVM0bWwDAACQl1GZvKI8behIhHKABhGaUP5dJ7137Nmb4npXaH9T8uBdxSF3u/iKinx1QbLFh3QP4XvmyZNOaA8F7oNvkn5FuYo3uvJX4wgfkPIPFNzhPONewH3B6gxCSB20vd73OCvx4uVy6X78+S7ietd2dzeFDra2B14GaXgh+UJyqZCpO1C+j/nNUYkP5TTXlMnimuw7nLE/coXeTQmucWPRb3cmGhry5bcafPBW0q+oF1Mn7euOOv+uH870g9GsgttaCP1FHT4r6r2b9dDUn6RfCJ4XwPsvlDFFk8Y2AAAARTAu+T4Q6+7K1yWmSwXkEaEcwNMYQhDKxYgLtj3/pLjWDaWxtwJ7zzvP3FGRn146z92W8LrfJH5120nphiUZDdwHnzx1d3nM71Wk+lcmYvLelfwHxw7CFRT3BdwX2DHfNwVsZ9vrfQ839q+9qmGWGTBFiW9LnWvfO/+ugtaNhpRBUi56+oujCa/dZHw0aAB6z7n/Kuvfeh8BDtRo3wNJL3iq3fYKmK8Jy+dcTN+s5axbV6dV7IOlkj38iPuxwA41NM88e08Jba3u/qIOn+XltEw+AyHtan2t888k/3k5ZRDKmKJJYxsAAICixxd3hjSPCOUAnsYQilDum9AnEaDcOKBVrYpdJeWvTHaZL/2rnWYkvPaGRB+wtsWIIosb4INbnrr7W4x9KgS8NfmdLv0r0meWYKMdL/+rFL9yrijsMAkvA+6vqPcTuKtUe6sa1B8aQud6zLX7nGuvWv+2y7ST2Q0pg6Ss8fQX32SymO2i/URP8E0iZn6W6B0ulxw/V23fLMkmeLohhu5mfIf3fLHd5GtFDT5wdxE9SVF/3NjuvY8F+t5QUfWPEtpaCP1FHT7LyzWPzTNSXH/Kuf5fqSa2epPGFE0Z2wAAABTFU4le7DMsIJQDeBpDSEL5bDM5sVdhxW17XeRMBP+taPLZw47tXMUJyLucMnuQY8K8x4gYGhZBhaodDfHBgYj6u89MyEeM8NKLr6r57m15d8MClHHgq66W/NaQl82Jhrz4qfcTuB96VKhQkVkFKBWo4j78XHWu7QmMe81/r2tYGSTlnqe/0OcelckhPpZIN0xJLwzYJUm2itotk4XSFaNVuNOVJ1NrtG+nZBM8XdHwSMLr3DiMmneNdf7V/G8dPnA/rh7N0d7mG3v0AHJdHT+9hLYWQn9Rh8/y4gvh87cM/gin9eek9B/SvCSQ918oY4omjW0AAACK0qbs8cHiIc0nQjmApzGEJJQrc8xkvmeXrgj+wfM7FUPfOgLAnIptdQ+GLDtW8ZUck9evEn0IxNEG+WCaqRNJDrfQye7KgvyXlO0yeVXkokD7AI1J2xMwP0s4K+eo9/F8jMiL/UEoiucxvjjQwDJIypj0x1uOS9puD6a4/+OI+6jPptZsnyvY/prwOreurMlZ1idq8sGox6YVBbQ3tXV+SW2t7v6iLp/lYUT855f06oqGy9KDKKdYv9fwMvqB2A0ppaH8Fgb0/gtlTNGUsQ0AAEBR2IvsXg5xPhHKATyNITShXMxk5pgzWfvLTHbOm/9vrzo7LuUe3hnH35Ytp0t+1junzNamuPZBRLkfapgPxEza3w8QUu7K5BADOjF245v/UIJtt637nwu4D7APLTsVeH9FvZ/giicv2hZWJbj2lmQX7kItg6SoQPdEBguwurL5+5T3Xmbqgr6vVCTUcBbrA7BvRPoFz+UJrlvoXPNVBh+Y3OORx+bDNfpgvfSLtWk473n+mwTPz9PW6u4v6vJZHnp1Vj8ETZWJnWW/S7Rw7/t4cESSfdyqklDGFE0Z2wAAAJQxjhpmARmhHMDTGEIUynvoNmE9eOwPM7n7YtJb87f9Un+MxNUy+QCpmYH6UldP/WP8pyuyLxY4ca3DB7p7oHc43BfzXN16rYdN+QTwdU59/yzJxZ+kLJLJq9lnBtwH2AfgLhjivm4Y6/09qx/Uw+bmJrxWy/m+uVZFIQ0NsqzhZZCWHSbfH409n4xPTho76yZ0+wahAuwr0x5uSjJhPmQf6PjiltXeziQcc9TV1orsL6r2WR5U3I+Ktz5i3v/6MfOuqU+9MYN+mNHwPbpaemqA7SmUMUWTxjYAAABFYe92HM94j5dm/lNWulRAPhHKATyNIWShvCn8bvnxOD4I0gdnJfpwtaK4bt1/S8BlZa8YvEXzpe0DAEBwhDKmaMrYBgAAoCi+l8m7K7NGL3DP7yk6/VlAXhHKAQy+WI6QHY2b/dLqSBfjg+B88Mqp77sLvv+GBr1g7LAAP9B8afsAABAUoYwpmjS2AQAAKIq91vvvpvNvaXalI5QDNIjPnkY2iltysczy6yMpPqwHPshnl1vfxwq8v24rfyMT8XNDbkv2Fup/aLa0fQAACIpQxhRNGtsAAAAUyVVrzrzf+ruGa9s3RPkcEYRygP/zr/QLh0twS242SXMOSGyTD444df15wS+Xu+a+Gu90RuDlc8byw080Wdo+AAAENWENYUzRtLENAABAkby05nYLzd/0oPAHMlyLomYIQjnA/7km/UL5OG4phJ2WT3/EB0H44JFT108XeO/L5p6Ppf6DZQcxXSZWPuvhuFNprrR9AAAIhlDGFE0a2wAAABSNHapYQ21uk24o13lDlk87xIymBxQ9tJmT0i+UH8YthaEd6Vdp9weIUHwwx1PXNxZ073PmfrfNCzR0frZ8cIJmStsHAIBgCGVM0bSxDQAAQNG8cfQDXWS2YkjypmFD9QySo+KPoa6HeG+W7llms6kK0CY2exrEH7ilUFZ10lvj2834oDYf7HbquYqYRcTZvGDud7JB5dELuaRfyOfRRGn7AAAQBKGMKZo4tgEAACgajUX+SbpCssYrXzBEeUtzWOgZqgK0CV0h8s1pBB9xS+HoF7hbxr/78EEtPrjj1PPbBbQdPV1ahdCNDSuHH03aRNOk7QMAQBDj8RDGFE0d2wAAAAAAFIYKhu4Xo2W4pRR2CAf81eGDVZ46fi7nPcc66VInzaRaA20fAACGYEzB2AYAAAAAWo998Fwv/YJbYAjQ1bz7pRtLzK3jr4UPQgAAAAAAAAAAAGAYkf5DCjjlFprMMemGEEoSb+uDdENjEBYDAAAAAAAAAACg5RyUfgFxEW6BhqKHdE5JmUZxGwAAAAAAAAAAQLuZ2kmvZLJQfhm3AAAAAAAAAAAAAECbWC/9q8rX4hYAAAAAAAAAAAAAaBN6iKctlL/tpLm4BQAAAAAAAAAAAADahB6EaIvl/3bSPNwCAAAAAAAAAAAAAG1iZyd9lskry8dxCwAAAAAAAAAAAAC0ifmddEsmry6/2UnLcA0AAAAAAAAAAAAAtInVnXRHJgvmAAAAAAAAAAAAAACtY0En/dpJT3EFAAAAAAAAAAAAtI3/AqQ2s9CBDShZAAAE5HRFWHRNYXRoTUwAPG1hdGggeG1sbnM9Imh0dHA6Ly93d3cudzMub3JnLzE5OTgvTWF0aC9NYXRoTUwiPjxtc3R5bGUgbWF0aHNpemU9IjE2cHgiPjxtc3ViPjxtaT5YPC9taT48bWk+aTwvbWk+PC9tc3ViPjxtbz49PC9tbz48bWZlbmNlZCBjbG9zZT0iIiBvcGVuPSJ7Ij48bXRhYmxlIGNvbHVtbmFsaWduPSJsZWZ0Ij48bXRyPjxtdGQ+PG1uPjE8L21uPjxtbz4mI3hBMDs8L21vPjxtZmVuY2VkPjxtcm93PjxtaT5oPC9taT48bWZlbmNlZD48bWk+cTwvbWk+PC9tZmVuY2VkPjxtbz49PC9tbz48bWk+aDwvbWk+PG1mZW5jZWQ+PG1yb3c+PG1pPmk8L21pPjxtaT50PC9taT48bWk+aDwvbWk+PG1vPiYjeEEwOzwvbW8+PG1pPmU8L21pPjxtaT5sPC9taT48bWk+ZTwvbWk+PG1pPm08L21pPjxtaT5lPC9taT48bWk+bjwvbWk+PG1pPnQ8L21pPjxtbz4mI3hBMDs8L21vPjxtaT5pPC9taT48bWk+bjwvbWk+PG1vPiYjeEEwOzwvbW8+PG1pPlM8L21pPjxtbz4mI3hBMDs8L21vPjwvbXJvdz48L21mZW5jZWQ+PC9tcm93PjwvbWZlbmNlZD48L210ZD48L210cj48bXRyPjxtdGQ+PG1uPjA8L21uPjxtbz4mI3hBMDs8L21vPjxtZmVuY2VkPjxtcm93PjxtaT5oPC9taT48bWZlbmNlZD48bWk+cTwvbWk+PC9tZmVuY2VkPjxtbz4mI3gyMjYwOzwvbW8+PG1pPmg8L21pPjxtZmVuY2VkPjxtcm93PjxtaT5pPC9taT48bWk+dDwvbWk+PG1pPmg8L21pPjxtbz4mI3hBMDs8L21vPjxtaT5lPC9taT48bWk+bDwvbWk+PG1pPmU8L21pPjxtaT5tPC9taT48bWk+ZTwvbWk+PG1pPm48L21pPjxtaT50PC9taT48bW8+JiN4QTA7PC9tbz48bWk+aTwvbWk+PG1pPm48L21pPjxtbz4mI3hBMDs8L21vPjxtaT5TPC9taT48bW8+JiN4QTA7PC9tbz48L21yb3c+PC9tZmVuY2VkPjwvbXJvdz48L21mZW5jZWQ+PC9tdGQ+PC9tdHI+PC9tdGFibGU+PC9tZmVuY2VkPjxtb3Zlcj48bW8+JiN4MjE5Mjs8L21vPjxtcm93PjxtaT5UPC9taT48bWk+aDwvbWk+PG1pPnU8L21pPjxtaT5zPC9taT48L21yb3c+PC9tb3Zlcj48bWZlbmNlZCBjbG9zZT0ifCIgb3Blbj0ifCI+PG1yb3c+PG1pPkw8L21pPjxtZmVuY2VkPjxtaT5xPC9taT48L21mZW5jZWQ+PC9tcm93PjwvbWZlbmNlZD48bW8+PTwvbW8+PG11bmRlcm92ZXI+PG1vPiYjeDIyMTE7PC9tbz48bXJvdz48bWk+aTwvbWk+PG1vPj08L21vPjxtbj4xPC9tbj48L21yb3c+PG1pPm48L21pPjwvbXVuZGVyb3Zlcj48bXN1Yj48bWk+WDwvbWk+PG1pPmk8L21pPjwvbXN1Yj48L21zdHlsZT48L21hdGg+X/iD+gAAAABJRU5ErkJggg==\&quot;,\&quot;slideId\&quot;:777,\&quot;accessibleText\&quot;:\&quot;X 下标 i 等于 左大括号 表格 列 开始保存格 1 空格 左小括号 h 左小括号 q 右小括号 等于 h 左小括号 i t h 空格 e l e m e n t 空格 i n 空格 S 空格 右小括号 右小括号 结束保存格 结束列 列 开始保存格 0 空格 左小括号 h 左小括号 q 右小括号 不等于 h 左小括号 i t h 空格 e l e m e n t 空格 i n 空格 S 空格 右小括号 右小括号 结束保存格 结束列 结束表格 close 向右箭头 有 T h u s 在上方 左 绝对值 L 左小括号 q 右小括号 右 绝对值 等于 加总 从 i 等于 1 到 n 对 X 下标 i\&quot;,\&quot;imageHeight\&quot;:26.088937093275486},{\&quot;mathml\&quot;:\&quot;&lt;math style=\\\&quot;font-family:stix;font-size:16px;\\\&quot; xmlns=\\\&quot;http://www.w3.org/1998/Math/MathML\\\&quot;&gt;&lt;mstyle mathsize=\\\&quot;16px\\\&quot;&gt;&lt;msub&gt;&lt;mi&gt;h&lt;/mi&gt;&lt;mrow&gt;&lt;mi&gt;&amp;#x3B1;&lt;/mi&gt;&lt;mo&gt;,&lt;/mo&gt;&lt;mi&gt;&amp;#x3B2;&lt;/mi&gt;&lt;/mrow&gt;&lt;/msub&gt;&lt;mfenced&gt;&lt;mi&gt;k&lt;/mi&gt;&lt;/mfenced&gt;&lt;mo&gt;=&lt;/mo&gt;&lt;mn&gt;1&lt;/mn&gt;&lt;mo&gt;+&lt;/mo&gt;&lt;mfenced&gt;&lt;mfenced&gt;&lt;mfenced&gt;&lt;mrow&gt;&lt;mi&gt;&amp;#x3B1;&lt;/mi&gt;&lt;mi&gt;k&lt;/mi&gt;&lt;mo&gt;+&lt;/mo&gt;&lt;mi&gt;&amp;#x3B2;&lt;/mi&gt;&lt;/mrow&gt;&lt;/mfenced&gt;&lt;/mfenced&gt;&lt;/mfenced&gt;&lt;/mstyle&gt;&lt;/math&gt;\&quot;,\&quot;base64Image\&quot;:\&quot;iVBORw0KGgoAAAANSUhEUgAABNoAAAB/CAYAAAA5Fa8EAAAACXBIWXMAAA7EAAAOxAGVKw4bAAAABGJhU0UAAABFxpIngQAAJ2RJREFUeNrtnQGEVcsfx3/WSpJYyUoSSZIkkiRJJMnKiqwkSSTJ8yTyJCuJPEmSyHqSZHmSJIknSZ48nr8kSSRJViJJVhLvf37uWd3unpk595xz7z0z8/kw/F//vXPOd87M+f3md2bmJ9I95goAhMDSpAzQDAAAAAD4VwAA0B1mJGVbUn5NynhS3iblv6QcoWkgcOYkZXtAehYmZTgpp5NyKylf0rF8scv3MRBYu0JcaP89lZTLNAVgk9CNbqiRfwVQFz9pO7rRDT/QgNr6pOxMDcWfSXmTGoqsMkSTQcDsSMpEUr4lZbFn9z5fGsHxfUkZS8pfSZm0jOVdXb6/W+l1bydlAV0NPJr0jjZNoD7TJIBNQje6o6Lu/hWAiRXyY9HM/1If5mv6jlG/5klSriflQNrP8fPRje4SHE4H1F/pYPuvjaKDsp8mhADRbdE3mvr6fan/0n91+G4m5UVqNP9rs8zv8v0ebbr2JxxRqDmzk3Ii7avN44ZAG2CT0I3usPHNvwJo9V+OpP23nX77Pe33y/Hz0Y3uYtwpYDCaDT9AaGxOyvumfq6BaB8CymMlxvKLHt3zVvk5wH8lKTPpglAjZiXleFI+GsYOgTbAJqEb3WHjo38F0JeUY/LzB8I3qU+zOv3/landbJekEVzLCrgdx89HN7rLD8hVSfldGqvVXMbjGE0GgXG6pY9f9Hgs67Jd/ZrwJMdYvtTDe13VMql4Ko1zTgB6iToG+nXug2PsEGgDbBK60R3XXMkX/wriZUVG/zwpjaCajQ1i3uFWtC/H6uejm3mdkR05jMcamgkCQbdp3G/p3+cC0Ta75YWXVYZ7fI/6Am4+C1Lvdz3dEnqAOqG6xWJC8q1WINAG2CR0oztOfPCvID52y89nBqqfsrmN3++z9OcD+PnoRnc12AzHR5oHAkEPGH7d0r/PBqbxltjPYJhdg3uc3/JS1nNQyF4D3UK3ZukBwXkDbATaAJuEbnSDD/4VxMPRlj6oCQ7WFajnlWX+X7RPx+rno5t53TRmOCYX4zQRBMBamf41cixAnbbtDY9r9lJ+J2Trgu6h24A0KdBbKXb+DoE2wCahG93x4ot/BeHzW0YfHCpY12lLvz6En49udJdjs2NysZcmAs/ZJNPPIbgZqFbbmYtnanavy2T6uVgjdFeoGA2wHZQfX9t05cGjdJKrq0n+FgJtgE1CN7ohHP8KwiVru2eZlbFDln59Az8f3egux1HH5GIB7zTwmI3SWE7d3Kf/kTAzoyx1jOUtNbzn9TI989EQ3RYq5Hnar/5Nyi9JmZfxN38IgTbAJqEb3RCOfwXhsSHDZ9ZstzNK1LnQ0q8/4OejG93lsJ05QKpq8Jm1Mv0rsm7dGAxU707LWNYvsX01ve+DLfeqB7uupvtCRYwmZbnjbwaFQBtgk9CNbgjLv4JwmCfZCTk2lay339K3v+LnoxvdxelLB5FpgF3gvQaesijDIGmEfUPAmi9YxvJfNb/38Zb71YPq59ONoYs8FwJtgE1CN7ohLP8KwuBORt+7V1HdnQ60xeznozvied0GIVU1hMdAUl5m9OeTget+bBnLxzx4Zq2HaOr2mn66M3SJW0KgDbBJ6EY3hOVfgf/sNfS9qlYJmfr2J/x8dKO7OKNiT1U9QwD843ZGf/5f4Jr7Zfqe+OayzgMNWQeynqc7Q5e4KQTast4rFw1lJ10Gm4RudEfyHvTdv8Jm+B2w+JDR7x5UVP8MS9++j5+PbnQX56FlcD0QAP84JtlB4+WB6x62jOVJj3RkrSrikGHoBgTa2nPAL9JlsEnoRncEhOJfYTP8xLRtuaoD5tdZntll/Hx0o7sYri80J3i3gWesNPTpGKLntvND/vRIx5KMZ6hLj+fQvaHDEGhj0oRNQje6IVT/CpvhH0sN75S3FV5jt3T3CKlY/Xx0RzavG3ZMKlgKDT6hiT2eZfTjL0mZG4H+p5axfNAzLZelO1/VAJoh0MakCZuEbnRDyP4VNsMvrhva8nSF1xgXczbdTh0hFaufj+6IdJ+3vAy/8G4DzxjtgjGqK4OOAMEyz/QsNehYQzeHDkKgjUkTNgnd6IaQ/Stshv++cNX97r3hGmP4+ehGd3GeWAbwOO838IiF0khBnfU1ZjAC/SOWsfzeU033hMOkobsQaGPShE1CN7ohdP8Km+EHfxja8VmF19hoeV4r8fPRje5izHVMKA7wfgOPuGrox9cj0X/dMpaveqrJdGbEbro7dAgCbUyasEnoRjeE7l9hM+qPBuhN56ifqfA6Y4Zr3MTPRze6izPimFAs5B0HnrDc0o+3RtIGE5Y22OWxs/YtQ88raZyFA1A1BNqYNGGT0I1uCN2/wmbUn1FLO26u6BoDkr0SV/9tMX4+utFdnCuWAfyK9xt4hOkQzy8SR0BmmSM4MN9jbbeEFbfQPQi0MWnCJqEb3RCDf4XNqC/63jAFeL9V+F4xBfN+xc9HN7rL8cbyIrzEOw48YbFwzuBhSxu88FzbfoOul3R96AAE2pg0YZPQjW6Iwb/CZtSXIUsb3q3oGrqa7WMH68fPR3e0upc4JhPDvOPAE85a+vFeggPeB80X856CmowlAm1MmrBJ6EY3NoFFCdiMTnPL0obHK7rGBcne0TYXPx/d6C7HfovI7+lLsl1WJeVcUv5JyqQ09nfrpEQj4weF5fNQPf1J+WDpy4sjaIO+dLyF/NIyLZ9/yBCALk6qCLQxacImoRvdxdGz7HR70LWkPErKp3SuoFvhdJvtU2kkHtC/mYd/hc2IlAExJ0HQsqGCa6yX7Ay6vXpnxernoztQ3eOWAdyuyLXpb/5zFDWgnGUAVbLD0t8+RNIGG8QeNJ/t+L2ez3CngtLfQY1/WjQuZRhAhRBoY9KETUI3uqtDJ+6npbFS5r82ivovepb0opzXOePwUc7iX2EzPOGgpf00MF124cr8jECH/veyHmqO1c9Hd6C6P1sEnshZx5yk/NGm4XwqrGyD7kyKb0TSBrasRI9z/l4duSeSnXkoT5mUYqtg83Lccu3TDAPo0juFQBuTJmwSutGdj5Vi3v52XxpByim/YTAp+5LyTLITSux2XGtRDj+lyOqzGPwrbEb9eGBpv9sl6x7MGGf63wt6rDlWPx/dAepe5Xipr8tRh65ie1PQaBzkHQoVoF/4vln62ZlI2uFhhW2gQfBdjnadynh0JXVcZ3ZB47DlXl4zFKBLE2cCbUyasEnoxgexoxP264Y20XnDVocPYvqAbzuX6qzjvf03/hU2wxN0y7Rt2+gxw+90deXOpPyelDFpLJrRPrQo7Xval3RL9vuW+q6Le2VmN4jVz0d3gLqPiP3LiQv9slT0y4yWe7xHoQK2O/rZSCQTO5tB3lqwXtNXaL2WHp462APH3fas1zAcoCIItDFpwiahG93F0POfP4k5U+JAznpuG+rIWtk2S+y7dLSsxr/CZng0htpdDKP9+0Obc3Hdyj1UI92x+vnoDlD3HSmeivxYy9+/k0bgbmrJqW4nHWOiAl3ggqOfbYigDWxfBPSraJFt2uogvZfsbd8re6jV5vCeDOR5bpbiHzB8Kzdr+gwItDFpwiahG93tocGuP0vMLVrRM6QmDe/f1rOef+mQrYnJv8Jm1AdbttFJQ7+7XsAH02C2btFbVSPtMfj56A5cd5/Yly0fsPy29ayC31Pj2spMcS+LBijLE0c/mxFBG9gc/b8K1nkqo66z0vuzFW0HKf8byPMk0NZ7CLQxacImoRvd+ZmX2mBTO1yv2L+51PJ3L8SesGAJ/hU2wxNc29FNftOhkv6Y9uc6HEAfg5+P7sB1uyZyprS+J+TnTEqbHNexXeML71KowIjbIuFfI2mHZ9L+OQ42trXU8TH9tzpwy+FMzwzgeRJo6z0E2pg0YZPQje58aJDtRQcCUorpPGkNREydKbXV8b6+gH+FzfAI13b0I5bf6lZ1TcCiK9X0jL/9af+al/7/uiX5kJi3mH5Jr4+fj250l+CU2PdrZ7G/5W9cqbb7HC+Kf3iXQocDEm8jaINBKZ/UpJl18vM5J09yjPVuctWhdyiCfk2grfMQaGPShE1CN7rd6HlrTx1zioGS15gQ+/l398X+UX8e/hU2wyNc29GrOLdqeTo2TNfoZbAtBj8f3YHrfmQRNJbx99taDEMeo+VKs32VdymUxHVY6O0I2mBEyiU1aUazCDcfYKxfxWbVTO8ZxzMfjWDyRqCt8xBoY9KETUI3ut3cFfsRMVWcOWY6e0ozky5zPIMT+FfYDM94VmG/K+pPq4+zGD8f3ehuH32x25a6D7f8/Qr58QXmueT/MrTD0XD7eZdCSVxR8D8jaINxi/4bbdSzocUJrOsBlHsdz/xGAM+UQFvvIdDGpAmbhG502xl16D9e0XUOG+rXLUeXLNefkHLBrNj8K2xG73GtoqzSx13vuNYt/Hx0o7t9bBl0NAA3u+lvdbn31CF1r6W9dNMXpfo02wDN3Hb0sSsRtMGERf/BnHXoEvGpzF76BXqkxnp3SvhbdQi09R4CbUyasEnoRreZNQ7tT7owb9EjaL5W4APhX2Ez6sKIY1z92qXnM1V6kRwhBj8f3QHrtu39/rvlb6eWhOuhie0uIbUdjDopAOV54xiclwLX79oysSxHHc1finWcr6+55iGHZv1Y0MfQgJIQaGPShE1CN7qzURv7XKo9v8zGKmn/I87zkr5AjP4VNqP3XJfuLlJxjaNebNuL1c9HdyC6bXu/m5cz/9YkcFOb15gvcS5/hO7y1dHPzgWu/7BF+/scv29edaorV5d4oNmVXew/T3RAvSHQxqQJm4RudGfzm3R3y+wsaT/QNox/hc3wENsqyk4sUnGNo16cMxmrn4/uAHS79n5vTP9OD+2cOsftUIHr7JPuLX2FOOnLMTBDPwfQFgy4Zvmdbgn/q+lvH0vxrFzdZlOO576V4QEdHFsE2pg0YZPQHavuufJz5sys1QdLe9DW/7X4NPhX2AzfcK2irHqRSn+OsfQJPx/d6M6PK4OOGjM9o23qXLaiX6XGHQ22nPcplCTPF869gU/qbF/Td1kM+Uv5+WvVTI90z8/x3HcwPKCDk6y6BdpiOtNvDJuEbnT3lN8dmsc7dN123hNr8a+wGR7YjFYOO7Qcrvh6C3K031f8fHSjOz/XxB0pH5MfS53nFLzOR7FnAQIoy0COgbknYP0bHNrnZ/xmWH7+Eu3j+TGzczz33QwPINDGpAmbhG50V25/v0hvEp11M8FO6P4VNsNPv2NlxdfbVtNAW6x+ProD0O3KoDP18tWl30W/CK0WMkFC7wNNoQfaRi26X2T8/dmWv/kt4BfyPoYHEGhj0oRNQje6K+WIdH7LZplAW1XbVkP3r7AZ9UNXUU522efYI/XcOhqrn49uz3UvdYjQVN1v0/99qsR1jkpnDygFyOsohBxoeyj5Mp0NZvztXY9159mus5/hAQTamDRhk9CN7kp55tB7oEPXHcz5fqjq3K/Q/StsRv1wBe47sSX7jxzt9wA/H93ozscBi4DXSbkgP1Ji95e4zj3Ldb5J43BMgLLkOTwx1ECbjqHv4g5ma3KT95L91XfQY+2u536K4QEE2pg0YZPQje7KcO1WUf9+oEPX3pGjrb9U5NfE4F9hM+rHqEPHwQ5c83GO9uvFLrRY/Xx0e677hkVA81eqNSWu0Z8aW9N17gpANSyPONA2LPatE7oM94jDWRz1VPtMYUUbEGhj0oRNQje6u8lph9Y7Hbz2xRxtXZVPE4N/hc2oHw+lu0kEXQHlqTKCn49udOfjSxdeSFul+xF5iJM8e7pDzTp6waJZV6TeytE276RxJkSIz50z2oBAG5MmbBK60V0d/+uhf//Gce2J9HngX2EzfAy09TuCXh87cM3hnO03Hz8f3eh2syaHCD3wcG7J65xzXGMB8zeo0DDFurLpRU4D+VXCy15D1lEg0NYbbMv7L9JlorVJ6A5fdx67u6xD116d49q/4F9hMzzGFfTqxPlsV3L08Uf4+ehGdz6O5RBxrILrPJHeZCOCOHEtew7RkM/P6QTeT8pCsW/lfuSh/oEc2ncwNKAkBNqYNGGT0I3ufIGAjx289m+Oa7+U6laPxe5fYTN6wwXpbpIRHS+fpL4fCmL189Htse574l52PbPkNeZK5wN5AM28d/S5ywFq3pXjhXSm6e+vOv52pWf6N+TQv5WhASUh0MakCZuEbnQ3OOHQeaOD13atMKtyAha7f4XN6A1PpburRbfn6OcfKogL4OejOwrdrgQFVQXBRhzXWMK7FCrmjtQvW06nGRd71q2dLX+/0dFGlzzTvyXHC9n3d01M56fcrOkzINDGpAmbhG50u/2OTmaE2+247uMu6ozBv8JmdJ9BcQe8quZuDt/sJH4+utFdjYDJpMyp4Dq2LztPeJdCB3B9TfwzQM22L+jnDb95ZfnNt4rGf7cYcjxz3crT5/kzJtDWewi0MWnCJqEb3Q3uS/czE6odd61mW4d/hc3wHNcilarPZ1si+c5sH8DPRze68+FKyV3VF5cJqWdkHMLlF0ffvhuY3hUOvUOG37nOODnqURvsdGh5H8BzJtDWewi0MWnCJqEb3Q0+OnRu6cA190l3V7PhX2EzesF16e45aRelO2e24+ejOxrdjx0CVldwjWWOa6zhXQodYJu4U6zH4tTrl9N+w+/miX37+BuP2mCvp4GbdiDQ1nsItDFpwiahG90NJh06Byu+Xn/ql9iu+Rf+FTYjACYc/XxphddyJfDQ8sLS1/Hz0Y3uFjRlqi0r0tOKrnNY4ovAQu+ZJe706yFxS+xZsGy4trgMe9IGJx06zgXwnAm09R4CbUyasEnoRncD1+S86on50Ry2o+pAG/4VNqPbuBapTFR8vbEc42oDfj660Z2fHY6bP94FA3WNdyl0kOeOPj4jEJ19Dmf3hOP3ax3t5EsqepdDuzOAZ02grfcQaGPShE1CN7obfHdorJK50jgjymU7qlwphn+FzegFhx395nqF11qeY0ydx89HN7rb45J0fkmqy0Dt4l0KHeSyo49vCkSnK7tVnkOB/xX/t3jfcmiYH8CzJtDWewi0MWnCJqEb3Q1cW0e7OW9pPrDdxQr8K2xGjXH5GXsrvNbfjms9S8pM/Hx0o7s9bBl7qsoEusHRQAtyGNW1vG+hIK5VmyOB6LQtrZ3MWccuR1vd8qAdXlvu/xXDAbrkABNoY9IUu01Cdzy630p3Am2rJP9Hmu+OuvToHF0EcBv/CptRQ/rEHcBeXNG1Djiu87HCa+Hnozsa3fMdA6uqTKAnpPjS7mPSmexBEA8zxb6i8kwgOh9ZNN5ow7C7Dhhe0cY9nZLGQcDddExsW1guMRygIgi0MWnCJqEb3Q1uS+e3x6p9fyrtrYi27cqZOuftNP4VNqOGuBapvK3oOktSf8V2ra01apdY/Xx0e6h7t3RnGfN9Kba/fCpb01epNqsKxMcdCTtLyyzHi+hgG3UdkWq+ug5J97/SLnHc+xaGAlQEgTYmTdgkdKO7gWs758oKrjFqqd+0LXOHZfI2FfRahX+Fzagho46+cq2i9n/iuM7+mrVLrH4+uj3UPS6dzwTqOp/tkOF3K+RHhP2ggAQ8gPSron4R1DT3X9Oiz/6eNFY0VrH32pYa+EMA7TjseBEta6OumWmb2OpbncN4v8r5t1WywxH46GPIQUW4VnAQaGPSFLNNQndcukeks1k11Y8wBbvGLbbftNphn/w4dwr/CptRRx44+kkV55tfc1zjaA3bJVY/H90e6p6w3PzViq6xSdo/BFYDK1PnPVwXCBF1Du5LvqX/GqjVpf1l0sPPEnvAd4Hn7XnRou1dgfpOOJ7Jv47fT32J63ZG4dOWex5j2EGFvBACbUyasEnoRrcyIPZVX2dK1m06o+duOtHaKvm3181qmmMcwb/CZtSQfnFn8l1Y8hqnHPUfq2nbxOrno9sz3cukO4ez/ibtndugBvV/8uNL02z88aDQr3nNWwy+pA7YKvkRldZVbiczjMxDKZfx5g8J9zBi26S/SNBcx917x9g9bPjtivTZacavwS63g217zjqGH1Q4aXY5wd8lvhWUTJqwSeiOV7fN/v7TgXrvyI8PsLY5ze6W+qaywOpB83Pwr7AZNcS1ivJ1yfqPiV/bRfHz0e2d7sOOCcJARde54RjMzRORudJIelDHDCdQHv1i+6zp2euzXtimoSnzBW+1pR9e8bhdXUlNijrwrrNE1EltPdtE3xsvxb4tvFPou+SrdDaDMoCkTmie1bibImsXJk3YJHTHq3ujVJ8h8ZzkC3DZDszWoJaeOa0fan9v+vez+FfYjJpywdE/yuw6OyP27KJba9wusfr56PZQty0AVmWGz9eOl8Xe9O82NRkQbdQN+OBBoQ7Wu6bnrttGZ+X4Xdb20jJJOh4b+uGEx23rSmoyt8QL7rmj7vdNRlm/LEwFUh/2oB3WW+5zH0MQKkJXI7ySfIG2vyJrGyZN2CR0x637ruUdcKHNuk4a6jFt93Rt528uupsiT8ZO/CtsRi9wZdfdW6DOOY65vwYultS8XWL189HtmW59wU9abv50hddyba/JKtvxvYNCl7e/bXq+GlDNu2JyT0b/+KPEvWy39LtVnravLanJ05J1by4wfvWLWC/OmzE55W+FJAhQ3bvsYZvj4WJE/Y9JEzYJ3XHr1l0KpsP+dT6wNmc9WeeiaZZQ20f4K228l4/kvA/8K2xGL/wMVz8YK9DXbAtfznjip8Tq56PbM93rpHupUj+3YUD0oNhhgZDQ8zNav+C2syIt69yNlyXvyfSl6LSnbWw76+N8BfVfatMR7FWqZdNz/YVhCCXQjwJDqdP/pcDEaOo8ldF0bMwIuK2YNGGT0I3udRbfX/2V5ZbfLkrKo4zf6TZP15nN23O+j9tZEYZ/hc3oNiM5+oEGrfPs/NLt6rccY2FFAO/O0P18dHum+7jYg11VRgnzfmF6L2wXDZGzJR2T/oy+8rXkPZkOGX3rYfuudIyroQquoeea/JtzHO+uWTu8FlazQXvoUnXdxvVRzGdDlC1f0/r1OjuZNEVPSDYJ3ehWdHWeaYu9frDQjIfLm94bG9J3RGtm1ptiD8w1o7b+pePdq9tL5+WsD/8Km9ELrkn+xSl65uDqJj9X21OPYjoq5m3qU5lttwUy3wndz0e3h7rvWwbfnYqvpV+nXNl1rrVh+MCvCWurc1XkPIss41KWfzroOHWTX8T+xau/ouvMcziDH3pstM8b7msHwxDapMh2njJlD5MmCMgmoRvdU2gQ6YS0t7Nlyp9Qm76swDU3yPRgXfPqnXbmGvhX2IxeMOEYHwckf3C2tR9pxl1fM1TG6uejm3mdEz2zYSwd5F/TgIsuDT9V0JBC/dFo87OWwXGqYF2tg+xzBfe3yjCAH/DojKhTeTR9rjqOJ1Njr1vi5vbwvuZI9pa++zwyACZNnhCrTUJ3+LrVdxhOJ/lqlz+lPsTUfECTAvwpjaDcxgquty5tx8m0aFKa3R60UR39K2xGd1km9mBZc6ZFXempZ1jdTedFzWNKk8/dlkZ20oNSLolcHYjVz0c38zqATA7L9FVogwXqmZsx0O5WdI9jBkO2lsfnFaOSvTVlMU0DwKTJI2K1SejGBwFsBjZj+twpK2kBfn48fj66mdcBTGOWTN8ufKNgXVlnmVR1YPBcyd7W/JBH6A3zJPurxyGaBoBJk2fEapPQjQ8C2AxsRmOuZAu0bcbPj8bPRzfzOoBMjmYMkO0F6zqbUdfqCu/VlKVqO4/RC7JWBNyhWQB6Nmn6aijnaR5sErrRDYDNyESP3JkUc5BtUuJM7hWrn49u5nUAmYbirUxf7lnUODwX8/kEnRzUmtVkNo+z1qzPeG5vJOzzTAAgTkczBpuEbnwQgFjZIPbVbDcibJNY/Xx0M68DyGRPxiAZL1hXVmrfnR24Z93q+lRYtu4Ts9OJSOvXvpU0DQB4Tqw2Cd34IACxknUuVWu2Ufz88P18dDOvAzDyOMM4FM32dKmlnkcdvG89YPGDcB6CL1zPeFZDNAsABEKsNgnd+CAAMfJA7IG2hfj5Ufj56GZeB5DJCoNxWFCgLjUo3+Tn7adLOnz/G1uuqUUPKh7k0daKQxl9bD/NAgCBEatNQjc+CEBM9Cflu5iDbM/w86Pw89HNvA7AyLmMgfKqYF1XW+rZ1SUNIxkaHqdGEHrPpgxn5CjNAgCBEqtNQjc+CEAsDIt9NVtMiSFi9fPRzbwuavrSF+Hl1OnRFVaaFUf3D+vZGleEJf4TGcbhaoF6trTUcaTLOg5KdefMQXUsT8rHHvcNAIBuE6tNQjc+CEAMnBd7oG0Lfj660Q0hotsez2Z0BFPRrJi2g/t+kUaa2tZy1vN22mhoj5E261kmP59TcrhHeg5kaDnNcOgZi2R6IJdlxQAQC7HaJHTjgwCEzlPLvFK3k/fh56Mb3RASmv3ijEw/L+OuNL4s9KVF0zHfafkbXem2PaNOzSz12fAi3ep5e10y6JrX8ncz0rbR7KS6HXR9+m996b9NBdneSSN410v0/ljO2nsWpv2hOQvNdpoFACIjVpuEbnwQgFCZK/YFHLfx89GNbggJ3S/8tuVFpyvadlh+c1GmB9tWt/zNIcNL9G4AbZa1bfR5y9/My2jXrPKHNAKddekLrasZf2WIdPVl3NxnJjLGFQBATP5JjDYJ3fggACGyyzEnOoifj250QyiMZrzkNOq6NMdvn4k90PQio279Wrnc8zZbYzAOl1v+Ttvwm+TbgquZtk4mZU4N9C3NeHbHGCodZ7n8HMB9KNNXSAIAxEasNgnd+CAAoTHumA8twc9HN7oh1JedBtkW5vz9nozf707/vy2GF+ilANpt1KAtawXgqqRcSMopaZzfpv+t20Z1BdsJQ/uvrYFGvb/WTKhnGTIdQ7cNN3/FP0mTAABEb5PQjQ8CEAqaTfirmINsT/Hz0Y1uCIEbGS84zSy6qs0XZuuKram99fcM9YcQyX1kMBADBeq6mFHPJ6nPqr+RlheFBmdnMHwqZU/TOHojvT+rDwCgrsRqk9CNDwIQwni2rWY7gZ+PbnSD75w1vOB2FajrbksdesDfUkP9vwXQdprg4btU9xVmrZizudaFQfmx+lGTWyxhCFWGrm58Lj9We86mSQAAsEnoxgcBCIw7Et+20Vj9fHQzr4sS09eE8YL1Za3Iupzxb68ljK+QOwztd6HEgDQZnLplJNFDiocYQpWzWRrZaAEAAJuEbnQDhMYiyV6oMFUe4OejG93gM/Nlejanqa2KcwvWmXVOW9b++12BtOElg4EYLlGnyeiM02UBAAAAAMBjTol9NRtBdADwmmuGl9uREnXuEHdGzX8CasOXkp1JtczSUFO7vaPLAgAAAACAp8yRxqIO03znX5oIAHxmpeHl9lbKbencJu5A27pA2nCBVB9InGVpt690WwAAAAAA8JSF0ji6yFQW00QA4DOaDTQrmHO0ZL2uQNuNgNpwn0FjmZTz64VAGwAAAAAAAACAN2gWF1MgZ07JuofEHCjS1LYhfaUYl+rPFbClun5P1wUAAAAAAAAAqBenJTuQc6WCug+JOVD0e2Dt+Fmyz2frL1HneUv73aTrAgAAAAAAAADUi9fSuQwvNwx1a3bTOQG14RqDzr9L1vtQzIG2E3RdAAAAAAAAAID6sEzM2zr7Stbdn9aTVf+vgbXjMYPOMyXq1Eyl38UcaFtD9wUAAAAAAAAAqA8HJDuIc7eCurcb6n4u5YN4deOeQevWEnXuEnOQ7TVdFwAAAAAAAACgXlyT7EDOqQrq/lM6tyW1TphW7n2Tcuez3RJzoO0YXRcAAAAAAAAAoF7cl+xAznDJepcb6n0QYBtuM2i9X6LOeWLeNqpJF+bQdQEAAAAAAAAA6sUn6cz5X6bVWCMBtuE5g9bREnWOCkkQAAAAAAAAAAC84qtkB3NmlqhzvZiDRCEG2p4YtG4qWN+MpLw31Pmu5LMBAAAAAAAAAIAOYQqIleF/Ek+gbZ5Un7X1qKX9humyAAAAAAAAAAD1xLSirSj7xRwk0rLP8Ds90221h+03YtB5r2B9A0n5YKjzOt0VAAAAAAAAAKC+mLYoFkFXd5mCRFNlzPDb8aT85WH7mbK2Hi9Y3yVDfa+EBAgAAAAAAAAAALXGlLRgVoG6bmTUM9ny37cyfrdQGhk2DxTUMFcaCQneSmOF3uf0XtZ2of0mDO23vkBdprPtVM9yuioAAAAAAAAAQL05I9nBna1t1rNHsrdPtmbP1MBb69llF6VxplmRFVu61fKlmFfQ/dbBtltmuGaWxjw63mTUpQHILXRTAAAAAAAAAID6s1Gyg0VH26hjhUxfufZIGqvisgJwzQkRVkkjmDRW8P5/F/tWVS27O9R2hw3Xu91mPRqUu2+oayddFAAAAAAAAADAH/T8r9YAz985fzsojS2brSvZZqf//7aMul8nZX5Slqa/1UDbsoL3/o+4A216Dl1/B9rNtO32SJv1ZJ3zpiv8dtA1AQAAAAAAAAD8QjOBZgWMXGecaZDtRctvrsrPQa0BcQfCzpe497c56tcyXHGb6Sq0b4ZrrWmjnqsZv/+YlE10SwAAAAAAAAAAP9FVaK0BHz37bMDw9xqEeyc/n0u23/C3f4s5AKaButkl7vuG5Au0na24vTZZrjUjx+81Q+uDjN/+m5RFdEcAAAAAAAAAAH/RgNpjyQ626TlhukpNV3FpgO2yNLZ7Tv2Nni+2xFL3VjEH2eaXvO91ki/QdqXi9jppudYvjt/qCsL3Lb/RbKknpP0kCgAAAAAAAAAAUENmJuWc/BxEs5WHSdmcs25NiqBnwel2Sw3eaTbSWRXdtwbbNAHBZ8u9Xq64rR5ZrvU91bcg/VsNnq1OyjGZniFVA26a0IFVbAAAAAAAAAAAAaJBn+NJuZOUT9JYbaVlIik3pZGRdIkHOn6VHwGtwxXWq1tds4KRGkTUoN+JtJ3eN7XdZNqWul10PG3DdXQ1AAAAAAAAAADwAc3amTexQ9F6m8tdmhwAAAAAAAAAAELkjDQCYG8qrndMsgNth2hyAAAAAAAAAAAIDc38+VYaAbCjFdf9SrIDbQtpdgAAAAAAAAAACI1T0gh+vZZGkoeqWCzZQbanNDkAAAAAAAAAAITGVvkRANtScd37JTvQdoZmBwAAAAAAAACAkNgkjQyfGvw62YH6xyU70LaepgcAAAAAAAAAgFDYk5Rv0gh8XezQNT7L9CDbJ5oeAAAAAAAAAABCQM9ga84EerxD11kj2avZrvMIAAAAAAAAAAAgBIakEfB6Lp3dwnlMsgNtIzwCAAAAAAAAAAAIBQ129XX4Go9kepDte1Lm0PwAAAAAAAAAAAD5WCjZq9ke0DQAAAAAAAAAAAD5OSHZgbYDNA0AAAAAAAAAAEB+Xsv0INuXpMymaQAAAAAAAAAAAPKxXbJXs52haQAAAAAAAAAAAPJzMCkXM8oATQMAAAAAAAAAIPJ/PG7/J6LHFUMAAAFjdEVYdE1hdGhNTAA8bWF0aCB4bWxucz0iaHR0cDovL3d3dy53My5vcmcvMTk5OC9NYXRoL01hdGhNTCI+PG1zdHlsZSBtYXRoc2l6ZT0iMTZweCI+PG1zdWI+PG1pPmg8L21pPjxtcm93PjxtaT4mI3gzQjE7PC9taT48bW8+LDwvbW8+PG1pPiYjeDNCMjs8L21pPjwvbXJvdz48L21zdWI+PG1mZW5jZWQ+PG1pPms8L21pPjwvbWZlbmNlZD48bW8+PTwvbW8+PG1uPjE8L21uPjxtbz4rPC9tbz48bWZlbmNlZD48bWZlbmNlZD48bWZlbmNlZD48bXJvdz48bWk+JiN4M0IxOzwvbWk+PG1pPms8L21pPjxtbz4rPC9tbz48bWk+JiN4M0IyOzwvbWk+PC9tcm93PjwvbWZlbmNlZD48L21mZW5jZWQ+PC9tZmVuY2VkPjwvbXN0eWxlPjwvbWF0aD5RsXY8AAAAAElFTkSuQmCC\&quot;,\&quot;slideId\&quot;:779,\&quot;accessibleText\&quot;:\&quot;h 下标 alpha （ 小写 ） 逗号 beta （ 小写 ） 结束下标 左小括号 k 右小括号 等于 1 加 左小括号 左小括号 左小括号 alpha （ 小写 ） k 加 beta （ 小写 ） 右小括号 右小括号 右小括号\&quot;,\&quot;imageHeight\&quot;:13.72972972972973},{\&quot;mathml\&quot;:\&quot;&lt;math style=\\\&quot;font-family:stix;font-size:16px;\\\&quot; xmlns=\\\&quot;http://www.w3.org/1998/Math/MathML\\\&quot;&gt;&lt;mstyle mathsize=\\\&quot;16px\\\&quot;&gt;&lt;msub&gt;&lt;mi&gt;h&lt;/mi&gt;&lt;mrow&gt;&lt;mi&gt;&amp;#x3B1;&lt;/mi&gt;&lt;mo&gt;,&lt;/mo&gt;&lt;mi&gt;&amp;#x3B2;&lt;/mi&gt;&lt;/mrow&gt;&lt;/msub&gt;&lt;mfenced&gt;&lt;mi&gt;k&lt;/mi&gt;&lt;/mfenced&gt;&lt;mo&gt;=&lt;/mo&gt;&lt;mn&gt;1&lt;/mn&gt;&lt;mo&gt;+&lt;/mo&gt;&lt;mfenced&gt;&lt;mrow&gt;&lt;mfenced&gt;&lt;mrow&gt;&lt;mfenced&gt;&lt;mrow&gt;&lt;mi&gt;&amp;#x3B1;&lt;/mi&gt;&lt;mo&gt;+&lt;/mo&gt;&lt;mi&gt;&amp;#x3B2;&lt;/mi&gt;&lt;/mrow&gt;&lt;/mfenced&gt;&lt;mo&gt;&amp;#xA0;&lt;/mo&gt;&lt;mi&gt;m&lt;/mi&gt;&lt;mi&gt;o&lt;/mi&gt;&lt;mi&gt;d&lt;/mi&gt;&lt;mo&gt;&amp;#xA0;&lt;/mo&gt;&lt;mi&gt;p&lt;/mi&gt;&lt;/mrow&gt;&lt;/mfenced&gt;&lt;mo&gt;&amp;#xA0;&lt;/mo&gt;&lt;mi&gt;m&lt;/mi&gt;&lt;mi&gt;o&lt;/mi&gt;&lt;mi&gt;d&lt;/mi&gt;&lt;mo&gt;&amp;#xA0;&lt;/mo&gt;&lt;mi&gt;m&lt;/mi&gt;&lt;/mrow&gt;&lt;/mfenced&gt;&lt;/mstyle&gt;&lt;/math&gt;\&quot;,\&quot;base64Image\&quot;:\&quot;iVBORw0KGgoAAAANSUhEUgAABf4AAABuCAYAAAB2pwJQAAAACXBIWXMAAA7EAAAOxAGVKw4bAAAABGJhU0UAAAA7cS97ugAAL+5JREFUeNrtnQ+EVdv7h19jjJExJEmSSJKRRJKMJJIkGZEkVzKMXEkSuZKMRJIkiYwkSWQkVxJJRpJIMnIlkiRJJMlIhu/vvL+zj87s2Wvt//vstffzsFy3OWed/a797s9e611rvUskW7oaZbBR/m6Um41yUAAgyXO0ulH2NMrVRnneKK8K+l2ALOlplKONsp+mAAAAoB8G0MHna403vhprlLs0CVoFgFYBmmdnYaNsa5RDjXJDmoHJ6Ub5X1u5iI9Ah+lvlEuNcr+kArK8UYYa5XCjXG+UF43y2/ccaRnP+VrmNsq7RjklzWAtQFpGGuWj5793aA5wRJexqdo2AaRhuTfuudUo/zXKlNdn+9Uon7y+mk52L6EfBtCxsdUKL0bxV6Ocb3te/XGKpzQXY0YAtArQvD+skubKYw3evPU6uP+LULbjJ9BBtnkDMfXFR1KOmbruRrnXKF8DRN1WDhTwjH/xfktfOKtxH0jILu890e6/BP6hzLqMTfWwCSApOxvlWYw+m5bbjbKIfhhAIZyT5kRcnGf0DM3GmBEArQI07w/rpRms1GJakewv+plu/AQ6QG+jXGnzxVslClp0e9ejRVeGPY74PA0UcG26i2fS+z2dlDiMK0EMtkhz51eQ/xL4hzLrMjZV2yaApAx4457W8/DDG7RvaBvj6Oov3bkZNDHwzXs30g8DyJf93vvqrvcsRlmkuJVmY8wIgFYBmmdGO7u61dUWsHyEf0AHWNYor9v88IoD19zvib/pWfpS4LX0NcpDmblirRe3AgvrGmUipMNC4B9ddk2XsakaNgEk5ZDM3Jmp/bQFId+5LcELoQbphwEUik5YnxQWKDJmBECrAM1LzTmLk/6Db0DB6Gzo9zYfvODQta+wPEs3Cr6Wbpk5EaGr3ebjXuBjZaP8K9G2KBL4R5dd1GVsAqgnV33vsPMxBoVfAt6B72MO3OmHAaSnV1igyJgRAK0CNC81RyxOug6/gAI54PO/S45d/wbLs7SnQ6J2xzdoXYybgTRXBd+QeLkJCfyjyy7qMjYB1I9bvufhaszvmxZFjdAPAyiULku/9ATNw5gRAK0CNC8apuDPT/wBCsS/Peqmgzbstgj+og5dk4pa+3amT3Tkao3mtrsozdQHuu1Qz6g4570Hwg6qJvCPLt/EJmwCKDkXfM/DC4m/xX674T04Tj8MoFAWWfqlG2kexowAaBWgedF4Y3DQW/gCFMQpn+9NiJt50E4bnqU3Hb4uPX+gPefzBwnPcQvVY3OjTEnz8F5dHdzj+/t+IfAP1dNlbAKoD/73mB64tyxBPfMM78Ef9MMACmWn4VnUZ5tD6xkzAqBVgOZFYIGYgzzD+AEUwHGf333wBlwuYjrc93IJrk1nL7+1XdNLaeaxhfqwtlHWW/6unZIpIfAP1dJlbAKoBwMB77CTCesybdn/TT8MoFAuGp7Ff2kaxowAaBWgedGwpSZhaxfkzf6AAdVqh+0xBU2HSnJ9O3zXdQ8XBB/3hMA/ulwtXcYmgOqjgfpJ3zPxWZqH7SUl6D04RT8MoFAmDc/iUZqGMSMAWgVoXjRM+f3fcu8hZwalGaioijCuNjxLmje9v0TXOSbZrIaDajIu9Qn86+H1lwLKALpcqQ4rNgF6VX2OZTzYNq34f08/DKAwFlr6pGtpHsaMAGgVoHnR+CzlTU0C1WV+gO89d9ymg4Zn6VnJrlMnIb4IB85AMLekPoH/vwx2bkOXK6PL2AToVT0G3D9kdi7+NNu0l0p+55/RDwNIp3tTNA1jRgC0CtC8aCwXc4BniPsOOfJQZq+Kd33Vmim//5kSXuuwzM4LTe5GUAj81zeQVkVdxiZAr6rP5YB2uZiyzl2G9j5APwyg433ScZqGMSMAWgVoXjRGxJyapJd7DjlxSKq3w0S3hP82PE9bS3rNb3zXeQXXBCHwX9dAWhV1GZsAvao+S7xxi79d0p53ccUwPlpAPwygML5LvhNwgFYBoFVQec0z5XKe4F5DTgRtx572Bm4us9HwLOlkQFdJr/lAwPWuwUVrD4H/+gXSqqjL2ARVA70K5lJAm0xmUO+HgHpv0w8DKIy1lv7oMpqHMSMAWgVoXjR+GByUg1sgL24G+NuNCtg1aniWHpb4mrsDNOAlLlp7CPzXL5BWRV3GJqga6NVs9LyLoN2Wp1LWO2ho65X0wwAK47jhOXxH0zBmBECrAM2Lhm1maj33Ggr0ucEK2PbEYNuxkl930Fb2PbhqrSHwX69AWhV1GZugiqBXszlpaJN1KesNmmQbox8GUCiPDc/3GE3DmBEArQI0LxpHxXzydBf3GXLgUYC/faiAXT0SnF/WhUm0zQHX/BZXrTUE/usVSKuiLmMTVBH0aiY6VvkY0B7fU9a7NKBPp89aP/0wgMLotoythmgexowAaBWgedG4b3DQ29xjyIE1Bn+7UAHbhsQ8iebCwHkq4Nr/wmVrC4H/+gTSqqjL2ARVhcD/TLYb2uNWynr9q/1/Sb55XemHAUQfW2mAbQ7Nw5gRAK0CNC+aEb+Fk6ehOG4Y/G17BWy7KG5PogUd8v0Kl60tBP7rE0iroi5jE1QVAv8zuWtoj+EUdQat7tpBPwygcC4Znu8JmoYxIwBaBWhe8o5tkpOnV0tzxZkar7MhOpnwRZqBI/LOQot5EjzRpDOh3RWw77XEn0RTu3sSlqzb7Ijh+jfgurWEwH89AmlV1GVsqh7LG+Vvaa7Cnmzra+oq7I9eh1z/Pr8GbUHg/w/9Yl7AtDhhnfNlZuogrX9nQfbQDwtGF6oNePfhtDQX1LxvlP0Rv9/n9cV1l/sP755OeQGZg5Ista3WOeJpz7e2Op94WlR0+2z12uaO1zY/vWv67dn8yBurb+rwvVzvXeeDtnvxy7vmMe8+t/PW8EycdMh/e737s7dRLrfdo/GQ7+kZJWe9e9feVl+87x7u4DsPrUKr0KpqaRW+W3HNO2Uw4H3E76/2bub/QsqoAIgcMvhHFVYILLD4/wrL9+5FeH5M5XrGNmwy/M4NXLeWEPivRyCtirqMTdWgx+vYv4jxXvztBUp6Q+o+6b1/g8oh9MoZ9hvaImnuVZ1ge95Wz9dG2VigPfTDRJZIM2XCMa8fohpnypu8PKQunRQ97gUhbLoxEUEzWvR74+efIXXeLygwdc0LRsUZP7xplN0Fa/lhMQfG/Cm1Wlq2zPK5sp2dpkGtlW2+q2O0xyF+ctZQ107P76O+80al+HMZ0Sq0Cq1yU6vw3Zpq3hODAVcj3OBzMR/cum5Bhj88lWIC2J1gt8G2LyHfW+s9Gzu9Z2pKOhf4Nx1Ko53KPty3dhD4r8d7q4q6jE1uo++io43yWWbvbrgizVWQXV4ZNGjVf2Je8b3AMsDRMoBeOYNp8cRlw+fXee13xOu3rW3zpSHfYP+RJN81QD8sHgc9jYsTFHoXUqcGK17HqC/KIjVNq/YpRp15rUgcDHgnaNuNeX7cOoC6pZGXLX25vgL06lOAPh/2tLb1/Kl+TXp//+bZMCLunJ0WZ/zWKpt9dSxqlIeSbDHYk4I1Aq1Cq9Aqt7QK362x5s2xDHxsW1p1wPQ8wQvpX+Jotca2Ir4K50nczCgoczDkOdKB6LA3eO3JwY73ht/dhwvXDgL/1Q+kVVGXscltdMvsGwne2WDbPRc06ProtZ2fk5b2vIZeOUOvZRwzFPD5uxHHKx+kmZKjU9SxH/a311/WcjtiIOGypT5NJfFD4o1TwwIcownGvi8ybqclBj++atC6djZJcHA6r4BxUBD7m9jP3uiTPzu89N02Lvkc3J0H+zzbtIx5/mTzDb0XXb7781WS7wJvjRHRKrQKrUKr8F00bwa2k6f7Dd/R2a5PPmce9F5c3SE36wdxtFqzR6q9G+SzwbY9MesZtXTmVhZgxx3D79/FhWsHgf/qB9KqqMvY5C6nDTbqACXKRPfFgO8+9H1G+6pfxJwyYRF65Qy7LeMY/3bylRJvodJxL3DRCeiHNdkbcp+GLH7RmhB67wVl5ngaclXsKVNMXJeZ6Z+OesGrLotuZb3aUxcG/QwYW8c5dHqfRWOzZLPMDmLrCtkoO2gGvM+PiznNw4gjPnwjYj+63WenPdt3yszV0K1UKWH6dRCtQqvQKrQK30XzwgZIWp4aPr+m7cHQ1TBBh/Z2JbzRUH1snZ9Fjtu2wmLbwhj1LJHZM6ffvEF+UYyJOY9dlyP3I+2KmbKUex1uRwL/1Q+kVVGXsck95kpzcjvtrrl+w+CrfRfrfktbnkGvnMK00/JJwGdtEz6mooPa81L8Fu4q9MOywjamDJoMbJ8kHfMCEX6NiLtArT3YOu7pVdSxbxYBibkSnNJK/Xl1gvpMqzx3ZHTPDhpiC/0x6rDlm05zcHfRbLHY0AoI7pSZ+aqXhtR5JES3PheoE2gVWoVWua9V+G4NNG/ScOGnAj6rM1rf2l5KcxM4Dyv+680by8DKdUzpef6LUUefzD7I6WkHXhgjlmd4kyP3g8B/NhD4r34grYq6jE1uMV/MhxgmSRF5RewLWl4afuu7NA92Ra/cwRTIN+WQ1YDaBWlOGJz0Am6tvL3zDb7TWv03n35Y4fRIvJQm7UFWU85fW/DgccDnT7X9/Z8EY98PKdtAfTbokEnt5ybdBXxUzIdopuVEQL3vE2jrbUmeKqJMbBN7QHCjF1zT/49zqHzYgfc70Cq0Cq1Cq/BdNE9ZEOOidcVyK43JtRTO80Cgrtj84nsF7DPldbsc8fu6JX3C993z0pmZw52We3XCkftB4D8bCPxXO5BWRV3GJrfoswQwXsnsdC1pAi0auB20tOUx9Mop1lru5cYU9Zp2nkwm9Me69sOyYHOM51UDS60ds7Zz6lZZ6rzk+2z7qsb9ljrnW+ocT2G/XmvQ5NZvCd51HxWbDqapNyhVqe7AWp5x//OyQz5sClzqSubF3nhlygumZRV8auVRR6vQKrQKrcJ30TxjXkz/QTN98mebzZUI9W6McaOhPmyy+MVzx23rkuADaGx50fyBj0e+Z7CTh8ptLYmwpoHAfzYQ+K92IK2KuoxNbnFfzDtEk+ZX15Qu04b3sWlllh4C3OtQuxH4b+bgjzKOicuQ5Xk7Rz+sUPZZ2mFN2+d0F/oH7993h9RpOy+lPZAx0Na3H04RCEh6+PpKS1827YHuvZbrPZuwzsOG+pKOZ8Ylfs7pMmKy46L3/p72nve4rJFyHHaJVqFVaJXbWlVn362N5l2LGMxpncYd9UTq45bG2CVQV/4S+yFqLrNBzCkY5oR8V7eTPZWZeRnXdtieRWLPG+kCBP6zgcB/tQNpVdRlbHKHkzl24oO2m58Ucx7WkYr4RJ0C/49zejfNFXvO/yLSL1ahH5YF1w1t8NX3uYfevx+JUOeYpW1bKR60795Kr3Y8Qp3nLXWuSGB3+077vPpeput9mKCubTkEQe5ZnsEeh3z4h5gn7eOm92mnJ2T8UFR6ZbQKrUKr3NaquvpurTTvo+GC23M1/SN/cjF1R6z3kVT7ADpIxlmLX9x23LYTBruehXxviczM2/xS4h0EnBe9IZ1JFw5rIvCfDQT+qx1Iq6IuY5Mb2NK0PMmg/jsSvI077Vk86FU56BPzJE4WK79s7+XjBdhXhX5YFpjSgF0PGKteiVin6YyPV22faZ31cC1inaYz894nsHmOmM88+SrZnUOSVfq4ZfLnDMD2ov+2IMX1fTBc34RD/rs65Dl+kKNO/WbMiFahVWgVvovmLZfwGZNWTi1dNTU3Yr3dlo74B4E6c8Pic9cdt8002XXG8h19vtpz4d33BrJloCtE0NbizrWBwH+1A2lV1GVsKj/6jnltsWlVBr9xTaJPsO5Er5xjp+S78ivPYB39sPRjylaagbXeZyYk2gK1Hkudp73PtFaEvpBo6b9sZ+Zdy1i7/irAv37HrMcU+Ps75TWa7pNLeeOPhLTz0hx16hdjRrQKrUKr8F00b1jMOU6VVg4nXR01EKPeIalucBfScVc6fwBR0YK5xTJg/9X2ubES2vXbcr924M61gcB/tQNpVdRlbCo/hyz23MroNy5LtKD/M0d9ou6B/6sh45i0/boypNCoez/MdraJriTV1abvpLmIJupqze2WOtd79Wp9upI06hkjuyW7ScVdUsx5Ln2STTBtVMwHYadhech9coUHFjvOZ1C/Tad+MmZEq9AqtArfRfNMh5u1gvOtXE9xZ+suWhpht0CduW/xjSsO27XN8jLyb/XR/7/k+9w/JbVrynK/9uDOtaGMgf+qpHEqw8RJFXUZm8pNj8zc7ZZXns7jEZ/DQfTKGb1q55Pkt8hokZQjhUbd+2H/iP3Q0gve/2+OUedpQ51fvL/fTNC+pn6SLgrqj1HP3BBtzDKItNHyO1MR6xgQ88KnrSmvzxRU/OmQ/3ZbgkPTkvzw+hZh6SaKTGGHVqFVaJWbWlU3362l5pkOmtHgfGv7bJJVV28k/CAHqCeTFt+45LBdpoNG/FvBdZZ0wjdwLPNk2A/L/dqPO9cGAv/VDqRVUZexqdzYUh9kmULl7wjP4L/olZOB/wHLde7KoP5tUo4UGnXvh5l2Op2SP+loL8Ss03QgtE6gtlYpxp08MgXA4u4mOivFpZeyrZ6Mmi95QvJb7WtaSHjLIf/dKtkeSupnVYk0G61Cq9AqN7Wqbr5bO82zHTSjueb0NGJdSTM3Zr0LpZgtP+AmX6WagX9TvrhjbZ/Z4BMs3dq0qeR22QTtMO5cGwj8VzuQVkVdxqZy885iy5YMfydKqp8B9MrJwL9t8mhuBvWPhLTFZ/phhTBl0Yk3XumNUZ/uujWtwN7hjX01kBRn9aAt+Ho6Rj2LxbwiNY+UEaMpn/Udkm+aA9PBkMMO+e8ZyTf/+VCITp1lzIhWoVVoFb5bb80zdZjVca+keBD2WxpglPhZ7aliMGauhB/scSTgBXnIAdt+SDUnaiAeBP4J/POuwaassOUS/ZTxb42HPH/X0CtnA/8PLOOYLLgR0hbj9MNyZ42YUzuMJgwwbRZz+oHWROHGjMbU/5N4C3wuWep5mkP73kkZSDHtQnubwbXZDnFc5JAPvxDzjqGeDOo/GqJTQ4wZ0Sq0Cq3Cd+utefcMF9naBnM7hwBRHU50h/oFY0zbzzSvm85kmrZPPXHANpugncOdawOBfwL/vGuwKSvGLHZcyPi3bPlnfxc4KEOvssWWNzurFa5vQ9qiqLOZ6twPMw30dQe5Bk6TnG0yaqnzf54+xeW+JXDSFbGOPs8m073el0P7frf83vaQ79pSYR3J4NqGDXW/dsh/+y1tdDOj37ht+Y1pz68YM6JVaBVahe/WVPNs2y9aActFGT+YnwVA5JFU78DFa2JedfYuZOC4quS22QRtGHeuDQT+qx1Iq6IuY1N5sQXjN2f4O2tCnr0z6JWzgX9beossUkUti9AWRfXf6twPu2ux/ZskOzduwlLn9wR12iah4pwfciBkXN6dcduuFPukaNjvmd5H05LNeX4PpZjJ4TzZJfmvxLe9Tx8zZkSr0Cq0Ct+tt+ZtCunMnkhY71pLnWMC0Hw4q+YjH0KeJ+2UvXE0WGMTtL9w59pQxsB/XvxlsHMbuoxN2JSa1SEDuCxX7YxmPPBAr8rDpZx96HBIv+4/+mG5o/fRtqr0aII6u8Wel/pYgjpth7cezChQcj2H9rWlTbgX8t2lku9h6Qss92mrQz58VcxpfrIIjoZNbo8wZkSr0Cq0Ct+tt+bZBkO6KinptrB/pJjD2sBdbhf8ssibsFVheuivHoAzbBmk9pfYvimLbbtw59pA4L/agbSq6TI2lZdhiw0PM/6t5xkPPNCr8vA2YRAgKk9D+nZHCrS1rv2wDSFj1d4EddoOePycsM5zkv7g8H4pPk+7LXi3N+S7J3IOdhyXYiaH88a06/t2RvXb4jlTUmyaH7QKrUKr3NOqOvlubTXviWS/2l8xbaX56diLGvLDltv3toP22IIYN9vEbY5FHI6W2D5bSrBtuHNtIPBfbX+vmi5jU3m5LsXkw1xv+Z2PCQce6FU5WC7Zrk7zsyIksKG7RYoMqNW1H2YLap5MWOd5yX4y8KWkP6h8p9jztPdk3LaLQ4I9PQlt1pJ2J5XGC0w7qe855L+2lcZ7M/oNWzrZTqQZQavQKrTKLa2qk+/WUvN6xLz9Qrd6JF19bNvWcVMAmuyTfLdcFY1pBeaDGEGbdyW1rStk8DvgwP2pSl7lTncgCPxXe9BSNV3GpvJyz2LD7gx/x3YewkiFnt066pUtv/DqDOo/H/I+PlmgrVXohyXFtGNHB9oLEtY5aalzboL65kk2u7AuWOp5mkPbHrf83mjIdxdYvjuZwbXttdR/2CH/NS0Mm5ZsdnrbVurqbyxlzIhWoVVoFb5bb82zHYiVJt+4bVvHkAA0sZ2s/sxBe0y5vQ4FfNaWi3F7CW3rDRE0F3bxEPjPBgL/1Q6kVU2XsclNTc7qYN9BKUdudvQqH0wH0X3NoG5dyf9T7NvUi1ztX4V+WBLm5tDnsAWBkp6Rsluymci8k8O12Xgv5h36YatgbQfWXsvg2v6TagSPTf3miYzqt02iX2LMiFahVWgVvovmXbRc4PoU9ZpmAHV2p0cAmsy3+N8Px2yxHWa90vAd01alByW0b4nYUyW4HmQi8J9+AEPgH13GJmyKgy0f5tyMfuOZVO98B/SqSZeYt1bfyqD+EyHv4r0F21uFfljWA/2kvr3HUudgwjpvZKRntpQtezJuW9sCwCjpfm0rfvflpGdlSOkQF9PCsCzOl1kZ0heYz5gRrUKr0Cp8F80zbb94n7Je06zXfQGYyRcxb010iWMSf9XZiEUkVpTMPtsJ6uOO3CMC/9lA4L/6Z1pURZexqdxMS76rY4ZCtJTAv9tslvyC8rp68Iel/k6MZ6rQD8uyz/EthU7cymH8+9lQ58uY9dgmRLdk3LYvLe0Q5eyTOzld6xwvWJLnCt2isC0MW5NB/bbV/n8zZkSr0Cq0Ct9F82w5kk6nqHehVCMfHxTDbYu/LHDIjgcSf9WZ7n4xBaMvl8w+2xa5E47cIwL/+XYOCPyjy9iETXGwHYSVFn2/vgvR0lsVe27rple2/PuLUtZ92VL3lw49X1Xoh8VFAw6mCZg0KUy+G+o8lbA+2yHQZ2LWZZsQXZhh29rS8m6NWIdNY9MclnkmRLt3OuTDRyW/dGRbLG000UGb0Sq0Cq1yR6vq6Lu10zzblo61Keq1HW6xRgBmYjuYzZXBarclgLE/5LunxZwWa36JbDwo+edizhsC/9lA4L/6gf8q6DI2lR9b/vS0nIygpXdD3uuL0atSY9q1/DplvWtD/KZTfZ4q9MPistFi86Yc7m/SA6EPSXarSW3BtO4Mxy2mQFic3MtTOWj4Gq8NbO+HuQ75cJKFYVHotdxDHe8s6qDNaBVahVa5o1V19N3aad41MR9WlUdQaMryHX0oHkq6GTdwk+WWB+UvR2ywbe8JCxwstLw4R0tk43UxT1B04ca1gsB/9QP/VdBlbCo/k5JPqp+ljfJLwgP/ryx17PfezSvRq1Ji2118MUW9ulPEdkjfEfphhXJOsl8tbZoUfJeizrsJ7o0eDH3P0/F2bCmmsmJUzJNmvTHqyXrXlrbJW2mm0jJp+MuQeMLLEmmebWHYSMq6L0n2wTq0Cq1Cq+qnVXX03dpp3gfDBV5JWa8p95Itv9Ej6fxpzNA5Xht85qoj12/a5hU1h9kVw/d1i1R/hO9rCq1VOdtoyiH5L+5bOwj8Vz/wXwVdxqbyY0tVlGbH22MxL2xp//9fljpeSDOlC3pVToYtvrMjRb1XJJ8JBfphyXiTg749MdR5IWF9tkOmbfemlXP6pO/fn0q+wTRdiTltCPIsjVmXLZiWJNhx29NlW9qE84bv6qTdhPf9ZSXxX9vCsDSTyrbUJyMlsButQqvQKne0qo6+WyvNW2Zx0qEU9dpWn5nyG130/n6TeFptMc0KPnHk+p9LugNdbDnLTkX4rr4U8z6k0JSnbT/uWzvGhcB/HQL/rusyNpWfI5J9qiJTPmXdInw/YvBlg5Qj0ItexX8PTXuD6iTss/jjjRLYXLd+mG1MmXRyp0/Mu2y3JqzTlibhH8N3jnt/1wlGf0qMMckvfYauMg1a+Ke78gcT1Gdb8bskZl2t1Keq4cMJ4hStAM+BEvmwaWHYVMoYzjdDvSdLYjdahVahVW5oVV19t1aaZ3LS3ykbxtZp3m65jjeek0A9WSbubgnss/j8rhj1mFZRa9442wE5j73P5JnLcZ7l/vDc1o9/hcB/HQL/LusyNrlh00rJNqXKOsNgozWBHrRN+HBAPc8kXR5S9CpfusScU/dxwjq3iHk1WRl2z9SxH3Y4h7Hq7hz08rjEm8Ackj+rVhdb/h5U1qVs06DJzylJnh/5ueVa98Wo54T3nafe/1+XeLvBWgHIuyXz4RcGG+4nrE9tN+U7L0t6WLQKrUKr3NGquvpurTTPFGR8mLLeGxL9cIvWSfQ6Q7JcoKyocJ+VZjqmH54T//Lumwb5jmX0QE0Y/Gaw5O2zU7I5Jd4WALkZMsg/1iEb2aVTT75bfPVBxWytc+DfZV3GJndsMuX5jxvAXSDBqSbbgyFBA7T/fPWM+AZ16FX5sK38OpGgvi1iPvivLMG0OvbDHhlsvp2izquS/Xb8OzHGAYOer+kEpSkPuwZbvkj2Z0wE2f5d0uWDv2axPaqGtnLVf2kbTz6S6ClELnv/rvm2+0vkv/0WG8YS1Ke+ZApeHnJgXIxWoVVoVfm0qq6+WyvNMwVu0gYQX0Z0ft1G3Vqts1WgjGzy7qcG+3XrYGtyRmfqNvsG6/pgnZN0u0X2ZDiIKxLTNrfJjEVtj++zui1Nt3q+KsDGCxUMlEEyVon9sMwpqdbBXXUP/Luqy9jkjk2mZ2xaom+/nuu9C/11HPR9znRI3AVPt3SXXuuQth0O+kFd9Oq05R20PkGbBa30/xHQ7+okdeuH2VIFpDm4/JNkHzj9FnHsu0n+pJvYG1LnMUN9bxJe42UJPmRxRcr7tCOkT/i35bsD8md3lT9AY0vL0cphr9f+wPs3vQdLS+bDttzfh2PWpbu6g87z+VZCfUer0Cq0yg2tqrvv1kLzVlsabm3Kun+JfRtGlzcQa32O/ODlQ09IbwWzdSC92DLQ9j/Y91P8rvpGUC63sucpfivZHV6ywiLAGlDd2SZqn7znaKAAG4NWZL7kUakl90M6TmGdJwJpbuGqLmOTWzaZDoi7FeG7upXan05Bt/YGbQffGUG//ucN8NCr8vLCcu+ipmfqE/PCDa2/bDuR69YPM6UK0D7yvIR12s7TStOXnhZ77mi93pNtnzsYUdNfZBA8UT8PWlR0W2bvxM/y3eM/4LL1PPV42nzd127+SbbfEbW6NUm3roQ+fFWyOShcF0gGrap+KvmnsECr0Cq0qrpaVXffrYXmmQ5Tm8qg7qkYzl+l4FBVmCd/ZjTfRBDaoFne4RS/f9DgKwtL2l6LJPsDUc7FeIZGCrBxiWR/CDi4R1/IIMY0SeU6dQ/8u6jL2OSeTYvEvF3c1lccDBjIPbDY3B8yeGjl5Bxw1AfqoFfzQ+7fzYjt9NEwKD8i5du1Vsd+mCklbZrJTFMu468Fjn3jjJEWWgJVUVYyatDKnw/+kxfsyZK9MeyPurJ0OuJ3dRXo+pL68LuQ614U4bm/adGpMoJWoVVolTtahe/WQPPuGi5wPIO6JyIGhXYLlA0N7L1ou0dRVjutC7i/Eymuodvw4ihrB2e/mGdKexLWqTsu/ovwHJ0ryMagyZ0XPC6VRnNlaw5lXWWkBx7p2S0/E3SQdAb8rKf3W706XQusEvh3T5exyU2bllsGjrriam2bnZsCAiI6aIySmuVeiG65vBO1Dnq1O8K7577nI60Afmvlnh7y/NHQZ7siwQfxlYG69cP0vplS0v6Tol7TjsVbKa/3YQSf/CLJcg1rf+yZoU7NzbyzzW+7PB09ILN3UWmweFTyO2jwcoI+4mevXxjEqwjffyvlPSNwWUSf0Hs1r+3+6WpZDU7+K7MDijopfaHEOoVWoVVolTtahe/WQPO6xLwlJYsV+NtCbshTSZ+jC/KhfTAc9ayHbsl+58iwZJcnLm/ymClVdPbwk2R7eF1S3gi5/evGV0m3IsJWvjrWFgT+3dNlbHLXJh3onZd4W6dfenZHXaU9IMErh6a9QajL1EGvTP0u9ZlDIX2noEHiOYl+lkSnqFs/zHZ488qEdXZbdCXt6sChED+7JumDtbrD94PE73NpAOKg5BdE8wdAfkW4plYA27ar3JaWTbVaF5X0OvYubhVNR/E+xj3UoOFxKXfAH61Cq9Aqt7QK30XzMmG7NAP8U95D9d67GRuJp5WWo23O+l7iHdIbJJJpeUmg7f/FS2elv3rPkc4266rHVQVewxYp8QnlAAVA4L/auoxN5X3/aRD+tjeAbPUnp7xOtv67BnmTrqDS3YrPvTq/eu/WgQo8o3XQK9MKtXve33UCSHd+3PL6Tb+8ot975f27rmZb74i99MPcQHcK/demU7oASHeYZH2Io65m1ECS7t7/0qaNLR9/4I25ddX4og60g/6mLk56LM2Vu632+ODp9oEYwZntnk5PtbXpiQ7ZFRfTBOVUm07t9J7l9nec7q6d9L5/0LH3ElqFVqFV7mkVvovmQY3QHRjts3Nxdn50BTj8pwyuKegA6mfcqsLxb9nTF/c8mgVqBIH/ausyNgF65Q7rxLza6zD9MAAoCT8MOnWHMSMAAJoH0AkeycyDR+Lkpg/KYXgro+s6Lxwo20l2SXYHFgO4CoH/6usyNgF65QYnxRz4H6jg/aQfBuAeay069U9FbUarAKBOoHngHJt9Dnsx5veDDlnbk9G1aT40f96s91LunI5VQfPr+fPkXqBZoIbo5OZwQFlc0/aooi5jE6BXbvBEzAfv0Q8DgDJwVMyB/w1oFQAAmgdQNM99Ths356k/h6E+BF0ZXl/QIXxnuG254z/xfiLj+woA7lJFXcYmgHLTL82D8kyHutEPA4Ay8EDMB4VW8RlGqwCgTqB54BwbZHZeqjjMkdknoo/kcJ1BW9cHuX25sUNmrxKdT7MAQMV1GZsAykvQDtNW2Uk/DABKQLfMPDevvTxgzAgAgOYBFM1dn+PeiPn9QzJ7tisvzvh+6yMPWS5omoBvMnMyaAnNAgA10WVsAign1yQ4mKa7APrphwFACdgq9cnvj1YBQJ1A88BJFsrsLdP7Yny/xwsetDv+wpyv+abMnmjo5lZmhp5C/tZ3T1fRLABQM13GJoDy8VmCg2lP6YcBQEk4I+bAf5V226FVAFAn0DxwlmMBHZIVMb5/uu173xtlbUHXPe675qvcykzo9QbP7WI2QLMAQE11GZsAysOAmINpo/TDAKAkvDDolKbGrUoOaLQKAOoEmlcB5koz/62muHnVKD+lmZdPD8ObbJSxRlln+b5u7dgdUFxg0tch+Rbju1t9jr+u4Gu/LhxWmCW66vN+W3u+E7YtAQC6jE0A5eComAP/6+mHAUAJ6Lfo1D3GjAAAaB4Uy0ppbntvHb6jhzIMS3M2R2fjNzXKy7YbrLnwg/Lh3g94sd9xwP4VAdd92/eZPmkeXrFLmocAd3ttc1D+HOj7qoOOf9p3/Sdw60T0+vxY0z/Mo1kAAF3GJoCS8FCCg2k/6YcBQEnYKdXO749WAUCdQPMcRmfix3wvYt363me40e2r4l9Lc4dAi6USfMDYCgfa4XjAtR9q+7v/4IqgclE6v2Vxr/yZhKjSdu+iUL9/1NZ+l6Q621ABAF3GJt6fUI2B129DX/QW/TAAKAlXLePmTWgVAACaB/mzRmYeRqvlSsh31vo+f6Ptb+cCXuqXHWmLZwHXvs5it6m8aZT9HbZllXcdrt2DTrNA/uSh1Eme3TQJAKDL2ARQMvZa+qF76YcBQEn4aNApXRjYjVYBAKB5kC+DjfLD9xK+G/G7L33f09XwcwLq03MBFjrQFkH5B4MOHNI2O+k5+nqvw9IjzUC/3/Y7He7Q6GqwC757243bG9FUV5+8ttKZzMU0CQCgy9jE+xNKyD0JDqbpLoA++mEAUAK2iXmC8gNjRgAANA/yJShtzdsYg4VTvu8eaZS/A17qpxxpj6D8gw9i1nEooI6xEtimuxZeleRaysxS75k4QFMAALqMTbw/oaToqqtpCQ6m3XXYLvphANVBJ9D/E3Pg/ztaBQCA5kF+6Ar1SZm93W5NjDqGfN/XQ4Hf+P5NnaPfkTa5FNAhORmzjvmGjs3qEnXAwA4rOgEAXcYm3p9QZv4RczBtI/0wAOgwA43yRMLT4+rOujloFQAAmgfZM2p48cZ9ofuD/P46jzjUJq8Drn9LgnqCOjVXcDkAAAAASImmoDTlzH5B8wBAh9AFhP9KM4XP/2IUXXw46X33jhdjAAAAgBQsldnbgzU3/byY9fSGvMTfizuzQvMkuwOHgtriLW4HAAAAACnR86VuGcoGmgcAOsRqizbFKStoSgAAgHRcl9mB6dGEddkC//scapPdAdf/NEE9PYa2+IXbAQAAAAAAAAAAAEAe6OnL/tX+v6V5SFgSTEH/Scfa5WqADecT1LNSCPwDAAAAAAAAAAAAQIGcktlB6fGEdXWJOfC/1bF2eRtgw44E9ewytMdHXA8AAAAAAAAAAAAA8iAowD2UsK51EhzknnCsTRYY7OhPUNc5Q13juB4AAAAAAAAAAAAAZI0elOMPSGuan6QH8B6V4CD3GsfaJSi//+uEdT0xtMlB3A8AAAAAAAAAAAAAsmZEZgek76eo73FAfXccbJdrAXZcS1CPaeeAlkW4HwAAAAAAAAAAAABkzQ2ZHZAeTVjXXJl9SLD+/zIH2+VdQLvsTlDPAQkO+j/A9QAAAAAAAAAAAAAgDx5Jdvn9TwbUdcnBNlkswcH6xQnqem6oaxDXAwAAAAAAAAAAAIA8+C6zg9KrEtTT1yjfpBrpbPYG2PExQT1rJDjo/xi3AwAAAAAAAAAAAIC8+CWzA9O9CeoZleAgd4+DbXIzwI6bCeq5E1CPpj4awO0AAAAAAAAAAAAAIC+CgvVxWdgoPw119TrYJp8C7BiJWcdqQ3uM4nIAAAAAAAAAAAAAkCdTkj7wPybBQW4tQavbD0ozMF5GlhnsiJv+6FlAHS8apQuXAwAAAAAAAAAAAIA8+SDpAv+mle2tssP3eU39o2cBbI35O3Mb5bL3XU1P9LZRTkj2Owr2B9gwFbOOvwPq+CJunncAAAAAAAAAAAAAAI4xLrOD1PMjfldXr7/2fdf//yd93zkszeB9nJXv+tkXEjyxoCvr+zJsj1sBvzEe4/u6w8G/i0LTIK3F1QAAAAAAAAAAAACgCI7I7ED39ojfPev73v1GWeP7t1dtn9dV+58b5ULMa9wu9l0FVzNsjy8B9R+J+F2dMHkns3cLbMbNAAAAAAAAAAAAAKAoFjfKtMwMVp+N8L1tMjvor2l3emR24HxYmqvyH3j/vyzmNQ6LPfCv159FGp0Vhvo3RPiuTmo8931PdzYM4mIAAAAAAAAAAAAAUDQXZWbA+qPYU/Gsa5QfbZ+/5Pv7ZzEH6a8nuL69Yg/8a9mVQTuMGOoOS0ukkw6vfN95I/EnOAAAAAAAAAAAAAAAMkFX40/KzMD1KcNnNW3Nd+8znxplKOAz1yU4gK5pdBYkuD79zg+xB/6HM2iH24a6V1q+o5MSX32f14mQObgVAAAAAAAAAAAAAHSSeY3yr8wMYOtOgIXe3/XQ2svyJ4B/QszBbX+efy0auN+Q4vr0cNyHjfJLgoPz+zNog2+Guj9I85yB1sr/JY1yQGau8p/22m81rgQAAAAAAAAAAAAAZWK9NA/L1R0AejCtBtp/NsqzRrkiMwPgNvZJM+WP1nG3UZbncK26E6AVeB9KWdcqCQ76b2mU040y0dYe+l/d9aATEdcaZY80D/YFAAAAAAAAAAAAAIAUtA4S1tX2/SnrOiizg/4vaGIAAAAAAAAAAAAAgOLYLc0A/d0M6hqX2YH/UZoYAAAAAAAAAAAAAKA4XkozQL8mg7p+yuzA/zqaGAAAAAAAAAAAAACgGDTvvgbnxzKoK+gw4q80MQAAAAAAAAAAAABAMRySZnBeDyDuy7C+9nKdZgYAAAAAAAAAAAAAyJ8z0gzMv22UhRnVeUdmB/530dQAAAAAAAAAAAAAAPmxoFEeSzMo/6BR5mdY95TMDPpPSzY7CQAAAAAAAAAAAAAAwMAcaab2OZBxvXqAr3+1/2OaGwAAAAAAAAAAAADATVqHBLeXozQLAAAAAAAAAAAAAICbfJDZgf+lNAsAAAAAAAAAAAAAgHtsFtL8AAAAAAAAAAAAAABUBj0k2B/430qzAAAAAAAAAAAAAAC4yV++socmAQAAAAAAAAAAAKgu/we3OgCGB9YpBAAAAf90RVh0TWF0aE1MADxtYXRoIHhtbG5zPSJodHRwOi8vd3d3LnczLm9yZy8xOTk4L01hdGgvTWF0aE1MIj48bXN0eWxlIG1hdGhzaXplPSIxNnB4Ij48bXN1Yj48bWk+aDwvbWk+PG1yb3c+PG1pPiYjeDNCMTs8L21pPjxtbz4sPC9tbz48bWk+JiN4M0IyOzwvbWk+PC9tcm93PjwvbXN1Yj48bWZlbmNlZD48bWk+azwvbWk+PC9tZmVuY2VkPjxtbz49PC9tbz48bW4+MTwvbW4+PG1vPis8L21vPjxtZmVuY2VkPjxtcm93PjxtZmVuY2VkPjxtcm93PjxtZmVuY2VkPjxtcm93PjxtaT4mI3gzQjE7PC9taT48bW8+KzwvbW8+PG1pPiYjeDNCMjs8L21pPjwvbXJvdz48L21mZW5jZWQ+PG1vPiYjeEEwOzwvbW8+PG1pPm08L21pPjxtaT5vPC9taT48bWk+ZDwvbWk+PG1vPiYjeEEwOzwvbW8+PG1pPnA8L21pPjwvbXJvdz48L21mZW5jZWQ+PG1vPiYjeEEwOzwvbW8+PG1pPm08L21pPjxtaT5vPC9taT48bWk+ZDwvbWk+PG1vPiYjeEEwOzwvbW8+PG1pPm08L21pPjwvbXJvdz48L21mZW5jZWQ+PC9tc3R5bGU+PC9tYXRoPoOs+gkAAAAASUVORK5CYII=\&quot;,\&quot;slideId\&quot;:779,\&quot;accessibleText\&quot;:\&quot;h 下标 alpha （ 小写 ） 逗号 beta （ 小写 ） 结束下标 左小括号 k 右小括号 等于 1 加 左小括号 左小括号 左小括号 alpha （ 小写 ） 加 beta （ 小写 ） 右小括号 空格 m o d 空格 p 右小括号 空格 m o d 空格 m 右小括号\&quot;,\&quot;imageHeight\&quot;:13.132220795892172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22685</TotalTime>
  <Words>4300</Words>
  <Application>Microsoft Office PowerPoint</Application>
  <PresentationFormat>全屏显示(4:3)</PresentationFormat>
  <Paragraphs>1064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CMSS10</vt:lpstr>
      <vt:lpstr>Comic Sans MS (正文)</vt:lpstr>
      <vt:lpstr>Comic Sans MS (正文)\</vt:lpstr>
      <vt:lpstr>Arial</vt:lpstr>
      <vt:lpstr>Cambria Math</vt:lpstr>
      <vt:lpstr>Comic Sans MS</vt:lpstr>
      <vt:lpstr>Times New Roman</vt:lpstr>
      <vt:lpstr>Wingdings</vt:lpstr>
      <vt:lpstr>1_Default Design</vt:lpstr>
      <vt:lpstr>COURSEXXXX   Hashing </vt:lpstr>
      <vt:lpstr>Hashing   Part 1: Concepts </vt:lpstr>
      <vt:lpstr>A Review of Binary Tree</vt:lpstr>
      <vt:lpstr>Arrays: Intuition✅ </vt:lpstr>
      <vt:lpstr>Arrays: Reflection🤔</vt:lpstr>
      <vt:lpstr>Hashing: Main Ideas</vt:lpstr>
      <vt:lpstr>Back to The Example</vt:lpstr>
      <vt:lpstr>Hashing   Part 2: Collision </vt:lpstr>
      <vt:lpstr>Hashing: Collision</vt:lpstr>
      <vt:lpstr>The Problem…..</vt:lpstr>
      <vt:lpstr>Why Collision Occured</vt:lpstr>
      <vt:lpstr>Solution</vt:lpstr>
      <vt:lpstr>Why Collision Occured</vt:lpstr>
      <vt:lpstr>But If Collision Has Occurred…</vt:lpstr>
      <vt:lpstr>Hashing   Part 3: Hash Func. </vt:lpstr>
      <vt:lpstr>Hash Function: Division</vt:lpstr>
      <vt:lpstr>Hash Function: Division</vt:lpstr>
      <vt:lpstr>Hash Function: Mid-Square</vt:lpstr>
      <vt:lpstr>Hash Function: Folding</vt:lpstr>
      <vt:lpstr>Hash Function: Folding</vt:lpstr>
      <vt:lpstr>Convert Strings -&gt; Integers</vt:lpstr>
      <vt:lpstr>Convert Strings -&gt; Integers</vt:lpstr>
      <vt:lpstr>A Good Hash Function</vt:lpstr>
      <vt:lpstr>A Good Hash Function</vt:lpstr>
      <vt:lpstr>A Good Hash Function</vt:lpstr>
      <vt:lpstr>A Good Hash Function</vt:lpstr>
      <vt:lpstr>Reflection of Uniformity</vt:lpstr>
      <vt:lpstr>Universal Hashing: Definition</vt:lpstr>
      <vt:lpstr>Query Time Analysis</vt:lpstr>
      <vt:lpstr>Query Time Analysis</vt:lpstr>
      <vt:lpstr>To Obtain a Universal Function </vt:lpstr>
      <vt:lpstr>Existence of the Prime Number</vt:lpstr>
      <vt:lpstr>Hashing   Part 3: Colli. Handling </vt:lpstr>
      <vt:lpstr>Intro.</vt:lpstr>
      <vt:lpstr>Muti-Slots: Intuition✅ </vt:lpstr>
      <vt:lpstr>Muti-Slots: Reflection🤔</vt:lpstr>
      <vt:lpstr>Chaining</vt:lpstr>
      <vt:lpstr>E.g. of Chaining</vt:lpstr>
      <vt:lpstr>Reflection of Chaining</vt:lpstr>
      <vt:lpstr>Linear Probing: Inserting</vt:lpstr>
      <vt:lpstr>Linear Probing: Inserting</vt:lpstr>
      <vt:lpstr>Linear Probing: Searching</vt:lpstr>
      <vt:lpstr>Reflection</vt:lpstr>
      <vt:lpstr>Quadratic Probing: Inserting</vt:lpstr>
      <vt:lpstr>Quadratic Probing: Example</vt:lpstr>
      <vt:lpstr>Quadratic Probing: Example</vt:lpstr>
      <vt:lpstr>Reflection</vt:lpstr>
      <vt:lpstr>Reflection</vt:lpstr>
      <vt:lpstr>Hash Function: Rehashing</vt:lpstr>
      <vt:lpstr>Sorting vs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Hiroaki Dann</cp:lastModifiedBy>
  <cp:revision>850</cp:revision>
  <cp:lastPrinted>2013-02-05T04:38:04Z</cp:lastPrinted>
  <dcterms:created xsi:type="dcterms:W3CDTF">1999-10-08T19:08:27Z</dcterms:created>
  <dcterms:modified xsi:type="dcterms:W3CDTF">2025-01-14T00:22:08Z</dcterms:modified>
</cp:coreProperties>
</file>