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1"/>
  </p:notesMasterIdLst>
  <p:sldIdLst>
    <p:sldId id="256" r:id="rId2"/>
    <p:sldId id="257" r:id="rId3"/>
    <p:sldId id="258" r:id="rId4"/>
    <p:sldId id="259" r:id="rId5"/>
    <p:sldId id="260" r:id="rId6"/>
    <p:sldId id="264" r:id="rId7"/>
    <p:sldId id="261" r:id="rId8"/>
    <p:sldId id="265" r:id="rId9"/>
    <p:sldId id="262"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782" autoAdjust="0"/>
    <p:restoredTop sz="94660"/>
  </p:normalViewPr>
  <p:slideViewPr>
    <p:cSldViewPr snapToGrid="0">
      <p:cViewPr varScale="1">
        <p:scale>
          <a:sx n="93" d="100"/>
          <a:sy n="93" d="100"/>
        </p:scale>
        <p:origin x="60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8677E93-BAA4-4DA8-9AEE-ED3E293A9D1A}"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zh-CN" altLang="en-US"/>
        </a:p>
      </dgm:t>
    </dgm:pt>
    <dgm:pt modelId="{272B8855-0DDA-4F37-8F46-E25F8DCA51ED}">
      <dgm:prSet phldrT="[文本]"/>
      <dgm:spPr/>
      <dgm:t>
        <a:bodyPr/>
        <a:lstStyle/>
        <a:p>
          <a:r>
            <a:rPr lang="zh-CN" altLang="en-US" dirty="0"/>
            <a:t>我们首先选取了</a:t>
          </a:r>
          <a:r>
            <a:rPr lang="en-US" altLang="zh-CN" dirty="0"/>
            <a:t>GLM-4-9b-chat</a:t>
          </a:r>
          <a:r>
            <a:rPr lang="zh-CN" altLang="en-US" dirty="0"/>
            <a:t>模型，它具有高效的长对话能力，并可根据不同场景进行微调。我们针对了苏格拉底式提问过程进行了微调，确保其依托于向量检索以及提问格式正确。</a:t>
          </a:r>
        </a:p>
      </dgm:t>
    </dgm:pt>
    <dgm:pt modelId="{213F8393-8E40-4945-AAB4-6F812134F17C}" type="parTrans" cxnId="{B2E52CC7-AD8D-4F05-91D6-E6EDC9354997}">
      <dgm:prSet/>
      <dgm:spPr/>
      <dgm:t>
        <a:bodyPr/>
        <a:lstStyle/>
        <a:p>
          <a:endParaRPr lang="zh-CN" altLang="en-US"/>
        </a:p>
      </dgm:t>
    </dgm:pt>
    <dgm:pt modelId="{72F18A25-D6C8-474A-8562-02C924D1F051}" type="sibTrans" cxnId="{B2E52CC7-AD8D-4F05-91D6-E6EDC9354997}">
      <dgm:prSet/>
      <dgm:spPr/>
      <dgm:t>
        <a:bodyPr/>
        <a:lstStyle/>
        <a:p>
          <a:endParaRPr lang="zh-CN" altLang="en-US"/>
        </a:p>
      </dgm:t>
    </dgm:pt>
    <dgm:pt modelId="{2E79CED2-4347-47E8-A0FA-A929F3CE974F}">
      <dgm:prSet phldrT="[文本]"/>
      <dgm:spPr/>
      <dgm:t>
        <a:bodyPr/>
        <a:lstStyle/>
        <a:p>
          <a:r>
            <a:rPr lang="zh-CN" altLang="en-US" i="0" dirty="0"/>
            <a:t>之后我们引入了</a:t>
          </a:r>
          <a:r>
            <a:rPr lang="en-US" b="0" i="0" dirty="0"/>
            <a:t>paraphrase-multilingual-MiniLM-L12-v2 </a:t>
          </a:r>
          <a:r>
            <a:rPr lang="zh-CN" altLang="en-US" b="0" i="0" dirty="0"/>
            <a:t>模型，用于进行语义搜索与信息检索。这一部分我们令预先准备的专业课语料库经过分块和向量化处理存入</a:t>
          </a:r>
          <a:r>
            <a:rPr lang="en-US" altLang="zh-CN" b="0" i="0" dirty="0"/>
            <a:t>Chroma</a:t>
          </a:r>
          <a:r>
            <a:rPr lang="zh-CN" altLang="en-US" b="0" i="0" dirty="0"/>
            <a:t>向量数据库，通过</a:t>
          </a:r>
          <a:r>
            <a:rPr lang="en-US" altLang="zh-CN" b="0" i="0" dirty="0"/>
            <a:t>RAG</a:t>
          </a:r>
          <a:r>
            <a:rPr lang="zh-CN" altLang="en-US" b="0" i="0" dirty="0"/>
            <a:t>后得以发挥作用。</a:t>
          </a:r>
          <a:endParaRPr lang="zh-CN" altLang="en-US" i="0" dirty="0"/>
        </a:p>
      </dgm:t>
    </dgm:pt>
    <dgm:pt modelId="{BF46CC27-4352-4996-8E9A-E77E97A1C75B}" type="parTrans" cxnId="{E9286D37-8B1B-4719-8054-6A2D753DBE66}">
      <dgm:prSet/>
      <dgm:spPr/>
      <dgm:t>
        <a:bodyPr/>
        <a:lstStyle/>
        <a:p>
          <a:endParaRPr lang="zh-CN" altLang="en-US"/>
        </a:p>
      </dgm:t>
    </dgm:pt>
    <dgm:pt modelId="{3AD81732-8999-448A-8518-B6C679F80D75}" type="sibTrans" cxnId="{E9286D37-8B1B-4719-8054-6A2D753DBE66}">
      <dgm:prSet/>
      <dgm:spPr/>
      <dgm:t>
        <a:bodyPr/>
        <a:lstStyle/>
        <a:p>
          <a:endParaRPr lang="zh-CN" altLang="en-US"/>
        </a:p>
      </dgm:t>
    </dgm:pt>
    <dgm:pt modelId="{9DECB910-92F4-4CF9-A4CD-65369449AD08}">
      <dgm:prSet phldrT="[文本]"/>
      <dgm:spPr/>
      <dgm:t>
        <a:bodyPr/>
        <a:lstStyle/>
        <a:p>
          <a:r>
            <a:rPr lang="zh-CN" altLang="en-US" dirty="0"/>
            <a:t>最后实际运行前，系统会自动加载向量数据库以及优质的</a:t>
          </a:r>
          <a:r>
            <a:rPr lang="en-US" altLang="zh-CN" dirty="0"/>
            <a:t>Prompt</a:t>
          </a:r>
          <a:r>
            <a:rPr lang="zh-CN" altLang="en-US" dirty="0"/>
            <a:t>至</a:t>
          </a:r>
          <a:r>
            <a:rPr lang="en-US" altLang="zh-CN" dirty="0"/>
            <a:t>LLM</a:t>
          </a:r>
          <a:r>
            <a:rPr lang="zh-CN" altLang="en-US" dirty="0"/>
            <a:t>中，确保问答链正常。并搭建了一个</a:t>
          </a:r>
          <a:r>
            <a:rPr lang="en-US" altLang="zh-CN" dirty="0" err="1"/>
            <a:t>WebUI</a:t>
          </a:r>
          <a:r>
            <a:rPr lang="zh-CN" altLang="en-US" dirty="0"/>
            <a:t>界面，方便用户进行提问与回答。</a:t>
          </a:r>
        </a:p>
      </dgm:t>
    </dgm:pt>
    <dgm:pt modelId="{1E52213E-47B9-4ED8-BDF3-1B011C37408F}" type="parTrans" cxnId="{FAC0A5DD-B846-4D24-A7BF-1AB36E574321}">
      <dgm:prSet/>
      <dgm:spPr/>
      <dgm:t>
        <a:bodyPr/>
        <a:lstStyle/>
        <a:p>
          <a:endParaRPr lang="zh-CN" altLang="en-US"/>
        </a:p>
      </dgm:t>
    </dgm:pt>
    <dgm:pt modelId="{7E32ACEE-DDAF-4ADD-B49C-5616A1A75B72}" type="sibTrans" cxnId="{FAC0A5DD-B846-4D24-A7BF-1AB36E574321}">
      <dgm:prSet/>
      <dgm:spPr/>
      <dgm:t>
        <a:bodyPr/>
        <a:lstStyle/>
        <a:p>
          <a:endParaRPr lang="zh-CN" altLang="en-US"/>
        </a:p>
      </dgm:t>
    </dgm:pt>
    <dgm:pt modelId="{7A9B3FD5-6AEF-43E3-90A6-09301E31FA66}" type="pres">
      <dgm:prSet presAssocID="{68677E93-BAA4-4DA8-9AEE-ED3E293A9D1A}" presName="outerComposite" presStyleCnt="0">
        <dgm:presLayoutVars>
          <dgm:chMax val="5"/>
          <dgm:dir/>
          <dgm:resizeHandles val="exact"/>
        </dgm:presLayoutVars>
      </dgm:prSet>
      <dgm:spPr/>
    </dgm:pt>
    <dgm:pt modelId="{049571E2-E76D-4E77-B2FE-20EEBB43B475}" type="pres">
      <dgm:prSet presAssocID="{68677E93-BAA4-4DA8-9AEE-ED3E293A9D1A}" presName="dummyMaxCanvas" presStyleCnt="0">
        <dgm:presLayoutVars/>
      </dgm:prSet>
      <dgm:spPr/>
    </dgm:pt>
    <dgm:pt modelId="{7DEB44C3-7ADF-494A-B69A-5A663EBA75A7}" type="pres">
      <dgm:prSet presAssocID="{68677E93-BAA4-4DA8-9AEE-ED3E293A9D1A}" presName="ThreeNodes_1" presStyleLbl="node1" presStyleIdx="0" presStyleCnt="3">
        <dgm:presLayoutVars>
          <dgm:bulletEnabled val="1"/>
        </dgm:presLayoutVars>
      </dgm:prSet>
      <dgm:spPr/>
    </dgm:pt>
    <dgm:pt modelId="{B615FC85-3E42-4497-B80F-5030722186AE}" type="pres">
      <dgm:prSet presAssocID="{68677E93-BAA4-4DA8-9AEE-ED3E293A9D1A}" presName="ThreeNodes_2" presStyleLbl="node1" presStyleIdx="1" presStyleCnt="3">
        <dgm:presLayoutVars>
          <dgm:bulletEnabled val="1"/>
        </dgm:presLayoutVars>
      </dgm:prSet>
      <dgm:spPr/>
    </dgm:pt>
    <dgm:pt modelId="{21176F38-7F2D-4290-B5C9-F952F096410A}" type="pres">
      <dgm:prSet presAssocID="{68677E93-BAA4-4DA8-9AEE-ED3E293A9D1A}" presName="ThreeNodes_3" presStyleLbl="node1" presStyleIdx="2" presStyleCnt="3">
        <dgm:presLayoutVars>
          <dgm:bulletEnabled val="1"/>
        </dgm:presLayoutVars>
      </dgm:prSet>
      <dgm:spPr/>
    </dgm:pt>
    <dgm:pt modelId="{EF93905B-F346-45D1-B036-019402015A22}" type="pres">
      <dgm:prSet presAssocID="{68677E93-BAA4-4DA8-9AEE-ED3E293A9D1A}" presName="ThreeConn_1-2" presStyleLbl="fgAccFollowNode1" presStyleIdx="0" presStyleCnt="2">
        <dgm:presLayoutVars>
          <dgm:bulletEnabled val="1"/>
        </dgm:presLayoutVars>
      </dgm:prSet>
      <dgm:spPr/>
    </dgm:pt>
    <dgm:pt modelId="{B54D0C2E-1748-44CA-936F-A264E738E50F}" type="pres">
      <dgm:prSet presAssocID="{68677E93-BAA4-4DA8-9AEE-ED3E293A9D1A}" presName="ThreeConn_2-3" presStyleLbl="fgAccFollowNode1" presStyleIdx="1" presStyleCnt="2">
        <dgm:presLayoutVars>
          <dgm:bulletEnabled val="1"/>
        </dgm:presLayoutVars>
      </dgm:prSet>
      <dgm:spPr/>
    </dgm:pt>
    <dgm:pt modelId="{7D02D7FC-27DD-449B-92A7-B99EBAB88490}" type="pres">
      <dgm:prSet presAssocID="{68677E93-BAA4-4DA8-9AEE-ED3E293A9D1A}" presName="ThreeNodes_1_text" presStyleLbl="node1" presStyleIdx="2" presStyleCnt="3">
        <dgm:presLayoutVars>
          <dgm:bulletEnabled val="1"/>
        </dgm:presLayoutVars>
      </dgm:prSet>
      <dgm:spPr/>
    </dgm:pt>
    <dgm:pt modelId="{E9FEA4C2-F9D8-4812-A449-4A3DDFAFEB82}" type="pres">
      <dgm:prSet presAssocID="{68677E93-BAA4-4DA8-9AEE-ED3E293A9D1A}" presName="ThreeNodes_2_text" presStyleLbl="node1" presStyleIdx="2" presStyleCnt="3">
        <dgm:presLayoutVars>
          <dgm:bulletEnabled val="1"/>
        </dgm:presLayoutVars>
      </dgm:prSet>
      <dgm:spPr/>
    </dgm:pt>
    <dgm:pt modelId="{125F52EA-3B37-475C-9F3B-46C78460CED9}" type="pres">
      <dgm:prSet presAssocID="{68677E93-BAA4-4DA8-9AEE-ED3E293A9D1A}" presName="ThreeNodes_3_text" presStyleLbl="node1" presStyleIdx="2" presStyleCnt="3">
        <dgm:presLayoutVars>
          <dgm:bulletEnabled val="1"/>
        </dgm:presLayoutVars>
      </dgm:prSet>
      <dgm:spPr/>
    </dgm:pt>
  </dgm:ptLst>
  <dgm:cxnLst>
    <dgm:cxn modelId="{E9286D37-8B1B-4719-8054-6A2D753DBE66}" srcId="{68677E93-BAA4-4DA8-9AEE-ED3E293A9D1A}" destId="{2E79CED2-4347-47E8-A0FA-A929F3CE974F}" srcOrd="1" destOrd="0" parTransId="{BF46CC27-4352-4996-8E9A-E77E97A1C75B}" sibTransId="{3AD81732-8999-448A-8518-B6C679F80D75}"/>
    <dgm:cxn modelId="{03675B6D-F5CD-4BCF-A89B-FEF80CEBE1B9}" type="presOf" srcId="{68677E93-BAA4-4DA8-9AEE-ED3E293A9D1A}" destId="{7A9B3FD5-6AEF-43E3-90A6-09301E31FA66}" srcOrd="0" destOrd="0" presId="urn:microsoft.com/office/officeart/2005/8/layout/vProcess5"/>
    <dgm:cxn modelId="{7A2F8F53-EFAD-4B01-9DF3-C958646D6BA1}" type="presOf" srcId="{272B8855-0DDA-4F37-8F46-E25F8DCA51ED}" destId="{7D02D7FC-27DD-449B-92A7-B99EBAB88490}" srcOrd="1" destOrd="0" presId="urn:microsoft.com/office/officeart/2005/8/layout/vProcess5"/>
    <dgm:cxn modelId="{83767C86-A9DF-4662-98A1-72FCBB924644}" type="presOf" srcId="{3AD81732-8999-448A-8518-B6C679F80D75}" destId="{B54D0C2E-1748-44CA-936F-A264E738E50F}" srcOrd="0" destOrd="0" presId="urn:microsoft.com/office/officeart/2005/8/layout/vProcess5"/>
    <dgm:cxn modelId="{4434009E-2C27-44EE-8C23-9F91D7113688}" type="presOf" srcId="{272B8855-0DDA-4F37-8F46-E25F8DCA51ED}" destId="{7DEB44C3-7ADF-494A-B69A-5A663EBA75A7}" srcOrd="0" destOrd="0" presId="urn:microsoft.com/office/officeart/2005/8/layout/vProcess5"/>
    <dgm:cxn modelId="{F5424FA9-5A3B-487F-AB04-540DF775596F}" type="presOf" srcId="{2E79CED2-4347-47E8-A0FA-A929F3CE974F}" destId="{E9FEA4C2-F9D8-4812-A449-4A3DDFAFEB82}" srcOrd="1" destOrd="0" presId="urn:microsoft.com/office/officeart/2005/8/layout/vProcess5"/>
    <dgm:cxn modelId="{322AFAB2-960C-4972-8C99-21542FF3A579}" type="presOf" srcId="{72F18A25-D6C8-474A-8562-02C924D1F051}" destId="{EF93905B-F346-45D1-B036-019402015A22}" srcOrd="0" destOrd="0" presId="urn:microsoft.com/office/officeart/2005/8/layout/vProcess5"/>
    <dgm:cxn modelId="{B2E52CC7-AD8D-4F05-91D6-E6EDC9354997}" srcId="{68677E93-BAA4-4DA8-9AEE-ED3E293A9D1A}" destId="{272B8855-0DDA-4F37-8F46-E25F8DCA51ED}" srcOrd="0" destOrd="0" parTransId="{213F8393-8E40-4945-AAB4-6F812134F17C}" sibTransId="{72F18A25-D6C8-474A-8562-02C924D1F051}"/>
    <dgm:cxn modelId="{F763DECD-6C2D-4DDB-B5ED-CD8E4FA91FB0}" type="presOf" srcId="{9DECB910-92F4-4CF9-A4CD-65369449AD08}" destId="{125F52EA-3B37-475C-9F3B-46C78460CED9}" srcOrd="1" destOrd="0" presId="urn:microsoft.com/office/officeart/2005/8/layout/vProcess5"/>
    <dgm:cxn modelId="{FAC0A5DD-B846-4D24-A7BF-1AB36E574321}" srcId="{68677E93-BAA4-4DA8-9AEE-ED3E293A9D1A}" destId="{9DECB910-92F4-4CF9-A4CD-65369449AD08}" srcOrd="2" destOrd="0" parTransId="{1E52213E-47B9-4ED8-BDF3-1B011C37408F}" sibTransId="{7E32ACEE-DDAF-4ADD-B49C-5616A1A75B72}"/>
    <dgm:cxn modelId="{F2C163EB-912B-4B9A-B387-4FE658650CC0}" type="presOf" srcId="{2E79CED2-4347-47E8-A0FA-A929F3CE974F}" destId="{B615FC85-3E42-4497-B80F-5030722186AE}" srcOrd="0" destOrd="0" presId="urn:microsoft.com/office/officeart/2005/8/layout/vProcess5"/>
    <dgm:cxn modelId="{7B4549EE-9ADF-4A3F-87C3-562CE5A9C0A9}" type="presOf" srcId="{9DECB910-92F4-4CF9-A4CD-65369449AD08}" destId="{21176F38-7F2D-4290-B5C9-F952F096410A}" srcOrd="0" destOrd="0" presId="urn:microsoft.com/office/officeart/2005/8/layout/vProcess5"/>
    <dgm:cxn modelId="{D88B1A1C-9D97-409D-82FE-2C867B8FC46C}" type="presParOf" srcId="{7A9B3FD5-6AEF-43E3-90A6-09301E31FA66}" destId="{049571E2-E76D-4E77-B2FE-20EEBB43B475}" srcOrd="0" destOrd="0" presId="urn:microsoft.com/office/officeart/2005/8/layout/vProcess5"/>
    <dgm:cxn modelId="{92DA2C3E-EA14-4959-980C-E15EBD2480B9}" type="presParOf" srcId="{7A9B3FD5-6AEF-43E3-90A6-09301E31FA66}" destId="{7DEB44C3-7ADF-494A-B69A-5A663EBA75A7}" srcOrd="1" destOrd="0" presId="urn:microsoft.com/office/officeart/2005/8/layout/vProcess5"/>
    <dgm:cxn modelId="{37FFC404-C08B-4E4B-9117-B9253A813BB3}" type="presParOf" srcId="{7A9B3FD5-6AEF-43E3-90A6-09301E31FA66}" destId="{B615FC85-3E42-4497-B80F-5030722186AE}" srcOrd="2" destOrd="0" presId="urn:microsoft.com/office/officeart/2005/8/layout/vProcess5"/>
    <dgm:cxn modelId="{425EBFA6-072A-4EDE-8217-DF9F02B2C2D9}" type="presParOf" srcId="{7A9B3FD5-6AEF-43E3-90A6-09301E31FA66}" destId="{21176F38-7F2D-4290-B5C9-F952F096410A}" srcOrd="3" destOrd="0" presId="urn:microsoft.com/office/officeart/2005/8/layout/vProcess5"/>
    <dgm:cxn modelId="{92FA3EB0-3A07-477E-B050-4C8EE1E0B5E5}" type="presParOf" srcId="{7A9B3FD5-6AEF-43E3-90A6-09301E31FA66}" destId="{EF93905B-F346-45D1-B036-019402015A22}" srcOrd="4" destOrd="0" presId="urn:microsoft.com/office/officeart/2005/8/layout/vProcess5"/>
    <dgm:cxn modelId="{51557DF4-3BA1-4146-906D-E43D30159A54}" type="presParOf" srcId="{7A9B3FD5-6AEF-43E3-90A6-09301E31FA66}" destId="{B54D0C2E-1748-44CA-936F-A264E738E50F}" srcOrd="5" destOrd="0" presId="urn:microsoft.com/office/officeart/2005/8/layout/vProcess5"/>
    <dgm:cxn modelId="{61A56965-303E-424A-BAAA-BAFD6B67CA20}" type="presParOf" srcId="{7A9B3FD5-6AEF-43E3-90A6-09301E31FA66}" destId="{7D02D7FC-27DD-449B-92A7-B99EBAB88490}" srcOrd="6" destOrd="0" presId="urn:microsoft.com/office/officeart/2005/8/layout/vProcess5"/>
    <dgm:cxn modelId="{2F830D1F-6A9A-444F-A182-DE1A7A27EE26}" type="presParOf" srcId="{7A9B3FD5-6AEF-43E3-90A6-09301E31FA66}" destId="{E9FEA4C2-F9D8-4812-A449-4A3DDFAFEB82}" srcOrd="7" destOrd="0" presId="urn:microsoft.com/office/officeart/2005/8/layout/vProcess5"/>
    <dgm:cxn modelId="{41CD1021-C8BB-430B-9D02-BD305185539C}" type="presParOf" srcId="{7A9B3FD5-6AEF-43E3-90A6-09301E31FA66}" destId="{125F52EA-3B37-475C-9F3B-46C78460CED9}"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EB44C3-7ADF-494A-B69A-5A663EBA75A7}">
      <dsp:nvSpPr>
        <dsp:cNvPr id="0" name=""/>
        <dsp:cNvSpPr/>
      </dsp:nvSpPr>
      <dsp:spPr>
        <a:xfrm>
          <a:off x="0" y="0"/>
          <a:ext cx="5233125" cy="1493413"/>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zh-CN" altLang="en-US" sz="1400" kern="1200" dirty="0"/>
            <a:t>我们首先选取了</a:t>
          </a:r>
          <a:r>
            <a:rPr lang="en-US" altLang="zh-CN" sz="1400" kern="1200" dirty="0"/>
            <a:t>GLM-4-9b-chat</a:t>
          </a:r>
          <a:r>
            <a:rPr lang="zh-CN" altLang="en-US" sz="1400" kern="1200" dirty="0"/>
            <a:t>模型，它具有高效的长对话能力，并可根据不同场景进行微调。我们针对了苏格拉底式提问过程进行了微调，确保其依托于向量检索以及提问格式正确。</a:t>
          </a:r>
        </a:p>
      </dsp:txBody>
      <dsp:txXfrm>
        <a:off x="43741" y="43741"/>
        <a:ext cx="3621615" cy="1405931"/>
      </dsp:txXfrm>
    </dsp:sp>
    <dsp:sp modelId="{B615FC85-3E42-4497-B80F-5030722186AE}">
      <dsp:nvSpPr>
        <dsp:cNvPr id="0" name=""/>
        <dsp:cNvSpPr/>
      </dsp:nvSpPr>
      <dsp:spPr>
        <a:xfrm>
          <a:off x="461746" y="1742315"/>
          <a:ext cx="5233125" cy="1493413"/>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zh-CN" altLang="en-US" sz="1400" i="0" kern="1200" dirty="0"/>
            <a:t>之后我们引入了</a:t>
          </a:r>
          <a:r>
            <a:rPr lang="en-US" sz="1400" b="0" i="0" kern="1200" dirty="0"/>
            <a:t>paraphrase-multilingual-MiniLM-L12-v2 </a:t>
          </a:r>
          <a:r>
            <a:rPr lang="zh-CN" altLang="en-US" sz="1400" b="0" i="0" kern="1200" dirty="0"/>
            <a:t>模型，用于进行语义搜索与信息检索。这一部分我们令预先准备的专业课语料库经过分块和向量化处理存入</a:t>
          </a:r>
          <a:r>
            <a:rPr lang="en-US" altLang="zh-CN" sz="1400" b="0" i="0" kern="1200" dirty="0"/>
            <a:t>Chroma</a:t>
          </a:r>
          <a:r>
            <a:rPr lang="zh-CN" altLang="en-US" sz="1400" b="0" i="0" kern="1200" dirty="0"/>
            <a:t>向量数据库，通过</a:t>
          </a:r>
          <a:r>
            <a:rPr lang="en-US" altLang="zh-CN" sz="1400" b="0" i="0" kern="1200" dirty="0"/>
            <a:t>RAG</a:t>
          </a:r>
          <a:r>
            <a:rPr lang="zh-CN" altLang="en-US" sz="1400" b="0" i="0" kern="1200" dirty="0"/>
            <a:t>后得以发挥作用。</a:t>
          </a:r>
          <a:endParaRPr lang="zh-CN" altLang="en-US" sz="1400" i="0" kern="1200" dirty="0"/>
        </a:p>
      </dsp:txBody>
      <dsp:txXfrm>
        <a:off x="505487" y="1786056"/>
        <a:ext cx="3713178" cy="1405931"/>
      </dsp:txXfrm>
    </dsp:sp>
    <dsp:sp modelId="{21176F38-7F2D-4290-B5C9-F952F096410A}">
      <dsp:nvSpPr>
        <dsp:cNvPr id="0" name=""/>
        <dsp:cNvSpPr/>
      </dsp:nvSpPr>
      <dsp:spPr>
        <a:xfrm>
          <a:off x="923492" y="3484630"/>
          <a:ext cx="5233125" cy="1493413"/>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zh-CN" altLang="en-US" sz="1400" kern="1200" dirty="0"/>
            <a:t>最后实际运行前，系统会自动加载向量数据库以及优质的</a:t>
          </a:r>
          <a:r>
            <a:rPr lang="en-US" altLang="zh-CN" sz="1400" kern="1200" dirty="0"/>
            <a:t>Prompt</a:t>
          </a:r>
          <a:r>
            <a:rPr lang="zh-CN" altLang="en-US" sz="1400" kern="1200" dirty="0"/>
            <a:t>至</a:t>
          </a:r>
          <a:r>
            <a:rPr lang="en-US" altLang="zh-CN" sz="1400" kern="1200" dirty="0"/>
            <a:t>LLM</a:t>
          </a:r>
          <a:r>
            <a:rPr lang="zh-CN" altLang="en-US" sz="1400" kern="1200" dirty="0"/>
            <a:t>中，确保问答链正常。并搭建了一个</a:t>
          </a:r>
          <a:r>
            <a:rPr lang="en-US" altLang="zh-CN" sz="1400" kern="1200" dirty="0" err="1"/>
            <a:t>WebUI</a:t>
          </a:r>
          <a:r>
            <a:rPr lang="zh-CN" altLang="en-US" sz="1400" kern="1200" dirty="0"/>
            <a:t>界面，方便用户进行提问与回答。</a:t>
          </a:r>
        </a:p>
      </dsp:txBody>
      <dsp:txXfrm>
        <a:off x="967233" y="3528371"/>
        <a:ext cx="3713178" cy="1405931"/>
      </dsp:txXfrm>
    </dsp:sp>
    <dsp:sp modelId="{EF93905B-F346-45D1-B036-019402015A22}">
      <dsp:nvSpPr>
        <dsp:cNvPr id="0" name=""/>
        <dsp:cNvSpPr/>
      </dsp:nvSpPr>
      <dsp:spPr>
        <a:xfrm>
          <a:off x="4262406" y="1132505"/>
          <a:ext cx="970718" cy="970718"/>
        </a:xfrm>
        <a:prstGeom prst="downArrow">
          <a:avLst>
            <a:gd name="adj1" fmla="val 55000"/>
            <a:gd name="adj2" fmla="val 45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zh-CN" altLang="en-US" sz="3600" kern="1200"/>
        </a:p>
      </dsp:txBody>
      <dsp:txXfrm>
        <a:off x="4480818" y="1132505"/>
        <a:ext cx="533894" cy="730465"/>
      </dsp:txXfrm>
    </dsp:sp>
    <dsp:sp modelId="{B54D0C2E-1748-44CA-936F-A264E738E50F}">
      <dsp:nvSpPr>
        <dsp:cNvPr id="0" name=""/>
        <dsp:cNvSpPr/>
      </dsp:nvSpPr>
      <dsp:spPr>
        <a:xfrm>
          <a:off x="4724153" y="2864864"/>
          <a:ext cx="970718" cy="970718"/>
        </a:xfrm>
        <a:prstGeom prst="downArrow">
          <a:avLst>
            <a:gd name="adj1" fmla="val 55000"/>
            <a:gd name="adj2" fmla="val 45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zh-CN" altLang="en-US" sz="3600" kern="1200"/>
        </a:p>
      </dsp:txBody>
      <dsp:txXfrm>
        <a:off x="4942565" y="2864864"/>
        <a:ext cx="533894" cy="730465"/>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964843-1657-43BE-9CD8-10A7E324E37C}" type="datetimeFigureOut">
              <a:rPr lang="zh-CN" altLang="en-US" smtClean="0"/>
              <a:t>2024/11/6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A661BD-1DE6-4301-B544-25BEA0BD5F45}" type="slidenum">
              <a:rPr lang="zh-CN" altLang="en-US" smtClean="0"/>
              <a:t>‹#›</a:t>
            </a:fld>
            <a:endParaRPr lang="zh-CN" altLang="en-US"/>
          </a:p>
        </p:txBody>
      </p:sp>
    </p:spTree>
    <p:extLst>
      <p:ext uri="{BB962C8B-B14F-4D97-AF65-F5344CB8AC3E}">
        <p14:creationId xmlns:p14="http://schemas.microsoft.com/office/powerpoint/2010/main" val="6593271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CA661BD-1DE6-4301-B544-25BEA0BD5F45}" type="slidenum">
              <a:rPr lang="zh-CN" altLang="en-US" smtClean="0"/>
              <a:t>2</a:t>
            </a:fld>
            <a:endParaRPr lang="zh-CN" altLang="en-US"/>
          </a:p>
        </p:txBody>
      </p:sp>
    </p:spTree>
    <p:extLst>
      <p:ext uri="{BB962C8B-B14F-4D97-AF65-F5344CB8AC3E}">
        <p14:creationId xmlns:p14="http://schemas.microsoft.com/office/powerpoint/2010/main" val="12069782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8A87A34-81AB-432B-8DAE-1953F412C126}" type="datetimeFigureOut">
              <a:rPr lang="en-US" dirty="0"/>
              <a:pPr/>
              <a:t>11/6/2024</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11/6/2024</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11/6/2024</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zh-CN" altLang="en-US"/>
              <a:t>单击此处编辑母版标题样式</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11/6/2024</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5125305" y="1488985"/>
            <a:ext cx="6264350" cy="169685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118447" y="4351687"/>
            <a:ext cx="6265588" cy="17040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a:xfrm>
            <a:off x="804672" y="320040"/>
            <a:ext cx="3657600" cy="320040"/>
          </a:xfrm>
        </p:spPr>
        <p:txBody>
          <a:bodyPr/>
          <a:lstStyle/>
          <a:p>
            <a:fld id="{48A87A34-81AB-432B-8DAE-1953F412C126}" type="datetimeFigureOut">
              <a:rPr lang="en-US" dirty="0"/>
              <a:t>11/6/2024</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8A87A34-81AB-432B-8DAE-1953F412C126}" type="datetimeFigureOut">
              <a:rPr lang="en-US" dirty="0"/>
              <a:t>11/6/2024</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11/6/2024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11/6/2024</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dirty="0"/>
              <a:pPr/>
              <a:t>11/6/2024</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D1575C-BF97-9AAF-CD75-EF89E4759401}"/>
              </a:ext>
            </a:extLst>
          </p:cNvPr>
          <p:cNvSpPr>
            <a:spLocks noGrp="1"/>
          </p:cNvSpPr>
          <p:nvPr>
            <p:ph type="ctrTitle"/>
          </p:nvPr>
        </p:nvSpPr>
        <p:spPr>
          <a:xfrm>
            <a:off x="1756042" y="2162590"/>
            <a:ext cx="8679915" cy="1748729"/>
          </a:xfrm>
        </p:spPr>
        <p:txBody>
          <a:bodyPr/>
          <a:lstStyle/>
          <a:p>
            <a:r>
              <a:rPr lang="zh-CN" altLang="en-US" dirty="0"/>
              <a:t>基于</a:t>
            </a:r>
            <a:r>
              <a:rPr lang="en-US" altLang="zh-CN" dirty="0"/>
              <a:t>Fine-tuning</a:t>
            </a:r>
            <a:r>
              <a:rPr lang="zh-CN" altLang="en-US" dirty="0"/>
              <a:t>与</a:t>
            </a:r>
            <a:r>
              <a:rPr lang="en-US" altLang="zh-CN" dirty="0"/>
              <a:t>RAG</a:t>
            </a:r>
            <a:r>
              <a:rPr lang="zh-CN" altLang="en-US" dirty="0"/>
              <a:t>的</a:t>
            </a:r>
            <a:br>
              <a:rPr lang="zh-CN" altLang="en-US" dirty="0"/>
            </a:br>
            <a:r>
              <a:rPr lang="zh-CN" altLang="en-US" dirty="0"/>
              <a:t>苏格拉底提问器</a:t>
            </a:r>
          </a:p>
        </p:txBody>
      </p:sp>
      <p:sp>
        <p:nvSpPr>
          <p:cNvPr id="3" name="副标题 2">
            <a:extLst>
              <a:ext uri="{FF2B5EF4-FFF2-40B4-BE49-F238E27FC236}">
                <a16:creationId xmlns:a16="http://schemas.microsoft.com/office/drawing/2014/main" id="{53BD2BA6-FDE6-1CED-479E-17E0D27ED5E8}"/>
              </a:ext>
            </a:extLst>
          </p:cNvPr>
          <p:cNvSpPr>
            <a:spLocks noGrp="1"/>
          </p:cNvSpPr>
          <p:nvPr>
            <p:ph type="subTitle" idx="1"/>
          </p:nvPr>
        </p:nvSpPr>
        <p:spPr>
          <a:xfrm>
            <a:off x="1765724" y="4588438"/>
            <a:ext cx="8673427" cy="310134"/>
          </a:xfrm>
        </p:spPr>
        <p:txBody>
          <a:bodyPr>
            <a:normAutofit lnSpcReduction="10000"/>
          </a:bodyPr>
          <a:lstStyle/>
          <a:p>
            <a:r>
              <a:rPr lang="zh-CN" altLang="en-US" dirty="0"/>
              <a:t>计算机越杰</a:t>
            </a:r>
            <a:r>
              <a:rPr lang="en-US" altLang="zh-CN" dirty="0"/>
              <a:t>2101 </a:t>
            </a:r>
            <a:r>
              <a:rPr lang="zh-CN" altLang="en-US" dirty="0"/>
              <a:t>段弘毅 计算机越杰</a:t>
            </a:r>
            <a:r>
              <a:rPr lang="en-US" altLang="zh-CN" dirty="0"/>
              <a:t>2101 </a:t>
            </a:r>
            <a:r>
              <a:rPr lang="zh-CN" altLang="en-US" dirty="0"/>
              <a:t>姬天骄</a:t>
            </a:r>
          </a:p>
        </p:txBody>
      </p:sp>
    </p:spTree>
    <p:extLst>
      <p:ext uri="{BB962C8B-B14F-4D97-AF65-F5344CB8AC3E}">
        <p14:creationId xmlns:p14="http://schemas.microsoft.com/office/powerpoint/2010/main" val="29372635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E4F78B-2766-E9D3-9020-2BCE54A185CD}"/>
              </a:ext>
            </a:extLst>
          </p:cNvPr>
          <p:cNvSpPr>
            <a:spLocks noGrp="1"/>
          </p:cNvSpPr>
          <p:nvPr>
            <p:ph type="title"/>
          </p:nvPr>
        </p:nvSpPr>
        <p:spPr/>
        <p:txBody>
          <a:bodyPr/>
          <a:lstStyle/>
          <a:p>
            <a:r>
              <a:rPr lang="zh-CN" altLang="en-US" dirty="0"/>
              <a:t>目录</a:t>
            </a:r>
          </a:p>
        </p:txBody>
      </p:sp>
      <p:sp>
        <p:nvSpPr>
          <p:cNvPr id="3" name="内容占位符 2">
            <a:extLst>
              <a:ext uri="{FF2B5EF4-FFF2-40B4-BE49-F238E27FC236}">
                <a16:creationId xmlns:a16="http://schemas.microsoft.com/office/drawing/2014/main" id="{70C85D71-158C-73A0-1D27-65FAE513FAED}"/>
              </a:ext>
            </a:extLst>
          </p:cNvPr>
          <p:cNvSpPr>
            <a:spLocks noGrp="1"/>
          </p:cNvSpPr>
          <p:nvPr>
            <p:ph idx="1"/>
          </p:nvPr>
        </p:nvSpPr>
        <p:spPr>
          <a:xfrm>
            <a:off x="6969020" y="804689"/>
            <a:ext cx="2545096" cy="5248622"/>
          </a:xfrm>
        </p:spPr>
        <p:txBody>
          <a:bodyPr>
            <a:normAutofit/>
          </a:bodyPr>
          <a:lstStyle/>
          <a:p>
            <a:r>
              <a:rPr lang="zh-CN" altLang="en-US" sz="4000" dirty="0"/>
              <a:t>背景介绍</a:t>
            </a:r>
            <a:endParaRPr lang="en-US" altLang="zh-CN" sz="4000" dirty="0"/>
          </a:p>
          <a:p>
            <a:r>
              <a:rPr lang="zh-CN" altLang="en-US" sz="4000" dirty="0"/>
              <a:t>技术信息</a:t>
            </a:r>
            <a:endParaRPr lang="en-US" altLang="zh-CN" sz="4000" dirty="0"/>
          </a:p>
          <a:p>
            <a:r>
              <a:rPr lang="zh-CN" altLang="en-US" sz="4000" dirty="0"/>
              <a:t>代码详解</a:t>
            </a:r>
            <a:endParaRPr lang="en-US" altLang="zh-CN" sz="4000" dirty="0"/>
          </a:p>
          <a:p>
            <a:r>
              <a:rPr lang="zh-CN" altLang="en-US" sz="4000" dirty="0"/>
              <a:t>结果展示</a:t>
            </a:r>
            <a:endParaRPr lang="en-US" altLang="zh-CN" sz="4000" dirty="0"/>
          </a:p>
          <a:p>
            <a:r>
              <a:rPr lang="zh-CN" altLang="en-US" sz="4000" dirty="0"/>
              <a:t>其它工作</a:t>
            </a:r>
            <a:endParaRPr lang="en-US" altLang="zh-CN" sz="4000" dirty="0"/>
          </a:p>
        </p:txBody>
      </p:sp>
    </p:spTree>
    <p:extLst>
      <p:ext uri="{BB962C8B-B14F-4D97-AF65-F5344CB8AC3E}">
        <p14:creationId xmlns:p14="http://schemas.microsoft.com/office/powerpoint/2010/main" val="26167926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FC18D4-FBBC-B164-D4CE-A66F31630ADC}"/>
              </a:ext>
            </a:extLst>
          </p:cNvPr>
          <p:cNvSpPr>
            <a:spLocks noGrp="1"/>
          </p:cNvSpPr>
          <p:nvPr>
            <p:ph type="title"/>
          </p:nvPr>
        </p:nvSpPr>
        <p:spPr/>
        <p:txBody>
          <a:bodyPr/>
          <a:lstStyle/>
          <a:p>
            <a:r>
              <a:rPr lang="zh-CN" altLang="en-US" dirty="0"/>
              <a:t>背景介绍</a:t>
            </a:r>
          </a:p>
        </p:txBody>
      </p:sp>
      <p:sp>
        <p:nvSpPr>
          <p:cNvPr id="3" name="内容占位符 2">
            <a:extLst>
              <a:ext uri="{FF2B5EF4-FFF2-40B4-BE49-F238E27FC236}">
                <a16:creationId xmlns:a16="http://schemas.microsoft.com/office/drawing/2014/main" id="{1C21C176-1CD9-7E64-CA16-449EA74F2849}"/>
              </a:ext>
            </a:extLst>
          </p:cNvPr>
          <p:cNvSpPr>
            <a:spLocks noGrp="1"/>
          </p:cNvSpPr>
          <p:nvPr>
            <p:ph idx="1"/>
          </p:nvPr>
        </p:nvSpPr>
        <p:spPr>
          <a:xfrm>
            <a:off x="5125704" y="480785"/>
            <a:ext cx="6281873" cy="5896429"/>
          </a:xfrm>
        </p:spPr>
        <p:txBody>
          <a:bodyPr>
            <a:normAutofit/>
          </a:bodyPr>
          <a:lstStyle/>
          <a:p>
            <a:r>
              <a:rPr lang="zh-CN" altLang="en-US" b="1" dirty="0"/>
              <a:t>什么是苏格拉底提问器？</a:t>
            </a:r>
            <a:endParaRPr lang="en-US" altLang="zh-CN" b="1" dirty="0"/>
          </a:p>
          <a:p>
            <a:r>
              <a:rPr lang="zh-CN" altLang="en-US" dirty="0"/>
              <a:t>是一种通过提出一系列问题来激发思考、促进深层理解的教育和对话技巧。这一方法基于古希腊哲学家苏格拉底的教学风格：通过不断提问来挑战对话者的假设、逻辑和信念，以帮助他们发现真理或获得更深入的理解。</a:t>
            </a:r>
            <a:endParaRPr lang="en-US" altLang="zh-CN" dirty="0"/>
          </a:p>
          <a:p>
            <a:r>
              <a:rPr lang="zh-CN" altLang="en-US" b="1" dirty="0"/>
              <a:t>什么是</a:t>
            </a:r>
            <a:r>
              <a:rPr lang="en-US" altLang="zh-CN" b="1" dirty="0"/>
              <a:t>Fine-tuning</a:t>
            </a:r>
            <a:r>
              <a:rPr lang="zh-CN" altLang="en-US" b="1" dirty="0"/>
              <a:t>？</a:t>
            </a:r>
            <a:endParaRPr lang="en-US" altLang="zh-CN" b="1" dirty="0"/>
          </a:p>
          <a:p>
            <a:r>
              <a:rPr lang="zh-CN" altLang="en-US" dirty="0"/>
              <a:t>指的是在一个已经经过预训练的模型基础上，使用特定领域的数据进行进一步训练，以便模型能够更好地适应特定任务或场景的需求。</a:t>
            </a:r>
            <a:endParaRPr lang="en-US" altLang="zh-CN" b="1" dirty="0"/>
          </a:p>
          <a:p>
            <a:r>
              <a:rPr lang="zh-CN" altLang="en-US" b="1" dirty="0"/>
              <a:t>什么是</a:t>
            </a:r>
            <a:r>
              <a:rPr lang="en-US" altLang="zh-CN" b="1" dirty="0"/>
              <a:t>RAG</a:t>
            </a:r>
            <a:r>
              <a:rPr lang="zh-CN" altLang="en-US" b="1" dirty="0"/>
              <a:t>？</a:t>
            </a:r>
            <a:endParaRPr lang="en-US" altLang="zh-CN" b="1" dirty="0"/>
          </a:p>
          <a:p>
            <a:r>
              <a:rPr lang="zh-CN" altLang="en-US" dirty="0"/>
              <a:t>在进行生成任务时，不仅仅依赖生成模型本身，还引入检索模块，该模块从一个外部知识库或文档集合中检索相关的信息，然后将这些信息与生成模型结合，帮助生成更准确、信息更丰富的答案或文本。</a:t>
            </a:r>
            <a:endParaRPr lang="en-US" altLang="zh-CN" b="1" dirty="0"/>
          </a:p>
        </p:txBody>
      </p:sp>
    </p:spTree>
    <p:extLst>
      <p:ext uri="{BB962C8B-B14F-4D97-AF65-F5344CB8AC3E}">
        <p14:creationId xmlns:p14="http://schemas.microsoft.com/office/powerpoint/2010/main" val="17721390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8E7900-2399-664C-C2E5-71CC159752F7}"/>
              </a:ext>
            </a:extLst>
          </p:cNvPr>
          <p:cNvSpPr>
            <a:spLocks noGrp="1"/>
          </p:cNvSpPr>
          <p:nvPr>
            <p:ph type="title"/>
          </p:nvPr>
        </p:nvSpPr>
        <p:spPr/>
        <p:txBody>
          <a:bodyPr/>
          <a:lstStyle/>
          <a:p>
            <a:r>
              <a:rPr lang="zh-CN" altLang="en-US" dirty="0"/>
              <a:t>技术信息</a:t>
            </a:r>
          </a:p>
        </p:txBody>
      </p:sp>
      <p:graphicFrame>
        <p:nvGraphicFramePr>
          <p:cNvPr id="4" name="图示 3">
            <a:extLst>
              <a:ext uri="{FF2B5EF4-FFF2-40B4-BE49-F238E27FC236}">
                <a16:creationId xmlns:a16="http://schemas.microsoft.com/office/drawing/2014/main" id="{F11A07E3-944C-3B86-B311-A4E23528C06C}"/>
              </a:ext>
            </a:extLst>
          </p:cNvPr>
          <p:cNvGraphicFramePr/>
          <p:nvPr>
            <p:extLst>
              <p:ext uri="{D42A27DB-BD31-4B8C-83A1-F6EECF244321}">
                <p14:modId xmlns:p14="http://schemas.microsoft.com/office/powerpoint/2010/main" val="1092818450"/>
              </p:ext>
            </p:extLst>
          </p:nvPr>
        </p:nvGraphicFramePr>
        <p:xfrm>
          <a:off x="5146751" y="939978"/>
          <a:ext cx="6156618" cy="49780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81208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7BB643-3D4D-FA19-98C1-73AAAC0D923A}"/>
              </a:ext>
            </a:extLst>
          </p:cNvPr>
          <p:cNvSpPr>
            <a:spLocks noGrp="1"/>
          </p:cNvSpPr>
          <p:nvPr>
            <p:ph type="title"/>
          </p:nvPr>
        </p:nvSpPr>
        <p:spPr/>
        <p:txBody>
          <a:bodyPr/>
          <a:lstStyle/>
          <a:p>
            <a:r>
              <a:rPr lang="zh-CN" altLang="en-US" dirty="0"/>
              <a:t>代码详解</a:t>
            </a:r>
          </a:p>
        </p:txBody>
      </p:sp>
      <p:pic>
        <p:nvPicPr>
          <p:cNvPr id="5" name="图片 4">
            <a:extLst>
              <a:ext uri="{FF2B5EF4-FFF2-40B4-BE49-F238E27FC236}">
                <a16:creationId xmlns:a16="http://schemas.microsoft.com/office/drawing/2014/main" id="{4D05A07A-54CA-5291-F1DA-AF87CD53BDE0}"/>
              </a:ext>
            </a:extLst>
          </p:cNvPr>
          <p:cNvPicPr>
            <a:picLocks noChangeAspect="1"/>
          </p:cNvPicPr>
          <p:nvPr/>
        </p:nvPicPr>
        <p:blipFill>
          <a:blip r:embed="rId2"/>
          <a:stretch>
            <a:fillRect/>
          </a:stretch>
        </p:blipFill>
        <p:spPr>
          <a:xfrm>
            <a:off x="4836794" y="154929"/>
            <a:ext cx="3311819" cy="2826476"/>
          </a:xfrm>
          <a:prstGeom prst="rect">
            <a:avLst/>
          </a:prstGeom>
        </p:spPr>
      </p:pic>
      <p:pic>
        <p:nvPicPr>
          <p:cNvPr id="7" name="图片 6">
            <a:extLst>
              <a:ext uri="{FF2B5EF4-FFF2-40B4-BE49-F238E27FC236}">
                <a16:creationId xmlns:a16="http://schemas.microsoft.com/office/drawing/2014/main" id="{9D4BC5D6-734A-7D14-CE17-D705D91C569F}"/>
              </a:ext>
            </a:extLst>
          </p:cNvPr>
          <p:cNvPicPr>
            <a:picLocks noChangeAspect="1"/>
          </p:cNvPicPr>
          <p:nvPr/>
        </p:nvPicPr>
        <p:blipFill>
          <a:blip r:embed="rId3"/>
          <a:stretch>
            <a:fillRect/>
          </a:stretch>
        </p:blipFill>
        <p:spPr>
          <a:xfrm>
            <a:off x="8275704" y="154929"/>
            <a:ext cx="3551020" cy="2826476"/>
          </a:xfrm>
          <a:prstGeom prst="rect">
            <a:avLst/>
          </a:prstGeom>
        </p:spPr>
      </p:pic>
      <p:pic>
        <p:nvPicPr>
          <p:cNvPr id="9" name="图片 8">
            <a:extLst>
              <a:ext uri="{FF2B5EF4-FFF2-40B4-BE49-F238E27FC236}">
                <a16:creationId xmlns:a16="http://schemas.microsoft.com/office/drawing/2014/main" id="{13E59AEE-5147-E57A-DD7A-9328920F0205}"/>
              </a:ext>
            </a:extLst>
          </p:cNvPr>
          <p:cNvPicPr>
            <a:picLocks noChangeAspect="1"/>
          </p:cNvPicPr>
          <p:nvPr/>
        </p:nvPicPr>
        <p:blipFill>
          <a:blip r:embed="rId4"/>
          <a:stretch>
            <a:fillRect/>
          </a:stretch>
        </p:blipFill>
        <p:spPr>
          <a:xfrm>
            <a:off x="4836794" y="3125484"/>
            <a:ext cx="3311819" cy="3361765"/>
          </a:xfrm>
          <a:prstGeom prst="rect">
            <a:avLst/>
          </a:prstGeom>
        </p:spPr>
      </p:pic>
      <p:pic>
        <p:nvPicPr>
          <p:cNvPr id="11" name="图片 10">
            <a:extLst>
              <a:ext uri="{FF2B5EF4-FFF2-40B4-BE49-F238E27FC236}">
                <a16:creationId xmlns:a16="http://schemas.microsoft.com/office/drawing/2014/main" id="{C1FCF3E2-F40A-E2EC-95BD-B3D15F61BCDA}"/>
              </a:ext>
            </a:extLst>
          </p:cNvPr>
          <p:cNvPicPr>
            <a:picLocks noChangeAspect="1"/>
          </p:cNvPicPr>
          <p:nvPr/>
        </p:nvPicPr>
        <p:blipFill>
          <a:blip r:embed="rId5"/>
          <a:stretch>
            <a:fillRect/>
          </a:stretch>
        </p:blipFill>
        <p:spPr>
          <a:xfrm>
            <a:off x="8275704" y="3125484"/>
            <a:ext cx="3541436" cy="3361764"/>
          </a:xfrm>
          <a:prstGeom prst="rect">
            <a:avLst/>
          </a:prstGeom>
        </p:spPr>
      </p:pic>
    </p:spTree>
    <p:extLst>
      <p:ext uri="{BB962C8B-B14F-4D97-AF65-F5344CB8AC3E}">
        <p14:creationId xmlns:p14="http://schemas.microsoft.com/office/powerpoint/2010/main" val="5613097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B15C1C-065D-60D2-FC6E-411E94B7114A}"/>
              </a:ext>
            </a:extLst>
          </p:cNvPr>
          <p:cNvSpPr>
            <a:spLocks noGrp="1"/>
          </p:cNvSpPr>
          <p:nvPr>
            <p:ph type="title"/>
          </p:nvPr>
        </p:nvSpPr>
        <p:spPr/>
        <p:txBody>
          <a:bodyPr/>
          <a:lstStyle/>
          <a:p>
            <a:r>
              <a:rPr lang="zh-CN" altLang="en-US" dirty="0"/>
              <a:t>结果展示</a:t>
            </a:r>
          </a:p>
        </p:txBody>
      </p:sp>
      <p:sp>
        <p:nvSpPr>
          <p:cNvPr id="3" name="内容占位符 2">
            <a:extLst>
              <a:ext uri="{FF2B5EF4-FFF2-40B4-BE49-F238E27FC236}">
                <a16:creationId xmlns:a16="http://schemas.microsoft.com/office/drawing/2014/main" id="{6E8F2A3E-757A-F74C-81C5-1471AE007A76}"/>
              </a:ext>
            </a:extLst>
          </p:cNvPr>
          <p:cNvSpPr>
            <a:spLocks noGrp="1"/>
          </p:cNvSpPr>
          <p:nvPr>
            <p:ph idx="1"/>
          </p:nvPr>
        </p:nvSpPr>
        <p:spPr>
          <a:xfrm>
            <a:off x="1722105" y="172922"/>
            <a:ext cx="6281873" cy="1295437"/>
          </a:xfrm>
        </p:spPr>
        <p:txBody>
          <a:bodyPr/>
          <a:lstStyle/>
          <a:p>
            <a:r>
              <a:rPr lang="zh-CN" altLang="en-US" dirty="0"/>
              <a:t>由于实际模型会占用大量的</a:t>
            </a:r>
            <a:r>
              <a:rPr lang="en-US" altLang="zh-CN" dirty="0"/>
              <a:t>RAM</a:t>
            </a:r>
            <a:r>
              <a:rPr lang="zh-CN" altLang="en-US" dirty="0"/>
              <a:t>，并且回答速度较慢</a:t>
            </a:r>
            <a:r>
              <a:rPr lang="en-US" altLang="zh-CN" dirty="0"/>
              <a:t>(</a:t>
            </a:r>
            <a:r>
              <a:rPr lang="zh-CN" altLang="en-US" dirty="0"/>
              <a:t>右图</a:t>
            </a:r>
            <a:r>
              <a:rPr lang="en-US" altLang="zh-CN" dirty="0"/>
              <a:t>)</a:t>
            </a:r>
            <a:r>
              <a:rPr lang="zh-CN" altLang="en-US" dirty="0"/>
              <a:t>，我们在此就不实机演示，贴出之前的对答材料以供参考展示。</a:t>
            </a:r>
          </a:p>
        </p:txBody>
      </p:sp>
      <p:pic>
        <p:nvPicPr>
          <p:cNvPr id="5" name="图片 4">
            <a:extLst>
              <a:ext uri="{FF2B5EF4-FFF2-40B4-BE49-F238E27FC236}">
                <a16:creationId xmlns:a16="http://schemas.microsoft.com/office/drawing/2014/main" id="{46CD5420-D102-5AED-3062-20E433BF54D3}"/>
              </a:ext>
            </a:extLst>
          </p:cNvPr>
          <p:cNvPicPr>
            <a:picLocks noChangeAspect="1"/>
          </p:cNvPicPr>
          <p:nvPr/>
        </p:nvPicPr>
        <p:blipFill rotWithShape="1">
          <a:blip r:embed="rId2"/>
          <a:srcRect t="32217"/>
          <a:stretch/>
        </p:blipFill>
        <p:spPr>
          <a:xfrm>
            <a:off x="6404136" y="1631047"/>
            <a:ext cx="4541192" cy="1192891"/>
          </a:xfrm>
          <a:prstGeom prst="rect">
            <a:avLst/>
          </a:prstGeom>
        </p:spPr>
      </p:pic>
      <p:pic>
        <p:nvPicPr>
          <p:cNvPr id="4" name="图片 3">
            <a:extLst>
              <a:ext uri="{FF2B5EF4-FFF2-40B4-BE49-F238E27FC236}">
                <a16:creationId xmlns:a16="http://schemas.microsoft.com/office/drawing/2014/main" id="{575AB501-ADE3-4E56-AE65-192F30294A89}"/>
              </a:ext>
            </a:extLst>
          </p:cNvPr>
          <p:cNvPicPr>
            <a:picLocks noChangeAspect="1"/>
          </p:cNvPicPr>
          <p:nvPr/>
        </p:nvPicPr>
        <p:blipFill>
          <a:blip r:embed="rId3"/>
          <a:stretch>
            <a:fillRect/>
          </a:stretch>
        </p:blipFill>
        <p:spPr>
          <a:xfrm>
            <a:off x="6404136" y="2977758"/>
            <a:ext cx="4896929" cy="3595679"/>
          </a:xfrm>
          <a:prstGeom prst="rect">
            <a:avLst/>
          </a:prstGeom>
        </p:spPr>
      </p:pic>
      <p:sp>
        <p:nvSpPr>
          <p:cNvPr id="7" name="内容占位符 2">
            <a:extLst>
              <a:ext uri="{FF2B5EF4-FFF2-40B4-BE49-F238E27FC236}">
                <a16:creationId xmlns:a16="http://schemas.microsoft.com/office/drawing/2014/main" id="{AAB5ECBB-3804-499F-BC4C-88A079EF7AEA}"/>
              </a:ext>
            </a:extLst>
          </p:cNvPr>
          <p:cNvSpPr txBox="1">
            <a:spLocks/>
          </p:cNvSpPr>
          <p:nvPr/>
        </p:nvSpPr>
        <p:spPr>
          <a:xfrm>
            <a:off x="4718456" y="1468359"/>
            <a:ext cx="6281873" cy="1295437"/>
          </a:xfrm>
          <a:prstGeom prst="rect">
            <a:avLst/>
          </a:prstGeom>
        </p:spPr>
        <p:txBody>
          <a:bodyPr vert="horz" lIns="91440" tIns="45720" rIns="91440" bIns="45720" rtlCol="0" anchor="ctr">
            <a:normAutofit/>
          </a:bodyPr>
          <a:lst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a:lstStyle>
          <a:p>
            <a:r>
              <a:rPr lang="zh-CN" altLang="en-US" dirty="0"/>
              <a:t>模型测试</a:t>
            </a:r>
          </a:p>
        </p:txBody>
      </p:sp>
      <p:sp>
        <p:nvSpPr>
          <p:cNvPr id="8" name="内容占位符 2">
            <a:extLst>
              <a:ext uri="{FF2B5EF4-FFF2-40B4-BE49-F238E27FC236}">
                <a16:creationId xmlns:a16="http://schemas.microsoft.com/office/drawing/2014/main" id="{09F4C851-4228-4346-9B69-EA1CFD3F4617}"/>
              </a:ext>
            </a:extLst>
          </p:cNvPr>
          <p:cNvSpPr txBox="1">
            <a:spLocks/>
          </p:cNvSpPr>
          <p:nvPr/>
        </p:nvSpPr>
        <p:spPr>
          <a:xfrm>
            <a:off x="4718456" y="3989398"/>
            <a:ext cx="6281873" cy="1295437"/>
          </a:xfrm>
          <a:prstGeom prst="rect">
            <a:avLst/>
          </a:prstGeom>
        </p:spPr>
        <p:txBody>
          <a:bodyPr vert="horz" lIns="91440" tIns="45720" rIns="91440" bIns="45720" rtlCol="0" anchor="ctr">
            <a:normAutofit/>
          </a:bodyPr>
          <a:lst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a:lstStyle>
          <a:p>
            <a:r>
              <a:rPr lang="zh-CN" altLang="en-US" dirty="0"/>
              <a:t>对话界面</a:t>
            </a:r>
          </a:p>
        </p:txBody>
      </p:sp>
      <p:pic>
        <p:nvPicPr>
          <p:cNvPr id="9" name="图片 8">
            <a:extLst>
              <a:ext uri="{FF2B5EF4-FFF2-40B4-BE49-F238E27FC236}">
                <a16:creationId xmlns:a16="http://schemas.microsoft.com/office/drawing/2014/main" id="{30B533CD-B336-4396-BD68-7CAA432DF4E6}"/>
              </a:ext>
            </a:extLst>
          </p:cNvPr>
          <p:cNvPicPr>
            <a:picLocks noChangeAspect="1"/>
          </p:cNvPicPr>
          <p:nvPr/>
        </p:nvPicPr>
        <p:blipFill rotWithShape="1">
          <a:blip r:embed="rId4"/>
          <a:srcRect t="43395" r="3835"/>
          <a:stretch/>
        </p:blipFill>
        <p:spPr>
          <a:xfrm>
            <a:off x="8059648" y="202087"/>
            <a:ext cx="2940681" cy="1013766"/>
          </a:xfrm>
          <a:prstGeom prst="rect">
            <a:avLst/>
          </a:prstGeom>
        </p:spPr>
      </p:pic>
    </p:spTree>
    <p:extLst>
      <p:ext uri="{BB962C8B-B14F-4D97-AF65-F5344CB8AC3E}">
        <p14:creationId xmlns:p14="http://schemas.microsoft.com/office/powerpoint/2010/main" val="19353718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B15C1C-065D-60D2-FC6E-411E94B7114A}"/>
              </a:ext>
            </a:extLst>
          </p:cNvPr>
          <p:cNvSpPr>
            <a:spLocks noGrp="1"/>
          </p:cNvSpPr>
          <p:nvPr>
            <p:ph type="title"/>
          </p:nvPr>
        </p:nvSpPr>
        <p:spPr/>
        <p:txBody>
          <a:bodyPr/>
          <a:lstStyle/>
          <a:p>
            <a:r>
              <a:rPr lang="zh-CN" altLang="en-US" dirty="0"/>
              <a:t>结果展示</a:t>
            </a:r>
          </a:p>
        </p:txBody>
      </p:sp>
      <p:sp>
        <p:nvSpPr>
          <p:cNvPr id="3" name="内容占位符 2">
            <a:extLst>
              <a:ext uri="{FF2B5EF4-FFF2-40B4-BE49-F238E27FC236}">
                <a16:creationId xmlns:a16="http://schemas.microsoft.com/office/drawing/2014/main" id="{6E8F2A3E-757A-F74C-81C5-1471AE007A76}"/>
              </a:ext>
            </a:extLst>
          </p:cNvPr>
          <p:cNvSpPr>
            <a:spLocks noGrp="1"/>
          </p:cNvSpPr>
          <p:nvPr>
            <p:ph idx="1"/>
          </p:nvPr>
        </p:nvSpPr>
        <p:spPr>
          <a:xfrm>
            <a:off x="746236" y="381000"/>
            <a:ext cx="6281873" cy="1295437"/>
          </a:xfrm>
        </p:spPr>
        <p:txBody>
          <a:bodyPr>
            <a:normAutofit/>
          </a:bodyPr>
          <a:lstStyle/>
          <a:p>
            <a:r>
              <a:rPr lang="zh-CN" altLang="en-US" sz="2800" dirty="0"/>
              <a:t>苏格拉底式对话</a:t>
            </a:r>
            <a:r>
              <a:rPr lang="en-US" altLang="zh-CN" sz="2800" dirty="0"/>
              <a:t>(</a:t>
            </a:r>
            <a:r>
              <a:rPr lang="zh-CN" altLang="en-US" sz="2800" dirty="0"/>
              <a:t>日志</a:t>
            </a:r>
            <a:r>
              <a:rPr lang="en-US" altLang="zh-CN" sz="2800" dirty="0"/>
              <a:t>)</a:t>
            </a:r>
            <a:endParaRPr lang="zh-CN" altLang="en-US" sz="2800" dirty="0"/>
          </a:p>
        </p:txBody>
      </p:sp>
      <p:sp>
        <p:nvSpPr>
          <p:cNvPr id="13" name="文本框 12">
            <a:extLst>
              <a:ext uri="{FF2B5EF4-FFF2-40B4-BE49-F238E27FC236}">
                <a16:creationId xmlns:a16="http://schemas.microsoft.com/office/drawing/2014/main" id="{13046C62-B64A-4B62-BADC-1A7997BBCA81}"/>
              </a:ext>
            </a:extLst>
          </p:cNvPr>
          <p:cNvSpPr txBox="1"/>
          <p:nvPr/>
        </p:nvSpPr>
        <p:spPr>
          <a:xfrm>
            <a:off x="4794233" y="674400"/>
            <a:ext cx="6888597" cy="5509200"/>
          </a:xfrm>
          <a:prstGeom prst="rect">
            <a:avLst/>
          </a:prstGeom>
          <a:noFill/>
        </p:spPr>
        <p:txBody>
          <a:bodyPr wrap="square" rtlCol="0">
            <a:spAutoFit/>
          </a:bodyPr>
          <a:lstStyle/>
          <a:p>
            <a:r>
              <a:rPr lang="en-US" altLang="zh-CN" sz="1600" dirty="0"/>
              <a:t>* Running on local URL: http://127.0.0.1:7860</a:t>
            </a:r>
          </a:p>
          <a:p>
            <a:r>
              <a:rPr lang="en-US" altLang="zh-CN" sz="1600" dirty="0"/>
              <a:t>To create a public link, set share=True in launch().</a:t>
            </a:r>
          </a:p>
          <a:p>
            <a:endParaRPr lang="en-US" altLang="zh-CN" sz="1600" dirty="0"/>
          </a:p>
          <a:p>
            <a:r>
              <a:rPr lang="en-US" altLang="zh-CN" sz="1600" dirty="0"/>
              <a:t>{'query': '</a:t>
            </a:r>
            <a:r>
              <a:rPr lang="zh-CN" altLang="en-US" sz="1600" dirty="0"/>
              <a:t>让我们讨论一下数据库系统</a:t>
            </a:r>
            <a:r>
              <a:rPr lang="en-US" altLang="zh-CN" sz="1600" dirty="0"/>
              <a:t>', </a:t>
            </a:r>
          </a:p>
          <a:p>
            <a:r>
              <a:rPr lang="en-US" altLang="zh-CN" sz="1600" dirty="0"/>
              <a:t>'result': '</a:t>
            </a:r>
            <a:r>
              <a:rPr lang="zh-CN" altLang="en-US" sz="1600" dirty="0"/>
              <a:t>当然可以。首先，让我们从数据库系统的基本概念开始探讨。数据库系统是由多个组件构成的复杂系统，它如何帮助我们在数据管理和检索方面更高效呢？以下是一些引导性问题，可以帮助我们更深入地理解这个话题：</a:t>
            </a:r>
            <a:r>
              <a:rPr lang="en-US" altLang="zh-CN" sz="1600" dirty="0">
                <a:solidFill>
                  <a:srgbClr val="FF0000"/>
                </a:solidFill>
              </a:rPr>
              <a:t>\n\n1. </a:t>
            </a:r>
            <a:r>
              <a:rPr lang="zh-CN" altLang="en-US" sz="1600" dirty="0">
                <a:solidFill>
                  <a:srgbClr val="FF0000"/>
                </a:solidFill>
              </a:rPr>
              <a:t>你认为数据库系统在数据管理方面有哪些关键优势？</a:t>
            </a:r>
            <a:r>
              <a:rPr lang="en-US" altLang="zh-CN" sz="1600" dirty="0">
                <a:solidFill>
                  <a:srgbClr val="FF0000"/>
                </a:solidFill>
              </a:rPr>
              <a:t>\n2. </a:t>
            </a:r>
            <a:r>
              <a:rPr lang="zh-CN" altLang="en-US" sz="1600" dirty="0">
                <a:solidFill>
                  <a:srgbClr val="FF0000"/>
                </a:solidFill>
              </a:rPr>
              <a:t>你能描述一下数据库系统是如何帮助提高数据检索效率的吗？</a:t>
            </a:r>
            <a:r>
              <a:rPr lang="en-US" altLang="zh-CN" sz="1600" dirty="0"/>
              <a:t>’}</a:t>
            </a:r>
          </a:p>
          <a:p>
            <a:endParaRPr lang="en-US" altLang="zh-CN" sz="1600" dirty="0"/>
          </a:p>
          <a:p>
            <a:r>
              <a:rPr lang="en-US" altLang="zh-CN" sz="1600" dirty="0"/>
              <a:t>{'query': '</a:t>
            </a:r>
            <a:r>
              <a:rPr lang="zh-CN" altLang="en-US" sz="1600" dirty="0"/>
              <a:t>描述一下数据库系统是如何帮助提高数据检索效率</a:t>
            </a:r>
            <a:r>
              <a:rPr lang="en-US" altLang="zh-CN" sz="1600" dirty="0"/>
              <a:t>', </a:t>
            </a:r>
          </a:p>
          <a:p>
            <a:r>
              <a:rPr lang="en-US" altLang="zh-CN" sz="1600" dirty="0"/>
              <a:t>'result': '</a:t>
            </a:r>
            <a:r>
              <a:rPr lang="zh-CN" altLang="en-US" sz="1600" dirty="0"/>
              <a:t>数据库系统在数据检索效率方面发挥着关键作用，我们可以从以下几个问题入手，以帮助你逐步加深理解：</a:t>
            </a:r>
            <a:r>
              <a:rPr lang="en-US" altLang="zh-CN" sz="1600" dirty="0">
                <a:solidFill>
                  <a:srgbClr val="FF0000"/>
                </a:solidFill>
              </a:rPr>
              <a:t>\n\n1. </a:t>
            </a:r>
            <a:r>
              <a:rPr lang="zh-CN" altLang="en-US" sz="1600" dirty="0">
                <a:solidFill>
                  <a:srgbClr val="FF0000"/>
                </a:solidFill>
              </a:rPr>
              <a:t>你觉得索引在数据检索中扮演了什么角色？索引如何帮助数据库系统更快地定位所需数据？</a:t>
            </a:r>
            <a:r>
              <a:rPr lang="en-US" altLang="zh-CN" sz="1600" dirty="0">
                <a:solidFill>
                  <a:srgbClr val="FF0000"/>
                </a:solidFill>
              </a:rPr>
              <a:t>\n2. </a:t>
            </a:r>
            <a:r>
              <a:rPr lang="zh-CN" altLang="en-US" sz="1600" dirty="0">
                <a:solidFill>
                  <a:srgbClr val="FF0000"/>
                </a:solidFill>
              </a:rPr>
              <a:t>如果没有索引，数据库系统会如何执行数据检索？这样做的效率会如何受到影响？</a:t>
            </a:r>
            <a:r>
              <a:rPr lang="en-US" altLang="zh-CN" sz="1600" dirty="0"/>
              <a:t>’}</a:t>
            </a:r>
          </a:p>
          <a:p>
            <a:endParaRPr lang="en-US" altLang="zh-CN" sz="1600" dirty="0"/>
          </a:p>
          <a:p>
            <a:r>
              <a:rPr lang="en-US" altLang="zh-CN" sz="1600" dirty="0"/>
              <a:t>{'query': '</a:t>
            </a:r>
            <a:r>
              <a:rPr lang="zh-CN" altLang="en-US" sz="1600" dirty="0"/>
              <a:t>如果没有索引，数据库系统会如何执行数据检索</a:t>
            </a:r>
            <a:r>
              <a:rPr lang="en-US" altLang="zh-CN" sz="1600" dirty="0"/>
              <a:t>', </a:t>
            </a:r>
          </a:p>
          <a:p>
            <a:r>
              <a:rPr lang="en-US" altLang="zh-CN" sz="1600" dirty="0"/>
              <a:t>'result': </a:t>
            </a:r>
            <a:r>
              <a:rPr lang="zh-CN" altLang="en-US" sz="1600" dirty="0"/>
              <a:t>如果没有索引，数据库系统在数据检索方面会面临以下几个挑战。让我们通过一些问题来逐步理解这些影响：</a:t>
            </a:r>
            <a:r>
              <a:rPr lang="en-US" altLang="zh-CN" sz="1600" dirty="0">
                <a:solidFill>
                  <a:srgbClr val="FF0000"/>
                </a:solidFill>
              </a:rPr>
              <a:t>\n\n1. </a:t>
            </a:r>
            <a:r>
              <a:rPr lang="zh-CN" altLang="en-US" sz="1600" dirty="0">
                <a:solidFill>
                  <a:srgbClr val="FF0000"/>
                </a:solidFill>
              </a:rPr>
              <a:t>你认为在没有索引的情况下，数据库会采取什么样的策略来查找数据</a:t>
            </a:r>
            <a:r>
              <a:rPr lang="en-US" altLang="zh-CN" sz="1600" dirty="0">
                <a:solidFill>
                  <a:srgbClr val="FF0000"/>
                </a:solidFill>
              </a:rPr>
              <a:t>\n2. </a:t>
            </a:r>
            <a:r>
              <a:rPr lang="zh-CN" altLang="en-US" sz="1600" dirty="0">
                <a:solidFill>
                  <a:srgbClr val="FF0000"/>
                </a:solidFill>
              </a:rPr>
              <a:t>假设一个特定查询频繁使用没有索引的字段，系统性能会如何</a:t>
            </a:r>
            <a:r>
              <a:rPr lang="en-US" altLang="zh-CN" sz="1600" dirty="0"/>
              <a:t>''}</a:t>
            </a:r>
          </a:p>
        </p:txBody>
      </p:sp>
    </p:spTree>
    <p:extLst>
      <p:ext uri="{BB962C8B-B14F-4D97-AF65-F5344CB8AC3E}">
        <p14:creationId xmlns:p14="http://schemas.microsoft.com/office/powerpoint/2010/main" val="398800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B15C1C-065D-60D2-FC6E-411E94B7114A}"/>
              </a:ext>
            </a:extLst>
          </p:cNvPr>
          <p:cNvSpPr>
            <a:spLocks noGrp="1"/>
          </p:cNvSpPr>
          <p:nvPr>
            <p:ph type="title"/>
          </p:nvPr>
        </p:nvSpPr>
        <p:spPr/>
        <p:txBody>
          <a:bodyPr/>
          <a:lstStyle/>
          <a:p>
            <a:r>
              <a:rPr lang="zh-CN" altLang="en-US" dirty="0"/>
              <a:t>其它工作</a:t>
            </a:r>
          </a:p>
        </p:txBody>
      </p:sp>
      <p:sp>
        <p:nvSpPr>
          <p:cNvPr id="3" name="内容占位符 2">
            <a:extLst>
              <a:ext uri="{FF2B5EF4-FFF2-40B4-BE49-F238E27FC236}">
                <a16:creationId xmlns:a16="http://schemas.microsoft.com/office/drawing/2014/main" id="{6E8F2A3E-757A-F74C-81C5-1471AE007A76}"/>
              </a:ext>
            </a:extLst>
          </p:cNvPr>
          <p:cNvSpPr>
            <a:spLocks noGrp="1"/>
          </p:cNvSpPr>
          <p:nvPr>
            <p:ph idx="1"/>
          </p:nvPr>
        </p:nvSpPr>
        <p:spPr>
          <a:xfrm>
            <a:off x="4530836" y="0"/>
            <a:ext cx="6281873" cy="1295437"/>
          </a:xfrm>
        </p:spPr>
        <p:txBody>
          <a:bodyPr/>
          <a:lstStyle/>
          <a:p>
            <a:r>
              <a:rPr lang="zh-CN" altLang="en-US" dirty="0"/>
              <a:t>基于预训练</a:t>
            </a:r>
            <a:r>
              <a:rPr lang="en-US" altLang="zh-CN" dirty="0"/>
              <a:t>GPT-2</a:t>
            </a:r>
            <a:r>
              <a:rPr lang="zh-CN" altLang="en-US" dirty="0"/>
              <a:t>的苏格拉底提问器</a:t>
            </a:r>
          </a:p>
        </p:txBody>
      </p:sp>
      <p:pic>
        <p:nvPicPr>
          <p:cNvPr id="9" name="图片 8">
            <a:extLst>
              <a:ext uri="{FF2B5EF4-FFF2-40B4-BE49-F238E27FC236}">
                <a16:creationId xmlns:a16="http://schemas.microsoft.com/office/drawing/2014/main" id="{CBD812BF-42B0-4ADF-B471-2A2B5AE112BF}"/>
              </a:ext>
            </a:extLst>
          </p:cNvPr>
          <p:cNvPicPr>
            <a:picLocks noChangeAspect="1"/>
          </p:cNvPicPr>
          <p:nvPr/>
        </p:nvPicPr>
        <p:blipFill>
          <a:blip r:embed="rId2"/>
          <a:stretch>
            <a:fillRect/>
          </a:stretch>
        </p:blipFill>
        <p:spPr>
          <a:xfrm>
            <a:off x="6495543" y="3156049"/>
            <a:ext cx="5620257" cy="3777286"/>
          </a:xfrm>
          <a:prstGeom prst="rect">
            <a:avLst/>
          </a:prstGeom>
        </p:spPr>
      </p:pic>
      <p:pic>
        <p:nvPicPr>
          <p:cNvPr id="8" name="图片 7">
            <a:extLst>
              <a:ext uri="{FF2B5EF4-FFF2-40B4-BE49-F238E27FC236}">
                <a16:creationId xmlns:a16="http://schemas.microsoft.com/office/drawing/2014/main" id="{311A29D3-9C54-4AC4-ABFF-EF77BDCDB774}"/>
              </a:ext>
            </a:extLst>
          </p:cNvPr>
          <p:cNvPicPr>
            <a:picLocks noChangeAspect="1"/>
          </p:cNvPicPr>
          <p:nvPr/>
        </p:nvPicPr>
        <p:blipFill>
          <a:blip r:embed="rId3"/>
          <a:stretch>
            <a:fillRect/>
          </a:stretch>
        </p:blipFill>
        <p:spPr>
          <a:xfrm>
            <a:off x="4676851" y="953956"/>
            <a:ext cx="2838298" cy="3136780"/>
          </a:xfrm>
          <a:prstGeom prst="rect">
            <a:avLst/>
          </a:prstGeom>
        </p:spPr>
      </p:pic>
      <p:sp>
        <p:nvSpPr>
          <p:cNvPr id="6" name="内容占位符 2">
            <a:extLst>
              <a:ext uri="{FF2B5EF4-FFF2-40B4-BE49-F238E27FC236}">
                <a16:creationId xmlns:a16="http://schemas.microsoft.com/office/drawing/2014/main" id="{B66A1220-425B-4716-A441-EB401F8DEAE9}"/>
              </a:ext>
            </a:extLst>
          </p:cNvPr>
          <p:cNvSpPr txBox="1">
            <a:spLocks/>
          </p:cNvSpPr>
          <p:nvPr/>
        </p:nvSpPr>
        <p:spPr>
          <a:xfrm>
            <a:off x="7566136" y="1295437"/>
            <a:ext cx="6281873" cy="1295437"/>
          </a:xfrm>
          <a:prstGeom prst="rect">
            <a:avLst/>
          </a:prstGeom>
        </p:spPr>
        <p:txBody>
          <a:bodyPr vert="horz" lIns="91440" tIns="45720" rIns="91440" bIns="45720" rtlCol="0" anchor="ctr">
            <a:normAutofit/>
          </a:bodyPr>
          <a:lst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a:lstStyle>
          <a:p>
            <a:pPr marL="0" indent="0">
              <a:buNone/>
            </a:pPr>
            <a:r>
              <a:rPr lang="zh-CN" altLang="en-US" sz="1400" dirty="0"/>
              <a:t>存在大量大模型幻觉和过拟合问题，</a:t>
            </a:r>
            <a:endParaRPr lang="en-US" altLang="zh-CN" sz="1400" dirty="0"/>
          </a:p>
          <a:p>
            <a:pPr marL="0" indent="0">
              <a:buNone/>
            </a:pPr>
            <a:r>
              <a:rPr lang="zh-CN" altLang="en-US" sz="1400" dirty="0"/>
              <a:t>故不在此展开说明</a:t>
            </a:r>
            <a:r>
              <a:rPr lang="en-US" altLang="zh-CN" sz="1400" dirty="0"/>
              <a:t>(</a:t>
            </a:r>
            <a:r>
              <a:rPr lang="zh-CN" altLang="en-US" sz="1400" dirty="0"/>
              <a:t>或者学弟你那也可以展开说说</a:t>
            </a:r>
            <a:r>
              <a:rPr lang="en-US" altLang="zh-CN" sz="1400" dirty="0"/>
              <a:t>)</a:t>
            </a:r>
            <a:endParaRPr lang="zh-CN" altLang="en-US" sz="1400" dirty="0"/>
          </a:p>
        </p:txBody>
      </p:sp>
    </p:spTree>
    <p:extLst>
      <p:ext uri="{BB962C8B-B14F-4D97-AF65-F5344CB8AC3E}">
        <p14:creationId xmlns:p14="http://schemas.microsoft.com/office/powerpoint/2010/main" val="32108366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CDF2B0-F6D2-CF2D-0B8D-EBA965595D2B}"/>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9BA32085-0072-DCB3-2FC1-77DCCDF02236}"/>
              </a:ext>
            </a:extLst>
          </p:cNvPr>
          <p:cNvSpPr>
            <a:spLocks noGrp="1"/>
          </p:cNvSpPr>
          <p:nvPr>
            <p:ph type="ctrTitle"/>
          </p:nvPr>
        </p:nvSpPr>
        <p:spPr>
          <a:xfrm>
            <a:off x="1756042" y="2162590"/>
            <a:ext cx="8679915" cy="1748729"/>
          </a:xfrm>
        </p:spPr>
        <p:txBody>
          <a:bodyPr/>
          <a:lstStyle/>
          <a:p>
            <a:r>
              <a:rPr lang="zh-CN" altLang="en-US" dirty="0"/>
              <a:t>谢谢各位</a:t>
            </a:r>
          </a:p>
        </p:txBody>
      </p:sp>
    </p:spTree>
    <p:extLst>
      <p:ext uri="{BB962C8B-B14F-4D97-AF65-F5344CB8AC3E}">
        <p14:creationId xmlns:p14="http://schemas.microsoft.com/office/powerpoint/2010/main" val="3479576224"/>
      </p:ext>
    </p:extLst>
  </p:cSld>
  <p:clrMapOvr>
    <a:masterClrMapping/>
  </p:clrMapOvr>
</p:sld>
</file>

<file path=ppt/theme/theme1.xml><?xml version="1.0" encoding="utf-8"?>
<a:theme xmlns:a="http://schemas.openxmlformats.org/drawingml/2006/main" name="地图集">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TM16401371[[fn=地图集]]</Template>
  <TotalTime>226</TotalTime>
  <Words>717</Words>
  <Application>Microsoft Office PowerPoint</Application>
  <PresentationFormat>宽屏</PresentationFormat>
  <Paragraphs>43</Paragraphs>
  <Slides>9</Slides>
  <Notes>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9</vt:i4>
      </vt:variant>
    </vt:vector>
  </HeadingPairs>
  <TitlesOfParts>
    <vt:vector size="14" baseType="lpstr">
      <vt:lpstr>等线</vt:lpstr>
      <vt:lpstr>Calibri Light</vt:lpstr>
      <vt:lpstr>Rockwell</vt:lpstr>
      <vt:lpstr>Wingdings</vt:lpstr>
      <vt:lpstr>地图集</vt:lpstr>
      <vt:lpstr>基于Fine-tuning与RAG的 苏格拉底提问器</vt:lpstr>
      <vt:lpstr>目录</vt:lpstr>
      <vt:lpstr>背景介绍</vt:lpstr>
      <vt:lpstr>技术信息</vt:lpstr>
      <vt:lpstr>代码详解</vt:lpstr>
      <vt:lpstr>结果展示</vt:lpstr>
      <vt:lpstr>结果展示</vt:lpstr>
      <vt:lpstr>其它工作</vt:lpstr>
      <vt:lpstr>谢谢各位</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基于Fine-tuning与RAG的 苏格拉底提问器</dc:title>
  <dc:creator>姬天骄</dc:creator>
  <cp:lastModifiedBy>Hiroaki Dann</cp:lastModifiedBy>
  <cp:revision>6</cp:revision>
  <dcterms:created xsi:type="dcterms:W3CDTF">2024-11-06T07:20:44Z</dcterms:created>
  <dcterms:modified xsi:type="dcterms:W3CDTF">2024-11-06T11:09:23Z</dcterms:modified>
</cp:coreProperties>
</file>