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1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2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13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14.xml" ContentType="application/vnd.openxmlformats-officedocument.presentationml.notesSlide+xml"/>
  <Override PartName="/ppt/tags/tag7.xml" ContentType="application/vnd.openxmlformats-officedocument.presentationml.tags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>
  <p:sldMasterIdLst>
    <p:sldMasterId id="2147483648" r:id="rId1"/>
    <p:sldMasterId id="2147483650" r:id="rId2"/>
  </p:sldMasterIdLst>
  <p:notesMasterIdLst>
    <p:notesMasterId r:id="rId22"/>
  </p:notesMasterIdLst>
  <p:handoutMasterIdLst>
    <p:handoutMasterId r:id="rId23"/>
  </p:handoutMasterIdLst>
  <p:sldIdLst>
    <p:sldId id="1510" r:id="rId3"/>
    <p:sldId id="1589" r:id="rId4"/>
    <p:sldId id="1583" r:id="rId5"/>
    <p:sldId id="1584" r:id="rId6"/>
    <p:sldId id="1585" r:id="rId7"/>
    <p:sldId id="1586" r:id="rId8"/>
    <p:sldId id="1590" r:id="rId9"/>
    <p:sldId id="1574" r:id="rId10"/>
    <p:sldId id="1575" r:id="rId11"/>
    <p:sldId id="1576" r:id="rId12"/>
    <p:sldId id="1577" r:id="rId13"/>
    <p:sldId id="1591" r:id="rId14"/>
    <p:sldId id="1587" r:id="rId15"/>
    <p:sldId id="1578" r:id="rId16"/>
    <p:sldId id="1588" r:id="rId17"/>
    <p:sldId id="1579" r:id="rId18"/>
    <p:sldId id="1580" r:id="rId19"/>
    <p:sldId id="1581" r:id="rId20"/>
    <p:sldId id="1582" r:id="rId21"/>
  </p:sldIdLst>
  <p:sldSz cx="12192000" cy="6858000"/>
  <p:notesSz cx="6807200" cy="9939338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C7B60971-975A-49B6-A1DD-D503679058E9}">
          <p14:sldIdLst>
            <p14:sldId id="1510"/>
            <p14:sldId id="1589"/>
            <p14:sldId id="1583"/>
            <p14:sldId id="1584"/>
            <p14:sldId id="1585"/>
            <p14:sldId id="1586"/>
            <p14:sldId id="1590"/>
            <p14:sldId id="1574"/>
            <p14:sldId id="1575"/>
            <p14:sldId id="1576"/>
            <p14:sldId id="1577"/>
            <p14:sldId id="1591"/>
            <p14:sldId id="1587"/>
            <p14:sldId id="1578"/>
            <p14:sldId id="1588"/>
            <p14:sldId id="1579"/>
            <p14:sldId id="1580"/>
            <p14:sldId id="1581"/>
            <p14:sldId id="158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323">
          <p15:clr>
            <a:srgbClr val="A4A3A4"/>
          </p15:clr>
        </p15:guide>
        <p15:guide id="2" pos="232">
          <p15:clr>
            <a:srgbClr val="A4A3A4"/>
          </p15:clr>
        </p15:guide>
        <p15:guide id="3" pos="4005">
          <p15:clr>
            <a:srgbClr val="A4A3A4"/>
          </p15:clr>
        </p15:guide>
        <p15:guide id="4" pos="759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许 安鹏" initials="" lastIdx="2" clrIdx="0"/>
  <p:cmAuthor id="1" name="苏美玲" initials="l" lastIdx="2" clrIdx="0"/>
  <p:cmAuthor id="2" name="陈思宏" initials="陈思宏" lastIdx="1" clrIdx="1"/>
  <p:cmAuthor id="3" name="DELL" initials="D" lastIdx="1" clrIdx="1"/>
  <p:cmAuthor id="4" name="方林子" initials="方" lastIdx="1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00"/>
    <a:srgbClr val="F3CC8F"/>
    <a:srgbClr val="FFC000"/>
    <a:srgbClr val="B5B5F3"/>
    <a:srgbClr val="B3D9B3"/>
    <a:srgbClr val="B4DAB4"/>
    <a:srgbClr val="B9B9FF"/>
    <a:srgbClr val="FFCA28"/>
    <a:srgbClr val="DE5F0F"/>
    <a:srgbClr val="2286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838" autoAdjust="0"/>
    <p:restoredTop sz="71062" autoAdjust="0"/>
  </p:normalViewPr>
  <p:slideViewPr>
    <p:cSldViewPr snapToGrid="0">
      <p:cViewPr varScale="1">
        <p:scale>
          <a:sx n="69" d="100"/>
          <a:sy n="69" d="100"/>
        </p:scale>
        <p:origin x="1556" y="60"/>
      </p:cViewPr>
      <p:guideLst>
        <p:guide orient="horz" pos="2323"/>
        <p:guide pos="232"/>
        <p:guide pos="4005"/>
        <p:guide pos="759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9" d="100"/>
          <a:sy n="59" d="100"/>
        </p:scale>
        <p:origin x="3235" y="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3" y="1"/>
            <a:ext cx="2949786" cy="498693"/>
          </a:xfrm>
          <a:prstGeom prst="rect">
            <a:avLst/>
          </a:prstGeom>
        </p:spPr>
        <p:txBody>
          <a:bodyPr vert="horz" lIns="91543" tIns="45771" rIns="91543" bIns="45771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55841" y="1"/>
            <a:ext cx="2949786" cy="498693"/>
          </a:xfrm>
          <a:prstGeom prst="rect">
            <a:avLst/>
          </a:prstGeom>
        </p:spPr>
        <p:txBody>
          <a:bodyPr vert="horz" lIns="91543" tIns="45771" rIns="91543" bIns="45771" rtlCol="0"/>
          <a:lstStyle>
            <a:lvl1pPr algn="r">
              <a:defRPr sz="1200"/>
            </a:lvl1pPr>
          </a:lstStyle>
          <a:p>
            <a:fld id="{18F68921-5FC2-4554-A82D-AC62BB1DC2A5}" type="datetimeFigureOut">
              <a:rPr lang="zh-CN" altLang="en-US" smtClean="0"/>
              <a:t>2024/11/10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3" y="9440648"/>
            <a:ext cx="2949786" cy="498692"/>
          </a:xfrm>
          <a:prstGeom prst="rect">
            <a:avLst/>
          </a:prstGeom>
        </p:spPr>
        <p:txBody>
          <a:bodyPr vert="horz" lIns="91543" tIns="45771" rIns="91543" bIns="45771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55841" y="9440648"/>
            <a:ext cx="2949786" cy="498692"/>
          </a:xfrm>
          <a:prstGeom prst="rect">
            <a:avLst/>
          </a:prstGeom>
        </p:spPr>
        <p:txBody>
          <a:bodyPr vert="horz" lIns="91543" tIns="45771" rIns="91543" bIns="45771" rtlCol="0" anchor="b"/>
          <a:lstStyle>
            <a:lvl1pPr algn="r">
              <a:defRPr sz="1200"/>
            </a:lvl1pPr>
          </a:lstStyle>
          <a:p>
            <a:fld id="{67BDDD76-9583-42EA-A35E-C613F935F6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3" y="1"/>
            <a:ext cx="2949786" cy="498693"/>
          </a:xfrm>
          <a:prstGeom prst="rect">
            <a:avLst/>
          </a:prstGeom>
        </p:spPr>
        <p:txBody>
          <a:bodyPr vert="horz" lIns="91543" tIns="45771" rIns="91543" bIns="45771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5841" y="1"/>
            <a:ext cx="2949786" cy="498693"/>
          </a:xfrm>
          <a:prstGeom prst="rect">
            <a:avLst/>
          </a:prstGeom>
        </p:spPr>
        <p:txBody>
          <a:bodyPr vert="horz" lIns="91543" tIns="45771" rIns="91543" bIns="45771" rtlCol="0"/>
          <a:lstStyle>
            <a:lvl1pPr algn="r">
              <a:defRPr sz="1200"/>
            </a:lvl1pPr>
          </a:lstStyle>
          <a:p>
            <a:fld id="{E411C3E4-5F90-49BE-BDCC-685715973F31}" type="datetimeFigureOut">
              <a:rPr lang="zh-CN" altLang="en-US" smtClean="0"/>
              <a:t>2024/11/10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3013"/>
            <a:ext cx="5962650" cy="3354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543" tIns="45771" rIns="91543" bIns="45771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0721" y="4783306"/>
            <a:ext cx="5445760" cy="3913615"/>
          </a:xfrm>
          <a:prstGeom prst="rect">
            <a:avLst/>
          </a:prstGeom>
        </p:spPr>
        <p:txBody>
          <a:bodyPr vert="horz" lIns="91543" tIns="45771" rIns="91543" bIns="45771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3" y="9440648"/>
            <a:ext cx="2949786" cy="498692"/>
          </a:xfrm>
          <a:prstGeom prst="rect">
            <a:avLst/>
          </a:prstGeom>
        </p:spPr>
        <p:txBody>
          <a:bodyPr vert="horz" lIns="91543" tIns="45771" rIns="91543" bIns="45771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5841" y="9440648"/>
            <a:ext cx="2949786" cy="498692"/>
          </a:xfrm>
          <a:prstGeom prst="rect">
            <a:avLst/>
          </a:prstGeom>
        </p:spPr>
        <p:txBody>
          <a:bodyPr vert="horz" lIns="91543" tIns="45771" rIns="91543" bIns="45771" rtlCol="0" anchor="b"/>
          <a:lstStyle>
            <a:lvl1pPr algn="r">
              <a:defRPr sz="1200"/>
            </a:lvl1pPr>
          </a:lstStyle>
          <a:p>
            <a:fld id="{B45537CA-86A4-415A-9144-FE0D6ABAD16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神经网络的输入为什么是</a:t>
            </a:r>
            <a:r>
              <a:rPr lang="en-US" altLang="zh-CN" dirty="0"/>
              <a:t>3</a:t>
            </a:r>
            <a:r>
              <a:rPr lang="zh-CN" altLang="en-US" dirty="0"/>
              <a:t>*</a:t>
            </a:r>
            <a:r>
              <a:rPr lang="en-US" altLang="zh-CN" dirty="0"/>
              <a:t>3</a:t>
            </a:r>
            <a:r>
              <a:rPr lang="zh-CN" altLang="en-US" dirty="0"/>
              <a:t>*</a:t>
            </a:r>
            <a:r>
              <a:rPr lang="en-US" altLang="zh-CN" dirty="0"/>
              <a:t>2</a:t>
            </a:r>
            <a:r>
              <a:rPr lang="zh-CN" altLang="en-US" dirty="0"/>
              <a:t>？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*</a:t>
            </a:r>
            <a:r>
              <a:rPr lang="en-US" altLang="zh-CN" dirty="0"/>
              <a:t>3</a:t>
            </a:r>
            <a:r>
              <a:rPr lang="zh-CN" altLang="en-US" dirty="0"/>
              <a:t>是棋盘大小，</a:t>
            </a:r>
            <a:r>
              <a:rPr lang="en-US" altLang="zh-CN" dirty="0"/>
              <a:t>2</a:t>
            </a:r>
            <a:r>
              <a:rPr lang="zh-CN" altLang="en-US" dirty="0"/>
              <a:t>是通道数</a:t>
            </a:r>
            <a:endParaRPr lang="en-US" altLang="zh-CN" dirty="0"/>
          </a:p>
          <a:p>
            <a:r>
              <a:rPr lang="zh-CN" altLang="en-US" dirty="0"/>
              <a:t>如果当前格子内有黑或者白子，对应编码为</a:t>
            </a:r>
            <a:r>
              <a:rPr lang="en-US" altLang="zh-CN" dirty="0"/>
              <a:t>【1,0】</a:t>
            </a:r>
            <a:r>
              <a:rPr lang="zh-CN" altLang="en-US" dirty="0"/>
              <a:t>，</a:t>
            </a:r>
            <a:r>
              <a:rPr lang="en-US" altLang="zh-CN" dirty="0"/>
              <a:t>【0,1】</a:t>
            </a:r>
            <a:r>
              <a:rPr lang="zh-CN" altLang="en-US" dirty="0"/>
              <a:t>，而无子编码为</a:t>
            </a:r>
            <a:r>
              <a:rPr lang="en-US" altLang="zh-CN" dirty="0"/>
              <a:t>【0,0】</a:t>
            </a:r>
          </a:p>
          <a:p>
            <a:r>
              <a:rPr lang="zh-CN" altLang="en-US" dirty="0"/>
              <a:t>注意代码实现时为了强调上一步落子的位置而加了一个通道，把上一步落子的位置标记了出来，记为</a:t>
            </a:r>
            <a:r>
              <a:rPr lang="en-US" altLang="zh-CN" dirty="0"/>
              <a:t>1</a:t>
            </a:r>
            <a:r>
              <a:rPr lang="zh-CN" altLang="en-US" dirty="0"/>
              <a:t>，其余为</a:t>
            </a:r>
            <a:r>
              <a:rPr lang="en-US" altLang="zh-CN" dirty="0"/>
              <a:t>0</a:t>
            </a:r>
            <a:r>
              <a:rPr lang="zh-CN" altLang="en-US" dirty="0"/>
              <a:t>因此实际输入为</a:t>
            </a:r>
            <a:r>
              <a:rPr lang="en-US" altLang="zh-CN" dirty="0"/>
              <a:t>3</a:t>
            </a:r>
            <a:r>
              <a:rPr lang="zh-CN" altLang="en-US" dirty="0"/>
              <a:t>*</a:t>
            </a:r>
            <a:r>
              <a:rPr lang="en-US" altLang="zh-CN" dirty="0"/>
              <a:t>3</a:t>
            </a:r>
            <a:r>
              <a:rPr lang="zh-CN" altLang="en-US" dirty="0"/>
              <a:t>*</a:t>
            </a:r>
            <a:r>
              <a:rPr lang="en-US" altLang="zh-CN" dirty="0"/>
              <a:t>3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5537CA-86A4-415A-9144-FE0D6ABAD16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9006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5537CA-86A4-415A-9144-FE0D6ABAD16F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25811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536217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5537CA-86A4-415A-9144-FE0D6ABAD16F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9811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5537CA-86A4-415A-9144-FE0D6ABAD16F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48786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5537CA-86A4-415A-9144-FE0D6ABAD16F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85191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5537CA-86A4-415A-9144-FE0D6ABAD16F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49080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5537CA-86A4-415A-9144-FE0D6ABAD16F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97877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5537CA-86A4-415A-9144-FE0D6ABAD16F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878061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5537CA-86A4-415A-9144-FE0D6ABAD16F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61701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20123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31017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5537CA-86A4-415A-9144-FE0D6ABAD16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98541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5537CA-86A4-415A-9144-FE0D6ABAD16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47049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5537CA-86A4-415A-9144-FE0D6ABAD16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06806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938094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345352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352592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内容占位符 9"/>
          <p:cNvSpPr>
            <a:spLocks noGrp="1"/>
          </p:cNvSpPr>
          <p:nvPr>
            <p:ph sz="quarter" idx="10" hasCustomPrompt="1"/>
          </p:nvPr>
        </p:nvSpPr>
        <p:spPr>
          <a:xfrm>
            <a:off x="1355146" y="2085227"/>
            <a:ext cx="9481708" cy="1613886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lang="en-US" altLang="zh-CN" sz="4800" b="1" kern="1200" dirty="0" smtClean="0">
                <a:solidFill>
                  <a:srgbClr val="217F9E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</a:lstStyle>
          <a:p>
            <a:pPr lvl="0"/>
            <a:r>
              <a:rPr lang="zh-CN" altLang="en-US" dirty="0"/>
              <a:t>大标题</a:t>
            </a:r>
            <a:r>
              <a:rPr lang="en-US" altLang="zh-CN" dirty="0"/>
              <a:t>48</a:t>
            </a:r>
            <a:r>
              <a:rPr lang="zh-CN" altLang="en-US" dirty="0"/>
              <a:t>磅加粗居中</a:t>
            </a:r>
            <a:endParaRPr lang="en-US" altLang="zh-CN" dirty="0"/>
          </a:p>
        </p:txBody>
      </p:sp>
      <p:sp>
        <p:nvSpPr>
          <p:cNvPr id="9" name="内容占位符 9"/>
          <p:cNvSpPr>
            <a:spLocks noGrp="1"/>
          </p:cNvSpPr>
          <p:nvPr>
            <p:ph sz="quarter" idx="11" hasCustomPrompt="1"/>
          </p:nvPr>
        </p:nvSpPr>
        <p:spPr>
          <a:xfrm>
            <a:off x="1355146" y="5932724"/>
            <a:ext cx="9481708" cy="426497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lang="en-US" altLang="zh-CN" sz="2000" b="0" kern="1200" baseline="0" dirty="0" smtClean="0">
                <a:solidFill>
                  <a:srgbClr val="217F9E"/>
                </a:solidFill>
                <a:latin typeface="+mj-ea"/>
                <a:ea typeface="+mj-ea"/>
                <a:cs typeface="+mn-cs"/>
              </a:defRPr>
            </a:lvl1pPr>
          </a:lstStyle>
          <a:p>
            <a:pPr lvl="0"/>
            <a:r>
              <a:rPr lang="en-US" altLang="zh-CN" dirty="0"/>
              <a:t>20XX</a:t>
            </a:r>
            <a:r>
              <a:rPr lang="zh-CN" altLang="en-US" dirty="0"/>
              <a:t>年</a:t>
            </a:r>
            <a:r>
              <a:rPr lang="en-US" altLang="zh-CN" dirty="0"/>
              <a:t>XX</a:t>
            </a:r>
            <a:r>
              <a:rPr lang="zh-CN" altLang="en-US" dirty="0"/>
              <a:t>月</a:t>
            </a:r>
            <a:r>
              <a:rPr lang="en-US" altLang="zh-CN" dirty="0"/>
              <a:t>XX</a:t>
            </a:r>
            <a:r>
              <a:rPr lang="zh-CN" altLang="en-US" dirty="0"/>
              <a:t>日</a:t>
            </a:r>
            <a:endParaRPr lang="en-US" altLang="zh-CN" dirty="0"/>
          </a:p>
        </p:txBody>
      </p:sp>
      <p:sp>
        <p:nvSpPr>
          <p:cNvPr id="4" name="内容占位符 9"/>
          <p:cNvSpPr>
            <a:spLocks noGrp="1"/>
          </p:cNvSpPr>
          <p:nvPr>
            <p:ph sz="quarter" idx="12" hasCustomPrompt="1"/>
          </p:nvPr>
        </p:nvSpPr>
        <p:spPr>
          <a:xfrm>
            <a:off x="1355146" y="3423905"/>
            <a:ext cx="9481708" cy="654177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lang="en-US" altLang="zh-CN" sz="3200" b="1" kern="1200" dirty="0" smtClean="0">
                <a:solidFill>
                  <a:srgbClr val="217F9E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dirty="0"/>
              <a:t>副标题</a:t>
            </a:r>
            <a:r>
              <a:rPr lang="en-US" altLang="zh-CN" dirty="0"/>
              <a:t>32</a:t>
            </a:r>
            <a:r>
              <a:rPr lang="zh-CN" altLang="en-US" dirty="0"/>
              <a:t>磅加粗居中</a:t>
            </a:r>
            <a:endParaRPr lang="en-US" altLang="zh-CN" dirty="0"/>
          </a:p>
        </p:txBody>
      </p:sp>
      <p:sp>
        <p:nvSpPr>
          <p:cNvPr id="6" name="内容占位符 9"/>
          <p:cNvSpPr>
            <a:spLocks noGrp="1"/>
          </p:cNvSpPr>
          <p:nvPr>
            <p:ph sz="quarter" idx="13" hasCustomPrompt="1"/>
          </p:nvPr>
        </p:nvSpPr>
        <p:spPr>
          <a:xfrm>
            <a:off x="1355146" y="5469727"/>
            <a:ext cx="9481708" cy="447628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lang="en-US" altLang="zh-CN" sz="2000" b="0" kern="1200" baseline="0" dirty="0" smtClean="0">
                <a:solidFill>
                  <a:srgbClr val="217F9E"/>
                </a:solidFill>
                <a:latin typeface="+mj-ea"/>
                <a:ea typeface="+mj-ea"/>
                <a:cs typeface="+mn-cs"/>
              </a:defRPr>
            </a:lvl1pPr>
          </a:lstStyle>
          <a:p>
            <a:pPr lvl="0"/>
            <a:r>
              <a:rPr lang="zh-CN" altLang="en-US" dirty="0"/>
              <a:t>汇报人：</a:t>
            </a:r>
            <a:r>
              <a:rPr lang="en-US" altLang="zh-CN" dirty="0"/>
              <a:t>XXX</a:t>
            </a:r>
          </a:p>
        </p:txBody>
      </p:sp>
      <p:sp>
        <p:nvSpPr>
          <p:cNvPr id="7" name="内容占位符 9"/>
          <p:cNvSpPr>
            <a:spLocks noGrp="1"/>
          </p:cNvSpPr>
          <p:nvPr>
            <p:ph sz="quarter" idx="14" hasCustomPrompt="1"/>
          </p:nvPr>
        </p:nvSpPr>
        <p:spPr>
          <a:xfrm>
            <a:off x="1355146" y="5006730"/>
            <a:ext cx="9481708" cy="447628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lang="en-US" altLang="zh-CN" sz="2000" b="0" kern="1200" baseline="0" dirty="0" smtClean="0">
                <a:solidFill>
                  <a:srgbClr val="217F9E"/>
                </a:solidFill>
                <a:latin typeface="+mn-ea"/>
                <a:ea typeface="+mn-ea"/>
                <a:cs typeface="+mn-cs"/>
              </a:defRPr>
            </a:lvl1pPr>
          </a:lstStyle>
          <a:p>
            <a:pPr lvl="0"/>
            <a:r>
              <a:rPr lang="zh-CN" altLang="en-US" dirty="0"/>
              <a:t>部门：</a:t>
            </a:r>
            <a:r>
              <a:rPr lang="en-US" altLang="zh-CN" dirty="0"/>
              <a:t>XXX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400">
                <a:solidFill>
                  <a:srgbClr val="C00000"/>
                </a:solidFill>
              </a:defRPr>
            </a:lvl1pPr>
          </a:lstStyle>
          <a:p>
            <a:r>
              <a:rPr lang="zh-CN" altLang="en-US" dirty="0"/>
              <a:t>标题字体</a:t>
            </a:r>
            <a:r>
              <a:rPr lang="en-US" altLang="zh-CN" dirty="0"/>
              <a:t>24</a:t>
            </a:r>
            <a:r>
              <a:rPr lang="zh-CN" altLang="en-US" dirty="0"/>
              <a:t>磅加粗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11" hasCustomPrompt="1"/>
          </p:nvPr>
        </p:nvSpPr>
        <p:spPr>
          <a:xfrm>
            <a:off x="509856" y="1026084"/>
            <a:ext cx="11172287" cy="5175969"/>
          </a:xfrm>
          <a:prstGeom prst="rect">
            <a:avLst/>
          </a:prstGeom>
        </p:spPr>
        <p:txBody>
          <a:bodyPr/>
          <a:lstStyle>
            <a:lvl1pPr marL="0" indent="-3429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altLang="zh-CN" sz="2400" kern="1200" baseline="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indent="0">
              <a:lnSpc>
                <a:spcPct val="150000"/>
              </a:lnSpc>
              <a:defRPr sz="2000"/>
            </a:lvl2pPr>
            <a:lvl3pPr marL="1143000" marR="0" indent="0" algn="l" defTabSz="914400" rtl="0" eaLnBrk="1" fontAlgn="auto" latinLnBrk="0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 sz="1800"/>
            </a:lvl3pPr>
            <a:lvl4pPr marL="1371600" indent="0">
              <a:lnSpc>
                <a:spcPct val="150000"/>
              </a:lnSpc>
              <a:buFont typeface="Arial" panose="020B0604020202020204" pitchFamily="34" charset="0"/>
              <a:buNone/>
              <a:defRPr sz="1400"/>
            </a:lvl4pPr>
          </a:lstStyle>
          <a:p>
            <a:pPr indent="-342900">
              <a:buFont typeface="Arial" panose="020B0604020202020204" pitchFamily="34" charset="0"/>
              <a:buChar char="•"/>
            </a:pPr>
            <a:r>
              <a:rPr lang="zh-CN" altLang="en-US" dirty="0"/>
              <a:t>第一级文字</a:t>
            </a:r>
            <a:r>
              <a:rPr lang="en-US" altLang="zh-CN" dirty="0"/>
              <a:t>24</a:t>
            </a:r>
            <a:r>
              <a:rPr lang="zh-CN" altLang="en-US" dirty="0"/>
              <a:t>磅</a:t>
            </a:r>
            <a:endParaRPr lang="en-US" altLang="zh-CN" dirty="0"/>
          </a:p>
          <a:p>
            <a:pPr lvl="1" indent="-342900"/>
            <a:r>
              <a:rPr lang="zh-CN" altLang="en-US" dirty="0"/>
              <a:t>第二级文字</a:t>
            </a:r>
            <a:r>
              <a:rPr lang="en-US" altLang="zh-CN" dirty="0"/>
              <a:t>20</a:t>
            </a:r>
            <a:r>
              <a:rPr lang="zh-CN" altLang="en-US" dirty="0"/>
              <a:t>磅，正文文字不得小于</a:t>
            </a:r>
            <a:r>
              <a:rPr lang="en-US" altLang="zh-CN" dirty="0"/>
              <a:t>20</a:t>
            </a:r>
            <a:r>
              <a:rPr lang="zh-CN" altLang="en-US" dirty="0"/>
              <a:t>磅</a:t>
            </a:r>
            <a:endParaRPr lang="en-US" altLang="zh-CN" dirty="0"/>
          </a:p>
          <a:p>
            <a:pPr lvl="2" indent="-342900"/>
            <a:r>
              <a:rPr lang="zh-CN" altLang="en-US" dirty="0"/>
              <a:t>第三级文字</a:t>
            </a:r>
            <a:r>
              <a:rPr lang="en-US" altLang="zh-CN" dirty="0"/>
              <a:t>18</a:t>
            </a:r>
            <a:r>
              <a:rPr lang="zh-CN" altLang="en-US" dirty="0"/>
              <a:t>磅，各级别文字间使用</a:t>
            </a:r>
            <a:r>
              <a:rPr lang="en-US" altLang="zh-CN" dirty="0"/>
              <a:t>Tab</a:t>
            </a:r>
            <a:r>
              <a:rPr lang="zh-CN" altLang="en-US" dirty="0"/>
              <a:t>键缩进</a:t>
            </a:r>
            <a:endParaRPr lang="en-US" altLang="zh-CN" dirty="0"/>
          </a:p>
          <a:p>
            <a:pPr lvl="2" indent="-342900"/>
            <a:r>
              <a:rPr lang="zh-CN" altLang="en-US" dirty="0"/>
              <a:t>表格内文字不得小于</a:t>
            </a:r>
            <a:r>
              <a:rPr lang="en-US" altLang="zh-CN" dirty="0"/>
              <a:t>16</a:t>
            </a:r>
            <a:r>
              <a:rPr lang="zh-CN" altLang="en-US" dirty="0"/>
              <a:t>磅</a:t>
            </a:r>
            <a:endParaRPr lang="en-US" altLang="zh-CN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C86C236-8560-4A30-A408-81625EA03010}" type="datetimeFigureOut">
              <a:rPr lang="zh-CN" altLang="en-US" smtClean="0"/>
              <a:t>2024/11/10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62B684B-8A05-4422-9E84-B9789C87E9B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3112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封面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内容占位符 9"/>
          <p:cNvSpPr>
            <a:spLocks noGrp="1"/>
          </p:cNvSpPr>
          <p:nvPr>
            <p:ph sz="quarter" idx="10" hasCustomPrompt="1"/>
          </p:nvPr>
        </p:nvSpPr>
        <p:spPr>
          <a:xfrm>
            <a:off x="1355146" y="2085227"/>
            <a:ext cx="9481708" cy="1613886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lang="en-US" altLang="zh-CN" sz="4800" b="1" kern="1200" dirty="0" smtClean="0">
                <a:solidFill>
                  <a:srgbClr val="217F9E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</a:lstStyle>
          <a:p>
            <a:pPr lvl="0"/>
            <a:r>
              <a:rPr lang="zh-CN" altLang="en-US" dirty="0"/>
              <a:t>大标题</a:t>
            </a:r>
            <a:r>
              <a:rPr lang="en-US" altLang="zh-CN" dirty="0"/>
              <a:t>48</a:t>
            </a:r>
            <a:r>
              <a:rPr lang="zh-CN" altLang="en-US" dirty="0"/>
              <a:t>磅加粗居中</a:t>
            </a:r>
            <a:endParaRPr lang="en-US" altLang="zh-CN" dirty="0"/>
          </a:p>
        </p:txBody>
      </p:sp>
      <p:sp>
        <p:nvSpPr>
          <p:cNvPr id="9" name="内容占位符 9"/>
          <p:cNvSpPr>
            <a:spLocks noGrp="1"/>
          </p:cNvSpPr>
          <p:nvPr>
            <p:ph sz="quarter" idx="11" hasCustomPrompt="1"/>
          </p:nvPr>
        </p:nvSpPr>
        <p:spPr>
          <a:xfrm>
            <a:off x="1355146" y="5932724"/>
            <a:ext cx="9481708" cy="426497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lang="en-US" altLang="zh-CN" sz="2000" b="0" kern="1200" baseline="0" dirty="0" smtClean="0">
                <a:solidFill>
                  <a:srgbClr val="217F9E"/>
                </a:solidFill>
                <a:latin typeface="+mj-ea"/>
                <a:ea typeface="+mj-ea"/>
                <a:cs typeface="+mn-cs"/>
              </a:defRPr>
            </a:lvl1pPr>
          </a:lstStyle>
          <a:p>
            <a:pPr lvl="0"/>
            <a:r>
              <a:rPr lang="en-US" altLang="zh-CN" dirty="0"/>
              <a:t>20XX</a:t>
            </a:r>
            <a:r>
              <a:rPr lang="zh-CN" altLang="en-US" dirty="0"/>
              <a:t>年</a:t>
            </a:r>
            <a:r>
              <a:rPr lang="en-US" altLang="zh-CN" dirty="0"/>
              <a:t>XX</a:t>
            </a:r>
            <a:r>
              <a:rPr lang="zh-CN" altLang="en-US" dirty="0"/>
              <a:t>月</a:t>
            </a:r>
            <a:r>
              <a:rPr lang="en-US" altLang="zh-CN" dirty="0"/>
              <a:t>XX</a:t>
            </a:r>
            <a:r>
              <a:rPr lang="zh-CN" altLang="en-US" dirty="0"/>
              <a:t>日</a:t>
            </a:r>
            <a:endParaRPr lang="en-US" altLang="zh-CN" dirty="0"/>
          </a:p>
        </p:txBody>
      </p:sp>
      <p:sp>
        <p:nvSpPr>
          <p:cNvPr id="4" name="内容占位符 9"/>
          <p:cNvSpPr>
            <a:spLocks noGrp="1"/>
          </p:cNvSpPr>
          <p:nvPr>
            <p:ph sz="quarter" idx="12" hasCustomPrompt="1"/>
          </p:nvPr>
        </p:nvSpPr>
        <p:spPr>
          <a:xfrm>
            <a:off x="1355146" y="3423905"/>
            <a:ext cx="9481708" cy="654177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lang="en-US" altLang="zh-CN" sz="3200" b="1" kern="1200" dirty="0" smtClean="0">
                <a:solidFill>
                  <a:srgbClr val="217F9E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dirty="0"/>
              <a:t>副标题</a:t>
            </a:r>
            <a:r>
              <a:rPr lang="en-US" altLang="zh-CN" dirty="0"/>
              <a:t>32</a:t>
            </a:r>
            <a:r>
              <a:rPr lang="zh-CN" altLang="en-US" dirty="0"/>
              <a:t>磅加粗居中</a:t>
            </a:r>
            <a:endParaRPr lang="en-US" altLang="zh-CN" dirty="0"/>
          </a:p>
        </p:txBody>
      </p:sp>
      <p:sp>
        <p:nvSpPr>
          <p:cNvPr id="6" name="内容占位符 9"/>
          <p:cNvSpPr>
            <a:spLocks noGrp="1"/>
          </p:cNvSpPr>
          <p:nvPr>
            <p:ph sz="quarter" idx="13" hasCustomPrompt="1"/>
          </p:nvPr>
        </p:nvSpPr>
        <p:spPr>
          <a:xfrm>
            <a:off x="1355146" y="5469727"/>
            <a:ext cx="9481708" cy="447628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lang="en-US" altLang="zh-CN" sz="2000" b="0" kern="1200" baseline="0" dirty="0" smtClean="0">
                <a:solidFill>
                  <a:srgbClr val="217F9E"/>
                </a:solidFill>
                <a:latin typeface="+mj-ea"/>
                <a:ea typeface="+mj-ea"/>
                <a:cs typeface="+mn-cs"/>
              </a:defRPr>
            </a:lvl1pPr>
          </a:lstStyle>
          <a:p>
            <a:pPr lvl="0"/>
            <a:r>
              <a:rPr lang="zh-CN" altLang="en-US" dirty="0"/>
              <a:t>汇报人：</a:t>
            </a:r>
            <a:r>
              <a:rPr lang="en-US" altLang="zh-CN" dirty="0"/>
              <a:t>XXX</a:t>
            </a:r>
          </a:p>
        </p:txBody>
      </p:sp>
      <p:sp>
        <p:nvSpPr>
          <p:cNvPr id="7" name="内容占位符 9"/>
          <p:cNvSpPr>
            <a:spLocks noGrp="1"/>
          </p:cNvSpPr>
          <p:nvPr>
            <p:ph sz="quarter" idx="14" hasCustomPrompt="1"/>
          </p:nvPr>
        </p:nvSpPr>
        <p:spPr>
          <a:xfrm>
            <a:off x="1355146" y="5006730"/>
            <a:ext cx="9481708" cy="447628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lang="en-US" altLang="zh-CN" sz="2000" b="0" kern="1200" baseline="0" dirty="0" smtClean="0">
                <a:solidFill>
                  <a:srgbClr val="217F9E"/>
                </a:solidFill>
                <a:latin typeface="+mn-ea"/>
                <a:ea typeface="+mn-ea"/>
                <a:cs typeface="+mn-cs"/>
              </a:defRPr>
            </a:lvl1pPr>
          </a:lstStyle>
          <a:p>
            <a:pPr lvl="0"/>
            <a:r>
              <a:rPr lang="zh-CN" altLang="en-US" dirty="0"/>
              <a:t>部门：</a:t>
            </a:r>
            <a:r>
              <a:rPr lang="en-US" altLang="zh-CN" dirty="0"/>
              <a:t>XXX</a:t>
            </a:r>
          </a:p>
        </p:txBody>
      </p:sp>
    </p:spTree>
    <p:extLst>
      <p:ext uri="{BB962C8B-B14F-4D97-AF65-F5344CB8AC3E}">
        <p14:creationId xmlns:p14="http://schemas.microsoft.com/office/powerpoint/2010/main" val="4263024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5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1081824" y="115910"/>
            <a:ext cx="10354616" cy="6536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07879" y="358803"/>
            <a:ext cx="7661997" cy="4282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/>
              <a:t>标题字体</a:t>
            </a:r>
            <a:r>
              <a:rPr lang="en-US" altLang="zh-CN" dirty="0"/>
              <a:t>24</a:t>
            </a:r>
            <a:r>
              <a:rPr lang="zh-CN" altLang="en-US" dirty="0"/>
              <a:t>磅加粗</a:t>
            </a:r>
          </a:p>
        </p:txBody>
      </p:sp>
      <p:sp>
        <p:nvSpPr>
          <p:cNvPr id="7" name="矩形 6"/>
          <p:cNvSpPr/>
          <p:nvPr userDrawn="1"/>
        </p:nvSpPr>
        <p:spPr>
          <a:xfrm>
            <a:off x="75879" y="355044"/>
            <a:ext cx="432000" cy="432000"/>
          </a:xfrm>
          <a:prstGeom prst="rect">
            <a:avLst/>
          </a:prstGeom>
          <a:solidFill>
            <a:srgbClr val="217F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solidFill>
                <a:srgbClr val="1D7A87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507879" y="787044"/>
            <a:ext cx="4486641" cy="0"/>
          </a:xfrm>
          <a:prstGeom prst="line">
            <a:avLst/>
          </a:prstGeom>
          <a:noFill/>
          <a:ln w="12700" cap="flat" cmpd="sng" algn="ctr">
            <a:solidFill>
              <a:srgbClr val="2286A5"/>
            </a:solidFill>
            <a:prstDash val="solid"/>
            <a:miter lim="800000"/>
          </a:ln>
          <a:effectLst/>
        </p:spPr>
      </p:cxnSp>
      <p:sp>
        <p:nvSpPr>
          <p:cNvPr id="11" name="内容占位符 3"/>
          <p:cNvSpPr txBox="1"/>
          <p:nvPr userDrawn="1"/>
        </p:nvSpPr>
        <p:spPr>
          <a:xfrm>
            <a:off x="508000" y="1035050"/>
            <a:ext cx="11120438" cy="513238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8001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7145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4" r:id="rId2"/>
    <p:sldLayoutId id="2147483655" r:id="rId3"/>
    <p:sldLayoutId id="2147483656" r:id="rId4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 baseline="0">
          <a:solidFill>
            <a:srgbClr val="217F9E"/>
          </a:solidFill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2860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.xml"/><Relationship Id="rId5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3" Type="http://schemas.openxmlformats.org/officeDocument/2006/relationships/image" Target="../media/image11.jpeg"/><Relationship Id="rId7" Type="http://schemas.openxmlformats.org/officeDocument/2006/relationships/image" Target="../media/image1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jpeg"/><Relationship Id="rId5" Type="http://schemas.openxmlformats.org/officeDocument/2006/relationships/image" Target="../media/image12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image" Target="../media/image8.png"/><Relationship Id="rId5" Type="http://schemas.openxmlformats.org/officeDocument/2006/relationships/image" Target="../media/image10.png"/><Relationship Id="rId4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image" Target="../media/image10.png"/><Relationship Id="rId5" Type="http://schemas.openxmlformats.org/officeDocument/2006/relationships/image" Target="../media/image8.png"/><Relationship Id="rId4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7.xml"/><Relationship Id="rId5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GI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GI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0"/>
          </p:nvPr>
        </p:nvSpPr>
        <p:spPr>
          <a:xfrm>
            <a:off x="1269984" y="2335642"/>
            <a:ext cx="9481820" cy="2186716"/>
          </a:xfrm>
        </p:spPr>
        <p:txBody>
          <a:bodyPr/>
          <a:lstStyle/>
          <a:p>
            <a:r>
              <a:rPr lang="en-US" altLang="zh-CN" dirty="0"/>
              <a:t>Alpha Go/Zero</a:t>
            </a:r>
            <a:r>
              <a:rPr lang="zh-CN" altLang="en-US" dirty="0"/>
              <a:t>概述</a:t>
            </a:r>
            <a:r>
              <a:rPr lang="en-US" altLang="zh-CN" dirty="0"/>
              <a:t>: </a:t>
            </a:r>
            <a:r>
              <a:rPr lang="zh-CN" altLang="en-US" dirty="0"/>
              <a:t>背景</a:t>
            </a:r>
            <a:r>
              <a:rPr lang="en-US" altLang="zh-CN" dirty="0"/>
              <a:t>&amp;</a:t>
            </a:r>
            <a:r>
              <a:rPr lang="zh-CN" altLang="en-US" dirty="0"/>
              <a:t>原理</a:t>
            </a:r>
            <a:endParaRPr lang="en-US" altLang="zh-CN" dirty="0"/>
          </a:p>
        </p:txBody>
      </p:sp>
      <p:sp>
        <p:nvSpPr>
          <p:cNvPr id="10" name="内容占位符 9"/>
          <p:cNvSpPr>
            <a:spLocks noGrp="1"/>
          </p:cNvSpPr>
          <p:nvPr>
            <p:ph sz="quarter" idx="13"/>
          </p:nvPr>
        </p:nvSpPr>
        <p:spPr>
          <a:xfrm>
            <a:off x="5032239" y="5585823"/>
            <a:ext cx="2127522" cy="447675"/>
          </a:xfrm>
        </p:spPr>
        <p:txBody>
          <a:bodyPr/>
          <a:lstStyle/>
          <a:p>
            <a:pPr algn="l"/>
            <a:r>
              <a:rPr lang="zh-CN" altLang="en-US" dirty="0"/>
              <a:t>汇报人：段弘毅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17798" y="4594407"/>
            <a:ext cx="2006350" cy="422880"/>
          </a:xfrm>
          <a:prstGeom prst="rect">
            <a:avLst/>
          </a:prstGeom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/>
              <a:t>白棋走哪里？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2705" y="891888"/>
            <a:ext cx="3095719" cy="4360168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490" y="2802255"/>
            <a:ext cx="1701165" cy="1597025"/>
          </a:xfrm>
          <a:prstGeom prst="rect">
            <a:avLst/>
          </a:prstGeom>
        </p:spPr>
      </p:pic>
      <p:sp>
        <p:nvSpPr>
          <p:cNvPr id="9" name="椭圆 8"/>
          <p:cNvSpPr/>
          <p:nvPr/>
        </p:nvSpPr>
        <p:spPr>
          <a:xfrm>
            <a:off x="1151890" y="3432175"/>
            <a:ext cx="337820" cy="3378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590550" y="3959860"/>
            <a:ext cx="337820" cy="3378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600710" y="3432175"/>
            <a:ext cx="337820" cy="33782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2469291" y="5366294"/>
          <a:ext cx="1485810" cy="110698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952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52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893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0.1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67664" marR="67664" marT="33832" marB="338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0.2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67664" marR="67664" marT="33832" marB="338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5000"/>
                        <a:lumOff val="75000"/>
                        <a:alpha val="5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b="1" dirty="0">
                          <a:solidFill>
                            <a:schemeClr val="bg1"/>
                          </a:solidFill>
                        </a:rPr>
                        <a:t>0.3</a:t>
                      </a:r>
                      <a:endParaRPr lang="zh-CN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67664" marR="67664" marT="33832" marB="338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lumOff val="25000"/>
                        <a:alpha val="57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02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67664" marR="67664" marT="33832" marB="338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  <a:alpha val="5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67664" marR="67664" marT="33832" marB="338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  <a:alpha val="5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0.1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67664" marR="67664" marT="33832" marB="338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10000"/>
                        <a:lumOff val="90000"/>
                        <a:alpha val="57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902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67664" marR="67664" marT="33832" marB="338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  <a:alpha val="5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0.2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67664" marR="67664" marT="33832" marB="338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8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0.1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67664" marR="67664" marT="33832" marB="338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53" name="圆角右箭头 152"/>
          <p:cNvSpPr/>
          <p:nvPr/>
        </p:nvSpPr>
        <p:spPr>
          <a:xfrm>
            <a:off x="1244601" y="777650"/>
            <a:ext cx="2794694" cy="1910363"/>
          </a:xfrm>
          <a:prstGeom prst="bentArrow">
            <a:avLst>
              <a:gd name="adj1" fmla="val 7961"/>
              <a:gd name="adj2" fmla="val 8957"/>
              <a:gd name="adj3" fmla="val 12051"/>
              <a:gd name="adj4" fmla="val 43750"/>
            </a:avLst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57" name="组合 56"/>
          <p:cNvGrpSpPr/>
          <p:nvPr/>
        </p:nvGrpSpPr>
        <p:grpSpPr>
          <a:xfrm>
            <a:off x="9197975" y="1452880"/>
            <a:ext cx="713105" cy="669290"/>
            <a:chOff x="9054618" y="1350822"/>
            <a:chExt cx="1700931" cy="1597290"/>
          </a:xfrm>
        </p:grpSpPr>
        <p:pic>
          <p:nvPicPr>
            <p:cNvPr id="63" name="图片 6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4618" y="1350822"/>
              <a:ext cx="1700931" cy="1597290"/>
            </a:xfrm>
            <a:prstGeom prst="rect">
              <a:avLst/>
            </a:prstGeom>
          </p:spPr>
        </p:pic>
        <p:sp>
          <p:nvSpPr>
            <p:cNvPr id="64" name="椭圆 63"/>
            <p:cNvSpPr/>
            <p:nvPr/>
          </p:nvSpPr>
          <p:spPr>
            <a:xfrm>
              <a:off x="9715402" y="1980467"/>
              <a:ext cx="338000" cy="33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椭圆 64"/>
            <p:cNvSpPr/>
            <p:nvPr/>
          </p:nvSpPr>
          <p:spPr>
            <a:xfrm>
              <a:off x="9153928" y="2508739"/>
              <a:ext cx="338000" cy="33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椭圆 65"/>
            <p:cNvSpPr/>
            <p:nvPr/>
          </p:nvSpPr>
          <p:spPr>
            <a:xfrm>
              <a:off x="9163891" y="1980467"/>
              <a:ext cx="338000" cy="33800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67" name="椭圆 66"/>
          <p:cNvSpPr/>
          <p:nvPr/>
        </p:nvSpPr>
        <p:spPr>
          <a:xfrm>
            <a:off x="8760460" y="1221740"/>
            <a:ext cx="1529080" cy="1079500"/>
          </a:xfrm>
          <a:prstGeom prst="ellipse">
            <a:avLst/>
          </a:prstGeom>
          <a:noFill/>
          <a:ln w="19050">
            <a:solidFill>
              <a:srgbClr val="FFC6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标题 16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C00000"/>
                </a:solidFill>
              </a:rPr>
              <a:t>Alpha Go / Zero</a:t>
            </a:r>
            <a:r>
              <a:rPr lang="zh-CN" altLang="en-US" dirty="0">
                <a:solidFill>
                  <a:srgbClr val="C00000"/>
                </a:solidFill>
              </a:rPr>
              <a:t>：引入卷积神经网络（</a:t>
            </a:r>
            <a:r>
              <a:rPr lang="en-US" altLang="zh-CN" dirty="0">
                <a:solidFill>
                  <a:srgbClr val="C00000"/>
                </a:solidFill>
              </a:rPr>
              <a:t>CNN</a:t>
            </a:r>
            <a:r>
              <a:rPr lang="zh-CN" altLang="en-US" dirty="0">
                <a:solidFill>
                  <a:srgbClr val="C00000"/>
                </a:solidFill>
              </a:rPr>
              <a:t>）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4272280" y="5252085"/>
            <a:ext cx="1554480" cy="10604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400" dirty="0">
                <a:solidFill>
                  <a:prstClr val="black"/>
                </a:solidFill>
                <a:latin typeface="Arial" panose="020B0604020202020204"/>
                <a:ea typeface="微软雅黑" panose="020B0503020204020204" charset="-122"/>
              </a:rPr>
              <a:t>V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  <a:t> = - 0.34</a:t>
            </a:r>
          </a:p>
          <a:p>
            <a:pPr marL="0" marR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  <a:t>（白棋</a:t>
            </a:r>
            <a:r>
              <a:rPr lang="zh-CN" altLang="en-US" dirty="0">
                <a:solidFill>
                  <a:prstClr val="black"/>
                </a:solidFill>
                <a:latin typeface="Arial" panose="020B0604020202020204"/>
                <a:ea typeface="微软雅黑" panose="020B0503020204020204" charset="-122"/>
              </a:rPr>
              <a:t>劣势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  <a:t>）</a:t>
            </a:r>
          </a:p>
        </p:txBody>
      </p:sp>
      <p:sp>
        <p:nvSpPr>
          <p:cNvPr id="27" name="流程图: 可选过程 26"/>
          <p:cNvSpPr/>
          <p:nvPr/>
        </p:nvSpPr>
        <p:spPr>
          <a:xfrm>
            <a:off x="5825490" y="5880100"/>
            <a:ext cx="2423160" cy="648335"/>
          </a:xfrm>
          <a:prstGeom prst="flowChartAlternate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ym typeface="+mn-ea"/>
              </a:rPr>
              <a:t>V(Value)</a:t>
            </a:r>
            <a:endParaRPr lang="zh-CN" altLang="en-US" sz="2000">
              <a:sym typeface="+mn-ea"/>
            </a:endParaRPr>
          </a:p>
          <a:p>
            <a:pPr algn="ctr"/>
            <a:r>
              <a:rPr lang="en-US" altLang="zh-CN" sz="2000">
                <a:sym typeface="+mn-ea"/>
              </a:rPr>
              <a:t>: </a:t>
            </a:r>
            <a:r>
              <a:rPr lang="zh-CN" altLang="en-US" sz="2000">
                <a:sym typeface="+mn-ea"/>
              </a:rPr>
              <a:t>对当前局势的评估</a:t>
            </a:r>
          </a:p>
        </p:txBody>
      </p:sp>
      <p:sp>
        <p:nvSpPr>
          <p:cNvPr id="28" name="流程图: 可选过程 27"/>
          <p:cNvSpPr/>
          <p:nvPr/>
        </p:nvSpPr>
        <p:spPr>
          <a:xfrm>
            <a:off x="317500" y="5595620"/>
            <a:ext cx="1736090" cy="716280"/>
          </a:xfrm>
          <a:prstGeom prst="flowChartAlternate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ym typeface="+mn-ea"/>
              </a:rPr>
              <a:t>P(Policy)</a:t>
            </a:r>
            <a:r>
              <a:rPr lang="zh-CN" altLang="en-US">
                <a:sym typeface="+mn-ea"/>
              </a:rPr>
              <a:t>：</a:t>
            </a:r>
          </a:p>
          <a:p>
            <a:pPr algn="ctr"/>
            <a:r>
              <a:rPr lang="zh-CN" altLang="en-US">
                <a:sym typeface="+mn-ea"/>
              </a:rPr>
              <a:t>该走哪步好</a:t>
            </a:r>
            <a:endParaRPr lang="en-US" altLang="zh-CN">
              <a:sym typeface="+mn-ea"/>
            </a:endParaRPr>
          </a:p>
        </p:txBody>
      </p:sp>
      <p:sp>
        <p:nvSpPr>
          <p:cNvPr id="31" name="流程图: 可选过程 30"/>
          <p:cNvSpPr/>
          <p:nvPr/>
        </p:nvSpPr>
        <p:spPr>
          <a:xfrm>
            <a:off x="4868545" y="786765"/>
            <a:ext cx="2075180" cy="648335"/>
          </a:xfrm>
          <a:prstGeom prst="flowChartAlternate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>
                <a:sym typeface="+mn-ea"/>
              </a:rPr>
              <a:t>神经网络里的权重要怎么定？</a:t>
            </a:r>
          </a:p>
        </p:txBody>
      </p:sp>
      <p:grpSp>
        <p:nvGrpSpPr>
          <p:cNvPr id="39" name="组合 38"/>
          <p:cNvGrpSpPr/>
          <p:nvPr/>
        </p:nvGrpSpPr>
        <p:grpSpPr>
          <a:xfrm>
            <a:off x="6943725" y="1592580"/>
            <a:ext cx="5083175" cy="3124835"/>
            <a:chOff x="10935" y="2508"/>
            <a:chExt cx="8005" cy="4921"/>
          </a:xfrm>
        </p:grpSpPr>
        <p:pic>
          <p:nvPicPr>
            <p:cNvPr id="90" name="图片 8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331" y="3641"/>
              <a:ext cx="1123" cy="1054"/>
            </a:xfrm>
            <a:prstGeom prst="rect">
              <a:avLst/>
            </a:prstGeom>
          </p:spPr>
        </p:pic>
        <p:sp>
          <p:nvSpPr>
            <p:cNvPr id="91" name="椭圆 90"/>
            <p:cNvSpPr/>
            <p:nvPr/>
          </p:nvSpPr>
          <p:spPr>
            <a:xfrm>
              <a:off x="17777" y="4057"/>
              <a:ext cx="223" cy="223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椭圆 91"/>
            <p:cNvSpPr/>
            <p:nvPr/>
          </p:nvSpPr>
          <p:spPr>
            <a:xfrm>
              <a:off x="17407" y="4405"/>
              <a:ext cx="223" cy="223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椭圆 92"/>
            <p:cNvSpPr/>
            <p:nvPr/>
          </p:nvSpPr>
          <p:spPr>
            <a:xfrm>
              <a:off x="17413" y="4057"/>
              <a:ext cx="223" cy="223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94" name="椭圆 93"/>
            <p:cNvSpPr/>
            <p:nvPr/>
          </p:nvSpPr>
          <p:spPr>
            <a:xfrm>
              <a:off x="17777" y="4397"/>
              <a:ext cx="223" cy="223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95" name="椭圆 94"/>
            <p:cNvSpPr/>
            <p:nvPr/>
          </p:nvSpPr>
          <p:spPr>
            <a:xfrm>
              <a:off x="16532" y="3275"/>
              <a:ext cx="2408" cy="1700"/>
            </a:xfrm>
            <a:prstGeom prst="ellipse">
              <a:avLst/>
            </a:prstGeom>
            <a:noFill/>
            <a:ln w="19050">
              <a:solidFill>
                <a:srgbClr val="FFC62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96" name="直接箭头连接符 95"/>
            <p:cNvCxnSpPr>
              <a:stCxn id="67" idx="5"/>
              <a:endCxn id="95" idx="1"/>
            </p:cNvCxnSpPr>
            <p:nvPr/>
          </p:nvCxnSpPr>
          <p:spPr>
            <a:xfrm>
              <a:off x="15851" y="3375"/>
              <a:ext cx="1034" cy="149"/>
            </a:xfrm>
            <a:prstGeom prst="straightConnector1">
              <a:avLst/>
            </a:prstGeom>
            <a:ln w="57150">
              <a:solidFill>
                <a:srgbClr val="DE5F0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1" name="组合 100"/>
            <p:cNvGrpSpPr/>
            <p:nvPr/>
          </p:nvGrpSpPr>
          <p:grpSpPr>
            <a:xfrm>
              <a:off x="11625" y="3721"/>
              <a:ext cx="1123" cy="1054"/>
              <a:chOff x="7790997" y="3419997"/>
              <a:chExt cx="1700931" cy="1597290"/>
            </a:xfrm>
          </p:grpSpPr>
          <p:pic>
            <p:nvPicPr>
              <p:cNvPr id="102" name="图片 101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90997" y="3419997"/>
                <a:ext cx="1700931" cy="1597290"/>
              </a:xfrm>
              <a:prstGeom prst="rect">
                <a:avLst/>
              </a:prstGeom>
            </p:spPr>
          </p:pic>
          <p:sp>
            <p:nvSpPr>
              <p:cNvPr id="103" name="椭圆 102"/>
              <p:cNvSpPr/>
              <p:nvPr/>
            </p:nvSpPr>
            <p:spPr>
              <a:xfrm>
                <a:off x="8451781" y="4049642"/>
                <a:ext cx="338000" cy="338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4" name="椭圆 103"/>
              <p:cNvSpPr/>
              <p:nvPr/>
            </p:nvSpPr>
            <p:spPr>
              <a:xfrm>
                <a:off x="7890307" y="4577914"/>
                <a:ext cx="338000" cy="338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5" name="椭圆 104"/>
              <p:cNvSpPr/>
              <p:nvPr/>
            </p:nvSpPr>
            <p:spPr>
              <a:xfrm>
                <a:off x="7900270" y="4049642"/>
                <a:ext cx="338000" cy="338000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06" name="椭圆 105"/>
              <p:cNvSpPr/>
              <p:nvPr/>
            </p:nvSpPr>
            <p:spPr>
              <a:xfrm>
                <a:off x="9017870" y="3520718"/>
                <a:ext cx="338000" cy="338000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07" name="椭圆 106"/>
            <p:cNvSpPr/>
            <p:nvPr/>
          </p:nvSpPr>
          <p:spPr>
            <a:xfrm>
              <a:off x="10935" y="3368"/>
              <a:ext cx="2408" cy="1701"/>
            </a:xfrm>
            <a:prstGeom prst="ellipse">
              <a:avLst/>
            </a:prstGeom>
            <a:noFill/>
            <a:ln w="19050">
              <a:solidFill>
                <a:srgbClr val="FFC62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08" name="直接箭头连接符 107"/>
            <p:cNvCxnSpPr>
              <a:stCxn id="67" idx="3"/>
              <a:endCxn id="107" idx="7"/>
            </p:cNvCxnSpPr>
            <p:nvPr/>
          </p:nvCxnSpPr>
          <p:spPr>
            <a:xfrm flipH="1">
              <a:off x="12990" y="3375"/>
              <a:ext cx="1159" cy="242"/>
            </a:xfrm>
            <a:prstGeom prst="straightConnector1">
              <a:avLst/>
            </a:prstGeom>
            <a:ln w="57150">
              <a:solidFill>
                <a:srgbClr val="DE5F0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248" y="4657"/>
              <a:ext cx="1123" cy="1054"/>
            </a:xfrm>
            <a:prstGeom prst="rect">
              <a:avLst/>
            </a:prstGeom>
          </p:spPr>
        </p:pic>
        <p:sp>
          <p:nvSpPr>
            <p:cNvPr id="8" name="椭圆 7"/>
            <p:cNvSpPr/>
            <p:nvPr/>
          </p:nvSpPr>
          <p:spPr>
            <a:xfrm>
              <a:off x="13566" y="4280"/>
              <a:ext cx="2408" cy="1701"/>
            </a:xfrm>
            <a:prstGeom prst="ellipse">
              <a:avLst/>
            </a:prstGeom>
            <a:noFill/>
            <a:ln w="19050">
              <a:solidFill>
                <a:srgbClr val="FFC62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" name="流程图: 可选过程 1"/>
            <p:cNvSpPr/>
            <p:nvPr/>
          </p:nvSpPr>
          <p:spPr>
            <a:xfrm>
              <a:off x="11234" y="6394"/>
              <a:ext cx="6961" cy="1035"/>
            </a:xfrm>
            <a:prstGeom prst="flowChartAlternateProcess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ym typeface="+mn-ea"/>
                </a:rPr>
                <a:t>P</a:t>
              </a:r>
              <a:r>
                <a:rPr lang="zh-CN" altLang="en-US" sz="2000" dirty="0">
                  <a:sym typeface="+mn-ea"/>
                </a:rPr>
                <a:t>：帮助评估哪些走法应该优先考虑（也会用到</a:t>
              </a:r>
              <a:r>
                <a:rPr lang="en-US" altLang="zh-CN" sz="2000" dirty="0">
                  <a:sym typeface="+mn-ea"/>
                </a:rPr>
                <a:t>Q</a:t>
              </a:r>
              <a:r>
                <a:rPr lang="zh-CN" altLang="en-US" sz="2000" dirty="0">
                  <a:sym typeface="+mn-ea"/>
                </a:rPr>
                <a:t>，细节后面讲）</a:t>
              </a: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17030" y="2508"/>
              <a:ext cx="1424" cy="871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marL="0" marR="0" indent="0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lang="en-US" altLang="zh-CN" sz="2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sym typeface="+mn-ea"/>
                </a:rPr>
                <a:t>p=0.2</a:t>
              </a: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11427" y="2508"/>
              <a:ext cx="1424" cy="871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marL="0" marR="0" indent="0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lang="en-US" altLang="zh-CN" sz="2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sym typeface="+mn-ea"/>
                </a:rPr>
                <a:t>p=0.3</a:t>
              </a: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15656" y="5235"/>
              <a:ext cx="1424" cy="871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marL="0" marR="0" indent="0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lang="en-US" altLang="zh-CN" sz="2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sym typeface="+mn-ea"/>
                </a:rPr>
                <a:t>p=0.2</a:t>
              </a:r>
            </a:p>
          </p:txBody>
        </p:sp>
        <p:cxnSp>
          <p:nvCxnSpPr>
            <p:cNvPr id="14" name="直接箭头连接符 13"/>
            <p:cNvCxnSpPr>
              <a:stCxn id="67" idx="4"/>
              <a:endCxn id="8" idx="0"/>
            </p:cNvCxnSpPr>
            <p:nvPr/>
          </p:nvCxnSpPr>
          <p:spPr>
            <a:xfrm flipH="1">
              <a:off x="14770" y="3624"/>
              <a:ext cx="230" cy="656"/>
            </a:xfrm>
            <a:prstGeom prst="straightConnector1">
              <a:avLst/>
            </a:prstGeom>
            <a:ln w="57150">
              <a:solidFill>
                <a:srgbClr val="DE5F0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椭圆 29"/>
            <p:cNvSpPr/>
            <p:nvPr/>
          </p:nvSpPr>
          <p:spPr>
            <a:xfrm>
              <a:off x="14698" y="5065"/>
              <a:ext cx="223" cy="223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/>
            <p:cNvSpPr/>
            <p:nvPr/>
          </p:nvSpPr>
          <p:spPr>
            <a:xfrm>
              <a:off x="14328" y="5413"/>
              <a:ext cx="223" cy="223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>
              <a:off x="14334" y="5065"/>
              <a:ext cx="223" cy="223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4" name="椭圆 33"/>
            <p:cNvSpPr/>
            <p:nvPr/>
          </p:nvSpPr>
          <p:spPr>
            <a:xfrm>
              <a:off x="14698" y="4730"/>
              <a:ext cx="223" cy="223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38" name="流程图: 可选过程 37"/>
          <p:cNvSpPr/>
          <p:nvPr/>
        </p:nvSpPr>
        <p:spPr>
          <a:xfrm>
            <a:off x="7368000" y="5017135"/>
            <a:ext cx="4062000" cy="534035"/>
          </a:xfrm>
          <a:prstGeom prst="flowChartAlternate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ym typeface="+mn-ea"/>
              </a:rPr>
              <a:t>V</a:t>
            </a:r>
            <a:r>
              <a:rPr lang="zh-CN" altLang="en-US" sz="2000" dirty="0">
                <a:sym typeface="+mn-ea"/>
              </a:rPr>
              <a:t>：</a:t>
            </a:r>
            <a:r>
              <a:rPr lang="en-US" altLang="zh-CN" sz="2000" dirty="0">
                <a:sym typeface="+mn-ea"/>
              </a:rPr>
              <a:t>backup</a:t>
            </a:r>
            <a:r>
              <a:rPr lang="zh-CN" altLang="en-US" sz="2000" dirty="0">
                <a:sym typeface="+mn-ea"/>
              </a:rPr>
              <a:t>时使用，细节后面讲</a:t>
            </a:r>
            <a:endParaRPr lang="en-US" altLang="zh-CN" sz="2000" dirty="0">
              <a:sym typeface="+mn-ea"/>
            </a:endParaRPr>
          </a:p>
        </p:txBody>
      </p:sp>
      <p:grpSp>
        <p:nvGrpSpPr>
          <p:cNvPr id="44" name="组合 43"/>
          <p:cNvGrpSpPr/>
          <p:nvPr/>
        </p:nvGrpSpPr>
        <p:grpSpPr>
          <a:xfrm>
            <a:off x="5688330" y="2404745"/>
            <a:ext cx="6503670" cy="1555115"/>
            <a:chOff x="8958" y="3787"/>
            <a:chExt cx="10242" cy="2449"/>
          </a:xfrm>
        </p:grpSpPr>
        <p:sp>
          <p:nvSpPr>
            <p:cNvPr id="41" name="流程图: 可选过程 40"/>
            <p:cNvSpPr/>
            <p:nvPr/>
          </p:nvSpPr>
          <p:spPr>
            <a:xfrm>
              <a:off x="8958" y="3787"/>
              <a:ext cx="1931" cy="1099"/>
            </a:xfrm>
            <a:prstGeom prst="flowChartAlternateProcess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ym typeface="+mn-ea"/>
                </a:rPr>
                <a:t>N=300</a:t>
              </a:r>
            </a:p>
            <a:p>
              <a:pPr algn="ctr"/>
              <a:r>
                <a:rPr lang="en-US" altLang="zh-CN" sz="1400" dirty="0">
                  <a:sym typeface="+mn-ea"/>
                </a:rPr>
                <a:t>(</a:t>
              </a:r>
              <a:r>
                <a:rPr lang="zh-CN" altLang="en-US" sz="1400" dirty="0">
                  <a:sym typeface="+mn-ea"/>
                </a:rPr>
                <a:t>训练</a:t>
              </a:r>
              <a:r>
                <a:rPr lang="en-US" altLang="zh-CN" sz="1400" dirty="0">
                  <a:sym typeface="+mn-ea"/>
                </a:rPr>
                <a:t>p=3/6)</a:t>
              </a:r>
            </a:p>
          </p:txBody>
        </p:sp>
        <p:sp>
          <p:nvSpPr>
            <p:cNvPr id="42" name="流程图: 可选过程 41"/>
            <p:cNvSpPr/>
            <p:nvPr/>
          </p:nvSpPr>
          <p:spPr>
            <a:xfrm>
              <a:off x="11234" y="5395"/>
              <a:ext cx="2338" cy="841"/>
            </a:xfrm>
            <a:prstGeom prst="flowChartAlternateProcess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>
                  <a:sym typeface="+mn-ea"/>
                </a:rPr>
                <a:t>N=100</a:t>
              </a:r>
            </a:p>
            <a:p>
              <a:pPr algn="ctr"/>
              <a:r>
                <a:rPr lang="en-US" altLang="zh-CN" sz="1400">
                  <a:sym typeface="+mn-ea"/>
                </a:rPr>
                <a:t>(</a:t>
              </a:r>
              <a:r>
                <a:rPr lang="zh-CN" altLang="en-US" sz="1400">
                  <a:sym typeface="+mn-ea"/>
                </a:rPr>
                <a:t>训练</a:t>
              </a:r>
              <a:r>
                <a:rPr lang="en-US" altLang="zh-CN" sz="1400">
                  <a:sym typeface="+mn-ea"/>
                </a:rPr>
                <a:t>p=1/6)</a:t>
              </a:r>
            </a:p>
          </p:txBody>
        </p:sp>
        <p:sp>
          <p:nvSpPr>
            <p:cNvPr id="43" name="流程图: 可选过程 42"/>
            <p:cNvSpPr/>
            <p:nvPr/>
          </p:nvSpPr>
          <p:spPr>
            <a:xfrm>
              <a:off x="17025" y="4975"/>
              <a:ext cx="2175" cy="841"/>
            </a:xfrm>
            <a:prstGeom prst="flowChartAlternateProcess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>
                  <a:sym typeface="+mn-ea"/>
                </a:rPr>
                <a:t>N=200</a:t>
              </a:r>
            </a:p>
            <a:p>
              <a:pPr algn="ctr"/>
              <a:r>
                <a:rPr lang="en-US" altLang="zh-CN" sz="1400">
                  <a:sym typeface="+mn-ea"/>
                </a:rPr>
                <a:t>(</a:t>
              </a:r>
              <a:r>
                <a:rPr lang="zh-CN" altLang="en-US" sz="1400">
                  <a:sym typeface="+mn-ea"/>
                </a:rPr>
                <a:t>训练</a:t>
              </a:r>
              <a:r>
                <a:rPr lang="en-US" altLang="zh-CN" sz="1400">
                  <a:sym typeface="+mn-ea"/>
                </a:rPr>
                <a:t>p=2/6)</a:t>
              </a: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6901815" y="1221740"/>
            <a:ext cx="2082800" cy="1070610"/>
            <a:chOff x="10869" y="1924"/>
            <a:chExt cx="3280" cy="1686"/>
          </a:xfrm>
        </p:grpSpPr>
        <p:cxnSp>
          <p:nvCxnSpPr>
            <p:cNvPr id="45" name="直接箭头连接符 44"/>
            <p:cNvCxnSpPr/>
            <p:nvPr/>
          </p:nvCxnSpPr>
          <p:spPr>
            <a:xfrm flipH="1">
              <a:off x="12990" y="3368"/>
              <a:ext cx="1159" cy="242"/>
            </a:xfrm>
            <a:prstGeom prst="straightConnector1">
              <a:avLst/>
            </a:prstGeom>
            <a:ln w="57150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流程图: 可选过程 45"/>
            <p:cNvSpPr/>
            <p:nvPr/>
          </p:nvSpPr>
          <p:spPr>
            <a:xfrm>
              <a:off x="10869" y="1924"/>
              <a:ext cx="2835" cy="805"/>
            </a:xfrm>
            <a:prstGeom prst="flowChartAlternateProcess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sym typeface="+mn-ea"/>
                </a:rPr>
                <a:t>落子选</a:t>
              </a:r>
              <a:r>
                <a:rPr lang="en-US" altLang="zh-CN" sz="1600" dirty="0">
                  <a:sym typeface="+mn-ea"/>
                </a:rPr>
                <a:t>N</a:t>
              </a:r>
              <a:r>
                <a:rPr lang="zh-CN" altLang="en-US" sz="1600" dirty="0">
                  <a:sym typeface="+mn-ea"/>
                </a:rPr>
                <a:t>最大的，</a:t>
              </a:r>
            </a:p>
            <a:p>
              <a:pPr algn="ctr"/>
              <a:r>
                <a:rPr lang="zh-CN" altLang="en-US" sz="1600" dirty="0">
                  <a:sym typeface="+mn-ea"/>
                </a:rPr>
                <a:t>不再看</a:t>
              </a:r>
              <a:r>
                <a:rPr lang="en-US" altLang="zh-CN" sz="1600" dirty="0">
                  <a:sym typeface="+mn-ea"/>
                </a:rPr>
                <a:t>Q</a:t>
              </a:r>
            </a:p>
          </p:txBody>
        </p:sp>
      </p:grpSp>
      <p:sp>
        <p:nvSpPr>
          <p:cNvPr id="48" name="流程图: 可选过程 47"/>
          <p:cNvSpPr/>
          <p:nvPr/>
        </p:nvSpPr>
        <p:spPr>
          <a:xfrm>
            <a:off x="8618220" y="612775"/>
            <a:ext cx="2733040" cy="531495"/>
          </a:xfrm>
          <a:prstGeom prst="flowChartAlternate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ym typeface="+mn-ea"/>
              </a:rPr>
              <a:t>Q</a:t>
            </a:r>
            <a:r>
              <a:rPr lang="zh-CN" altLang="en-US" sz="2000" dirty="0">
                <a:sym typeface="+mn-ea"/>
              </a:rPr>
              <a:t>的作用之一：训练</a:t>
            </a:r>
            <a:r>
              <a:rPr lang="en-US" altLang="zh-CN" sz="2000" dirty="0">
                <a:sym typeface="+mn-ea"/>
              </a:rPr>
              <a:t>V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1828800" y="946150"/>
            <a:ext cx="1360170" cy="5067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  <a:t>3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  <a:t>×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  <a:t>3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  <a:t>×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  <a:t>2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  <a:t>的图</a:t>
            </a:r>
          </a:p>
        </p:txBody>
      </p:sp>
    </p:spTree>
    <p:extLst>
      <p:ext uri="{BB962C8B-B14F-4D97-AF65-F5344CB8AC3E}">
        <p14:creationId xmlns:p14="http://schemas.microsoft.com/office/powerpoint/2010/main" val="2658425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8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8" grpId="1"/>
      <p:bldP spid="18" grpId="2"/>
      <p:bldP spid="27" grpId="0" animBg="1"/>
      <p:bldP spid="27" grpId="1" animBg="1"/>
      <p:bldP spid="28" grpId="0" bldLvl="0" animBg="1"/>
      <p:bldP spid="28" grpId="1" animBg="1"/>
      <p:bldP spid="31" grpId="0" bldLvl="0" animBg="1"/>
      <p:bldP spid="31" grpId="1" animBg="1"/>
      <p:bldP spid="38" grpId="0" bldLvl="0" animBg="1"/>
      <p:bldP spid="38" grpId="1" animBg="1"/>
      <p:bldP spid="48" grpId="0" bldLvl="0" animBg="1"/>
      <p:bldP spid="48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图片 5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1616" y="2548745"/>
            <a:ext cx="1315409" cy="1307516"/>
          </a:xfrm>
          <a:prstGeom prst="rect">
            <a:avLst/>
          </a:prstGeom>
        </p:spPr>
      </p:pic>
      <p:pic>
        <p:nvPicPr>
          <p:cNvPr id="55" name="图片 5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1866" y="2668995"/>
            <a:ext cx="1315409" cy="1307516"/>
          </a:xfrm>
          <a:prstGeom prst="rect">
            <a:avLst/>
          </a:prstGeom>
        </p:spPr>
      </p:pic>
      <p:pic>
        <p:nvPicPr>
          <p:cNvPr id="56" name="图片 5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2115" y="2789244"/>
            <a:ext cx="1315409" cy="1307516"/>
          </a:xfrm>
          <a:prstGeom prst="rect">
            <a:avLst/>
          </a:prstGeom>
        </p:spPr>
      </p:pic>
      <p:pic>
        <p:nvPicPr>
          <p:cNvPr id="57" name="图片 5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2365" y="2909494"/>
            <a:ext cx="1315409" cy="1307516"/>
          </a:xfrm>
          <a:prstGeom prst="rect">
            <a:avLst/>
          </a:prstGeom>
        </p:spPr>
      </p:pic>
      <p:grpSp>
        <p:nvGrpSpPr>
          <p:cNvPr id="45" name="组合 44"/>
          <p:cNvGrpSpPr/>
          <p:nvPr/>
        </p:nvGrpSpPr>
        <p:grpSpPr>
          <a:xfrm>
            <a:off x="3102709" y="1443499"/>
            <a:ext cx="6273353" cy="1153042"/>
            <a:chOff x="3102709" y="1443499"/>
            <a:chExt cx="6273353" cy="1153042"/>
          </a:xfrm>
        </p:grpSpPr>
        <p:sp>
          <p:nvSpPr>
            <p:cNvPr id="48" name="文本框 47"/>
            <p:cNvSpPr txBox="1"/>
            <p:nvPr/>
          </p:nvSpPr>
          <p:spPr>
            <a:xfrm>
              <a:off x="5592467" y="1607792"/>
              <a:ext cx="1107996" cy="8244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indent="0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zh-CN" altLang="en-US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rPr>
                <a:t>对弈</a:t>
              </a:r>
            </a:p>
          </p:txBody>
        </p:sp>
        <p:sp>
          <p:nvSpPr>
            <p:cNvPr id="38" name="手杖形箭头 37"/>
            <p:cNvSpPr/>
            <p:nvPr/>
          </p:nvSpPr>
          <p:spPr>
            <a:xfrm>
              <a:off x="3102709" y="1443499"/>
              <a:ext cx="6273353" cy="1153042"/>
            </a:xfrm>
            <a:prstGeom prst="utur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1143695" y="2756184"/>
            <a:ext cx="7498419" cy="3770122"/>
            <a:chOff x="1143695" y="2756184"/>
            <a:chExt cx="7498419" cy="3770122"/>
          </a:xfrm>
        </p:grpSpPr>
        <p:grpSp>
          <p:nvGrpSpPr>
            <p:cNvPr id="28" name="组合 27"/>
            <p:cNvGrpSpPr/>
            <p:nvPr/>
          </p:nvGrpSpPr>
          <p:grpSpPr>
            <a:xfrm>
              <a:off x="4835373" y="4739936"/>
              <a:ext cx="1235752" cy="831369"/>
              <a:chOff x="3046860" y="2561881"/>
              <a:chExt cx="2696688" cy="1814234"/>
            </a:xfrm>
          </p:grpSpPr>
          <p:sp>
            <p:nvSpPr>
              <p:cNvPr id="5" name="椭圆 4"/>
              <p:cNvSpPr/>
              <p:nvPr/>
            </p:nvSpPr>
            <p:spPr>
              <a:xfrm>
                <a:off x="4255575" y="2561881"/>
                <a:ext cx="794317" cy="560879"/>
              </a:xfrm>
              <a:prstGeom prst="ellipse">
                <a:avLst/>
              </a:prstGeom>
              <a:noFill/>
              <a:ln w="19050">
                <a:solidFill>
                  <a:srgbClr val="FFC62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" name="椭圆 5"/>
              <p:cNvSpPr/>
              <p:nvPr/>
            </p:nvSpPr>
            <p:spPr>
              <a:xfrm>
                <a:off x="3502181" y="3149461"/>
                <a:ext cx="794317" cy="560879"/>
              </a:xfrm>
              <a:prstGeom prst="ellipse">
                <a:avLst/>
              </a:prstGeom>
              <a:noFill/>
              <a:ln w="19050">
                <a:solidFill>
                  <a:srgbClr val="FFC62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4949231" y="3152947"/>
                <a:ext cx="794317" cy="560879"/>
              </a:xfrm>
              <a:prstGeom prst="ellipse">
                <a:avLst/>
              </a:prstGeom>
              <a:noFill/>
              <a:ln w="19050">
                <a:solidFill>
                  <a:srgbClr val="FFC62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3904692" y="3815236"/>
                <a:ext cx="794317" cy="560879"/>
              </a:xfrm>
              <a:prstGeom prst="ellipse">
                <a:avLst/>
              </a:prstGeom>
              <a:noFill/>
              <a:ln w="19050">
                <a:solidFill>
                  <a:srgbClr val="FFC62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9" name="直接箭头连接符 8"/>
              <p:cNvCxnSpPr>
                <a:stCxn id="5" idx="3"/>
                <a:endCxn id="6" idx="7"/>
              </p:cNvCxnSpPr>
              <p:nvPr/>
            </p:nvCxnSpPr>
            <p:spPr>
              <a:xfrm flipH="1">
                <a:off x="4180173" y="3040622"/>
                <a:ext cx="191728" cy="190978"/>
              </a:xfrm>
              <a:prstGeom prst="straightConnector1">
                <a:avLst/>
              </a:prstGeom>
              <a:ln w="12700">
                <a:solidFill>
                  <a:srgbClr val="DE5F0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接箭头连接符 9"/>
              <p:cNvCxnSpPr>
                <a:stCxn id="5" idx="5"/>
                <a:endCxn id="7" idx="1"/>
              </p:cNvCxnSpPr>
              <p:nvPr/>
            </p:nvCxnSpPr>
            <p:spPr>
              <a:xfrm>
                <a:off x="4933567" y="3040622"/>
                <a:ext cx="131990" cy="194464"/>
              </a:xfrm>
              <a:prstGeom prst="straightConnector1">
                <a:avLst/>
              </a:prstGeom>
              <a:ln w="12700">
                <a:solidFill>
                  <a:srgbClr val="DE5F0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箭头连接符 10"/>
              <p:cNvCxnSpPr>
                <a:stCxn id="6" idx="5"/>
                <a:endCxn id="8" idx="0"/>
              </p:cNvCxnSpPr>
              <p:nvPr/>
            </p:nvCxnSpPr>
            <p:spPr>
              <a:xfrm>
                <a:off x="4180173" y="3628201"/>
                <a:ext cx="121679" cy="187034"/>
              </a:xfrm>
              <a:prstGeom prst="straightConnector1">
                <a:avLst/>
              </a:prstGeom>
              <a:ln w="12700">
                <a:solidFill>
                  <a:srgbClr val="DE5F0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椭圆 13"/>
              <p:cNvSpPr/>
              <p:nvPr/>
            </p:nvSpPr>
            <p:spPr>
              <a:xfrm>
                <a:off x="3046860" y="3815236"/>
                <a:ext cx="794317" cy="560879"/>
              </a:xfrm>
              <a:prstGeom prst="ellipse">
                <a:avLst/>
              </a:prstGeom>
              <a:noFill/>
              <a:ln w="19050">
                <a:solidFill>
                  <a:srgbClr val="FFC62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5" name="直接箭头连接符 14"/>
              <p:cNvCxnSpPr>
                <a:stCxn id="6" idx="3"/>
                <a:endCxn id="14" idx="0"/>
              </p:cNvCxnSpPr>
              <p:nvPr/>
            </p:nvCxnSpPr>
            <p:spPr>
              <a:xfrm flipH="1">
                <a:off x="3444019" y="3628201"/>
                <a:ext cx="174487" cy="187035"/>
              </a:xfrm>
              <a:prstGeom prst="straightConnector1">
                <a:avLst/>
              </a:prstGeom>
              <a:ln w="12700">
                <a:solidFill>
                  <a:srgbClr val="DE5F0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2" name="图片 21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02456" y="2701200"/>
                <a:ext cx="300553" cy="282240"/>
              </a:xfrm>
              <a:prstGeom prst="rect">
                <a:avLst/>
              </a:prstGeom>
            </p:spPr>
          </p:pic>
          <p:pic>
            <p:nvPicPr>
              <p:cNvPr id="23" name="图片 22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49062" y="3275559"/>
                <a:ext cx="300553" cy="282240"/>
              </a:xfrm>
              <a:prstGeom prst="rect">
                <a:avLst/>
              </a:prstGeom>
            </p:spPr>
          </p:pic>
          <p:pic>
            <p:nvPicPr>
              <p:cNvPr id="24" name="图片 23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96112" y="3275559"/>
                <a:ext cx="300553" cy="282240"/>
              </a:xfrm>
              <a:prstGeom prst="rect">
                <a:avLst/>
              </a:prstGeom>
            </p:spPr>
          </p:pic>
          <p:pic>
            <p:nvPicPr>
              <p:cNvPr id="25" name="图片 24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62081" y="3965821"/>
                <a:ext cx="300553" cy="282240"/>
              </a:xfrm>
              <a:prstGeom prst="rect">
                <a:avLst/>
              </a:prstGeom>
            </p:spPr>
          </p:pic>
          <p:pic>
            <p:nvPicPr>
              <p:cNvPr id="26" name="图片 25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93741" y="3965821"/>
                <a:ext cx="300553" cy="282240"/>
              </a:xfrm>
              <a:prstGeom prst="rect">
                <a:avLst/>
              </a:prstGeom>
            </p:spPr>
          </p:pic>
        </p:grpSp>
        <p:pic>
          <p:nvPicPr>
            <p:cNvPr id="27" name="图片 2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389362" y="4347040"/>
              <a:ext cx="1205113" cy="1698545"/>
            </a:xfrm>
            <a:prstGeom prst="rect">
              <a:avLst/>
            </a:prstGeom>
          </p:spPr>
        </p:pic>
        <p:sp>
          <p:nvSpPr>
            <p:cNvPr id="39" name="云形标注 38"/>
            <p:cNvSpPr/>
            <p:nvPr/>
          </p:nvSpPr>
          <p:spPr>
            <a:xfrm>
              <a:off x="4260233" y="4193151"/>
              <a:ext cx="4381881" cy="2333155"/>
            </a:xfrm>
            <a:prstGeom prst="cloudCallout">
              <a:avLst>
                <a:gd name="adj1" fmla="val -23953"/>
                <a:gd name="adj2" fmla="val -82159"/>
              </a:avLst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云形标注 57"/>
            <p:cNvSpPr/>
            <p:nvPr/>
          </p:nvSpPr>
          <p:spPr>
            <a:xfrm>
              <a:off x="4260232" y="4202344"/>
              <a:ext cx="4381881" cy="2323962"/>
            </a:xfrm>
            <a:prstGeom prst="cloudCallout">
              <a:avLst>
                <a:gd name="adj1" fmla="val -104560"/>
                <a:gd name="adj2" fmla="val -52715"/>
              </a:avLst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3" name="组合 42"/>
            <p:cNvGrpSpPr/>
            <p:nvPr/>
          </p:nvGrpSpPr>
          <p:grpSpPr>
            <a:xfrm>
              <a:off x="1143695" y="2756184"/>
              <a:ext cx="1235752" cy="1220327"/>
              <a:chOff x="1143695" y="2756184"/>
              <a:chExt cx="1235752" cy="1220327"/>
            </a:xfrm>
          </p:grpSpPr>
          <p:pic>
            <p:nvPicPr>
              <p:cNvPr id="30" name="图片 29"/>
              <p:cNvPicPr>
                <a:picLocks noChangeAspect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46199"/>
              <a:stretch>
                <a:fillRect/>
              </a:stretch>
            </p:blipFill>
            <p:spPr>
              <a:xfrm flipH="1">
                <a:off x="1143695" y="2756184"/>
                <a:ext cx="1235752" cy="1166124"/>
              </a:xfrm>
              <a:prstGeom prst="rect">
                <a:avLst/>
              </a:prstGeom>
            </p:spPr>
          </p:pic>
          <p:sp>
            <p:nvSpPr>
              <p:cNvPr id="42" name="流程图: 接点 41"/>
              <p:cNvSpPr/>
              <p:nvPr/>
            </p:nvSpPr>
            <p:spPr>
              <a:xfrm>
                <a:off x="1881531" y="3644816"/>
                <a:ext cx="331695" cy="331695"/>
              </a:xfrm>
              <a:prstGeom prst="flowChartConnector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4" name="组合 43"/>
            <p:cNvGrpSpPr/>
            <p:nvPr/>
          </p:nvGrpSpPr>
          <p:grpSpPr>
            <a:xfrm>
              <a:off x="4075247" y="2756184"/>
              <a:ext cx="1219637" cy="1220327"/>
              <a:chOff x="4075247" y="2756184"/>
              <a:chExt cx="1219637" cy="1220327"/>
            </a:xfrm>
          </p:grpSpPr>
          <p:pic>
            <p:nvPicPr>
              <p:cNvPr id="29" name="图片 28"/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46199"/>
              <a:stretch>
                <a:fillRect/>
              </a:stretch>
            </p:blipFill>
            <p:spPr>
              <a:xfrm>
                <a:off x="4075247" y="2756184"/>
                <a:ext cx="1219637" cy="1166124"/>
              </a:xfrm>
              <a:prstGeom prst="rect">
                <a:avLst/>
              </a:prstGeom>
            </p:spPr>
          </p:pic>
          <p:sp>
            <p:nvSpPr>
              <p:cNvPr id="60" name="流程图: 接点 59"/>
              <p:cNvSpPr/>
              <p:nvPr/>
            </p:nvSpPr>
            <p:spPr>
              <a:xfrm>
                <a:off x="4260140" y="3644816"/>
                <a:ext cx="331695" cy="331695"/>
              </a:xfrm>
              <a:prstGeom prst="flowChartConnecto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61" name="图片 60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78978" y="3306261"/>
              <a:ext cx="1315409" cy="972439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101600" cap="sq">
              <a:solidFill>
                <a:srgbClr val="FDFDFD"/>
              </a:solidFill>
              <a:miter lim="800000"/>
              <a:headEnd/>
              <a:tailEnd/>
            </a:ln>
            <a:effectLst>
              <a:outerShdw blurRad="57150" dist="37500" dir="7560000" sy="98000" kx="110000" ky="200000" algn="tl" rotWithShape="0">
                <a:srgbClr val="000000">
                  <a:alpha val="20000"/>
                </a:srgbClr>
              </a:outerShdw>
            </a:effectLst>
            <a:scene3d>
              <a:camera prst="perspectiveRelaxed">
                <a:rot lat="18960000" lon="0" rev="0"/>
              </a:camera>
              <a:lightRig rig="twoPt" dir="t">
                <a:rot lat="0" lon="0" rev="7200000"/>
              </a:lightRig>
            </a:scene3d>
            <a:sp3d prstMaterial="matte">
              <a:bevelT w="22860" h="12700"/>
              <a:contourClr>
                <a:srgbClr val="FFFFFF"/>
              </a:contourClr>
            </a:sp3d>
          </p:spPr>
        </p:pic>
      </p:grpSp>
      <p:sp>
        <p:nvSpPr>
          <p:cNvPr id="63" name="圆角矩形 62"/>
          <p:cNvSpPr/>
          <p:nvPr/>
        </p:nvSpPr>
        <p:spPr>
          <a:xfrm>
            <a:off x="6231574" y="4019561"/>
            <a:ext cx="1520687" cy="2418027"/>
          </a:xfrm>
          <a:prstGeom prst="roundRect">
            <a:avLst/>
          </a:prstGeom>
          <a:noFill/>
          <a:ln w="28575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2" name="组合 61"/>
          <p:cNvGrpSpPr/>
          <p:nvPr/>
        </p:nvGrpSpPr>
        <p:grpSpPr>
          <a:xfrm>
            <a:off x="7751784" y="4367833"/>
            <a:ext cx="2956772" cy="1257730"/>
            <a:chOff x="7736544" y="4383073"/>
            <a:chExt cx="2956772" cy="1257730"/>
          </a:xfrm>
        </p:grpSpPr>
        <p:sp>
          <p:nvSpPr>
            <p:cNvPr id="41" name="直角上箭头 40"/>
            <p:cNvSpPr/>
            <p:nvPr/>
          </p:nvSpPr>
          <p:spPr>
            <a:xfrm rot="5400000" flipV="1">
              <a:off x="8025121" y="4094496"/>
              <a:ext cx="1129553" cy="1706708"/>
            </a:xfrm>
            <a:prstGeom prst="bentUpArrow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文本框 58"/>
            <p:cNvSpPr txBox="1"/>
            <p:nvPr/>
          </p:nvSpPr>
          <p:spPr>
            <a:xfrm>
              <a:off x="9585320" y="4816347"/>
              <a:ext cx="1107996" cy="8244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indent="0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lang="zh-CN" altLang="en-US" sz="3600" dirty="0">
                  <a:solidFill>
                    <a:prstClr val="black"/>
                  </a:solidFill>
                  <a:latin typeface="Arial" panose="020B0604020202020204"/>
                  <a:ea typeface="微软雅黑" panose="020B0503020204020204" charset="-122"/>
                </a:rPr>
                <a:t>更新</a:t>
              </a:r>
              <a:endPara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endParaRPr>
            </a:p>
          </p:txBody>
        </p:sp>
      </p:grpSp>
      <p:sp>
        <p:nvSpPr>
          <p:cNvPr id="17" name="标题 16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</a:rPr>
              <a:t>左右互搏、更新网络</a:t>
            </a:r>
          </a:p>
        </p:txBody>
      </p:sp>
      <p:grpSp>
        <p:nvGrpSpPr>
          <p:cNvPr id="211" name="组合 210"/>
          <p:cNvGrpSpPr/>
          <p:nvPr/>
        </p:nvGrpSpPr>
        <p:grpSpPr>
          <a:xfrm>
            <a:off x="364490" y="4389755"/>
            <a:ext cx="2350770" cy="2047875"/>
            <a:chOff x="7759" y="3117"/>
            <a:chExt cx="6679" cy="5818"/>
          </a:xfrm>
        </p:grpSpPr>
        <p:grpSp>
          <p:nvGrpSpPr>
            <p:cNvPr id="175" name="组合 174"/>
            <p:cNvGrpSpPr/>
            <p:nvPr/>
          </p:nvGrpSpPr>
          <p:grpSpPr>
            <a:xfrm>
              <a:off x="10043" y="3117"/>
              <a:ext cx="2408" cy="1700"/>
              <a:chOff x="10043" y="3117"/>
              <a:chExt cx="2408" cy="1700"/>
            </a:xfrm>
          </p:grpSpPr>
          <p:grpSp>
            <p:nvGrpSpPr>
              <p:cNvPr id="176" name="组合 175"/>
              <p:cNvGrpSpPr/>
              <p:nvPr/>
            </p:nvGrpSpPr>
            <p:grpSpPr>
              <a:xfrm>
                <a:off x="10732" y="3481"/>
                <a:ext cx="1123" cy="1054"/>
                <a:chOff x="9054618" y="1350822"/>
                <a:chExt cx="1700931" cy="1597290"/>
              </a:xfrm>
            </p:grpSpPr>
            <p:pic>
              <p:nvPicPr>
                <p:cNvPr id="177" name="图片 176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054618" y="1350822"/>
                  <a:ext cx="1700931" cy="1597290"/>
                </a:xfrm>
                <a:prstGeom prst="rect">
                  <a:avLst/>
                </a:prstGeom>
              </p:spPr>
            </p:pic>
            <p:sp>
              <p:nvSpPr>
                <p:cNvPr id="178" name="椭圆 177"/>
                <p:cNvSpPr/>
                <p:nvPr/>
              </p:nvSpPr>
              <p:spPr>
                <a:xfrm>
                  <a:off x="9715402" y="1980467"/>
                  <a:ext cx="338000" cy="338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79" name="椭圆 178"/>
                <p:cNvSpPr/>
                <p:nvPr/>
              </p:nvSpPr>
              <p:spPr>
                <a:xfrm>
                  <a:off x="9153928" y="2508739"/>
                  <a:ext cx="338000" cy="338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0" name="椭圆 179"/>
                <p:cNvSpPr/>
                <p:nvPr/>
              </p:nvSpPr>
              <p:spPr>
                <a:xfrm>
                  <a:off x="9163891" y="1980467"/>
                  <a:ext cx="338000" cy="338000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183" name="椭圆 182"/>
              <p:cNvSpPr/>
              <p:nvPr/>
            </p:nvSpPr>
            <p:spPr>
              <a:xfrm>
                <a:off x="10043" y="3117"/>
                <a:ext cx="2408" cy="1700"/>
              </a:xfrm>
              <a:prstGeom prst="ellipse">
                <a:avLst/>
              </a:prstGeom>
              <a:noFill/>
              <a:ln w="19050">
                <a:solidFill>
                  <a:srgbClr val="FFC62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84" name="组合 183"/>
            <p:cNvGrpSpPr/>
            <p:nvPr/>
          </p:nvGrpSpPr>
          <p:grpSpPr>
            <a:xfrm>
              <a:off x="11927" y="6609"/>
              <a:ext cx="2408" cy="2326"/>
              <a:chOff x="9440888" y="3801937"/>
              <a:chExt cx="1529039" cy="1477068"/>
            </a:xfrm>
          </p:grpSpPr>
          <p:cxnSp>
            <p:nvCxnSpPr>
              <p:cNvPr id="185" name="直接箭头连接符 184"/>
              <p:cNvCxnSpPr>
                <a:stCxn id="200" idx="4"/>
                <a:endCxn id="193" idx="0"/>
              </p:cNvCxnSpPr>
              <p:nvPr/>
            </p:nvCxnSpPr>
            <p:spPr>
              <a:xfrm flipH="1">
                <a:off x="10205453" y="3801937"/>
                <a:ext cx="65405" cy="397510"/>
              </a:xfrm>
              <a:prstGeom prst="straightConnector1">
                <a:avLst/>
              </a:prstGeom>
              <a:ln w="57150">
                <a:solidFill>
                  <a:srgbClr val="DE5F0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6" name="组合 185"/>
              <p:cNvGrpSpPr/>
              <p:nvPr/>
            </p:nvGrpSpPr>
            <p:grpSpPr>
              <a:xfrm>
                <a:off x="9440888" y="4199327"/>
                <a:ext cx="1529039" cy="1079678"/>
                <a:chOff x="9440888" y="4199327"/>
                <a:chExt cx="1529039" cy="1079678"/>
              </a:xfrm>
            </p:grpSpPr>
            <p:pic>
              <p:nvPicPr>
                <p:cNvPr id="187" name="图片 186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870318" y="4417227"/>
                  <a:ext cx="712845" cy="669410"/>
                </a:xfrm>
                <a:prstGeom prst="rect">
                  <a:avLst/>
                </a:prstGeom>
              </p:spPr>
            </p:pic>
            <p:sp>
              <p:nvSpPr>
                <p:cNvPr id="188" name="椭圆 187"/>
                <p:cNvSpPr/>
                <p:nvPr/>
              </p:nvSpPr>
              <p:spPr>
                <a:xfrm>
                  <a:off x="9916113" y="4681106"/>
                  <a:ext cx="141653" cy="141653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89" name="椭圆 188"/>
                <p:cNvSpPr/>
                <p:nvPr/>
              </p:nvSpPr>
              <p:spPr>
                <a:xfrm>
                  <a:off x="10143190" y="4910288"/>
                  <a:ext cx="141653" cy="141653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90" name="椭圆 189"/>
                <p:cNvSpPr/>
                <p:nvPr/>
              </p:nvSpPr>
              <p:spPr>
                <a:xfrm>
                  <a:off x="10384490" y="4464912"/>
                  <a:ext cx="141653" cy="141653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91" name="椭圆 190"/>
                <p:cNvSpPr/>
                <p:nvPr/>
              </p:nvSpPr>
              <p:spPr>
                <a:xfrm>
                  <a:off x="9916113" y="4904526"/>
                  <a:ext cx="141653" cy="141653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92" name="椭圆 191"/>
                <p:cNvSpPr/>
                <p:nvPr/>
              </p:nvSpPr>
              <p:spPr>
                <a:xfrm>
                  <a:off x="10146928" y="4681106"/>
                  <a:ext cx="141653" cy="141653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93" name="椭圆 192"/>
                <p:cNvSpPr/>
                <p:nvPr/>
              </p:nvSpPr>
              <p:spPr>
                <a:xfrm>
                  <a:off x="9440888" y="4199327"/>
                  <a:ext cx="1529039" cy="1079678"/>
                </a:xfrm>
                <a:prstGeom prst="ellipse">
                  <a:avLst/>
                </a:prstGeom>
                <a:noFill/>
                <a:ln w="5715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194" name="组合 193"/>
            <p:cNvGrpSpPr/>
            <p:nvPr/>
          </p:nvGrpSpPr>
          <p:grpSpPr>
            <a:xfrm>
              <a:off x="12030" y="4568"/>
              <a:ext cx="2408" cy="2041"/>
              <a:chOff x="9506338" y="2505710"/>
              <a:chExt cx="1529039" cy="1296227"/>
            </a:xfrm>
          </p:grpSpPr>
          <p:pic>
            <p:nvPicPr>
              <p:cNvPr id="195" name="图片 194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013543" y="2954852"/>
                <a:ext cx="712845" cy="669410"/>
              </a:xfrm>
              <a:prstGeom prst="rect">
                <a:avLst/>
              </a:prstGeom>
            </p:spPr>
          </p:pic>
          <p:sp>
            <p:nvSpPr>
              <p:cNvPr id="196" name="椭圆 195"/>
              <p:cNvSpPr/>
              <p:nvPr/>
            </p:nvSpPr>
            <p:spPr>
              <a:xfrm>
                <a:off x="10297017" y="3218731"/>
                <a:ext cx="141653" cy="141653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7" name="椭圆 196"/>
              <p:cNvSpPr/>
              <p:nvPr/>
            </p:nvSpPr>
            <p:spPr>
              <a:xfrm>
                <a:off x="10061708" y="3440125"/>
                <a:ext cx="141653" cy="141653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8" name="椭圆 197"/>
              <p:cNvSpPr/>
              <p:nvPr/>
            </p:nvSpPr>
            <p:spPr>
              <a:xfrm>
                <a:off x="10065883" y="3218731"/>
                <a:ext cx="141653" cy="141653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99" name="椭圆 198"/>
              <p:cNvSpPr/>
              <p:nvPr/>
            </p:nvSpPr>
            <p:spPr>
              <a:xfrm>
                <a:off x="10297017" y="3434954"/>
                <a:ext cx="141653" cy="141653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00" name="椭圆 199"/>
              <p:cNvSpPr/>
              <p:nvPr/>
            </p:nvSpPr>
            <p:spPr>
              <a:xfrm>
                <a:off x="9506338" y="2722259"/>
                <a:ext cx="1529039" cy="1079678"/>
              </a:xfrm>
              <a:prstGeom prst="ellipse">
                <a:avLst/>
              </a:prstGeom>
              <a:noFill/>
              <a:ln w="19050">
                <a:solidFill>
                  <a:srgbClr val="FFC62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01" name="直接箭头连接符 200"/>
              <p:cNvCxnSpPr>
                <a:stCxn id="183" idx="5"/>
                <a:endCxn id="200" idx="1"/>
              </p:cNvCxnSpPr>
              <p:nvPr/>
            </p:nvCxnSpPr>
            <p:spPr>
              <a:xfrm>
                <a:off x="9549765" y="2505710"/>
                <a:ext cx="180340" cy="374650"/>
              </a:xfrm>
              <a:prstGeom prst="straightConnector1">
                <a:avLst/>
              </a:prstGeom>
              <a:ln w="57150">
                <a:solidFill>
                  <a:srgbClr val="DE5F0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2" name="组合 201"/>
            <p:cNvGrpSpPr/>
            <p:nvPr/>
          </p:nvGrpSpPr>
          <p:grpSpPr>
            <a:xfrm>
              <a:off x="7759" y="4568"/>
              <a:ext cx="2636" cy="2031"/>
              <a:chOff x="6794374" y="2505710"/>
              <a:chExt cx="1673986" cy="1289517"/>
            </a:xfrm>
          </p:grpSpPr>
          <p:grpSp>
            <p:nvGrpSpPr>
              <p:cNvPr id="203" name="组合 202"/>
              <p:cNvGrpSpPr/>
              <p:nvPr/>
            </p:nvGrpSpPr>
            <p:grpSpPr>
              <a:xfrm>
                <a:off x="7227670" y="2954852"/>
                <a:ext cx="712845" cy="669410"/>
                <a:chOff x="7790997" y="3419997"/>
                <a:chExt cx="1700931" cy="1597290"/>
              </a:xfrm>
            </p:grpSpPr>
            <p:pic>
              <p:nvPicPr>
                <p:cNvPr id="204" name="图片 203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790997" y="3419997"/>
                  <a:ext cx="1700931" cy="1597290"/>
                </a:xfrm>
                <a:prstGeom prst="rect">
                  <a:avLst/>
                </a:prstGeom>
              </p:spPr>
            </p:pic>
            <p:sp>
              <p:nvSpPr>
                <p:cNvPr id="205" name="椭圆 204"/>
                <p:cNvSpPr/>
                <p:nvPr/>
              </p:nvSpPr>
              <p:spPr>
                <a:xfrm>
                  <a:off x="8451781" y="4049642"/>
                  <a:ext cx="338000" cy="338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06" name="椭圆 205"/>
                <p:cNvSpPr/>
                <p:nvPr/>
              </p:nvSpPr>
              <p:spPr>
                <a:xfrm>
                  <a:off x="7890307" y="4577914"/>
                  <a:ext cx="338000" cy="338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07" name="椭圆 206"/>
                <p:cNvSpPr/>
                <p:nvPr/>
              </p:nvSpPr>
              <p:spPr>
                <a:xfrm>
                  <a:off x="7900270" y="4049642"/>
                  <a:ext cx="338000" cy="338000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08" name="椭圆 207"/>
                <p:cNvSpPr/>
                <p:nvPr/>
              </p:nvSpPr>
              <p:spPr>
                <a:xfrm>
                  <a:off x="9017870" y="3520718"/>
                  <a:ext cx="338000" cy="338000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209" name="椭圆 208"/>
              <p:cNvSpPr/>
              <p:nvPr/>
            </p:nvSpPr>
            <p:spPr>
              <a:xfrm>
                <a:off x="6794374" y="2715549"/>
                <a:ext cx="1529039" cy="1079678"/>
              </a:xfrm>
              <a:prstGeom prst="ellipse">
                <a:avLst/>
              </a:prstGeom>
              <a:noFill/>
              <a:ln w="19050">
                <a:solidFill>
                  <a:srgbClr val="FFC62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10" name="直接箭头连接符 209"/>
              <p:cNvCxnSpPr>
                <a:stCxn id="183" idx="3"/>
                <a:endCxn id="209" idx="7"/>
              </p:cNvCxnSpPr>
              <p:nvPr/>
            </p:nvCxnSpPr>
            <p:spPr>
              <a:xfrm flipH="1">
                <a:off x="8099425" y="2505710"/>
                <a:ext cx="368935" cy="367665"/>
              </a:xfrm>
              <a:prstGeom prst="straightConnector1">
                <a:avLst/>
              </a:prstGeom>
              <a:ln w="57150">
                <a:solidFill>
                  <a:srgbClr val="DE5F0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2" name="文本框 211"/>
          <p:cNvSpPr txBox="1"/>
          <p:nvPr/>
        </p:nvSpPr>
        <p:spPr>
          <a:xfrm>
            <a:off x="27938" y="5678209"/>
            <a:ext cx="1802130" cy="5067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C00000"/>
                </a:solidFill>
                <a:ea typeface="微软雅黑" panose="020B0503020204020204" charset="-122"/>
              </a:rPr>
              <a:t>Q = - 1</a:t>
            </a:r>
            <a:r>
              <a:rPr lang="zh-CN" altLang="en-US" dirty="0">
                <a:solidFill>
                  <a:srgbClr val="C00000"/>
                </a:solidFill>
                <a:ea typeface="微软雅黑" panose="020B0503020204020204" charset="-122"/>
              </a:rPr>
              <a:t>是准确值</a:t>
            </a:r>
          </a:p>
        </p:txBody>
      </p:sp>
      <p:sp>
        <p:nvSpPr>
          <p:cNvPr id="213" name="文本框 212"/>
          <p:cNvSpPr txBox="1"/>
          <p:nvPr/>
        </p:nvSpPr>
        <p:spPr>
          <a:xfrm>
            <a:off x="2679063" y="6106199"/>
            <a:ext cx="1478280" cy="5067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C00000"/>
                </a:solidFill>
                <a:ea typeface="微软雅黑" panose="020B0503020204020204" charset="-122"/>
              </a:rPr>
              <a:t>学的是</a:t>
            </a:r>
            <a:r>
              <a:rPr lang="en-US" altLang="zh-CN" dirty="0">
                <a:solidFill>
                  <a:srgbClr val="C00000"/>
                </a:solidFill>
                <a:ea typeface="微软雅黑" panose="020B0503020204020204" charset="-122"/>
              </a:rPr>
              <a:t>“</a:t>
            </a:r>
            <a:r>
              <a:rPr lang="zh-CN" altLang="en-US" dirty="0">
                <a:solidFill>
                  <a:srgbClr val="C00000"/>
                </a:solidFill>
                <a:ea typeface="微软雅黑" panose="020B0503020204020204" charset="-122"/>
              </a:rPr>
              <a:t>输赢</a:t>
            </a:r>
            <a:r>
              <a:rPr lang="en-US" altLang="zh-CN" dirty="0">
                <a:solidFill>
                  <a:srgbClr val="C00000"/>
                </a:solidFill>
                <a:ea typeface="微软雅黑" panose="020B0503020204020204" charset="-122"/>
              </a:rPr>
              <a:t>”</a:t>
            </a:r>
            <a:endParaRPr lang="zh-CN" altLang="en-US" dirty="0">
              <a:solidFill>
                <a:srgbClr val="C00000"/>
              </a:solidFill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70160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2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2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2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2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bldLvl="0" animBg="1"/>
      <p:bldP spid="212" grpId="0"/>
      <p:bldP spid="2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0"/>
          </p:nvPr>
        </p:nvSpPr>
        <p:spPr>
          <a:xfrm>
            <a:off x="1269984" y="2335642"/>
            <a:ext cx="9481820" cy="2186716"/>
          </a:xfrm>
        </p:spPr>
        <p:txBody>
          <a:bodyPr/>
          <a:lstStyle/>
          <a:p>
            <a:r>
              <a:rPr lang="en-US" altLang="zh-CN" dirty="0"/>
              <a:t>PART 3:</a:t>
            </a:r>
            <a:r>
              <a:rPr lang="zh-CN" altLang="en-US" dirty="0"/>
              <a:t> 细节实现</a:t>
            </a:r>
            <a:endParaRPr lang="en-US" altLang="zh-CN" dirty="0"/>
          </a:p>
          <a:p>
            <a:r>
              <a:rPr lang="en-US" altLang="zh-CN" sz="2000" dirty="0"/>
              <a:t>https://github.com/DANNHIROAKI/Reading-Papers</a:t>
            </a:r>
          </a:p>
        </p:txBody>
      </p:sp>
    </p:spTree>
    <p:extLst>
      <p:ext uri="{BB962C8B-B14F-4D97-AF65-F5344CB8AC3E}">
        <p14:creationId xmlns:p14="http://schemas.microsoft.com/office/powerpoint/2010/main" val="41510840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17798" y="4594407"/>
            <a:ext cx="2006350" cy="422880"/>
          </a:xfrm>
          <a:prstGeom prst="rect">
            <a:avLst/>
          </a:prstGeom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/>
              <a:t>白棋走哪里？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92705" y="891888"/>
            <a:ext cx="3095719" cy="4360168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490" y="2802255"/>
            <a:ext cx="1701165" cy="1597025"/>
          </a:xfrm>
          <a:prstGeom prst="rect">
            <a:avLst/>
          </a:prstGeom>
        </p:spPr>
      </p:pic>
      <p:sp>
        <p:nvSpPr>
          <p:cNvPr id="9" name="椭圆 8"/>
          <p:cNvSpPr/>
          <p:nvPr/>
        </p:nvSpPr>
        <p:spPr>
          <a:xfrm>
            <a:off x="1151890" y="3432175"/>
            <a:ext cx="337820" cy="3378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590550" y="3959860"/>
            <a:ext cx="337820" cy="3378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600710" y="3432175"/>
            <a:ext cx="337820" cy="33782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2469291" y="5366294"/>
          <a:ext cx="1485810" cy="110698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952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52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893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0.1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67664" marR="67664" marT="33832" marB="338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0.2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67664" marR="67664" marT="33832" marB="338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5000"/>
                        <a:lumOff val="75000"/>
                        <a:alpha val="5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b="1" dirty="0">
                          <a:solidFill>
                            <a:schemeClr val="bg1"/>
                          </a:solidFill>
                        </a:rPr>
                        <a:t>0.3</a:t>
                      </a:r>
                      <a:endParaRPr lang="zh-CN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67664" marR="67664" marT="33832" marB="338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lumOff val="25000"/>
                        <a:alpha val="57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02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67664" marR="67664" marT="33832" marB="338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  <a:alpha val="5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67664" marR="67664" marT="33832" marB="338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  <a:alpha val="5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0.1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67664" marR="67664" marT="33832" marB="338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10000"/>
                        <a:lumOff val="90000"/>
                        <a:alpha val="57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902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67664" marR="67664" marT="33832" marB="338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  <a:alpha val="5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0.2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67664" marR="67664" marT="33832" marB="338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8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0.1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67664" marR="67664" marT="33832" marB="338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53" name="圆角右箭头 152"/>
          <p:cNvSpPr/>
          <p:nvPr/>
        </p:nvSpPr>
        <p:spPr>
          <a:xfrm>
            <a:off x="1244601" y="777650"/>
            <a:ext cx="2794694" cy="1910363"/>
          </a:xfrm>
          <a:prstGeom prst="bentArrow">
            <a:avLst>
              <a:gd name="adj1" fmla="val 7961"/>
              <a:gd name="adj2" fmla="val 8957"/>
              <a:gd name="adj3" fmla="val 12051"/>
              <a:gd name="adj4" fmla="val 43750"/>
            </a:avLst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57" name="组合 56"/>
          <p:cNvGrpSpPr/>
          <p:nvPr/>
        </p:nvGrpSpPr>
        <p:grpSpPr>
          <a:xfrm>
            <a:off x="9197975" y="1452880"/>
            <a:ext cx="713105" cy="669290"/>
            <a:chOff x="9054618" y="1350822"/>
            <a:chExt cx="1700931" cy="1597290"/>
          </a:xfrm>
        </p:grpSpPr>
        <p:pic>
          <p:nvPicPr>
            <p:cNvPr id="63" name="图片 62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4618" y="1350822"/>
              <a:ext cx="1700931" cy="1597290"/>
            </a:xfrm>
            <a:prstGeom prst="rect">
              <a:avLst/>
            </a:prstGeom>
          </p:spPr>
        </p:pic>
        <p:sp>
          <p:nvSpPr>
            <p:cNvPr id="64" name="椭圆 63"/>
            <p:cNvSpPr/>
            <p:nvPr/>
          </p:nvSpPr>
          <p:spPr>
            <a:xfrm>
              <a:off x="9715402" y="1980467"/>
              <a:ext cx="338000" cy="33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椭圆 64"/>
            <p:cNvSpPr/>
            <p:nvPr/>
          </p:nvSpPr>
          <p:spPr>
            <a:xfrm>
              <a:off x="9153928" y="2508739"/>
              <a:ext cx="338000" cy="33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椭圆 65"/>
            <p:cNvSpPr/>
            <p:nvPr/>
          </p:nvSpPr>
          <p:spPr>
            <a:xfrm>
              <a:off x="9163891" y="1980467"/>
              <a:ext cx="338000" cy="33800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67" name="椭圆 66"/>
          <p:cNvSpPr/>
          <p:nvPr/>
        </p:nvSpPr>
        <p:spPr>
          <a:xfrm>
            <a:off x="8760460" y="1221740"/>
            <a:ext cx="1529080" cy="1079500"/>
          </a:xfrm>
          <a:prstGeom prst="ellipse">
            <a:avLst/>
          </a:prstGeom>
          <a:noFill/>
          <a:ln w="19050">
            <a:solidFill>
              <a:srgbClr val="FFC6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标题 16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</a:rPr>
              <a:t>细节</a:t>
            </a:r>
            <a:r>
              <a:rPr lang="en-US" altLang="zh-CN" dirty="0">
                <a:solidFill>
                  <a:srgbClr val="C00000"/>
                </a:solidFill>
              </a:rPr>
              <a:t>1</a:t>
            </a:r>
            <a:r>
              <a:rPr lang="zh-CN" altLang="en-US" dirty="0">
                <a:solidFill>
                  <a:srgbClr val="C00000"/>
                </a:solidFill>
              </a:rPr>
              <a:t>：</a:t>
            </a:r>
            <a:r>
              <a:rPr lang="en-US" altLang="zh-CN" dirty="0">
                <a:solidFill>
                  <a:srgbClr val="C00000"/>
                </a:solidFill>
                <a:sym typeface="+mn-ea"/>
              </a:rPr>
              <a:t>expand</a:t>
            </a:r>
            <a:r>
              <a:rPr lang="en-US" altLang="zh-CN" dirty="0">
                <a:solidFill>
                  <a:srgbClr val="C00000"/>
                </a:solidFill>
              </a:rPr>
              <a:t> </a:t>
            </a:r>
            <a:r>
              <a:rPr lang="zh-CN" altLang="en-US" dirty="0">
                <a:solidFill>
                  <a:srgbClr val="C00000"/>
                </a:solidFill>
              </a:rPr>
              <a:t>与</a:t>
            </a:r>
            <a:r>
              <a:rPr lang="en-US" altLang="zh-CN" dirty="0">
                <a:solidFill>
                  <a:srgbClr val="C00000"/>
                </a:solidFill>
              </a:rPr>
              <a:t> backup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4272280" y="5252085"/>
            <a:ext cx="1554480" cy="10604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400" dirty="0">
                <a:solidFill>
                  <a:prstClr val="black"/>
                </a:solidFill>
                <a:latin typeface="Arial" panose="020B0604020202020204"/>
                <a:ea typeface="微软雅黑" panose="020B0503020204020204" charset="-122"/>
              </a:rPr>
              <a:t>V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  <a:t> = - 0.34</a:t>
            </a:r>
          </a:p>
          <a:p>
            <a:pPr marL="0" marR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  <a:t>（白棋</a:t>
            </a:r>
            <a:r>
              <a:rPr lang="zh-CN" altLang="en-US" dirty="0">
                <a:solidFill>
                  <a:prstClr val="black"/>
                </a:solidFill>
                <a:latin typeface="Arial" panose="020B0604020202020204"/>
                <a:ea typeface="微软雅黑" panose="020B0503020204020204" charset="-122"/>
              </a:rPr>
              <a:t>劣势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  <a:t>）</a:t>
            </a:r>
          </a:p>
        </p:txBody>
      </p:sp>
      <p:sp>
        <p:nvSpPr>
          <p:cNvPr id="27" name="流程图: 可选过程 26"/>
          <p:cNvSpPr/>
          <p:nvPr/>
        </p:nvSpPr>
        <p:spPr>
          <a:xfrm>
            <a:off x="5825490" y="5880100"/>
            <a:ext cx="2423160" cy="648335"/>
          </a:xfrm>
          <a:prstGeom prst="flowChartAlternate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ym typeface="+mn-ea"/>
              </a:rPr>
              <a:t>V(Value)</a:t>
            </a:r>
            <a:endParaRPr lang="zh-CN" altLang="en-US" sz="2000">
              <a:sym typeface="+mn-ea"/>
            </a:endParaRPr>
          </a:p>
          <a:p>
            <a:pPr algn="ctr"/>
            <a:r>
              <a:rPr lang="en-US" altLang="zh-CN" sz="2000">
                <a:sym typeface="+mn-ea"/>
              </a:rPr>
              <a:t>: </a:t>
            </a:r>
            <a:r>
              <a:rPr lang="zh-CN" altLang="en-US" sz="2000">
                <a:sym typeface="+mn-ea"/>
              </a:rPr>
              <a:t>对当前局势的评估</a:t>
            </a:r>
          </a:p>
        </p:txBody>
      </p:sp>
      <p:sp>
        <p:nvSpPr>
          <p:cNvPr id="28" name="流程图: 可选过程 27"/>
          <p:cNvSpPr/>
          <p:nvPr/>
        </p:nvSpPr>
        <p:spPr>
          <a:xfrm>
            <a:off x="317500" y="5595620"/>
            <a:ext cx="1736090" cy="716280"/>
          </a:xfrm>
          <a:prstGeom prst="flowChartAlternate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ym typeface="+mn-ea"/>
              </a:rPr>
              <a:t>P(Policy)</a:t>
            </a:r>
            <a:r>
              <a:rPr lang="zh-CN" altLang="en-US">
                <a:sym typeface="+mn-ea"/>
              </a:rPr>
              <a:t>：</a:t>
            </a:r>
          </a:p>
          <a:p>
            <a:pPr algn="ctr"/>
            <a:r>
              <a:rPr lang="zh-CN" altLang="en-US">
                <a:sym typeface="+mn-ea"/>
              </a:rPr>
              <a:t>该走哪步好</a:t>
            </a:r>
            <a:endParaRPr lang="en-US" altLang="zh-CN">
              <a:sym typeface="+mn-ea"/>
            </a:endParaRPr>
          </a:p>
        </p:txBody>
      </p:sp>
      <p:sp>
        <p:nvSpPr>
          <p:cNvPr id="31" name="流程图: 可选过程 30"/>
          <p:cNvSpPr/>
          <p:nvPr/>
        </p:nvSpPr>
        <p:spPr>
          <a:xfrm>
            <a:off x="4868545" y="786765"/>
            <a:ext cx="2075180" cy="648335"/>
          </a:xfrm>
          <a:prstGeom prst="flowChartAlternate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>
                <a:sym typeface="+mn-ea"/>
              </a:rPr>
              <a:t>神经网络里的权重要怎么定？</a:t>
            </a:r>
          </a:p>
        </p:txBody>
      </p:sp>
      <p:grpSp>
        <p:nvGrpSpPr>
          <p:cNvPr id="39" name="组合 38"/>
          <p:cNvGrpSpPr/>
          <p:nvPr/>
        </p:nvGrpSpPr>
        <p:grpSpPr>
          <a:xfrm>
            <a:off x="6943725" y="1592580"/>
            <a:ext cx="5083175" cy="3124835"/>
            <a:chOff x="10935" y="2508"/>
            <a:chExt cx="8005" cy="4921"/>
          </a:xfrm>
        </p:grpSpPr>
        <p:pic>
          <p:nvPicPr>
            <p:cNvPr id="90" name="图片 89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331" y="3641"/>
              <a:ext cx="1123" cy="1054"/>
            </a:xfrm>
            <a:prstGeom prst="rect">
              <a:avLst/>
            </a:prstGeom>
          </p:spPr>
        </p:pic>
        <p:sp>
          <p:nvSpPr>
            <p:cNvPr id="91" name="椭圆 90"/>
            <p:cNvSpPr/>
            <p:nvPr/>
          </p:nvSpPr>
          <p:spPr>
            <a:xfrm>
              <a:off x="17777" y="4057"/>
              <a:ext cx="223" cy="223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椭圆 91"/>
            <p:cNvSpPr/>
            <p:nvPr/>
          </p:nvSpPr>
          <p:spPr>
            <a:xfrm>
              <a:off x="17407" y="4405"/>
              <a:ext cx="223" cy="223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椭圆 92"/>
            <p:cNvSpPr/>
            <p:nvPr/>
          </p:nvSpPr>
          <p:spPr>
            <a:xfrm>
              <a:off x="17413" y="4057"/>
              <a:ext cx="223" cy="223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94" name="椭圆 93"/>
            <p:cNvSpPr/>
            <p:nvPr/>
          </p:nvSpPr>
          <p:spPr>
            <a:xfrm>
              <a:off x="17777" y="4397"/>
              <a:ext cx="223" cy="223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95" name="椭圆 94"/>
            <p:cNvSpPr/>
            <p:nvPr/>
          </p:nvSpPr>
          <p:spPr>
            <a:xfrm>
              <a:off x="16532" y="3275"/>
              <a:ext cx="2408" cy="1700"/>
            </a:xfrm>
            <a:prstGeom prst="ellipse">
              <a:avLst/>
            </a:prstGeom>
            <a:noFill/>
            <a:ln w="19050">
              <a:solidFill>
                <a:srgbClr val="FFC62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96" name="直接箭头连接符 95"/>
            <p:cNvCxnSpPr>
              <a:stCxn id="67" idx="5"/>
              <a:endCxn id="95" idx="1"/>
            </p:cNvCxnSpPr>
            <p:nvPr/>
          </p:nvCxnSpPr>
          <p:spPr>
            <a:xfrm>
              <a:off x="15851" y="3375"/>
              <a:ext cx="1034" cy="149"/>
            </a:xfrm>
            <a:prstGeom prst="straightConnector1">
              <a:avLst/>
            </a:prstGeom>
            <a:ln w="57150">
              <a:solidFill>
                <a:srgbClr val="DE5F0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1" name="组合 100"/>
            <p:cNvGrpSpPr/>
            <p:nvPr/>
          </p:nvGrpSpPr>
          <p:grpSpPr>
            <a:xfrm>
              <a:off x="11625" y="3721"/>
              <a:ext cx="1123" cy="1054"/>
              <a:chOff x="7790997" y="3419997"/>
              <a:chExt cx="1700931" cy="1597290"/>
            </a:xfrm>
          </p:grpSpPr>
          <p:pic>
            <p:nvPicPr>
              <p:cNvPr id="102" name="图片 101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90997" y="3419997"/>
                <a:ext cx="1700931" cy="1597290"/>
              </a:xfrm>
              <a:prstGeom prst="rect">
                <a:avLst/>
              </a:prstGeom>
            </p:spPr>
          </p:pic>
          <p:sp>
            <p:nvSpPr>
              <p:cNvPr id="103" name="椭圆 102"/>
              <p:cNvSpPr/>
              <p:nvPr/>
            </p:nvSpPr>
            <p:spPr>
              <a:xfrm>
                <a:off x="8451781" y="4049642"/>
                <a:ext cx="338000" cy="338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4" name="椭圆 103"/>
              <p:cNvSpPr/>
              <p:nvPr/>
            </p:nvSpPr>
            <p:spPr>
              <a:xfrm>
                <a:off x="7890307" y="4577914"/>
                <a:ext cx="338000" cy="338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5" name="椭圆 104"/>
              <p:cNvSpPr/>
              <p:nvPr/>
            </p:nvSpPr>
            <p:spPr>
              <a:xfrm>
                <a:off x="7900270" y="4049642"/>
                <a:ext cx="338000" cy="338000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06" name="椭圆 105"/>
              <p:cNvSpPr/>
              <p:nvPr/>
            </p:nvSpPr>
            <p:spPr>
              <a:xfrm>
                <a:off x="9017870" y="3520718"/>
                <a:ext cx="338000" cy="338000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07" name="椭圆 106"/>
            <p:cNvSpPr/>
            <p:nvPr/>
          </p:nvSpPr>
          <p:spPr>
            <a:xfrm>
              <a:off x="10935" y="3368"/>
              <a:ext cx="2408" cy="1701"/>
            </a:xfrm>
            <a:prstGeom prst="ellipse">
              <a:avLst/>
            </a:prstGeom>
            <a:noFill/>
            <a:ln w="19050">
              <a:solidFill>
                <a:srgbClr val="FFC62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08" name="直接箭头连接符 107"/>
            <p:cNvCxnSpPr>
              <a:stCxn id="67" idx="3"/>
              <a:endCxn id="107" idx="7"/>
            </p:cNvCxnSpPr>
            <p:nvPr/>
          </p:nvCxnSpPr>
          <p:spPr>
            <a:xfrm flipH="1">
              <a:off x="12990" y="3375"/>
              <a:ext cx="1159" cy="242"/>
            </a:xfrm>
            <a:prstGeom prst="straightConnector1">
              <a:avLst/>
            </a:prstGeom>
            <a:ln w="57150">
              <a:solidFill>
                <a:srgbClr val="DE5F0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248" y="4657"/>
              <a:ext cx="1123" cy="1054"/>
            </a:xfrm>
            <a:prstGeom prst="rect">
              <a:avLst/>
            </a:prstGeom>
          </p:spPr>
        </p:pic>
        <p:sp>
          <p:nvSpPr>
            <p:cNvPr id="8" name="椭圆 7"/>
            <p:cNvSpPr/>
            <p:nvPr/>
          </p:nvSpPr>
          <p:spPr>
            <a:xfrm>
              <a:off x="13566" y="4280"/>
              <a:ext cx="2408" cy="1701"/>
            </a:xfrm>
            <a:prstGeom prst="ellipse">
              <a:avLst/>
            </a:prstGeom>
            <a:noFill/>
            <a:ln w="19050">
              <a:solidFill>
                <a:srgbClr val="FFC62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" name="流程图: 可选过程 1"/>
            <p:cNvSpPr/>
            <p:nvPr/>
          </p:nvSpPr>
          <p:spPr>
            <a:xfrm>
              <a:off x="11234" y="6394"/>
              <a:ext cx="6961" cy="1035"/>
            </a:xfrm>
            <a:prstGeom prst="flowChartAlternateProcess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ym typeface="+mn-ea"/>
                </a:rPr>
                <a:t>P</a:t>
              </a:r>
              <a:r>
                <a:rPr lang="zh-CN" altLang="en-US" sz="2000" dirty="0">
                  <a:sym typeface="+mn-ea"/>
                </a:rPr>
                <a:t>：帮助评估哪些走法应该优先考虑（也会用到</a:t>
              </a:r>
              <a:r>
                <a:rPr lang="en-US" altLang="zh-CN" sz="2000" dirty="0">
                  <a:sym typeface="+mn-ea"/>
                </a:rPr>
                <a:t>Q</a:t>
              </a:r>
              <a:r>
                <a:rPr lang="zh-CN" altLang="en-US" sz="2000" dirty="0">
                  <a:sym typeface="+mn-ea"/>
                </a:rPr>
                <a:t>，细节后面讲）</a:t>
              </a: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17030" y="2508"/>
              <a:ext cx="1424" cy="871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marL="0" marR="0" indent="0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lang="en-US" altLang="zh-CN" sz="2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sym typeface="+mn-ea"/>
                </a:rPr>
                <a:t>p=0.2</a:t>
              </a: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11427" y="2508"/>
              <a:ext cx="1424" cy="871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marL="0" marR="0" indent="0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lang="en-US" altLang="zh-CN" sz="2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sym typeface="+mn-ea"/>
                </a:rPr>
                <a:t>p=0.3</a:t>
              </a: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15656" y="5235"/>
              <a:ext cx="1424" cy="871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marL="0" marR="0" indent="0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lang="en-US" altLang="zh-CN" sz="2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sym typeface="+mn-ea"/>
                </a:rPr>
                <a:t>p=0.2</a:t>
              </a:r>
            </a:p>
          </p:txBody>
        </p:sp>
        <p:cxnSp>
          <p:nvCxnSpPr>
            <p:cNvPr id="14" name="直接箭头连接符 13"/>
            <p:cNvCxnSpPr>
              <a:stCxn id="67" idx="4"/>
              <a:endCxn id="8" idx="0"/>
            </p:cNvCxnSpPr>
            <p:nvPr/>
          </p:nvCxnSpPr>
          <p:spPr>
            <a:xfrm flipH="1">
              <a:off x="14770" y="3624"/>
              <a:ext cx="230" cy="656"/>
            </a:xfrm>
            <a:prstGeom prst="straightConnector1">
              <a:avLst/>
            </a:prstGeom>
            <a:ln w="57150">
              <a:solidFill>
                <a:srgbClr val="DE5F0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椭圆 29"/>
            <p:cNvSpPr/>
            <p:nvPr/>
          </p:nvSpPr>
          <p:spPr>
            <a:xfrm>
              <a:off x="14698" y="5065"/>
              <a:ext cx="223" cy="223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/>
            <p:cNvSpPr/>
            <p:nvPr/>
          </p:nvSpPr>
          <p:spPr>
            <a:xfrm>
              <a:off x="14328" y="5413"/>
              <a:ext cx="223" cy="223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>
              <a:off x="14334" y="5065"/>
              <a:ext cx="223" cy="223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4" name="椭圆 33"/>
            <p:cNvSpPr/>
            <p:nvPr/>
          </p:nvSpPr>
          <p:spPr>
            <a:xfrm>
              <a:off x="14698" y="4730"/>
              <a:ext cx="223" cy="223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38" name="流程图: 可选过程 37"/>
          <p:cNvSpPr/>
          <p:nvPr/>
        </p:nvSpPr>
        <p:spPr>
          <a:xfrm>
            <a:off x="7368000" y="5017135"/>
            <a:ext cx="4062000" cy="534035"/>
          </a:xfrm>
          <a:prstGeom prst="flowChartAlternate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ym typeface="+mn-ea"/>
              </a:rPr>
              <a:t>V</a:t>
            </a:r>
            <a:r>
              <a:rPr lang="zh-CN" altLang="en-US" sz="2000" dirty="0">
                <a:sym typeface="+mn-ea"/>
              </a:rPr>
              <a:t>：</a:t>
            </a:r>
            <a:r>
              <a:rPr lang="en-US" altLang="zh-CN" sz="2000" dirty="0">
                <a:sym typeface="+mn-ea"/>
              </a:rPr>
              <a:t>backup</a:t>
            </a:r>
            <a:r>
              <a:rPr lang="zh-CN" altLang="en-US" sz="2000" dirty="0">
                <a:sym typeface="+mn-ea"/>
              </a:rPr>
              <a:t>时使用，细节后面讲</a:t>
            </a:r>
            <a:endParaRPr lang="en-US" altLang="zh-CN" sz="2000" dirty="0">
              <a:sym typeface="+mn-ea"/>
            </a:endParaRPr>
          </a:p>
        </p:txBody>
      </p:sp>
      <p:grpSp>
        <p:nvGrpSpPr>
          <p:cNvPr id="44" name="组合 43"/>
          <p:cNvGrpSpPr/>
          <p:nvPr/>
        </p:nvGrpSpPr>
        <p:grpSpPr>
          <a:xfrm>
            <a:off x="5688330" y="2404745"/>
            <a:ext cx="6503670" cy="1555115"/>
            <a:chOff x="8958" y="3787"/>
            <a:chExt cx="10242" cy="2449"/>
          </a:xfrm>
        </p:grpSpPr>
        <p:sp>
          <p:nvSpPr>
            <p:cNvPr id="41" name="流程图: 可选过程 40"/>
            <p:cNvSpPr/>
            <p:nvPr/>
          </p:nvSpPr>
          <p:spPr>
            <a:xfrm>
              <a:off x="8958" y="3787"/>
              <a:ext cx="1931" cy="1099"/>
            </a:xfrm>
            <a:prstGeom prst="flowChartAlternateProcess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ym typeface="+mn-ea"/>
                </a:rPr>
                <a:t>N=300</a:t>
              </a:r>
            </a:p>
            <a:p>
              <a:pPr algn="ctr"/>
              <a:r>
                <a:rPr lang="en-US" altLang="zh-CN" sz="1400" dirty="0">
                  <a:sym typeface="+mn-ea"/>
                </a:rPr>
                <a:t>(</a:t>
              </a:r>
              <a:r>
                <a:rPr lang="zh-CN" altLang="en-US" sz="1400" dirty="0">
                  <a:sym typeface="+mn-ea"/>
                </a:rPr>
                <a:t>训练</a:t>
              </a:r>
              <a:r>
                <a:rPr lang="en-US" altLang="zh-CN" sz="1400" dirty="0">
                  <a:sym typeface="+mn-ea"/>
                </a:rPr>
                <a:t>p=3/6)</a:t>
              </a:r>
            </a:p>
          </p:txBody>
        </p:sp>
        <p:sp>
          <p:nvSpPr>
            <p:cNvPr id="42" name="流程图: 可选过程 41"/>
            <p:cNvSpPr/>
            <p:nvPr/>
          </p:nvSpPr>
          <p:spPr>
            <a:xfrm>
              <a:off x="11234" y="5395"/>
              <a:ext cx="2338" cy="841"/>
            </a:xfrm>
            <a:prstGeom prst="flowChartAlternateProcess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>
                  <a:sym typeface="+mn-ea"/>
                </a:rPr>
                <a:t>N=100</a:t>
              </a:r>
            </a:p>
            <a:p>
              <a:pPr algn="ctr"/>
              <a:r>
                <a:rPr lang="en-US" altLang="zh-CN" sz="1400">
                  <a:sym typeface="+mn-ea"/>
                </a:rPr>
                <a:t>(</a:t>
              </a:r>
              <a:r>
                <a:rPr lang="zh-CN" altLang="en-US" sz="1400">
                  <a:sym typeface="+mn-ea"/>
                </a:rPr>
                <a:t>训练</a:t>
              </a:r>
              <a:r>
                <a:rPr lang="en-US" altLang="zh-CN" sz="1400">
                  <a:sym typeface="+mn-ea"/>
                </a:rPr>
                <a:t>p=1/6)</a:t>
              </a:r>
            </a:p>
          </p:txBody>
        </p:sp>
        <p:sp>
          <p:nvSpPr>
            <p:cNvPr id="43" name="流程图: 可选过程 42"/>
            <p:cNvSpPr/>
            <p:nvPr/>
          </p:nvSpPr>
          <p:spPr>
            <a:xfrm>
              <a:off x="17025" y="4975"/>
              <a:ext cx="2175" cy="841"/>
            </a:xfrm>
            <a:prstGeom prst="flowChartAlternateProcess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>
                  <a:sym typeface="+mn-ea"/>
                </a:rPr>
                <a:t>N=200</a:t>
              </a:r>
            </a:p>
            <a:p>
              <a:pPr algn="ctr"/>
              <a:r>
                <a:rPr lang="en-US" altLang="zh-CN" sz="1400">
                  <a:sym typeface="+mn-ea"/>
                </a:rPr>
                <a:t>(</a:t>
              </a:r>
              <a:r>
                <a:rPr lang="zh-CN" altLang="en-US" sz="1400">
                  <a:sym typeface="+mn-ea"/>
                </a:rPr>
                <a:t>训练</a:t>
              </a:r>
              <a:r>
                <a:rPr lang="en-US" altLang="zh-CN" sz="1400">
                  <a:sym typeface="+mn-ea"/>
                </a:rPr>
                <a:t>p=2/6)</a:t>
              </a: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6901815" y="1221740"/>
            <a:ext cx="2082800" cy="1070610"/>
            <a:chOff x="10869" y="1924"/>
            <a:chExt cx="3280" cy="1686"/>
          </a:xfrm>
        </p:grpSpPr>
        <p:cxnSp>
          <p:nvCxnSpPr>
            <p:cNvPr id="45" name="直接箭头连接符 44"/>
            <p:cNvCxnSpPr/>
            <p:nvPr/>
          </p:nvCxnSpPr>
          <p:spPr>
            <a:xfrm flipH="1">
              <a:off x="12990" y="3368"/>
              <a:ext cx="1159" cy="242"/>
            </a:xfrm>
            <a:prstGeom prst="straightConnector1">
              <a:avLst/>
            </a:prstGeom>
            <a:ln w="57150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流程图: 可选过程 45"/>
            <p:cNvSpPr/>
            <p:nvPr/>
          </p:nvSpPr>
          <p:spPr>
            <a:xfrm>
              <a:off x="10869" y="1924"/>
              <a:ext cx="2835" cy="805"/>
            </a:xfrm>
            <a:prstGeom prst="flowChartAlternateProcess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sym typeface="+mn-ea"/>
                </a:rPr>
                <a:t>落子选</a:t>
              </a:r>
              <a:r>
                <a:rPr lang="en-US" altLang="zh-CN" sz="1600" dirty="0">
                  <a:sym typeface="+mn-ea"/>
                </a:rPr>
                <a:t>N</a:t>
              </a:r>
              <a:r>
                <a:rPr lang="zh-CN" altLang="en-US" sz="1600" dirty="0">
                  <a:sym typeface="+mn-ea"/>
                </a:rPr>
                <a:t>最大的，</a:t>
              </a:r>
            </a:p>
            <a:p>
              <a:pPr algn="ctr"/>
              <a:r>
                <a:rPr lang="zh-CN" altLang="en-US" sz="1600" dirty="0">
                  <a:sym typeface="+mn-ea"/>
                </a:rPr>
                <a:t>不再看</a:t>
              </a:r>
              <a:r>
                <a:rPr lang="en-US" altLang="zh-CN" sz="1600" dirty="0">
                  <a:sym typeface="+mn-ea"/>
                </a:rPr>
                <a:t>Q</a:t>
              </a:r>
            </a:p>
          </p:txBody>
        </p:sp>
      </p:grpSp>
      <p:sp>
        <p:nvSpPr>
          <p:cNvPr id="48" name="流程图: 可选过程 47"/>
          <p:cNvSpPr/>
          <p:nvPr/>
        </p:nvSpPr>
        <p:spPr>
          <a:xfrm>
            <a:off x="8618220" y="612775"/>
            <a:ext cx="2733040" cy="531495"/>
          </a:xfrm>
          <a:prstGeom prst="flowChartAlternate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ym typeface="+mn-ea"/>
              </a:rPr>
              <a:t>Q</a:t>
            </a:r>
            <a:r>
              <a:rPr lang="zh-CN" altLang="en-US" sz="2000" dirty="0">
                <a:sym typeface="+mn-ea"/>
              </a:rPr>
              <a:t>的作用之一：训练</a:t>
            </a:r>
            <a:r>
              <a:rPr lang="en-US" altLang="zh-CN" sz="2000" dirty="0">
                <a:sym typeface="+mn-ea"/>
              </a:rPr>
              <a:t>V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1828800" y="946150"/>
            <a:ext cx="1360170" cy="5067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  <a:t>3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  <a:t>×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  <a:t>3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  <a:t>×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  <a:t>2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  <a:t>的图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81616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6032"/>
    </mc:Choice>
    <mc:Fallback xmlns="">
      <p:transition advTm="2603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1"/>
      <p:bldP spid="27" grpId="1" animBg="1"/>
      <p:bldP spid="28" grpId="1" animBg="1"/>
      <p:bldP spid="31" grpId="1" animBg="1"/>
      <p:bldP spid="38" grpId="1" animBg="1"/>
      <p:bldP spid="38" grpId="2" animBg="1"/>
      <p:bldP spid="48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标题 16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</a:rPr>
              <a:t>细节</a:t>
            </a:r>
            <a:r>
              <a:rPr lang="en-US" altLang="zh-CN" dirty="0">
                <a:solidFill>
                  <a:srgbClr val="C00000"/>
                </a:solidFill>
              </a:rPr>
              <a:t>1</a:t>
            </a:r>
            <a:r>
              <a:rPr lang="zh-CN" altLang="en-US" dirty="0">
                <a:solidFill>
                  <a:srgbClr val="C00000"/>
                </a:solidFill>
              </a:rPr>
              <a:t>：</a:t>
            </a:r>
            <a:r>
              <a:rPr lang="en-US" altLang="zh-CN" dirty="0">
                <a:solidFill>
                  <a:srgbClr val="C00000"/>
                </a:solidFill>
                <a:sym typeface="+mn-ea"/>
              </a:rPr>
              <a:t>expand</a:t>
            </a:r>
            <a:r>
              <a:rPr lang="en-US" altLang="zh-CN" dirty="0">
                <a:solidFill>
                  <a:srgbClr val="C00000"/>
                </a:solidFill>
              </a:rPr>
              <a:t> </a:t>
            </a:r>
            <a:r>
              <a:rPr lang="zh-CN" altLang="en-US" dirty="0">
                <a:solidFill>
                  <a:srgbClr val="C00000"/>
                </a:solidFill>
              </a:rPr>
              <a:t>与</a:t>
            </a:r>
            <a:r>
              <a:rPr lang="en-US" altLang="zh-CN" dirty="0">
                <a:solidFill>
                  <a:srgbClr val="C00000"/>
                </a:solidFill>
              </a:rPr>
              <a:t> backup</a:t>
            </a:r>
          </a:p>
        </p:txBody>
      </p:sp>
      <p:sp>
        <p:nvSpPr>
          <p:cNvPr id="16" name="椭圆 15"/>
          <p:cNvSpPr/>
          <p:nvPr/>
        </p:nvSpPr>
        <p:spPr>
          <a:xfrm>
            <a:off x="6249035" y="2534285"/>
            <a:ext cx="363855" cy="257175"/>
          </a:xfrm>
          <a:prstGeom prst="ellipse">
            <a:avLst/>
          </a:prstGeom>
          <a:noFill/>
          <a:ln w="19050">
            <a:solidFill>
              <a:srgbClr val="FFC6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箭头连接符 17"/>
          <p:cNvCxnSpPr>
            <a:stCxn id="4" idx="3"/>
            <a:endCxn id="12" idx="7"/>
          </p:cNvCxnSpPr>
          <p:nvPr/>
        </p:nvCxnSpPr>
        <p:spPr>
          <a:xfrm flipH="1">
            <a:off x="6402070" y="1995805"/>
            <a:ext cx="189865" cy="217805"/>
          </a:xfrm>
          <a:prstGeom prst="straightConnector1">
            <a:avLst/>
          </a:prstGeom>
          <a:ln w="12700">
            <a:solidFill>
              <a:srgbClr val="DE5F0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6849110" y="1995805"/>
            <a:ext cx="179070" cy="421005"/>
          </a:xfrm>
          <a:prstGeom prst="straightConnector1">
            <a:avLst/>
          </a:prstGeom>
          <a:ln w="12700">
            <a:solidFill>
              <a:srgbClr val="DE5F0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12" idx="5"/>
            <a:endCxn id="16" idx="0"/>
          </p:cNvCxnSpPr>
          <p:nvPr/>
        </p:nvCxnSpPr>
        <p:spPr>
          <a:xfrm>
            <a:off x="6402070" y="2395855"/>
            <a:ext cx="29210" cy="138430"/>
          </a:xfrm>
          <a:prstGeom prst="straightConnector1">
            <a:avLst/>
          </a:prstGeom>
          <a:ln w="12700">
            <a:solidFill>
              <a:srgbClr val="DE5F0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12" idx="3"/>
            <a:endCxn id="21" idx="0"/>
          </p:cNvCxnSpPr>
          <p:nvPr/>
        </p:nvCxnSpPr>
        <p:spPr>
          <a:xfrm flipH="1">
            <a:off x="6038215" y="2395855"/>
            <a:ext cx="106680" cy="138430"/>
          </a:xfrm>
          <a:prstGeom prst="straightConnector1">
            <a:avLst/>
          </a:prstGeom>
          <a:ln w="12700">
            <a:solidFill>
              <a:srgbClr val="DE5F0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9" name="组合 138"/>
          <p:cNvGrpSpPr/>
          <p:nvPr/>
        </p:nvGrpSpPr>
        <p:grpSpPr>
          <a:xfrm>
            <a:off x="6538595" y="1776095"/>
            <a:ext cx="363220" cy="256540"/>
            <a:chOff x="8249" y="2067"/>
            <a:chExt cx="572" cy="404"/>
          </a:xfrm>
        </p:grpSpPr>
        <p:sp>
          <p:nvSpPr>
            <p:cNvPr id="4" name="椭圆 3"/>
            <p:cNvSpPr/>
            <p:nvPr/>
          </p:nvSpPr>
          <p:spPr>
            <a:xfrm>
              <a:off x="8249" y="2067"/>
              <a:ext cx="573" cy="405"/>
            </a:xfrm>
            <a:prstGeom prst="ellipse">
              <a:avLst/>
            </a:prstGeom>
            <a:noFill/>
            <a:ln w="19050">
              <a:solidFill>
                <a:srgbClr val="FFC62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2" name="图片 3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27" y="2168"/>
              <a:ext cx="217" cy="204"/>
            </a:xfrm>
            <a:prstGeom prst="rect">
              <a:avLst/>
            </a:prstGeom>
          </p:spPr>
        </p:pic>
      </p:grpSp>
      <p:grpSp>
        <p:nvGrpSpPr>
          <p:cNvPr id="222" name="组合 221"/>
          <p:cNvGrpSpPr/>
          <p:nvPr/>
        </p:nvGrpSpPr>
        <p:grpSpPr>
          <a:xfrm>
            <a:off x="6091555" y="2176145"/>
            <a:ext cx="363220" cy="256540"/>
            <a:chOff x="9551" y="3511"/>
            <a:chExt cx="572" cy="404"/>
          </a:xfrm>
        </p:grpSpPr>
        <p:sp>
          <p:nvSpPr>
            <p:cNvPr id="12" name="椭圆 11"/>
            <p:cNvSpPr/>
            <p:nvPr/>
          </p:nvSpPr>
          <p:spPr>
            <a:xfrm>
              <a:off x="9551" y="3511"/>
              <a:ext cx="573" cy="405"/>
            </a:xfrm>
            <a:prstGeom prst="ellipse">
              <a:avLst/>
            </a:prstGeom>
            <a:noFill/>
            <a:ln w="19050">
              <a:solidFill>
                <a:srgbClr val="FFC62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3" name="图片 3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29" y="3602"/>
              <a:ext cx="217" cy="204"/>
            </a:xfrm>
            <a:prstGeom prst="rect">
              <a:avLst/>
            </a:prstGeom>
          </p:spPr>
        </p:pic>
      </p:grpSp>
      <p:grpSp>
        <p:nvGrpSpPr>
          <p:cNvPr id="78" name="组合 77"/>
          <p:cNvGrpSpPr/>
          <p:nvPr/>
        </p:nvGrpSpPr>
        <p:grpSpPr>
          <a:xfrm>
            <a:off x="6845935" y="2416810"/>
            <a:ext cx="363220" cy="256540"/>
            <a:chOff x="13730" y="2808"/>
            <a:chExt cx="572" cy="404"/>
          </a:xfrm>
        </p:grpSpPr>
        <p:sp>
          <p:nvSpPr>
            <p:cNvPr id="13" name="椭圆 12"/>
            <p:cNvSpPr/>
            <p:nvPr/>
          </p:nvSpPr>
          <p:spPr>
            <a:xfrm>
              <a:off x="13730" y="2808"/>
              <a:ext cx="573" cy="405"/>
            </a:xfrm>
            <a:prstGeom prst="ellipse">
              <a:avLst/>
            </a:prstGeom>
            <a:noFill/>
            <a:ln w="19050">
              <a:solidFill>
                <a:srgbClr val="FFC62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4" name="图片 3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908" y="2897"/>
              <a:ext cx="217" cy="204"/>
            </a:xfrm>
            <a:prstGeom prst="rect">
              <a:avLst/>
            </a:prstGeom>
          </p:spPr>
        </p:pic>
      </p:grpSp>
      <p:pic>
        <p:nvPicPr>
          <p:cNvPr id="35" name="图片 3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7145" y="2603500"/>
            <a:ext cx="137795" cy="129540"/>
          </a:xfrm>
          <a:prstGeom prst="rect">
            <a:avLst/>
          </a:prstGeom>
        </p:spPr>
      </p:pic>
      <p:grpSp>
        <p:nvGrpSpPr>
          <p:cNvPr id="119" name="组合 118"/>
          <p:cNvGrpSpPr/>
          <p:nvPr/>
        </p:nvGrpSpPr>
        <p:grpSpPr>
          <a:xfrm>
            <a:off x="5855970" y="2534285"/>
            <a:ext cx="363220" cy="256540"/>
            <a:chOff x="7377" y="2971"/>
            <a:chExt cx="572" cy="404"/>
          </a:xfrm>
        </p:grpSpPr>
        <p:sp>
          <p:nvSpPr>
            <p:cNvPr id="21" name="椭圆 20"/>
            <p:cNvSpPr/>
            <p:nvPr/>
          </p:nvSpPr>
          <p:spPr>
            <a:xfrm>
              <a:off x="7377" y="2971"/>
              <a:ext cx="573" cy="405"/>
            </a:xfrm>
            <a:prstGeom prst="ellipse">
              <a:avLst/>
            </a:prstGeom>
            <a:noFill/>
            <a:ln w="19050">
              <a:solidFill>
                <a:srgbClr val="FFC62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6" name="图片 3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55" y="3080"/>
              <a:ext cx="217" cy="204"/>
            </a:xfrm>
            <a:prstGeom prst="rect">
              <a:avLst/>
            </a:prstGeom>
          </p:spPr>
        </p:pic>
      </p:grpSp>
      <p:cxnSp>
        <p:nvCxnSpPr>
          <p:cNvPr id="67" name="直接箭头连接符 66"/>
          <p:cNvCxnSpPr/>
          <p:nvPr/>
        </p:nvCxnSpPr>
        <p:spPr>
          <a:xfrm>
            <a:off x="7156450" y="2636520"/>
            <a:ext cx="135890" cy="250825"/>
          </a:xfrm>
          <a:prstGeom prst="straightConnector1">
            <a:avLst/>
          </a:prstGeom>
          <a:ln w="12700">
            <a:solidFill>
              <a:srgbClr val="DE5F0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组合 69"/>
          <p:cNvGrpSpPr/>
          <p:nvPr/>
        </p:nvGrpSpPr>
        <p:grpSpPr>
          <a:xfrm>
            <a:off x="7239000" y="2849880"/>
            <a:ext cx="363220" cy="256540"/>
            <a:chOff x="14781" y="3599"/>
            <a:chExt cx="572" cy="404"/>
          </a:xfrm>
        </p:grpSpPr>
        <p:sp>
          <p:nvSpPr>
            <p:cNvPr id="66" name="椭圆 65"/>
            <p:cNvSpPr/>
            <p:nvPr/>
          </p:nvSpPr>
          <p:spPr>
            <a:xfrm>
              <a:off x="14781" y="3599"/>
              <a:ext cx="573" cy="405"/>
            </a:xfrm>
            <a:prstGeom prst="ellipse">
              <a:avLst/>
            </a:prstGeom>
            <a:noFill/>
            <a:ln w="19050">
              <a:solidFill>
                <a:srgbClr val="FFC62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68" name="图片 6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959" y="3688"/>
              <a:ext cx="217" cy="204"/>
            </a:xfrm>
            <a:prstGeom prst="rect">
              <a:avLst/>
            </a:prstGeom>
          </p:spPr>
        </p:pic>
      </p:grpSp>
      <p:cxnSp>
        <p:nvCxnSpPr>
          <p:cNvPr id="69" name="直接箭头连接符 68"/>
          <p:cNvCxnSpPr/>
          <p:nvPr/>
        </p:nvCxnSpPr>
        <p:spPr>
          <a:xfrm flipH="1">
            <a:off x="6955790" y="2673985"/>
            <a:ext cx="72390" cy="425450"/>
          </a:xfrm>
          <a:prstGeom prst="straightConnector1">
            <a:avLst/>
          </a:prstGeom>
          <a:ln w="12700">
            <a:solidFill>
              <a:srgbClr val="DE5F0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椭圆 71"/>
          <p:cNvSpPr/>
          <p:nvPr/>
        </p:nvSpPr>
        <p:spPr>
          <a:xfrm>
            <a:off x="6773545" y="3099435"/>
            <a:ext cx="363855" cy="257175"/>
          </a:xfrm>
          <a:prstGeom prst="ellipse">
            <a:avLst/>
          </a:prstGeom>
          <a:noFill/>
          <a:ln w="19050">
            <a:solidFill>
              <a:srgbClr val="FFC6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3" name="图片 7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6575" y="3155950"/>
            <a:ext cx="137795" cy="129540"/>
          </a:xfrm>
          <a:prstGeom prst="rect">
            <a:avLst/>
          </a:prstGeom>
        </p:spPr>
      </p:pic>
      <p:grpSp>
        <p:nvGrpSpPr>
          <p:cNvPr id="76" name="组合 75"/>
          <p:cNvGrpSpPr/>
          <p:nvPr/>
        </p:nvGrpSpPr>
        <p:grpSpPr>
          <a:xfrm>
            <a:off x="6367145" y="2849880"/>
            <a:ext cx="363220" cy="256540"/>
            <a:chOff x="12375" y="3278"/>
            <a:chExt cx="572" cy="404"/>
          </a:xfrm>
        </p:grpSpPr>
        <p:sp>
          <p:nvSpPr>
            <p:cNvPr id="74" name="椭圆 73"/>
            <p:cNvSpPr/>
            <p:nvPr/>
          </p:nvSpPr>
          <p:spPr>
            <a:xfrm>
              <a:off x="12375" y="3278"/>
              <a:ext cx="573" cy="405"/>
            </a:xfrm>
            <a:prstGeom prst="ellipse">
              <a:avLst/>
            </a:prstGeom>
            <a:noFill/>
            <a:ln w="19050">
              <a:solidFill>
                <a:srgbClr val="FFC62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75" name="图片 7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553" y="3387"/>
              <a:ext cx="217" cy="204"/>
            </a:xfrm>
            <a:prstGeom prst="rect">
              <a:avLst/>
            </a:prstGeom>
          </p:spPr>
        </p:pic>
      </p:grpSp>
      <p:cxnSp>
        <p:nvCxnSpPr>
          <p:cNvPr id="77" name="直接箭头连接符 76"/>
          <p:cNvCxnSpPr/>
          <p:nvPr/>
        </p:nvCxnSpPr>
        <p:spPr>
          <a:xfrm flipH="1">
            <a:off x="6677660" y="2636520"/>
            <a:ext cx="221615" cy="250825"/>
          </a:xfrm>
          <a:prstGeom prst="straightConnector1">
            <a:avLst/>
          </a:prstGeom>
          <a:ln w="12700">
            <a:solidFill>
              <a:srgbClr val="DE5F0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7" name="表格 96"/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1719991" y="4922429"/>
          <a:ext cx="1485870" cy="110698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952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893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0.1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67664" marR="67664" marT="33832" marB="338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0.2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67664" marR="67664" marT="33832" marB="338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5000"/>
                        <a:lumOff val="75000"/>
                        <a:alpha val="5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b="1" dirty="0">
                          <a:solidFill>
                            <a:schemeClr val="bg1"/>
                          </a:solidFill>
                        </a:rPr>
                        <a:t>0.3</a:t>
                      </a:r>
                      <a:endParaRPr lang="zh-CN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67664" marR="67664" marT="33832" marB="338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lumOff val="25000"/>
                        <a:alpha val="57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02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67664" marR="67664" marT="33832" marB="338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  <a:alpha val="5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67664" marR="67664" marT="33832" marB="338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  <a:alpha val="5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0.1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67664" marR="67664" marT="33832" marB="338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10000"/>
                        <a:lumOff val="90000"/>
                        <a:alpha val="57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902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67664" marR="67664" marT="33832" marB="338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  <a:alpha val="5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0.2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67664" marR="67664" marT="33832" marB="338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8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0.1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67664" marR="67664" marT="33832" marB="338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116" name="直接箭头连接符 115"/>
          <p:cNvCxnSpPr/>
          <p:nvPr/>
        </p:nvCxnSpPr>
        <p:spPr>
          <a:xfrm flipH="1">
            <a:off x="5439410" y="2663190"/>
            <a:ext cx="416560" cy="365125"/>
          </a:xfrm>
          <a:prstGeom prst="straightConnector1">
            <a:avLst/>
          </a:prstGeom>
          <a:ln w="12700">
            <a:solidFill>
              <a:srgbClr val="DE5F0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箭头连接符 117"/>
          <p:cNvCxnSpPr/>
          <p:nvPr/>
        </p:nvCxnSpPr>
        <p:spPr>
          <a:xfrm flipH="1">
            <a:off x="5857240" y="2753995"/>
            <a:ext cx="52070" cy="332105"/>
          </a:xfrm>
          <a:prstGeom prst="straightConnector1">
            <a:avLst/>
          </a:prstGeom>
          <a:ln w="12700">
            <a:solidFill>
              <a:srgbClr val="DE5F0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0" name="组合 119"/>
          <p:cNvGrpSpPr/>
          <p:nvPr/>
        </p:nvGrpSpPr>
        <p:grpSpPr>
          <a:xfrm>
            <a:off x="5674995" y="3086100"/>
            <a:ext cx="363220" cy="256540"/>
            <a:chOff x="7377" y="2971"/>
            <a:chExt cx="572" cy="404"/>
          </a:xfrm>
        </p:grpSpPr>
        <p:sp>
          <p:nvSpPr>
            <p:cNvPr id="121" name="椭圆 120"/>
            <p:cNvSpPr/>
            <p:nvPr/>
          </p:nvSpPr>
          <p:spPr>
            <a:xfrm>
              <a:off x="7377" y="2971"/>
              <a:ext cx="573" cy="405"/>
            </a:xfrm>
            <a:prstGeom prst="ellipse">
              <a:avLst/>
            </a:prstGeom>
            <a:noFill/>
            <a:ln w="19050">
              <a:solidFill>
                <a:srgbClr val="FFC62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22" name="图片 12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55" y="3080"/>
              <a:ext cx="217" cy="204"/>
            </a:xfrm>
            <a:prstGeom prst="rect">
              <a:avLst/>
            </a:prstGeom>
          </p:spPr>
        </p:pic>
      </p:grpSp>
      <p:sp>
        <p:nvSpPr>
          <p:cNvPr id="124" name="椭圆 123"/>
          <p:cNvSpPr/>
          <p:nvPr/>
        </p:nvSpPr>
        <p:spPr>
          <a:xfrm>
            <a:off x="5257165" y="3028315"/>
            <a:ext cx="363855" cy="257175"/>
          </a:xfrm>
          <a:prstGeom prst="ellipse">
            <a:avLst/>
          </a:prstGeom>
          <a:noFill/>
          <a:ln w="19050">
            <a:solidFill>
              <a:srgbClr val="FFC6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5" name="图片 12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0195" y="3097530"/>
            <a:ext cx="137795" cy="129540"/>
          </a:xfrm>
          <a:prstGeom prst="rect">
            <a:avLst/>
          </a:prstGeom>
        </p:spPr>
      </p:pic>
      <p:grpSp>
        <p:nvGrpSpPr>
          <p:cNvPr id="126" name="组合 125"/>
          <p:cNvGrpSpPr/>
          <p:nvPr/>
        </p:nvGrpSpPr>
        <p:grpSpPr>
          <a:xfrm>
            <a:off x="6099810" y="3086100"/>
            <a:ext cx="363220" cy="256540"/>
            <a:chOff x="7377" y="2971"/>
            <a:chExt cx="572" cy="404"/>
          </a:xfrm>
        </p:grpSpPr>
        <p:sp>
          <p:nvSpPr>
            <p:cNvPr id="127" name="椭圆 126"/>
            <p:cNvSpPr/>
            <p:nvPr/>
          </p:nvSpPr>
          <p:spPr>
            <a:xfrm>
              <a:off x="7377" y="2971"/>
              <a:ext cx="573" cy="405"/>
            </a:xfrm>
            <a:prstGeom prst="ellipse">
              <a:avLst/>
            </a:prstGeom>
            <a:noFill/>
            <a:ln w="19050">
              <a:solidFill>
                <a:srgbClr val="FFC62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28" name="图片 12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55" y="3080"/>
              <a:ext cx="217" cy="204"/>
            </a:xfrm>
            <a:prstGeom prst="rect">
              <a:avLst/>
            </a:prstGeom>
          </p:spPr>
        </p:pic>
      </p:grpSp>
      <p:cxnSp>
        <p:nvCxnSpPr>
          <p:cNvPr id="129" name="直接箭头连接符 128"/>
          <p:cNvCxnSpPr/>
          <p:nvPr/>
        </p:nvCxnSpPr>
        <p:spPr>
          <a:xfrm>
            <a:off x="6166485" y="2753995"/>
            <a:ext cx="115570" cy="332105"/>
          </a:xfrm>
          <a:prstGeom prst="straightConnector1">
            <a:avLst/>
          </a:prstGeom>
          <a:ln w="12700">
            <a:solidFill>
              <a:srgbClr val="DE5F0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7" name="组合 166"/>
          <p:cNvGrpSpPr/>
          <p:nvPr/>
        </p:nvGrpSpPr>
        <p:grpSpPr>
          <a:xfrm>
            <a:off x="3444875" y="4051935"/>
            <a:ext cx="4908550" cy="1845310"/>
            <a:chOff x="3670" y="5361"/>
            <a:chExt cx="7730" cy="2906"/>
          </a:xfrm>
        </p:grpSpPr>
        <p:sp>
          <p:nvSpPr>
            <p:cNvPr id="94" name="流程图: 可选过程 93"/>
            <p:cNvSpPr/>
            <p:nvPr/>
          </p:nvSpPr>
          <p:spPr>
            <a:xfrm>
              <a:off x="6434" y="5361"/>
              <a:ext cx="1272" cy="1118"/>
            </a:xfrm>
            <a:prstGeom prst="flowChartAlternateProcess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>
                  <a:sym typeface="+mn-ea"/>
                </a:rPr>
                <a:t>N=</a:t>
              </a:r>
              <a:r>
                <a:rPr lang="en-US" sz="1400">
                  <a:sym typeface="+mn-ea"/>
                </a:rPr>
                <a:t>0</a:t>
              </a:r>
            </a:p>
            <a:p>
              <a:pPr algn="ctr"/>
              <a:r>
                <a:rPr lang="en-US" sz="1400">
                  <a:sym typeface="+mn-ea"/>
                </a:rPr>
                <a:t>Q=0</a:t>
              </a:r>
            </a:p>
            <a:p>
              <a:pPr algn="ctr"/>
              <a:r>
                <a:rPr lang="en-US" sz="1400">
                  <a:solidFill>
                    <a:srgbClr val="C00000"/>
                  </a:solidFill>
                  <a:sym typeface="+mn-ea"/>
                </a:rPr>
                <a:t>p=0.3</a:t>
              </a:r>
            </a:p>
          </p:txBody>
        </p:sp>
        <p:sp>
          <p:nvSpPr>
            <p:cNvPr id="98" name="流程图: 可选过程 97"/>
            <p:cNvSpPr/>
            <p:nvPr/>
          </p:nvSpPr>
          <p:spPr>
            <a:xfrm>
              <a:off x="8388" y="5554"/>
              <a:ext cx="1272" cy="1118"/>
            </a:xfrm>
            <a:prstGeom prst="flowChartAlternateProcess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>
                  <a:sym typeface="+mn-ea"/>
                </a:rPr>
                <a:t>N=</a:t>
              </a:r>
              <a:r>
                <a:rPr lang="en-US" sz="1400">
                  <a:sym typeface="+mn-ea"/>
                </a:rPr>
                <a:t>0</a:t>
              </a:r>
            </a:p>
            <a:p>
              <a:pPr algn="ctr"/>
              <a:r>
                <a:rPr lang="en-US" sz="1400">
                  <a:sym typeface="+mn-ea"/>
                </a:rPr>
                <a:t>Q=0</a:t>
              </a:r>
            </a:p>
            <a:p>
              <a:pPr algn="ctr"/>
              <a:r>
                <a:rPr lang="en-US" sz="1400">
                  <a:solidFill>
                    <a:srgbClr val="C00000"/>
                  </a:solidFill>
                  <a:sym typeface="+mn-ea"/>
                </a:rPr>
                <a:t>p=0.1</a:t>
              </a:r>
            </a:p>
          </p:txBody>
        </p:sp>
        <p:sp>
          <p:nvSpPr>
            <p:cNvPr id="99" name="流程图: 可选过程 98"/>
            <p:cNvSpPr/>
            <p:nvPr/>
          </p:nvSpPr>
          <p:spPr>
            <a:xfrm>
              <a:off x="10128" y="5674"/>
              <a:ext cx="1272" cy="1118"/>
            </a:xfrm>
            <a:prstGeom prst="flowChartAlternateProcess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>
                  <a:sym typeface="+mn-ea"/>
                </a:rPr>
                <a:t>N=</a:t>
              </a:r>
              <a:r>
                <a:rPr lang="en-US" sz="1400">
                  <a:sym typeface="+mn-ea"/>
                </a:rPr>
                <a:t>0</a:t>
              </a:r>
            </a:p>
            <a:p>
              <a:pPr algn="ctr"/>
              <a:r>
                <a:rPr lang="en-US" sz="1400">
                  <a:sym typeface="+mn-ea"/>
                </a:rPr>
                <a:t>Q=0</a:t>
              </a:r>
            </a:p>
            <a:p>
              <a:pPr algn="ctr"/>
              <a:r>
                <a:rPr lang="en-US" sz="1400">
                  <a:solidFill>
                    <a:srgbClr val="C00000"/>
                  </a:solidFill>
                  <a:sym typeface="+mn-ea"/>
                </a:rPr>
                <a:t>p=0.1</a:t>
              </a:r>
            </a:p>
          </p:txBody>
        </p:sp>
        <p:sp>
          <p:nvSpPr>
            <p:cNvPr id="133" name="直角上箭头 132"/>
            <p:cNvSpPr/>
            <p:nvPr/>
          </p:nvSpPr>
          <p:spPr>
            <a:xfrm>
              <a:off x="3670" y="6479"/>
              <a:ext cx="3600" cy="624"/>
            </a:xfrm>
            <a:prstGeom prst="bentUpArrow">
              <a:avLst>
                <a:gd name="adj1" fmla="val 19230"/>
                <a:gd name="adj2" fmla="val 25000"/>
                <a:gd name="adj3" fmla="val 30769"/>
              </a:avLst>
            </a:prstGeom>
            <a:solidFill>
              <a:schemeClr val="accent2">
                <a:alpha val="65000"/>
              </a:schemeClr>
            </a:solidFill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134" name="直角上箭头 133"/>
            <p:cNvSpPr/>
            <p:nvPr/>
          </p:nvSpPr>
          <p:spPr>
            <a:xfrm>
              <a:off x="3670" y="6732"/>
              <a:ext cx="5547" cy="983"/>
            </a:xfrm>
            <a:prstGeom prst="bentUpArrow">
              <a:avLst>
                <a:gd name="adj1" fmla="val 11597"/>
                <a:gd name="adj2" fmla="val 15818"/>
                <a:gd name="adj3" fmla="val 25000"/>
              </a:avLst>
            </a:prstGeom>
            <a:solidFill>
              <a:schemeClr val="accent2">
                <a:alpha val="65000"/>
              </a:schemeClr>
            </a:solidFill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136" name="直角上箭头 135"/>
            <p:cNvSpPr/>
            <p:nvPr/>
          </p:nvSpPr>
          <p:spPr>
            <a:xfrm>
              <a:off x="3670" y="6912"/>
              <a:ext cx="7269" cy="1355"/>
            </a:xfrm>
            <a:prstGeom prst="bentUpArrow">
              <a:avLst>
                <a:gd name="adj1" fmla="val 9963"/>
                <a:gd name="adj2" fmla="val 14797"/>
                <a:gd name="adj3" fmla="val 19704"/>
              </a:avLst>
            </a:prstGeom>
            <a:solidFill>
              <a:schemeClr val="accent2">
                <a:alpha val="65000"/>
              </a:schemeClr>
            </a:solidFill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4" name="组合 163"/>
          <p:cNvGrpSpPr/>
          <p:nvPr/>
        </p:nvGrpSpPr>
        <p:grpSpPr>
          <a:xfrm>
            <a:off x="6777990" y="1955165"/>
            <a:ext cx="1928495" cy="1094740"/>
            <a:chOff x="8829" y="2059"/>
            <a:chExt cx="3037" cy="1724"/>
          </a:xfrm>
        </p:grpSpPr>
        <p:sp>
          <p:nvSpPr>
            <p:cNvPr id="152" name="流程图: 可选过程 151"/>
            <p:cNvSpPr/>
            <p:nvPr/>
          </p:nvSpPr>
          <p:spPr>
            <a:xfrm>
              <a:off x="9662" y="2059"/>
              <a:ext cx="2204" cy="727"/>
            </a:xfrm>
            <a:prstGeom prst="flowChartAlternateProcess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sym typeface="+mn-ea"/>
                </a:rPr>
                <a:t>W = W</a:t>
              </a:r>
              <a:r>
                <a:rPr lang="en-US" sz="1400">
                  <a:solidFill>
                    <a:srgbClr val="C00000"/>
                  </a:solidFill>
                  <a:sym typeface="+mn-ea"/>
                </a:rPr>
                <a:t> + V</a:t>
              </a:r>
            </a:p>
            <a:p>
              <a:pPr algn="ctr"/>
              <a:r>
                <a:rPr lang="en-US" altLang="zh-CN" sz="1400">
                  <a:sym typeface="+mn-ea"/>
                </a:rPr>
                <a:t>N = N +1</a:t>
              </a:r>
              <a:endParaRPr lang="en-US" sz="1400">
                <a:sym typeface="+mn-ea"/>
              </a:endParaRPr>
            </a:p>
          </p:txBody>
        </p:sp>
        <p:sp>
          <p:nvSpPr>
            <p:cNvPr id="156" name="上箭头 155"/>
            <p:cNvSpPr/>
            <p:nvPr/>
          </p:nvSpPr>
          <p:spPr>
            <a:xfrm rot="900000">
              <a:off x="8829" y="3215"/>
              <a:ext cx="390" cy="569"/>
            </a:xfrm>
            <a:prstGeom prst="upArrow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5" name="组合 164"/>
          <p:cNvGrpSpPr/>
          <p:nvPr/>
        </p:nvGrpSpPr>
        <p:grpSpPr>
          <a:xfrm>
            <a:off x="6910070" y="1314450"/>
            <a:ext cx="1500505" cy="1035685"/>
            <a:chOff x="9037" y="1050"/>
            <a:chExt cx="2363" cy="1631"/>
          </a:xfrm>
        </p:grpSpPr>
        <p:sp>
          <p:nvSpPr>
            <p:cNvPr id="153" name="流程图: 可选过程 152"/>
            <p:cNvSpPr/>
            <p:nvPr/>
          </p:nvSpPr>
          <p:spPr>
            <a:xfrm>
              <a:off x="9196" y="1050"/>
              <a:ext cx="2204" cy="727"/>
            </a:xfrm>
            <a:prstGeom prst="flowChartAlternateProcess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sym typeface="+mn-ea"/>
                </a:rPr>
                <a:t>W = W</a:t>
              </a:r>
              <a:r>
                <a:rPr lang="en-US" sz="1400">
                  <a:solidFill>
                    <a:srgbClr val="C00000"/>
                  </a:solidFill>
                  <a:sym typeface="+mn-ea"/>
                </a:rPr>
                <a:t> + V</a:t>
              </a:r>
            </a:p>
            <a:p>
              <a:pPr algn="ctr"/>
              <a:r>
                <a:rPr lang="en-US" altLang="zh-CN" sz="1400">
                  <a:sym typeface="+mn-ea"/>
                </a:rPr>
                <a:t>N = N +1</a:t>
              </a:r>
              <a:endParaRPr lang="en-US" sz="1400">
                <a:sym typeface="+mn-ea"/>
              </a:endParaRPr>
            </a:p>
          </p:txBody>
        </p:sp>
        <p:sp>
          <p:nvSpPr>
            <p:cNvPr id="157" name="上箭头 156"/>
            <p:cNvSpPr/>
            <p:nvPr/>
          </p:nvSpPr>
          <p:spPr>
            <a:xfrm rot="20220000">
              <a:off x="9037" y="2113"/>
              <a:ext cx="390" cy="569"/>
            </a:xfrm>
            <a:prstGeom prst="upArrow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1" name="组合 160"/>
          <p:cNvGrpSpPr/>
          <p:nvPr/>
        </p:nvGrpSpPr>
        <p:grpSpPr>
          <a:xfrm>
            <a:off x="4221480" y="2329815"/>
            <a:ext cx="1672590" cy="694055"/>
            <a:chOff x="4803" y="2649"/>
            <a:chExt cx="2634" cy="1093"/>
          </a:xfrm>
        </p:grpSpPr>
        <p:sp>
          <p:nvSpPr>
            <p:cNvPr id="147" name="流程图: 可选过程 146"/>
            <p:cNvSpPr/>
            <p:nvPr/>
          </p:nvSpPr>
          <p:spPr>
            <a:xfrm>
              <a:off x="4803" y="2649"/>
              <a:ext cx="2204" cy="727"/>
            </a:xfrm>
            <a:prstGeom prst="flowChartAlternateProcess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sym typeface="+mn-ea"/>
                </a:rPr>
                <a:t>W = W</a:t>
              </a:r>
              <a:r>
                <a:rPr lang="en-US" sz="1400">
                  <a:solidFill>
                    <a:srgbClr val="C00000"/>
                  </a:solidFill>
                  <a:sym typeface="+mn-ea"/>
                </a:rPr>
                <a:t> - 1</a:t>
              </a:r>
            </a:p>
            <a:p>
              <a:pPr algn="ctr"/>
              <a:r>
                <a:rPr lang="en-US" altLang="zh-CN" sz="1400">
                  <a:sym typeface="+mn-ea"/>
                </a:rPr>
                <a:t>N = N +1</a:t>
              </a:r>
              <a:endParaRPr lang="en-US" sz="1400">
                <a:sym typeface="+mn-ea"/>
              </a:endParaRPr>
            </a:p>
          </p:txBody>
        </p:sp>
        <p:sp>
          <p:nvSpPr>
            <p:cNvPr id="158" name="上箭头 157"/>
            <p:cNvSpPr/>
            <p:nvPr/>
          </p:nvSpPr>
          <p:spPr>
            <a:xfrm rot="2820000">
              <a:off x="6929" y="3234"/>
              <a:ext cx="390" cy="627"/>
            </a:xfrm>
            <a:prstGeom prst="upArrow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2" name="组合 161"/>
          <p:cNvGrpSpPr/>
          <p:nvPr/>
        </p:nvGrpSpPr>
        <p:grpSpPr>
          <a:xfrm>
            <a:off x="4577080" y="1767840"/>
            <a:ext cx="1497965" cy="803910"/>
            <a:chOff x="5363" y="1764"/>
            <a:chExt cx="2359" cy="1266"/>
          </a:xfrm>
        </p:grpSpPr>
        <p:sp>
          <p:nvSpPr>
            <p:cNvPr id="148" name="流程图: 可选过程 147"/>
            <p:cNvSpPr/>
            <p:nvPr/>
          </p:nvSpPr>
          <p:spPr>
            <a:xfrm>
              <a:off x="5363" y="1764"/>
              <a:ext cx="2204" cy="727"/>
            </a:xfrm>
            <a:prstGeom prst="flowChartAlternateProcess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sym typeface="+mn-ea"/>
                </a:rPr>
                <a:t>W = W</a:t>
              </a:r>
              <a:r>
                <a:rPr lang="en-US" sz="1400">
                  <a:solidFill>
                    <a:srgbClr val="C00000"/>
                  </a:solidFill>
                  <a:sym typeface="+mn-ea"/>
                </a:rPr>
                <a:t> - 1</a:t>
              </a:r>
            </a:p>
            <a:p>
              <a:pPr algn="ctr"/>
              <a:r>
                <a:rPr lang="en-US" altLang="zh-CN" sz="1400">
                  <a:sym typeface="+mn-ea"/>
                </a:rPr>
                <a:t>N = N +1</a:t>
              </a:r>
              <a:endParaRPr lang="en-US" sz="1400">
                <a:sym typeface="+mn-ea"/>
              </a:endParaRPr>
            </a:p>
          </p:txBody>
        </p:sp>
        <p:sp>
          <p:nvSpPr>
            <p:cNvPr id="159" name="上箭头 158"/>
            <p:cNvSpPr/>
            <p:nvPr/>
          </p:nvSpPr>
          <p:spPr>
            <a:xfrm rot="2820000">
              <a:off x="7214" y="2522"/>
              <a:ext cx="390" cy="627"/>
            </a:xfrm>
            <a:prstGeom prst="upArrow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3" name="组合 162"/>
          <p:cNvGrpSpPr/>
          <p:nvPr/>
        </p:nvGrpSpPr>
        <p:grpSpPr>
          <a:xfrm>
            <a:off x="5318760" y="1203960"/>
            <a:ext cx="1399540" cy="923290"/>
            <a:chOff x="6531" y="876"/>
            <a:chExt cx="2204" cy="1454"/>
          </a:xfrm>
        </p:grpSpPr>
        <p:sp>
          <p:nvSpPr>
            <p:cNvPr id="150" name="流程图: 可选过程 149"/>
            <p:cNvSpPr/>
            <p:nvPr/>
          </p:nvSpPr>
          <p:spPr>
            <a:xfrm>
              <a:off x="6531" y="876"/>
              <a:ext cx="2204" cy="727"/>
            </a:xfrm>
            <a:prstGeom prst="flowChartAlternateProcess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sym typeface="+mn-ea"/>
                </a:rPr>
                <a:t>W = W</a:t>
              </a:r>
              <a:r>
                <a:rPr lang="en-US" sz="1400">
                  <a:solidFill>
                    <a:srgbClr val="C00000"/>
                  </a:solidFill>
                  <a:sym typeface="+mn-ea"/>
                </a:rPr>
                <a:t> - 1</a:t>
              </a:r>
            </a:p>
            <a:p>
              <a:pPr algn="ctr"/>
              <a:r>
                <a:rPr lang="en-US" altLang="zh-CN" sz="1400">
                  <a:sym typeface="+mn-ea"/>
                </a:rPr>
                <a:t>N = N +1</a:t>
              </a:r>
              <a:endParaRPr lang="en-US" sz="1400">
                <a:sym typeface="+mn-ea"/>
              </a:endParaRPr>
            </a:p>
          </p:txBody>
        </p:sp>
        <p:sp>
          <p:nvSpPr>
            <p:cNvPr id="160" name="上箭头 159"/>
            <p:cNvSpPr/>
            <p:nvPr/>
          </p:nvSpPr>
          <p:spPr>
            <a:xfrm rot="2820000">
              <a:off x="8033" y="1822"/>
              <a:ext cx="390" cy="627"/>
            </a:xfrm>
            <a:prstGeom prst="upArrow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9" name="组合 168"/>
          <p:cNvGrpSpPr/>
          <p:nvPr/>
        </p:nvGrpSpPr>
        <p:grpSpPr>
          <a:xfrm>
            <a:off x="5896610" y="3260090"/>
            <a:ext cx="2513965" cy="849630"/>
            <a:chOff x="7441" y="4114"/>
            <a:chExt cx="3959" cy="1338"/>
          </a:xfrm>
        </p:grpSpPr>
        <p:grpSp>
          <p:nvGrpSpPr>
            <p:cNvPr id="81" name="组合 80"/>
            <p:cNvGrpSpPr/>
            <p:nvPr/>
          </p:nvGrpSpPr>
          <p:grpSpPr>
            <a:xfrm>
              <a:off x="7441" y="4956"/>
              <a:ext cx="572" cy="404"/>
              <a:chOff x="14781" y="3599"/>
              <a:chExt cx="572" cy="404"/>
            </a:xfrm>
          </p:grpSpPr>
          <p:sp>
            <p:nvSpPr>
              <p:cNvPr id="82" name="椭圆 81"/>
              <p:cNvSpPr/>
              <p:nvPr/>
            </p:nvSpPr>
            <p:spPr>
              <a:xfrm>
                <a:off x="14781" y="3599"/>
                <a:ext cx="573" cy="405"/>
              </a:xfrm>
              <a:prstGeom prst="ellipse">
                <a:avLst/>
              </a:prstGeom>
              <a:noFill/>
              <a:ln w="19050">
                <a:solidFill>
                  <a:srgbClr val="FFC62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83" name="图片 82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959" y="3688"/>
                <a:ext cx="217" cy="204"/>
              </a:xfrm>
              <a:prstGeom prst="rect">
                <a:avLst/>
              </a:prstGeom>
            </p:spPr>
          </p:pic>
        </p:grpSp>
        <p:grpSp>
          <p:nvGrpSpPr>
            <p:cNvPr id="84" name="组合 83"/>
            <p:cNvGrpSpPr/>
            <p:nvPr/>
          </p:nvGrpSpPr>
          <p:grpSpPr>
            <a:xfrm>
              <a:off x="8738" y="5048"/>
              <a:ext cx="572" cy="404"/>
              <a:chOff x="14781" y="3599"/>
              <a:chExt cx="572" cy="404"/>
            </a:xfrm>
          </p:grpSpPr>
          <p:sp>
            <p:nvSpPr>
              <p:cNvPr id="85" name="椭圆 84"/>
              <p:cNvSpPr/>
              <p:nvPr/>
            </p:nvSpPr>
            <p:spPr>
              <a:xfrm>
                <a:off x="14781" y="3599"/>
                <a:ext cx="573" cy="405"/>
              </a:xfrm>
              <a:prstGeom prst="ellipse">
                <a:avLst/>
              </a:prstGeom>
              <a:noFill/>
              <a:ln w="19050">
                <a:solidFill>
                  <a:srgbClr val="FFC62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86" name="图片 85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959" y="3688"/>
                <a:ext cx="217" cy="204"/>
              </a:xfrm>
              <a:prstGeom prst="rect">
                <a:avLst/>
              </a:prstGeom>
            </p:spPr>
          </p:pic>
        </p:grpSp>
        <p:grpSp>
          <p:nvGrpSpPr>
            <p:cNvPr id="87" name="组合 86"/>
            <p:cNvGrpSpPr/>
            <p:nvPr/>
          </p:nvGrpSpPr>
          <p:grpSpPr>
            <a:xfrm>
              <a:off x="10223" y="5045"/>
              <a:ext cx="572" cy="404"/>
              <a:chOff x="14781" y="3599"/>
              <a:chExt cx="572" cy="404"/>
            </a:xfrm>
          </p:grpSpPr>
          <p:sp>
            <p:nvSpPr>
              <p:cNvPr id="88" name="椭圆 87"/>
              <p:cNvSpPr/>
              <p:nvPr/>
            </p:nvSpPr>
            <p:spPr>
              <a:xfrm>
                <a:off x="14781" y="3599"/>
                <a:ext cx="573" cy="405"/>
              </a:xfrm>
              <a:prstGeom prst="ellipse">
                <a:avLst/>
              </a:prstGeom>
              <a:noFill/>
              <a:ln w="19050">
                <a:solidFill>
                  <a:srgbClr val="FFC62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89" name="图片 88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959" y="3688"/>
                <a:ext cx="217" cy="204"/>
              </a:xfrm>
              <a:prstGeom prst="rect">
                <a:avLst/>
              </a:prstGeom>
            </p:spPr>
          </p:pic>
        </p:grpSp>
        <p:cxnSp>
          <p:nvCxnSpPr>
            <p:cNvPr id="90" name="直接箭头连接符 89"/>
            <p:cNvCxnSpPr>
              <a:stCxn id="72" idx="3"/>
              <a:endCxn id="82" idx="7"/>
            </p:cNvCxnSpPr>
            <p:nvPr/>
          </p:nvCxnSpPr>
          <p:spPr>
            <a:xfrm flipH="1">
              <a:off x="7930" y="4222"/>
              <a:ext cx="976" cy="793"/>
            </a:xfrm>
            <a:prstGeom prst="straightConnector1">
              <a:avLst/>
            </a:prstGeom>
            <a:ln w="12700">
              <a:solidFill>
                <a:srgbClr val="DE5F0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箭头连接符 90"/>
            <p:cNvCxnSpPr>
              <a:stCxn id="72" idx="4"/>
              <a:endCxn id="85" idx="0"/>
            </p:cNvCxnSpPr>
            <p:nvPr/>
          </p:nvCxnSpPr>
          <p:spPr>
            <a:xfrm flipH="1">
              <a:off x="9025" y="4281"/>
              <a:ext cx="84" cy="767"/>
            </a:xfrm>
            <a:prstGeom prst="straightConnector1">
              <a:avLst/>
            </a:prstGeom>
            <a:ln w="12700">
              <a:solidFill>
                <a:srgbClr val="DE5F0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接箭头连接符 91"/>
            <p:cNvCxnSpPr>
              <a:stCxn id="72" idx="5"/>
              <a:endCxn id="88" idx="1"/>
            </p:cNvCxnSpPr>
            <p:nvPr/>
          </p:nvCxnSpPr>
          <p:spPr>
            <a:xfrm>
              <a:off x="9311" y="4222"/>
              <a:ext cx="996" cy="882"/>
            </a:xfrm>
            <a:prstGeom prst="straightConnector1">
              <a:avLst/>
            </a:prstGeom>
            <a:ln w="12700">
              <a:solidFill>
                <a:srgbClr val="DE5F0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8" name="文本框 167"/>
            <p:cNvSpPr txBox="1"/>
            <p:nvPr/>
          </p:nvSpPr>
          <p:spPr>
            <a:xfrm>
              <a:off x="9932" y="4114"/>
              <a:ext cx="1468" cy="798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marL="0" marR="0" indent="0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lang="en-US" altLang="zh-CN">
                  <a:sym typeface="+mn-ea"/>
                </a:rPr>
                <a:t>expand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endParaRPr>
            </a:p>
          </p:txBody>
        </p:sp>
      </p:grpSp>
      <p:sp>
        <p:nvSpPr>
          <p:cNvPr id="170" name="文本框 169"/>
          <p:cNvSpPr txBox="1"/>
          <p:nvPr/>
        </p:nvSpPr>
        <p:spPr>
          <a:xfrm>
            <a:off x="8169910" y="2603500"/>
            <a:ext cx="3586480" cy="3683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 anchor="t">
            <a:spAutoFit/>
          </a:bodyPr>
          <a:lstStyle/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>
                <a:sym typeface="+mn-ea"/>
              </a:rPr>
              <a:t>未结束时：</a:t>
            </a:r>
            <a:r>
              <a:rPr lang="en-US" altLang="zh-CN">
                <a:sym typeface="+mn-ea"/>
              </a:rPr>
              <a:t>backup</a:t>
            </a:r>
            <a:r>
              <a:rPr lang="zh-CN" altLang="en-US">
                <a:sym typeface="+mn-ea"/>
              </a:rPr>
              <a:t>靠神经网络的</a:t>
            </a:r>
            <a:r>
              <a:rPr lang="en-US" altLang="zh-CN">
                <a:sym typeface="+mn-ea"/>
              </a:rPr>
              <a:t>V</a:t>
            </a:r>
          </a:p>
        </p:txBody>
      </p:sp>
      <p:sp>
        <p:nvSpPr>
          <p:cNvPr id="171" name="文本框 170"/>
          <p:cNvSpPr txBox="1"/>
          <p:nvPr/>
        </p:nvSpPr>
        <p:spPr>
          <a:xfrm>
            <a:off x="4184650" y="4497705"/>
            <a:ext cx="335280" cy="3683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 anchor="t">
            <a:spAutoFit/>
          </a:bodyPr>
          <a:lstStyle/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>
                <a:sym typeface="+mn-ea"/>
              </a:rPr>
              <a:t>V</a:t>
            </a:r>
          </a:p>
        </p:txBody>
      </p:sp>
      <p:sp>
        <p:nvSpPr>
          <p:cNvPr id="172" name="文本框 171"/>
          <p:cNvSpPr txBox="1"/>
          <p:nvPr/>
        </p:nvSpPr>
        <p:spPr>
          <a:xfrm>
            <a:off x="4473575" y="671830"/>
            <a:ext cx="2291080" cy="3683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 anchor="t">
            <a:spAutoFit/>
          </a:bodyPr>
          <a:lstStyle/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>
                <a:sym typeface="+mn-ea"/>
              </a:rPr>
              <a:t>结束：</a:t>
            </a:r>
            <a:r>
              <a:rPr lang="en-US" altLang="zh-CN">
                <a:sym typeface="+mn-ea"/>
              </a:rPr>
              <a:t>backup</a:t>
            </a:r>
            <a:r>
              <a:rPr lang="zh-CN" altLang="en-US">
                <a:sym typeface="+mn-ea"/>
              </a:rPr>
              <a:t>靠规则</a:t>
            </a:r>
          </a:p>
        </p:txBody>
      </p:sp>
      <p:sp>
        <p:nvSpPr>
          <p:cNvPr id="173" name="文本框 172"/>
          <p:cNvSpPr txBox="1"/>
          <p:nvPr/>
        </p:nvSpPr>
        <p:spPr>
          <a:xfrm>
            <a:off x="9210675" y="4624705"/>
            <a:ext cx="2443480" cy="9220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 anchor="t">
            <a:spAutoFit/>
          </a:bodyPr>
          <a:lstStyle/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>
                <a:sym typeface="+mn-ea"/>
              </a:rPr>
              <a:t>以上均为白棋视角，</a:t>
            </a: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>
                <a:sym typeface="+mn-ea"/>
              </a:rPr>
              <a:t>实际上由于黑白交错</a:t>
            </a:r>
          </a:p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>
                <a:sym typeface="+mn-ea"/>
              </a:rPr>
              <a:t>backup</a:t>
            </a:r>
            <a:r>
              <a:rPr lang="zh-CN" altLang="en-US">
                <a:sym typeface="+mn-ea"/>
              </a:rPr>
              <a:t>的值为</a:t>
            </a:r>
            <a:r>
              <a:rPr lang="en-US" altLang="zh-CN">
                <a:sym typeface="+mn-ea"/>
              </a:rPr>
              <a:t>-V</a:t>
            </a:r>
            <a:r>
              <a:rPr lang="zh-CN" altLang="en-US">
                <a:sym typeface="+mn-ea"/>
              </a:rPr>
              <a:t>而非</a:t>
            </a:r>
            <a:r>
              <a:rPr lang="en-US" altLang="zh-CN">
                <a:sym typeface="+mn-ea"/>
              </a:rPr>
              <a:t>V</a:t>
            </a:r>
          </a:p>
        </p:txBody>
      </p:sp>
      <p:sp>
        <p:nvSpPr>
          <p:cNvPr id="174" name="文本框 173"/>
          <p:cNvSpPr txBox="1"/>
          <p:nvPr/>
        </p:nvSpPr>
        <p:spPr>
          <a:xfrm>
            <a:off x="8410575" y="3395980"/>
            <a:ext cx="3675380" cy="3683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 anchor="t">
            <a:spAutoFit/>
          </a:bodyPr>
          <a:lstStyle/>
          <a:p>
            <a:pPr marL="0" marR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>
                <a:sym typeface="+mn-ea"/>
              </a:rPr>
              <a:t>下棋时仅在</a:t>
            </a:r>
            <a:r>
              <a:rPr lang="en-US" altLang="zh-CN">
                <a:sym typeface="+mn-ea"/>
              </a:rPr>
              <a:t>expand</a:t>
            </a:r>
            <a:r>
              <a:rPr lang="zh-CN" altLang="en-US">
                <a:sym typeface="+mn-ea"/>
              </a:rPr>
              <a:t>时用到神经网络</a:t>
            </a:r>
          </a:p>
        </p:txBody>
      </p:sp>
      <p:grpSp>
        <p:nvGrpSpPr>
          <p:cNvPr id="216" name="组合 215"/>
          <p:cNvGrpSpPr/>
          <p:nvPr/>
        </p:nvGrpSpPr>
        <p:grpSpPr>
          <a:xfrm>
            <a:off x="6764655" y="3044825"/>
            <a:ext cx="382270" cy="359410"/>
            <a:chOff x="774" y="4413"/>
            <a:chExt cx="2678" cy="2514"/>
          </a:xfrm>
        </p:grpSpPr>
        <p:pic>
          <p:nvPicPr>
            <p:cNvPr id="181" name="图片 18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4" y="4413"/>
              <a:ext cx="2679" cy="2515"/>
            </a:xfrm>
            <a:prstGeom prst="rect">
              <a:avLst/>
            </a:prstGeom>
          </p:spPr>
        </p:pic>
        <p:sp>
          <p:nvSpPr>
            <p:cNvPr id="182" name="椭圆 181"/>
            <p:cNvSpPr/>
            <p:nvPr/>
          </p:nvSpPr>
          <p:spPr>
            <a:xfrm>
              <a:off x="1814" y="5405"/>
              <a:ext cx="532" cy="53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4" name="椭圆 213"/>
            <p:cNvSpPr/>
            <p:nvPr/>
          </p:nvSpPr>
          <p:spPr>
            <a:xfrm>
              <a:off x="930" y="6236"/>
              <a:ext cx="532" cy="53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5" name="椭圆 214"/>
            <p:cNvSpPr/>
            <p:nvPr/>
          </p:nvSpPr>
          <p:spPr>
            <a:xfrm>
              <a:off x="946" y="5405"/>
              <a:ext cx="532" cy="532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223" name="组合 222"/>
          <p:cNvGrpSpPr/>
          <p:nvPr/>
        </p:nvGrpSpPr>
        <p:grpSpPr>
          <a:xfrm>
            <a:off x="2040890" y="1288415"/>
            <a:ext cx="2065655" cy="3413125"/>
            <a:chOff x="3769" y="2946"/>
            <a:chExt cx="2698" cy="4458"/>
          </a:xfrm>
        </p:grpSpPr>
        <p:pic>
          <p:nvPicPr>
            <p:cNvPr id="79" name="图片 78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769" y="3602"/>
              <a:ext cx="2699" cy="3802"/>
            </a:xfrm>
            <a:prstGeom prst="rect">
              <a:avLst/>
            </a:prstGeom>
          </p:spPr>
        </p:pic>
        <p:grpSp>
          <p:nvGrpSpPr>
            <p:cNvPr id="217" name="组合 216"/>
            <p:cNvGrpSpPr/>
            <p:nvPr/>
          </p:nvGrpSpPr>
          <p:grpSpPr>
            <a:xfrm>
              <a:off x="4817" y="2946"/>
              <a:ext cx="602" cy="566"/>
              <a:chOff x="774" y="4413"/>
              <a:chExt cx="2678" cy="2514"/>
            </a:xfrm>
          </p:grpSpPr>
          <p:pic>
            <p:nvPicPr>
              <p:cNvPr id="218" name="图片 217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4" y="4413"/>
                <a:ext cx="2679" cy="2515"/>
              </a:xfrm>
              <a:prstGeom prst="rect">
                <a:avLst/>
              </a:prstGeom>
            </p:spPr>
          </p:pic>
          <p:sp>
            <p:nvSpPr>
              <p:cNvPr id="219" name="椭圆 218"/>
              <p:cNvSpPr/>
              <p:nvPr/>
            </p:nvSpPr>
            <p:spPr>
              <a:xfrm>
                <a:off x="1814" y="5405"/>
                <a:ext cx="532" cy="532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0" name="椭圆 219"/>
              <p:cNvSpPr/>
              <p:nvPr/>
            </p:nvSpPr>
            <p:spPr>
              <a:xfrm>
                <a:off x="930" y="6236"/>
                <a:ext cx="532" cy="532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1" name="椭圆 220"/>
              <p:cNvSpPr/>
              <p:nvPr/>
            </p:nvSpPr>
            <p:spPr>
              <a:xfrm>
                <a:off x="946" y="5405"/>
                <a:ext cx="532" cy="532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02" name="组合 101"/>
          <p:cNvGrpSpPr/>
          <p:nvPr/>
        </p:nvGrpSpPr>
        <p:grpSpPr>
          <a:xfrm>
            <a:off x="5219065" y="2991485"/>
            <a:ext cx="401955" cy="364490"/>
            <a:chOff x="9870318" y="4417227"/>
            <a:chExt cx="712845" cy="669410"/>
          </a:xfrm>
        </p:grpSpPr>
        <p:pic>
          <p:nvPicPr>
            <p:cNvPr id="103" name="图片 10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70318" y="4417227"/>
              <a:ext cx="712845" cy="669410"/>
            </a:xfrm>
            <a:prstGeom prst="rect">
              <a:avLst/>
            </a:prstGeom>
          </p:spPr>
        </p:pic>
        <p:sp>
          <p:nvSpPr>
            <p:cNvPr id="104" name="椭圆 103"/>
            <p:cNvSpPr/>
            <p:nvPr/>
          </p:nvSpPr>
          <p:spPr>
            <a:xfrm>
              <a:off x="9916113" y="4681106"/>
              <a:ext cx="141653" cy="141653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05" name="椭圆 104"/>
            <p:cNvSpPr/>
            <p:nvPr/>
          </p:nvSpPr>
          <p:spPr>
            <a:xfrm>
              <a:off x="10143190" y="4910288"/>
              <a:ext cx="141653" cy="141653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06" name="椭圆 105"/>
            <p:cNvSpPr/>
            <p:nvPr/>
          </p:nvSpPr>
          <p:spPr>
            <a:xfrm>
              <a:off x="10384490" y="4464912"/>
              <a:ext cx="141653" cy="141653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" name="椭圆 106"/>
            <p:cNvSpPr/>
            <p:nvPr/>
          </p:nvSpPr>
          <p:spPr>
            <a:xfrm>
              <a:off x="9916113" y="4904526"/>
              <a:ext cx="141653" cy="141653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" name="椭圆 107"/>
            <p:cNvSpPr/>
            <p:nvPr/>
          </p:nvSpPr>
          <p:spPr>
            <a:xfrm>
              <a:off x="10146928" y="4681106"/>
              <a:ext cx="141653" cy="141653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4" name="文本框 223"/>
          <p:cNvSpPr txBox="1"/>
          <p:nvPr/>
        </p:nvSpPr>
        <p:spPr>
          <a:xfrm>
            <a:off x="9077325" y="835660"/>
            <a:ext cx="307213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US">
                <a:sym typeface="+mn-ea"/>
              </a:rPr>
              <a:t>Q = W / N </a:t>
            </a:r>
            <a:r>
              <a:rPr lang="zh-CN" altLang="en-US">
                <a:sym typeface="+mn-ea"/>
              </a:rPr>
              <a:t>（</a:t>
            </a:r>
            <a:r>
              <a:rPr lang="en-US" altLang="zh-CN">
                <a:sym typeface="+mn-ea"/>
              </a:rPr>
              <a:t>Q = 0 if N = 0</a:t>
            </a:r>
            <a:r>
              <a:rPr lang="zh-CN" altLang="en-US">
                <a:sym typeface="+mn-ea"/>
              </a:rPr>
              <a:t>）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  <a:sym typeface="+mn-ea"/>
            </a:endParaRPr>
          </a:p>
        </p:txBody>
      </p:sp>
      <p:grpSp>
        <p:nvGrpSpPr>
          <p:cNvPr id="109" name="组合 108"/>
          <p:cNvGrpSpPr/>
          <p:nvPr/>
        </p:nvGrpSpPr>
        <p:grpSpPr>
          <a:xfrm>
            <a:off x="6527802" y="1724348"/>
            <a:ext cx="382413" cy="359553"/>
            <a:chOff x="774" y="4413"/>
            <a:chExt cx="2679" cy="2515"/>
          </a:xfrm>
        </p:grpSpPr>
        <p:pic>
          <p:nvPicPr>
            <p:cNvPr id="110" name="图片 10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4" y="4413"/>
              <a:ext cx="2679" cy="2515"/>
            </a:xfrm>
            <a:prstGeom prst="rect">
              <a:avLst/>
            </a:prstGeom>
          </p:spPr>
        </p:pic>
        <p:sp>
          <p:nvSpPr>
            <p:cNvPr id="111" name="椭圆 110"/>
            <p:cNvSpPr/>
            <p:nvPr/>
          </p:nvSpPr>
          <p:spPr>
            <a:xfrm>
              <a:off x="1814" y="5405"/>
              <a:ext cx="532" cy="532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4170825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95384"/>
    </mc:Choice>
    <mc:Fallback xmlns="">
      <p:transition advTm="9538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3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3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4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5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4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0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1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2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8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8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1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6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9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3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7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set>
                                      <p:cBhvr>
                                        <p:cTn id="7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3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8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set>
                                      <p:cBhvr>
                                        <p:cTn id="8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3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87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8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9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set>
                                      <p:cBhvr>
                                        <p:cTn id="90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4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94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95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96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97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7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2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7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2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7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animBg="1"/>
      <p:bldP spid="72" grpId="1" animBg="1"/>
      <p:bldP spid="124" grpId="0" animBg="1"/>
      <p:bldP spid="124" grpId="1" animBg="1"/>
      <p:bldP spid="170" grpId="0" bldLvl="0" animBg="1"/>
      <p:bldP spid="170" grpId="1" animBg="1"/>
      <p:bldP spid="171" grpId="0" bldLvl="0" animBg="1"/>
      <p:bldP spid="171" grpId="1" animBg="1"/>
      <p:bldP spid="172" grpId="0" bldLvl="0" animBg="1"/>
      <p:bldP spid="172" grpId="1" animBg="1"/>
      <p:bldP spid="173" grpId="0" bldLvl="0" animBg="1"/>
      <p:bldP spid="173" grpId="1" animBg="1"/>
      <p:bldP spid="174" grpId="0" bldLvl="0" animBg="1"/>
      <p:bldP spid="174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17798" y="4594407"/>
            <a:ext cx="2006350" cy="422880"/>
          </a:xfrm>
          <a:prstGeom prst="rect">
            <a:avLst/>
          </a:prstGeom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/>
              <a:t>白棋走哪里？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2705" y="891888"/>
            <a:ext cx="3095719" cy="4360168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490" y="2802255"/>
            <a:ext cx="1701165" cy="1597025"/>
          </a:xfrm>
          <a:prstGeom prst="rect">
            <a:avLst/>
          </a:prstGeom>
        </p:spPr>
      </p:pic>
      <p:sp>
        <p:nvSpPr>
          <p:cNvPr id="9" name="椭圆 8"/>
          <p:cNvSpPr/>
          <p:nvPr/>
        </p:nvSpPr>
        <p:spPr>
          <a:xfrm>
            <a:off x="1151890" y="3432175"/>
            <a:ext cx="337820" cy="3378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590550" y="3959860"/>
            <a:ext cx="337820" cy="3378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600710" y="3432175"/>
            <a:ext cx="337820" cy="33782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2469291" y="5366294"/>
          <a:ext cx="1485810" cy="110698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952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52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893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0.1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67664" marR="67664" marT="33832" marB="338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0.2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67664" marR="67664" marT="33832" marB="338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5000"/>
                        <a:lumOff val="75000"/>
                        <a:alpha val="5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b="1" dirty="0">
                          <a:solidFill>
                            <a:schemeClr val="bg1"/>
                          </a:solidFill>
                        </a:rPr>
                        <a:t>0.3</a:t>
                      </a:r>
                      <a:endParaRPr lang="zh-CN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L="67664" marR="67664" marT="33832" marB="338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lumOff val="25000"/>
                        <a:alpha val="57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02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67664" marR="67664" marT="33832" marB="338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  <a:alpha val="5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67664" marR="67664" marT="33832" marB="338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  <a:alpha val="5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0.1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67664" marR="67664" marT="33832" marB="338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10000"/>
                        <a:lumOff val="90000"/>
                        <a:alpha val="57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902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67664" marR="67664" marT="33832" marB="338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  <a:alpha val="5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0.2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67664" marR="67664" marT="33832" marB="338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8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 b="1" dirty="0">
                          <a:solidFill>
                            <a:schemeClr val="tx1"/>
                          </a:solidFill>
                        </a:rPr>
                        <a:t>0.1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67664" marR="67664" marT="33832" marB="338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53" name="圆角右箭头 152"/>
          <p:cNvSpPr/>
          <p:nvPr/>
        </p:nvSpPr>
        <p:spPr>
          <a:xfrm>
            <a:off x="1244601" y="777650"/>
            <a:ext cx="2794694" cy="1910363"/>
          </a:xfrm>
          <a:prstGeom prst="bentArrow">
            <a:avLst>
              <a:gd name="adj1" fmla="val 7961"/>
              <a:gd name="adj2" fmla="val 8957"/>
              <a:gd name="adj3" fmla="val 12051"/>
              <a:gd name="adj4" fmla="val 43750"/>
            </a:avLst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57" name="组合 56"/>
          <p:cNvGrpSpPr/>
          <p:nvPr/>
        </p:nvGrpSpPr>
        <p:grpSpPr>
          <a:xfrm>
            <a:off x="9197975" y="1452880"/>
            <a:ext cx="713105" cy="669290"/>
            <a:chOff x="9054618" y="1350822"/>
            <a:chExt cx="1700931" cy="1597290"/>
          </a:xfrm>
        </p:grpSpPr>
        <p:pic>
          <p:nvPicPr>
            <p:cNvPr id="63" name="图片 6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4618" y="1350822"/>
              <a:ext cx="1700931" cy="1597290"/>
            </a:xfrm>
            <a:prstGeom prst="rect">
              <a:avLst/>
            </a:prstGeom>
          </p:spPr>
        </p:pic>
        <p:sp>
          <p:nvSpPr>
            <p:cNvPr id="64" name="椭圆 63"/>
            <p:cNvSpPr/>
            <p:nvPr/>
          </p:nvSpPr>
          <p:spPr>
            <a:xfrm>
              <a:off x="9715402" y="1980467"/>
              <a:ext cx="338000" cy="33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椭圆 64"/>
            <p:cNvSpPr/>
            <p:nvPr/>
          </p:nvSpPr>
          <p:spPr>
            <a:xfrm>
              <a:off x="9153928" y="2508739"/>
              <a:ext cx="338000" cy="33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椭圆 65"/>
            <p:cNvSpPr/>
            <p:nvPr/>
          </p:nvSpPr>
          <p:spPr>
            <a:xfrm>
              <a:off x="9163891" y="1980467"/>
              <a:ext cx="338000" cy="33800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67" name="椭圆 66"/>
          <p:cNvSpPr/>
          <p:nvPr/>
        </p:nvSpPr>
        <p:spPr>
          <a:xfrm>
            <a:off x="8760460" y="1221740"/>
            <a:ext cx="1529080" cy="1079500"/>
          </a:xfrm>
          <a:prstGeom prst="ellipse">
            <a:avLst/>
          </a:prstGeom>
          <a:noFill/>
          <a:ln w="19050">
            <a:solidFill>
              <a:srgbClr val="FFC6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标题 16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</a:rPr>
              <a:t>细节</a:t>
            </a:r>
            <a:r>
              <a:rPr lang="en-US" altLang="zh-CN" dirty="0">
                <a:solidFill>
                  <a:srgbClr val="C00000"/>
                </a:solidFill>
              </a:rPr>
              <a:t>2</a:t>
            </a:r>
            <a:r>
              <a:rPr lang="zh-CN" altLang="en-US" dirty="0">
                <a:solidFill>
                  <a:srgbClr val="C00000"/>
                </a:solidFill>
              </a:rPr>
              <a:t>（重难点）：</a:t>
            </a:r>
            <a:r>
              <a:rPr lang="en-US" altLang="zh-CN" dirty="0">
                <a:solidFill>
                  <a:srgbClr val="C00000"/>
                </a:solidFill>
                <a:sym typeface="+mn-ea"/>
              </a:rPr>
              <a:t>select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4272280" y="5252085"/>
            <a:ext cx="1554480" cy="10604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400" dirty="0">
                <a:solidFill>
                  <a:prstClr val="black"/>
                </a:solidFill>
                <a:latin typeface="Arial" panose="020B0604020202020204"/>
                <a:ea typeface="微软雅黑" panose="020B0503020204020204" charset="-122"/>
              </a:rPr>
              <a:t>V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  <a:t> = - 0.34</a:t>
            </a:r>
          </a:p>
          <a:p>
            <a:pPr marL="0" marR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  <a:t>（白棋</a:t>
            </a:r>
            <a:r>
              <a:rPr lang="zh-CN" altLang="en-US" dirty="0">
                <a:solidFill>
                  <a:prstClr val="black"/>
                </a:solidFill>
                <a:latin typeface="Arial" panose="020B0604020202020204"/>
                <a:ea typeface="微软雅黑" panose="020B0503020204020204" charset="-122"/>
              </a:rPr>
              <a:t>劣势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  <a:t>）</a:t>
            </a:r>
          </a:p>
        </p:txBody>
      </p:sp>
      <p:sp>
        <p:nvSpPr>
          <p:cNvPr id="27" name="流程图: 可选过程 26"/>
          <p:cNvSpPr/>
          <p:nvPr/>
        </p:nvSpPr>
        <p:spPr>
          <a:xfrm>
            <a:off x="5825490" y="5880100"/>
            <a:ext cx="2423160" cy="648335"/>
          </a:xfrm>
          <a:prstGeom prst="flowChartAlternate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ym typeface="+mn-ea"/>
              </a:rPr>
              <a:t>V(Value)</a:t>
            </a:r>
            <a:endParaRPr lang="zh-CN" altLang="en-US" sz="2000">
              <a:sym typeface="+mn-ea"/>
            </a:endParaRPr>
          </a:p>
          <a:p>
            <a:pPr algn="ctr"/>
            <a:r>
              <a:rPr lang="en-US" altLang="zh-CN" sz="2000">
                <a:sym typeface="+mn-ea"/>
              </a:rPr>
              <a:t>: </a:t>
            </a:r>
            <a:r>
              <a:rPr lang="zh-CN" altLang="en-US" sz="2000">
                <a:sym typeface="+mn-ea"/>
              </a:rPr>
              <a:t>对当前局势的评估</a:t>
            </a:r>
          </a:p>
        </p:txBody>
      </p:sp>
      <p:sp>
        <p:nvSpPr>
          <p:cNvPr id="28" name="流程图: 可选过程 27"/>
          <p:cNvSpPr/>
          <p:nvPr/>
        </p:nvSpPr>
        <p:spPr>
          <a:xfrm>
            <a:off x="317500" y="5595620"/>
            <a:ext cx="1736090" cy="716280"/>
          </a:xfrm>
          <a:prstGeom prst="flowChartAlternate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ym typeface="+mn-ea"/>
              </a:rPr>
              <a:t>P(Policy)</a:t>
            </a:r>
            <a:r>
              <a:rPr lang="zh-CN" altLang="en-US">
                <a:sym typeface="+mn-ea"/>
              </a:rPr>
              <a:t>：</a:t>
            </a:r>
          </a:p>
          <a:p>
            <a:pPr algn="ctr"/>
            <a:r>
              <a:rPr lang="zh-CN" altLang="en-US">
                <a:sym typeface="+mn-ea"/>
              </a:rPr>
              <a:t>该走哪步好</a:t>
            </a:r>
            <a:endParaRPr lang="en-US" altLang="zh-CN">
              <a:sym typeface="+mn-ea"/>
            </a:endParaRPr>
          </a:p>
        </p:txBody>
      </p:sp>
      <p:sp>
        <p:nvSpPr>
          <p:cNvPr id="31" name="流程图: 可选过程 30"/>
          <p:cNvSpPr/>
          <p:nvPr/>
        </p:nvSpPr>
        <p:spPr>
          <a:xfrm>
            <a:off x="4868545" y="786765"/>
            <a:ext cx="2075180" cy="648335"/>
          </a:xfrm>
          <a:prstGeom prst="flowChartAlternate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>
                <a:sym typeface="+mn-ea"/>
              </a:rPr>
              <a:t>神经网络里的权重要怎么定？</a:t>
            </a:r>
          </a:p>
        </p:txBody>
      </p:sp>
      <p:grpSp>
        <p:nvGrpSpPr>
          <p:cNvPr id="39" name="组合 38"/>
          <p:cNvGrpSpPr/>
          <p:nvPr/>
        </p:nvGrpSpPr>
        <p:grpSpPr>
          <a:xfrm>
            <a:off x="6943725" y="1592580"/>
            <a:ext cx="5083175" cy="2284730"/>
            <a:chOff x="10935" y="2508"/>
            <a:chExt cx="8005" cy="3598"/>
          </a:xfrm>
        </p:grpSpPr>
        <p:pic>
          <p:nvPicPr>
            <p:cNvPr id="90" name="图片 8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331" y="3641"/>
              <a:ext cx="1123" cy="1054"/>
            </a:xfrm>
            <a:prstGeom prst="rect">
              <a:avLst/>
            </a:prstGeom>
          </p:spPr>
        </p:pic>
        <p:sp>
          <p:nvSpPr>
            <p:cNvPr id="91" name="椭圆 90"/>
            <p:cNvSpPr/>
            <p:nvPr/>
          </p:nvSpPr>
          <p:spPr>
            <a:xfrm>
              <a:off x="17777" y="4057"/>
              <a:ext cx="223" cy="223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椭圆 91"/>
            <p:cNvSpPr/>
            <p:nvPr/>
          </p:nvSpPr>
          <p:spPr>
            <a:xfrm>
              <a:off x="17407" y="4405"/>
              <a:ext cx="223" cy="223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椭圆 92"/>
            <p:cNvSpPr/>
            <p:nvPr/>
          </p:nvSpPr>
          <p:spPr>
            <a:xfrm>
              <a:off x="17413" y="4057"/>
              <a:ext cx="223" cy="223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94" name="椭圆 93"/>
            <p:cNvSpPr/>
            <p:nvPr/>
          </p:nvSpPr>
          <p:spPr>
            <a:xfrm>
              <a:off x="17777" y="4397"/>
              <a:ext cx="223" cy="223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95" name="椭圆 94"/>
            <p:cNvSpPr/>
            <p:nvPr/>
          </p:nvSpPr>
          <p:spPr>
            <a:xfrm>
              <a:off x="16532" y="3275"/>
              <a:ext cx="2408" cy="1700"/>
            </a:xfrm>
            <a:prstGeom prst="ellipse">
              <a:avLst/>
            </a:prstGeom>
            <a:noFill/>
            <a:ln w="19050">
              <a:solidFill>
                <a:srgbClr val="FFC62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96" name="直接箭头连接符 95"/>
            <p:cNvCxnSpPr>
              <a:stCxn id="67" idx="5"/>
              <a:endCxn id="95" idx="1"/>
            </p:cNvCxnSpPr>
            <p:nvPr/>
          </p:nvCxnSpPr>
          <p:spPr>
            <a:xfrm>
              <a:off x="15851" y="3375"/>
              <a:ext cx="1034" cy="149"/>
            </a:xfrm>
            <a:prstGeom prst="straightConnector1">
              <a:avLst/>
            </a:prstGeom>
            <a:ln w="57150">
              <a:solidFill>
                <a:srgbClr val="DE5F0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1" name="组合 100"/>
            <p:cNvGrpSpPr/>
            <p:nvPr/>
          </p:nvGrpSpPr>
          <p:grpSpPr>
            <a:xfrm>
              <a:off x="11625" y="3721"/>
              <a:ext cx="1123" cy="1054"/>
              <a:chOff x="7790997" y="3419997"/>
              <a:chExt cx="1700931" cy="1597290"/>
            </a:xfrm>
          </p:grpSpPr>
          <p:pic>
            <p:nvPicPr>
              <p:cNvPr id="102" name="图片 101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90997" y="3419997"/>
                <a:ext cx="1700931" cy="1597290"/>
              </a:xfrm>
              <a:prstGeom prst="rect">
                <a:avLst/>
              </a:prstGeom>
            </p:spPr>
          </p:pic>
          <p:sp>
            <p:nvSpPr>
              <p:cNvPr id="103" name="椭圆 102"/>
              <p:cNvSpPr/>
              <p:nvPr/>
            </p:nvSpPr>
            <p:spPr>
              <a:xfrm>
                <a:off x="8451781" y="4049642"/>
                <a:ext cx="338000" cy="338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4" name="椭圆 103"/>
              <p:cNvSpPr/>
              <p:nvPr/>
            </p:nvSpPr>
            <p:spPr>
              <a:xfrm>
                <a:off x="7890307" y="4577914"/>
                <a:ext cx="338000" cy="338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5" name="椭圆 104"/>
              <p:cNvSpPr/>
              <p:nvPr/>
            </p:nvSpPr>
            <p:spPr>
              <a:xfrm>
                <a:off x="7900270" y="4049642"/>
                <a:ext cx="338000" cy="338000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06" name="椭圆 105"/>
              <p:cNvSpPr/>
              <p:nvPr/>
            </p:nvSpPr>
            <p:spPr>
              <a:xfrm>
                <a:off x="9017870" y="3520718"/>
                <a:ext cx="338000" cy="338000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07" name="椭圆 106"/>
            <p:cNvSpPr/>
            <p:nvPr/>
          </p:nvSpPr>
          <p:spPr>
            <a:xfrm>
              <a:off x="10935" y="3368"/>
              <a:ext cx="2408" cy="1701"/>
            </a:xfrm>
            <a:prstGeom prst="ellipse">
              <a:avLst/>
            </a:prstGeom>
            <a:noFill/>
            <a:ln w="19050">
              <a:solidFill>
                <a:srgbClr val="FFC62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08" name="直接箭头连接符 107"/>
            <p:cNvCxnSpPr>
              <a:stCxn id="67" idx="3"/>
              <a:endCxn id="107" idx="7"/>
            </p:cNvCxnSpPr>
            <p:nvPr/>
          </p:nvCxnSpPr>
          <p:spPr>
            <a:xfrm flipH="1">
              <a:off x="12990" y="3375"/>
              <a:ext cx="1159" cy="242"/>
            </a:xfrm>
            <a:prstGeom prst="straightConnector1">
              <a:avLst/>
            </a:prstGeom>
            <a:ln w="57150">
              <a:solidFill>
                <a:srgbClr val="DE5F0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248" y="4657"/>
              <a:ext cx="1123" cy="1054"/>
            </a:xfrm>
            <a:prstGeom prst="rect">
              <a:avLst/>
            </a:prstGeom>
          </p:spPr>
        </p:pic>
        <p:sp>
          <p:nvSpPr>
            <p:cNvPr id="8" name="椭圆 7"/>
            <p:cNvSpPr/>
            <p:nvPr/>
          </p:nvSpPr>
          <p:spPr>
            <a:xfrm>
              <a:off x="13566" y="4280"/>
              <a:ext cx="2408" cy="1701"/>
            </a:xfrm>
            <a:prstGeom prst="ellipse">
              <a:avLst/>
            </a:prstGeom>
            <a:noFill/>
            <a:ln w="19050">
              <a:solidFill>
                <a:srgbClr val="FFC62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17030" y="2508"/>
              <a:ext cx="1424" cy="871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marL="0" marR="0" indent="0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lang="en-US" altLang="zh-CN" sz="2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sym typeface="+mn-ea"/>
                </a:rPr>
                <a:t>p=0.2</a:t>
              </a: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11427" y="2508"/>
              <a:ext cx="1424" cy="871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marL="0" marR="0" indent="0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lang="en-US" altLang="zh-CN" sz="2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sym typeface="+mn-ea"/>
                </a:rPr>
                <a:t>p=0.3</a:t>
              </a: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15656" y="5235"/>
              <a:ext cx="1424" cy="871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marL="0" marR="0" indent="0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lang="en-US" altLang="zh-CN" sz="2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sym typeface="+mn-ea"/>
                </a:rPr>
                <a:t>p=0.2</a:t>
              </a:r>
            </a:p>
          </p:txBody>
        </p:sp>
        <p:cxnSp>
          <p:nvCxnSpPr>
            <p:cNvPr id="14" name="直接箭头连接符 13"/>
            <p:cNvCxnSpPr>
              <a:stCxn id="67" idx="4"/>
              <a:endCxn id="8" idx="0"/>
            </p:cNvCxnSpPr>
            <p:nvPr/>
          </p:nvCxnSpPr>
          <p:spPr>
            <a:xfrm flipH="1">
              <a:off x="14770" y="3624"/>
              <a:ext cx="230" cy="656"/>
            </a:xfrm>
            <a:prstGeom prst="straightConnector1">
              <a:avLst/>
            </a:prstGeom>
            <a:ln w="57150">
              <a:solidFill>
                <a:srgbClr val="DE5F0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椭圆 29"/>
            <p:cNvSpPr/>
            <p:nvPr/>
          </p:nvSpPr>
          <p:spPr>
            <a:xfrm>
              <a:off x="14698" y="5065"/>
              <a:ext cx="223" cy="223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/>
            <p:cNvSpPr/>
            <p:nvPr/>
          </p:nvSpPr>
          <p:spPr>
            <a:xfrm>
              <a:off x="14328" y="5413"/>
              <a:ext cx="223" cy="223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>
              <a:off x="14334" y="5065"/>
              <a:ext cx="223" cy="223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4" name="椭圆 33"/>
            <p:cNvSpPr/>
            <p:nvPr/>
          </p:nvSpPr>
          <p:spPr>
            <a:xfrm>
              <a:off x="14698" y="4730"/>
              <a:ext cx="223" cy="223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38" name="流程图: 可选过程 37"/>
          <p:cNvSpPr/>
          <p:nvPr/>
        </p:nvSpPr>
        <p:spPr>
          <a:xfrm>
            <a:off x="7368000" y="5017135"/>
            <a:ext cx="4062000" cy="534035"/>
          </a:xfrm>
          <a:prstGeom prst="flowChartAlternate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ym typeface="+mn-ea"/>
              </a:rPr>
              <a:t>V</a:t>
            </a:r>
            <a:r>
              <a:rPr lang="zh-CN" altLang="en-US" sz="2000" dirty="0">
                <a:sym typeface="+mn-ea"/>
              </a:rPr>
              <a:t>：</a:t>
            </a:r>
            <a:r>
              <a:rPr lang="en-US" altLang="zh-CN" sz="2000" dirty="0">
                <a:sym typeface="+mn-ea"/>
              </a:rPr>
              <a:t>backup</a:t>
            </a:r>
            <a:r>
              <a:rPr lang="zh-CN" altLang="en-US" sz="2000" dirty="0">
                <a:sym typeface="+mn-ea"/>
              </a:rPr>
              <a:t>时使用，细节后面讲</a:t>
            </a:r>
            <a:endParaRPr lang="en-US" altLang="zh-CN" sz="2000" dirty="0">
              <a:sym typeface="+mn-ea"/>
            </a:endParaRPr>
          </a:p>
        </p:txBody>
      </p:sp>
      <p:grpSp>
        <p:nvGrpSpPr>
          <p:cNvPr id="44" name="组合 43"/>
          <p:cNvGrpSpPr/>
          <p:nvPr/>
        </p:nvGrpSpPr>
        <p:grpSpPr>
          <a:xfrm>
            <a:off x="5688330" y="2404745"/>
            <a:ext cx="6503670" cy="1555115"/>
            <a:chOff x="8958" y="3787"/>
            <a:chExt cx="10242" cy="2449"/>
          </a:xfrm>
        </p:grpSpPr>
        <p:sp>
          <p:nvSpPr>
            <p:cNvPr id="41" name="流程图: 可选过程 40"/>
            <p:cNvSpPr/>
            <p:nvPr/>
          </p:nvSpPr>
          <p:spPr>
            <a:xfrm>
              <a:off x="8958" y="3787"/>
              <a:ext cx="1931" cy="1099"/>
            </a:xfrm>
            <a:prstGeom prst="flowChartAlternateProcess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ym typeface="+mn-ea"/>
                </a:rPr>
                <a:t>N=300</a:t>
              </a:r>
            </a:p>
            <a:p>
              <a:pPr algn="ctr"/>
              <a:r>
                <a:rPr lang="en-US" altLang="zh-CN" sz="1400" dirty="0">
                  <a:sym typeface="+mn-ea"/>
                </a:rPr>
                <a:t>(</a:t>
              </a:r>
              <a:r>
                <a:rPr lang="zh-CN" altLang="en-US" sz="1400" dirty="0">
                  <a:sym typeface="+mn-ea"/>
                </a:rPr>
                <a:t>训练</a:t>
              </a:r>
              <a:r>
                <a:rPr lang="en-US" altLang="zh-CN" sz="1400" dirty="0">
                  <a:sym typeface="+mn-ea"/>
                </a:rPr>
                <a:t>p=3/6)</a:t>
              </a:r>
            </a:p>
          </p:txBody>
        </p:sp>
        <p:sp>
          <p:nvSpPr>
            <p:cNvPr id="42" name="流程图: 可选过程 41"/>
            <p:cNvSpPr/>
            <p:nvPr/>
          </p:nvSpPr>
          <p:spPr>
            <a:xfrm>
              <a:off x="11234" y="5395"/>
              <a:ext cx="2338" cy="841"/>
            </a:xfrm>
            <a:prstGeom prst="flowChartAlternateProcess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>
                  <a:sym typeface="+mn-ea"/>
                </a:rPr>
                <a:t>N=100</a:t>
              </a:r>
            </a:p>
            <a:p>
              <a:pPr algn="ctr"/>
              <a:r>
                <a:rPr lang="en-US" altLang="zh-CN" sz="1400">
                  <a:sym typeface="+mn-ea"/>
                </a:rPr>
                <a:t>(</a:t>
              </a:r>
              <a:r>
                <a:rPr lang="zh-CN" altLang="en-US" sz="1400">
                  <a:sym typeface="+mn-ea"/>
                </a:rPr>
                <a:t>训练</a:t>
              </a:r>
              <a:r>
                <a:rPr lang="en-US" altLang="zh-CN" sz="1400">
                  <a:sym typeface="+mn-ea"/>
                </a:rPr>
                <a:t>p=1/6)</a:t>
              </a:r>
            </a:p>
          </p:txBody>
        </p:sp>
        <p:sp>
          <p:nvSpPr>
            <p:cNvPr id="43" name="流程图: 可选过程 42"/>
            <p:cNvSpPr/>
            <p:nvPr/>
          </p:nvSpPr>
          <p:spPr>
            <a:xfrm>
              <a:off x="17025" y="4975"/>
              <a:ext cx="2175" cy="841"/>
            </a:xfrm>
            <a:prstGeom prst="flowChartAlternateProcess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>
                  <a:sym typeface="+mn-ea"/>
                </a:rPr>
                <a:t>N=200</a:t>
              </a:r>
            </a:p>
            <a:p>
              <a:pPr algn="ctr"/>
              <a:r>
                <a:rPr lang="en-US" altLang="zh-CN" sz="1400">
                  <a:sym typeface="+mn-ea"/>
                </a:rPr>
                <a:t>(</a:t>
              </a:r>
              <a:r>
                <a:rPr lang="zh-CN" altLang="en-US" sz="1400">
                  <a:sym typeface="+mn-ea"/>
                </a:rPr>
                <a:t>训练</a:t>
              </a:r>
              <a:r>
                <a:rPr lang="en-US" altLang="zh-CN" sz="1400">
                  <a:sym typeface="+mn-ea"/>
                </a:rPr>
                <a:t>p=2/6)</a:t>
              </a: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6901815" y="1221740"/>
            <a:ext cx="2082800" cy="1070610"/>
            <a:chOff x="10869" y="1924"/>
            <a:chExt cx="3280" cy="1686"/>
          </a:xfrm>
        </p:grpSpPr>
        <p:cxnSp>
          <p:nvCxnSpPr>
            <p:cNvPr id="45" name="直接箭头连接符 44"/>
            <p:cNvCxnSpPr/>
            <p:nvPr/>
          </p:nvCxnSpPr>
          <p:spPr>
            <a:xfrm flipH="1">
              <a:off x="12990" y="3368"/>
              <a:ext cx="1159" cy="242"/>
            </a:xfrm>
            <a:prstGeom prst="straightConnector1">
              <a:avLst/>
            </a:prstGeom>
            <a:ln w="57150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流程图: 可选过程 45"/>
            <p:cNvSpPr/>
            <p:nvPr/>
          </p:nvSpPr>
          <p:spPr>
            <a:xfrm>
              <a:off x="10869" y="1924"/>
              <a:ext cx="2835" cy="805"/>
            </a:xfrm>
            <a:prstGeom prst="flowChartAlternateProcess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sym typeface="+mn-ea"/>
                </a:rPr>
                <a:t>落子选</a:t>
              </a:r>
              <a:r>
                <a:rPr lang="en-US" altLang="zh-CN" sz="1600" dirty="0">
                  <a:sym typeface="+mn-ea"/>
                </a:rPr>
                <a:t>N</a:t>
              </a:r>
              <a:r>
                <a:rPr lang="zh-CN" altLang="en-US" sz="1600" dirty="0">
                  <a:sym typeface="+mn-ea"/>
                </a:rPr>
                <a:t>最大的，</a:t>
              </a:r>
            </a:p>
            <a:p>
              <a:pPr algn="ctr"/>
              <a:r>
                <a:rPr lang="zh-CN" altLang="en-US" sz="1600" dirty="0">
                  <a:sym typeface="+mn-ea"/>
                </a:rPr>
                <a:t>不再看</a:t>
              </a:r>
              <a:r>
                <a:rPr lang="en-US" altLang="zh-CN" sz="1600" dirty="0">
                  <a:sym typeface="+mn-ea"/>
                </a:rPr>
                <a:t>Q</a:t>
              </a:r>
            </a:p>
          </p:txBody>
        </p:sp>
      </p:grpSp>
      <p:sp>
        <p:nvSpPr>
          <p:cNvPr id="48" name="流程图: 可选过程 47"/>
          <p:cNvSpPr/>
          <p:nvPr/>
        </p:nvSpPr>
        <p:spPr>
          <a:xfrm>
            <a:off x="8618220" y="612775"/>
            <a:ext cx="2733040" cy="531495"/>
          </a:xfrm>
          <a:prstGeom prst="flowChartAlternate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ym typeface="+mn-ea"/>
              </a:rPr>
              <a:t>Q</a:t>
            </a:r>
            <a:r>
              <a:rPr lang="zh-CN" altLang="en-US" sz="2000" dirty="0">
                <a:sym typeface="+mn-ea"/>
              </a:rPr>
              <a:t>的作用之一：训练</a:t>
            </a:r>
            <a:r>
              <a:rPr lang="en-US" altLang="zh-CN" sz="2000" dirty="0">
                <a:sym typeface="+mn-ea"/>
              </a:rPr>
              <a:t>V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1828800" y="946150"/>
            <a:ext cx="1360170" cy="5067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  <a:t>3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  <a:t>×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  <a:t>3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  <a:t>×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  <a:t>2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  <a:t>的图</a:t>
            </a:r>
          </a:p>
        </p:txBody>
      </p:sp>
      <p:sp>
        <p:nvSpPr>
          <p:cNvPr id="58" name="流程图: 可选过程 57"/>
          <p:cNvSpPr/>
          <p:nvPr/>
        </p:nvSpPr>
        <p:spPr>
          <a:xfrm>
            <a:off x="7133590" y="4060190"/>
            <a:ext cx="4420235" cy="657225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ym typeface="+mn-ea"/>
              </a:rPr>
              <a:t>P</a:t>
            </a:r>
            <a:r>
              <a:rPr lang="zh-CN" altLang="en-US" sz="2000" dirty="0">
                <a:sym typeface="+mn-ea"/>
              </a:rPr>
              <a:t>：帮助评估哪些走法应该优先考虑（也会用到</a:t>
            </a:r>
            <a:r>
              <a:rPr lang="en-US" altLang="zh-CN" sz="2000" dirty="0">
                <a:sym typeface="+mn-ea"/>
              </a:rPr>
              <a:t>Q</a:t>
            </a:r>
            <a:r>
              <a:rPr lang="zh-CN" altLang="en-US" sz="2000" dirty="0">
                <a:sym typeface="+mn-ea"/>
              </a:rPr>
              <a:t>，细节后面讲）</a:t>
            </a:r>
          </a:p>
        </p:txBody>
      </p:sp>
    </p:spTree>
    <p:extLst>
      <p:ext uri="{BB962C8B-B14F-4D97-AF65-F5344CB8AC3E}">
        <p14:creationId xmlns:p14="http://schemas.microsoft.com/office/powerpoint/2010/main" val="4269795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7" grpId="0" animBg="1"/>
      <p:bldP spid="28" grpId="0" animBg="1"/>
      <p:bldP spid="31" grpId="0" animBg="1"/>
      <p:bldP spid="38" grpId="0" animBg="1"/>
      <p:bldP spid="48" grpId="0" animBg="1"/>
      <p:bldP spid="5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标题 16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</a:rPr>
              <a:t>细节</a:t>
            </a:r>
            <a:r>
              <a:rPr lang="en-US" altLang="zh-CN" dirty="0">
                <a:solidFill>
                  <a:srgbClr val="C00000"/>
                </a:solidFill>
              </a:rPr>
              <a:t>2</a:t>
            </a:r>
            <a:r>
              <a:rPr lang="zh-CN" altLang="en-US" dirty="0">
                <a:solidFill>
                  <a:srgbClr val="C00000"/>
                </a:solidFill>
              </a:rPr>
              <a:t>（重难点）：</a:t>
            </a:r>
            <a:r>
              <a:rPr lang="en-US" altLang="zh-CN" dirty="0">
                <a:solidFill>
                  <a:srgbClr val="C00000"/>
                </a:solidFill>
                <a:sym typeface="+mn-ea"/>
              </a:rPr>
              <a:t>select</a:t>
            </a:r>
          </a:p>
        </p:txBody>
      </p:sp>
      <p:sp>
        <p:nvSpPr>
          <p:cNvPr id="12" name="椭圆 11"/>
          <p:cNvSpPr/>
          <p:nvPr/>
        </p:nvSpPr>
        <p:spPr>
          <a:xfrm>
            <a:off x="4994910" y="2743835"/>
            <a:ext cx="363855" cy="257175"/>
          </a:xfrm>
          <a:prstGeom prst="ellipse">
            <a:avLst/>
          </a:prstGeom>
          <a:noFill/>
          <a:ln w="19050">
            <a:solidFill>
              <a:srgbClr val="FFC6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5179060" y="3048635"/>
            <a:ext cx="363855" cy="257175"/>
          </a:xfrm>
          <a:prstGeom prst="ellipse">
            <a:avLst/>
          </a:prstGeom>
          <a:noFill/>
          <a:ln w="19050">
            <a:solidFill>
              <a:srgbClr val="FFC6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箭头连接符 17"/>
          <p:cNvCxnSpPr>
            <a:stCxn id="4" idx="3"/>
            <a:endCxn id="12" idx="7"/>
          </p:cNvCxnSpPr>
          <p:nvPr/>
        </p:nvCxnSpPr>
        <p:spPr>
          <a:xfrm flipH="1">
            <a:off x="5305425" y="1995805"/>
            <a:ext cx="1286510" cy="785495"/>
          </a:xfrm>
          <a:prstGeom prst="straightConnector1">
            <a:avLst/>
          </a:prstGeom>
          <a:ln w="12700">
            <a:solidFill>
              <a:srgbClr val="DE5F0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4" idx="5"/>
            <a:endCxn id="13" idx="0"/>
          </p:cNvCxnSpPr>
          <p:nvPr/>
        </p:nvCxnSpPr>
        <p:spPr>
          <a:xfrm>
            <a:off x="6849110" y="1995805"/>
            <a:ext cx="1602105" cy="818515"/>
          </a:xfrm>
          <a:prstGeom prst="straightConnector1">
            <a:avLst/>
          </a:prstGeom>
          <a:ln w="12700">
            <a:solidFill>
              <a:srgbClr val="DE5F0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12" idx="5"/>
            <a:endCxn id="16" idx="0"/>
          </p:cNvCxnSpPr>
          <p:nvPr/>
        </p:nvCxnSpPr>
        <p:spPr>
          <a:xfrm>
            <a:off x="5305425" y="2963545"/>
            <a:ext cx="55880" cy="85090"/>
          </a:xfrm>
          <a:prstGeom prst="straightConnector1">
            <a:avLst/>
          </a:prstGeom>
          <a:ln w="12700">
            <a:solidFill>
              <a:srgbClr val="DE5F0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12" idx="3"/>
            <a:endCxn id="21" idx="0"/>
          </p:cNvCxnSpPr>
          <p:nvPr/>
        </p:nvCxnSpPr>
        <p:spPr>
          <a:xfrm flipH="1">
            <a:off x="4968240" y="2963545"/>
            <a:ext cx="80010" cy="85090"/>
          </a:xfrm>
          <a:prstGeom prst="straightConnector1">
            <a:avLst/>
          </a:prstGeom>
          <a:ln w="12700">
            <a:solidFill>
              <a:srgbClr val="DE5F0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/>
          <p:cNvSpPr/>
          <p:nvPr/>
        </p:nvSpPr>
        <p:spPr>
          <a:xfrm>
            <a:off x="6538595" y="1776095"/>
            <a:ext cx="363855" cy="257175"/>
          </a:xfrm>
          <a:prstGeom prst="ellipse">
            <a:avLst/>
          </a:prstGeom>
          <a:noFill/>
          <a:ln w="19050">
            <a:solidFill>
              <a:srgbClr val="FFC6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2" name="图片 3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1625" y="1840230"/>
            <a:ext cx="137795" cy="129540"/>
          </a:xfrm>
          <a:prstGeom prst="rect">
            <a:avLst/>
          </a:prstGeom>
        </p:spPr>
      </p:pic>
      <p:pic>
        <p:nvPicPr>
          <p:cNvPr id="33" name="图片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7940" y="2801620"/>
            <a:ext cx="137795" cy="129540"/>
          </a:xfrm>
          <a:prstGeom prst="rect">
            <a:avLst/>
          </a:prstGeom>
        </p:spPr>
      </p:pic>
      <p:grpSp>
        <p:nvGrpSpPr>
          <p:cNvPr id="78" name="组合 77"/>
          <p:cNvGrpSpPr/>
          <p:nvPr/>
        </p:nvGrpSpPr>
        <p:grpSpPr>
          <a:xfrm>
            <a:off x="8268970" y="2814320"/>
            <a:ext cx="363220" cy="256540"/>
            <a:chOff x="13730" y="2808"/>
            <a:chExt cx="572" cy="404"/>
          </a:xfrm>
        </p:grpSpPr>
        <p:sp>
          <p:nvSpPr>
            <p:cNvPr id="13" name="椭圆 12"/>
            <p:cNvSpPr/>
            <p:nvPr/>
          </p:nvSpPr>
          <p:spPr>
            <a:xfrm>
              <a:off x="13730" y="2808"/>
              <a:ext cx="573" cy="405"/>
            </a:xfrm>
            <a:prstGeom prst="ellipse">
              <a:avLst/>
            </a:prstGeom>
            <a:noFill/>
            <a:ln w="19050">
              <a:solidFill>
                <a:srgbClr val="FFC62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4" name="图片 3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908" y="2897"/>
              <a:ext cx="217" cy="204"/>
            </a:xfrm>
            <a:prstGeom prst="rect">
              <a:avLst/>
            </a:prstGeom>
          </p:spPr>
        </p:pic>
      </p:grpSp>
      <p:pic>
        <p:nvPicPr>
          <p:cNvPr id="35" name="图片 3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170" y="3117850"/>
            <a:ext cx="137795" cy="129540"/>
          </a:xfrm>
          <a:prstGeom prst="rect">
            <a:avLst/>
          </a:prstGeom>
        </p:spPr>
      </p:pic>
      <p:grpSp>
        <p:nvGrpSpPr>
          <p:cNvPr id="119" name="组合 118"/>
          <p:cNvGrpSpPr/>
          <p:nvPr/>
        </p:nvGrpSpPr>
        <p:grpSpPr>
          <a:xfrm>
            <a:off x="4785995" y="3048635"/>
            <a:ext cx="363220" cy="256540"/>
            <a:chOff x="7377" y="2971"/>
            <a:chExt cx="572" cy="404"/>
          </a:xfrm>
        </p:grpSpPr>
        <p:sp>
          <p:nvSpPr>
            <p:cNvPr id="21" name="椭圆 20"/>
            <p:cNvSpPr/>
            <p:nvPr/>
          </p:nvSpPr>
          <p:spPr>
            <a:xfrm>
              <a:off x="7377" y="2971"/>
              <a:ext cx="573" cy="405"/>
            </a:xfrm>
            <a:prstGeom prst="ellipse">
              <a:avLst/>
            </a:prstGeom>
            <a:noFill/>
            <a:ln w="19050">
              <a:solidFill>
                <a:srgbClr val="FFC62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6" name="图片 3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55" y="3080"/>
              <a:ext cx="217" cy="204"/>
            </a:xfrm>
            <a:prstGeom prst="rect">
              <a:avLst/>
            </a:prstGeom>
          </p:spPr>
        </p:pic>
      </p:grpSp>
      <p:cxnSp>
        <p:nvCxnSpPr>
          <p:cNvPr id="67" name="直接箭头连接符 66"/>
          <p:cNvCxnSpPr/>
          <p:nvPr/>
        </p:nvCxnSpPr>
        <p:spPr>
          <a:xfrm>
            <a:off x="8579485" y="3034030"/>
            <a:ext cx="135890" cy="250825"/>
          </a:xfrm>
          <a:prstGeom prst="straightConnector1">
            <a:avLst/>
          </a:prstGeom>
          <a:ln w="12700">
            <a:solidFill>
              <a:srgbClr val="DE5F0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组合 69"/>
          <p:cNvGrpSpPr/>
          <p:nvPr/>
        </p:nvGrpSpPr>
        <p:grpSpPr>
          <a:xfrm>
            <a:off x="8662035" y="3247390"/>
            <a:ext cx="363220" cy="256540"/>
            <a:chOff x="14781" y="3599"/>
            <a:chExt cx="572" cy="404"/>
          </a:xfrm>
        </p:grpSpPr>
        <p:sp>
          <p:nvSpPr>
            <p:cNvPr id="66" name="椭圆 65"/>
            <p:cNvSpPr/>
            <p:nvPr/>
          </p:nvSpPr>
          <p:spPr>
            <a:xfrm>
              <a:off x="14781" y="3599"/>
              <a:ext cx="573" cy="405"/>
            </a:xfrm>
            <a:prstGeom prst="ellipse">
              <a:avLst/>
            </a:prstGeom>
            <a:noFill/>
            <a:ln w="19050">
              <a:solidFill>
                <a:srgbClr val="FFC62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68" name="图片 6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959" y="3688"/>
              <a:ext cx="217" cy="204"/>
            </a:xfrm>
            <a:prstGeom prst="rect">
              <a:avLst/>
            </a:prstGeom>
          </p:spPr>
        </p:pic>
      </p:grpSp>
      <p:grpSp>
        <p:nvGrpSpPr>
          <p:cNvPr id="76" name="组合 75"/>
          <p:cNvGrpSpPr/>
          <p:nvPr/>
        </p:nvGrpSpPr>
        <p:grpSpPr>
          <a:xfrm>
            <a:off x="7790180" y="3247390"/>
            <a:ext cx="363220" cy="256540"/>
            <a:chOff x="12375" y="3278"/>
            <a:chExt cx="572" cy="404"/>
          </a:xfrm>
        </p:grpSpPr>
        <p:sp>
          <p:nvSpPr>
            <p:cNvPr id="74" name="椭圆 73"/>
            <p:cNvSpPr/>
            <p:nvPr/>
          </p:nvSpPr>
          <p:spPr>
            <a:xfrm>
              <a:off x="12375" y="3278"/>
              <a:ext cx="573" cy="405"/>
            </a:xfrm>
            <a:prstGeom prst="ellipse">
              <a:avLst/>
            </a:prstGeom>
            <a:noFill/>
            <a:ln w="19050">
              <a:solidFill>
                <a:srgbClr val="FFC62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75" name="图片 7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553" y="3387"/>
              <a:ext cx="217" cy="204"/>
            </a:xfrm>
            <a:prstGeom prst="rect">
              <a:avLst/>
            </a:prstGeom>
          </p:spPr>
        </p:pic>
      </p:grpSp>
      <p:cxnSp>
        <p:nvCxnSpPr>
          <p:cNvPr id="77" name="直接箭头连接符 76"/>
          <p:cNvCxnSpPr/>
          <p:nvPr/>
        </p:nvCxnSpPr>
        <p:spPr>
          <a:xfrm flipH="1">
            <a:off x="8100695" y="3034030"/>
            <a:ext cx="221615" cy="250825"/>
          </a:xfrm>
          <a:prstGeom prst="straightConnector1">
            <a:avLst/>
          </a:prstGeom>
          <a:ln w="12700">
            <a:solidFill>
              <a:srgbClr val="DE5F0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直接箭头连接符 1"/>
          <p:cNvCxnSpPr>
            <a:stCxn id="4" idx="4"/>
            <a:endCxn id="5" idx="0"/>
          </p:cNvCxnSpPr>
          <p:nvPr/>
        </p:nvCxnSpPr>
        <p:spPr>
          <a:xfrm flipH="1">
            <a:off x="6414135" y="2033270"/>
            <a:ext cx="306705" cy="1028700"/>
          </a:xfrm>
          <a:prstGeom prst="straightConnector1">
            <a:avLst/>
          </a:prstGeom>
          <a:ln w="12700">
            <a:solidFill>
              <a:srgbClr val="DE5F0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2"/>
          <p:cNvGrpSpPr/>
          <p:nvPr/>
        </p:nvGrpSpPr>
        <p:grpSpPr>
          <a:xfrm>
            <a:off x="6231890" y="3061970"/>
            <a:ext cx="363220" cy="256540"/>
            <a:chOff x="13730" y="2808"/>
            <a:chExt cx="572" cy="404"/>
          </a:xfrm>
        </p:grpSpPr>
        <p:sp>
          <p:nvSpPr>
            <p:cNvPr id="5" name="椭圆 4"/>
            <p:cNvSpPr/>
            <p:nvPr/>
          </p:nvSpPr>
          <p:spPr>
            <a:xfrm>
              <a:off x="13730" y="2808"/>
              <a:ext cx="573" cy="405"/>
            </a:xfrm>
            <a:prstGeom prst="ellipse">
              <a:avLst/>
            </a:prstGeom>
            <a:noFill/>
            <a:ln w="19050">
              <a:solidFill>
                <a:srgbClr val="FFC62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908" y="2897"/>
              <a:ext cx="217" cy="204"/>
            </a:xfrm>
            <a:prstGeom prst="rect">
              <a:avLst/>
            </a:prstGeom>
          </p:spPr>
        </p:pic>
      </p:grpSp>
      <p:cxnSp>
        <p:nvCxnSpPr>
          <p:cNvPr id="7" name="直接箭头连接符 6"/>
          <p:cNvCxnSpPr/>
          <p:nvPr/>
        </p:nvCxnSpPr>
        <p:spPr>
          <a:xfrm>
            <a:off x="6542405" y="3281680"/>
            <a:ext cx="135890" cy="250825"/>
          </a:xfrm>
          <a:prstGeom prst="straightConnector1">
            <a:avLst/>
          </a:prstGeom>
          <a:ln w="12700">
            <a:solidFill>
              <a:srgbClr val="DE5F0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组合 7"/>
          <p:cNvGrpSpPr/>
          <p:nvPr/>
        </p:nvGrpSpPr>
        <p:grpSpPr>
          <a:xfrm>
            <a:off x="6624955" y="3495040"/>
            <a:ext cx="363220" cy="256540"/>
            <a:chOff x="14781" y="3599"/>
            <a:chExt cx="572" cy="404"/>
          </a:xfrm>
        </p:grpSpPr>
        <p:sp>
          <p:nvSpPr>
            <p:cNvPr id="9" name="椭圆 8"/>
            <p:cNvSpPr/>
            <p:nvPr/>
          </p:nvSpPr>
          <p:spPr>
            <a:xfrm>
              <a:off x="14781" y="3599"/>
              <a:ext cx="573" cy="405"/>
            </a:xfrm>
            <a:prstGeom prst="ellipse">
              <a:avLst/>
            </a:prstGeom>
            <a:noFill/>
            <a:ln w="19050">
              <a:solidFill>
                <a:srgbClr val="FFC62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959" y="3688"/>
              <a:ext cx="217" cy="204"/>
            </a:xfrm>
            <a:prstGeom prst="rect">
              <a:avLst/>
            </a:prstGeom>
          </p:spPr>
        </p:pic>
      </p:grpSp>
      <p:grpSp>
        <p:nvGrpSpPr>
          <p:cNvPr id="11" name="组合 10"/>
          <p:cNvGrpSpPr/>
          <p:nvPr/>
        </p:nvGrpSpPr>
        <p:grpSpPr>
          <a:xfrm>
            <a:off x="5753100" y="3495040"/>
            <a:ext cx="363220" cy="256540"/>
            <a:chOff x="12375" y="3278"/>
            <a:chExt cx="572" cy="404"/>
          </a:xfrm>
        </p:grpSpPr>
        <p:sp>
          <p:nvSpPr>
            <p:cNvPr id="14" name="椭圆 13"/>
            <p:cNvSpPr/>
            <p:nvPr/>
          </p:nvSpPr>
          <p:spPr>
            <a:xfrm>
              <a:off x="12375" y="3278"/>
              <a:ext cx="573" cy="405"/>
            </a:xfrm>
            <a:prstGeom prst="ellipse">
              <a:avLst/>
            </a:prstGeom>
            <a:noFill/>
            <a:ln w="19050">
              <a:solidFill>
                <a:srgbClr val="FFC62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553" y="3387"/>
              <a:ext cx="217" cy="204"/>
            </a:xfrm>
            <a:prstGeom prst="rect">
              <a:avLst/>
            </a:prstGeom>
          </p:spPr>
        </p:pic>
      </p:grpSp>
      <p:cxnSp>
        <p:nvCxnSpPr>
          <p:cNvPr id="22" name="直接箭头连接符 21"/>
          <p:cNvCxnSpPr/>
          <p:nvPr/>
        </p:nvCxnSpPr>
        <p:spPr>
          <a:xfrm flipH="1">
            <a:off x="6063615" y="3281680"/>
            <a:ext cx="221615" cy="250825"/>
          </a:xfrm>
          <a:prstGeom prst="straightConnector1">
            <a:avLst/>
          </a:prstGeom>
          <a:ln w="12700">
            <a:solidFill>
              <a:srgbClr val="DE5F0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流程图: 可选过程 22"/>
          <p:cNvSpPr/>
          <p:nvPr/>
        </p:nvSpPr>
        <p:spPr>
          <a:xfrm>
            <a:off x="4065905" y="1974215"/>
            <a:ext cx="1110615" cy="709930"/>
          </a:xfrm>
          <a:prstGeom prst="flowChartAlternate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ym typeface="+mn-ea"/>
              </a:rPr>
              <a:t>N = 30</a:t>
            </a:r>
            <a:r>
              <a:rPr lang="en-US" sz="1400">
                <a:sym typeface="+mn-ea"/>
              </a:rPr>
              <a:t>0</a:t>
            </a:r>
          </a:p>
          <a:p>
            <a:pPr algn="ctr"/>
            <a:r>
              <a:rPr lang="en-US" sz="1400">
                <a:sym typeface="+mn-ea"/>
              </a:rPr>
              <a:t>Q = 0.3</a:t>
            </a:r>
          </a:p>
          <a:p>
            <a:pPr algn="ctr"/>
            <a:r>
              <a:rPr lang="en-US" sz="1400">
                <a:solidFill>
                  <a:schemeClr val="tx1"/>
                </a:solidFill>
                <a:sym typeface="+mn-ea"/>
              </a:rPr>
              <a:t>p = 0.5</a:t>
            </a:r>
          </a:p>
        </p:txBody>
      </p:sp>
      <p:sp>
        <p:nvSpPr>
          <p:cNvPr id="25" name="流程图: 可选过程 24"/>
          <p:cNvSpPr/>
          <p:nvPr/>
        </p:nvSpPr>
        <p:spPr>
          <a:xfrm>
            <a:off x="6718935" y="2571750"/>
            <a:ext cx="1042035" cy="709930"/>
          </a:xfrm>
          <a:prstGeom prst="flowChartAlternate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ym typeface="+mn-ea"/>
              </a:rPr>
              <a:t>N = 10</a:t>
            </a:r>
            <a:r>
              <a:rPr lang="en-US" sz="1400">
                <a:sym typeface="+mn-ea"/>
              </a:rPr>
              <a:t>0</a:t>
            </a:r>
          </a:p>
          <a:p>
            <a:pPr algn="ctr"/>
            <a:r>
              <a:rPr lang="en-US" sz="1400">
                <a:sym typeface="+mn-ea"/>
              </a:rPr>
              <a:t>Q = - 0.2</a:t>
            </a:r>
          </a:p>
          <a:p>
            <a:pPr algn="ctr"/>
            <a:r>
              <a:rPr lang="en-US" sz="1400">
                <a:solidFill>
                  <a:schemeClr val="tx1"/>
                </a:solidFill>
                <a:sym typeface="+mn-ea"/>
              </a:rPr>
              <a:t>p = 0.2</a:t>
            </a:r>
          </a:p>
        </p:txBody>
      </p:sp>
      <p:sp>
        <p:nvSpPr>
          <p:cNvPr id="26" name="流程图: 可选过程 25"/>
          <p:cNvSpPr/>
          <p:nvPr/>
        </p:nvSpPr>
        <p:spPr>
          <a:xfrm>
            <a:off x="8666480" y="2049780"/>
            <a:ext cx="1217295" cy="709930"/>
          </a:xfrm>
          <a:prstGeom prst="flowChartAlternate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ym typeface="+mn-ea"/>
              </a:rPr>
              <a:t>N = 20</a:t>
            </a:r>
            <a:r>
              <a:rPr lang="en-US" sz="1400">
                <a:sym typeface="+mn-ea"/>
              </a:rPr>
              <a:t>0</a:t>
            </a:r>
          </a:p>
          <a:p>
            <a:pPr algn="ctr"/>
            <a:r>
              <a:rPr lang="en-US" sz="1400">
                <a:sym typeface="+mn-ea"/>
              </a:rPr>
              <a:t>Q = - 0.1</a:t>
            </a:r>
          </a:p>
          <a:p>
            <a:pPr algn="ctr"/>
            <a:r>
              <a:rPr lang="en-US" sz="1400">
                <a:solidFill>
                  <a:schemeClr val="tx1"/>
                </a:solidFill>
                <a:sym typeface="+mn-ea"/>
              </a:rPr>
              <a:t>p = 0.3</a:t>
            </a:r>
          </a:p>
        </p:txBody>
      </p:sp>
      <p:grpSp>
        <p:nvGrpSpPr>
          <p:cNvPr id="42" name="组合 41"/>
          <p:cNvGrpSpPr/>
          <p:nvPr/>
        </p:nvGrpSpPr>
        <p:grpSpPr>
          <a:xfrm>
            <a:off x="5542915" y="1131570"/>
            <a:ext cx="2976880" cy="1234440"/>
            <a:chOff x="8729" y="1782"/>
            <a:chExt cx="4688" cy="1944"/>
          </a:xfrm>
        </p:grpSpPr>
        <p:sp>
          <p:nvSpPr>
            <p:cNvPr id="27" name="文本框 26"/>
            <p:cNvSpPr txBox="1"/>
            <p:nvPr/>
          </p:nvSpPr>
          <p:spPr>
            <a:xfrm>
              <a:off x="8729" y="1782"/>
              <a:ext cx="3198" cy="7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indent="0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rPr>
                <a:t>s = state </a:t>
              </a: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rPr>
                <a:t>当前局面</a:t>
              </a: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11459" y="2274"/>
              <a:ext cx="1958" cy="14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indent="0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rPr>
                <a:t>a = action </a:t>
              </a:r>
            </a:p>
            <a:p>
              <a:pPr marL="0" marR="0" indent="0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rPr>
                <a:t>下在何处</a:t>
              </a: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370205" y="3693795"/>
            <a:ext cx="4590415" cy="1950720"/>
            <a:chOff x="583" y="5817"/>
            <a:chExt cx="7229" cy="3072"/>
          </a:xfrm>
        </p:grpSpPr>
        <p:pic>
          <p:nvPicPr>
            <p:cNvPr id="29" name="图片 2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00" y="7375"/>
              <a:ext cx="7012" cy="1514"/>
            </a:xfrm>
            <a:prstGeom prst="rect">
              <a:avLst/>
            </a:prstGeom>
          </p:spPr>
        </p:pic>
        <p:sp>
          <p:nvSpPr>
            <p:cNvPr id="37" name="流程图: 可选过程 36"/>
            <p:cNvSpPr/>
            <p:nvPr/>
          </p:nvSpPr>
          <p:spPr>
            <a:xfrm>
              <a:off x="583" y="5817"/>
              <a:ext cx="6369" cy="759"/>
            </a:xfrm>
            <a:prstGeom prst="flowChartAlternateProcess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  <a:sym typeface="+mn-ea"/>
                </a:rPr>
                <a:t>select(</a:t>
              </a:r>
              <a:r>
                <a:rPr lang="zh-CN" altLang="en-US">
                  <a:solidFill>
                    <a:schemeClr val="tx1"/>
                  </a:solidFill>
                  <a:sym typeface="+mn-ea"/>
                </a:rPr>
                <a:t>选择</a:t>
              </a:r>
              <a:r>
                <a:rPr lang="en-US" altLang="zh-CN">
                  <a:solidFill>
                    <a:schemeClr val="tx1"/>
                  </a:solidFill>
                  <a:sym typeface="+mn-ea"/>
                </a:rPr>
                <a:t>) </a:t>
              </a:r>
              <a:r>
                <a:rPr lang="zh-CN" altLang="en-US">
                  <a:solidFill>
                    <a:schemeClr val="tx1"/>
                  </a:solidFill>
                  <a:sym typeface="+mn-ea"/>
                </a:rPr>
                <a:t>依据：找</a:t>
              </a:r>
              <a:r>
                <a:rPr lang="en-US" altLang="zh-CN">
                  <a:solidFill>
                    <a:schemeClr val="tx1"/>
                  </a:solidFill>
                  <a:sym typeface="+mn-ea"/>
                </a:rPr>
                <a:t> Q + U </a:t>
              </a:r>
              <a:r>
                <a:rPr lang="zh-CN" altLang="en-US">
                  <a:solidFill>
                    <a:schemeClr val="tx1"/>
                  </a:solidFill>
                  <a:sym typeface="+mn-ea"/>
                </a:rPr>
                <a:t>最大的</a:t>
              </a:r>
            </a:p>
          </p:txBody>
        </p:sp>
      </p:grpSp>
      <p:sp>
        <p:nvSpPr>
          <p:cNvPr id="48" name="流程图: 可选过程 47"/>
          <p:cNvSpPr/>
          <p:nvPr/>
        </p:nvSpPr>
        <p:spPr>
          <a:xfrm>
            <a:off x="4858385" y="4844415"/>
            <a:ext cx="2152650" cy="341630"/>
          </a:xfrm>
          <a:prstGeom prst="flowChartAlternate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sym typeface="+mn-ea"/>
              </a:rPr>
              <a:t>300+100+200</a:t>
            </a:r>
            <a:endParaRPr lang="en-US" altLang="zh-CN" sz="2000">
              <a:sym typeface="+mn-ea"/>
            </a:endParaRPr>
          </a:p>
        </p:txBody>
      </p:sp>
      <p:sp>
        <p:nvSpPr>
          <p:cNvPr id="39" name="流程图: 可选过程 38"/>
          <p:cNvSpPr/>
          <p:nvPr/>
        </p:nvSpPr>
        <p:spPr>
          <a:xfrm>
            <a:off x="4472940" y="5480685"/>
            <a:ext cx="1280160" cy="341630"/>
          </a:xfrm>
          <a:prstGeom prst="flowChartAlternate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sym typeface="+mn-ea"/>
              </a:rPr>
              <a:t>200</a:t>
            </a:r>
            <a:endParaRPr lang="en-US" altLang="zh-CN" sz="2000">
              <a:sym typeface="+mn-ea"/>
            </a:endParaRPr>
          </a:p>
        </p:txBody>
      </p:sp>
      <p:sp>
        <p:nvSpPr>
          <p:cNvPr id="40" name="流程图: 可选过程 39"/>
          <p:cNvSpPr/>
          <p:nvPr/>
        </p:nvSpPr>
        <p:spPr>
          <a:xfrm>
            <a:off x="2256155" y="5385435"/>
            <a:ext cx="728345" cy="341630"/>
          </a:xfrm>
          <a:prstGeom prst="flowChartAlternate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sym typeface="+mn-ea"/>
              </a:rPr>
              <a:t>0.3</a:t>
            </a:r>
            <a:endParaRPr lang="en-US" altLang="zh-CN" sz="2000">
              <a:sym typeface="+mn-ea"/>
            </a:endParaRPr>
          </a:p>
        </p:txBody>
      </p:sp>
      <p:sp>
        <p:nvSpPr>
          <p:cNvPr id="41" name="流程图: 可选过程 40"/>
          <p:cNvSpPr/>
          <p:nvPr/>
        </p:nvSpPr>
        <p:spPr>
          <a:xfrm>
            <a:off x="1109980" y="4683125"/>
            <a:ext cx="1336675" cy="341630"/>
          </a:xfrm>
          <a:prstGeom prst="flowChartAlternate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sym typeface="+mn-ea"/>
              </a:rPr>
              <a:t>探索系数</a:t>
            </a:r>
          </a:p>
        </p:txBody>
      </p:sp>
      <p:sp>
        <p:nvSpPr>
          <p:cNvPr id="43" name="流程图: 可选过程 42"/>
          <p:cNvSpPr/>
          <p:nvPr/>
        </p:nvSpPr>
        <p:spPr>
          <a:xfrm>
            <a:off x="5481320" y="1638300"/>
            <a:ext cx="1110615" cy="264795"/>
          </a:xfrm>
          <a:prstGeom prst="flowChartAlternate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ym typeface="+mn-ea"/>
              </a:rPr>
              <a:t>N = 600</a:t>
            </a:r>
            <a:endParaRPr lang="en-US" sz="1400">
              <a:solidFill>
                <a:schemeClr val="tx1"/>
              </a:solidFill>
              <a:sym typeface="+mn-ea"/>
            </a:endParaRPr>
          </a:p>
        </p:txBody>
      </p:sp>
      <p:sp>
        <p:nvSpPr>
          <p:cNvPr id="45" name="流程图: 可选过程 44"/>
          <p:cNvSpPr/>
          <p:nvPr/>
        </p:nvSpPr>
        <p:spPr>
          <a:xfrm>
            <a:off x="7760970" y="4022090"/>
            <a:ext cx="3149600" cy="661035"/>
          </a:xfrm>
          <a:prstGeom prst="flowChartAlternate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>
                <a:sym typeface="+mn-ea"/>
              </a:rPr>
              <a:t>前期以探索（</a:t>
            </a:r>
            <a:r>
              <a:rPr lang="en-US" altLang="zh-CN" sz="2000">
                <a:sym typeface="+mn-ea"/>
              </a:rPr>
              <a:t>U</a:t>
            </a:r>
            <a:r>
              <a:rPr lang="zh-CN" altLang="en-US" sz="2000">
                <a:sym typeface="+mn-ea"/>
              </a:rPr>
              <a:t>）为主</a:t>
            </a:r>
            <a:r>
              <a:rPr lang="en-US" altLang="zh-CN" sz="2000">
                <a:sym typeface="+mn-ea"/>
              </a:rPr>
              <a:t>(explore)</a:t>
            </a:r>
            <a:endParaRPr lang="zh-CN" altLang="en-US" sz="2000">
              <a:sym typeface="+mn-ea"/>
            </a:endParaRPr>
          </a:p>
        </p:txBody>
      </p:sp>
      <p:sp>
        <p:nvSpPr>
          <p:cNvPr id="46" name="流程图: 可选过程 45"/>
          <p:cNvSpPr/>
          <p:nvPr/>
        </p:nvSpPr>
        <p:spPr>
          <a:xfrm>
            <a:off x="7192010" y="5644515"/>
            <a:ext cx="4403090" cy="667385"/>
          </a:xfrm>
          <a:prstGeom prst="flowChartAlternate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>
                <a:sym typeface="+mn-ea"/>
              </a:rPr>
              <a:t>后期</a:t>
            </a:r>
            <a:r>
              <a:rPr lang="en-US" altLang="zh-CN" sz="2000">
                <a:sym typeface="+mn-ea"/>
              </a:rPr>
              <a:t>U→0, </a:t>
            </a:r>
            <a:r>
              <a:rPr lang="zh-CN" altLang="en-US" sz="2000">
                <a:sym typeface="+mn-ea"/>
              </a:rPr>
              <a:t>以利用价值（</a:t>
            </a:r>
            <a:r>
              <a:rPr lang="en-US" altLang="zh-CN" sz="2000">
                <a:sym typeface="+mn-ea"/>
              </a:rPr>
              <a:t>Q</a:t>
            </a:r>
            <a:r>
              <a:rPr lang="zh-CN" altLang="en-US" sz="2000">
                <a:sym typeface="+mn-ea"/>
              </a:rPr>
              <a:t>）为主（</a:t>
            </a:r>
            <a:r>
              <a:rPr lang="en-US" altLang="zh-CN" sz="2000">
                <a:sym typeface="+mn-ea"/>
              </a:rPr>
              <a:t>exploit</a:t>
            </a:r>
            <a:r>
              <a:rPr lang="zh-CN" altLang="en-US" sz="2000">
                <a:sym typeface="+mn-ea"/>
              </a:rPr>
              <a:t>）</a:t>
            </a:r>
          </a:p>
        </p:txBody>
      </p:sp>
      <p:sp>
        <p:nvSpPr>
          <p:cNvPr id="47" name="流程图: 可选过程 46"/>
          <p:cNvSpPr/>
          <p:nvPr/>
        </p:nvSpPr>
        <p:spPr>
          <a:xfrm>
            <a:off x="7760970" y="4776470"/>
            <a:ext cx="3149600" cy="477520"/>
          </a:xfrm>
          <a:prstGeom prst="flowChartAlternate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>
                <a:sym typeface="+mn-ea"/>
              </a:rPr>
              <a:t>探索</a:t>
            </a:r>
            <a:r>
              <a:rPr lang="en-US" altLang="zh-CN" sz="2000">
                <a:sym typeface="+mn-ea"/>
              </a:rPr>
              <a:t>N</a:t>
            </a:r>
            <a:r>
              <a:rPr lang="zh-CN" altLang="en-US" sz="2000">
                <a:sym typeface="+mn-ea"/>
              </a:rPr>
              <a:t>相对少的场景</a:t>
            </a:r>
          </a:p>
        </p:txBody>
      </p:sp>
      <p:sp>
        <p:nvSpPr>
          <p:cNvPr id="51" name="流程图: 可选过程 50"/>
          <p:cNvSpPr/>
          <p:nvPr/>
        </p:nvSpPr>
        <p:spPr>
          <a:xfrm>
            <a:off x="5481320" y="551358"/>
            <a:ext cx="6367780" cy="635279"/>
          </a:xfrm>
          <a:prstGeom prst="flowChartAlternate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sym typeface="+mn-ea"/>
              </a:rPr>
              <a:t>如何选？注意不是落子时，而是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“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思考（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simulation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）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”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时</a:t>
            </a:r>
            <a:endParaRPr lang="en-US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24" name="流程图: 可选过程 23"/>
          <p:cNvSpPr/>
          <p:nvPr/>
        </p:nvSpPr>
        <p:spPr>
          <a:xfrm>
            <a:off x="106045" y="1053465"/>
            <a:ext cx="3763645" cy="787400"/>
          </a:xfrm>
          <a:prstGeom prst="flowChartAlternate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  <a:sym typeface="+mn-ea"/>
              </a:rPr>
              <a:t>原则：</a:t>
            </a:r>
          </a:p>
          <a:p>
            <a:pPr algn="ctr"/>
            <a:r>
              <a:rPr lang="zh-CN" altLang="en-US">
                <a:solidFill>
                  <a:schemeClr val="tx1"/>
                </a:solidFill>
                <a:sym typeface="+mn-ea"/>
              </a:rPr>
              <a:t>既要找看起来更可能赢的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 (exploit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）</a:t>
            </a:r>
            <a:endParaRPr lang="en-US" altLang="zh-CN">
              <a:solidFill>
                <a:schemeClr val="tx1"/>
              </a:solidFill>
              <a:sym typeface="+mn-ea"/>
            </a:endParaRPr>
          </a:p>
        </p:txBody>
      </p:sp>
      <p:sp>
        <p:nvSpPr>
          <p:cNvPr id="30" name="流程图: 可选过程 29"/>
          <p:cNvSpPr/>
          <p:nvPr/>
        </p:nvSpPr>
        <p:spPr>
          <a:xfrm>
            <a:off x="106045" y="2450465"/>
            <a:ext cx="2629535" cy="626745"/>
          </a:xfrm>
          <a:prstGeom prst="flowChartAlternate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  <a:sym typeface="+mn-ea"/>
              </a:rPr>
              <a:t>又想尝试以前没试过的</a:t>
            </a:r>
          </a:p>
          <a:p>
            <a:pPr algn="ctr"/>
            <a:r>
              <a:rPr lang="en-US" altLang="zh-CN">
                <a:solidFill>
                  <a:schemeClr val="tx1"/>
                </a:solidFill>
                <a:sym typeface="+mn-ea"/>
              </a:rPr>
              <a:t> (explore)</a:t>
            </a:r>
          </a:p>
        </p:txBody>
      </p:sp>
      <p:sp>
        <p:nvSpPr>
          <p:cNvPr id="38" name="上箭头 37"/>
          <p:cNvSpPr/>
          <p:nvPr/>
        </p:nvSpPr>
        <p:spPr>
          <a:xfrm>
            <a:off x="2735580" y="1775460"/>
            <a:ext cx="412115" cy="1976755"/>
          </a:xfrm>
          <a:prstGeom prst="upArrow">
            <a:avLst/>
          </a:prstGeom>
          <a:solidFill>
            <a:schemeClr val="accent2">
              <a:alpha val="6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b="1" dirty="0">
              <a:solidFill>
                <a:schemeClr val="bg1"/>
              </a:solidFill>
            </a:endParaRPr>
          </a:p>
        </p:txBody>
      </p:sp>
      <p:sp>
        <p:nvSpPr>
          <p:cNvPr id="49" name="直角上箭头 48"/>
          <p:cNvSpPr/>
          <p:nvPr/>
        </p:nvSpPr>
        <p:spPr>
          <a:xfrm rot="16200000">
            <a:off x="2241550" y="2527935"/>
            <a:ext cx="1066800" cy="1379855"/>
          </a:xfrm>
          <a:prstGeom prst="bentUpArrow">
            <a:avLst>
              <a:gd name="adj1" fmla="val 20386"/>
              <a:gd name="adj2" fmla="val 21354"/>
              <a:gd name="adj3" fmla="val 25029"/>
            </a:avLst>
          </a:prstGeom>
          <a:solidFill>
            <a:schemeClr val="accent2">
              <a:alpha val="6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b="1" dirty="0">
              <a:solidFill>
                <a:schemeClr val="bg1"/>
              </a:solidFill>
            </a:endParaRPr>
          </a:p>
        </p:txBody>
      </p:sp>
      <p:cxnSp>
        <p:nvCxnSpPr>
          <p:cNvPr id="52" name="直接连接符 51"/>
          <p:cNvCxnSpPr/>
          <p:nvPr/>
        </p:nvCxnSpPr>
        <p:spPr>
          <a:xfrm>
            <a:off x="833120" y="5368290"/>
            <a:ext cx="568960" cy="0"/>
          </a:xfrm>
          <a:prstGeom prst="line">
            <a:avLst/>
          </a:prstGeom>
          <a:ln w="5715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9351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3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48" grpId="0" bldLvl="0" animBg="1"/>
      <p:bldP spid="48" grpId="1" animBg="1"/>
      <p:bldP spid="39" grpId="0" bldLvl="0" animBg="1"/>
      <p:bldP spid="39" grpId="1" animBg="1"/>
      <p:bldP spid="40" grpId="0" bldLvl="0" animBg="1"/>
      <p:bldP spid="40" grpId="1" animBg="1"/>
      <p:bldP spid="41" grpId="0" bldLvl="0" animBg="1"/>
      <p:bldP spid="41" grpId="1" animBg="1"/>
      <p:bldP spid="43" grpId="0" animBg="1"/>
      <p:bldP spid="43" grpId="1" animBg="1"/>
      <p:bldP spid="45" grpId="0" bldLvl="0" animBg="1"/>
      <p:bldP spid="45" grpId="1" animBg="1"/>
      <p:bldP spid="46" grpId="0" bldLvl="0" animBg="1"/>
      <p:bldP spid="46" grpId="1" animBg="1"/>
      <p:bldP spid="47" grpId="0" bldLvl="0" animBg="1"/>
      <p:bldP spid="47" grpId="1" animBg="1"/>
      <p:bldP spid="51" grpId="0" bldLvl="0" animBg="1"/>
      <p:bldP spid="51" grpId="1" animBg="1"/>
      <p:bldP spid="24" grpId="0" bldLvl="0" animBg="1"/>
      <p:bldP spid="24" grpId="1" animBg="1"/>
      <p:bldP spid="30" grpId="0" bldLvl="0" animBg="1"/>
      <p:bldP spid="30" grpId="1" animBg="1"/>
      <p:bldP spid="38" grpId="0" animBg="1"/>
      <p:bldP spid="38" grpId="1" animBg="1"/>
      <p:bldP spid="49" grpId="0" animBg="1"/>
      <p:bldP spid="49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标题 16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</a:rPr>
              <a:t>细节</a:t>
            </a:r>
            <a:r>
              <a:rPr lang="en-US" altLang="zh-CN" dirty="0">
                <a:solidFill>
                  <a:srgbClr val="C00000"/>
                </a:solidFill>
              </a:rPr>
              <a:t>3</a:t>
            </a:r>
            <a:r>
              <a:rPr lang="zh-CN" altLang="en-US" dirty="0">
                <a:solidFill>
                  <a:srgbClr val="C00000"/>
                </a:solidFill>
              </a:rPr>
              <a:t>：多线程</a:t>
            </a:r>
            <a:r>
              <a:rPr lang="en-US" altLang="zh-CN" dirty="0">
                <a:solidFill>
                  <a:srgbClr val="C00000"/>
                </a:solidFill>
              </a:rPr>
              <a:t> simulation</a:t>
            </a:r>
          </a:p>
        </p:txBody>
      </p:sp>
      <p:sp>
        <p:nvSpPr>
          <p:cNvPr id="24" name="椭圆 23"/>
          <p:cNvSpPr/>
          <p:nvPr/>
        </p:nvSpPr>
        <p:spPr>
          <a:xfrm>
            <a:off x="3836035" y="2543810"/>
            <a:ext cx="363855" cy="257175"/>
          </a:xfrm>
          <a:prstGeom prst="ellipse">
            <a:avLst/>
          </a:prstGeom>
          <a:noFill/>
          <a:ln w="19050">
            <a:solidFill>
              <a:srgbClr val="FFC6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4020185" y="2848610"/>
            <a:ext cx="363855" cy="257175"/>
          </a:xfrm>
          <a:prstGeom prst="ellipse">
            <a:avLst/>
          </a:prstGeom>
          <a:noFill/>
          <a:ln w="19050">
            <a:solidFill>
              <a:srgbClr val="FFC6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0" name="直接箭头连接符 49"/>
          <p:cNvCxnSpPr>
            <a:stCxn id="24" idx="5"/>
            <a:endCxn id="30" idx="0"/>
          </p:cNvCxnSpPr>
          <p:nvPr/>
        </p:nvCxnSpPr>
        <p:spPr>
          <a:xfrm>
            <a:off x="4146550" y="2763520"/>
            <a:ext cx="55880" cy="85090"/>
          </a:xfrm>
          <a:prstGeom prst="straightConnector1">
            <a:avLst/>
          </a:prstGeom>
          <a:ln w="12700">
            <a:solidFill>
              <a:srgbClr val="DE5F0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9" name="组合 138"/>
          <p:cNvGrpSpPr/>
          <p:nvPr/>
        </p:nvGrpSpPr>
        <p:grpSpPr>
          <a:xfrm>
            <a:off x="4309745" y="2090420"/>
            <a:ext cx="363220" cy="256540"/>
            <a:chOff x="8249" y="2067"/>
            <a:chExt cx="572" cy="404"/>
          </a:xfrm>
        </p:grpSpPr>
        <p:sp>
          <p:nvSpPr>
            <p:cNvPr id="52" name="椭圆 51"/>
            <p:cNvSpPr/>
            <p:nvPr/>
          </p:nvSpPr>
          <p:spPr>
            <a:xfrm>
              <a:off x="8249" y="2067"/>
              <a:ext cx="573" cy="405"/>
            </a:xfrm>
            <a:prstGeom prst="ellipse">
              <a:avLst/>
            </a:prstGeom>
            <a:noFill/>
            <a:ln w="19050">
              <a:solidFill>
                <a:srgbClr val="FFC62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53" name="图片 5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27" y="2168"/>
              <a:ext cx="217" cy="204"/>
            </a:xfrm>
            <a:prstGeom prst="rect">
              <a:avLst/>
            </a:prstGeom>
          </p:spPr>
        </p:pic>
      </p:grpSp>
      <p:pic>
        <p:nvPicPr>
          <p:cNvPr id="54" name="图片 5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9065" y="2601595"/>
            <a:ext cx="137795" cy="129540"/>
          </a:xfrm>
          <a:prstGeom prst="rect">
            <a:avLst/>
          </a:prstGeom>
        </p:spPr>
      </p:pic>
      <p:grpSp>
        <p:nvGrpSpPr>
          <p:cNvPr id="55" name="组合 54"/>
          <p:cNvGrpSpPr/>
          <p:nvPr/>
        </p:nvGrpSpPr>
        <p:grpSpPr>
          <a:xfrm>
            <a:off x="4617085" y="2731135"/>
            <a:ext cx="363220" cy="256540"/>
            <a:chOff x="13730" y="2808"/>
            <a:chExt cx="572" cy="404"/>
          </a:xfrm>
        </p:grpSpPr>
        <p:sp>
          <p:nvSpPr>
            <p:cNvPr id="56" name="椭圆 55"/>
            <p:cNvSpPr/>
            <p:nvPr/>
          </p:nvSpPr>
          <p:spPr>
            <a:xfrm>
              <a:off x="13730" y="2808"/>
              <a:ext cx="573" cy="405"/>
            </a:xfrm>
            <a:prstGeom prst="ellipse">
              <a:avLst/>
            </a:prstGeom>
            <a:noFill/>
            <a:ln w="19050">
              <a:solidFill>
                <a:srgbClr val="FFC62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57" name="图片 5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908" y="2897"/>
              <a:ext cx="217" cy="204"/>
            </a:xfrm>
            <a:prstGeom prst="rect">
              <a:avLst/>
            </a:prstGeom>
          </p:spPr>
        </p:pic>
      </p:grpSp>
      <p:pic>
        <p:nvPicPr>
          <p:cNvPr id="58" name="图片 5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8295" y="2917825"/>
            <a:ext cx="137795" cy="129540"/>
          </a:xfrm>
          <a:prstGeom prst="rect">
            <a:avLst/>
          </a:prstGeom>
        </p:spPr>
      </p:pic>
      <p:grpSp>
        <p:nvGrpSpPr>
          <p:cNvPr id="59" name="组合 58"/>
          <p:cNvGrpSpPr/>
          <p:nvPr/>
        </p:nvGrpSpPr>
        <p:grpSpPr>
          <a:xfrm>
            <a:off x="3446145" y="2907030"/>
            <a:ext cx="363220" cy="256540"/>
            <a:chOff x="7377" y="2971"/>
            <a:chExt cx="572" cy="404"/>
          </a:xfrm>
        </p:grpSpPr>
        <p:sp>
          <p:nvSpPr>
            <p:cNvPr id="60" name="椭圆 59"/>
            <p:cNvSpPr/>
            <p:nvPr/>
          </p:nvSpPr>
          <p:spPr>
            <a:xfrm>
              <a:off x="7377" y="2971"/>
              <a:ext cx="573" cy="405"/>
            </a:xfrm>
            <a:prstGeom prst="ellipse">
              <a:avLst/>
            </a:prstGeom>
            <a:noFill/>
            <a:ln w="19050">
              <a:solidFill>
                <a:srgbClr val="FFC62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61" name="图片 6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55" y="3080"/>
              <a:ext cx="217" cy="204"/>
            </a:xfrm>
            <a:prstGeom prst="rect">
              <a:avLst/>
            </a:prstGeom>
          </p:spPr>
        </p:pic>
      </p:grpSp>
      <p:cxnSp>
        <p:nvCxnSpPr>
          <p:cNvPr id="62" name="直接箭头连接符 61"/>
          <p:cNvCxnSpPr/>
          <p:nvPr/>
        </p:nvCxnSpPr>
        <p:spPr>
          <a:xfrm>
            <a:off x="4927600" y="2950845"/>
            <a:ext cx="135890" cy="250825"/>
          </a:xfrm>
          <a:prstGeom prst="straightConnector1">
            <a:avLst/>
          </a:prstGeom>
          <a:ln w="12700">
            <a:solidFill>
              <a:srgbClr val="DE5F0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组合 62"/>
          <p:cNvGrpSpPr/>
          <p:nvPr/>
        </p:nvGrpSpPr>
        <p:grpSpPr>
          <a:xfrm>
            <a:off x="5010150" y="3164205"/>
            <a:ext cx="363220" cy="256540"/>
            <a:chOff x="14781" y="3599"/>
            <a:chExt cx="572" cy="404"/>
          </a:xfrm>
        </p:grpSpPr>
        <p:sp>
          <p:nvSpPr>
            <p:cNvPr id="64" name="椭圆 63"/>
            <p:cNvSpPr/>
            <p:nvPr/>
          </p:nvSpPr>
          <p:spPr>
            <a:xfrm>
              <a:off x="14781" y="3599"/>
              <a:ext cx="573" cy="405"/>
            </a:xfrm>
            <a:prstGeom prst="ellipse">
              <a:avLst/>
            </a:prstGeom>
            <a:noFill/>
            <a:ln w="19050">
              <a:solidFill>
                <a:srgbClr val="FFC62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65" name="图片 6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959" y="3688"/>
              <a:ext cx="217" cy="204"/>
            </a:xfrm>
            <a:prstGeom prst="rect">
              <a:avLst/>
            </a:prstGeom>
          </p:spPr>
        </p:pic>
      </p:grpSp>
      <p:sp>
        <p:nvSpPr>
          <p:cNvPr id="72" name="椭圆 71"/>
          <p:cNvSpPr/>
          <p:nvPr/>
        </p:nvSpPr>
        <p:spPr>
          <a:xfrm>
            <a:off x="4544695" y="3413760"/>
            <a:ext cx="363855" cy="257175"/>
          </a:xfrm>
          <a:prstGeom prst="ellipse">
            <a:avLst/>
          </a:prstGeom>
          <a:noFill/>
          <a:ln w="19050">
            <a:solidFill>
              <a:srgbClr val="FFC6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3" name="图片 7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7725" y="3470275"/>
            <a:ext cx="137795" cy="129540"/>
          </a:xfrm>
          <a:prstGeom prst="rect">
            <a:avLst/>
          </a:prstGeom>
        </p:spPr>
      </p:pic>
      <p:grpSp>
        <p:nvGrpSpPr>
          <p:cNvPr id="71" name="组合 70"/>
          <p:cNvGrpSpPr/>
          <p:nvPr/>
        </p:nvGrpSpPr>
        <p:grpSpPr>
          <a:xfrm>
            <a:off x="4138295" y="3164205"/>
            <a:ext cx="363220" cy="256540"/>
            <a:chOff x="12375" y="3278"/>
            <a:chExt cx="572" cy="404"/>
          </a:xfrm>
        </p:grpSpPr>
        <p:sp>
          <p:nvSpPr>
            <p:cNvPr id="79" name="椭圆 78"/>
            <p:cNvSpPr/>
            <p:nvPr/>
          </p:nvSpPr>
          <p:spPr>
            <a:xfrm>
              <a:off x="12375" y="3278"/>
              <a:ext cx="573" cy="405"/>
            </a:xfrm>
            <a:prstGeom prst="ellipse">
              <a:avLst/>
            </a:prstGeom>
            <a:noFill/>
            <a:ln w="19050">
              <a:solidFill>
                <a:srgbClr val="FFC62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80" name="图片 7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553" y="3387"/>
              <a:ext cx="217" cy="204"/>
            </a:xfrm>
            <a:prstGeom prst="rect">
              <a:avLst/>
            </a:prstGeom>
          </p:spPr>
        </p:pic>
      </p:grpSp>
      <p:cxnSp>
        <p:nvCxnSpPr>
          <p:cNvPr id="81" name="直接箭头连接符 80"/>
          <p:cNvCxnSpPr/>
          <p:nvPr/>
        </p:nvCxnSpPr>
        <p:spPr>
          <a:xfrm flipH="1">
            <a:off x="4448810" y="2950845"/>
            <a:ext cx="221615" cy="250825"/>
          </a:xfrm>
          <a:prstGeom prst="straightConnector1">
            <a:avLst/>
          </a:prstGeom>
          <a:ln w="12700">
            <a:solidFill>
              <a:srgbClr val="DE5F0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" name="组合 101"/>
          <p:cNvGrpSpPr/>
          <p:nvPr/>
        </p:nvGrpSpPr>
        <p:grpSpPr>
          <a:xfrm>
            <a:off x="3210560" y="2319655"/>
            <a:ext cx="1152525" cy="1032510"/>
            <a:chOff x="8566" y="3158"/>
            <a:chExt cx="1815" cy="1626"/>
          </a:xfrm>
        </p:grpSpPr>
        <p:cxnSp>
          <p:nvCxnSpPr>
            <p:cNvPr id="38" name="直接箭头连接符 37"/>
            <p:cNvCxnSpPr>
              <a:stCxn id="52" idx="3"/>
              <a:endCxn id="24" idx="7"/>
            </p:cNvCxnSpPr>
            <p:nvPr/>
          </p:nvCxnSpPr>
          <p:spPr>
            <a:xfrm flipH="1">
              <a:off x="10040" y="3158"/>
              <a:ext cx="341" cy="427"/>
            </a:xfrm>
            <a:prstGeom prst="straightConnector1">
              <a:avLst/>
            </a:prstGeom>
            <a:ln w="12700">
              <a:solidFill>
                <a:srgbClr val="DE5F0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箭头连接符 50"/>
            <p:cNvCxnSpPr>
              <a:stCxn id="24" idx="3"/>
              <a:endCxn id="60" idx="0"/>
            </p:cNvCxnSpPr>
            <p:nvPr/>
          </p:nvCxnSpPr>
          <p:spPr>
            <a:xfrm flipH="1">
              <a:off x="9224" y="3872"/>
              <a:ext cx="411" cy="226"/>
            </a:xfrm>
            <a:prstGeom prst="straightConnector1">
              <a:avLst/>
            </a:prstGeom>
            <a:ln w="12700">
              <a:solidFill>
                <a:srgbClr val="DE5F0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接箭头连接符 115"/>
            <p:cNvCxnSpPr>
              <a:stCxn id="60" idx="3"/>
            </p:cNvCxnSpPr>
            <p:nvPr/>
          </p:nvCxnSpPr>
          <p:spPr>
            <a:xfrm flipH="1">
              <a:off x="8566" y="4444"/>
              <a:ext cx="455" cy="340"/>
            </a:xfrm>
            <a:prstGeom prst="straightConnector1">
              <a:avLst/>
            </a:prstGeom>
            <a:ln w="12700">
              <a:solidFill>
                <a:srgbClr val="DE5F0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8" name="直接箭头连接符 117"/>
          <p:cNvCxnSpPr/>
          <p:nvPr/>
        </p:nvCxnSpPr>
        <p:spPr>
          <a:xfrm flipH="1">
            <a:off x="3627120" y="3164205"/>
            <a:ext cx="1270" cy="236220"/>
          </a:xfrm>
          <a:prstGeom prst="straightConnector1">
            <a:avLst/>
          </a:prstGeom>
          <a:ln w="12700">
            <a:solidFill>
              <a:srgbClr val="DE5F0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0" name="组合 119"/>
          <p:cNvGrpSpPr/>
          <p:nvPr/>
        </p:nvGrpSpPr>
        <p:grpSpPr>
          <a:xfrm>
            <a:off x="3446145" y="3400425"/>
            <a:ext cx="363220" cy="256540"/>
            <a:chOff x="7377" y="2971"/>
            <a:chExt cx="572" cy="404"/>
          </a:xfrm>
        </p:grpSpPr>
        <p:sp>
          <p:nvSpPr>
            <p:cNvPr id="121" name="椭圆 120"/>
            <p:cNvSpPr/>
            <p:nvPr/>
          </p:nvSpPr>
          <p:spPr>
            <a:xfrm>
              <a:off x="7377" y="2971"/>
              <a:ext cx="573" cy="405"/>
            </a:xfrm>
            <a:prstGeom prst="ellipse">
              <a:avLst/>
            </a:prstGeom>
            <a:noFill/>
            <a:ln w="19050">
              <a:solidFill>
                <a:srgbClr val="FFC62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22" name="图片 12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55" y="3080"/>
              <a:ext cx="217" cy="204"/>
            </a:xfrm>
            <a:prstGeom prst="rect">
              <a:avLst/>
            </a:prstGeom>
          </p:spPr>
        </p:pic>
      </p:grpSp>
      <p:sp>
        <p:nvSpPr>
          <p:cNvPr id="124" name="椭圆 123"/>
          <p:cNvSpPr/>
          <p:nvPr/>
        </p:nvSpPr>
        <p:spPr>
          <a:xfrm>
            <a:off x="3028315" y="3342640"/>
            <a:ext cx="363855" cy="257175"/>
          </a:xfrm>
          <a:prstGeom prst="ellipse">
            <a:avLst/>
          </a:prstGeom>
          <a:noFill/>
          <a:ln w="19050">
            <a:solidFill>
              <a:srgbClr val="FFC6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5" name="图片 12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1345" y="3411855"/>
            <a:ext cx="137795" cy="129540"/>
          </a:xfrm>
          <a:prstGeom prst="rect">
            <a:avLst/>
          </a:prstGeom>
        </p:spPr>
      </p:pic>
      <p:grpSp>
        <p:nvGrpSpPr>
          <p:cNvPr id="126" name="组合 125"/>
          <p:cNvGrpSpPr/>
          <p:nvPr/>
        </p:nvGrpSpPr>
        <p:grpSpPr>
          <a:xfrm>
            <a:off x="3870960" y="3400425"/>
            <a:ext cx="363220" cy="256540"/>
            <a:chOff x="7377" y="2971"/>
            <a:chExt cx="572" cy="404"/>
          </a:xfrm>
        </p:grpSpPr>
        <p:sp>
          <p:nvSpPr>
            <p:cNvPr id="127" name="椭圆 126"/>
            <p:cNvSpPr/>
            <p:nvPr/>
          </p:nvSpPr>
          <p:spPr>
            <a:xfrm>
              <a:off x="7377" y="2971"/>
              <a:ext cx="573" cy="405"/>
            </a:xfrm>
            <a:prstGeom prst="ellipse">
              <a:avLst/>
            </a:prstGeom>
            <a:noFill/>
            <a:ln w="19050">
              <a:solidFill>
                <a:srgbClr val="FFC62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28" name="图片 12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55" y="3080"/>
              <a:ext cx="217" cy="204"/>
            </a:xfrm>
            <a:prstGeom prst="rect">
              <a:avLst/>
            </a:prstGeom>
          </p:spPr>
        </p:pic>
      </p:grpSp>
      <p:cxnSp>
        <p:nvCxnSpPr>
          <p:cNvPr id="129" name="直接箭头连接符 128"/>
          <p:cNvCxnSpPr/>
          <p:nvPr/>
        </p:nvCxnSpPr>
        <p:spPr>
          <a:xfrm>
            <a:off x="3756660" y="3126740"/>
            <a:ext cx="296545" cy="273685"/>
          </a:xfrm>
          <a:prstGeom prst="straightConnector1">
            <a:avLst/>
          </a:prstGeom>
          <a:ln w="12700">
            <a:solidFill>
              <a:srgbClr val="DE5F0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组合 81"/>
          <p:cNvGrpSpPr/>
          <p:nvPr/>
        </p:nvGrpSpPr>
        <p:grpSpPr>
          <a:xfrm>
            <a:off x="3667760" y="4109085"/>
            <a:ext cx="363220" cy="256540"/>
            <a:chOff x="14781" y="3599"/>
            <a:chExt cx="572" cy="404"/>
          </a:xfrm>
        </p:grpSpPr>
        <p:sp>
          <p:nvSpPr>
            <p:cNvPr id="83" name="椭圆 82"/>
            <p:cNvSpPr/>
            <p:nvPr/>
          </p:nvSpPr>
          <p:spPr>
            <a:xfrm>
              <a:off x="14781" y="3599"/>
              <a:ext cx="573" cy="405"/>
            </a:xfrm>
            <a:prstGeom prst="ellipse">
              <a:avLst/>
            </a:prstGeom>
            <a:noFill/>
            <a:ln w="19050">
              <a:solidFill>
                <a:srgbClr val="FFC62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84" name="图片 8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959" y="3688"/>
              <a:ext cx="217" cy="204"/>
            </a:xfrm>
            <a:prstGeom prst="rect">
              <a:avLst/>
            </a:prstGeom>
          </p:spPr>
        </p:pic>
      </p:grpSp>
      <p:grpSp>
        <p:nvGrpSpPr>
          <p:cNvPr id="85" name="组合 84"/>
          <p:cNvGrpSpPr/>
          <p:nvPr/>
        </p:nvGrpSpPr>
        <p:grpSpPr>
          <a:xfrm>
            <a:off x="4491355" y="4167505"/>
            <a:ext cx="363220" cy="256540"/>
            <a:chOff x="14781" y="3599"/>
            <a:chExt cx="572" cy="404"/>
          </a:xfrm>
        </p:grpSpPr>
        <p:sp>
          <p:nvSpPr>
            <p:cNvPr id="86" name="椭圆 85"/>
            <p:cNvSpPr/>
            <p:nvPr/>
          </p:nvSpPr>
          <p:spPr>
            <a:xfrm>
              <a:off x="14781" y="3599"/>
              <a:ext cx="573" cy="405"/>
            </a:xfrm>
            <a:prstGeom prst="ellipse">
              <a:avLst/>
            </a:prstGeom>
            <a:noFill/>
            <a:ln w="19050">
              <a:solidFill>
                <a:srgbClr val="FFC62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87" name="图片 8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959" y="3688"/>
              <a:ext cx="217" cy="204"/>
            </a:xfrm>
            <a:prstGeom prst="rect">
              <a:avLst/>
            </a:prstGeom>
          </p:spPr>
        </p:pic>
      </p:grpSp>
      <p:grpSp>
        <p:nvGrpSpPr>
          <p:cNvPr id="88" name="组合 87"/>
          <p:cNvGrpSpPr/>
          <p:nvPr/>
        </p:nvGrpSpPr>
        <p:grpSpPr>
          <a:xfrm>
            <a:off x="5434330" y="4165600"/>
            <a:ext cx="363220" cy="256540"/>
            <a:chOff x="14781" y="3599"/>
            <a:chExt cx="572" cy="404"/>
          </a:xfrm>
        </p:grpSpPr>
        <p:sp>
          <p:nvSpPr>
            <p:cNvPr id="89" name="椭圆 88"/>
            <p:cNvSpPr/>
            <p:nvPr/>
          </p:nvSpPr>
          <p:spPr>
            <a:xfrm>
              <a:off x="14781" y="3599"/>
              <a:ext cx="573" cy="405"/>
            </a:xfrm>
            <a:prstGeom prst="ellipse">
              <a:avLst/>
            </a:prstGeom>
            <a:noFill/>
            <a:ln w="19050">
              <a:solidFill>
                <a:srgbClr val="FFC62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90" name="图片 8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959" y="3688"/>
              <a:ext cx="217" cy="204"/>
            </a:xfrm>
            <a:prstGeom prst="rect">
              <a:avLst/>
            </a:prstGeom>
          </p:spPr>
        </p:pic>
      </p:grpSp>
      <p:cxnSp>
        <p:nvCxnSpPr>
          <p:cNvPr id="91" name="直接箭头连接符 90"/>
          <p:cNvCxnSpPr>
            <a:stCxn id="72" idx="3"/>
            <a:endCxn id="83" idx="7"/>
          </p:cNvCxnSpPr>
          <p:nvPr/>
        </p:nvCxnSpPr>
        <p:spPr>
          <a:xfrm flipH="1">
            <a:off x="3978275" y="3633470"/>
            <a:ext cx="619760" cy="513080"/>
          </a:xfrm>
          <a:prstGeom prst="straightConnector1">
            <a:avLst/>
          </a:prstGeom>
          <a:ln w="12700">
            <a:solidFill>
              <a:srgbClr val="DE5F0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7" name="组合 96"/>
          <p:cNvGrpSpPr/>
          <p:nvPr/>
        </p:nvGrpSpPr>
        <p:grpSpPr>
          <a:xfrm>
            <a:off x="4620260" y="2310130"/>
            <a:ext cx="179070" cy="1866900"/>
            <a:chOff x="10786" y="3143"/>
            <a:chExt cx="282" cy="2940"/>
          </a:xfrm>
        </p:grpSpPr>
        <p:cxnSp>
          <p:nvCxnSpPr>
            <p:cNvPr id="49" name="直接箭头连接符 48"/>
            <p:cNvCxnSpPr/>
            <p:nvPr/>
          </p:nvCxnSpPr>
          <p:spPr>
            <a:xfrm>
              <a:off x="10786" y="3143"/>
              <a:ext cx="282" cy="663"/>
            </a:xfrm>
            <a:prstGeom prst="straightConnector1">
              <a:avLst/>
            </a:prstGeom>
            <a:ln w="12700">
              <a:solidFill>
                <a:srgbClr val="DE5F0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箭头连接符 68"/>
            <p:cNvCxnSpPr/>
            <p:nvPr/>
          </p:nvCxnSpPr>
          <p:spPr>
            <a:xfrm flipH="1">
              <a:off x="10954" y="4211"/>
              <a:ext cx="114" cy="670"/>
            </a:xfrm>
            <a:prstGeom prst="straightConnector1">
              <a:avLst/>
            </a:prstGeom>
            <a:ln w="12700">
              <a:solidFill>
                <a:srgbClr val="DE5F0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接箭头连接符 91"/>
            <p:cNvCxnSpPr>
              <a:stCxn id="72" idx="4"/>
              <a:endCxn id="86" idx="0"/>
            </p:cNvCxnSpPr>
            <p:nvPr/>
          </p:nvCxnSpPr>
          <p:spPr>
            <a:xfrm flipH="1">
              <a:off x="10870" y="5301"/>
              <a:ext cx="84" cy="782"/>
            </a:xfrm>
            <a:prstGeom prst="straightConnector1">
              <a:avLst/>
            </a:prstGeom>
            <a:ln w="12700">
              <a:solidFill>
                <a:srgbClr val="DE5F0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3" name="直接箭头连接符 92"/>
          <p:cNvCxnSpPr>
            <a:stCxn id="72" idx="5"/>
            <a:endCxn id="89" idx="1"/>
          </p:cNvCxnSpPr>
          <p:nvPr/>
        </p:nvCxnSpPr>
        <p:spPr>
          <a:xfrm>
            <a:off x="4855210" y="3633470"/>
            <a:ext cx="632460" cy="569595"/>
          </a:xfrm>
          <a:prstGeom prst="straightConnector1">
            <a:avLst/>
          </a:prstGeom>
          <a:ln w="12700">
            <a:solidFill>
              <a:srgbClr val="DE5F0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流程图: 可选过程 95"/>
          <p:cNvSpPr/>
          <p:nvPr/>
        </p:nvSpPr>
        <p:spPr>
          <a:xfrm>
            <a:off x="7324090" y="2604135"/>
            <a:ext cx="2980690" cy="481965"/>
          </a:xfrm>
          <a:prstGeom prst="flowChartAlternate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  <a:sym typeface="+mn-ea"/>
              </a:rPr>
              <a:t>选择依据：找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Q + U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最大的</a:t>
            </a:r>
          </a:p>
        </p:txBody>
      </p:sp>
      <p:grpSp>
        <p:nvGrpSpPr>
          <p:cNvPr id="98" name="组合 97"/>
          <p:cNvGrpSpPr/>
          <p:nvPr/>
        </p:nvGrpSpPr>
        <p:grpSpPr>
          <a:xfrm>
            <a:off x="4613910" y="2313305"/>
            <a:ext cx="179070" cy="1856740"/>
            <a:chOff x="10786" y="3143"/>
            <a:chExt cx="282" cy="2924"/>
          </a:xfrm>
        </p:grpSpPr>
        <p:cxnSp>
          <p:nvCxnSpPr>
            <p:cNvPr id="99" name="直接箭头连接符 98"/>
            <p:cNvCxnSpPr/>
            <p:nvPr/>
          </p:nvCxnSpPr>
          <p:spPr>
            <a:xfrm>
              <a:off x="10786" y="3143"/>
              <a:ext cx="282" cy="663"/>
            </a:xfrm>
            <a:prstGeom prst="straightConnector1">
              <a:avLst/>
            </a:prstGeom>
            <a:ln w="38100">
              <a:solidFill>
                <a:schemeClr val="accent5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箭头连接符 99"/>
            <p:cNvCxnSpPr/>
            <p:nvPr/>
          </p:nvCxnSpPr>
          <p:spPr>
            <a:xfrm flipH="1">
              <a:off x="10954" y="4211"/>
              <a:ext cx="114" cy="670"/>
            </a:xfrm>
            <a:prstGeom prst="straightConnector1">
              <a:avLst/>
            </a:prstGeom>
            <a:ln w="38100">
              <a:solidFill>
                <a:schemeClr val="accent5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箭头连接符 100"/>
            <p:cNvCxnSpPr/>
            <p:nvPr/>
          </p:nvCxnSpPr>
          <p:spPr>
            <a:xfrm flipH="1">
              <a:off x="10870" y="5301"/>
              <a:ext cx="84" cy="767"/>
            </a:xfrm>
            <a:prstGeom prst="straightConnector1">
              <a:avLst/>
            </a:prstGeom>
            <a:ln w="38100">
              <a:solidFill>
                <a:schemeClr val="accent5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" name="组合 102"/>
          <p:cNvGrpSpPr/>
          <p:nvPr/>
        </p:nvGrpSpPr>
        <p:grpSpPr>
          <a:xfrm>
            <a:off x="3211195" y="2330450"/>
            <a:ext cx="1151890" cy="1032510"/>
            <a:chOff x="8566" y="3143"/>
            <a:chExt cx="1814" cy="1626"/>
          </a:xfrm>
        </p:grpSpPr>
        <p:cxnSp>
          <p:nvCxnSpPr>
            <p:cNvPr id="104" name="直接箭头连接符 103"/>
            <p:cNvCxnSpPr/>
            <p:nvPr/>
          </p:nvCxnSpPr>
          <p:spPr>
            <a:xfrm flipH="1">
              <a:off x="10040" y="3143"/>
              <a:ext cx="341" cy="427"/>
            </a:xfrm>
            <a:prstGeom prst="straightConnector1">
              <a:avLst/>
            </a:prstGeom>
            <a:ln w="38100">
              <a:solidFill>
                <a:schemeClr val="accent5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箭头连接符 104"/>
            <p:cNvCxnSpPr/>
            <p:nvPr/>
          </p:nvCxnSpPr>
          <p:spPr>
            <a:xfrm flipH="1">
              <a:off x="9224" y="3857"/>
              <a:ext cx="411" cy="226"/>
            </a:xfrm>
            <a:prstGeom prst="straightConnector1">
              <a:avLst/>
            </a:prstGeom>
            <a:ln w="38100">
              <a:solidFill>
                <a:schemeClr val="accent5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接箭头连接符 105"/>
            <p:cNvCxnSpPr/>
            <p:nvPr/>
          </p:nvCxnSpPr>
          <p:spPr>
            <a:xfrm flipH="1">
              <a:off x="8566" y="4429"/>
              <a:ext cx="455" cy="340"/>
            </a:xfrm>
            <a:prstGeom prst="straightConnector1">
              <a:avLst/>
            </a:prstGeom>
            <a:ln w="38100">
              <a:solidFill>
                <a:schemeClr val="accent5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8" name="流程图: 可选过程 107"/>
          <p:cNvSpPr/>
          <p:nvPr/>
        </p:nvSpPr>
        <p:spPr>
          <a:xfrm>
            <a:off x="5123180" y="1467485"/>
            <a:ext cx="6075045" cy="452120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>
                <a:sym typeface="+mn-ea"/>
              </a:rPr>
              <a:t>开多线程（</a:t>
            </a:r>
            <a:r>
              <a:rPr lang="en-US" altLang="zh-CN" sz="2000">
                <a:sym typeface="+mn-ea"/>
              </a:rPr>
              <a:t>multi-thread</a:t>
            </a:r>
            <a:r>
              <a:rPr lang="zh-CN" altLang="en-US" sz="2000">
                <a:sym typeface="+mn-ea"/>
              </a:rPr>
              <a:t>）同时进行搜索，节省时间</a:t>
            </a:r>
          </a:p>
        </p:txBody>
      </p:sp>
      <p:sp>
        <p:nvSpPr>
          <p:cNvPr id="109" name="流程图: 可选过程 108"/>
          <p:cNvSpPr/>
          <p:nvPr/>
        </p:nvSpPr>
        <p:spPr>
          <a:xfrm>
            <a:off x="516255" y="4881880"/>
            <a:ext cx="5168265" cy="481965"/>
          </a:xfrm>
          <a:prstGeom prst="flowChartAlternate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  <a:sym typeface="+mn-ea"/>
              </a:rPr>
              <a:t>如何避免两个线程同时更新一个节点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(node)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？</a:t>
            </a:r>
          </a:p>
        </p:txBody>
      </p:sp>
      <p:grpSp>
        <p:nvGrpSpPr>
          <p:cNvPr id="111" name="组合 110"/>
          <p:cNvGrpSpPr/>
          <p:nvPr/>
        </p:nvGrpSpPr>
        <p:grpSpPr>
          <a:xfrm>
            <a:off x="8050530" y="2932430"/>
            <a:ext cx="2349500" cy="1489710"/>
            <a:chOff x="14445" y="5486"/>
            <a:chExt cx="3700" cy="2346"/>
          </a:xfrm>
        </p:grpSpPr>
        <p:sp>
          <p:nvSpPr>
            <p:cNvPr id="107" name="流程图: 可选过程 106"/>
            <p:cNvSpPr/>
            <p:nvPr/>
          </p:nvSpPr>
          <p:spPr>
            <a:xfrm>
              <a:off x="14633" y="6798"/>
              <a:ext cx="3512" cy="1035"/>
            </a:xfrm>
            <a:prstGeom prst="flowChartAlternateProcess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>
                  <a:sym typeface="+mn-ea"/>
                </a:rPr>
                <a:t>- Virtual_loss</a:t>
              </a:r>
            </a:p>
          </p:txBody>
        </p:sp>
        <p:sp>
          <p:nvSpPr>
            <p:cNvPr id="110" name="任意多边形 109"/>
            <p:cNvSpPr/>
            <p:nvPr/>
          </p:nvSpPr>
          <p:spPr>
            <a:xfrm>
              <a:off x="14445" y="5486"/>
              <a:ext cx="3495" cy="1171"/>
            </a:xfrm>
            <a:custGeom>
              <a:avLst/>
              <a:gdLst>
                <a:gd name="connisteX0" fmla="*/ 0 w 2219325"/>
                <a:gd name="connsiteY0" fmla="*/ 733425 h 743756"/>
                <a:gd name="connisteX1" fmla="*/ 76200 w 2219325"/>
                <a:gd name="connsiteY1" fmla="*/ 742950 h 743756"/>
                <a:gd name="connisteX2" fmla="*/ 161925 w 2219325"/>
                <a:gd name="connsiteY2" fmla="*/ 714375 h 743756"/>
                <a:gd name="connisteX3" fmla="*/ 238125 w 2219325"/>
                <a:gd name="connsiteY3" fmla="*/ 685800 h 743756"/>
                <a:gd name="connisteX4" fmla="*/ 304800 w 2219325"/>
                <a:gd name="connsiteY4" fmla="*/ 638175 h 743756"/>
                <a:gd name="connisteX5" fmla="*/ 371475 w 2219325"/>
                <a:gd name="connsiteY5" fmla="*/ 619125 h 743756"/>
                <a:gd name="connisteX6" fmla="*/ 438150 w 2219325"/>
                <a:gd name="connsiteY6" fmla="*/ 581025 h 743756"/>
                <a:gd name="connisteX7" fmla="*/ 533400 w 2219325"/>
                <a:gd name="connsiteY7" fmla="*/ 533400 h 743756"/>
                <a:gd name="connisteX8" fmla="*/ 600075 w 2219325"/>
                <a:gd name="connsiteY8" fmla="*/ 523875 h 743756"/>
                <a:gd name="connisteX9" fmla="*/ 685800 w 2219325"/>
                <a:gd name="connsiteY9" fmla="*/ 514350 h 743756"/>
                <a:gd name="connisteX10" fmla="*/ 771525 w 2219325"/>
                <a:gd name="connsiteY10" fmla="*/ 476250 h 743756"/>
                <a:gd name="connisteX11" fmla="*/ 838200 w 2219325"/>
                <a:gd name="connsiteY11" fmla="*/ 466725 h 743756"/>
                <a:gd name="connisteX12" fmla="*/ 923925 w 2219325"/>
                <a:gd name="connsiteY12" fmla="*/ 438150 h 743756"/>
                <a:gd name="connisteX13" fmla="*/ 990600 w 2219325"/>
                <a:gd name="connsiteY13" fmla="*/ 419100 h 743756"/>
                <a:gd name="connisteX14" fmla="*/ 1057275 w 2219325"/>
                <a:gd name="connsiteY14" fmla="*/ 390525 h 743756"/>
                <a:gd name="connisteX15" fmla="*/ 1123950 w 2219325"/>
                <a:gd name="connsiteY15" fmla="*/ 352425 h 743756"/>
                <a:gd name="connisteX16" fmla="*/ 1200150 w 2219325"/>
                <a:gd name="connsiteY16" fmla="*/ 295275 h 743756"/>
                <a:gd name="connisteX17" fmla="*/ 1266825 w 2219325"/>
                <a:gd name="connsiteY17" fmla="*/ 266700 h 743756"/>
                <a:gd name="connisteX18" fmla="*/ 1333500 w 2219325"/>
                <a:gd name="connsiteY18" fmla="*/ 200025 h 743756"/>
                <a:gd name="connisteX19" fmla="*/ 1400175 w 2219325"/>
                <a:gd name="connsiteY19" fmla="*/ 133350 h 743756"/>
                <a:gd name="connisteX20" fmla="*/ 1428750 w 2219325"/>
                <a:gd name="connsiteY20" fmla="*/ 66675 h 743756"/>
                <a:gd name="connisteX21" fmla="*/ 1447800 w 2219325"/>
                <a:gd name="connsiteY21" fmla="*/ 0 h 743756"/>
                <a:gd name="connisteX22" fmla="*/ 1457325 w 2219325"/>
                <a:gd name="connsiteY22" fmla="*/ 66675 h 743756"/>
                <a:gd name="connisteX23" fmla="*/ 1466850 w 2219325"/>
                <a:gd name="connsiteY23" fmla="*/ 142875 h 743756"/>
                <a:gd name="connisteX24" fmla="*/ 1504950 w 2219325"/>
                <a:gd name="connsiteY24" fmla="*/ 209550 h 743756"/>
                <a:gd name="connisteX25" fmla="*/ 1562100 w 2219325"/>
                <a:gd name="connsiteY25" fmla="*/ 285750 h 743756"/>
                <a:gd name="connisteX26" fmla="*/ 1647825 w 2219325"/>
                <a:gd name="connsiteY26" fmla="*/ 323850 h 743756"/>
                <a:gd name="connisteX27" fmla="*/ 1724025 w 2219325"/>
                <a:gd name="connsiteY27" fmla="*/ 381000 h 743756"/>
                <a:gd name="connisteX28" fmla="*/ 1800225 w 2219325"/>
                <a:gd name="connsiteY28" fmla="*/ 409575 h 743756"/>
                <a:gd name="connisteX29" fmla="*/ 1866900 w 2219325"/>
                <a:gd name="connsiteY29" fmla="*/ 419100 h 743756"/>
                <a:gd name="connisteX30" fmla="*/ 1971675 w 2219325"/>
                <a:gd name="connsiteY30" fmla="*/ 466725 h 743756"/>
                <a:gd name="connisteX31" fmla="*/ 2038350 w 2219325"/>
                <a:gd name="connsiteY31" fmla="*/ 495300 h 743756"/>
                <a:gd name="connisteX32" fmla="*/ 2114550 w 2219325"/>
                <a:gd name="connsiteY32" fmla="*/ 523875 h 743756"/>
                <a:gd name="connisteX33" fmla="*/ 2190750 w 2219325"/>
                <a:gd name="connsiteY33" fmla="*/ 552450 h 743756"/>
                <a:gd name="connisteX34" fmla="*/ 2219325 w 2219325"/>
                <a:gd name="connsiteY34" fmla="*/ 619125 h 743756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  <a:cxn ang="0">
                  <a:pos x="connisteX5" y="connsiteY5"/>
                </a:cxn>
                <a:cxn ang="0">
                  <a:pos x="connisteX6" y="connsiteY6"/>
                </a:cxn>
                <a:cxn ang="0">
                  <a:pos x="connisteX7" y="connsiteY7"/>
                </a:cxn>
                <a:cxn ang="0">
                  <a:pos x="connisteX8" y="connsiteY8"/>
                </a:cxn>
                <a:cxn ang="0">
                  <a:pos x="connisteX9" y="connsiteY9"/>
                </a:cxn>
                <a:cxn ang="0">
                  <a:pos x="connisteX10" y="connsiteY10"/>
                </a:cxn>
                <a:cxn ang="0">
                  <a:pos x="connisteX11" y="connsiteY11"/>
                </a:cxn>
                <a:cxn ang="0">
                  <a:pos x="connisteX12" y="connsiteY12"/>
                </a:cxn>
                <a:cxn ang="0">
                  <a:pos x="connisteX13" y="connsiteY13"/>
                </a:cxn>
                <a:cxn ang="0">
                  <a:pos x="connisteX14" y="connsiteY14"/>
                </a:cxn>
                <a:cxn ang="0">
                  <a:pos x="connisteX15" y="connsiteY15"/>
                </a:cxn>
                <a:cxn ang="0">
                  <a:pos x="connisteX16" y="connsiteY16"/>
                </a:cxn>
                <a:cxn ang="0">
                  <a:pos x="connisteX17" y="connsiteY17"/>
                </a:cxn>
                <a:cxn ang="0">
                  <a:pos x="connisteX18" y="connsiteY18"/>
                </a:cxn>
                <a:cxn ang="0">
                  <a:pos x="connisteX19" y="connsiteY19"/>
                </a:cxn>
                <a:cxn ang="0">
                  <a:pos x="connisteX20" y="connsiteY20"/>
                </a:cxn>
                <a:cxn ang="0">
                  <a:pos x="connisteX21" y="connsiteY21"/>
                </a:cxn>
                <a:cxn ang="0">
                  <a:pos x="connisteX22" y="connsiteY22"/>
                </a:cxn>
                <a:cxn ang="0">
                  <a:pos x="connisteX23" y="connsiteY23"/>
                </a:cxn>
                <a:cxn ang="0">
                  <a:pos x="connisteX24" y="connsiteY24"/>
                </a:cxn>
                <a:cxn ang="0">
                  <a:pos x="connisteX25" y="connsiteY25"/>
                </a:cxn>
                <a:cxn ang="0">
                  <a:pos x="connisteX26" y="connsiteY26"/>
                </a:cxn>
                <a:cxn ang="0">
                  <a:pos x="connisteX27" y="connsiteY27"/>
                </a:cxn>
                <a:cxn ang="0">
                  <a:pos x="connisteX28" y="connsiteY28"/>
                </a:cxn>
                <a:cxn ang="0">
                  <a:pos x="connisteX29" y="connsiteY29"/>
                </a:cxn>
                <a:cxn ang="0">
                  <a:pos x="connisteX30" y="connsiteY30"/>
                </a:cxn>
                <a:cxn ang="0">
                  <a:pos x="connisteX31" y="connsiteY31"/>
                </a:cxn>
                <a:cxn ang="0">
                  <a:pos x="connisteX32" y="connsiteY32"/>
                </a:cxn>
                <a:cxn ang="0">
                  <a:pos x="connisteX33" y="connsiteY33"/>
                </a:cxn>
                <a:cxn ang="0">
                  <a:pos x="connisteX34" y="connsiteY34"/>
                </a:cxn>
              </a:cxnLst>
              <a:rect l="l" t="t" r="r" b="b"/>
              <a:pathLst>
                <a:path w="2219325" h="743756">
                  <a:moveTo>
                    <a:pt x="0" y="733425"/>
                  </a:moveTo>
                  <a:cubicBezTo>
                    <a:pt x="13335" y="735965"/>
                    <a:pt x="43815" y="746760"/>
                    <a:pt x="76200" y="742950"/>
                  </a:cubicBezTo>
                  <a:cubicBezTo>
                    <a:pt x="108585" y="739140"/>
                    <a:pt x="129540" y="725805"/>
                    <a:pt x="161925" y="714375"/>
                  </a:cubicBezTo>
                  <a:cubicBezTo>
                    <a:pt x="194310" y="702945"/>
                    <a:pt x="209550" y="701040"/>
                    <a:pt x="238125" y="685800"/>
                  </a:cubicBezTo>
                  <a:cubicBezTo>
                    <a:pt x="266700" y="670560"/>
                    <a:pt x="278130" y="651510"/>
                    <a:pt x="304800" y="638175"/>
                  </a:cubicBezTo>
                  <a:cubicBezTo>
                    <a:pt x="331470" y="624840"/>
                    <a:pt x="344805" y="630555"/>
                    <a:pt x="371475" y="619125"/>
                  </a:cubicBezTo>
                  <a:cubicBezTo>
                    <a:pt x="398145" y="607695"/>
                    <a:pt x="405765" y="598170"/>
                    <a:pt x="438150" y="581025"/>
                  </a:cubicBezTo>
                  <a:cubicBezTo>
                    <a:pt x="470535" y="563880"/>
                    <a:pt x="501015" y="544830"/>
                    <a:pt x="533400" y="533400"/>
                  </a:cubicBezTo>
                  <a:cubicBezTo>
                    <a:pt x="565785" y="521970"/>
                    <a:pt x="569595" y="527685"/>
                    <a:pt x="600075" y="523875"/>
                  </a:cubicBezTo>
                  <a:cubicBezTo>
                    <a:pt x="630555" y="520065"/>
                    <a:pt x="651510" y="523875"/>
                    <a:pt x="685800" y="514350"/>
                  </a:cubicBezTo>
                  <a:cubicBezTo>
                    <a:pt x="720090" y="504825"/>
                    <a:pt x="741045" y="485775"/>
                    <a:pt x="771525" y="476250"/>
                  </a:cubicBezTo>
                  <a:cubicBezTo>
                    <a:pt x="802005" y="466725"/>
                    <a:pt x="807720" y="474345"/>
                    <a:pt x="838200" y="466725"/>
                  </a:cubicBezTo>
                  <a:cubicBezTo>
                    <a:pt x="868680" y="459105"/>
                    <a:pt x="893445" y="447675"/>
                    <a:pt x="923925" y="438150"/>
                  </a:cubicBezTo>
                  <a:cubicBezTo>
                    <a:pt x="954405" y="428625"/>
                    <a:pt x="963930" y="428625"/>
                    <a:pt x="990600" y="419100"/>
                  </a:cubicBezTo>
                  <a:cubicBezTo>
                    <a:pt x="1017270" y="409575"/>
                    <a:pt x="1030605" y="403860"/>
                    <a:pt x="1057275" y="390525"/>
                  </a:cubicBezTo>
                  <a:cubicBezTo>
                    <a:pt x="1083945" y="377190"/>
                    <a:pt x="1095375" y="371475"/>
                    <a:pt x="1123950" y="352425"/>
                  </a:cubicBezTo>
                  <a:cubicBezTo>
                    <a:pt x="1152525" y="333375"/>
                    <a:pt x="1171575" y="312420"/>
                    <a:pt x="1200150" y="295275"/>
                  </a:cubicBezTo>
                  <a:cubicBezTo>
                    <a:pt x="1228725" y="278130"/>
                    <a:pt x="1240155" y="285750"/>
                    <a:pt x="1266825" y="266700"/>
                  </a:cubicBezTo>
                  <a:cubicBezTo>
                    <a:pt x="1293495" y="247650"/>
                    <a:pt x="1306830" y="226695"/>
                    <a:pt x="1333500" y="200025"/>
                  </a:cubicBezTo>
                  <a:cubicBezTo>
                    <a:pt x="1360170" y="173355"/>
                    <a:pt x="1381125" y="160020"/>
                    <a:pt x="1400175" y="133350"/>
                  </a:cubicBezTo>
                  <a:cubicBezTo>
                    <a:pt x="1419225" y="106680"/>
                    <a:pt x="1419225" y="93345"/>
                    <a:pt x="1428750" y="66675"/>
                  </a:cubicBezTo>
                  <a:cubicBezTo>
                    <a:pt x="1438275" y="40005"/>
                    <a:pt x="1442085" y="0"/>
                    <a:pt x="1447800" y="0"/>
                  </a:cubicBezTo>
                  <a:cubicBezTo>
                    <a:pt x="1453515" y="0"/>
                    <a:pt x="1453515" y="38100"/>
                    <a:pt x="1457325" y="66675"/>
                  </a:cubicBezTo>
                  <a:cubicBezTo>
                    <a:pt x="1461135" y="95250"/>
                    <a:pt x="1457325" y="114300"/>
                    <a:pt x="1466850" y="142875"/>
                  </a:cubicBezTo>
                  <a:cubicBezTo>
                    <a:pt x="1476375" y="171450"/>
                    <a:pt x="1485900" y="180975"/>
                    <a:pt x="1504950" y="209550"/>
                  </a:cubicBezTo>
                  <a:cubicBezTo>
                    <a:pt x="1524000" y="238125"/>
                    <a:pt x="1533525" y="262890"/>
                    <a:pt x="1562100" y="285750"/>
                  </a:cubicBezTo>
                  <a:cubicBezTo>
                    <a:pt x="1590675" y="308610"/>
                    <a:pt x="1615440" y="304800"/>
                    <a:pt x="1647825" y="323850"/>
                  </a:cubicBezTo>
                  <a:cubicBezTo>
                    <a:pt x="1680210" y="342900"/>
                    <a:pt x="1693545" y="363855"/>
                    <a:pt x="1724025" y="381000"/>
                  </a:cubicBezTo>
                  <a:cubicBezTo>
                    <a:pt x="1754505" y="398145"/>
                    <a:pt x="1771650" y="401955"/>
                    <a:pt x="1800225" y="409575"/>
                  </a:cubicBezTo>
                  <a:cubicBezTo>
                    <a:pt x="1828800" y="417195"/>
                    <a:pt x="1832610" y="407670"/>
                    <a:pt x="1866900" y="419100"/>
                  </a:cubicBezTo>
                  <a:cubicBezTo>
                    <a:pt x="1901190" y="430530"/>
                    <a:pt x="1937385" y="451485"/>
                    <a:pt x="1971675" y="466725"/>
                  </a:cubicBezTo>
                  <a:cubicBezTo>
                    <a:pt x="2005965" y="481965"/>
                    <a:pt x="2009775" y="483870"/>
                    <a:pt x="2038350" y="495300"/>
                  </a:cubicBezTo>
                  <a:cubicBezTo>
                    <a:pt x="2066925" y="506730"/>
                    <a:pt x="2084070" y="512445"/>
                    <a:pt x="2114550" y="523875"/>
                  </a:cubicBezTo>
                  <a:cubicBezTo>
                    <a:pt x="2145030" y="535305"/>
                    <a:pt x="2169795" y="533400"/>
                    <a:pt x="2190750" y="552450"/>
                  </a:cubicBezTo>
                  <a:cubicBezTo>
                    <a:pt x="2211705" y="571500"/>
                    <a:pt x="2214880" y="606425"/>
                    <a:pt x="2219325" y="619125"/>
                  </a:cubicBezTo>
                </a:path>
              </a:pathLst>
            </a:custGeom>
            <a:noFill/>
            <a:ln>
              <a:solidFill>
                <a:schemeClr val="accent5">
                  <a:lumMod val="75000"/>
                  <a:lumOff val="2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5"/>
                  </a:solidFill>
                </a14:hiddenFill>
              </a:ext>
            </a:extLst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12" name="流程图: 可选过程 111"/>
          <p:cNvSpPr/>
          <p:nvPr/>
        </p:nvSpPr>
        <p:spPr>
          <a:xfrm>
            <a:off x="6904355" y="5281930"/>
            <a:ext cx="4104005" cy="481965"/>
          </a:xfrm>
          <a:prstGeom prst="flowChartAlternate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  <a:sym typeface="+mn-ea"/>
              </a:rPr>
              <a:t>如何避免大量线程涌入同一条路线？</a:t>
            </a:r>
          </a:p>
        </p:txBody>
      </p:sp>
      <p:cxnSp>
        <p:nvCxnSpPr>
          <p:cNvPr id="114" name="直接箭头连接符 113"/>
          <p:cNvCxnSpPr/>
          <p:nvPr/>
        </p:nvCxnSpPr>
        <p:spPr>
          <a:xfrm>
            <a:off x="4610735" y="2306955"/>
            <a:ext cx="179070" cy="421005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5" name="直接箭头连接符 114"/>
          <p:cNvCxnSpPr/>
          <p:nvPr/>
        </p:nvCxnSpPr>
        <p:spPr>
          <a:xfrm flipH="1">
            <a:off x="4717415" y="2985135"/>
            <a:ext cx="72390" cy="42545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7" name="直接箭头连接符 116"/>
          <p:cNvCxnSpPr/>
          <p:nvPr/>
        </p:nvCxnSpPr>
        <p:spPr>
          <a:xfrm flipH="1">
            <a:off x="4664075" y="3677285"/>
            <a:ext cx="53340" cy="487045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30" name="流程图: 可选过程 129"/>
          <p:cNvSpPr/>
          <p:nvPr/>
        </p:nvSpPr>
        <p:spPr>
          <a:xfrm>
            <a:off x="991870" y="5852795"/>
            <a:ext cx="3649345" cy="386715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>
                <a:sym typeface="+mn-ea"/>
              </a:rPr>
              <a:t>更新时对节点加锁（</a:t>
            </a:r>
            <a:r>
              <a:rPr lang="en-US" altLang="zh-CN" sz="2000">
                <a:sym typeface="+mn-ea"/>
              </a:rPr>
              <a:t>lock</a:t>
            </a:r>
            <a:r>
              <a:rPr lang="zh-CN" altLang="en-US" sz="2000">
                <a:sym typeface="+mn-ea"/>
              </a:rPr>
              <a:t>）</a:t>
            </a:r>
          </a:p>
        </p:txBody>
      </p:sp>
      <p:sp>
        <p:nvSpPr>
          <p:cNvPr id="132" name="流程图: 可选过程 131"/>
          <p:cNvSpPr/>
          <p:nvPr/>
        </p:nvSpPr>
        <p:spPr>
          <a:xfrm>
            <a:off x="5010150" y="2407920"/>
            <a:ext cx="739775" cy="393065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ym typeface="+mn-ea"/>
              </a:rPr>
              <a:t>+1</a:t>
            </a:r>
          </a:p>
        </p:txBody>
      </p:sp>
      <p:sp>
        <p:nvSpPr>
          <p:cNvPr id="133" name="流程图: 可选过程 132"/>
          <p:cNvSpPr/>
          <p:nvPr/>
        </p:nvSpPr>
        <p:spPr>
          <a:xfrm>
            <a:off x="5010150" y="3470275"/>
            <a:ext cx="739775" cy="393065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ym typeface="+mn-ea"/>
              </a:rPr>
              <a:t>+1</a:t>
            </a:r>
          </a:p>
        </p:txBody>
      </p:sp>
      <p:sp>
        <p:nvSpPr>
          <p:cNvPr id="134" name="流程图: 可选过程 133"/>
          <p:cNvSpPr/>
          <p:nvPr/>
        </p:nvSpPr>
        <p:spPr>
          <a:xfrm>
            <a:off x="4730115" y="4424680"/>
            <a:ext cx="739775" cy="393065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ym typeface="+mn-ea"/>
              </a:rPr>
              <a:t>+1</a:t>
            </a:r>
          </a:p>
        </p:txBody>
      </p:sp>
      <p:sp>
        <p:nvSpPr>
          <p:cNvPr id="135" name="上箭头 134"/>
          <p:cNvSpPr/>
          <p:nvPr/>
        </p:nvSpPr>
        <p:spPr>
          <a:xfrm rot="660000">
            <a:off x="4705985" y="3727450"/>
            <a:ext cx="247650" cy="361315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b="1" dirty="0">
              <a:solidFill>
                <a:schemeClr val="bg1"/>
              </a:solidFill>
            </a:endParaRPr>
          </a:p>
        </p:txBody>
      </p:sp>
      <p:sp>
        <p:nvSpPr>
          <p:cNvPr id="136" name="上箭头 135"/>
          <p:cNvSpPr/>
          <p:nvPr/>
        </p:nvSpPr>
        <p:spPr>
          <a:xfrm rot="660000">
            <a:off x="4750435" y="3035935"/>
            <a:ext cx="247650" cy="361315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b="1" dirty="0">
              <a:solidFill>
                <a:schemeClr val="bg1"/>
              </a:solidFill>
            </a:endParaRPr>
          </a:p>
        </p:txBody>
      </p:sp>
      <p:sp>
        <p:nvSpPr>
          <p:cNvPr id="137" name="上箭头 136"/>
          <p:cNvSpPr/>
          <p:nvPr/>
        </p:nvSpPr>
        <p:spPr>
          <a:xfrm rot="20100000">
            <a:off x="4705985" y="2207260"/>
            <a:ext cx="247650" cy="361315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970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0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500"/>
                            </p:stCondLst>
                            <p:childTnLst>
                              <p:par>
                                <p:cTn id="4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00"/>
                            </p:stCondLst>
                            <p:childTnLst>
                              <p:par>
                                <p:cTn id="4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500"/>
                            </p:stCondLst>
                            <p:childTnLst>
                              <p:par>
                                <p:cTn id="5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xit" presetSubtype="4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3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500"/>
                            </p:stCondLst>
                            <p:childTnLst>
                              <p:par>
                                <p:cTn id="70" presetID="22" presetClass="exit" presetSubtype="4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1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000"/>
                            </p:stCondLst>
                            <p:childTnLst>
                              <p:par>
                                <p:cTn id="7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2500"/>
                            </p:stCondLst>
                            <p:childTnLst>
                              <p:par>
                                <p:cTn id="78" presetID="22" presetClass="exit" presetSubtype="4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9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90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animBg="1"/>
      <p:bldP spid="124" grpId="0" animBg="1"/>
      <p:bldP spid="96" grpId="0" bldLvl="0" animBg="1"/>
      <p:bldP spid="96" grpId="1" animBg="1"/>
      <p:bldP spid="108" grpId="0" bldLvl="0" animBg="1"/>
      <p:bldP spid="108" grpId="1" animBg="1"/>
      <p:bldP spid="109" grpId="0" bldLvl="0" animBg="1"/>
      <p:bldP spid="109" grpId="1" animBg="1"/>
      <p:bldP spid="112" grpId="0" bldLvl="0" animBg="1"/>
      <p:bldP spid="112" grpId="1" animBg="1"/>
      <p:bldP spid="130" grpId="0" bldLvl="0" animBg="1"/>
      <p:bldP spid="130" grpId="1" animBg="1"/>
      <p:bldP spid="132" grpId="0" bldLvl="0" animBg="1"/>
      <p:bldP spid="132" grpId="1" animBg="1"/>
      <p:bldP spid="132" grpId="2" bldLvl="0" animBg="1"/>
      <p:bldP spid="133" grpId="0" bldLvl="0" animBg="1"/>
      <p:bldP spid="133" grpId="1" animBg="1"/>
      <p:bldP spid="133" grpId="2" bldLvl="0" animBg="1"/>
      <p:bldP spid="134" grpId="0" bldLvl="0" animBg="1"/>
      <p:bldP spid="134" grpId="1" animBg="1"/>
      <p:bldP spid="134" grpId="2" bldLvl="0" animBg="1"/>
      <p:bldP spid="135" grpId="0" bldLvl="0" animBg="1"/>
      <p:bldP spid="135" grpId="1" animBg="1"/>
      <p:bldP spid="136" grpId="0" animBg="1"/>
      <p:bldP spid="136" grpId="1" animBg="1"/>
      <p:bldP spid="137" grpId="0" bldLvl="0" animBg="1"/>
      <p:bldP spid="137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标题 16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</a:rPr>
              <a:t>细节</a:t>
            </a:r>
            <a:r>
              <a:rPr lang="en-US" altLang="zh-CN" dirty="0">
                <a:solidFill>
                  <a:srgbClr val="C00000"/>
                </a:solidFill>
              </a:rPr>
              <a:t>4</a:t>
            </a:r>
            <a:r>
              <a:rPr lang="zh-CN" altLang="en-US" dirty="0">
                <a:solidFill>
                  <a:srgbClr val="C00000"/>
                </a:solidFill>
              </a:rPr>
              <a:t>：落子阶段的探索</a:t>
            </a:r>
          </a:p>
        </p:txBody>
      </p:sp>
      <p:grpSp>
        <p:nvGrpSpPr>
          <p:cNvPr id="113" name="组合 112"/>
          <p:cNvGrpSpPr/>
          <p:nvPr/>
        </p:nvGrpSpPr>
        <p:grpSpPr>
          <a:xfrm>
            <a:off x="6377305" y="1979295"/>
            <a:ext cx="1529080" cy="1079500"/>
            <a:chOff x="10043" y="3117"/>
            <a:chExt cx="2408" cy="1700"/>
          </a:xfrm>
        </p:grpSpPr>
        <p:grpSp>
          <p:nvGrpSpPr>
            <p:cNvPr id="2" name="组合 1"/>
            <p:cNvGrpSpPr/>
            <p:nvPr/>
          </p:nvGrpSpPr>
          <p:grpSpPr>
            <a:xfrm>
              <a:off x="10732" y="3481"/>
              <a:ext cx="1123" cy="1054"/>
              <a:chOff x="9054618" y="1350822"/>
              <a:chExt cx="1700931" cy="1597290"/>
            </a:xfrm>
          </p:grpSpPr>
          <p:pic>
            <p:nvPicPr>
              <p:cNvPr id="3" name="图片 2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054618" y="1350822"/>
                <a:ext cx="1700931" cy="1597290"/>
              </a:xfrm>
              <a:prstGeom prst="rect">
                <a:avLst/>
              </a:prstGeom>
            </p:spPr>
          </p:pic>
          <p:sp>
            <p:nvSpPr>
              <p:cNvPr id="119" name="椭圆 118"/>
              <p:cNvSpPr/>
              <p:nvPr/>
            </p:nvSpPr>
            <p:spPr>
              <a:xfrm>
                <a:off x="9715402" y="1980467"/>
                <a:ext cx="338000" cy="338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" name="椭圆 3"/>
              <p:cNvSpPr/>
              <p:nvPr/>
            </p:nvSpPr>
            <p:spPr>
              <a:xfrm>
                <a:off x="9153928" y="2508739"/>
                <a:ext cx="338000" cy="338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椭圆 4"/>
              <p:cNvSpPr/>
              <p:nvPr/>
            </p:nvSpPr>
            <p:spPr>
              <a:xfrm>
                <a:off x="9163891" y="1980467"/>
                <a:ext cx="338000" cy="338000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7" name="椭圆 6"/>
            <p:cNvSpPr/>
            <p:nvPr/>
          </p:nvSpPr>
          <p:spPr>
            <a:xfrm>
              <a:off x="10043" y="3117"/>
              <a:ext cx="2408" cy="1700"/>
            </a:xfrm>
            <a:prstGeom prst="ellipse">
              <a:avLst/>
            </a:prstGeom>
            <a:noFill/>
            <a:ln w="19050">
              <a:solidFill>
                <a:srgbClr val="FFC62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7573353" y="4196907"/>
            <a:ext cx="1529039" cy="1477068"/>
            <a:chOff x="9440888" y="3801937"/>
            <a:chExt cx="1529039" cy="1477068"/>
          </a:xfrm>
        </p:grpSpPr>
        <p:cxnSp>
          <p:nvCxnSpPr>
            <p:cNvPr id="9" name="直接箭头连接符 8"/>
            <p:cNvCxnSpPr>
              <a:stCxn id="143" idx="4"/>
              <a:endCxn id="16" idx="0"/>
            </p:cNvCxnSpPr>
            <p:nvPr/>
          </p:nvCxnSpPr>
          <p:spPr>
            <a:xfrm flipH="1">
              <a:off x="10205453" y="3801937"/>
              <a:ext cx="65405" cy="397510"/>
            </a:xfrm>
            <a:prstGeom prst="straightConnector1">
              <a:avLst/>
            </a:prstGeom>
            <a:ln w="57150">
              <a:solidFill>
                <a:srgbClr val="DE5F0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组合 9"/>
            <p:cNvGrpSpPr/>
            <p:nvPr/>
          </p:nvGrpSpPr>
          <p:grpSpPr>
            <a:xfrm>
              <a:off x="9440888" y="4199327"/>
              <a:ext cx="1529039" cy="1079678"/>
              <a:chOff x="9440888" y="4199327"/>
              <a:chExt cx="1529039" cy="1079678"/>
            </a:xfrm>
          </p:grpSpPr>
          <p:pic>
            <p:nvPicPr>
              <p:cNvPr id="11" name="图片 10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870318" y="4417227"/>
                <a:ext cx="712845" cy="669410"/>
              </a:xfrm>
              <a:prstGeom prst="rect">
                <a:avLst/>
              </a:prstGeom>
            </p:spPr>
          </p:pic>
          <p:sp>
            <p:nvSpPr>
              <p:cNvPr id="131" name="椭圆 130"/>
              <p:cNvSpPr/>
              <p:nvPr/>
            </p:nvSpPr>
            <p:spPr>
              <a:xfrm>
                <a:off x="9916113" y="4681106"/>
                <a:ext cx="141653" cy="141653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2" name="椭圆 11"/>
              <p:cNvSpPr/>
              <p:nvPr/>
            </p:nvSpPr>
            <p:spPr>
              <a:xfrm>
                <a:off x="10143190" y="4910288"/>
                <a:ext cx="141653" cy="141653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3" name="椭圆 12"/>
              <p:cNvSpPr/>
              <p:nvPr/>
            </p:nvSpPr>
            <p:spPr>
              <a:xfrm>
                <a:off x="10384490" y="4464912"/>
                <a:ext cx="141653" cy="141653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椭圆 13"/>
              <p:cNvSpPr/>
              <p:nvPr/>
            </p:nvSpPr>
            <p:spPr>
              <a:xfrm>
                <a:off x="9916113" y="4904526"/>
                <a:ext cx="141653" cy="141653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椭圆 14"/>
              <p:cNvSpPr/>
              <p:nvPr/>
            </p:nvSpPr>
            <p:spPr>
              <a:xfrm>
                <a:off x="10146928" y="4681106"/>
                <a:ext cx="141653" cy="141653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椭圆 15"/>
              <p:cNvSpPr/>
              <p:nvPr/>
            </p:nvSpPr>
            <p:spPr>
              <a:xfrm>
                <a:off x="9440888" y="4199327"/>
                <a:ext cx="1529039" cy="1079678"/>
              </a:xfrm>
              <a:prstGeom prst="ellipse">
                <a:avLst/>
              </a:prstGeom>
              <a:noFill/>
              <a:ln w="571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18" name="组合 17"/>
          <p:cNvGrpSpPr/>
          <p:nvPr/>
        </p:nvGrpSpPr>
        <p:grpSpPr>
          <a:xfrm>
            <a:off x="7638803" y="2900680"/>
            <a:ext cx="1529039" cy="1296227"/>
            <a:chOff x="9506338" y="2505710"/>
            <a:chExt cx="1529039" cy="1296227"/>
          </a:xfrm>
        </p:grpSpPr>
        <p:pic>
          <p:nvPicPr>
            <p:cNvPr id="138" name="图片 13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13543" y="2954852"/>
              <a:ext cx="712845" cy="669410"/>
            </a:xfrm>
            <a:prstGeom prst="rect">
              <a:avLst/>
            </a:prstGeom>
          </p:spPr>
        </p:pic>
        <p:sp>
          <p:nvSpPr>
            <p:cNvPr id="19" name="椭圆 18"/>
            <p:cNvSpPr/>
            <p:nvPr/>
          </p:nvSpPr>
          <p:spPr>
            <a:xfrm>
              <a:off x="10297017" y="3218731"/>
              <a:ext cx="141653" cy="141653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0" name="椭圆 139"/>
            <p:cNvSpPr/>
            <p:nvPr/>
          </p:nvSpPr>
          <p:spPr>
            <a:xfrm>
              <a:off x="10061708" y="3440125"/>
              <a:ext cx="141653" cy="141653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1" name="椭圆 140"/>
            <p:cNvSpPr/>
            <p:nvPr/>
          </p:nvSpPr>
          <p:spPr>
            <a:xfrm>
              <a:off x="10065883" y="3218731"/>
              <a:ext cx="141653" cy="141653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42" name="椭圆 141"/>
            <p:cNvSpPr/>
            <p:nvPr/>
          </p:nvSpPr>
          <p:spPr>
            <a:xfrm>
              <a:off x="10297017" y="3434954"/>
              <a:ext cx="141653" cy="141653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43" name="椭圆 142"/>
            <p:cNvSpPr/>
            <p:nvPr/>
          </p:nvSpPr>
          <p:spPr>
            <a:xfrm>
              <a:off x="9506338" y="2722259"/>
              <a:ext cx="1529039" cy="1079678"/>
            </a:xfrm>
            <a:prstGeom prst="ellipse">
              <a:avLst/>
            </a:prstGeom>
            <a:noFill/>
            <a:ln w="19050">
              <a:solidFill>
                <a:srgbClr val="FFC62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44" name="直接箭头连接符 143"/>
            <p:cNvCxnSpPr>
              <a:stCxn id="7" idx="5"/>
              <a:endCxn id="143" idx="1"/>
            </p:cNvCxnSpPr>
            <p:nvPr/>
          </p:nvCxnSpPr>
          <p:spPr>
            <a:xfrm>
              <a:off x="9549765" y="2505710"/>
              <a:ext cx="180975" cy="374650"/>
            </a:xfrm>
            <a:prstGeom prst="straightConnector1">
              <a:avLst/>
            </a:prstGeom>
            <a:ln w="57150">
              <a:solidFill>
                <a:srgbClr val="DE5F0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6" name="组合 145"/>
          <p:cNvGrpSpPr/>
          <p:nvPr/>
        </p:nvGrpSpPr>
        <p:grpSpPr>
          <a:xfrm>
            <a:off x="5360035" y="3349625"/>
            <a:ext cx="713105" cy="669290"/>
            <a:chOff x="7790997" y="3419997"/>
            <a:chExt cx="1700931" cy="1597290"/>
          </a:xfrm>
        </p:grpSpPr>
        <p:pic>
          <p:nvPicPr>
            <p:cNvPr id="147" name="图片 14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90997" y="3419997"/>
              <a:ext cx="1700931" cy="1597290"/>
            </a:xfrm>
            <a:prstGeom prst="rect">
              <a:avLst/>
            </a:prstGeom>
          </p:spPr>
        </p:pic>
        <p:sp>
          <p:nvSpPr>
            <p:cNvPr id="148" name="椭圆 147"/>
            <p:cNvSpPr/>
            <p:nvPr/>
          </p:nvSpPr>
          <p:spPr>
            <a:xfrm>
              <a:off x="8451781" y="4049642"/>
              <a:ext cx="338000" cy="33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9" name="椭圆 148"/>
            <p:cNvSpPr/>
            <p:nvPr/>
          </p:nvSpPr>
          <p:spPr>
            <a:xfrm>
              <a:off x="7890307" y="4577914"/>
              <a:ext cx="338000" cy="33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0" name="椭圆 149"/>
            <p:cNvSpPr/>
            <p:nvPr/>
          </p:nvSpPr>
          <p:spPr>
            <a:xfrm>
              <a:off x="7900270" y="4049642"/>
              <a:ext cx="338000" cy="33800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51" name="椭圆 150"/>
            <p:cNvSpPr/>
            <p:nvPr/>
          </p:nvSpPr>
          <p:spPr>
            <a:xfrm>
              <a:off x="9017870" y="3520718"/>
              <a:ext cx="338000" cy="33800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152" name="椭圆 151"/>
          <p:cNvSpPr/>
          <p:nvPr/>
        </p:nvSpPr>
        <p:spPr>
          <a:xfrm>
            <a:off x="4926965" y="3110230"/>
            <a:ext cx="1529080" cy="1080135"/>
          </a:xfrm>
          <a:prstGeom prst="ellipse">
            <a:avLst/>
          </a:prstGeom>
          <a:noFill/>
          <a:ln w="19050">
            <a:solidFill>
              <a:srgbClr val="FFC6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3" name="直接箭头连接符 152"/>
          <p:cNvCxnSpPr>
            <a:stCxn id="7" idx="3"/>
            <a:endCxn id="152" idx="7"/>
          </p:cNvCxnSpPr>
          <p:nvPr/>
        </p:nvCxnSpPr>
        <p:spPr>
          <a:xfrm flipH="1">
            <a:off x="6231890" y="2900680"/>
            <a:ext cx="369570" cy="367665"/>
          </a:xfrm>
          <a:prstGeom prst="straightConnector1">
            <a:avLst/>
          </a:prstGeom>
          <a:ln w="57150">
            <a:solidFill>
              <a:srgbClr val="DE5F0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4" name="组合 153"/>
          <p:cNvGrpSpPr/>
          <p:nvPr/>
        </p:nvGrpSpPr>
        <p:grpSpPr>
          <a:xfrm>
            <a:off x="5968134" y="1039763"/>
            <a:ext cx="5037513" cy="5273869"/>
            <a:chOff x="7099069" y="644793"/>
            <a:chExt cx="5037513" cy="5273869"/>
          </a:xfrm>
        </p:grpSpPr>
        <p:sp>
          <p:nvSpPr>
            <p:cNvPr id="155" name="任意多边形 154"/>
            <p:cNvSpPr/>
            <p:nvPr/>
          </p:nvSpPr>
          <p:spPr>
            <a:xfrm>
              <a:off x="7099069" y="881149"/>
              <a:ext cx="5037513" cy="5037513"/>
            </a:xfrm>
            <a:custGeom>
              <a:avLst/>
              <a:gdLst>
                <a:gd name="connsiteX0" fmla="*/ 2277687 w 5037513"/>
                <a:gd name="connsiteY0" fmla="*/ 349135 h 5037513"/>
                <a:gd name="connsiteX1" fmla="*/ 2277687 w 5037513"/>
                <a:gd name="connsiteY1" fmla="*/ 349135 h 5037513"/>
                <a:gd name="connsiteX2" fmla="*/ 2161309 w 5037513"/>
                <a:gd name="connsiteY2" fmla="*/ 249382 h 5037513"/>
                <a:gd name="connsiteX3" fmla="*/ 1995055 w 5037513"/>
                <a:gd name="connsiteY3" fmla="*/ 182880 h 5037513"/>
                <a:gd name="connsiteX4" fmla="*/ 1662546 w 5037513"/>
                <a:gd name="connsiteY4" fmla="*/ 66502 h 5037513"/>
                <a:gd name="connsiteX5" fmla="*/ 1579418 w 5037513"/>
                <a:gd name="connsiteY5" fmla="*/ 49876 h 5037513"/>
                <a:gd name="connsiteX6" fmla="*/ 1379913 w 5037513"/>
                <a:gd name="connsiteY6" fmla="*/ 0 h 5037513"/>
                <a:gd name="connsiteX7" fmla="*/ 847898 w 5037513"/>
                <a:gd name="connsiteY7" fmla="*/ 16626 h 5037513"/>
                <a:gd name="connsiteX8" fmla="*/ 764771 w 5037513"/>
                <a:gd name="connsiteY8" fmla="*/ 83127 h 5037513"/>
                <a:gd name="connsiteX9" fmla="*/ 648393 w 5037513"/>
                <a:gd name="connsiteY9" fmla="*/ 182880 h 5037513"/>
                <a:gd name="connsiteX10" fmla="*/ 548640 w 5037513"/>
                <a:gd name="connsiteY10" fmla="*/ 315884 h 5037513"/>
                <a:gd name="connsiteX11" fmla="*/ 498764 w 5037513"/>
                <a:gd name="connsiteY11" fmla="*/ 365760 h 5037513"/>
                <a:gd name="connsiteX12" fmla="*/ 415636 w 5037513"/>
                <a:gd name="connsiteY12" fmla="*/ 565266 h 5037513"/>
                <a:gd name="connsiteX13" fmla="*/ 349135 w 5037513"/>
                <a:gd name="connsiteY13" fmla="*/ 681644 h 5037513"/>
                <a:gd name="connsiteX14" fmla="*/ 332509 w 5037513"/>
                <a:gd name="connsiteY14" fmla="*/ 764771 h 5037513"/>
                <a:gd name="connsiteX15" fmla="*/ 299258 w 5037513"/>
                <a:gd name="connsiteY15" fmla="*/ 847898 h 5037513"/>
                <a:gd name="connsiteX16" fmla="*/ 332509 w 5037513"/>
                <a:gd name="connsiteY16" fmla="*/ 1662546 h 5037513"/>
                <a:gd name="connsiteX17" fmla="*/ 349135 w 5037513"/>
                <a:gd name="connsiteY17" fmla="*/ 1729047 h 5037513"/>
                <a:gd name="connsiteX18" fmla="*/ 382386 w 5037513"/>
                <a:gd name="connsiteY18" fmla="*/ 1812175 h 5037513"/>
                <a:gd name="connsiteX19" fmla="*/ 399011 w 5037513"/>
                <a:gd name="connsiteY19" fmla="*/ 1862051 h 5037513"/>
                <a:gd name="connsiteX20" fmla="*/ 498764 w 5037513"/>
                <a:gd name="connsiteY20" fmla="*/ 2011680 h 5037513"/>
                <a:gd name="connsiteX21" fmla="*/ 681644 w 5037513"/>
                <a:gd name="connsiteY21" fmla="*/ 2128058 h 5037513"/>
                <a:gd name="connsiteX22" fmla="*/ 814647 w 5037513"/>
                <a:gd name="connsiteY22" fmla="*/ 2244436 h 5037513"/>
                <a:gd name="connsiteX23" fmla="*/ 947651 w 5037513"/>
                <a:gd name="connsiteY23" fmla="*/ 2377440 h 5037513"/>
                <a:gd name="connsiteX24" fmla="*/ 997527 w 5037513"/>
                <a:gd name="connsiteY24" fmla="*/ 2410691 h 5037513"/>
                <a:gd name="connsiteX25" fmla="*/ 1064029 w 5037513"/>
                <a:gd name="connsiteY25" fmla="*/ 2477193 h 5037513"/>
                <a:gd name="connsiteX26" fmla="*/ 1113906 w 5037513"/>
                <a:gd name="connsiteY26" fmla="*/ 2510444 h 5037513"/>
                <a:gd name="connsiteX27" fmla="*/ 1230284 w 5037513"/>
                <a:gd name="connsiteY27" fmla="*/ 2626822 h 5037513"/>
                <a:gd name="connsiteX28" fmla="*/ 1346662 w 5037513"/>
                <a:gd name="connsiteY28" fmla="*/ 2709949 h 5037513"/>
                <a:gd name="connsiteX29" fmla="*/ 1379913 w 5037513"/>
                <a:gd name="connsiteY29" fmla="*/ 2759826 h 5037513"/>
                <a:gd name="connsiteX30" fmla="*/ 1463040 w 5037513"/>
                <a:gd name="connsiteY30" fmla="*/ 2859578 h 5037513"/>
                <a:gd name="connsiteX31" fmla="*/ 1496291 w 5037513"/>
                <a:gd name="connsiteY31" fmla="*/ 2926080 h 5037513"/>
                <a:gd name="connsiteX32" fmla="*/ 1512916 w 5037513"/>
                <a:gd name="connsiteY32" fmla="*/ 2975956 h 5037513"/>
                <a:gd name="connsiteX33" fmla="*/ 1579418 w 5037513"/>
                <a:gd name="connsiteY33" fmla="*/ 3092335 h 5037513"/>
                <a:gd name="connsiteX34" fmla="*/ 1629295 w 5037513"/>
                <a:gd name="connsiteY34" fmla="*/ 3258589 h 5037513"/>
                <a:gd name="connsiteX35" fmla="*/ 1596044 w 5037513"/>
                <a:gd name="connsiteY35" fmla="*/ 3408218 h 5037513"/>
                <a:gd name="connsiteX36" fmla="*/ 1546167 w 5037513"/>
                <a:gd name="connsiteY36" fmla="*/ 3458095 h 5037513"/>
                <a:gd name="connsiteX37" fmla="*/ 1379913 w 5037513"/>
                <a:gd name="connsiteY37" fmla="*/ 3507971 h 5037513"/>
                <a:gd name="connsiteX38" fmla="*/ 1246909 w 5037513"/>
                <a:gd name="connsiteY38" fmla="*/ 3524596 h 5037513"/>
                <a:gd name="connsiteX39" fmla="*/ 1080655 w 5037513"/>
                <a:gd name="connsiteY39" fmla="*/ 3557847 h 5037513"/>
                <a:gd name="connsiteX40" fmla="*/ 681644 w 5037513"/>
                <a:gd name="connsiteY40" fmla="*/ 3541222 h 5037513"/>
                <a:gd name="connsiteX41" fmla="*/ 116378 w 5037513"/>
                <a:gd name="connsiteY41" fmla="*/ 3557847 h 5037513"/>
                <a:gd name="connsiteX42" fmla="*/ 49876 w 5037513"/>
                <a:gd name="connsiteY42" fmla="*/ 3657600 h 5037513"/>
                <a:gd name="connsiteX43" fmla="*/ 33251 w 5037513"/>
                <a:gd name="connsiteY43" fmla="*/ 3724102 h 5037513"/>
                <a:gd name="connsiteX44" fmla="*/ 16626 w 5037513"/>
                <a:gd name="connsiteY44" fmla="*/ 3773978 h 5037513"/>
                <a:gd name="connsiteX45" fmla="*/ 0 w 5037513"/>
                <a:gd name="connsiteY45" fmla="*/ 4006735 h 5037513"/>
                <a:gd name="connsiteX46" fmla="*/ 33251 w 5037513"/>
                <a:gd name="connsiteY46" fmla="*/ 4322618 h 5037513"/>
                <a:gd name="connsiteX47" fmla="*/ 83127 w 5037513"/>
                <a:gd name="connsiteY47" fmla="*/ 4355869 h 5037513"/>
                <a:gd name="connsiteX48" fmla="*/ 199506 w 5037513"/>
                <a:gd name="connsiteY48" fmla="*/ 4455622 h 5037513"/>
                <a:gd name="connsiteX49" fmla="*/ 332509 w 5037513"/>
                <a:gd name="connsiteY49" fmla="*/ 4522124 h 5037513"/>
                <a:gd name="connsiteX50" fmla="*/ 482138 w 5037513"/>
                <a:gd name="connsiteY50" fmla="*/ 4588626 h 5037513"/>
                <a:gd name="connsiteX51" fmla="*/ 598516 w 5037513"/>
                <a:gd name="connsiteY51" fmla="*/ 4605251 h 5037513"/>
                <a:gd name="connsiteX52" fmla="*/ 698269 w 5037513"/>
                <a:gd name="connsiteY52" fmla="*/ 4638502 h 5037513"/>
                <a:gd name="connsiteX53" fmla="*/ 764771 w 5037513"/>
                <a:gd name="connsiteY53" fmla="*/ 4655127 h 5037513"/>
                <a:gd name="connsiteX54" fmla="*/ 864524 w 5037513"/>
                <a:gd name="connsiteY54" fmla="*/ 4688378 h 5037513"/>
                <a:gd name="connsiteX55" fmla="*/ 997527 w 5037513"/>
                <a:gd name="connsiteY55" fmla="*/ 4705004 h 5037513"/>
                <a:gd name="connsiteX56" fmla="*/ 1163782 w 5037513"/>
                <a:gd name="connsiteY56" fmla="*/ 4754880 h 5037513"/>
                <a:gd name="connsiteX57" fmla="*/ 1446415 w 5037513"/>
                <a:gd name="connsiteY57" fmla="*/ 4871258 h 5037513"/>
                <a:gd name="connsiteX58" fmla="*/ 1562793 w 5037513"/>
                <a:gd name="connsiteY58" fmla="*/ 4904509 h 5037513"/>
                <a:gd name="connsiteX59" fmla="*/ 1712422 w 5037513"/>
                <a:gd name="connsiteY59" fmla="*/ 4954386 h 5037513"/>
                <a:gd name="connsiteX60" fmla="*/ 1812175 w 5037513"/>
                <a:gd name="connsiteY60" fmla="*/ 4971011 h 5037513"/>
                <a:gd name="connsiteX61" fmla="*/ 1928553 w 5037513"/>
                <a:gd name="connsiteY61" fmla="*/ 5004262 h 5037513"/>
                <a:gd name="connsiteX62" fmla="*/ 2294313 w 5037513"/>
                <a:gd name="connsiteY62" fmla="*/ 5037513 h 5037513"/>
                <a:gd name="connsiteX63" fmla="*/ 2759826 w 5037513"/>
                <a:gd name="connsiteY63" fmla="*/ 5004262 h 5037513"/>
                <a:gd name="connsiteX64" fmla="*/ 2926080 w 5037513"/>
                <a:gd name="connsiteY64" fmla="*/ 4937760 h 5037513"/>
                <a:gd name="connsiteX65" fmla="*/ 2975956 w 5037513"/>
                <a:gd name="connsiteY65" fmla="*/ 4921135 h 5037513"/>
                <a:gd name="connsiteX66" fmla="*/ 3059084 w 5037513"/>
                <a:gd name="connsiteY66" fmla="*/ 4904509 h 5037513"/>
                <a:gd name="connsiteX67" fmla="*/ 3208713 w 5037513"/>
                <a:gd name="connsiteY67" fmla="*/ 4871258 h 5037513"/>
                <a:gd name="connsiteX68" fmla="*/ 3391593 w 5037513"/>
                <a:gd name="connsiteY68" fmla="*/ 4838007 h 5037513"/>
                <a:gd name="connsiteX69" fmla="*/ 3491346 w 5037513"/>
                <a:gd name="connsiteY69" fmla="*/ 4804756 h 5037513"/>
                <a:gd name="connsiteX70" fmla="*/ 3690851 w 5037513"/>
                <a:gd name="connsiteY70" fmla="*/ 4738255 h 5037513"/>
                <a:gd name="connsiteX71" fmla="*/ 3740727 w 5037513"/>
                <a:gd name="connsiteY71" fmla="*/ 4705004 h 5037513"/>
                <a:gd name="connsiteX72" fmla="*/ 3807229 w 5037513"/>
                <a:gd name="connsiteY72" fmla="*/ 4655127 h 5037513"/>
                <a:gd name="connsiteX73" fmla="*/ 3973484 w 5037513"/>
                <a:gd name="connsiteY73" fmla="*/ 4588626 h 5037513"/>
                <a:gd name="connsiteX74" fmla="*/ 4123113 w 5037513"/>
                <a:gd name="connsiteY74" fmla="*/ 4488873 h 5037513"/>
                <a:gd name="connsiteX75" fmla="*/ 4189615 w 5037513"/>
                <a:gd name="connsiteY75" fmla="*/ 4472247 h 5037513"/>
                <a:gd name="connsiteX76" fmla="*/ 4322618 w 5037513"/>
                <a:gd name="connsiteY76" fmla="*/ 4405746 h 5037513"/>
                <a:gd name="connsiteX77" fmla="*/ 4522124 w 5037513"/>
                <a:gd name="connsiteY77" fmla="*/ 4272742 h 5037513"/>
                <a:gd name="connsiteX78" fmla="*/ 4655127 w 5037513"/>
                <a:gd name="connsiteY78" fmla="*/ 4172989 h 5037513"/>
                <a:gd name="connsiteX79" fmla="*/ 4754880 w 5037513"/>
                <a:gd name="connsiteY79" fmla="*/ 4073236 h 5037513"/>
                <a:gd name="connsiteX80" fmla="*/ 4788131 w 5037513"/>
                <a:gd name="connsiteY80" fmla="*/ 4023360 h 5037513"/>
                <a:gd name="connsiteX81" fmla="*/ 4838007 w 5037513"/>
                <a:gd name="connsiteY81" fmla="*/ 3923607 h 5037513"/>
                <a:gd name="connsiteX82" fmla="*/ 4887884 w 5037513"/>
                <a:gd name="connsiteY82" fmla="*/ 3790604 h 5037513"/>
                <a:gd name="connsiteX83" fmla="*/ 4904509 w 5037513"/>
                <a:gd name="connsiteY83" fmla="*/ 3690851 h 5037513"/>
                <a:gd name="connsiteX84" fmla="*/ 4921135 w 5037513"/>
                <a:gd name="connsiteY84" fmla="*/ 3624349 h 5037513"/>
                <a:gd name="connsiteX85" fmla="*/ 4937760 w 5037513"/>
                <a:gd name="connsiteY85" fmla="*/ 3524596 h 5037513"/>
                <a:gd name="connsiteX86" fmla="*/ 4971011 w 5037513"/>
                <a:gd name="connsiteY86" fmla="*/ 3424844 h 5037513"/>
                <a:gd name="connsiteX87" fmla="*/ 4987636 w 5037513"/>
                <a:gd name="connsiteY87" fmla="*/ 3374967 h 5037513"/>
                <a:gd name="connsiteX88" fmla="*/ 5004262 w 5037513"/>
                <a:gd name="connsiteY88" fmla="*/ 3258589 h 5037513"/>
                <a:gd name="connsiteX89" fmla="*/ 5020887 w 5037513"/>
                <a:gd name="connsiteY89" fmla="*/ 3208713 h 5037513"/>
                <a:gd name="connsiteX90" fmla="*/ 5037513 w 5037513"/>
                <a:gd name="connsiteY90" fmla="*/ 3075709 h 5037513"/>
                <a:gd name="connsiteX91" fmla="*/ 5020887 w 5037513"/>
                <a:gd name="connsiteY91" fmla="*/ 2094807 h 5037513"/>
                <a:gd name="connsiteX92" fmla="*/ 4971011 w 5037513"/>
                <a:gd name="connsiteY92" fmla="*/ 1845426 h 5037513"/>
                <a:gd name="connsiteX93" fmla="*/ 4937760 w 5037513"/>
                <a:gd name="connsiteY93" fmla="*/ 1745673 h 5037513"/>
                <a:gd name="connsiteX94" fmla="*/ 4904509 w 5037513"/>
                <a:gd name="connsiteY94" fmla="*/ 1695796 h 5037513"/>
                <a:gd name="connsiteX95" fmla="*/ 4871258 w 5037513"/>
                <a:gd name="connsiteY95" fmla="*/ 1612669 h 5037513"/>
                <a:gd name="connsiteX96" fmla="*/ 4788131 w 5037513"/>
                <a:gd name="connsiteY96" fmla="*/ 1463040 h 5037513"/>
                <a:gd name="connsiteX97" fmla="*/ 4738255 w 5037513"/>
                <a:gd name="connsiteY97" fmla="*/ 1346662 h 5037513"/>
                <a:gd name="connsiteX98" fmla="*/ 4705004 w 5037513"/>
                <a:gd name="connsiteY98" fmla="*/ 1280160 h 5037513"/>
                <a:gd name="connsiteX99" fmla="*/ 4671753 w 5037513"/>
                <a:gd name="connsiteY99" fmla="*/ 1197033 h 5037513"/>
                <a:gd name="connsiteX100" fmla="*/ 4505498 w 5037513"/>
                <a:gd name="connsiteY100" fmla="*/ 997527 h 5037513"/>
                <a:gd name="connsiteX101" fmla="*/ 4422371 w 5037513"/>
                <a:gd name="connsiteY101" fmla="*/ 897775 h 5037513"/>
                <a:gd name="connsiteX102" fmla="*/ 4372495 w 5037513"/>
                <a:gd name="connsiteY102" fmla="*/ 831273 h 5037513"/>
                <a:gd name="connsiteX103" fmla="*/ 4322618 w 5037513"/>
                <a:gd name="connsiteY103" fmla="*/ 798022 h 5037513"/>
                <a:gd name="connsiteX104" fmla="*/ 4272742 w 5037513"/>
                <a:gd name="connsiteY104" fmla="*/ 748146 h 5037513"/>
                <a:gd name="connsiteX105" fmla="*/ 4222866 w 5037513"/>
                <a:gd name="connsiteY105" fmla="*/ 681644 h 5037513"/>
                <a:gd name="connsiteX106" fmla="*/ 4156364 w 5037513"/>
                <a:gd name="connsiteY106" fmla="*/ 648393 h 5037513"/>
                <a:gd name="connsiteX107" fmla="*/ 3906982 w 5037513"/>
                <a:gd name="connsiteY107" fmla="*/ 515389 h 5037513"/>
                <a:gd name="connsiteX108" fmla="*/ 3807229 w 5037513"/>
                <a:gd name="connsiteY108" fmla="*/ 465513 h 5037513"/>
                <a:gd name="connsiteX109" fmla="*/ 3707476 w 5037513"/>
                <a:gd name="connsiteY109" fmla="*/ 448887 h 5037513"/>
                <a:gd name="connsiteX110" fmla="*/ 3541222 w 5037513"/>
                <a:gd name="connsiteY110" fmla="*/ 415636 h 5037513"/>
                <a:gd name="connsiteX111" fmla="*/ 3441469 w 5037513"/>
                <a:gd name="connsiteY111" fmla="*/ 399011 h 5037513"/>
                <a:gd name="connsiteX112" fmla="*/ 2676698 w 5037513"/>
                <a:gd name="connsiteY112" fmla="*/ 382386 h 5037513"/>
                <a:gd name="connsiteX113" fmla="*/ 2394066 w 5037513"/>
                <a:gd name="connsiteY113" fmla="*/ 365760 h 5037513"/>
                <a:gd name="connsiteX114" fmla="*/ 2344189 w 5037513"/>
                <a:gd name="connsiteY114" fmla="*/ 332509 h 5037513"/>
                <a:gd name="connsiteX115" fmla="*/ 2277687 w 5037513"/>
                <a:gd name="connsiteY115" fmla="*/ 349135 h 50375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5037513" h="5037513">
                  <a:moveTo>
                    <a:pt x="2277687" y="349135"/>
                  </a:moveTo>
                  <a:lnTo>
                    <a:pt x="2277687" y="349135"/>
                  </a:lnTo>
                  <a:cubicBezTo>
                    <a:pt x="2238894" y="315884"/>
                    <a:pt x="2202630" y="279434"/>
                    <a:pt x="2161309" y="249382"/>
                  </a:cubicBezTo>
                  <a:cubicBezTo>
                    <a:pt x="2117352" y="217413"/>
                    <a:pt x="2042101" y="199988"/>
                    <a:pt x="1995055" y="182880"/>
                  </a:cubicBezTo>
                  <a:cubicBezTo>
                    <a:pt x="1871085" y="137800"/>
                    <a:pt x="1821286" y="98251"/>
                    <a:pt x="1662546" y="66502"/>
                  </a:cubicBezTo>
                  <a:cubicBezTo>
                    <a:pt x="1634837" y="60960"/>
                    <a:pt x="1606680" y="57311"/>
                    <a:pt x="1579418" y="49876"/>
                  </a:cubicBezTo>
                  <a:cubicBezTo>
                    <a:pt x="1372412" y="-6580"/>
                    <a:pt x="1586636" y="34455"/>
                    <a:pt x="1379913" y="0"/>
                  </a:cubicBezTo>
                  <a:cubicBezTo>
                    <a:pt x="1202575" y="5542"/>
                    <a:pt x="1023725" y="-7134"/>
                    <a:pt x="847898" y="16626"/>
                  </a:cubicBezTo>
                  <a:cubicBezTo>
                    <a:pt x="812733" y="21378"/>
                    <a:pt x="791293" y="59552"/>
                    <a:pt x="764771" y="83127"/>
                  </a:cubicBezTo>
                  <a:cubicBezTo>
                    <a:pt x="643821" y="190637"/>
                    <a:pt x="750051" y="115107"/>
                    <a:pt x="648393" y="182880"/>
                  </a:cubicBezTo>
                  <a:cubicBezTo>
                    <a:pt x="608802" y="242266"/>
                    <a:pt x="603927" y="252699"/>
                    <a:pt x="548640" y="315884"/>
                  </a:cubicBezTo>
                  <a:cubicBezTo>
                    <a:pt x="533157" y="333578"/>
                    <a:pt x="511387" y="345924"/>
                    <a:pt x="498764" y="365760"/>
                  </a:cubicBezTo>
                  <a:cubicBezTo>
                    <a:pt x="296401" y="683760"/>
                    <a:pt x="502203" y="374818"/>
                    <a:pt x="415636" y="565266"/>
                  </a:cubicBezTo>
                  <a:cubicBezTo>
                    <a:pt x="397148" y="605941"/>
                    <a:pt x="371302" y="642851"/>
                    <a:pt x="349135" y="681644"/>
                  </a:cubicBezTo>
                  <a:cubicBezTo>
                    <a:pt x="343593" y="709353"/>
                    <a:pt x="340629" y="737705"/>
                    <a:pt x="332509" y="764771"/>
                  </a:cubicBezTo>
                  <a:cubicBezTo>
                    <a:pt x="323933" y="793356"/>
                    <a:pt x="299867" y="818061"/>
                    <a:pt x="299258" y="847898"/>
                  </a:cubicBezTo>
                  <a:cubicBezTo>
                    <a:pt x="291711" y="1217720"/>
                    <a:pt x="270927" y="1385430"/>
                    <a:pt x="332509" y="1662546"/>
                  </a:cubicBezTo>
                  <a:cubicBezTo>
                    <a:pt x="337466" y="1684851"/>
                    <a:pt x="341909" y="1707370"/>
                    <a:pt x="349135" y="1729047"/>
                  </a:cubicBezTo>
                  <a:cubicBezTo>
                    <a:pt x="358573" y="1757359"/>
                    <a:pt x="371907" y="1784231"/>
                    <a:pt x="382386" y="1812175"/>
                  </a:cubicBezTo>
                  <a:cubicBezTo>
                    <a:pt x="388539" y="1828584"/>
                    <a:pt x="391174" y="1846376"/>
                    <a:pt x="399011" y="1862051"/>
                  </a:cubicBezTo>
                  <a:cubicBezTo>
                    <a:pt x="411233" y="1886496"/>
                    <a:pt x="474011" y="1990021"/>
                    <a:pt x="498764" y="2011680"/>
                  </a:cubicBezTo>
                  <a:cubicBezTo>
                    <a:pt x="601357" y="2101448"/>
                    <a:pt x="573310" y="2019724"/>
                    <a:pt x="681644" y="2128058"/>
                  </a:cubicBezTo>
                  <a:cubicBezTo>
                    <a:pt x="974968" y="2421382"/>
                    <a:pt x="539903" y="1992587"/>
                    <a:pt x="814647" y="2244436"/>
                  </a:cubicBezTo>
                  <a:cubicBezTo>
                    <a:pt x="860866" y="2286803"/>
                    <a:pt x="895483" y="2342661"/>
                    <a:pt x="947651" y="2377440"/>
                  </a:cubicBezTo>
                  <a:cubicBezTo>
                    <a:pt x="964276" y="2388524"/>
                    <a:pt x="982356" y="2397687"/>
                    <a:pt x="997527" y="2410691"/>
                  </a:cubicBezTo>
                  <a:cubicBezTo>
                    <a:pt x="1021329" y="2431093"/>
                    <a:pt x="1040227" y="2456791"/>
                    <a:pt x="1064029" y="2477193"/>
                  </a:cubicBezTo>
                  <a:cubicBezTo>
                    <a:pt x="1079200" y="2490197"/>
                    <a:pt x="1099054" y="2497077"/>
                    <a:pt x="1113906" y="2510444"/>
                  </a:cubicBezTo>
                  <a:cubicBezTo>
                    <a:pt x="1154684" y="2547144"/>
                    <a:pt x="1186395" y="2593906"/>
                    <a:pt x="1230284" y="2626822"/>
                  </a:cubicBezTo>
                  <a:cubicBezTo>
                    <a:pt x="1312771" y="2688687"/>
                    <a:pt x="1273731" y="2661328"/>
                    <a:pt x="1346662" y="2709949"/>
                  </a:cubicBezTo>
                  <a:cubicBezTo>
                    <a:pt x="1357746" y="2726575"/>
                    <a:pt x="1367121" y="2744476"/>
                    <a:pt x="1379913" y="2759826"/>
                  </a:cubicBezTo>
                  <a:cubicBezTo>
                    <a:pt x="1442432" y="2834849"/>
                    <a:pt x="1418010" y="2780775"/>
                    <a:pt x="1463040" y="2859578"/>
                  </a:cubicBezTo>
                  <a:cubicBezTo>
                    <a:pt x="1475336" y="2881096"/>
                    <a:pt x="1486528" y="2903300"/>
                    <a:pt x="1496291" y="2926080"/>
                  </a:cubicBezTo>
                  <a:cubicBezTo>
                    <a:pt x="1503194" y="2942188"/>
                    <a:pt x="1505079" y="2960281"/>
                    <a:pt x="1512916" y="2975956"/>
                  </a:cubicBezTo>
                  <a:cubicBezTo>
                    <a:pt x="1572903" y="3095931"/>
                    <a:pt x="1521121" y="2946593"/>
                    <a:pt x="1579418" y="3092335"/>
                  </a:cubicBezTo>
                  <a:cubicBezTo>
                    <a:pt x="1606402" y="3159794"/>
                    <a:pt x="1612964" y="3193268"/>
                    <a:pt x="1629295" y="3258589"/>
                  </a:cubicBezTo>
                  <a:cubicBezTo>
                    <a:pt x="1618211" y="3308465"/>
                    <a:pt x="1615695" y="3361055"/>
                    <a:pt x="1596044" y="3408218"/>
                  </a:cubicBezTo>
                  <a:cubicBezTo>
                    <a:pt x="1587001" y="3429922"/>
                    <a:pt x="1564230" y="3443043"/>
                    <a:pt x="1546167" y="3458095"/>
                  </a:cubicBezTo>
                  <a:cubicBezTo>
                    <a:pt x="1484268" y="3509677"/>
                    <a:pt x="1475706" y="3495199"/>
                    <a:pt x="1379913" y="3507971"/>
                  </a:cubicBezTo>
                  <a:lnTo>
                    <a:pt x="1246909" y="3524596"/>
                  </a:lnTo>
                  <a:cubicBezTo>
                    <a:pt x="1202964" y="3535583"/>
                    <a:pt x="1121423" y="3557847"/>
                    <a:pt x="1080655" y="3557847"/>
                  </a:cubicBezTo>
                  <a:cubicBezTo>
                    <a:pt x="947536" y="3557847"/>
                    <a:pt x="814648" y="3546764"/>
                    <a:pt x="681644" y="3541222"/>
                  </a:cubicBezTo>
                  <a:cubicBezTo>
                    <a:pt x="493222" y="3546764"/>
                    <a:pt x="301762" y="3523697"/>
                    <a:pt x="116378" y="3557847"/>
                  </a:cubicBezTo>
                  <a:cubicBezTo>
                    <a:pt x="77077" y="3565087"/>
                    <a:pt x="49876" y="3657600"/>
                    <a:pt x="49876" y="3657600"/>
                  </a:cubicBezTo>
                  <a:cubicBezTo>
                    <a:pt x="44334" y="3679767"/>
                    <a:pt x="39528" y="3702132"/>
                    <a:pt x="33251" y="3724102"/>
                  </a:cubicBezTo>
                  <a:cubicBezTo>
                    <a:pt x="28437" y="3740952"/>
                    <a:pt x="18674" y="3756573"/>
                    <a:pt x="16626" y="3773978"/>
                  </a:cubicBezTo>
                  <a:cubicBezTo>
                    <a:pt x="7538" y="3851229"/>
                    <a:pt x="5542" y="3929149"/>
                    <a:pt x="0" y="4006735"/>
                  </a:cubicBezTo>
                  <a:cubicBezTo>
                    <a:pt x="11084" y="4112029"/>
                    <a:pt x="8728" y="4219621"/>
                    <a:pt x="33251" y="4322618"/>
                  </a:cubicBezTo>
                  <a:cubicBezTo>
                    <a:pt x="37879" y="4342056"/>
                    <a:pt x="67524" y="4343387"/>
                    <a:pt x="83127" y="4355869"/>
                  </a:cubicBezTo>
                  <a:cubicBezTo>
                    <a:pt x="123024" y="4387787"/>
                    <a:pt x="159609" y="4423704"/>
                    <a:pt x="199506" y="4455622"/>
                  </a:cubicBezTo>
                  <a:cubicBezTo>
                    <a:pt x="254709" y="4499784"/>
                    <a:pt x="259961" y="4489880"/>
                    <a:pt x="332509" y="4522124"/>
                  </a:cubicBezTo>
                  <a:cubicBezTo>
                    <a:pt x="384333" y="4545157"/>
                    <a:pt x="425817" y="4574546"/>
                    <a:pt x="482138" y="4588626"/>
                  </a:cubicBezTo>
                  <a:cubicBezTo>
                    <a:pt x="520154" y="4598130"/>
                    <a:pt x="559723" y="4599709"/>
                    <a:pt x="598516" y="4605251"/>
                  </a:cubicBezTo>
                  <a:cubicBezTo>
                    <a:pt x="631767" y="4616335"/>
                    <a:pt x="664698" y="4628431"/>
                    <a:pt x="698269" y="4638502"/>
                  </a:cubicBezTo>
                  <a:cubicBezTo>
                    <a:pt x="720155" y="4645068"/>
                    <a:pt x="742885" y="4648561"/>
                    <a:pt x="764771" y="4655127"/>
                  </a:cubicBezTo>
                  <a:cubicBezTo>
                    <a:pt x="798342" y="4665198"/>
                    <a:pt x="829745" y="4684030"/>
                    <a:pt x="864524" y="4688378"/>
                  </a:cubicBezTo>
                  <a:lnTo>
                    <a:pt x="997527" y="4705004"/>
                  </a:lnTo>
                  <a:cubicBezTo>
                    <a:pt x="1012364" y="4709243"/>
                    <a:pt x="1127056" y="4740190"/>
                    <a:pt x="1163782" y="4754880"/>
                  </a:cubicBezTo>
                  <a:cubicBezTo>
                    <a:pt x="1258380" y="4792719"/>
                    <a:pt x="1348450" y="4843268"/>
                    <a:pt x="1446415" y="4871258"/>
                  </a:cubicBezTo>
                  <a:cubicBezTo>
                    <a:pt x="1485208" y="4882342"/>
                    <a:pt x="1524285" y="4892475"/>
                    <a:pt x="1562793" y="4904509"/>
                  </a:cubicBezTo>
                  <a:cubicBezTo>
                    <a:pt x="1612974" y="4920191"/>
                    <a:pt x="1661623" y="4940840"/>
                    <a:pt x="1712422" y="4954386"/>
                  </a:cubicBezTo>
                  <a:cubicBezTo>
                    <a:pt x="1744993" y="4963072"/>
                    <a:pt x="1779329" y="4963431"/>
                    <a:pt x="1812175" y="4971011"/>
                  </a:cubicBezTo>
                  <a:cubicBezTo>
                    <a:pt x="1851487" y="4980083"/>
                    <a:pt x="1888822" y="4997251"/>
                    <a:pt x="1928553" y="5004262"/>
                  </a:cubicBezTo>
                  <a:cubicBezTo>
                    <a:pt x="1970175" y="5011607"/>
                    <a:pt x="2268199" y="5035337"/>
                    <a:pt x="2294313" y="5037513"/>
                  </a:cubicBezTo>
                  <a:cubicBezTo>
                    <a:pt x="2449484" y="5026429"/>
                    <a:pt x="2605325" y="5022439"/>
                    <a:pt x="2759826" y="5004262"/>
                  </a:cubicBezTo>
                  <a:cubicBezTo>
                    <a:pt x="2829372" y="4996080"/>
                    <a:pt x="2866213" y="4963417"/>
                    <a:pt x="2926080" y="4937760"/>
                  </a:cubicBezTo>
                  <a:cubicBezTo>
                    <a:pt x="2942188" y="4930857"/>
                    <a:pt x="2958955" y="4925385"/>
                    <a:pt x="2975956" y="4921135"/>
                  </a:cubicBezTo>
                  <a:cubicBezTo>
                    <a:pt x="3003370" y="4914281"/>
                    <a:pt x="3031453" y="4910430"/>
                    <a:pt x="3059084" y="4904509"/>
                  </a:cubicBezTo>
                  <a:cubicBezTo>
                    <a:pt x="3109043" y="4893803"/>
                    <a:pt x="3158612" y="4881278"/>
                    <a:pt x="3208713" y="4871258"/>
                  </a:cubicBezTo>
                  <a:cubicBezTo>
                    <a:pt x="3269469" y="4859107"/>
                    <a:pt x="3331281" y="4852198"/>
                    <a:pt x="3391593" y="4838007"/>
                  </a:cubicBezTo>
                  <a:cubicBezTo>
                    <a:pt x="3425711" y="4829979"/>
                    <a:pt x="3457846" y="4815063"/>
                    <a:pt x="3491346" y="4804756"/>
                  </a:cubicBezTo>
                  <a:cubicBezTo>
                    <a:pt x="3568234" y="4781099"/>
                    <a:pt x="3620702" y="4773330"/>
                    <a:pt x="3690851" y="4738255"/>
                  </a:cubicBezTo>
                  <a:cubicBezTo>
                    <a:pt x="3708723" y="4729319"/>
                    <a:pt x="3724468" y="4716618"/>
                    <a:pt x="3740727" y="4705004"/>
                  </a:cubicBezTo>
                  <a:cubicBezTo>
                    <a:pt x="3763275" y="4688898"/>
                    <a:pt x="3782445" y="4667519"/>
                    <a:pt x="3807229" y="4655127"/>
                  </a:cubicBezTo>
                  <a:cubicBezTo>
                    <a:pt x="3860615" y="4628434"/>
                    <a:pt x="3973484" y="4588626"/>
                    <a:pt x="3973484" y="4588626"/>
                  </a:cubicBezTo>
                  <a:cubicBezTo>
                    <a:pt x="4034595" y="4539737"/>
                    <a:pt x="4053766" y="4514878"/>
                    <a:pt x="4123113" y="4488873"/>
                  </a:cubicBezTo>
                  <a:cubicBezTo>
                    <a:pt x="4144508" y="4480850"/>
                    <a:pt x="4167448" y="4477789"/>
                    <a:pt x="4189615" y="4472247"/>
                  </a:cubicBezTo>
                  <a:cubicBezTo>
                    <a:pt x="4337846" y="4373425"/>
                    <a:pt x="4111125" y="4519627"/>
                    <a:pt x="4322618" y="4405746"/>
                  </a:cubicBezTo>
                  <a:cubicBezTo>
                    <a:pt x="4443597" y="4340604"/>
                    <a:pt x="4432623" y="4336671"/>
                    <a:pt x="4522124" y="4272742"/>
                  </a:cubicBezTo>
                  <a:cubicBezTo>
                    <a:pt x="4589799" y="4224402"/>
                    <a:pt x="4577221" y="4243813"/>
                    <a:pt x="4655127" y="4172989"/>
                  </a:cubicBezTo>
                  <a:cubicBezTo>
                    <a:pt x="4689922" y="4141357"/>
                    <a:pt x="4728796" y="4112362"/>
                    <a:pt x="4754880" y="4073236"/>
                  </a:cubicBezTo>
                  <a:lnTo>
                    <a:pt x="4788131" y="4023360"/>
                  </a:lnTo>
                  <a:cubicBezTo>
                    <a:pt x="4829917" y="3898000"/>
                    <a:pt x="4773551" y="4052519"/>
                    <a:pt x="4838007" y="3923607"/>
                  </a:cubicBezTo>
                  <a:cubicBezTo>
                    <a:pt x="4857885" y="3883851"/>
                    <a:pt x="4873495" y="3833769"/>
                    <a:pt x="4887884" y="3790604"/>
                  </a:cubicBezTo>
                  <a:cubicBezTo>
                    <a:pt x="4893426" y="3757353"/>
                    <a:pt x="4897898" y="3723906"/>
                    <a:pt x="4904509" y="3690851"/>
                  </a:cubicBezTo>
                  <a:cubicBezTo>
                    <a:pt x="4908990" y="3668445"/>
                    <a:pt x="4916654" y="3646755"/>
                    <a:pt x="4921135" y="3624349"/>
                  </a:cubicBezTo>
                  <a:cubicBezTo>
                    <a:pt x="4927746" y="3591294"/>
                    <a:pt x="4929584" y="3557299"/>
                    <a:pt x="4937760" y="3524596"/>
                  </a:cubicBezTo>
                  <a:cubicBezTo>
                    <a:pt x="4946261" y="3490593"/>
                    <a:pt x="4959927" y="3458095"/>
                    <a:pt x="4971011" y="3424844"/>
                  </a:cubicBezTo>
                  <a:lnTo>
                    <a:pt x="4987636" y="3374967"/>
                  </a:lnTo>
                  <a:cubicBezTo>
                    <a:pt x="4993178" y="3336174"/>
                    <a:pt x="4996577" y="3297015"/>
                    <a:pt x="5004262" y="3258589"/>
                  </a:cubicBezTo>
                  <a:cubicBezTo>
                    <a:pt x="5007699" y="3241405"/>
                    <a:pt x="5017752" y="3225955"/>
                    <a:pt x="5020887" y="3208713"/>
                  </a:cubicBezTo>
                  <a:cubicBezTo>
                    <a:pt x="5028880" y="3164754"/>
                    <a:pt x="5031971" y="3120044"/>
                    <a:pt x="5037513" y="3075709"/>
                  </a:cubicBezTo>
                  <a:cubicBezTo>
                    <a:pt x="5031971" y="2748742"/>
                    <a:pt x="5030501" y="2421680"/>
                    <a:pt x="5020887" y="2094807"/>
                  </a:cubicBezTo>
                  <a:cubicBezTo>
                    <a:pt x="5016920" y="1959925"/>
                    <a:pt x="5008588" y="1958157"/>
                    <a:pt x="4971011" y="1845426"/>
                  </a:cubicBezTo>
                  <a:cubicBezTo>
                    <a:pt x="4971009" y="1845421"/>
                    <a:pt x="4937764" y="1745678"/>
                    <a:pt x="4937760" y="1745673"/>
                  </a:cubicBezTo>
                  <a:cubicBezTo>
                    <a:pt x="4926676" y="1729047"/>
                    <a:pt x="4913445" y="1713668"/>
                    <a:pt x="4904509" y="1695796"/>
                  </a:cubicBezTo>
                  <a:cubicBezTo>
                    <a:pt x="4891163" y="1669103"/>
                    <a:pt x="4883379" y="1639940"/>
                    <a:pt x="4871258" y="1612669"/>
                  </a:cubicBezTo>
                  <a:cubicBezTo>
                    <a:pt x="4835825" y="1532944"/>
                    <a:pt x="4834762" y="1546975"/>
                    <a:pt x="4788131" y="1463040"/>
                  </a:cubicBezTo>
                  <a:cubicBezTo>
                    <a:pt x="4719204" y="1338971"/>
                    <a:pt x="4782402" y="1449672"/>
                    <a:pt x="4738255" y="1346662"/>
                  </a:cubicBezTo>
                  <a:cubicBezTo>
                    <a:pt x="4728492" y="1323882"/>
                    <a:pt x="4715070" y="1302808"/>
                    <a:pt x="4705004" y="1280160"/>
                  </a:cubicBezTo>
                  <a:cubicBezTo>
                    <a:pt x="4692883" y="1252889"/>
                    <a:pt x="4688963" y="1221414"/>
                    <a:pt x="4671753" y="1197033"/>
                  </a:cubicBezTo>
                  <a:cubicBezTo>
                    <a:pt x="4621832" y="1126311"/>
                    <a:pt x="4560916" y="1064029"/>
                    <a:pt x="4505498" y="997527"/>
                  </a:cubicBezTo>
                  <a:cubicBezTo>
                    <a:pt x="4477789" y="964276"/>
                    <a:pt x="4448340" y="932401"/>
                    <a:pt x="4422371" y="897775"/>
                  </a:cubicBezTo>
                  <a:cubicBezTo>
                    <a:pt x="4405746" y="875608"/>
                    <a:pt x="4392088" y="850866"/>
                    <a:pt x="4372495" y="831273"/>
                  </a:cubicBezTo>
                  <a:cubicBezTo>
                    <a:pt x="4358366" y="817144"/>
                    <a:pt x="4337968" y="810814"/>
                    <a:pt x="4322618" y="798022"/>
                  </a:cubicBezTo>
                  <a:cubicBezTo>
                    <a:pt x="4304556" y="782970"/>
                    <a:pt x="4288043" y="765998"/>
                    <a:pt x="4272742" y="748146"/>
                  </a:cubicBezTo>
                  <a:cubicBezTo>
                    <a:pt x="4254709" y="727108"/>
                    <a:pt x="4243904" y="699677"/>
                    <a:pt x="4222866" y="681644"/>
                  </a:cubicBezTo>
                  <a:cubicBezTo>
                    <a:pt x="4204049" y="665515"/>
                    <a:pt x="4177212" y="661795"/>
                    <a:pt x="4156364" y="648393"/>
                  </a:cubicBezTo>
                  <a:cubicBezTo>
                    <a:pt x="3942520" y="510922"/>
                    <a:pt x="4066651" y="547324"/>
                    <a:pt x="3906982" y="515389"/>
                  </a:cubicBezTo>
                  <a:cubicBezTo>
                    <a:pt x="3873731" y="498764"/>
                    <a:pt x="3842497" y="477269"/>
                    <a:pt x="3807229" y="465513"/>
                  </a:cubicBezTo>
                  <a:cubicBezTo>
                    <a:pt x="3775249" y="454853"/>
                    <a:pt x="3740608" y="455099"/>
                    <a:pt x="3707476" y="448887"/>
                  </a:cubicBezTo>
                  <a:cubicBezTo>
                    <a:pt x="3651929" y="438472"/>
                    <a:pt x="3596969" y="424927"/>
                    <a:pt x="3541222" y="415636"/>
                  </a:cubicBezTo>
                  <a:cubicBezTo>
                    <a:pt x="3507971" y="410094"/>
                    <a:pt x="3475154" y="400307"/>
                    <a:pt x="3441469" y="399011"/>
                  </a:cubicBezTo>
                  <a:cubicBezTo>
                    <a:pt x="3186673" y="389211"/>
                    <a:pt x="2931622" y="387928"/>
                    <a:pt x="2676698" y="382386"/>
                  </a:cubicBezTo>
                  <a:cubicBezTo>
                    <a:pt x="2582487" y="376844"/>
                    <a:pt x="2487395" y="379760"/>
                    <a:pt x="2394066" y="365760"/>
                  </a:cubicBezTo>
                  <a:cubicBezTo>
                    <a:pt x="2374306" y="362796"/>
                    <a:pt x="2362061" y="341445"/>
                    <a:pt x="2344189" y="332509"/>
                  </a:cubicBezTo>
                  <a:cubicBezTo>
                    <a:pt x="2267774" y="294302"/>
                    <a:pt x="2288771" y="346364"/>
                    <a:pt x="2277687" y="349135"/>
                  </a:cubicBezTo>
                  <a:close/>
                </a:path>
              </a:pathLst>
            </a:cu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" name="任意多边形 155"/>
            <p:cNvSpPr/>
            <p:nvPr/>
          </p:nvSpPr>
          <p:spPr>
            <a:xfrm>
              <a:off x="10557164" y="644793"/>
              <a:ext cx="882497" cy="648740"/>
            </a:xfrm>
            <a:custGeom>
              <a:avLst/>
              <a:gdLst>
                <a:gd name="connsiteX0" fmla="*/ 0 w 882497"/>
                <a:gd name="connsiteY0" fmla="*/ 648740 h 648740"/>
                <a:gd name="connsiteX1" fmla="*/ 66501 w 882497"/>
                <a:gd name="connsiteY1" fmla="*/ 565613 h 648740"/>
                <a:gd name="connsiteX2" fmla="*/ 116378 w 882497"/>
                <a:gd name="connsiteY2" fmla="*/ 515736 h 648740"/>
                <a:gd name="connsiteX3" fmla="*/ 199505 w 882497"/>
                <a:gd name="connsiteY3" fmla="*/ 382733 h 648740"/>
                <a:gd name="connsiteX4" fmla="*/ 299258 w 882497"/>
                <a:gd name="connsiteY4" fmla="*/ 349482 h 648740"/>
                <a:gd name="connsiteX5" fmla="*/ 349134 w 882497"/>
                <a:gd name="connsiteY5" fmla="*/ 366107 h 648740"/>
                <a:gd name="connsiteX6" fmla="*/ 399011 w 882497"/>
                <a:gd name="connsiteY6" fmla="*/ 482485 h 648740"/>
                <a:gd name="connsiteX7" fmla="*/ 365760 w 882497"/>
                <a:gd name="connsiteY7" fmla="*/ 548987 h 648740"/>
                <a:gd name="connsiteX8" fmla="*/ 232756 w 882497"/>
                <a:gd name="connsiteY8" fmla="*/ 482485 h 648740"/>
                <a:gd name="connsiteX9" fmla="*/ 266007 w 882497"/>
                <a:gd name="connsiteY9" fmla="*/ 316231 h 648740"/>
                <a:gd name="connsiteX10" fmla="*/ 315883 w 882497"/>
                <a:gd name="connsiteY10" fmla="*/ 299605 h 648740"/>
                <a:gd name="connsiteX11" fmla="*/ 382385 w 882497"/>
                <a:gd name="connsiteY11" fmla="*/ 249729 h 648740"/>
                <a:gd name="connsiteX12" fmla="*/ 515389 w 882497"/>
                <a:gd name="connsiteY12" fmla="*/ 216478 h 648740"/>
                <a:gd name="connsiteX13" fmla="*/ 565265 w 882497"/>
                <a:gd name="connsiteY13" fmla="*/ 233104 h 648740"/>
                <a:gd name="connsiteX14" fmla="*/ 598516 w 882497"/>
                <a:gd name="connsiteY14" fmla="*/ 332856 h 648740"/>
                <a:gd name="connsiteX15" fmla="*/ 581891 w 882497"/>
                <a:gd name="connsiteY15" fmla="*/ 382733 h 648740"/>
                <a:gd name="connsiteX16" fmla="*/ 448887 w 882497"/>
                <a:gd name="connsiteY16" fmla="*/ 382733 h 648740"/>
                <a:gd name="connsiteX17" fmla="*/ 432261 w 882497"/>
                <a:gd name="connsiteY17" fmla="*/ 332856 h 648740"/>
                <a:gd name="connsiteX18" fmla="*/ 399011 w 882497"/>
                <a:gd name="connsiteY18" fmla="*/ 266354 h 648740"/>
                <a:gd name="connsiteX19" fmla="*/ 432261 w 882497"/>
                <a:gd name="connsiteY19" fmla="*/ 183227 h 648740"/>
                <a:gd name="connsiteX20" fmla="*/ 581891 w 882497"/>
                <a:gd name="connsiteY20" fmla="*/ 100100 h 648740"/>
                <a:gd name="connsiteX21" fmla="*/ 831272 w 882497"/>
                <a:gd name="connsiteY21" fmla="*/ 116725 h 648740"/>
                <a:gd name="connsiteX22" fmla="*/ 881149 w 882497"/>
                <a:gd name="connsiteY22" fmla="*/ 166602 h 648740"/>
                <a:gd name="connsiteX23" fmla="*/ 864523 w 882497"/>
                <a:gd name="connsiteY23" fmla="*/ 233104 h 648740"/>
                <a:gd name="connsiteX24" fmla="*/ 731520 w 882497"/>
                <a:gd name="connsiteY24" fmla="*/ 216478 h 648740"/>
                <a:gd name="connsiteX25" fmla="*/ 714894 w 882497"/>
                <a:gd name="connsiteY25" fmla="*/ 166602 h 648740"/>
                <a:gd name="connsiteX26" fmla="*/ 748145 w 882497"/>
                <a:gd name="connsiteY26" fmla="*/ 50224 h 648740"/>
                <a:gd name="connsiteX27" fmla="*/ 798021 w 882497"/>
                <a:gd name="connsiteY27" fmla="*/ 33598 h 648740"/>
                <a:gd name="connsiteX28" fmla="*/ 881149 w 882497"/>
                <a:gd name="connsiteY28" fmla="*/ 347 h 648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882497" h="648740">
                  <a:moveTo>
                    <a:pt x="0" y="648740"/>
                  </a:moveTo>
                  <a:cubicBezTo>
                    <a:pt x="22167" y="621031"/>
                    <a:pt x="43134" y="592318"/>
                    <a:pt x="66501" y="565613"/>
                  </a:cubicBezTo>
                  <a:cubicBezTo>
                    <a:pt x="81984" y="547918"/>
                    <a:pt x="102712" y="534869"/>
                    <a:pt x="116378" y="515736"/>
                  </a:cubicBezTo>
                  <a:cubicBezTo>
                    <a:pt x="146718" y="473260"/>
                    <a:pt x="151867" y="414491"/>
                    <a:pt x="199505" y="382733"/>
                  </a:cubicBezTo>
                  <a:cubicBezTo>
                    <a:pt x="228668" y="363291"/>
                    <a:pt x="299258" y="349482"/>
                    <a:pt x="299258" y="349482"/>
                  </a:cubicBezTo>
                  <a:cubicBezTo>
                    <a:pt x="315883" y="355024"/>
                    <a:pt x="335450" y="355159"/>
                    <a:pt x="349134" y="366107"/>
                  </a:cubicBezTo>
                  <a:cubicBezTo>
                    <a:pt x="385013" y="394810"/>
                    <a:pt x="389027" y="442553"/>
                    <a:pt x="399011" y="482485"/>
                  </a:cubicBezTo>
                  <a:cubicBezTo>
                    <a:pt x="387927" y="504652"/>
                    <a:pt x="388966" y="540285"/>
                    <a:pt x="365760" y="548987"/>
                  </a:cubicBezTo>
                  <a:cubicBezTo>
                    <a:pt x="280808" y="580844"/>
                    <a:pt x="264249" y="529725"/>
                    <a:pt x="232756" y="482485"/>
                  </a:cubicBezTo>
                  <a:cubicBezTo>
                    <a:pt x="243840" y="427067"/>
                    <a:pt x="242621" y="367681"/>
                    <a:pt x="266007" y="316231"/>
                  </a:cubicBezTo>
                  <a:cubicBezTo>
                    <a:pt x="273259" y="300277"/>
                    <a:pt x="300667" y="308300"/>
                    <a:pt x="315883" y="299605"/>
                  </a:cubicBezTo>
                  <a:cubicBezTo>
                    <a:pt x="339941" y="285857"/>
                    <a:pt x="356807" y="260386"/>
                    <a:pt x="382385" y="249729"/>
                  </a:cubicBezTo>
                  <a:cubicBezTo>
                    <a:pt x="424569" y="232153"/>
                    <a:pt x="515389" y="216478"/>
                    <a:pt x="515389" y="216478"/>
                  </a:cubicBezTo>
                  <a:cubicBezTo>
                    <a:pt x="532014" y="222020"/>
                    <a:pt x="555079" y="218844"/>
                    <a:pt x="565265" y="233104"/>
                  </a:cubicBezTo>
                  <a:cubicBezTo>
                    <a:pt x="585637" y="261625"/>
                    <a:pt x="598516" y="332856"/>
                    <a:pt x="598516" y="332856"/>
                  </a:cubicBezTo>
                  <a:cubicBezTo>
                    <a:pt x="592974" y="349482"/>
                    <a:pt x="594283" y="370341"/>
                    <a:pt x="581891" y="382733"/>
                  </a:cubicBezTo>
                  <a:cubicBezTo>
                    <a:pt x="547810" y="416814"/>
                    <a:pt x="480503" y="389056"/>
                    <a:pt x="448887" y="382733"/>
                  </a:cubicBezTo>
                  <a:cubicBezTo>
                    <a:pt x="443345" y="366107"/>
                    <a:pt x="439164" y="348964"/>
                    <a:pt x="432261" y="332856"/>
                  </a:cubicBezTo>
                  <a:cubicBezTo>
                    <a:pt x="422498" y="310076"/>
                    <a:pt x="399011" y="291138"/>
                    <a:pt x="399011" y="266354"/>
                  </a:cubicBezTo>
                  <a:cubicBezTo>
                    <a:pt x="399011" y="236511"/>
                    <a:pt x="412434" y="205532"/>
                    <a:pt x="432261" y="183227"/>
                  </a:cubicBezTo>
                  <a:cubicBezTo>
                    <a:pt x="480403" y="129067"/>
                    <a:pt x="523130" y="119686"/>
                    <a:pt x="581891" y="100100"/>
                  </a:cubicBezTo>
                  <a:cubicBezTo>
                    <a:pt x="665018" y="105642"/>
                    <a:pt x="749944" y="98652"/>
                    <a:pt x="831272" y="116725"/>
                  </a:cubicBezTo>
                  <a:cubicBezTo>
                    <a:pt x="854224" y="121826"/>
                    <a:pt x="874690" y="143994"/>
                    <a:pt x="881149" y="166602"/>
                  </a:cubicBezTo>
                  <a:cubicBezTo>
                    <a:pt x="887426" y="188572"/>
                    <a:pt x="870065" y="210937"/>
                    <a:pt x="864523" y="233104"/>
                  </a:cubicBezTo>
                  <a:cubicBezTo>
                    <a:pt x="820189" y="227562"/>
                    <a:pt x="772349" y="234624"/>
                    <a:pt x="731520" y="216478"/>
                  </a:cubicBezTo>
                  <a:cubicBezTo>
                    <a:pt x="715506" y="209361"/>
                    <a:pt x="713150" y="184040"/>
                    <a:pt x="714894" y="166602"/>
                  </a:cubicBezTo>
                  <a:cubicBezTo>
                    <a:pt x="718908" y="126457"/>
                    <a:pt x="726762" y="84437"/>
                    <a:pt x="748145" y="50224"/>
                  </a:cubicBezTo>
                  <a:cubicBezTo>
                    <a:pt x="757433" y="35363"/>
                    <a:pt x="782346" y="41435"/>
                    <a:pt x="798021" y="33598"/>
                  </a:cubicBezTo>
                  <a:cubicBezTo>
                    <a:pt x="876818" y="-5801"/>
                    <a:pt x="816990" y="347"/>
                    <a:pt x="881149" y="347"/>
                  </a:cubicBezTo>
                </a:path>
              </a:pathLst>
            </a:cu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20" name="直接箭头连接符 19"/>
          <p:cNvCxnSpPr/>
          <p:nvPr/>
        </p:nvCxnSpPr>
        <p:spPr>
          <a:xfrm flipH="1">
            <a:off x="6231890" y="2900680"/>
            <a:ext cx="369570" cy="367665"/>
          </a:xfrm>
          <a:prstGeom prst="straightConnector1">
            <a:avLst/>
          </a:prstGeom>
          <a:ln w="57150">
            <a:solidFill>
              <a:srgbClr val="F2CE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图片 2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9445" y="3557905"/>
            <a:ext cx="1056005" cy="991235"/>
          </a:xfrm>
          <a:prstGeom prst="rect">
            <a:avLst/>
          </a:prstGeom>
        </p:spPr>
      </p:pic>
      <p:sp>
        <p:nvSpPr>
          <p:cNvPr id="25" name="椭圆 24"/>
          <p:cNvSpPr/>
          <p:nvPr/>
        </p:nvSpPr>
        <p:spPr>
          <a:xfrm>
            <a:off x="2332355" y="3949065"/>
            <a:ext cx="209550" cy="20955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1983740" y="4277360"/>
            <a:ext cx="209550" cy="20955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1990090" y="3949065"/>
            <a:ext cx="209550" cy="20955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cxnSp>
        <p:nvCxnSpPr>
          <p:cNvPr id="34" name="直接箭头连接符 33"/>
          <p:cNvCxnSpPr/>
          <p:nvPr/>
        </p:nvCxnSpPr>
        <p:spPr>
          <a:xfrm flipH="1">
            <a:off x="6682105" y="3000375"/>
            <a:ext cx="128270" cy="471805"/>
          </a:xfrm>
          <a:prstGeom prst="straightConnector1">
            <a:avLst/>
          </a:prstGeom>
          <a:ln w="57150">
            <a:solidFill>
              <a:srgbClr val="DE5F0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 flipH="1">
            <a:off x="7040245" y="3064510"/>
            <a:ext cx="40005" cy="421005"/>
          </a:xfrm>
          <a:prstGeom prst="straightConnector1">
            <a:avLst/>
          </a:prstGeom>
          <a:ln w="57150">
            <a:solidFill>
              <a:srgbClr val="DE5F0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>
            <a:off x="7388860" y="3019425"/>
            <a:ext cx="186690" cy="424180"/>
          </a:xfrm>
          <a:prstGeom prst="straightConnector1">
            <a:avLst/>
          </a:prstGeom>
          <a:ln w="57150">
            <a:solidFill>
              <a:srgbClr val="DE5F0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>
            <a:off x="7240270" y="3050540"/>
            <a:ext cx="86360" cy="431165"/>
          </a:xfrm>
          <a:prstGeom prst="straightConnector1">
            <a:avLst/>
          </a:prstGeom>
          <a:ln w="57150">
            <a:solidFill>
              <a:srgbClr val="DE5F0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/>
          <p:cNvSpPr/>
          <p:nvPr/>
        </p:nvSpPr>
        <p:spPr>
          <a:xfrm>
            <a:off x="2613025" y="3557905"/>
            <a:ext cx="333375" cy="3238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b="1" dirty="0">
              <a:solidFill>
                <a:schemeClr val="bg1"/>
              </a:solidFill>
            </a:endParaRPr>
          </a:p>
        </p:txBody>
      </p:sp>
      <p:sp>
        <p:nvSpPr>
          <p:cNvPr id="70" name="文本框 69"/>
          <p:cNvSpPr txBox="1"/>
          <p:nvPr/>
        </p:nvSpPr>
        <p:spPr>
          <a:xfrm>
            <a:off x="2526030" y="3531870"/>
            <a:ext cx="507365" cy="321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  <a:t>100%</a:t>
            </a:r>
          </a:p>
        </p:txBody>
      </p:sp>
      <p:sp>
        <p:nvSpPr>
          <p:cNvPr id="160" name="流程图: 可选过程 159"/>
          <p:cNvSpPr/>
          <p:nvPr/>
        </p:nvSpPr>
        <p:spPr>
          <a:xfrm>
            <a:off x="132715" y="1688465"/>
            <a:ext cx="4886960" cy="386715"/>
          </a:xfrm>
          <a:prstGeom prst="flowChartAlternate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>
                <a:sym typeface="+mn-ea"/>
              </a:rPr>
              <a:t>落子阶段本来是选</a:t>
            </a:r>
            <a:r>
              <a:rPr lang="en-US" altLang="zh-CN" sz="2000">
                <a:sym typeface="+mn-ea"/>
              </a:rPr>
              <a:t>N</a:t>
            </a:r>
            <a:r>
              <a:rPr lang="zh-CN" altLang="en-US" sz="2000">
                <a:sym typeface="+mn-ea"/>
              </a:rPr>
              <a:t>最大的子节点</a:t>
            </a:r>
          </a:p>
        </p:txBody>
      </p:sp>
      <p:sp>
        <p:nvSpPr>
          <p:cNvPr id="161" name="矩形 160"/>
          <p:cNvSpPr/>
          <p:nvPr/>
        </p:nvSpPr>
        <p:spPr>
          <a:xfrm>
            <a:off x="5332394" y="4149374"/>
            <a:ext cx="1246911" cy="52939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</a:t>
            </a:r>
            <a:r>
              <a:rPr lang="en-US" altLang="zh-CN" baseline="-25000" dirty="0"/>
              <a:t>3</a:t>
            </a:r>
            <a:r>
              <a:rPr lang="en-US" altLang="zh-CN" dirty="0"/>
              <a:t> = 95</a:t>
            </a:r>
            <a:endParaRPr lang="zh-CN" altLang="en-US" dirty="0"/>
          </a:p>
        </p:txBody>
      </p:sp>
      <p:sp>
        <p:nvSpPr>
          <p:cNvPr id="162" name="矩形 161"/>
          <p:cNvSpPr/>
          <p:nvPr/>
        </p:nvSpPr>
        <p:spPr>
          <a:xfrm>
            <a:off x="8658648" y="4064500"/>
            <a:ext cx="1246911" cy="52939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</a:t>
            </a:r>
            <a:r>
              <a:rPr lang="en-US" altLang="zh-CN" baseline="-25000" dirty="0"/>
              <a:t>6</a:t>
            </a:r>
            <a:r>
              <a:rPr lang="en-US" altLang="zh-CN" dirty="0"/>
              <a:t> = 1</a:t>
            </a:r>
            <a:endParaRPr lang="zh-CN" altLang="en-US" dirty="0"/>
          </a:p>
        </p:txBody>
      </p:sp>
      <p:sp>
        <p:nvSpPr>
          <p:cNvPr id="163" name="文本框 162"/>
          <p:cNvSpPr txBox="1"/>
          <p:nvPr/>
        </p:nvSpPr>
        <p:spPr>
          <a:xfrm>
            <a:off x="6363215" y="4147853"/>
            <a:ext cx="4379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3600" b="1" noProof="0" dirty="0">
                <a:solidFill>
                  <a:srgbClr val="FF0000"/>
                </a:solidFill>
                <a:latin typeface="Arial" panose="020B0604020202020204"/>
                <a:ea typeface="微软雅黑" panose="020B0503020204020204" charset="-122"/>
              </a:rPr>
              <a:t>√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</a:endParaRPr>
          </a:p>
        </p:txBody>
      </p:sp>
      <p:grpSp>
        <p:nvGrpSpPr>
          <p:cNvPr id="172" name="组合 171"/>
          <p:cNvGrpSpPr/>
          <p:nvPr/>
        </p:nvGrpSpPr>
        <p:grpSpPr>
          <a:xfrm>
            <a:off x="1923415" y="3564890"/>
            <a:ext cx="1028700" cy="974725"/>
            <a:chOff x="3030" y="5608"/>
            <a:chExt cx="1620" cy="1535"/>
          </a:xfrm>
        </p:grpSpPr>
        <p:sp>
          <p:nvSpPr>
            <p:cNvPr id="46" name="矩形 45"/>
            <p:cNvSpPr/>
            <p:nvPr/>
          </p:nvSpPr>
          <p:spPr>
            <a:xfrm>
              <a:off x="4120" y="6113"/>
              <a:ext cx="525" cy="510"/>
            </a:xfrm>
            <a:prstGeom prst="rect">
              <a:avLst/>
            </a:prstGeom>
            <a:solidFill>
              <a:srgbClr val="E8EFFF"/>
            </a:solidFill>
            <a:ln w="3175"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endParaRPr lang="zh-CN" altLang="en-US" sz="3200" b="1" dirty="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4125" y="6633"/>
              <a:ext cx="525" cy="510"/>
            </a:xfrm>
            <a:prstGeom prst="rect">
              <a:avLst/>
            </a:prstGeom>
            <a:solidFill>
              <a:srgbClr val="E8EFFF"/>
            </a:solidFill>
            <a:ln w="3175"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endParaRPr lang="zh-CN" altLang="en-US" sz="3200" b="1" dirty="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3575" y="5608"/>
              <a:ext cx="525" cy="510"/>
            </a:xfrm>
            <a:prstGeom prst="rect">
              <a:avLst/>
            </a:prstGeom>
            <a:solidFill>
              <a:srgbClr val="E8EFFF"/>
            </a:solidFill>
            <a:ln w="3175"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endParaRPr lang="zh-CN" altLang="en-US" sz="3200" b="1" dirty="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66" name="矩形 65"/>
            <p:cNvSpPr/>
            <p:nvPr/>
          </p:nvSpPr>
          <p:spPr>
            <a:xfrm>
              <a:off x="3030" y="5613"/>
              <a:ext cx="525" cy="510"/>
            </a:xfrm>
            <a:prstGeom prst="rect">
              <a:avLst/>
            </a:prstGeom>
            <a:solidFill>
              <a:srgbClr val="E8EFFF"/>
            </a:solidFill>
            <a:ln w="3175"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endParaRPr lang="zh-CN" altLang="en-US" sz="3200" b="1" dirty="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67" name="矩形 66"/>
            <p:cNvSpPr/>
            <p:nvPr/>
          </p:nvSpPr>
          <p:spPr>
            <a:xfrm>
              <a:off x="4120" y="5608"/>
              <a:ext cx="525" cy="510"/>
            </a:xfrm>
            <a:prstGeom prst="rect">
              <a:avLst/>
            </a:prstGeom>
            <a:solidFill>
              <a:srgbClr val="6E94E0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171" name="矩形 170"/>
            <p:cNvSpPr/>
            <p:nvPr/>
          </p:nvSpPr>
          <p:spPr>
            <a:xfrm>
              <a:off x="3575" y="6633"/>
              <a:ext cx="525" cy="510"/>
            </a:xfrm>
            <a:prstGeom prst="rect">
              <a:avLst/>
            </a:prstGeom>
            <a:solidFill>
              <a:srgbClr val="E8EFFF"/>
            </a:solidFill>
            <a:ln w="3175"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64" name="流程图: 可选过程 163"/>
          <p:cNvSpPr/>
          <p:nvPr/>
        </p:nvSpPr>
        <p:spPr>
          <a:xfrm>
            <a:off x="508635" y="2287905"/>
            <a:ext cx="4134485" cy="776605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>
                <a:solidFill>
                  <a:schemeClr val="accent6">
                    <a:lumMod val="40000"/>
                    <a:lumOff val="60000"/>
                  </a:schemeClr>
                </a:solidFill>
                <a:sym typeface="+mn-ea"/>
              </a:rPr>
              <a:t>训练</a:t>
            </a:r>
            <a:r>
              <a:rPr lang="zh-CN" altLang="en-US" sz="2000">
                <a:sym typeface="+mn-ea"/>
              </a:rPr>
              <a:t>时为了</a:t>
            </a:r>
            <a:r>
              <a:rPr lang="zh-CN" altLang="en-US" sz="2000">
                <a:solidFill>
                  <a:schemeClr val="accent6">
                    <a:lumMod val="40000"/>
                    <a:lumOff val="60000"/>
                  </a:schemeClr>
                </a:solidFill>
                <a:sym typeface="+mn-ea"/>
              </a:rPr>
              <a:t>开局</a:t>
            </a:r>
            <a:r>
              <a:rPr lang="zh-CN" altLang="en-US" sz="2000">
                <a:sym typeface="+mn-ea"/>
              </a:rPr>
              <a:t>阶段能多多探索，</a:t>
            </a:r>
          </a:p>
          <a:p>
            <a:pPr algn="ctr"/>
            <a:r>
              <a:rPr lang="zh-CN" altLang="en-US" sz="2000">
                <a:sym typeface="+mn-ea"/>
              </a:rPr>
              <a:t>所以增加噪音，比如</a:t>
            </a:r>
            <a:r>
              <a:rPr lang="en-US" altLang="zh-CN" sz="2000">
                <a:sym typeface="+mn-ea"/>
              </a:rPr>
              <a:t>……</a:t>
            </a:r>
          </a:p>
        </p:txBody>
      </p:sp>
      <p:grpSp>
        <p:nvGrpSpPr>
          <p:cNvPr id="168" name="组合 167"/>
          <p:cNvGrpSpPr/>
          <p:nvPr/>
        </p:nvGrpSpPr>
        <p:grpSpPr>
          <a:xfrm>
            <a:off x="508000" y="4812030"/>
            <a:ext cx="4923155" cy="1191260"/>
            <a:chOff x="878" y="7932"/>
            <a:chExt cx="7753" cy="1876"/>
          </a:xfrm>
        </p:grpSpPr>
        <p:sp>
          <p:nvSpPr>
            <p:cNvPr id="166" name="流程图: 可选过程 165"/>
            <p:cNvSpPr/>
            <p:nvPr/>
          </p:nvSpPr>
          <p:spPr>
            <a:xfrm>
              <a:off x="1260" y="7932"/>
              <a:ext cx="4578" cy="637"/>
            </a:xfrm>
            <a:prstGeom prst="flowChartAlternateProcess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2000">
                  <a:sym typeface="+mn-ea"/>
                </a:rPr>
                <a:t>或者</a:t>
              </a:r>
              <a:r>
                <a:rPr lang="en-US" altLang="zh-CN" sz="2000">
                  <a:sym typeface="+mn-ea"/>
                </a:rPr>
                <a:t>……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7" name="文本框 166"/>
                <p:cNvSpPr txBox="1"/>
                <p:nvPr/>
              </p:nvSpPr>
              <p:spPr>
                <a:xfrm>
                  <a:off x="878" y="8106"/>
                  <a:ext cx="7753" cy="1702"/>
                </a:xfrm>
                <a:prstGeom prst="rect">
                  <a:avLst/>
                </a:prstGeom>
                <a:noFill/>
              </p:spPr>
              <p:txBody>
                <a:bodyPr wrap="none" rtlCol="0" anchor="t">
                  <a:spAutoFit/>
                </a:bodyPr>
                <a:lstStyle/>
                <a:p>
                  <a:pPr marL="0" marR="0" indent="0" algn="l" defTabSz="914400" rtl="0" eaLnBrk="1" fontAlgn="auto" latinLnBrk="0" hangingPunct="1">
                    <a:lnSpc>
                      <a:spcPct val="15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kumimoji="0" lang="en-US" altLang="zh-CN" sz="18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微软雅黑" panose="020B0503020204020204" charset="-122"/>
                                <a:cs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kumimoji="0" lang="en-US" altLang="zh-CN" sz="18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微软雅黑" panose="020B0503020204020204" charset="-122"/>
                                    <a:cs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kumimoji="0" lang="en-US" altLang="zh-CN" sz="18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微软雅黑" panose="020B0503020204020204" charset="-122"/>
                                        <a:cs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8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微软雅黑" panose="020B0503020204020204" charset="-122"/>
                                        <a:cs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kumimoji="0" lang="en-US" altLang="zh-CN" sz="18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微软雅黑" panose="020B0503020204020204" charset="-122"/>
                                        <a:cs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kumimoji="0" lang="en-US" altLang="zh-CN" sz="18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微软雅黑" panose="020B0503020204020204" charset="-122"/>
                                    <a:cs typeface="Cambria Math" panose="02040503050406030204" pitchFamily="18" charset="0"/>
                                  </a:rPr>
                                  <m:t>1/</m:t>
                                </m:r>
                                <m:r>
                                  <a:rPr kumimoji="0" lang="en-US" altLang="zh-CN" sz="18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微软雅黑" panose="020B0503020204020204" charset="-122"/>
                                    <a:cs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kumimoji="0" lang="en-US" altLang="zh-CN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微软雅黑" panose="020B0503020204020204" charset="-122"/>
                                    <a:cs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kumimoji="0" lang="en-US" altLang="zh-CN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微软雅黑" panose="020B0503020204020204" charset="-122"/>
                                        <a:cs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微软雅黑" panose="020B0503020204020204" charset="-122"/>
                                        <a:cs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kumimoji="0" lang="en-US" altLang="zh-CN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微软雅黑" panose="020B0503020204020204" charset="-122"/>
                                        <a:cs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kumimoji="0" lang="en-US" altLang="zh-CN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微软雅黑" panose="020B0503020204020204" charset="-122"/>
                                    <a:cs typeface="Cambria Math" panose="02040503050406030204" pitchFamily="18" charset="0"/>
                                  </a:rPr>
                                  <m:t>1/</m:t>
                                </m:r>
                                <m:r>
                                  <a:rPr kumimoji="0" lang="en-US" altLang="zh-CN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微软雅黑" panose="020B0503020204020204" charset="-122"/>
                                    <a:cs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kumimoji="0" lang="en-US" altLang="zh-CN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微软雅黑" panose="020B0503020204020204" charset="-122"/>
                                <a:cs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kumimoji="0" lang="en-US" altLang="zh-CN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微软雅黑" panose="020B0503020204020204" charset="-122"/>
                                    <a:cs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kumimoji="0" lang="en-US" altLang="zh-CN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微软雅黑" panose="020B0503020204020204" charset="-122"/>
                                        <a:cs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微软雅黑" panose="020B0503020204020204" charset="-122"/>
                                        <a:cs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kumimoji="0" lang="en-US" altLang="zh-CN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微软雅黑" panose="020B0503020204020204" charset="-122"/>
                                        <a:cs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kumimoji="0" lang="en-US" altLang="zh-CN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微软雅黑" panose="020B0503020204020204" charset="-122"/>
                                    <a:cs typeface="Cambria Math" panose="02040503050406030204" pitchFamily="18" charset="0"/>
                                  </a:rPr>
                                  <m:t>1/</m:t>
                                </m:r>
                                <m:r>
                                  <a:rPr kumimoji="0" lang="en-US" altLang="zh-CN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微软雅黑" panose="020B0503020204020204" charset="-122"/>
                                    <a:cs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kumimoji="0" lang="en-US" altLang="zh-CN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微软雅黑" panose="020B0503020204020204" charset="-122"/>
                                <a:cs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kumimoji="0" lang="en-US" altLang="zh-CN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微软雅黑" panose="020B0503020204020204" charset="-122"/>
                                    <a:cs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kumimoji="0" lang="en-US" altLang="zh-CN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微软雅黑" panose="020B0503020204020204" charset="-122"/>
                                        <a:cs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微软雅黑" panose="020B0503020204020204" charset="-122"/>
                                        <a:cs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kumimoji="0" lang="en-US" altLang="zh-CN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微软雅黑" panose="020B0503020204020204" charset="-122"/>
                                        <a:cs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kumimoji="0" lang="en-US" altLang="zh-CN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微软雅黑" panose="020B0503020204020204" charset="-122"/>
                                    <a:cs typeface="Cambria Math" panose="02040503050406030204" pitchFamily="18" charset="0"/>
                                  </a:rPr>
                                  <m:t>1/</m:t>
                                </m:r>
                                <m:r>
                                  <a:rPr kumimoji="0" lang="en-US" altLang="zh-CN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微软雅黑" panose="020B0503020204020204" charset="-122"/>
                                    <a:cs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kumimoji="0" lang="en-US" altLang="zh-CN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微软雅黑" panose="020B0503020204020204" charset="-122"/>
                                <a:cs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kumimoji="0" lang="en-US" altLang="zh-CN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微软雅黑" panose="020B0503020204020204" charset="-122"/>
                                    <a:cs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kumimoji="0" lang="en-US" altLang="zh-CN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微软雅黑" panose="020B0503020204020204" charset="-122"/>
                                        <a:cs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微软雅黑" panose="020B0503020204020204" charset="-122"/>
                                        <a:cs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kumimoji="0" lang="en-US" altLang="zh-CN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微软雅黑" panose="020B0503020204020204" charset="-122"/>
                                        <a:cs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kumimoji="0" lang="en-US" altLang="zh-CN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微软雅黑" panose="020B0503020204020204" charset="-122"/>
                                    <a:cs typeface="Cambria Math" panose="02040503050406030204" pitchFamily="18" charset="0"/>
                                  </a:rPr>
                                  <m:t>1/</m:t>
                                </m:r>
                                <m:r>
                                  <a:rPr kumimoji="0" lang="en-US" altLang="zh-CN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微软雅黑" panose="020B0503020204020204" charset="-122"/>
                                    <a:cs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kumimoji="0" lang="en-US" altLang="zh-CN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微软雅黑" panose="020B0503020204020204" charset="-122"/>
                                <a:cs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kumimoji="0" lang="en-US" altLang="zh-CN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微软雅黑" panose="020B0503020204020204" charset="-122"/>
                                    <a:cs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kumimoji="0" lang="en-US" altLang="zh-CN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微软雅黑" panose="020B0503020204020204" charset="-122"/>
                                        <a:cs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微软雅黑" panose="020B0503020204020204" charset="-122"/>
                                        <a:cs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kumimoji="0" lang="en-US" altLang="zh-CN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微软雅黑" panose="020B0503020204020204" charset="-122"/>
                                        <a:cs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kumimoji="0" lang="en-US" altLang="zh-CN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微软雅黑" panose="020B0503020204020204" charset="-122"/>
                                    <a:cs typeface="Cambria Math" panose="02040503050406030204" pitchFamily="18" charset="0"/>
                                  </a:rPr>
                                  <m:t>1/</m:t>
                                </m:r>
                                <m:r>
                                  <a:rPr kumimoji="0" lang="en-US" altLang="zh-CN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微软雅黑" panose="020B0503020204020204" charset="-122"/>
                                    <a:cs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kumimoji="0" lang="en-US" altLang="zh-CN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微软雅黑" panose="020B0503020204020204" charset="-122"/>
                                <a:cs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kumimoji="0" lang="en-US" altLang="zh-CN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微软雅黑" panose="020B0503020204020204" charset="-122"/>
                                    <a:cs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kumimoji="0" lang="en-US" altLang="zh-CN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微软雅黑" panose="020B0503020204020204" charset="-122"/>
                                        <a:cs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微软雅黑" panose="020B0503020204020204" charset="-122"/>
                                        <a:cs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kumimoji="0" lang="en-US" altLang="zh-CN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微软雅黑" panose="020B0503020204020204" charset="-122"/>
                                        <a:cs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kumimoji="0" lang="en-US" altLang="zh-CN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微软雅黑" panose="020B0503020204020204" charset="-122"/>
                                    <a:cs typeface="Cambria Math" panose="02040503050406030204" pitchFamily="18" charset="0"/>
                                  </a:rPr>
                                  <m:t>1/</m:t>
                                </m:r>
                                <m:r>
                                  <a:rPr kumimoji="0" lang="en-US" altLang="zh-CN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微软雅黑" panose="020B0503020204020204" charset="-122"/>
                                    <a:cs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</m:den>
                        </m:f>
                      </m:oMath>
                    </m:oMathPara>
                  </a14:m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/>
                    <a:ea typeface="微软雅黑" panose="020B0503020204020204" charset="-122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67" name="文本框 1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8" y="8106"/>
                  <a:ext cx="7753" cy="1702"/>
                </a:xfrm>
                <a:prstGeom prst="rect">
                  <a:avLst/>
                </a:prstGeom>
                <a:blipFill rotWithShape="1">
                  <a:blip r:embed="rId4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69" name="流程图: 可选过程 168"/>
          <p:cNvSpPr/>
          <p:nvPr/>
        </p:nvSpPr>
        <p:spPr>
          <a:xfrm>
            <a:off x="892175" y="6101715"/>
            <a:ext cx="3750945" cy="404495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>
                <a:sym typeface="+mn-ea"/>
              </a:rPr>
              <a:t>类似玻尔兹曼分布，</a:t>
            </a:r>
            <a:r>
              <a:rPr lang="en-US" altLang="zh-CN" sz="2000">
                <a:sym typeface="+mn-ea"/>
              </a:rPr>
              <a:t>T=1</a:t>
            </a:r>
            <a:r>
              <a:rPr lang="zh-CN" altLang="en-US" sz="2000">
                <a:sym typeface="+mn-ea"/>
              </a:rPr>
              <a:t>为温度</a:t>
            </a:r>
          </a:p>
        </p:txBody>
      </p:sp>
      <p:grpSp>
        <p:nvGrpSpPr>
          <p:cNvPr id="174" name="组合 173"/>
          <p:cNvGrpSpPr/>
          <p:nvPr/>
        </p:nvGrpSpPr>
        <p:grpSpPr>
          <a:xfrm>
            <a:off x="1849120" y="3483610"/>
            <a:ext cx="1216025" cy="1076325"/>
            <a:chOff x="642" y="5295"/>
            <a:chExt cx="1915" cy="1695"/>
          </a:xfrm>
        </p:grpSpPr>
        <p:sp>
          <p:nvSpPr>
            <p:cNvPr id="158" name="文本框 157"/>
            <p:cNvSpPr txBox="1"/>
            <p:nvPr/>
          </p:nvSpPr>
          <p:spPr>
            <a:xfrm>
              <a:off x="1708" y="5321"/>
              <a:ext cx="849" cy="6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indent="0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>
                      <a:lumMod val="40000"/>
                      <a:lumOff val="60000"/>
                    </a:schemeClr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rPr>
                <a:t>95%</a:t>
              </a:r>
            </a:p>
          </p:txBody>
        </p:sp>
        <p:sp>
          <p:nvSpPr>
            <p:cNvPr id="77" name="文本框 76"/>
            <p:cNvSpPr txBox="1"/>
            <p:nvPr/>
          </p:nvSpPr>
          <p:spPr>
            <a:xfrm>
              <a:off x="1183" y="5296"/>
              <a:ext cx="693" cy="6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indent="0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rPr>
                <a:t>1%</a:t>
              </a:r>
            </a:p>
          </p:txBody>
        </p:sp>
        <p:sp>
          <p:nvSpPr>
            <p:cNvPr id="78" name="文本框 77"/>
            <p:cNvSpPr txBox="1"/>
            <p:nvPr/>
          </p:nvSpPr>
          <p:spPr>
            <a:xfrm>
              <a:off x="1738" y="5818"/>
              <a:ext cx="693" cy="6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indent="0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rPr>
                <a:t>1%</a:t>
              </a:r>
            </a:p>
          </p:txBody>
        </p:sp>
        <p:sp>
          <p:nvSpPr>
            <p:cNvPr id="94" name="文本框 93"/>
            <p:cNvSpPr txBox="1"/>
            <p:nvPr/>
          </p:nvSpPr>
          <p:spPr>
            <a:xfrm>
              <a:off x="1192" y="6338"/>
              <a:ext cx="693" cy="6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indent="0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rPr>
                <a:t>1%</a:t>
              </a:r>
            </a:p>
          </p:txBody>
        </p:sp>
        <p:sp>
          <p:nvSpPr>
            <p:cNvPr id="95" name="文本框 94"/>
            <p:cNvSpPr txBox="1"/>
            <p:nvPr/>
          </p:nvSpPr>
          <p:spPr>
            <a:xfrm>
              <a:off x="642" y="5295"/>
              <a:ext cx="693" cy="6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indent="0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rPr>
                <a:t>1%</a:t>
              </a:r>
            </a:p>
          </p:txBody>
        </p:sp>
        <p:sp>
          <p:nvSpPr>
            <p:cNvPr id="170" name="文本框 169"/>
            <p:cNvSpPr txBox="1"/>
            <p:nvPr/>
          </p:nvSpPr>
          <p:spPr>
            <a:xfrm>
              <a:off x="1738" y="6338"/>
              <a:ext cx="693" cy="6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indent="0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rPr>
                <a:t>1%</a:t>
              </a:r>
            </a:p>
          </p:txBody>
        </p:sp>
      </p:grpSp>
      <p:sp>
        <p:nvSpPr>
          <p:cNvPr id="175" name="手杖形箭头 174"/>
          <p:cNvSpPr/>
          <p:nvPr/>
        </p:nvSpPr>
        <p:spPr>
          <a:xfrm rot="5220000">
            <a:off x="2484755" y="4046855"/>
            <a:ext cx="2172970" cy="1136650"/>
          </a:xfrm>
          <a:prstGeom prst="uturnArrow">
            <a:avLst/>
          </a:prstGeom>
          <a:solidFill>
            <a:schemeClr val="accent2">
              <a:alpha val="6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1159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4" presetClass="emph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1.04167E-6 -4.81481E-6 L -0.00065 -0.02916 " pathEditMode="relative" rAng="0" ptsTypes="AA">
                                      <p:cBhvr>
                                        <p:cTn id="14" dur="125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-1458"/>
                                    </p:animMotion>
                                    <p:animRot by="1500000">
                                      <p:cBhvr>
                                        <p:cTn id="15" dur="6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6" dur="63" fill="hold">
                                          <p:stCondLst>
                                            <p:cond delay="63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7" dur="63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8" dur="63" fill="hold">
                                          <p:stCondLst>
                                            <p:cond delay="188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25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6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1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6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5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0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" grpId="0" bldLvl="0" animBg="1"/>
      <p:bldP spid="161" grpId="1" bldLvl="0" animBg="1"/>
      <p:bldP spid="162" grpId="0" bldLvl="0" animBg="1"/>
      <p:bldP spid="163" grpId="0"/>
      <p:bldP spid="164" grpId="0" bldLvl="0" animBg="1"/>
      <p:bldP spid="164" grpId="1" animBg="1"/>
      <p:bldP spid="169" grpId="0" bldLvl="0" animBg="1"/>
      <p:bldP spid="169" grpId="1" animBg="1"/>
      <p:bldP spid="175" grpId="0" animBg="1"/>
      <p:bldP spid="175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143879" y="899719"/>
            <a:ext cx="1554480" cy="589280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pPr marL="0" marR="0" indent="0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3600" dirty="0">
                <a:solidFill>
                  <a:schemeClr val="bg1"/>
                </a:solidFill>
                <a:latin typeface="Arial" panose="020B0604020202020204"/>
                <a:ea typeface="微软雅黑" panose="020B0503020204020204" charset="-122"/>
              </a:rPr>
              <a:t>训练前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464552" y="900093"/>
            <a:ext cx="1554480" cy="589280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zh-CN" altLang="en-US" sz="3600" dirty="0">
                <a:solidFill>
                  <a:schemeClr val="bg1"/>
                </a:solidFill>
                <a:latin typeface="Arial" panose="020B0604020202020204"/>
                <a:ea typeface="微软雅黑" panose="020B0503020204020204" charset="-122"/>
                <a:sym typeface="+mn-ea"/>
              </a:rPr>
              <a:t>训练后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234" y="1602106"/>
            <a:ext cx="4805055" cy="4796157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1906" y="1584426"/>
            <a:ext cx="4813953" cy="4751665"/>
          </a:xfrm>
          <a:prstGeom prst="rect">
            <a:avLst/>
          </a:prstGeom>
        </p:spPr>
      </p:pic>
      <p:sp>
        <p:nvSpPr>
          <p:cNvPr id="17" name="标题 16"/>
          <p:cNvSpPr>
            <a:spLocks noGrp="1"/>
          </p:cNvSpPr>
          <p:nvPr>
            <p:ph type="title" idx="4294967295"/>
          </p:nvPr>
        </p:nvSpPr>
        <p:spPr>
          <a:xfrm>
            <a:off x="517404" y="358803"/>
            <a:ext cx="7661997" cy="428241"/>
          </a:xfrm>
        </p:spPr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</a:rPr>
              <a:t>我的实验：五子棋</a:t>
            </a:r>
          </a:p>
        </p:txBody>
      </p:sp>
      <p:sp>
        <p:nvSpPr>
          <p:cNvPr id="2" name="圆角矩形 1"/>
          <p:cNvSpPr/>
          <p:nvPr/>
        </p:nvSpPr>
        <p:spPr>
          <a:xfrm>
            <a:off x="4453255" y="786765"/>
            <a:ext cx="3286125" cy="45847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0 </a:t>
            </a:r>
            <a:r>
              <a:rPr lang="zh-CN" altLang="en-US" dirty="0">
                <a:solidFill>
                  <a:schemeClr val="tx1"/>
                </a:solidFill>
              </a:rPr>
              <a:t>和</a:t>
            </a:r>
            <a:r>
              <a:rPr lang="en-US" altLang="zh-CN" dirty="0">
                <a:solidFill>
                  <a:schemeClr val="tx1"/>
                </a:solidFill>
              </a:rPr>
              <a:t> # </a:t>
            </a:r>
            <a:r>
              <a:rPr lang="zh-CN" altLang="en-US" dirty="0">
                <a:solidFill>
                  <a:schemeClr val="tx1"/>
                </a:solidFill>
              </a:rPr>
              <a:t>分别表示白棋和黑棋</a:t>
            </a:r>
          </a:p>
        </p:txBody>
      </p:sp>
    </p:spTree>
    <p:extLst>
      <p:ext uri="{BB962C8B-B14F-4D97-AF65-F5344CB8AC3E}">
        <p14:creationId xmlns:p14="http://schemas.microsoft.com/office/powerpoint/2010/main" val="2141671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0"/>
          </p:nvPr>
        </p:nvSpPr>
        <p:spPr>
          <a:xfrm>
            <a:off x="1269984" y="2335642"/>
            <a:ext cx="9481820" cy="2186716"/>
          </a:xfrm>
        </p:spPr>
        <p:txBody>
          <a:bodyPr/>
          <a:lstStyle/>
          <a:p>
            <a:r>
              <a:rPr lang="en-US" altLang="zh-CN" dirty="0"/>
              <a:t>PART 1:</a:t>
            </a:r>
            <a:r>
              <a:rPr lang="zh-CN" altLang="en-US" dirty="0"/>
              <a:t> 背景与导论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35910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j-ea"/>
                <a:sym typeface="+mn-ea"/>
              </a:rPr>
              <a:t>Alpha Go </a:t>
            </a:r>
            <a:r>
              <a:rPr lang="zh-CN" altLang="en-US" dirty="0">
                <a:latin typeface="+mj-ea"/>
                <a:sym typeface="+mn-ea"/>
              </a:rPr>
              <a:t>（阿尔法狗）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351" y="1498013"/>
            <a:ext cx="3878471" cy="5139731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998544" y="1552473"/>
            <a:ext cx="3877985" cy="646331"/>
          </a:xfrm>
          <a:prstGeom prst="rect">
            <a:avLst/>
          </a:prstGeom>
          <a:ln>
            <a:noFill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marL="0" marR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2400" b="1" noProof="0" dirty="0">
                <a:solidFill>
                  <a:schemeClr val="bg1"/>
                </a:solidFill>
                <a:latin typeface="Arial" panose="020B0604020202020204"/>
                <a:ea typeface="微软雅黑" panose="020B0503020204020204" charset="-122"/>
              </a:rPr>
              <a:t>局限性：需要学习人类棋谱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6690768" y="5213684"/>
            <a:ext cx="4185761" cy="1082841"/>
          </a:xfrm>
          <a:prstGeom prst="ellipse">
            <a:avLst/>
          </a:prstGeom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喂</a:t>
            </a:r>
            <a:r>
              <a:rPr lang="zh-CN" altLang="en-US" sz="3600" b="1" dirty="0">
                <a:solidFill>
                  <a:srgbClr val="FF0000"/>
                </a:solidFill>
              </a:rPr>
              <a:t>狗粮</a:t>
            </a:r>
            <a:r>
              <a:rPr lang="zh-CN" altLang="en-US" dirty="0"/>
              <a:t>喂大的</a:t>
            </a:r>
            <a:r>
              <a:rPr lang="en-US" altLang="zh-CN" dirty="0"/>
              <a:t>AI</a:t>
            </a:r>
            <a:endParaRPr lang="zh-CN" altLang="en-US" dirty="0"/>
          </a:p>
        </p:txBody>
      </p:sp>
      <p:grpSp>
        <p:nvGrpSpPr>
          <p:cNvPr id="11" name="组合 10"/>
          <p:cNvGrpSpPr/>
          <p:nvPr/>
        </p:nvGrpSpPr>
        <p:grpSpPr>
          <a:xfrm>
            <a:off x="7884695" y="2521769"/>
            <a:ext cx="2124302" cy="2114299"/>
            <a:chOff x="7307453" y="2889206"/>
            <a:chExt cx="2124302" cy="2114299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07453" y="2889206"/>
              <a:ext cx="1667102" cy="1657099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59853" y="3041606"/>
              <a:ext cx="1667102" cy="1657099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12253" y="3194006"/>
              <a:ext cx="1667102" cy="1657099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64653" y="3346406"/>
              <a:ext cx="1667102" cy="1657099"/>
            </a:xfrm>
            <a:prstGeom prst="rect">
              <a:avLst/>
            </a:prstGeom>
          </p:spPr>
        </p:pic>
      </p:grpSp>
      <p:sp>
        <p:nvSpPr>
          <p:cNvPr id="13" name="矩形 12"/>
          <p:cNvSpPr/>
          <p:nvPr/>
        </p:nvSpPr>
        <p:spPr>
          <a:xfrm>
            <a:off x="205170" y="928471"/>
            <a:ext cx="5346610" cy="422880"/>
          </a:xfrm>
          <a:prstGeom prst="rect">
            <a:avLst/>
          </a:prstGeom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b="1" dirty="0"/>
              <a:t>Go = </a:t>
            </a:r>
            <a:r>
              <a:rPr lang="zh-CN" altLang="en-US" sz="2800" b="1" dirty="0"/>
              <a:t>狗，指围棋</a:t>
            </a:r>
          </a:p>
        </p:txBody>
      </p:sp>
      <p:sp>
        <p:nvSpPr>
          <p:cNvPr id="14" name="任意多边形 13"/>
          <p:cNvSpPr/>
          <p:nvPr/>
        </p:nvSpPr>
        <p:spPr>
          <a:xfrm>
            <a:off x="7555832" y="5053263"/>
            <a:ext cx="657726" cy="401053"/>
          </a:xfrm>
          <a:custGeom>
            <a:avLst/>
            <a:gdLst>
              <a:gd name="connsiteX0" fmla="*/ 657726 w 657726"/>
              <a:gd name="connsiteY0" fmla="*/ 401053 h 401053"/>
              <a:gd name="connsiteX1" fmla="*/ 625642 w 657726"/>
              <a:gd name="connsiteY1" fmla="*/ 320842 h 401053"/>
              <a:gd name="connsiteX2" fmla="*/ 545431 w 657726"/>
              <a:gd name="connsiteY2" fmla="*/ 144379 h 401053"/>
              <a:gd name="connsiteX3" fmla="*/ 497305 w 657726"/>
              <a:gd name="connsiteY3" fmla="*/ 96253 h 401053"/>
              <a:gd name="connsiteX4" fmla="*/ 336884 w 657726"/>
              <a:gd name="connsiteY4" fmla="*/ 32084 h 401053"/>
              <a:gd name="connsiteX5" fmla="*/ 288757 w 657726"/>
              <a:gd name="connsiteY5" fmla="*/ 16042 h 401053"/>
              <a:gd name="connsiteX6" fmla="*/ 240631 w 657726"/>
              <a:gd name="connsiteY6" fmla="*/ 0 h 401053"/>
              <a:gd name="connsiteX7" fmla="*/ 0 w 657726"/>
              <a:gd name="connsiteY7" fmla="*/ 0 h 401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57726" h="401053">
                <a:moveTo>
                  <a:pt x="657726" y="401053"/>
                </a:moveTo>
                <a:cubicBezTo>
                  <a:pt x="647031" y="374316"/>
                  <a:pt x="635753" y="347805"/>
                  <a:pt x="625642" y="320842"/>
                </a:cubicBezTo>
                <a:cubicBezTo>
                  <a:pt x="603458" y="261685"/>
                  <a:pt x="591754" y="190702"/>
                  <a:pt x="545431" y="144379"/>
                </a:cubicBezTo>
                <a:cubicBezTo>
                  <a:pt x="529389" y="128337"/>
                  <a:pt x="515766" y="109439"/>
                  <a:pt x="497305" y="96253"/>
                </a:cubicBezTo>
                <a:cubicBezTo>
                  <a:pt x="456000" y="66750"/>
                  <a:pt x="380710" y="46693"/>
                  <a:pt x="336884" y="32084"/>
                </a:cubicBezTo>
                <a:lnTo>
                  <a:pt x="288757" y="16042"/>
                </a:lnTo>
                <a:cubicBezTo>
                  <a:pt x="272715" y="10695"/>
                  <a:pt x="257541" y="0"/>
                  <a:pt x="240631" y="0"/>
                </a:cubicBezTo>
                <a:lnTo>
                  <a:pt x="0" y="0"/>
                </a:lnTo>
              </a:path>
            </a:pathLst>
          </a:cu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7063389" y="4764419"/>
            <a:ext cx="492443" cy="4565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  <a:t>Go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9693399" y="4813031"/>
            <a:ext cx="663964" cy="4565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noProof="0" dirty="0">
                <a:solidFill>
                  <a:prstClr val="black"/>
                </a:solidFill>
                <a:latin typeface="Arial" panose="020B0604020202020204"/>
                <a:ea typeface="微软雅黑" panose="020B0503020204020204" charset="-122"/>
              </a:rPr>
              <a:t>棋谱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7" name="任意多边形 16"/>
          <p:cNvSpPr/>
          <p:nvPr/>
        </p:nvSpPr>
        <p:spPr>
          <a:xfrm>
            <a:off x="8678779" y="5052600"/>
            <a:ext cx="962526" cy="449842"/>
          </a:xfrm>
          <a:custGeom>
            <a:avLst/>
            <a:gdLst>
              <a:gd name="connsiteX0" fmla="*/ 0 w 962526"/>
              <a:gd name="connsiteY0" fmla="*/ 449842 h 449842"/>
              <a:gd name="connsiteX1" fmla="*/ 32084 w 962526"/>
              <a:gd name="connsiteY1" fmla="*/ 321505 h 449842"/>
              <a:gd name="connsiteX2" fmla="*/ 64168 w 962526"/>
              <a:gd name="connsiteY2" fmla="*/ 273379 h 449842"/>
              <a:gd name="connsiteX3" fmla="*/ 160421 w 962526"/>
              <a:gd name="connsiteY3" fmla="*/ 145042 h 449842"/>
              <a:gd name="connsiteX4" fmla="*/ 224589 w 962526"/>
              <a:gd name="connsiteY4" fmla="*/ 96916 h 449842"/>
              <a:gd name="connsiteX5" fmla="*/ 320842 w 962526"/>
              <a:gd name="connsiteY5" fmla="*/ 32747 h 449842"/>
              <a:gd name="connsiteX6" fmla="*/ 962526 w 962526"/>
              <a:gd name="connsiteY6" fmla="*/ 16705 h 449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62526" h="449842">
                <a:moveTo>
                  <a:pt x="0" y="449842"/>
                </a:moveTo>
                <a:cubicBezTo>
                  <a:pt x="6101" y="419335"/>
                  <a:pt x="15642" y="354390"/>
                  <a:pt x="32084" y="321505"/>
                </a:cubicBezTo>
                <a:cubicBezTo>
                  <a:pt x="40706" y="304260"/>
                  <a:pt x="52828" y="288971"/>
                  <a:pt x="64168" y="273379"/>
                </a:cubicBezTo>
                <a:cubicBezTo>
                  <a:pt x="95620" y="230133"/>
                  <a:pt x="117642" y="177126"/>
                  <a:pt x="160421" y="145042"/>
                </a:cubicBezTo>
                <a:cubicBezTo>
                  <a:pt x="181810" y="129000"/>
                  <a:pt x="202685" y="112248"/>
                  <a:pt x="224589" y="96916"/>
                </a:cubicBezTo>
                <a:cubicBezTo>
                  <a:pt x="256179" y="74803"/>
                  <a:pt x="283433" y="42099"/>
                  <a:pt x="320842" y="32747"/>
                </a:cubicBezTo>
                <a:cubicBezTo>
                  <a:pt x="571768" y="-29984"/>
                  <a:pt x="362962" y="16705"/>
                  <a:pt x="962526" y="16705"/>
                </a:cubicBezTo>
              </a:path>
            </a:pathLst>
          </a:cu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7717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14" grpId="0" bldLvl="0" animBg="1"/>
      <p:bldP spid="15" grpId="0"/>
      <p:bldP spid="16" grpId="0"/>
      <p:bldP spid="17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166928" y="2077547"/>
            <a:ext cx="1526674" cy="646331"/>
          </a:xfrm>
          <a:prstGeom prst="rect">
            <a:avLst/>
          </a:prstGeom>
          <a:ln>
            <a:noFill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marR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2400" b="1" noProof="0" dirty="0">
                <a:solidFill>
                  <a:schemeClr val="bg1"/>
                </a:solidFill>
                <a:latin typeface="Arial" panose="020B0604020202020204"/>
                <a:ea typeface="微软雅黑" panose="020B0503020204020204" charset="-122"/>
              </a:rPr>
              <a:t>无需</a:t>
            </a:r>
            <a:r>
              <a:rPr lang="zh-CN" altLang="en-US" sz="2400" b="1" dirty="0">
                <a:solidFill>
                  <a:schemeClr val="bg1"/>
                </a:solidFill>
                <a:latin typeface="Arial" panose="020B0604020202020204"/>
                <a:ea typeface="微软雅黑" panose="020B0503020204020204" charset="-122"/>
              </a:rPr>
              <a:t>棋谱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166928" y="1060363"/>
            <a:ext cx="5346610" cy="422880"/>
          </a:xfrm>
          <a:prstGeom prst="rect">
            <a:avLst/>
          </a:prstGeom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b="1" dirty="0"/>
              <a:t>Zero = </a:t>
            </a:r>
            <a:r>
              <a:rPr lang="zh-CN" altLang="en-US" sz="2800" b="1" dirty="0"/>
              <a:t>元 </a:t>
            </a:r>
            <a:r>
              <a:rPr lang="en-US" altLang="zh-CN" sz="2800" b="1" dirty="0"/>
              <a:t>= </a:t>
            </a:r>
            <a:r>
              <a:rPr lang="zh-CN" altLang="en-US" sz="2800" b="1" dirty="0"/>
              <a:t>猿，表示从</a:t>
            </a:r>
            <a:r>
              <a:rPr lang="en-US" altLang="zh-CN" sz="2800" b="1" dirty="0"/>
              <a:t>0</a:t>
            </a:r>
            <a:r>
              <a:rPr lang="zh-CN" altLang="en-US" sz="2800" b="1" dirty="0"/>
              <a:t>开始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1595179" y="3484352"/>
            <a:ext cx="4151932" cy="646331"/>
          </a:xfrm>
          <a:prstGeom prst="rect">
            <a:avLst/>
          </a:prstGeom>
          <a:ln>
            <a:noFill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marR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</a:rPr>
              <a:t>同样的算法，可用于各种棋类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3939353" y="2044588"/>
            <a:ext cx="2339102" cy="646331"/>
          </a:xfrm>
          <a:prstGeom prst="rect">
            <a:avLst/>
          </a:prstGeom>
          <a:ln>
            <a:noFill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marL="0" marR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2400" b="1" dirty="0">
                <a:solidFill>
                  <a:schemeClr val="bg1"/>
                </a:solidFill>
                <a:latin typeface="Arial" panose="020B0604020202020204"/>
                <a:ea typeface="微软雅黑" panose="020B0503020204020204" charset="-122"/>
              </a:rPr>
              <a:t>仅通过规则学习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</a:endParaRPr>
          </a:p>
        </p:txBody>
      </p:sp>
      <p:sp>
        <p:nvSpPr>
          <p:cNvPr id="13" name="标题 12"/>
          <p:cNvSpPr>
            <a:spLocks noGrp="1"/>
          </p:cNvSpPr>
          <p:nvPr>
            <p:ph type="title" idx="4294967295"/>
          </p:nvPr>
        </p:nvSpPr>
        <p:spPr>
          <a:xfrm>
            <a:off x="517404" y="358803"/>
            <a:ext cx="7661997" cy="428241"/>
          </a:xfrm>
        </p:spPr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</a:rPr>
              <a:t>进化版：</a:t>
            </a:r>
            <a:r>
              <a:rPr lang="en-US" altLang="zh-CN" dirty="0">
                <a:solidFill>
                  <a:srgbClr val="C00000"/>
                </a:solidFill>
              </a:rPr>
              <a:t>Alpha Zero</a:t>
            </a:r>
            <a:r>
              <a:rPr lang="zh-CN" altLang="en-US" dirty="0">
                <a:solidFill>
                  <a:srgbClr val="C00000"/>
                </a:solidFill>
                <a:latin typeface="微软雅黑"/>
                <a:sym typeface="+mn-ea"/>
              </a:rPr>
              <a:t>（阿尔法猿）</a:t>
            </a:r>
            <a:endParaRPr lang="en-US" altLang="zh-CN" dirty="0">
              <a:solidFill>
                <a:srgbClr val="C00000"/>
              </a:solidFill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7884695" y="2521769"/>
            <a:ext cx="2124302" cy="2114299"/>
            <a:chOff x="7307453" y="2889206"/>
            <a:chExt cx="2124302" cy="2114299"/>
          </a:xfrm>
        </p:grpSpPr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07453" y="2889206"/>
              <a:ext cx="1667102" cy="1657099"/>
            </a:xfrm>
            <a:prstGeom prst="rect">
              <a:avLst/>
            </a:prstGeom>
          </p:spPr>
        </p:pic>
        <p:pic>
          <p:nvPicPr>
            <p:cNvPr id="19" name="图片 1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59853" y="3041606"/>
              <a:ext cx="1667102" cy="1657099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12253" y="3194006"/>
              <a:ext cx="1667102" cy="1657099"/>
            </a:xfrm>
            <a:prstGeom prst="rect">
              <a:avLst/>
            </a:prstGeom>
          </p:spPr>
        </p:pic>
        <p:pic>
          <p:nvPicPr>
            <p:cNvPr id="21" name="图片 2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64653" y="3346406"/>
              <a:ext cx="1667102" cy="1657099"/>
            </a:xfrm>
            <a:prstGeom prst="rect">
              <a:avLst/>
            </a:prstGeom>
          </p:spPr>
        </p:pic>
      </p:grpSp>
      <p:grpSp>
        <p:nvGrpSpPr>
          <p:cNvPr id="27" name="组合 26"/>
          <p:cNvGrpSpPr/>
          <p:nvPr/>
        </p:nvGrpSpPr>
        <p:grpSpPr>
          <a:xfrm>
            <a:off x="7524206" y="1946366"/>
            <a:ext cx="2860765" cy="3213463"/>
            <a:chOff x="7524206" y="1946366"/>
            <a:chExt cx="2860765" cy="3213463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7524206" y="1946366"/>
              <a:ext cx="2860765" cy="3213463"/>
            </a:xfrm>
            <a:prstGeom prst="line">
              <a:avLst/>
            </a:prstGeom>
            <a:ln w="76200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 flipH="1">
              <a:off x="7609058" y="1946366"/>
              <a:ext cx="2540479" cy="3213463"/>
            </a:xfrm>
            <a:prstGeom prst="line">
              <a:avLst/>
            </a:prstGeom>
            <a:ln w="76200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37654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91490" y="316865"/>
            <a:ext cx="4568190" cy="46037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lvl="0" algn="l">
              <a:lnSpc>
                <a:spcPct val="90000"/>
              </a:lnSpc>
              <a:buClrTx/>
              <a:buSzTx/>
              <a:buFontTx/>
            </a:pPr>
            <a:r>
              <a:rPr lang="zh-CN" altLang="en-US" sz="2400" b="1" dirty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rPr>
              <a:t>Alpha </a:t>
            </a:r>
            <a:r>
              <a:rPr lang="en-US" altLang="zh-CN" sz="2400" b="1" dirty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rPr>
              <a:t>Go</a:t>
            </a:r>
            <a:r>
              <a:rPr lang="zh-CN" altLang="en-US" sz="2400" b="1" dirty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rPr>
              <a:t>到</a:t>
            </a:r>
            <a:r>
              <a:rPr lang="en-US" altLang="zh-CN" sz="2400" b="1" dirty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rPr>
              <a:t>Zero</a:t>
            </a:r>
            <a:r>
              <a:rPr lang="zh-CN" altLang="en-US" sz="2400" b="1" dirty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rPr>
              <a:t>的历史演变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285835" y="1090632"/>
            <a:ext cx="2108269" cy="8206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3600" dirty="0">
                <a:solidFill>
                  <a:srgbClr val="C00000"/>
                </a:solidFill>
                <a:latin typeface="Arial" panose="020B0604020202020204"/>
                <a:ea typeface="微软雅黑" panose="020B0503020204020204" charset="-122"/>
              </a:rPr>
              <a:t>Alpha Go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/>
          <a:srcRect b="78534"/>
          <a:stretch>
            <a:fillRect/>
          </a:stretch>
        </p:blipFill>
        <p:spPr>
          <a:xfrm>
            <a:off x="4924926" y="1221222"/>
            <a:ext cx="3298222" cy="93833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3"/>
          <a:srcRect b="78534"/>
          <a:stretch>
            <a:fillRect/>
          </a:stretch>
        </p:blipFill>
        <p:spPr>
          <a:xfrm>
            <a:off x="4924926" y="2566506"/>
            <a:ext cx="3298222" cy="938332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501793" y="1331530"/>
            <a:ext cx="919480" cy="5067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  <a:t>2016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  <a:t>年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9220200" y="1488711"/>
            <a:ext cx="2558415" cy="1668780"/>
            <a:chOff x="14520" y="3229"/>
            <a:chExt cx="4029" cy="2628"/>
          </a:xfrm>
        </p:grpSpPr>
        <p:sp>
          <p:nvSpPr>
            <p:cNvPr id="16" name="燕尾形 15"/>
            <p:cNvSpPr/>
            <p:nvPr/>
          </p:nvSpPr>
          <p:spPr>
            <a:xfrm>
              <a:off x="14520" y="3341"/>
              <a:ext cx="1673" cy="2405"/>
            </a:xfrm>
            <a:prstGeom prst="chevron">
              <a:avLst/>
            </a:prstGeom>
            <a:ln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vs</a:t>
              </a:r>
              <a:endParaRPr lang="zh-CN" altLang="en-US" sz="36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16513" y="3229"/>
              <a:ext cx="2036" cy="2629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pPr marL="0" marR="0" indent="0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48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rPr>
                <a:t>0:100</a:t>
              </a:r>
              <a:endParaRPr kumimoji="0" lang="zh-CN" alt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endParaRPr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2692216" y="1729236"/>
            <a:ext cx="646331" cy="4584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dirty="0">
                <a:solidFill>
                  <a:prstClr val="black"/>
                </a:solidFill>
                <a:latin typeface="Arial" panose="020B0604020202020204"/>
                <a:ea typeface="微软雅黑" panose="020B0503020204020204" charset="-122"/>
              </a:rPr>
              <a:t>围棋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501793" y="2566506"/>
            <a:ext cx="3969528" cy="1210623"/>
            <a:chOff x="501793" y="2566506"/>
            <a:chExt cx="3969528" cy="1210623"/>
          </a:xfrm>
        </p:grpSpPr>
        <p:sp>
          <p:nvSpPr>
            <p:cNvPr id="7" name="文本框 6"/>
            <p:cNvSpPr txBox="1"/>
            <p:nvPr/>
          </p:nvSpPr>
          <p:spPr>
            <a:xfrm>
              <a:off x="1285834" y="2566506"/>
              <a:ext cx="3185487" cy="8206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indent="0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lang="en-US" altLang="zh-CN" sz="3600" dirty="0">
                  <a:solidFill>
                    <a:srgbClr val="C00000"/>
                  </a:solidFill>
                  <a:latin typeface="Arial" panose="020B0604020202020204"/>
                  <a:ea typeface="微软雅黑" panose="020B0503020204020204" charset="-122"/>
                </a:rPr>
                <a:t>Alpha Go Zero</a:t>
              </a:r>
              <a:endPara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501793" y="2799903"/>
              <a:ext cx="919480" cy="5067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indent="0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rPr>
                <a:t>2017</a:t>
              </a: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rPr>
                <a:t>年</a:t>
              </a: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2639367" y="3275608"/>
              <a:ext cx="646331" cy="4584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indent="0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lang="zh-CN" altLang="en-US" dirty="0">
                  <a:solidFill>
                    <a:prstClr val="black"/>
                  </a:solidFill>
                  <a:latin typeface="Arial" panose="020B0604020202020204"/>
                  <a:ea typeface="微软雅黑" panose="020B0503020204020204" charset="-122"/>
                </a:rPr>
                <a:t>围棋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3394104" y="3269298"/>
              <a:ext cx="1005403" cy="5078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indent="0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lang="zh-CN" altLang="en-US" dirty="0">
                  <a:solidFill>
                    <a:prstClr val="black"/>
                  </a:solidFill>
                  <a:latin typeface="Arial" panose="020B0604020202020204"/>
                  <a:ea typeface="微软雅黑" panose="020B0503020204020204" charset="-122"/>
                </a:rPr>
                <a:t>从</a:t>
              </a:r>
              <a:r>
                <a:rPr lang="en-US" altLang="zh-CN" dirty="0">
                  <a:solidFill>
                    <a:prstClr val="black"/>
                  </a:solidFill>
                  <a:latin typeface="Arial" panose="020B0604020202020204"/>
                  <a:ea typeface="微软雅黑" panose="020B0503020204020204" charset="-122"/>
                </a:rPr>
                <a:t>0</a:t>
              </a:r>
              <a:r>
                <a:rPr lang="zh-CN" altLang="en-US" dirty="0">
                  <a:solidFill>
                    <a:prstClr val="black"/>
                  </a:solidFill>
                  <a:latin typeface="Arial" panose="020B0604020202020204"/>
                  <a:ea typeface="微软雅黑" panose="020B0503020204020204" charset="-122"/>
                </a:rPr>
                <a:t>开始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722961" y="4430499"/>
            <a:ext cx="2514502" cy="1427104"/>
            <a:chOff x="958679" y="4556941"/>
            <a:chExt cx="2514502" cy="1427104"/>
          </a:xfrm>
        </p:grpSpPr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639367" y="4556941"/>
              <a:ext cx="833814" cy="1427104"/>
            </a:xfrm>
            <a:prstGeom prst="rect">
              <a:avLst/>
            </a:prstGeom>
          </p:spPr>
        </p:pic>
        <p:sp>
          <p:nvSpPr>
            <p:cNvPr id="22" name="文本框 21"/>
            <p:cNvSpPr txBox="1"/>
            <p:nvPr/>
          </p:nvSpPr>
          <p:spPr>
            <a:xfrm>
              <a:off x="958679" y="5270493"/>
              <a:ext cx="1915909" cy="5078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indent="0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rPr>
                <a:t>Deepmind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rPr>
                <a:t> (</a:t>
              </a: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rPr>
                <a:t>谷歌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rPr>
                <a:t>)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endParaRPr>
            </a:p>
          </p:txBody>
        </p:sp>
      </p:grpSp>
      <p:sp>
        <p:nvSpPr>
          <p:cNvPr id="24" name="圆角矩形标注 23"/>
          <p:cNvSpPr/>
          <p:nvPr/>
        </p:nvSpPr>
        <p:spPr>
          <a:xfrm>
            <a:off x="3817030" y="3836139"/>
            <a:ext cx="3980348" cy="1188720"/>
          </a:xfrm>
          <a:prstGeom prst="wedgeRoundRectCallout">
            <a:avLst>
              <a:gd name="adj1" fmla="val -62184"/>
              <a:gd name="adj2" fmla="val 26236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3200" b="1" dirty="0">
                <a:solidFill>
                  <a:schemeClr val="tx1"/>
                </a:solidFill>
              </a:rPr>
              <a:t>我们的算法可以用于各种棋类，不止围棋</a:t>
            </a:r>
          </a:p>
        </p:txBody>
      </p:sp>
      <p:sp>
        <p:nvSpPr>
          <p:cNvPr id="26" name="圆角矩形标注 25"/>
          <p:cNvSpPr/>
          <p:nvPr/>
        </p:nvSpPr>
        <p:spPr>
          <a:xfrm>
            <a:off x="4650377" y="5810358"/>
            <a:ext cx="3303642" cy="729083"/>
          </a:xfrm>
          <a:prstGeom prst="wedgeRoundRectCallout">
            <a:avLst>
              <a:gd name="adj1" fmla="val 64495"/>
              <a:gd name="adj2" fmla="val -32005"/>
              <a:gd name="adj3" fmla="val 166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</a:rPr>
              <a:t>不信</a:t>
            </a:r>
          </a:p>
        </p:txBody>
      </p:sp>
      <p:grpSp>
        <p:nvGrpSpPr>
          <p:cNvPr id="28" name="组合 27"/>
          <p:cNvGrpSpPr/>
          <p:nvPr/>
        </p:nvGrpSpPr>
        <p:grpSpPr>
          <a:xfrm>
            <a:off x="8533586" y="4383256"/>
            <a:ext cx="3147740" cy="2299474"/>
            <a:chOff x="8533586" y="4383256"/>
            <a:chExt cx="3147740" cy="2299474"/>
          </a:xfrm>
        </p:grpSpPr>
        <p:pic>
          <p:nvPicPr>
            <p:cNvPr id="25" name="图片 24"/>
            <p:cNvPicPr>
              <a:picLocks noChangeAspect="1"/>
            </p:cNvPicPr>
            <p:nvPr/>
          </p:nvPicPr>
          <p:blipFill rotWithShape="1">
            <a:blip r:embed="rId5"/>
            <a:srcRect b="9853"/>
            <a:stretch/>
          </p:blipFill>
          <p:spPr>
            <a:xfrm>
              <a:off x="8533586" y="4383256"/>
              <a:ext cx="3147740" cy="1726600"/>
            </a:xfrm>
            <a:prstGeom prst="rect">
              <a:avLst/>
            </a:prstGeom>
          </p:spPr>
        </p:pic>
        <p:sp>
          <p:nvSpPr>
            <p:cNvPr id="27" name="文本框 26"/>
            <p:cNvSpPr txBox="1"/>
            <p:nvPr/>
          </p:nvSpPr>
          <p:spPr>
            <a:xfrm>
              <a:off x="9786846" y="6174899"/>
              <a:ext cx="877163" cy="5078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indent="0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rPr>
                <a:t>专家们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79550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91490" y="316865"/>
            <a:ext cx="4568190" cy="46037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lvl="0" algn="l">
              <a:lnSpc>
                <a:spcPct val="90000"/>
              </a:lnSpc>
              <a:buClrTx/>
              <a:buSzTx/>
              <a:buFontTx/>
            </a:pPr>
            <a:r>
              <a:rPr lang="zh-CN" altLang="en-US" sz="2400" b="1" dirty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rPr>
              <a:t>Alpha </a:t>
            </a:r>
            <a:r>
              <a:rPr lang="en-US" altLang="zh-CN" sz="2400" b="1" dirty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rPr>
              <a:t>Go</a:t>
            </a:r>
            <a:r>
              <a:rPr lang="zh-CN" altLang="en-US" sz="2400" b="1" dirty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rPr>
              <a:t>到</a:t>
            </a:r>
            <a:r>
              <a:rPr lang="en-US" altLang="zh-CN" sz="2400" b="1" dirty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rPr>
              <a:t>Zero</a:t>
            </a:r>
            <a:r>
              <a:rPr lang="zh-CN" altLang="en-US" sz="2400" b="1" dirty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rPr>
              <a:t>的历史演变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906164" y="1138095"/>
            <a:ext cx="3567364" cy="1269936"/>
            <a:chOff x="240373" y="4706740"/>
            <a:chExt cx="3567364" cy="1269936"/>
          </a:xfrm>
        </p:grpSpPr>
        <p:sp>
          <p:nvSpPr>
            <p:cNvPr id="8" name="文本框 7"/>
            <p:cNvSpPr txBox="1"/>
            <p:nvPr/>
          </p:nvSpPr>
          <p:spPr>
            <a:xfrm>
              <a:off x="1366043" y="4706740"/>
              <a:ext cx="2441694" cy="8206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indent="0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lang="en-US" altLang="zh-CN" sz="3600" dirty="0">
                  <a:solidFill>
                    <a:srgbClr val="C00000"/>
                  </a:solidFill>
                  <a:latin typeface="Arial" panose="020B0604020202020204"/>
                  <a:ea typeface="微软雅黑" panose="020B0503020204020204" charset="-122"/>
                </a:rPr>
                <a:t>Alpha Zero</a:t>
              </a:r>
              <a:endPara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240373" y="4958225"/>
              <a:ext cx="919480" cy="5067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indent="0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rPr>
                <a:t>2018</a:t>
              </a: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rPr>
                <a:t>年</a:t>
              </a: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2639367" y="5468845"/>
              <a:ext cx="1005403" cy="5078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indent="0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lang="zh-CN" altLang="en-US" dirty="0">
                  <a:solidFill>
                    <a:prstClr val="black"/>
                  </a:solidFill>
                  <a:latin typeface="Arial" panose="020B0604020202020204"/>
                  <a:ea typeface="微软雅黑" panose="020B0503020204020204" charset="-122"/>
                </a:rPr>
                <a:t>从</a:t>
              </a:r>
              <a:r>
                <a:rPr lang="en-US" altLang="zh-CN" dirty="0">
                  <a:solidFill>
                    <a:prstClr val="black"/>
                  </a:solidFill>
                  <a:latin typeface="Arial" panose="020B0604020202020204"/>
                  <a:ea typeface="微软雅黑" panose="020B0503020204020204" charset="-122"/>
                </a:rPr>
                <a:t>0</a:t>
              </a:r>
              <a:r>
                <a:rPr lang="zh-CN" altLang="en-US" dirty="0">
                  <a:solidFill>
                    <a:prstClr val="black"/>
                  </a:solidFill>
                  <a:latin typeface="Arial" panose="020B0604020202020204"/>
                  <a:ea typeface="微软雅黑" panose="020B0503020204020204" charset="-122"/>
                </a:rPr>
                <a:t>开始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722961" y="4383255"/>
            <a:ext cx="2514502" cy="1427104"/>
            <a:chOff x="958679" y="4556941"/>
            <a:chExt cx="2514502" cy="1427104"/>
          </a:xfrm>
        </p:grpSpPr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639367" y="4556941"/>
              <a:ext cx="833814" cy="1427104"/>
            </a:xfrm>
            <a:prstGeom prst="rect">
              <a:avLst/>
            </a:prstGeom>
          </p:spPr>
        </p:pic>
        <p:sp>
          <p:nvSpPr>
            <p:cNvPr id="22" name="文本框 21"/>
            <p:cNvSpPr txBox="1"/>
            <p:nvPr/>
          </p:nvSpPr>
          <p:spPr>
            <a:xfrm>
              <a:off x="958679" y="5270493"/>
              <a:ext cx="1915909" cy="5078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indent="0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rPr>
                <a:t>Deepmind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rPr>
                <a:t> (</a:t>
              </a: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rPr>
                <a:t>谷歌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rPr>
                <a:t>)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endParaRPr>
            </a:p>
          </p:txBody>
        </p:sp>
      </p:grpSp>
      <p:sp>
        <p:nvSpPr>
          <p:cNvPr id="26" name="圆角矩形标注 25"/>
          <p:cNvSpPr/>
          <p:nvPr/>
        </p:nvSpPr>
        <p:spPr>
          <a:xfrm>
            <a:off x="4650377" y="5810358"/>
            <a:ext cx="3303642" cy="729083"/>
          </a:xfrm>
          <a:prstGeom prst="wedgeRoundRectCallout">
            <a:avLst>
              <a:gd name="adj1" fmla="val 64495"/>
              <a:gd name="adj2" fmla="val -32005"/>
              <a:gd name="adj3" fmla="val 166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</a:rPr>
              <a:t>。。。</a:t>
            </a:r>
          </a:p>
        </p:txBody>
      </p:sp>
      <p:sp>
        <p:nvSpPr>
          <p:cNvPr id="28" name="圆角矩形标注 27"/>
          <p:cNvSpPr/>
          <p:nvPr/>
        </p:nvSpPr>
        <p:spPr>
          <a:xfrm>
            <a:off x="796389" y="2508650"/>
            <a:ext cx="5017537" cy="1432249"/>
          </a:xfrm>
          <a:prstGeom prst="wedgeRoundRectCallout">
            <a:avLst>
              <a:gd name="adj1" fmla="val -13163"/>
              <a:gd name="adj2" fmla="val 79798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3200" b="1" dirty="0">
                <a:solidFill>
                  <a:schemeClr val="tx1"/>
                </a:solidFill>
              </a:rPr>
              <a:t>内容有点重复，</a:t>
            </a:r>
            <a:endParaRPr lang="en-US" altLang="zh-CN" sz="3200" b="1" dirty="0">
              <a:solidFill>
                <a:schemeClr val="tx1"/>
              </a:solidFill>
            </a:endParaRPr>
          </a:p>
          <a:p>
            <a:pPr algn="ctr"/>
            <a:r>
              <a:rPr lang="zh-CN" altLang="en-US" sz="3200" b="1" dirty="0">
                <a:solidFill>
                  <a:schemeClr val="tx1"/>
                </a:solidFill>
              </a:rPr>
              <a:t>这次发不了</a:t>
            </a:r>
            <a:r>
              <a:rPr lang="en-US" altLang="zh-CN" sz="3200" b="1" dirty="0">
                <a:solidFill>
                  <a:schemeClr val="tx1"/>
                </a:solidFill>
              </a:rPr>
              <a:t>nature</a:t>
            </a:r>
            <a:r>
              <a:rPr lang="zh-CN" altLang="en-US" sz="3200" b="1" dirty="0">
                <a:solidFill>
                  <a:schemeClr val="tx1"/>
                </a:solidFill>
              </a:rPr>
              <a:t>了，</a:t>
            </a:r>
            <a:endParaRPr lang="en-US" altLang="zh-CN" sz="3200" b="1" dirty="0">
              <a:solidFill>
                <a:schemeClr val="tx1"/>
              </a:solidFill>
            </a:endParaRPr>
          </a:p>
          <a:p>
            <a:pPr algn="ctr"/>
            <a:endParaRPr lang="en-US" altLang="zh-CN" sz="3200" b="1" dirty="0">
              <a:solidFill>
                <a:schemeClr val="tx1"/>
              </a:solidFill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8533586" y="4383256"/>
            <a:ext cx="3147740" cy="2299474"/>
            <a:chOff x="8533586" y="4383256"/>
            <a:chExt cx="3147740" cy="2299474"/>
          </a:xfrm>
        </p:grpSpPr>
        <p:pic>
          <p:nvPicPr>
            <p:cNvPr id="30" name="图片 29"/>
            <p:cNvPicPr>
              <a:picLocks noChangeAspect="1"/>
            </p:cNvPicPr>
            <p:nvPr/>
          </p:nvPicPr>
          <p:blipFill rotWithShape="1">
            <a:blip r:embed="rId5"/>
            <a:srcRect b="10939"/>
            <a:stretch/>
          </p:blipFill>
          <p:spPr>
            <a:xfrm>
              <a:off x="8533586" y="4383256"/>
              <a:ext cx="3147740" cy="1705818"/>
            </a:xfrm>
            <a:prstGeom prst="rect">
              <a:avLst/>
            </a:prstGeom>
          </p:spPr>
        </p:pic>
        <p:sp>
          <p:nvSpPr>
            <p:cNvPr id="31" name="文本框 30"/>
            <p:cNvSpPr txBox="1"/>
            <p:nvPr/>
          </p:nvSpPr>
          <p:spPr>
            <a:xfrm>
              <a:off x="9786846" y="6174899"/>
              <a:ext cx="877163" cy="5078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indent="0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rPr>
                <a:t>专家们</a:t>
              </a:r>
            </a:p>
          </p:txBody>
        </p:sp>
      </p:grpSp>
      <p:pic>
        <p:nvPicPr>
          <p:cNvPr id="32" name="图片 3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6513076" y="346435"/>
            <a:ext cx="5483455" cy="3787705"/>
          </a:xfrm>
          <a:prstGeom prst="rect">
            <a:avLst/>
          </a:prstGeom>
        </p:spPr>
      </p:pic>
      <p:sp>
        <p:nvSpPr>
          <p:cNvPr id="33" name="矩形 32"/>
          <p:cNvSpPr/>
          <p:nvPr/>
        </p:nvSpPr>
        <p:spPr>
          <a:xfrm>
            <a:off x="1990856" y="3476937"/>
            <a:ext cx="223811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400" b="1" dirty="0"/>
              <a:t>发个</a:t>
            </a:r>
            <a:r>
              <a:rPr lang="en-US" altLang="zh-CN" sz="2400" b="1" dirty="0"/>
              <a:t>science</a:t>
            </a:r>
            <a:r>
              <a:rPr lang="zh-CN" altLang="en-US" sz="2400" b="1" dirty="0"/>
              <a:t>吧</a:t>
            </a:r>
          </a:p>
        </p:txBody>
      </p:sp>
      <p:sp>
        <p:nvSpPr>
          <p:cNvPr id="34" name="圆角矩形 33"/>
          <p:cNvSpPr/>
          <p:nvPr/>
        </p:nvSpPr>
        <p:spPr>
          <a:xfrm>
            <a:off x="4521465" y="958505"/>
            <a:ext cx="1730713" cy="139623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</a:rPr>
              <a:t>用于围棋、</a:t>
            </a:r>
            <a:endParaRPr lang="en-US" altLang="zh-CN" sz="2400" b="1" dirty="0">
              <a:solidFill>
                <a:schemeClr val="bg1"/>
              </a:solidFill>
            </a:endParaRPr>
          </a:p>
          <a:p>
            <a:pPr algn="ctr"/>
            <a:r>
              <a:rPr lang="zh-CN" altLang="en-US" sz="2400" b="1" dirty="0">
                <a:solidFill>
                  <a:schemeClr val="bg1"/>
                </a:solidFill>
              </a:rPr>
              <a:t>国际象棋、</a:t>
            </a:r>
            <a:endParaRPr lang="en-US" altLang="zh-CN" sz="2400" b="1" dirty="0">
              <a:solidFill>
                <a:schemeClr val="bg1"/>
              </a:solidFill>
            </a:endParaRPr>
          </a:p>
          <a:p>
            <a:pPr algn="ctr"/>
            <a:r>
              <a:rPr lang="zh-CN" altLang="en-US" sz="2400" b="1" dirty="0">
                <a:solidFill>
                  <a:schemeClr val="bg1"/>
                </a:solidFill>
              </a:rPr>
              <a:t>日本将棋</a:t>
            </a:r>
          </a:p>
        </p:txBody>
      </p:sp>
    </p:spTree>
    <p:extLst>
      <p:ext uri="{BB962C8B-B14F-4D97-AF65-F5344CB8AC3E}">
        <p14:creationId xmlns:p14="http://schemas.microsoft.com/office/powerpoint/2010/main" val="3307354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8" grpId="0" animBg="1"/>
      <p:bldP spid="3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0"/>
          </p:nvPr>
        </p:nvSpPr>
        <p:spPr>
          <a:xfrm>
            <a:off x="1269984" y="2335642"/>
            <a:ext cx="9481820" cy="2186716"/>
          </a:xfrm>
        </p:spPr>
        <p:txBody>
          <a:bodyPr/>
          <a:lstStyle/>
          <a:p>
            <a:r>
              <a:rPr lang="en-US" altLang="zh-CN" dirty="0"/>
              <a:t>PART 2:</a:t>
            </a:r>
            <a:r>
              <a:rPr lang="zh-CN" altLang="en-US" dirty="0"/>
              <a:t> 原理概述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808801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三子棋游戏（</a:t>
            </a:r>
            <a:r>
              <a:rPr lang="en-US" altLang="zh-CN"/>
              <a:t>Tic-Tac-Toe</a:t>
            </a:r>
            <a:r>
              <a:rPr lang="zh-CN" altLang="en-US"/>
              <a:t>）</a:t>
            </a:r>
          </a:p>
        </p:txBody>
      </p:sp>
      <p:grpSp>
        <p:nvGrpSpPr>
          <p:cNvPr id="74" name="组合 73"/>
          <p:cNvGrpSpPr/>
          <p:nvPr/>
        </p:nvGrpSpPr>
        <p:grpSpPr>
          <a:xfrm>
            <a:off x="862965" y="1233805"/>
            <a:ext cx="1700530" cy="1596390"/>
            <a:chOff x="1359" y="1943"/>
            <a:chExt cx="2678" cy="2514"/>
          </a:xfrm>
        </p:grpSpPr>
        <p:grpSp>
          <p:nvGrpSpPr>
            <p:cNvPr id="75" name="组合 74"/>
            <p:cNvGrpSpPr/>
            <p:nvPr/>
          </p:nvGrpSpPr>
          <p:grpSpPr>
            <a:xfrm>
              <a:off x="1359" y="1943"/>
              <a:ext cx="2679" cy="2515"/>
              <a:chOff x="491189" y="2802251"/>
              <a:chExt cx="1700931" cy="1597290"/>
            </a:xfrm>
          </p:grpSpPr>
          <p:pic>
            <p:nvPicPr>
              <p:cNvPr id="79" name="图片 78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1189" y="2802251"/>
                <a:ext cx="1700931" cy="1597290"/>
              </a:xfrm>
              <a:prstGeom prst="rect">
                <a:avLst/>
              </a:prstGeom>
            </p:spPr>
          </p:pic>
          <p:sp>
            <p:nvSpPr>
              <p:cNvPr id="80" name="椭圆 79"/>
              <p:cNvSpPr/>
              <p:nvPr/>
            </p:nvSpPr>
            <p:spPr>
              <a:xfrm>
                <a:off x="1732998" y="3959581"/>
                <a:ext cx="338000" cy="338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1" name="椭圆 80"/>
              <p:cNvSpPr/>
              <p:nvPr/>
            </p:nvSpPr>
            <p:spPr>
              <a:xfrm>
                <a:off x="590499" y="3960168"/>
                <a:ext cx="338000" cy="338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2" name="椭圆 81"/>
              <p:cNvSpPr/>
              <p:nvPr/>
            </p:nvSpPr>
            <p:spPr>
              <a:xfrm>
                <a:off x="1173232" y="3431896"/>
                <a:ext cx="338000" cy="338000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83" name="椭圆 82"/>
              <p:cNvSpPr/>
              <p:nvPr/>
            </p:nvSpPr>
            <p:spPr>
              <a:xfrm>
                <a:off x="1173563" y="3959581"/>
                <a:ext cx="338000" cy="338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5" name="椭圆 84"/>
              <p:cNvSpPr/>
              <p:nvPr/>
            </p:nvSpPr>
            <p:spPr>
              <a:xfrm>
                <a:off x="590302" y="2860396"/>
                <a:ext cx="338000" cy="338000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86" name="直接连接符 85"/>
            <p:cNvCxnSpPr>
              <a:stCxn id="81" idx="2"/>
              <a:endCxn id="80" idx="6"/>
            </p:cNvCxnSpPr>
            <p:nvPr/>
          </p:nvCxnSpPr>
          <p:spPr>
            <a:xfrm>
              <a:off x="1515" y="4032"/>
              <a:ext cx="2331" cy="0"/>
            </a:xfrm>
            <a:prstGeom prst="line">
              <a:avLst/>
            </a:prstGeom>
            <a:ln w="76200">
              <a:headEnd type="none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88" name="组合 87"/>
          <p:cNvGrpSpPr/>
          <p:nvPr/>
        </p:nvGrpSpPr>
        <p:grpSpPr>
          <a:xfrm>
            <a:off x="851535" y="3782695"/>
            <a:ext cx="1700530" cy="1596390"/>
            <a:chOff x="1341" y="5957"/>
            <a:chExt cx="2678" cy="2514"/>
          </a:xfrm>
        </p:grpSpPr>
        <p:grpSp>
          <p:nvGrpSpPr>
            <p:cNvPr id="89" name="组合 88"/>
            <p:cNvGrpSpPr/>
            <p:nvPr/>
          </p:nvGrpSpPr>
          <p:grpSpPr>
            <a:xfrm>
              <a:off x="1341" y="5957"/>
              <a:ext cx="2679" cy="2515"/>
              <a:chOff x="491189" y="2802251"/>
              <a:chExt cx="1700931" cy="1597290"/>
            </a:xfrm>
          </p:grpSpPr>
          <p:pic>
            <p:nvPicPr>
              <p:cNvPr id="97" name="图片 96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1189" y="2802251"/>
                <a:ext cx="1700931" cy="1597290"/>
              </a:xfrm>
              <a:prstGeom prst="rect">
                <a:avLst/>
              </a:prstGeom>
            </p:spPr>
          </p:pic>
          <p:sp>
            <p:nvSpPr>
              <p:cNvPr id="98" name="椭圆 97"/>
              <p:cNvSpPr/>
              <p:nvPr/>
            </p:nvSpPr>
            <p:spPr>
              <a:xfrm>
                <a:off x="1744428" y="2887701"/>
                <a:ext cx="338000" cy="338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0" name="椭圆 99"/>
              <p:cNvSpPr/>
              <p:nvPr/>
            </p:nvSpPr>
            <p:spPr>
              <a:xfrm>
                <a:off x="590499" y="3960168"/>
                <a:ext cx="338000" cy="338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9" name="椭圆 108"/>
              <p:cNvSpPr/>
              <p:nvPr/>
            </p:nvSpPr>
            <p:spPr>
              <a:xfrm>
                <a:off x="590302" y="3431261"/>
                <a:ext cx="338000" cy="338000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10" name="椭圆 109"/>
              <p:cNvSpPr/>
              <p:nvPr/>
            </p:nvSpPr>
            <p:spPr>
              <a:xfrm>
                <a:off x="1184993" y="3431261"/>
                <a:ext cx="338000" cy="338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1" name="椭圆 110"/>
              <p:cNvSpPr/>
              <p:nvPr/>
            </p:nvSpPr>
            <p:spPr>
              <a:xfrm>
                <a:off x="601732" y="2887701"/>
                <a:ext cx="338000" cy="338000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112" name="直接连接符 111"/>
            <p:cNvCxnSpPr>
              <a:stCxn id="100" idx="3"/>
              <a:endCxn id="98" idx="7"/>
            </p:cNvCxnSpPr>
            <p:nvPr/>
          </p:nvCxnSpPr>
          <p:spPr>
            <a:xfrm flipV="1">
              <a:off x="1575" y="6169"/>
              <a:ext cx="2193" cy="2066"/>
            </a:xfrm>
            <a:prstGeom prst="line">
              <a:avLst/>
            </a:prstGeom>
            <a:ln w="76200">
              <a:headEnd type="none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13" name="组合 112"/>
          <p:cNvGrpSpPr/>
          <p:nvPr/>
        </p:nvGrpSpPr>
        <p:grpSpPr>
          <a:xfrm>
            <a:off x="5420360" y="815975"/>
            <a:ext cx="3442970" cy="2242820"/>
            <a:chOff x="8536" y="1285"/>
            <a:chExt cx="5422" cy="3532"/>
          </a:xfrm>
        </p:grpSpPr>
        <p:grpSp>
          <p:nvGrpSpPr>
            <p:cNvPr id="114" name="组合 113"/>
            <p:cNvGrpSpPr/>
            <p:nvPr/>
          </p:nvGrpSpPr>
          <p:grpSpPr>
            <a:xfrm>
              <a:off x="10732" y="3481"/>
              <a:ext cx="1123" cy="1054"/>
              <a:chOff x="9054618" y="1350822"/>
              <a:chExt cx="1700931" cy="1597290"/>
            </a:xfrm>
          </p:grpSpPr>
          <p:pic>
            <p:nvPicPr>
              <p:cNvPr id="118" name="图片 117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054618" y="1350822"/>
                <a:ext cx="1700931" cy="1597290"/>
              </a:xfrm>
              <a:prstGeom prst="rect">
                <a:avLst/>
              </a:prstGeom>
            </p:spPr>
          </p:pic>
          <p:sp>
            <p:nvSpPr>
              <p:cNvPr id="119" name="椭圆 118"/>
              <p:cNvSpPr/>
              <p:nvPr/>
            </p:nvSpPr>
            <p:spPr>
              <a:xfrm>
                <a:off x="9715402" y="1980467"/>
                <a:ext cx="338000" cy="338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0" name="椭圆 119"/>
              <p:cNvSpPr/>
              <p:nvPr/>
            </p:nvSpPr>
            <p:spPr>
              <a:xfrm>
                <a:off x="9153928" y="2508739"/>
                <a:ext cx="338000" cy="338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1" name="椭圆 120"/>
              <p:cNvSpPr/>
              <p:nvPr/>
            </p:nvSpPr>
            <p:spPr>
              <a:xfrm>
                <a:off x="9163891" y="1980467"/>
                <a:ext cx="338000" cy="338000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22" name="组合 121"/>
            <p:cNvGrpSpPr/>
            <p:nvPr/>
          </p:nvGrpSpPr>
          <p:grpSpPr>
            <a:xfrm>
              <a:off x="8536" y="1285"/>
              <a:ext cx="5422" cy="3532"/>
              <a:chOff x="8536" y="1285"/>
              <a:chExt cx="5422" cy="3532"/>
            </a:xfrm>
          </p:grpSpPr>
          <p:sp>
            <p:nvSpPr>
              <p:cNvPr id="123" name="文本框 122"/>
              <p:cNvSpPr txBox="1"/>
              <p:nvPr/>
            </p:nvSpPr>
            <p:spPr>
              <a:xfrm>
                <a:off x="8536" y="1285"/>
                <a:ext cx="5422" cy="7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b="1" dirty="0">
                    <a:latin typeface="+mj-ea"/>
                    <a:ea typeface="+mj-ea"/>
                  </a:rPr>
                  <a:t>思考：人类下棋的方法</a:t>
                </a:r>
              </a:p>
            </p:txBody>
          </p:sp>
          <p:sp>
            <p:nvSpPr>
              <p:cNvPr id="126" name="椭圆 125"/>
              <p:cNvSpPr/>
              <p:nvPr/>
            </p:nvSpPr>
            <p:spPr>
              <a:xfrm>
                <a:off x="10043" y="3117"/>
                <a:ext cx="2408" cy="1700"/>
              </a:xfrm>
              <a:prstGeom prst="ellipse">
                <a:avLst/>
              </a:prstGeom>
              <a:noFill/>
              <a:ln w="19050">
                <a:solidFill>
                  <a:srgbClr val="FFC62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127" name="组合 126"/>
          <p:cNvGrpSpPr/>
          <p:nvPr/>
        </p:nvGrpSpPr>
        <p:grpSpPr>
          <a:xfrm>
            <a:off x="7573353" y="4196907"/>
            <a:ext cx="1529039" cy="1477068"/>
            <a:chOff x="9440888" y="3801937"/>
            <a:chExt cx="1529039" cy="1477068"/>
          </a:xfrm>
        </p:grpSpPr>
        <p:cxnSp>
          <p:nvCxnSpPr>
            <p:cNvPr id="128" name="直接箭头连接符 127"/>
            <p:cNvCxnSpPr>
              <a:stCxn id="143" idx="4"/>
              <a:endCxn id="136" idx="0"/>
            </p:cNvCxnSpPr>
            <p:nvPr/>
          </p:nvCxnSpPr>
          <p:spPr>
            <a:xfrm flipH="1">
              <a:off x="10205453" y="3801937"/>
              <a:ext cx="65405" cy="397510"/>
            </a:xfrm>
            <a:prstGeom prst="straightConnector1">
              <a:avLst/>
            </a:prstGeom>
            <a:ln w="57150">
              <a:solidFill>
                <a:srgbClr val="DE5F0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9" name="组合 128"/>
            <p:cNvGrpSpPr/>
            <p:nvPr/>
          </p:nvGrpSpPr>
          <p:grpSpPr>
            <a:xfrm>
              <a:off x="9440888" y="4199327"/>
              <a:ext cx="1529039" cy="1079678"/>
              <a:chOff x="9440888" y="4199327"/>
              <a:chExt cx="1529039" cy="1079678"/>
            </a:xfrm>
          </p:grpSpPr>
          <p:pic>
            <p:nvPicPr>
              <p:cNvPr id="130" name="图片 129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870318" y="4417227"/>
                <a:ext cx="712845" cy="669410"/>
              </a:xfrm>
              <a:prstGeom prst="rect">
                <a:avLst/>
              </a:prstGeom>
            </p:spPr>
          </p:pic>
          <p:sp>
            <p:nvSpPr>
              <p:cNvPr id="131" name="椭圆 130"/>
              <p:cNvSpPr/>
              <p:nvPr/>
            </p:nvSpPr>
            <p:spPr>
              <a:xfrm>
                <a:off x="9916113" y="4681106"/>
                <a:ext cx="141653" cy="141653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32" name="椭圆 131"/>
              <p:cNvSpPr/>
              <p:nvPr/>
            </p:nvSpPr>
            <p:spPr>
              <a:xfrm>
                <a:off x="10143190" y="4910288"/>
                <a:ext cx="141653" cy="141653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33" name="椭圆 132"/>
              <p:cNvSpPr/>
              <p:nvPr/>
            </p:nvSpPr>
            <p:spPr>
              <a:xfrm>
                <a:off x="10384490" y="4464912"/>
                <a:ext cx="141653" cy="141653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4" name="椭圆 133"/>
              <p:cNvSpPr/>
              <p:nvPr/>
            </p:nvSpPr>
            <p:spPr>
              <a:xfrm>
                <a:off x="9916113" y="4904526"/>
                <a:ext cx="141653" cy="141653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5" name="椭圆 134"/>
              <p:cNvSpPr/>
              <p:nvPr/>
            </p:nvSpPr>
            <p:spPr>
              <a:xfrm>
                <a:off x="10146928" y="4681106"/>
                <a:ext cx="141653" cy="141653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6" name="椭圆 135"/>
              <p:cNvSpPr/>
              <p:nvPr/>
            </p:nvSpPr>
            <p:spPr>
              <a:xfrm>
                <a:off x="9440888" y="4199327"/>
                <a:ext cx="1529039" cy="1079678"/>
              </a:xfrm>
              <a:prstGeom prst="ellipse">
                <a:avLst/>
              </a:prstGeom>
              <a:noFill/>
              <a:ln w="571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137" name="组合 136"/>
          <p:cNvGrpSpPr/>
          <p:nvPr/>
        </p:nvGrpSpPr>
        <p:grpSpPr>
          <a:xfrm>
            <a:off x="7638803" y="2900680"/>
            <a:ext cx="1529039" cy="1296227"/>
            <a:chOff x="9506338" y="2505710"/>
            <a:chExt cx="1529039" cy="1296227"/>
          </a:xfrm>
        </p:grpSpPr>
        <p:pic>
          <p:nvPicPr>
            <p:cNvPr id="138" name="图片 13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13543" y="2954852"/>
              <a:ext cx="712845" cy="669410"/>
            </a:xfrm>
            <a:prstGeom prst="rect">
              <a:avLst/>
            </a:prstGeom>
          </p:spPr>
        </p:pic>
        <p:sp>
          <p:nvSpPr>
            <p:cNvPr id="139" name="椭圆 138"/>
            <p:cNvSpPr/>
            <p:nvPr/>
          </p:nvSpPr>
          <p:spPr>
            <a:xfrm>
              <a:off x="10297017" y="3218731"/>
              <a:ext cx="141653" cy="141653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0" name="椭圆 139"/>
            <p:cNvSpPr/>
            <p:nvPr/>
          </p:nvSpPr>
          <p:spPr>
            <a:xfrm>
              <a:off x="10061708" y="3440125"/>
              <a:ext cx="141653" cy="141653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1" name="椭圆 140"/>
            <p:cNvSpPr/>
            <p:nvPr/>
          </p:nvSpPr>
          <p:spPr>
            <a:xfrm>
              <a:off x="10065883" y="3218731"/>
              <a:ext cx="141653" cy="141653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42" name="椭圆 141"/>
            <p:cNvSpPr/>
            <p:nvPr/>
          </p:nvSpPr>
          <p:spPr>
            <a:xfrm>
              <a:off x="10297017" y="3434954"/>
              <a:ext cx="141653" cy="141653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43" name="椭圆 142"/>
            <p:cNvSpPr/>
            <p:nvPr/>
          </p:nvSpPr>
          <p:spPr>
            <a:xfrm>
              <a:off x="9506338" y="2722259"/>
              <a:ext cx="1529039" cy="1079678"/>
            </a:xfrm>
            <a:prstGeom prst="ellipse">
              <a:avLst/>
            </a:prstGeom>
            <a:noFill/>
            <a:ln w="19050">
              <a:solidFill>
                <a:srgbClr val="FFC62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44" name="直接箭头连接符 143"/>
            <p:cNvCxnSpPr>
              <a:stCxn id="126" idx="5"/>
              <a:endCxn id="143" idx="1"/>
            </p:cNvCxnSpPr>
            <p:nvPr/>
          </p:nvCxnSpPr>
          <p:spPr>
            <a:xfrm>
              <a:off x="9549765" y="2505710"/>
              <a:ext cx="180340" cy="374650"/>
            </a:xfrm>
            <a:prstGeom prst="straightConnector1">
              <a:avLst/>
            </a:prstGeom>
            <a:ln w="57150">
              <a:solidFill>
                <a:srgbClr val="DE5F0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5" name="组合 144"/>
          <p:cNvGrpSpPr/>
          <p:nvPr/>
        </p:nvGrpSpPr>
        <p:grpSpPr>
          <a:xfrm>
            <a:off x="4926965" y="2900680"/>
            <a:ext cx="1673860" cy="1289685"/>
            <a:chOff x="6794374" y="2505710"/>
            <a:chExt cx="1673986" cy="1289517"/>
          </a:xfrm>
        </p:grpSpPr>
        <p:grpSp>
          <p:nvGrpSpPr>
            <p:cNvPr id="146" name="组合 145"/>
            <p:cNvGrpSpPr/>
            <p:nvPr/>
          </p:nvGrpSpPr>
          <p:grpSpPr>
            <a:xfrm>
              <a:off x="7227670" y="2954852"/>
              <a:ext cx="712845" cy="669410"/>
              <a:chOff x="7790997" y="3419997"/>
              <a:chExt cx="1700931" cy="1597290"/>
            </a:xfrm>
          </p:grpSpPr>
          <p:pic>
            <p:nvPicPr>
              <p:cNvPr id="147" name="图片 146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90997" y="3419997"/>
                <a:ext cx="1700931" cy="1597290"/>
              </a:xfrm>
              <a:prstGeom prst="rect">
                <a:avLst/>
              </a:prstGeom>
            </p:spPr>
          </p:pic>
          <p:sp>
            <p:nvSpPr>
              <p:cNvPr id="148" name="椭圆 147"/>
              <p:cNvSpPr/>
              <p:nvPr/>
            </p:nvSpPr>
            <p:spPr>
              <a:xfrm>
                <a:off x="8451781" y="4049642"/>
                <a:ext cx="338000" cy="338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9" name="椭圆 148"/>
              <p:cNvSpPr/>
              <p:nvPr/>
            </p:nvSpPr>
            <p:spPr>
              <a:xfrm>
                <a:off x="7890307" y="4577914"/>
                <a:ext cx="338000" cy="338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0" name="椭圆 149"/>
              <p:cNvSpPr/>
              <p:nvPr/>
            </p:nvSpPr>
            <p:spPr>
              <a:xfrm>
                <a:off x="7900270" y="4049642"/>
                <a:ext cx="338000" cy="338000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51" name="椭圆 150"/>
              <p:cNvSpPr/>
              <p:nvPr/>
            </p:nvSpPr>
            <p:spPr>
              <a:xfrm>
                <a:off x="9017870" y="3520718"/>
                <a:ext cx="338000" cy="338000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52" name="椭圆 151"/>
            <p:cNvSpPr/>
            <p:nvPr/>
          </p:nvSpPr>
          <p:spPr>
            <a:xfrm>
              <a:off x="6794374" y="2715549"/>
              <a:ext cx="1529039" cy="1079678"/>
            </a:xfrm>
            <a:prstGeom prst="ellipse">
              <a:avLst/>
            </a:prstGeom>
            <a:noFill/>
            <a:ln w="19050">
              <a:solidFill>
                <a:srgbClr val="FFC62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53" name="直接箭头连接符 152"/>
            <p:cNvCxnSpPr>
              <a:stCxn id="126" idx="3"/>
              <a:endCxn id="152" idx="7"/>
            </p:cNvCxnSpPr>
            <p:nvPr/>
          </p:nvCxnSpPr>
          <p:spPr>
            <a:xfrm flipH="1">
              <a:off x="8099425" y="2505710"/>
              <a:ext cx="368935" cy="367665"/>
            </a:xfrm>
            <a:prstGeom prst="straightConnector1">
              <a:avLst/>
            </a:prstGeom>
            <a:ln w="57150">
              <a:solidFill>
                <a:srgbClr val="DE5F0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4" name="组合 153"/>
          <p:cNvGrpSpPr/>
          <p:nvPr/>
        </p:nvGrpSpPr>
        <p:grpSpPr>
          <a:xfrm>
            <a:off x="5968134" y="1039763"/>
            <a:ext cx="5037513" cy="5273869"/>
            <a:chOff x="7099069" y="644793"/>
            <a:chExt cx="5037513" cy="5273869"/>
          </a:xfrm>
        </p:grpSpPr>
        <p:sp>
          <p:nvSpPr>
            <p:cNvPr id="155" name="任意多边形 154"/>
            <p:cNvSpPr/>
            <p:nvPr/>
          </p:nvSpPr>
          <p:spPr>
            <a:xfrm>
              <a:off x="7099069" y="881149"/>
              <a:ext cx="5037513" cy="5037513"/>
            </a:xfrm>
            <a:custGeom>
              <a:avLst/>
              <a:gdLst>
                <a:gd name="connsiteX0" fmla="*/ 2277687 w 5037513"/>
                <a:gd name="connsiteY0" fmla="*/ 349135 h 5037513"/>
                <a:gd name="connsiteX1" fmla="*/ 2277687 w 5037513"/>
                <a:gd name="connsiteY1" fmla="*/ 349135 h 5037513"/>
                <a:gd name="connsiteX2" fmla="*/ 2161309 w 5037513"/>
                <a:gd name="connsiteY2" fmla="*/ 249382 h 5037513"/>
                <a:gd name="connsiteX3" fmla="*/ 1995055 w 5037513"/>
                <a:gd name="connsiteY3" fmla="*/ 182880 h 5037513"/>
                <a:gd name="connsiteX4" fmla="*/ 1662546 w 5037513"/>
                <a:gd name="connsiteY4" fmla="*/ 66502 h 5037513"/>
                <a:gd name="connsiteX5" fmla="*/ 1579418 w 5037513"/>
                <a:gd name="connsiteY5" fmla="*/ 49876 h 5037513"/>
                <a:gd name="connsiteX6" fmla="*/ 1379913 w 5037513"/>
                <a:gd name="connsiteY6" fmla="*/ 0 h 5037513"/>
                <a:gd name="connsiteX7" fmla="*/ 847898 w 5037513"/>
                <a:gd name="connsiteY7" fmla="*/ 16626 h 5037513"/>
                <a:gd name="connsiteX8" fmla="*/ 764771 w 5037513"/>
                <a:gd name="connsiteY8" fmla="*/ 83127 h 5037513"/>
                <a:gd name="connsiteX9" fmla="*/ 648393 w 5037513"/>
                <a:gd name="connsiteY9" fmla="*/ 182880 h 5037513"/>
                <a:gd name="connsiteX10" fmla="*/ 548640 w 5037513"/>
                <a:gd name="connsiteY10" fmla="*/ 315884 h 5037513"/>
                <a:gd name="connsiteX11" fmla="*/ 498764 w 5037513"/>
                <a:gd name="connsiteY11" fmla="*/ 365760 h 5037513"/>
                <a:gd name="connsiteX12" fmla="*/ 415636 w 5037513"/>
                <a:gd name="connsiteY12" fmla="*/ 565266 h 5037513"/>
                <a:gd name="connsiteX13" fmla="*/ 349135 w 5037513"/>
                <a:gd name="connsiteY13" fmla="*/ 681644 h 5037513"/>
                <a:gd name="connsiteX14" fmla="*/ 332509 w 5037513"/>
                <a:gd name="connsiteY14" fmla="*/ 764771 h 5037513"/>
                <a:gd name="connsiteX15" fmla="*/ 299258 w 5037513"/>
                <a:gd name="connsiteY15" fmla="*/ 847898 h 5037513"/>
                <a:gd name="connsiteX16" fmla="*/ 332509 w 5037513"/>
                <a:gd name="connsiteY16" fmla="*/ 1662546 h 5037513"/>
                <a:gd name="connsiteX17" fmla="*/ 349135 w 5037513"/>
                <a:gd name="connsiteY17" fmla="*/ 1729047 h 5037513"/>
                <a:gd name="connsiteX18" fmla="*/ 382386 w 5037513"/>
                <a:gd name="connsiteY18" fmla="*/ 1812175 h 5037513"/>
                <a:gd name="connsiteX19" fmla="*/ 399011 w 5037513"/>
                <a:gd name="connsiteY19" fmla="*/ 1862051 h 5037513"/>
                <a:gd name="connsiteX20" fmla="*/ 498764 w 5037513"/>
                <a:gd name="connsiteY20" fmla="*/ 2011680 h 5037513"/>
                <a:gd name="connsiteX21" fmla="*/ 681644 w 5037513"/>
                <a:gd name="connsiteY21" fmla="*/ 2128058 h 5037513"/>
                <a:gd name="connsiteX22" fmla="*/ 814647 w 5037513"/>
                <a:gd name="connsiteY22" fmla="*/ 2244436 h 5037513"/>
                <a:gd name="connsiteX23" fmla="*/ 947651 w 5037513"/>
                <a:gd name="connsiteY23" fmla="*/ 2377440 h 5037513"/>
                <a:gd name="connsiteX24" fmla="*/ 997527 w 5037513"/>
                <a:gd name="connsiteY24" fmla="*/ 2410691 h 5037513"/>
                <a:gd name="connsiteX25" fmla="*/ 1064029 w 5037513"/>
                <a:gd name="connsiteY25" fmla="*/ 2477193 h 5037513"/>
                <a:gd name="connsiteX26" fmla="*/ 1113906 w 5037513"/>
                <a:gd name="connsiteY26" fmla="*/ 2510444 h 5037513"/>
                <a:gd name="connsiteX27" fmla="*/ 1230284 w 5037513"/>
                <a:gd name="connsiteY27" fmla="*/ 2626822 h 5037513"/>
                <a:gd name="connsiteX28" fmla="*/ 1346662 w 5037513"/>
                <a:gd name="connsiteY28" fmla="*/ 2709949 h 5037513"/>
                <a:gd name="connsiteX29" fmla="*/ 1379913 w 5037513"/>
                <a:gd name="connsiteY29" fmla="*/ 2759826 h 5037513"/>
                <a:gd name="connsiteX30" fmla="*/ 1463040 w 5037513"/>
                <a:gd name="connsiteY30" fmla="*/ 2859578 h 5037513"/>
                <a:gd name="connsiteX31" fmla="*/ 1496291 w 5037513"/>
                <a:gd name="connsiteY31" fmla="*/ 2926080 h 5037513"/>
                <a:gd name="connsiteX32" fmla="*/ 1512916 w 5037513"/>
                <a:gd name="connsiteY32" fmla="*/ 2975956 h 5037513"/>
                <a:gd name="connsiteX33" fmla="*/ 1579418 w 5037513"/>
                <a:gd name="connsiteY33" fmla="*/ 3092335 h 5037513"/>
                <a:gd name="connsiteX34" fmla="*/ 1629295 w 5037513"/>
                <a:gd name="connsiteY34" fmla="*/ 3258589 h 5037513"/>
                <a:gd name="connsiteX35" fmla="*/ 1596044 w 5037513"/>
                <a:gd name="connsiteY35" fmla="*/ 3408218 h 5037513"/>
                <a:gd name="connsiteX36" fmla="*/ 1546167 w 5037513"/>
                <a:gd name="connsiteY36" fmla="*/ 3458095 h 5037513"/>
                <a:gd name="connsiteX37" fmla="*/ 1379913 w 5037513"/>
                <a:gd name="connsiteY37" fmla="*/ 3507971 h 5037513"/>
                <a:gd name="connsiteX38" fmla="*/ 1246909 w 5037513"/>
                <a:gd name="connsiteY38" fmla="*/ 3524596 h 5037513"/>
                <a:gd name="connsiteX39" fmla="*/ 1080655 w 5037513"/>
                <a:gd name="connsiteY39" fmla="*/ 3557847 h 5037513"/>
                <a:gd name="connsiteX40" fmla="*/ 681644 w 5037513"/>
                <a:gd name="connsiteY40" fmla="*/ 3541222 h 5037513"/>
                <a:gd name="connsiteX41" fmla="*/ 116378 w 5037513"/>
                <a:gd name="connsiteY41" fmla="*/ 3557847 h 5037513"/>
                <a:gd name="connsiteX42" fmla="*/ 49876 w 5037513"/>
                <a:gd name="connsiteY42" fmla="*/ 3657600 h 5037513"/>
                <a:gd name="connsiteX43" fmla="*/ 33251 w 5037513"/>
                <a:gd name="connsiteY43" fmla="*/ 3724102 h 5037513"/>
                <a:gd name="connsiteX44" fmla="*/ 16626 w 5037513"/>
                <a:gd name="connsiteY44" fmla="*/ 3773978 h 5037513"/>
                <a:gd name="connsiteX45" fmla="*/ 0 w 5037513"/>
                <a:gd name="connsiteY45" fmla="*/ 4006735 h 5037513"/>
                <a:gd name="connsiteX46" fmla="*/ 33251 w 5037513"/>
                <a:gd name="connsiteY46" fmla="*/ 4322618 h 5037513"/>
                <a:gd name="connsiteX47" fmla="*/ 83127 w 5037513"/>
                <a:gd name="connsiteY47" fmla="*/ 4355869 h 5037513"/>
                <a:gd name="connsiteX48" fmla="*/ 199506 w 5037513"/>
                <a:gd name="connsiteY48" fmla="*/ 4455622 h 5037513"/>
                <a:gd name="connsiteX49" fmla="*/ 332509 w 5037513"/>
                <a:gd name="connsiteY49" fmla="*/ 4522124 h 5037513"/>
                <a:gd name="connsiteX50" fmla="*/ 482138 w 5037513"/>
                <a:gd name="connsiteY50" fmla="*/ 4588626 h 5037513"/>
                <a:gd name="connsiteX51" fmla="*/ 598516 w 5037513"/>
                <a:gd name="connsiteY51" fmla="*/ 4605251 h 5037513"/>
                <a:gd name="connsiteX52" fmla="*/ 698269 w 5037513"/>
                <a:gd name="connsiteY52" fmla="*/ 4638502 h 5037513"/>
                <a:gd name="connsiteX53" fmla="*/ 764771 w 5037513"/>
                <a:gd name="connsiteY53" fmla="*/ 4655127 h 5037513"/>
                <a:gd name="connsiteX54" fmla="*/ 864524 w 5037513"/>
                <a:gd name="connsiteY54" fmla="*/ 4688378 h 5037513"/>
                <a:gd name="connsiteX55" fmla="*/ 997527 w 5037513"/>
                <a:gd name="connsiteY55" fmla="*/ 4705004 h 5037513"/>
                <a:gd name="connsiteX56" fmla="*/ 1163782 w 5037513"/>
                <a:gd name="connsiteY56" fmla="*/ 4754880 h 5037513"/>
                <a:gd name="connsiteX57" fmla="*/ 1446415 w 5037513"/>
                <a:gd name="connsiteY57" fmla="*/ 4871258 h 5037513"/>
                <a:gd name="connsiteX58" fmla="*/ 1562793 w 5037513"/>
                <a:gd name="connsiteY58" fmla="*/ 4904509 h 5037513"/>
                <a:gd name="connsiteX59" fmla="*/ 1712422 w 5037513"/>
                <a:gd name="connsiteY59" fmla="*/ 4954386 h 5037513"/>
                <a:gd name="connsiteX60" fmla="*/ 1812175 w 5037513"/>
                <a:gd name="connsiteY60" fmla="*/ 4971011 h 5037513"/>
                <a:gd name="connsiteX61" fmla="*/ 1928553 w 5037513"/>
                <a:gd name="connsiteY61" fmla="*/ 5004262 h 5037513"/>
                <a:gd name="connsiteX62" fmla="*/ 2294313 w 5037513"/>
                <a:gd name="connsiteY62" fmla="*/ 5037513 h 5037513"/>
                <a:gd name="connsiteX63" fmla="*/ 2759826 w 5037513"/>
                <a:gd name="connsiteY63" fmla="*/ 5004262 h 5037513"/>
                <a:gd name="connsiteX64" fmla="*/ 2926080 w 5037513"/>
                <a:gd name="connsiteY64" fmla="*/ 4937760 h 5037513"/>
                <a:gd name="connsiteX65" fmla="*/ 2975956 w 5037513"/>
                <a:gd name="connsiteY65" fmla="*/ 4921135 h 5037513"/>
                <a:gd name="connsiteX66" fmla="*/ 3059084 w 5037513"/>
                <a:gd name="connsiteY66" fmla="*/ 4904509 h 5037513"/>
                <a:gd name="connsiteX67" fmla="*/ 3208713 w 5037513"/>
                <a:gd name="connsiteY67" fmla="*/ 4871258 h 5037513"/>
                <a:gd name="connsiteX68" fmla="*/ 3391593 w 5037513"/>
                <a:gd name="connsiteY68" fmla="*/ 4838007 h 5037513"/>
                <a:gd name="connsiteX69" fmla="*/ 3491346 w 5037513"/>
                <a:gd name="connsiteY69" fmla="*/ 4804756 h 5037513"/>
                <a:gd name="connsiteX70" fmla="*/ 3690851 w 5037513"/>
                <a:gd name="connsiteY70" fmla="*/ 4738255 h 5037513"/>
                <a:gd name="connsiteX71" fmla="*/ 3740727 w 5037513"/>
                <a:gd name="connsiteY71" fmla="*/ 4705004 h 5037513"/>
                <a:gd name="connsiteX72" fmla="*/ 3807229 w 5037513"/>
                <a:gd name="connsiteY72" fmla="*/ 4655127 h 5037513"/>
                <a:gd name="connsiteX73" fmla="*/ 3973484 w 5037513"/>
                <a:gd name="connsiteY73" fmla="*/ 4588626 h 5037513"/>
                <a:gd name="connsiteX74" fmla="*/ 4123113 w 5037513"/>
                <a:gd name="connsiteY74" fmla="*/ 4488873 h 5037513"/>
                <a:gd name="connsiteX75" fmla="*/ 4189615 w 5037513"/>
                <a:gd name="connsiteY75" fmla="*/ 4472247 h 5037513"/>
                <a:gd name="connsiteX76" fmla="*/ 4322618 w 5037513"/>
                <a:gd name="connsiteY76" fmla="*/ 4405746 h 5037513"/>
                <a:gd name="connsiteX77" fmla="*/ 4522124 w 5037513"/>
                <a:gd name="connsiteY77" fmla="*/ 4272742 h 5037513"/>
                <a:gd name="connsiteX78" fmla="*/ 4655127 w 5037513"/>
                <a:gd name="connsiteY78" fmla="*/ 4172989 h 5037513"/>
                <a:gd name="connsiteX79" fmla="*/ 4754880 w 5037513"/>
                <a:gd name="connsiteY79" fmla="*/ 4073236 h 5037513"/>
                <a:gd name="connsiteX80" fmla="*/ 4788131 w 5037513"/>
                <a:gd name="connsiteY80" fmla="*/ 4023360 h 5037513"/>
                <a:gd name="connsiteX81" fmla="*/ 4838007 w 5037513"/>
                <a:gd name="connsiteY81" fmla="*/ 3923607 h 5037513"/>
                <a:gd name="connsiteX82" fmla="*/ 4887884 w 5037513"/>
                <a:gd name="connsiteY82" fmla="*/ 3790604 h 5037513"/>
                <a:gd name="connsiteX83" fmla="*/ 4904509 w 5037513"/>
                <a:gd name="connsiteY83" fmla="*/ 3690851 h 5037513"/>
                <a:gd name="connsiteX84" fmla="*/ 4921135 w 5037513"/>
                <a:gd name="connsiteY84" fmla="*/ 3624349 h 5037513"/>
                <a:gd name="connsiteX85" fmla="*/ 4937760 w 5037513"/>
                <a:gd name="connsiteY85" fmla="*/ 3524596 h 5037513"/>
                <a:gd name="connsiteX86" fmla="*/ 4971011 w 5037513"/>
                <a:gd name="connsiteY86" fmla="*/ 3424844 h 5037513"/>
                <a:gd name="connsiteX87" fmla="*/ 4987636 w 5037513"/>
                <a:gd name="connsiteY87" fmla="*/ 3374967 h 5037513"/>
                <a:gd name="connsiteX88" fmla="*/ 5004262 w 5037513"/>
                <a:gd name="connsiteY88" fmla="*/ 3258589 h 5037513"/>
                <a:gd name="connsiteX89" fmla="*/ 5020887 w 5037513"/>
                <a:gd name="connsiteY89" fmla="*/ 3208713 h 5037513"/>
                <a:gd name="connsiteX90" fmla="*/ 5037513 w 5037513"/>
                <a:gd name="connsiteY90" fmla="*/ 3075709 h 5037513"/>
                <a:gd name="connsiteX91" fmla="*/ 5020887 w 5037513"/>
                <a:gd name="connsiteY91" fmla="*/ 2094807 h 5037513"/>
                <a:gd name="connsiteX92" fmla="*/ 4971011 w 5037513"/>
                <a:gd name="connsiteY92" fmla="*/ 1845426 h 5037513"/>
                <a:gd name="connsiteX93" fmla="*/ 4937760 w 5037513"/>
                <a:gd name="connsiteY93" fmla="*/ 1745673 h 5037513"/>
                <a:gd name="connsiteX94" fmla="*/ 4904509 w 5037513"/>
                <a:gd name="connsiteY94" fmla="*/ 1695796 h 5037513"/>
                <a:gd name="connsiteX95" fmla="*/ 4871258 w 5037513"/>
                <a:gd name="connsiteY95" fmla="*/ 1612669 h 5037513"/>
                <a:gd name="connsiteX96" fmla="*/ 4788131 w 5037513"/>
                <a:gd name="connsiteY96" fmla="*/ 1463040 h 5037513"/>
                <a:gd name="connsiteX97" fmla="*/ 4738255 w 5037513"/>
                <a:gd name="connsiteY97" fmla="*/ 1346662 h 5037513"/>
                <a:gd name="connsiteX98" fmla="*/ 4705004 w 5037513"/>
                <a:gd name="connsiteY98" fmla="*/ 1280160 h 5037513"/>
                <a:gd name="connsiteX99" fmla="*/ 4671753 w 5037513"/>
                <a:gd name="connsiteY99" fmla="*/ 1197033 h 5037513"/>
                <a:gd name="connsiteX100" fmla="*/ 4505498 w 5037513"/>
                <a:gd name="connsiteY100" fmla="*/ 997527 h 5037513"/>
                <a:gd name="connsiteX101" fmla="*/ 4422371 w 5037513"/>
                <a:gd name="connsiteY101" fmla="*/ 897775 h 5037513"/>
                <a:gd name="connsiteX102" fmla="*/ 4372495 w 5037513"/>
                <a:gd name="connsiteY102" fmla="*/ 831273 h 5037513"/>
                <a:gd name="connsiteX103" fmla="*/ 4322618 w 5037513"/>
                <a:gd name="connsiteY103" fmla="*/ 798022 h 5037513"/>
                <a:gd name="connsiteX104" fmla="*/ 4272742 w 5037513"/>
                <a:gd name="connsiteY104" fmla="*/ 748146 h 5037513"/>
                <a:gd name="connsiteX105" fmla="*/ 4222866 w 5037513"/>
                <a:gd name="connsiteY105" fmla="*/ 681644 h 5037513"/>
                <a:gd name="connsiteX106" fmla="*/ 4156364 w 5037513"/>
                <a:gd name="connsiteY106" fmla="*/ 648393 h 5037513"/>
                <a:gd name="connsiteX107" fmla="*/ 3906982 w 5037513"/>
                <a:gd name="connsiteY107" fmla="*/ 515389 h 5037513"/>
                <a:gd name="connsiteX108" fmla="*/ 3807229 w 5037513"/>
                <a:gd name="connsiteY108" fmla="*/ 465513 h 5037513"/>
                <a:gd name="connsiteX109" fmla="*/ 3707476 w 5037513"/>
                <a:gd name="connsiteY109" fmla="*/ 448887 h 5037513"/>
                <a:gd name="connsiteX110" fmla="*/ 3541222 w 5037513"/>
                <a:gd name="connsiteY110" fmla="*/ 415636 h 5037513"/>
                <a:gd name="connsiteX111" fmla="*/ 3441469 w 5037513"/>
                <a:gd name="connsiteY111" fmla="*/ 399011 h 5037513"/>
                <a:gd name="connsiteX112" fmla="*/ 2676698 w 5037513"/>
                <a:gd name="connsiteY112" fmla="*/ 382386 h 5037513"/>
                <a:gd name="connsiteX113" fmla="*/ 2394066 w 5037513"/>
                <a:gd name="connsiteY113" fmla="*/ 365760 h 5037513"/>
                <a:gd name="connsiteX114" fmla="*/ 2344189 w 5037513"/>
                <a:gd name="connsiteY114" fmla="*/ 332509 h 5037513"/>
                <a:gd name="connsiteX115" fmla="*/ 2277687 w 5037513"/>
                <a:gd name="connsiteY115" fmla="*/ 349135 h 50375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5037513" h="5037513">
                  <a:moveTo>
                    <a:pt x="2277687" y="349135"/>
                  </a:moveTo>
                  <a:lnTo>
                    <a:pt x="2277687" y="349135"/>
                  </a:lnTo>
                  <a:cubicBezTo>
                    <a:pt x="2238894" y="315884"/>
                    <a:pt x="2202630" y="279434"/>
                    <a:pt x="2161309" y="249382"/>
                  </a:cubicBezTo>
                  <a:cubicBezTo>
                    <a:pt x="2117352" y="217413"/>
                    <a:pt x="2042101" y="199988"/>
                    <a:pt x="1995055" y="182880"/>
                  </a:cubicBezTo>
                  <a:cubicBezTo>
                    <a:pt x="1871085" y="137800"/>
                    <a:pt x="1821286" y="98251"/>
                    <a:pt x="1662546" y="66502"/>
                  </a:cubicBezTo>
                  <a:cubicBezTo>
                    <a:pt x="1634837" y="60960"/>
                    <a:pt x="1606680" y="57311"/>
                    <a:pt x="1579418" y="49876"/>
                  </a:cubicBezTo>
                  <a:cubicBezTo>
                    <a:pt x="1372412" y="-6580"/>
                    <a:pt x="1586636" y="34455"/>
                    <a:pt x="1379913" y="0"/>
                  </a:cubicBezTo>
                  <a:cubicBezTo>
                    <a:pt x="1202575" y="5542"/>
                    <a:pt x="1023725" y="-7134"/>
                    <a:pt x="847898" y="16626"/>
                  </a:cubicBezTo>
                  <a:cubicBezTo>
                    <a:pt x="812733" y="21378"/>
                    <a:pt x="791293" y="59552"/>
                    <a:pt x="764771" y="83127"/>
                  </a:cubicBezTo>
                  <a:cubicBezTo>
                    <a:pt x="643821" y="190637"/>
                    <a:pt x="750051" y="115107"/>
                    <a:pt x="648393" y="182880"/>
                  </a:cubicBezTo>
                  <a:cubicBezTo>
                    <a:pt x="608802" y="242266"/>
                    <a:pt x="603927" y="252699"/>
                    <a:pt x="548640" y="315884"/>
                  </a:cubicBezTo>
                  <a:cubicBezTo>
                    <a:pt x="533157" y="333578"/>
                    <a:pt x="511387" y="345924"/>
                    <a:pt x="498764" y="365760"/>
                  </a:cubicBezTo>
                  <a:cubicBezTo>
                    <a:pt x="296401" y="683760"/>
                    <a:pt x="502203" y="374818"/>
                    <a:pt x="415636" y="565266"/>
                  </a:cubicBezTo>
                  <a:cubicBezTo>
                    <a:pt x="397148" y="605941"/>
                    <a:pt x="371302" y="642851"/>
                    <a:pt x="349135" y="681644"/>
                  </a:cubicBezTo>
                  <a:cubicBezTo>
                    <a:pt x="343593" y="709353"/>
                    <a:pt x="340629" y="737705"/>
                    <a:pt x="332509" y="764771"/>
                  </a:cubicBezTo>
                  <a:cubicBezTo>
                    <a:pt x="323933" y="793356"/>
                    <a:pt x="299867" y="818061"/>
                    <a:pt x="299258" y="847898"/>
                  </a:cubicBezTo>
                  <a:cubicBezTo>
                    <a:pt x="291711" y="1217720"/>
                    <a:pt x="270927" y="1385430"/>
                    <a:pt x="332509" y="1662546"/>
                  </a:cubicBezTo>
                  <a:cubicBezTo>
                    <a:pt x="337466" y="1684851"/>
                    <a:pt x="341909" y="1707370"/>
                    <a:pt x="349135" y="1729047"/>
                  </a:cubicBezTo>
                  <a:cubicBezTo>
                    <a:pt x="358573" y="1757359"/>
                    <a:pt x="371907" y="1784231"/>
                    <a:pt x="382386" y="1812175"/>
                  </a:cubicBezTo>
                  <a:cubicBezTo>
                    <a:pt x="388539" y="1828584"/>
                    <a:pt x="391174" y="1846376"/>
                    <a:pt x="399011" y="1862051"/>
                  </a:cubicBezTo>
                  <a:cubicBezTo>
                    <a:pt x="411233" y="1886496"/>
                    <a:pt x="474011" y="1990021"/>
                    <a:pt x="498764" y="2011680"/>
                  </a:cubicBezTo>
                  <a:cubicBezTo>
                    <a:pt x="601357" y="2101448"/>
                    <a:pt x="573310" y="2019724"/>
                    <a:pt x="681644" y="2128058"/>
                  </a:cubicBezTo>
                  <a:cubicBezTo>
                    <a:pt x="974968" y="2421382"/>
                    <a:pt x="539903" y="1992587"/>
                    <a:pt x="814647" y="2244436"/>
                  </a:cubicBezTo>
                  <a:cubicBezTo>
                    <a:pt x="860866" y="2286803"/>
                    <a:pt x="895483" y="2342661"/>
                    <a:pt x="947651" y="2377440"/>
                  </a:cubicBezTo>
                  <a:cubicBezTo>
                    <a:pt x="964276" y="2388524"/>
                    <a:pt x="982356" y="2397687"/>
                    <a:pt x="997527" y="2410691"/>
                  </a:cubicBezTo>
                  <a:cubicBezTo>
                    <a:pt x="1021329" y="2431093"/>
                    <a:pt x="1040227" y="2456791"/>
                    <a:pt x="1064029" y="2477193"/>
                  </a:cubicBezTo>
                  <a:cubicBezTo>
                    <a:pt x="1079200" y="2490197"/>
                    <a:pt x="1099054" y="2497077"/>
                    <a:pt x="1113906" y="2510444"/>
                  </a:cubicBezTo>
                  <a:cubicBezTo>
                    <a:pt x="1154684" y="2547144"/>
                    <a:pt x="1186395" y="2593906"/>
                    <a:pt x="1230284" y="2626822"/>
                  </a:cubicBezTo>
                  <a:cubicBezTo>
                    <a:pt x="1312771" y="2688687"/>
                    <a:pt x="1273731" y="2661328"/>
                    <a:pt x="1346662" y="2709949"/>
                  </a:cubicBezTo>
                  <a:cubicBezTo>
                    <a:pt x="1357746" y="2726575"/>
                    <a:pt x="1367121" y="2744476"/>
                    <a:pt x="1379913" y="2759826"/>
                  </a:cubicBezTo>
                  <a:cubicBezTo>
                    <a:pt x="1442432" y="2834849"/>
                    <a:pt x="1418010" y="2780775"/>
                    <a:pt x="1463040" y="2859578"/>
                  </a:cubicBezTo>
                  <a:cubicBezTo>
                    <a:pt x="1475336" y="2881096"/>
                    <a:pt x="1486528" y="2903300"/>
                    <a:pt x="1496291" y="2926080"/>
                  </a:cubicBezTo>
                  <a:cubicBezTo>
                    <a:pt x="1503194" y="2942188"/>
                    <a:pt x="1505079" y="2960281"/>
                    <a:pt x="1512916" y="2975956"/>
                  </a:cubicBezTo>
                  <a:cubicBezTo>
                    <a:pt x="1572903" y="3095931"/>
                    <a:pt x="1521121" y="2946593"/>
                    <a:pt x="1579418" y="3092335"/>
                  </a:cubicBezTo>
                  <a:cubicBezTo>
                    <a:pt x="1606402" y="3159794"/>
                    <a:pt x="1612964" y="3193268"/>
                    <a:pt x="1629295" y="3258589"/>
                  </a:cubicBezTo>
                  <a:cubicBezTo>
                    <a:pt x="1618211" y="3308465"/>
                    <a:pt x="1615695" y="3361055"/>
                    <a:pt x="1596044" y="3408218"/>
                  </a:cubicBezTo>
                  <a:cubicBezTo>
                    <a:pt x="1587001" y="3429922"/>
                    <a:pt x="1564230" y="3443043"/>
                    <a:pt x="1546167" y="3458095"/>
                  </a:cubicBezTo>
                  <a:cubicBezTo>
                    <a:pt x="1484268" y="3509677"/>
                    <a:pt x="1475706" y="3495199"/>
                    <a:pt x="1379913" y="3507971"/>
                  </a:cubicBezTo>
                  <a:lnTo>
                    <a:pt x="1246909" y="3524596"/>
                  </a:lnTo>
                  <a:cubicBezTo>
                    <a:pt x="1202964" y="3535583"/>
                    <a:pt x="1121423" y="3557847"/>
                    <a:pt x="1080655" y="3557847"/>
                  </a:cubicBezTo>
                  <a:cubicBezTo>
                    <a:pt x="947536" y="3557847"/>
                    <a:pt x="814648" y="3546764"/>
                    <a:pt x="681644" y="3541222"/>
                  </a:cubicBezTo>
                  <a:cubicBezTo>
                    <a:pt x="493222" y="3546764"/>
                    <a:pt x="301762" y="3523697"/>
                    <a:pt x="116378" y="3557847"/>
                  </a:cubicBezTo>
                  <a:cubicBezTo>
                    <a:pt x="77077" y="3565087"/>
                    <a:pt x="49876" y="3657600"/>
                    <a:pt x="49876" y="3657600"/>
                  </a:cubicBezTo>
                  <a:cubicBezTo>
                    <a:pt x="44334" y="3679767"/>
                    <a:pt x="39528" y="3702132"/>
                    <a:pt x="33251" y="3724102"/>
                  </a:cubicBezTo>
                  <a:cubicBezTo>
                    <a:pt x="28437" y="3740952"/>
                    <a:pt x="18674" y="3756573"/>
                    <a:pt x="16626" y="3773978"/>
                  </a:cubicBezTo>
                  <a:cubicBezTo>
                    <a:pt x="7538" y="3851229"/>
                    <a:pt x="5542" y="3929149"/>
                    <a:pt x="0" y="4006735"/>
                  </a:cubicBezTo>
                  <a:cubicBezTo>
                    <a:pt x="11084" y="4112029"/>
                    <a:pt x="8728" y="4219621"/>
                    <a:pt x="33251" y="4322618"/>
                  </a:cubicBezTo>
                  <a:cubicBezTo>
                    <a:pt x="37879" y="4342056"/>
                    <a:pt x="67524" y="4343387"/>
                    <a:pt x="83127" y="4355869"/>
                  </a:cubicBezTo>
                  <a:cubicBezTo>
                    <a:pt x="123024" y="4387787"/>
                    <a:pt x="159609" y="4423704"/>
                    <a:pt x="199506" y="4455622"/>
                  </a:cubicBezTo>
                  <a:cubicBezTo>
                    <a:pt x="254709" y="4499784"/>
                    <a:pt x="259961" y="4489880"/>
                    <a:pt x="332509" y="4522124"/>
                  </a:cubicBezTo>
                  <a:cubicBezTo>
                    <a:pt x="384333" y="4545157"/>
                    <a:pt x="425817" y="4574546"/>
                    <a:pt x="482138" y="4588626"/>
                  </a:cubicBezTo>
                  <a:cubicBezTo>
                    <a:pt x="520154" y="4598130"/>
                    <a:pt x="559723" y="4599709"/>
                    <a:pt x="598516" y="4605251"/>
                  </a:cubicBezTo>
                  <a:cubicBezTo>
                    <a:pt x="631767" y="4616335"/>
                    <a:pt x="664698" y="4628431"/>
                    <a:pt x="698269" y="4638502"/>
                  </a:cubicBezTo>
                  <a:cubicBezTo>
                    <a:pt x="720155" y="4645068"/>
                    <a:pt x="742885" y="4648561"/>
                    <a:pt x="764771" y="4655127"/>
                  </a:cubicBezTo>
                  <a:cubicBezTo>
                    <a:pt x="798342" y="4665198"/>
                    <a:pt x="829745" y="4684030"/>
                    <a:pt x="864524" y="4688378"/>
                  </a:cubicBezTo>
                  <a:lnTo>
                    <a:pt x="997527" y="4705004"/>
                  </a:lnTo>
                  <a:cubicBezTo>
                    <a:pt x="1012364" y="4709243"/>
                    <a:pt x="1127056" y="4740190"/>
                    <a:pt x="1163782" y="4754880"/>
                  </a:cubicBezTo>
                  <a:cubicBezTo>
                    <a:pt x="1258380" y="4792719"/>
                    <a:pt x="1348450" y="4843268"/>
                    <a:pt x="1446415" y="4871258"/>
                  </a:cubicBezTo>
                  <a:cubicBezTo>
                    <a:pt x="1485208" y="4882342"/>
                    <a:pt x="1524285" y="4892475"/>
                    <a:pt x="1562793" y="4904509"/>
                  </a:cubicBezTo>
                  <a:cubicBezTo>
                    <a:pt x="1612974" y="4920191"/>
                    <a:pt x="1661623" y="4940840"/>
                    <a:pt x="1712422" y="4954386"/>
                  </a:cubicBezTo>
                  <a:cubicBezTo>
                    <a:pt x="1744993" y="4963072"/>
                    <a:pt x="1779329" y="4963431"/>
                    <a:pt x="1812175" y="4971011"/>
                  </a:cubicBezTo>
                  <a:cubicBezTo>
                    <a:pt x="1851487" y="4980083"/>
                    <a:pt x="1888822" y="4997251"/>
                    <a:pt x="1928553" y="5004262"/>
                  </a:cubicBezTo>
                  <a:cubicBezTo>
                    <a:pt x="1970175" y="5011607"/>
                    <a:pt x="2268199" y="5035337"/>
                    <a:pt x="2294313" y="5037513"/>
                  </a:cubicBezTo>
                  <a:cubicBezTo>
                    <a:pt x="2449484" y="5026429"/>
                    <a:pt x="2605325" y="5022439"/>
                    <a:pt x="2759826" y="5004262"/>
                  </a:cubicBezTo>
                  <a:cubicBezTo>
                    <a:pt x="2829372" y="4996080"/>
                    <a:pt x="2866213" y="4963417"/>
                    <a:pt x="2926080" y="4937760"/>
                  </a:cubicBezTo>
                  <a:cubicBezTo>
                    <a:pt x="2942188" y="4930857"/>
                    <a:pt x="2958955" y="4925385"/>
                    <a:pt x="2975956" y="4921135"/>
                  </a:cubicBezTo>
                  <a:cubicBezTo>
                    <a:pt x="3003370" y="4914281"/>
                    <a:pt x="3031453" y="4910430"/>
                    <a:pt x="3059084" y="4904509"/>
                  </a:cubicBezTo>
                  <a:cubicBezTo>
                    <a:pt x="3109043" y="4893803"/>
                    <a:pt x="3158612" y="4881278"/>
                    <a:pt x="3208713" y="4871258"/>
                  </a:cubicBezTo>
                  <a:cubicBezTo>
                    <a:pt x="3269469" y="4859107"/>
                    <a:pt x="3331281" y="4852198"/>
                    <a:pt x="3391593" y="4838007"/>
                  </a:cubicBezTo>
                  <a:cubicBezTo>
                    <a:pt x="3425711" y="4829979"/>
                    <a:pt x="3457846" y="4815063"/>
                    <a:pt x="3491346" y="4804756"/>
                  </a:cubicBezTo>
                  <a:cubicBezTo>
                    <a:pt x="3568234" y="4781099"/>
                    <a:pt x="3620702" y="4773330"/>
                    <a:pt x="3690851" y="4738255"/>
                  </a:cubicBezTo>
                  <a:cubicBezTo>
                    <a:pt x="3708723" y="4729319"/>
                    <a:pt x="3724468" y="4716618"/>
                    <a:pt x="3740727" y="4705004"/>
                  </a:cubicBezTo>
                  <a:cubicBezTo>
                    <a:pt x="3763275" y="4688898"/>
                    <a:pt x="3782445" y="4667519"/>
                    <a:pt x="3807229" y="4655127"/>
                  </a:cubicBezTo>
                  <a:cubicBezTo>
                    <a:pt x="3860615" y="4628434"/>
                    <a:pt x="3973484" y="4588626"/>
                    <a:pt x="3973484" y="4588626"/>
                  </a:cubicBezTo>
                  <a:cubicBezTo>
                    <a:pt x="4034595" y="4539737"/>
                    <a:pt x="4053766" y="4514878"/>
                    <a:pt x="4123113" y="4488873"/>
                  </a:cubicBezTo>
                  <a:cubicBezTo>
                    <a:pt x="4144508" y="4480850"/>
                    <a:pt x="4167448" y="4477789"/>
                    <a:pt x="4189615" y="4472247"/>
                  </a:cubicBezTo>
                  <a:cubicBezTo>
                    <a:pt x="4337846" y="4373425"/>
                    <a:pt x="4111125" y="4519627"/>
                    <a:pt x="4322618" y="4405746"/>
                  </a:cubicBezTo>
                  <a:cubicBezTo>
                    <a:pt x="4443597" y="4340604"/>
                    <a:pt x="4432623" y="4336671"/>
                    <a:pt x="4522124" y="4272742"/>
                  </a:cubicBezTo>
                  <a:cubicBezTo>
                    <a:pt x="4589799" y="4224402"/>
                    <a:pt x="4577221" y="4243813"/>
                    <a:pt x="4655127" y="4172989"/>
                  </a:cubicBezTo>
                  <a:cubicBezTo>
                    <a:pt x="4689922" y="4141357"/>
                    <a:pt x="4728796" y="4112362"/>
                    <a:pt x="4754880" y="4073236"/>
                  </a:cubicBezTo>
                  <a:lnTo>
                    <a:pt x="4788131" y="4023360"/>
                  </a:lnTo>
                  <a:cubicBezTo>
                    <a:pt x="4829917" y="3898000"/>
                    <a:pt x="4773551" y="4052519"/>
                    <a:pt x="4838007" y="3923607"/>
                  </a:cubicBezTo>
                  <a:cubicBezTo>
                    <a:pt x="4857885" y="3883851"/>
                    <a:pt x="4873495" y="3833769"/>
                    <a:pt x="4887884" y="3790604"/>
                  </a:cubicBezTo>
                  <a:cubicBezTo>
                    <a:pt x="4893426" y="3757353"/>
                    <a:pt x="4897898" y="3723906"/>
                    <a:pt x="4904509" y="3690851"/>
                  </a:cubicBezTo>
                  <a:cubicBezTo>
                    <a:pt x="4908990" y="3668445"/>
                    <a:pt x="4916654" y="3646755"/>
                    <a:pt x="4921135" y="3624349"/>
                  </a:cubicBezTo>
                  <a:cubicBezTo>
                    <a:pt x="4927746" y="3591294"/>
                    <a:pt x="4929584" y="3557299"/>
                    <a:pt x="4937760" y="3524596"/>
                  </a:cubicBezTo>
                  <a:cubicBezTo>
                    <a:pt x="4946261" y="3490593"/>
                    <a:pt x="4959927" y="3458095"/>
                    <a:pt x="4971011" y="3424844"/>
                  </a:cubicBezTo>
                  <a:lnTo>
                    <a:pt x="4987636" y="3374967"/>
                  </a:lnTo>
                  <a:cubicBezTo>
                    <a:pt x="4993178" y="3336174"/>
                    <a:pt x="4996577" y="3297015"/>
                    <a:pt x="5004262" y="3258589"/>
                  </a:cubicBezTo>
                  <a:cubicBezTo>
                    <a:pt x="5007699" y="3241405"/>
                    <a:pt x="5017752" y="3225955"/>
                    <a:pt x="5020887" y="3208713"/>
                  </a:cubicBezTo>
                  <a:cubicBezTo>
                    <a:pt x="5028880" y="3164754"/>
                    <a:pt x="5031971" y="3120044"/>
                    <a:pt x="5037513" y="3075709"/>
                  </a:cubicBezTo>
                  <a:cubicBezTo>
                    <a:pt x="5031971" y="2748742"/>
                    <a:pt x="5030501" y="2421680"/>
                    <a:pt x="5020887" y="2094807"/>
                  </a:cubicBezTo>
                  <a:cubicBezTo>
                    <a:pt x="5016920" y="1959925"/>
                    <a:pt x="5008588" y="1958157"/>
                    <a:pt x="4971011" y="1845426"/>
                  </a:cubicBezTo>
                  <a:cubicBezTo>
                    <a:pt x="4971009" y="1845421"/>
                    <a:pt x="4937764" y="1745678"/>
                    <a:pt x="4937760" y="1745673"/>
                  </a:cubicBezTo>
                  <a:cubicBezTo>
                    <a:pt x="4926676" y="1729047"/>
                    <a:pt x="4913445" y="1713668"/>
                    <a:pt x="4904509" y="1695796"/>
                  </a:cubicBezTo>
                  <a:cubicBezTo>
                    <a:pt x="4891163" y="1669103"/>
                    <a:pt x="4883379" y="1639940"/>
                    <a:pt x="4871258" y="1612669"/>
                  </a:cubicBezTo>
                  <a:cubicBezTo>
                    <a:pt x="4835825" y="1532944"/>
                    <a:pt x="4834762" y="1546975"/>
                    <a:pt x="4788131" y="1463040"/>
                  </a:cubicBezTo>
                  <a:cubicBezTo>
                    <a:pt x="4719204" y="1338971"/>
                    <a:pt x="4782402" y="1449672"/>
                    <a:pt x="4738255" y="1346662"/>
                  </a:cubicBezTo>
                  <a:cubicBezTo>
                    <a:pt x="4728492" y="1323882"/>
                    <a:pt x="4715070" y="1302808"/>
                    <a:pt x="4705004" y="1280160"/>
                  </a:cubicBezTo>
                  <a:cubicBezTo>
                    <a:pt x="4692883" y="1252889"/>
                    <a:pt x="4688963" y="1221414"/>
                    <a:pt x="4671753" y="1197033"/>
                  </a:cubicBezTo>
                  <a:cubicBezTo>
                    <a:pt x="4621832" y="1126311"/>
                    <a:pt x="4560916" y="1064029"/>
                    <a:pt x="4505498" y="997527"/>
                  </a:cubicBezTo>
                  <a:cubicBezTo>
                    <a:pt x="4477789" y="964276"/>
                    <a:pt x="4448340" y="932401"/>
                    <a:pt x="4422371" y="897775"/>
                  </a:cubicBezTo>
                  <a:cubicBezTo>
                    <a:pt x="4405746" y="875608"/>
                    <a:pt x="4392088" y="850866"/>
                    <a:pt x="4372495" y="831273"/>
                  </a:cubicBezTo>
                  <a:cubicBezTo>
                    <a:pt x="4358366" y="817144"/>
                    <a:pt x="4337968" y="810814"/>
                    <a:pt x="4322618" y="798022"/>
                  </a:cubicBezTo>
                  <a:cubicBezTo>
                    <a:pt x="4304556" y="782970"/>
                    <a:pt x="4288043" y="765998"/>
                    <a:pt x="4272742" y="748146"/>
                  </a:cubicBezTo>
                  <a:cubicBezTo>
                    <a:pt x="4254709" y="727108"/>
                    <a:pt x="4243904" y="699677"/>
                    <a:pt x="4222866" y="681644"/>
                  </a:cubicBezTo>
                  <a:cubicBezTo>
                    <a:pt x="4204049" y="665515"/>
                    <a:pt x="4177212" y="661795"/>
                    <a:pt x="4156364" y="648393"/>
                  </a:cubicBezTo>
                  <a:cubicBezTo>
                    <a:pt x="3942520" y="510922"/>
                    <a:pt x="4066651" y="547324"/>
                    <a:pt x="3906982" y="515389"/>
                  </a:cubicBezTo>
                  <a:cubicBezTo>
                    <a:pt x="3873731" y="498764"/>
                    <a:pt x="3842497" y="477269"/>
                    <a:pt x="3807229" y="465513"/>
                  </a:cubicBezTo>
                  <a:cubicBezTo>
                    <a:pt x="3775249" y="454853"/>
                    <a:pt x="3740608" y="455099"/>
                    <a:pt x="3707476" y="448887"/>
                  </a:cubicBezTo>
                  <a:cubicBezTo>
                    <a:pt x="3651929" y="438472"/>
                    <a:pt x="3596969" y="424927"/>
                    <a:pt x="3541222" y="415636"/>
                  </a:cubicBezTo>
                  <a:cubicBezTo>
                    <a:pt x="3507971" y="410094"/>
                    <a:pt x="3475154" y="400307"/>
                    <a:pt x="3441469" y="399011"/>
                  </a:cubicBezTo>
                  <a:cubicBezTo>
                    <a:pt x="3186673" y="389211"/>
                    <a:pt x="2931622" y="387928"/>
                    <a:pt x="2676698" y="382386"/>
                  </a:cubicBezTo>
                  <a:cubicBezTo>
                    <a:pt x="2582487" y="376844"/>
                    <a:pt x="2487395" y="379760"/>
                    <a:pt x="2394066" y="365760"/>
                  </a:cubicBezTo>
                  <a:cubicBezTo>
                    <a:pt x="2374306" y="362796"/>
                    <a:pt x="2362061" y="341445"/>
                    <a:pt x="2344189" y="332509"/>
                  </a:cubicBezTo>
                  <a:cubicBezTo>
                    <a:pt x="2267774" y="294302"/>
                    <a:pt x="2288771" y="346364"/>
                    <a:pt x="2277687" y="349135"/>
                  </a:cubicBezTo>
                  <a:close/>
                </a:path>
              </a:pathLst>
            </a:cu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" name="任意多边形 155"/>
            <p:cNvSpPr/>
            <p:nvPr/>
          </p:nvSpPr>
          <p:spPr>
            <a:xfrm>
              <a:off x="10557164" y="644793"/>
              <a:ext cx="882497" cy="648740"/>
            </a:xfrm>
            <a:custGeom>
              <a:avLst/>
              <a:gdLst>
                <a:gd name="connsiteX0" fmla="*/ 0 w 882497"/>
                <a:gd name="connsiteY0" fmla="*/ 648740 h 648740"/>
                <a:gd name="connsiteX1" fmla="*/ 66501 w 882497"/>
                <a:gd name="connsiteY1" fmla="*/ 565613 h 648740"/>
                <a:gd name="connsiteX2" fmla="*/ 116378 w 882497"/>
                <a:gd name="connsiteY2" fmla="*/ 515736 h 648740"/>
                <a:gd name="connsiteX3" fmla="*/ 199505 w 882497"/>
                <a:gd name="connsiteY3" fmla="*/ 382733 h 648740"/>
                <a:gd name="connsiteX4" fmla="*/ 299258 w 882497"/>
                <a:gd name="connsiteY4" fmla="*/ 349482 h 648740"/>
                <a:gd name="connsiteX5" fmla="*/ 349134 w 882497"/>
                <a:gd name="connsiteY5" fmla="*/ 366107 h 648740"/>
                <a:gd name="connsiteX6" fmla="*/ 399011 w 882497"/>
                <a:gd name="connsiteY6" fmla="*/ 482485 h 648740"/>
                <a:gd name="connsiteX7" fmla="*/ 365760 w 882497"/>
                <a:gd name="connsiteY7" fmla="*/ 548987 h 648740"/>
                <a:gd name="connsiteX8" fmla="*/ 232756 w 882497"/>
                <a:gd name="connsiteY8" fmla="*/ 482485 h 648740"/>
                <a:gd name="connsiteX9" fmla="*/ 266007 w 882497"/>
                <a:gd name="connsiteY9" fmla="*/ 316231 h 648740"/>
                <a:gd name="connsiteX10" fmla="*/ 315883 w 882497"/>
                <a:gd name="connsiteY10" fmla="*/ 299605 h 648740"/>
                <a:gd name="connsiteX11" fmla="*/ 382385 w 882497"/>
                <a:gd name="connsiteY11" fmla="*/ 249729 h 648740"/>
                <a:gd name="connsiteX12" fmla="*/ 515389 w 882497"/>
                <a:gd name="connsiteY12" fmla="*/ 216478 h 648740"/>
                <a:gd name="connsiteX13" fmla="*/ 565265 w 882497"/>
                <a:gd name="connsiteY13" fmla="*/ 233104 h 648740"/>
                <a:gd name="connsiteX14" fmla="*/ 598516 w 882497"/>
                <a:gd name="connsiteY14" fmla="*/ 332856 h 648740"/>
                <a:gd name="connsiteX15" fmla="*/ 581891 w 882497"/>
                <a:gd name="connsiteY15" fmla="*/ 382733 h 648740"/>
                <a:gd name="connsiteX16" fmla="*/ 448887 w 882497"/>
                <a:gd name="connsiteY16" fmla="*/ 382733 h 648740"/>
                <a:gd name="connsiteX17" fmla="*/ 432261 w 882497"/>
                <a:gd name="connsiteY17" fmla="*/ 332856 h 648740"/>
                <a:gd name="connsiteX18" fmla="*/ 399011 w 882497"/>
                <a:gd name="connsiteY18" fmla="*/ 266354 h 648740"/>
                <a:gd name="connsiteX19" fmla="*/ 432261 w 882497"/>
                <a:gd name="connsiteY19" fmla="*/ 183227 h 648740"/>
                <a:gd name="connsiteX20" fmla="*/ 581891 w 882497"/>
                <a:gd name="connsiteY20" fmla="*/ 100100 h 648740"/>
                <a:gd name="connsiteX21" fmla="*/ 831272 w 882497"/>
                <a:gd name="connsiteY21" fmla="*/ 116725 h 648740"/>
                <a:gd name="connsiteX22" fmla="*/ 881149 w 882497"/>
                <a:gd name="connsiteY22" fmla="*/ 166602 h 648740"/>
                <a:gd name="connsiteX23" fmla="*/ 864523 w 882497"/>
                <a:gd name="connsiteY23" fmla="*/ 233104 h 648740"/>
                <a:gd name="connsiteX24" fmla="*/ 731520 w 882497"/>
                <a:gd name="connsiteY24" fmla="*/ 216478 h 648740"/>
                <a:gd name="connsiteX25" fmla="*/ 714894 w 882497"/>
                <a:gd name="connsiteY25" fmla="*/ 166602 h 648740"/>
                <a:gd name="connsiteX26" fmla="*/ 748145 w 882497"/>
                <a:gd name="connsiteY26" fmla="*/ 50224 h 648740"/>
                <a:gd name="connsiteX27" fmla="*/ 798021 w 882497"/>
                <a:gd name="connsiteY27" fmla="*/ 33598 h 648740"/>
                <a:gd name="connsiteX28" fmla="*/ 881149 w 882497"/>
                <a:gd name="connsiteY28" fmla="*/ 347 h 648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882497" h="648740">
                  <a:moveTo>
                    <a:pt x="0" y="648740"/>
                  </a:moveTo>
                  <a:cubicBezTo>
                    <a:pt x="22167" y="621031"/>
                    <a:pt x="43134" y="592318"/>
                    <a:pt x="66501" y="565613"/>
                  </a:cubicBezTo>
                  <a:cubicBezTo>
                    <a:pt x="81984" y="547918"/>
                    <a:pt x="102712" y="534869"/>
                    <a:pt x="116378" y="515736"/>
                  </a:cubicBezTo>
                  <a:cubicBezTo>
                    <a:pt x="146718" y="473260"/>
                    <a:pt x="151867" y="414491"/>
                    <a:pt x="199505" y="382733"/>
                  </a:cubicBezTo>
                  <a:cubicBezTo>
                    <a:pt x="228668" y="363291"/>
                    <a:pt x="299258" y="349482"/>
                    <a:pt x="299258" y="349482"/>
                  </a:cubicBezTo>
                  <a:cubicBezTo>
                    <a:pt x="315883" y="355024"/>
                    <a:pt x="335450" y="355159"/>
                    <a:pt x="349134" y="366107"/>
                  </a:cubicBezTo>
                  <a:cubicBezTo>
                    <a:pt x="385013" y="394810"/>
                    <a:pt x="389027" y="442553"/>
                    <a:pt x="399011" y="482485"/>
                  </a:cubicBezTo>
                  <a:cubicBezTo>
                    <a:pt x="387927" y="504652"/>
                    <a:pt x="388966" y="540285"/>
                    <a:pt x="365760" y="548987"/>
                  </a:cubicBezTo>
                  <a:cubicBezTo>
                    <a:pt x="280808" y="580844"/>
                    <a:pt x="264249" y="529725"/>
                    <a:pt x="232756" y="482485"/>
                  </a:cubicBezTo>
                  <a:cubicBezTo>
                    <a:pt x="243840" y="427067"/>
                    <a:pt x="242621" y="367681"/>
                    <a:pt x="266007" y="316231"/>
                  </a:cubicBezTo>
                  <a:cubicBezTo>
                    <a:pt x="273259" y="300277"/>
                    <a:pt x="300667" y="308300"/>
                    <a:pt x="315883" y="299605"/>
                  </a:cubicBezTo>
                  <a:cubicBezTo>
                    <a:pt x="339941" y="285857"/>
                    <a:pt x="356807" y="260386"/>
                    <a:pt x="382385" y="249729"/>
                  </a:cubicBezTo>
                  <a:cubicBezTo>
                    <a:pt x="424569" y="232153"/>
                    <a:pt x="515389" y="216478"/>
                    <a:pt x="515389" y="216478"/>
                  </a:cubicBezTo>
                  <a:cubicBezTo>
                    <a:pt x="532014" y="222020"/>
                    <a:pt x="555079" y="218844"/>
                    <a:pt x="565265" y="233104"/>
                  </a:cubicBezTo>
                  <a:cubicBezTo>
                    <a:pt x="585637" y="261625"/>
                    <a:pt x="598516" y="332856"/>
                    <a:pt x="598516" y="332856"/>
                  </a:cubicBezTo>
                  <a:cubicBezTo>
                    <a:pt x="592974" y="349482"/>
                    <a:pt x="594283" y="370341"/>
                    <a:pt x="581891" y="382733"/>
                  </a:cubicBezTo>
                  <a:cubicBezTo>
                    <a:pt x="547810" y="416814"/>
                    <a:pt x="480503" y="389056"/>
                    <a:pt x="448887" y="382733"/>
                  </a:cubicBezTo>
                  <a:cubicBezTo>
                    <a:pt x="443345" y="366107"/>
                    <a:pt x="439164" y="348964"/>
                    <a:pt x="432261" y="332856"/>
                  </a:cubicBezTo>
                  <a:cubicBezTo>
                    <a:pt x="422498" y="310076"/>
                    <a:pt x="399011" y="291138"/>
                    <a:pt x="399011" y="266354"/>
                  </a:cubicBezTo>
                  <a:cubicBezTo>
                    <a:pt x="399011" y="236511"/>
                    <a:pt x="412434" y="205532"/>
                    <a:pt x="432261" y="183227"/>
                  </a:cubicBezTo>
                  <a:cubicBezTo>
                    <a:pt x="480403" y="129067"/>
                    <a:pt x="523130" y="119686"/>
                    <a:pt x="581891" y="100100"/>
                  </a:cubicBezTo>
                  <a:cubicBezTo>
                    <a:pt x="665018" y="105642"/>
                    <a:pt x="749944" y="98652"/>
                    <a:pt x="831272" y="116725"/>
                  </a:cubicBezTo>
                  <a:cubicBezTo>
                    <a:pt x="854224" y="121826"/>
                    <a:pt x="874690" y="143994"/>
                    <a:pt x="881149" y="166602"/>
                  </a:cubicBezTo>
                  <a:cubicBezTo>
                    <a:pt x="887426" y="188572"/>
                    <a:pt x="870065" y="210937"/>
                    <a:pt x="864523" y="233104"/>
                  </a:cubicBezTo>
                  <a:cubicBezTo>
                    <a:pt x="820189" y="227562"/>
                    <a:pt x="772349" y="234624"/>
                    <a:pt x="731520" y="216478"/>
                  </a:cubicBezTo>
                  <a:cubicBezTo>
                    <a:pt x="715506" y="209361"/>
                    <a:pt x="713150" y="184040"/>
                    <a:pt x="714894" y="166602"/>
                  </a:cubicBezTo>
                  <a:cubicBezTo>
                    <a:pt x="718908" y="126457"/>
                    <a:pt x="726762" y="84437"/>
                    <a:pt x="748145" y="50224"/>
                  </a:cubicBezTo>
                  <a:cubicBezTo>
                    <a:pt x="757433" y="35363"/>
                    <a:pt x="782346" y="41435"/>
                    <a:pt x="798021" y="33598"/>
                  </a:cubicBezTo>
                  <a:cubicBezTo>
                    <a:pt x="876818" y="-5801"/>
                    <a:pt x="816990" y="347"/>
                    <a:pt x="881149" y="347"/>
                  </a:cubicBezTo>
                </a:path>
              </a:pathLst>
            </a:cu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57" name="圆角矩形 156"/>
          <p:cNvSpPr/>
          <p:nvPr/>
        </p:nvSpPr>
        <p:spPr>
          <a:xfrm>
            <a:off x="332105" y="5861050"/>
            <a:ext cx="2881630" cy="589915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zh-CN" altLang="en-US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sym typeface="+mn-ea"/>
              </a:rPr>
              <a:t>同色三子最先连成</a:t>
            </a:r>
          </a:p>
          <a:p>
            <a:pPr lvl="0" algn="ctr"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zh-CN" altLang="en-US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sym typeface="+mn-ea"/>
              </a:rPr>
              <a:t>一条直线的一方获胜</a:t>
            </a:r>
          </a:p>
        </p:txBody>
      </p:sp>
      <p:sp>
        <p:nvSpPr>
          <p:cNvPr id="158" name="圆角矩形 157"/>
          <p:cNvSpPr/>
          <p:nvPr/>
        </p:nvSpPr>
        <p:spPr>
          <a:xfrm>
            <a:off x="3136265" y="1772285"/>
            <a:ext cx="2738120" cy="429260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zh-CN" altLang="en-US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sym typeface="+mn-ea"/>
              </a:rPr>
              <a:t>机器如何模仿人类下棋？</a:t>
            </a:r>
          </a:p>
        </p:txBody>
      </p:sp>
    </p:spTree>
    <p:extLst>
      <p:ext uri="{BB962C8B-B14F-4D97-AF65-F5344CB8AC3E}">
        <p14:creationId xmlns:p14="http://schemas.microsoft.com/office/powerpoint/2010/main" val="90103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" grpId="0" bldLvl="0" animBg="1"/>
      <p:bldP spid="158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圆角矩形 17"/>
          <p:cNvSpPr/>
          <p:nvPr/>
        </p:nvSpPr>
        <p:spPr>
          <a:xfrm>
            <a:off x="8987155" y="1791335"/>
            <a:ext cx="2426335" cy="50990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chemeClr val="tx1"/>
                </a:solidFill>
                <a:sym typeface="+mn-ea"/>
              </a:rPr>
              <a:t>backup (</a:t>
            </a:r>
            <a:r>
              <a:rPr lang="zh-CN" altLang="en-US" sz="1600">
                <a:solidFill>
                  <a:schemeClr val="tx1"/>
                </a:solidFill>
                <a:sym typeface="+mn-ea"/>
              </a:rPr>
              <a:t>回溯</a:t>
            </a:r>
            <a:r>
              <a:rPr lang="en-US" altLang="zh-CN" sz="1600">
                <a:solidFill>
                  <a:schemeClr val="tx1"/>
                </a:solidFill>
                <a:sym typeface="+mn-ea"/>
              </a:rPr>
              <a:t>)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蒙特卡洛树搜索（</a:t>
            </a:r>
            <a:r>
              <a:rPr lang="en-US" altLang="zh-CN"/>
              <a:t>MCTS, </a:t>
            </a:r>
            <a:r>
              <a:rPr lang="en-US" altLang="zh-CN">
                <a:sym typeface="+mn-ea"/>
              </a:rPr>
              <a:t>Monte Carlo Tree Search</a:t>
            </a:r>
            <a:r>
              <a:rPr lang="zh-CN" altLang="en-US"/>
              <a:t>）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241300" y="999490"/>
            <a:ext cx="3905250" cy="1667510"/>
            <a:chOff x="305" y="1380"/>
            <a:chExt cx="6150" cy="2626"/>
          </a:xfrm>
        </p:grpSpPr>
        <p:pic>
          <p:nvPicPr>
            <p:cNvPr id="100" name="图片 99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305" y="1380"/>
              <a:ext cx="4577" cy="2626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4" name="圆角矩形 3"/>
            <p:cNvSpPr/>
            <p:nvPr/>
          </p:nvSpPr>
          <p:spPr>
            <a:xfrm>
              <a:off x="3340" y="1380"/>
              <a:ext cx="3115" cy="1247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  <a:sym typeface="+mn-ea"/>
                </a:rPr>
                <a:t>Monte Carlo</a:t>
              </a:r>
              <a:r>
                <a:rPr lang="zh-CN" altLang="en-US" sz="1600" dirty="0">
                  <a:solidFill>
                    <a:schemeClr val="tx1"/>
                  </a:solidFill>
                  <a:sym typeface="+mn-ea"/>
                </a:rPr>
                <a:t>：</a:t>
              </a:r>
            </a:p>
            <a:p>
              <a:pPr algn="ctr"/>
              <a:r>
                <a:rPr lang="zh-CN" altLang="en-US" sz="1600" dirty="0">
                  <a:solidFill>
                    <a:schemeClr val="tx1"/>
                  </a:solidFill>
                </a:rPr>
                <a:t>位于摩洛哥的赌场</a:t>
              </a:r>
              <a:endParaRPr lang="en-US" altLang="zh-CN" sz="1600" dirty="0">
                <a:solidFill>
                  <a:schemeClr val="tx1"/>
                </a:solidFill>
              </a:endParaRPr>
            </a:p>
            <a:p>
              <a:pPr algn="ctr"/>
              <a:r>
                <a:rPr lang="zh-CN" altLang="en-US" sz="1600" dirty="0">
                  <a:solidFill>
                    <a:schemeClr val="tx1"/>
                  </a:solidFill>
                </a:rPr>
                <a:t>（也是地名）</a:t>
              </a:r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6060333" y="2313146"/>
            <a:ext cx="712845" cy="669410"/>
            <a:chOff x="9054618" y="1350822"/>
            <a:chExt cx="1700931" cy="1597290"/>
          </a:xfrm>
        </p:grpSpPr>
        <p:pic>
          <p:nvPicPr>
            <p:cNvPr id="63" name="图片 6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4618" y="1350822"/>
              <a:ext cx="1700931" cy="1597290"/>
            </a:xfrm>
            <a:prstGeom prst="rect">
              <a:avLst/>
            </a:prstGeom>
          </p:spPr>
        </p:pic>
        <p:sp>
          <p:nvSpPr>
            <p:cNvPr id="64" name="椭圆 63"/>
            <p:cNvSpPr/>
            <p:nvPr/>
          </p:nvSpPr>
          <p:spPr>
            <a:xfrm>
              <a:off x="9715402" y="1980467"/>
              <a:ext cx="338000" cy="33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椭圆 64"/>
            <p:cNvSpPr/>
            <p:nvPr/>
          </p:nvSpPr>
          <p:spPr>
            <a:xfrm>
              <a:off x="9153928" y="2508739"/>
              <a:ext cx="338000" cy="338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椭圆 65"/>
            <p:cNvSpPr/>
            <p:nvPr/>
          </p:nvSpPr>
          <p:spPr>
            <a:xfrm>
              <a:off x="9163891" y="1980467"/>
              <a:ext cx="338000" cy="33800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67" name="椭圆 66"/>
          <p:cNvSpPr/>
          <p:nvPr/>
        </p:nvSpPr>
        <p:spPr>
          <a:xfrm>
            <a:off x="5622723" y="2082313"/>
            <a:ext cx="1529039" cy="1079678"/>
          </a:xfrm>
          <a:prstGeom prst="ellipse">
            <a:avLst/>
          </a:prstGeom>
          <a:noFill/>
          <a:ln w="19050">
            <a:solidFill>
              <a:srgbClr val="FFC6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8" name="组合 67"/>
          <p:cNvGrpSpPr/>
          <p:nvPr/>
        </p:nvGrpSpPr>
        <p:grpSpPr>
          <a:xfrm>
            <a:off x="5429883" y="4299777"/>
            <a:ext cx="2918129" cy="1806670"/>
            <a:chOff x="8051798" y="3801937"/>
            <a:chExt cx="2918129" cy="1806670"/>
          </a:xfrm>
        </p:grpSpPr>
        <p:cxnSp>
          <p:nvCxnSpPr>
            <p:cNvPr id="69" name="直接箭头连接符 68"/>
            <p:cNvCxnSpPr>
              <a:stCxn id="95" idx="4"/>
              <a:endCxn id="84" idx="0"/>
            </p:cNvCxnSpPr>
            <p:nvPr/>
          </p:nvCxnSpPr>
          <p:spPr>
            <a:xfrm flipH="1">
              <a:off x="10205453" y="3801937"/>
              <a:ext cx="65405" cy="397510"/>
            </a:xfrm>
            <a:prstGeom prst="straightConnector1">
              <a:avLst/>
            </a:prstGeom>
            <a:ln w="57150">
              <a:solidFill>
                <a:srgbClr val="DE5F0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0" name="组合 69"/>
            <p:cNvGrpSpPr/>
            <p:nvPr/>
          </p:nvGrpSpPr>
          <p:grpSpPr>
            <a:xfrm>
              <a:off x="8051798" y="4199327"/>
              <a:ext cx="2918129" cy="1409280"/>
              <a:chOff x="8051798" y="4199327"/>
              <a:chExt cx="2918129" cy="1409280"/>
            </a:xfrm>
          </p:grpSpPr>
          <p:pic>
            <p:nvPicPr>
              <p:cNvPr id="71" name="图片 70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870318" y="4417227"/>
                <a:ext cx="712845" cy="669410"/>
              </a:xfrm>
              <a:prstGeom prst="rect">
                <a:avLst/>
              </a:prstGeom>
            </p:spPr>
          </p:pic>
          <p:sp>
            <p:nvSpPr>
              <p:cNvPr id="72" name="椭圆 71"/>
              <p:cNvSpPr/>
              <p:nvPr/>
            </p:nvSpPr>
            <p:spPr>
              <a:xfrm>
                <a:off x="9916113" y="4681106"/>
                <a:ext cx="141653" cy="141653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73" name="椭圆 72"/>
              <p:cNvSpPr/>
              <p:nvPr/>
            </p:nvSpPr>
            <p:spPr>
              <a:xfrm>
                <a:off x="10143190" y="4910288"/>
                <a:ext cx="141653" cy="141653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76" name="椭圆 75"/>
              <p:cNvSpPr/>
              <p:nvPr/>
            </p:nvSpPr>
            <p:spPr>
              <a:xfrm>
                <a:off x="10384490" y="4464912"/>
                <a:ext cx="141653" cy="141653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7" name="椭圆 76"/>
              <p:cNvSpPr/>
              <p:nvPr/>
            </p:nvSpPr>
            <p:spPr>
              <a:xfrm>
                <a:off x="9916113" y="4904526"/>
                <a:ext cx="141653" cy="141653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8" name="椭圆 77"/>
              <p:cNvSpPr/>
              <p:nvPr/>
            </p:nvSpPr>
            <p:spPr>
              <a:xfrm>
                <a:off x="10146928" y="4681106"/>
                <a:ext cx="141653" cy="141653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79" name="组合 78"/>
              <p:cNvGrpSpPr/>
              <p:nvPr/>
            </p:nvGrpSpPr>
            <p:grpSpPr>
              <a:xfrm>
                <a:off x="8051798" y="4199327"/>
                <a:ext cx="2918129" cy="1409280"/>
                <a:chOff x="8051798" y="4199327"/>
                <a:chExt cx="2918129" cy="1409280"/>
              </a:xfrm>
            </p:grpSpPr>
            <p:sp>
              <p:nvSpPr>
                <p:cNvPr id="84" name="椭圆 83"/>
                <p:cNvSpPr/>
                <p:nvPr/>
              </p:nvSpPr>
              <p:spPr>
                <a:xfrm>
                  <a:off x="9440888" y="4199327"/>
                  <a:ext cx="1529039" cy="1079678"/>
                </a:xfrm>
                <a:prstGeom prst="ellipse">
                  <a:avLst/>
                </a:prstGeom>
                <a:noFill/>
                <a:ln w="5715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5" name="文本框 84"/>
                <p:cNvSpPr txBox="1"/>
                <p:nvPr/>
              </p:nvSpPr>
              <p:spPr>
                <a:xfrm>
                  <a:off x="8051798" y="4269779"/>
                  <a:ext cx="1627369" cy="133882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indent="0" defTabSz="914400" rtl="0" eaLnBrk="1" fontAlgn="auto" latinLnBrk="0" hangingPunct="1">
                    <a:lnSpc>
                      <a:spcPct val="15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</a:pPr>
                  <a:r>
                    <a:rPr kumimoji="0" lang="en-US" altLang="zh-CN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C00000"/>
                      </a:solidFill>
                      <a:effectLst/>
                      <a:uLnTx/>
                      <a:uFillTx/>
                      <a:latin typeface="Arial" panose="020B0604020202020204"/>
                      <a:ea typeface="微软雅黑" panose="020B0503020204020204" charset="-122"/>
                      <a:cs typeface="+mn-cs"/>
                    </a:rPr>
                    <a:t>W = - 1</a:t>
                  </a:r>
                  <a:r>
                    <a:rPr kumimoji="0" lang="zh-CN" alt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C00000"/>
                      </a:solidFill>
                      <a:effectLst/>
                      <a:uLnTx/>
                      <a:uFillTx/>
                      <a:latin typeface="Arial" panose="020B0604020202020204"/>
                      <a:ea typeface="微软雅黑" panose="020B0503020204020204" charset="-122"/>
                      <a:cs typeface="+mn-cs"/>
                    </a:rPr>
                    <a:t>（输）</a:t>
                  </a:r>
                  <a:endPara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Arial" panose="020B0604020202020204"/>
                    <a:ea typeface="微软雅黑" panose="020B0503020204020204" charset="-122"/>
                    <a:cs typeface="+mn-cs"/>
                  </a:endParaRPr>
                </a:p>
                <a:p>
                  <a:pPr marL="0" marR="0" indent="0" defTabSz="914400" rtl="0" eaLnBrk="1" fontAlgn="auto" latinLnBrk="0" hangingPunct="1">
                    <a:lnSpc>
                      <a:spcPct val="15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</a:pPr>
                  <a:r>
                    <a:rPr lang="en-US" altLang="zh-CN" dirty="0">
                      <a:solidFill>
                        <a:prstClr val="black"/>
                      </a:solidFill>
                      <a:latin typeface="Arial" panose="020B0604020202020204"/>
                      <a:ea typeface="微软雅黑" panose="020B0503020204020204" charset="-122"/>
                    </a:rPr>
                    <a:t>N = 1</a:t>
                  </a:r>
                </a:p>
                <a:p>
                  <a:pPr>
                    <a:lnSpc>
                      <a:spcPct val="150000"/>
                    </a:lnSpc>
                  </a:pPr>
                  <a:r>
                    <a:rPr lang="en-US" altLang="zh-CN" dirty="0">
                      <a:solidFill>
                        <a:srgbClr val="C00000"/>
                      </a:solidFill>
                      <a:ea typeface="微软雅黑" panose="020B0503020204020204" charset="-122"/>
                    </a:rPr>
                    <a:t>Q = - 1</a:t>
                  </a: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/>
                    <a:ea typeface="微软雅黑" panose="020B0503020204020204" charset="-122"/>
                    <a:cs typeface="+mn-cs"/>
                  </a:endParaRPr>
                </a:p>
              </p:txBody>
            </p:sp>
          </p:grpSp>
        </p:grpSp>
      </p:grpSp>
      <p:grpSp>
        <p:nvGrpSpPr>
          <p:cNvPr id="87" name="组合 86"/>
          <p:cNvGrpSpPr/>
          <p:nvPr/>
        </p:nvGrpSpPr>
        <p:grpSpPr>
          <a:xfrm>
            <a:off x="6884423" y="3014980"/>
            <a:ext cx="3465016" cy="1615109"/>
            <a:chOff x="9506338" y="2517140"/>
            <a:chExt cx="3465016" cy="1615109"/>
          </a:xfrm>
        </p:grpSpPr>
        <p:pic>
          <p:nvPicPr>
            <p:cNvPr id="90" name="图片 8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13543" y="2954852"/>
              <a:ext cx="712845" cy="669410"/>
            </a:xfrm>
            <a:prstGeom prst="rect">
              <a:avLst/>
            </a:prstGeom>
          </p:spPr>
        </p:pic>
        <p:sp>
          <p:nvSpPr>
            <p:cNvPr id="91" name="椭圆 90"/>
            <p:cNvSpPr/>
            <p:nvPr/>
          </p:nvSpPr>
          <p:spPr>
            <a:xfrm>
              <a:off x="10297017" y="3218731"/>
              <a:ext cx="141653" cy="141653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椭圆 91"/>
            <p:cNvSpPr/>
            <p:nvPr/>
          </p:nvSpPr>
          <p:spPr>
            <a:xfrm>
              <a:off x="10061708" y="3440125"/>
              <a:ext cx="141653" cy="141653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椭圆 92"/>
            <p:cNvSpPr/>
            <p:nvPr/>
          </p:nvSpPr>
          <p:spPr>
            <a:xfrm>
              <a:off x="10065883" y="3218731"/>
              <a:ext cx="141653" cy="141653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94" name="椭圆 93"/>
            <p:cNvSpPr/>
            <p:nvPr/>
          </p:nvSpPr>
          <p:spPr>
            <a:xfrm>
              <a:off x="10297017" y="3434954"/>
              <a:ext cx="141653" cy="141653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95" name="椭圆 94"/>
            <p:cNvSpPr/>
            <p:nvPr/>
          </p:nvSpPr>
          <p:spPr>
            <a:xfrm>
              <a:off x="9506338" y="2722259"/>
              <a:ext cx="1529039" cy="1079678"/>
            </a:xfrm>
            <a:prstGeom prst="ellipse">
              <a:avLst/>
            </a:prstGeom>
            <a:noFill/>
            <a:ln w="19050">
              <a:solidFill>
                <a:srgbClr val="FFC62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96" name="直接箭头连接符 95"/>
            <p:cNvCxnSpPr>
              <a:stCxn id="67" idx="5"/>
              <a:endCxn id="95" idx="1"/>
            </p:cNvCxnSpPr>
            <p:nvPr/>
          </p:nvCxnSpPr>
          <p:spPr>
            <a:xfrm>
              <a:off x="9549765" y="2517140"/>
              <a:ext cx="180975" cy="363220"/>
            </a:xfrm>
            <a:prstGeom prst="straightConnector1">
              <a:avLst/>
            </a:prstGeom>
            <a:ln w="57150">
              <a:solidFill>
                <a:srgbClr val="DE5F0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文本框 96"/>
            <p:cNvSpPr txBox="1"/>
            <p:nvPr/>
          </p:nvSpPr>
          <p:spPr>
            <a:xfrm>
              <a:off x="10934274" y="2794304"/>
              <a:ext cx="2037080" cy="13379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indent="0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rPr>
                <a:t>W = - 0.12</a:t>
              </a:r>
            </a:p>
            <a:p>
              <a:pPr marL="0" marR="0" indent="0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lang="en-US" altLang="zh-CN" dirty="0">
                  <a:solidFill>
                    <a:prstClr val="black"/>
                  </a:solidFill>
                  <a:latin typeface="Arial" panose="020B0604020202020204"/>
                  <a:ea typeface="微软雅黑" panose="020B0503020204020204" charset="-122"/>
                </a:rPr>
                <a:t>N = 1</a:t>
              </a:r>
            </a:p>
            <a:p>
              <a:pPr marL="0" marR="0" indent="0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rPr>
                <a:t>Q = W / N = - 0.12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endParaRPr>
            </a:p>
          </p:txBody>
        </p:sp>
      </p:grpSp>
      <p:grpSp>
        <p:nvGrpSpPr>
          <p:cNvPr id="98" name="组合 97"/>
          <p:cNvGrpSpPr/>
          <p:nvPr/>
        </p:nvGrpSpPr>
        <p:grpSpPr>
          <a:xfrm>
            <a:off x="3298510" y="2001341"/>
            <a:ext cx="2548570" cy="2291726"/>
            <a:chOff x="5183825" y="1503501"/>
            <a:chExt cx="2548570" cy="2291726"/>
          </a:xfrm>
        </p:grpSpPr>
        <p:grpSp>
          <p:nvGrpSpPr>
            <p:cNvPr id="99" name="组合 98"/>
            <p:cNvGrpSpPr/>
            <p:nvPr/>
          </p:nvGrpSpPr>
          <p:grpSpPr>
            <a:xfrm>
              <a:off x="6057774" y="2517140"/>
              <a:ext cx="1674621" cy="1278087"/>
              <a:chOff x="6794374" y="2517140"/>
              <a:chExt cx="1674621" cy="1278087"/>
            </a:xfrm>
          </p:grpSpPr>
          <p:grpSp>
            <p:nvGrpSpPr>
              <p:cNvPr id="101" name="组合 100"/>
              <p:cNvGrpSpPr/>
              <p:nvPr/>
            </p:nvGrpSpPr>
            <p:grpSpPr>
              <a:xfrm>
                <a:off x="7227670" y="2954852"/>
                <a:ext cx="712845" cy="669410"/>
                <a:chOff x="7790997" y="3419997"/>
                <a:chExt cx="1700931" cy="1597290"/>
              </a:xfrm>
            </p:grpSpPr>
            <p:pic>
              <p:nvPicPr>
                <p:cNvPr id="102" name="图片 101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790997" y="3419997"/>
                  <a:ext cx="1700931" cy="1597290"/>
                </a:xfrm>
                <a:prstGeom prst="rect">
                  <a:avLst/>
                </a:prstGeom>
              </p:spPr>
            </p:pic>
            <p:sp>
              <p:nvSpPr>
                <p:cNvPr id="103" name="椭圆 102"/>
                <p:cNvSpPr/>
                <p:nvPr/>
              </p:nvSpPr>
              <p:spPr>
                <a:xfrm>
                  <a:off x="8451781" y="4049642"/>
                  <a:ext cx="338000" cy="338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4" name="椭圆 103"/>
                <p:cNvSpPr/>
                <p:nvPr/>
              </p:nvSpPr>
              <p:spPr>
                <a:xfrm>
                  <a:off x="7890307" y="4577914"/>
                  <a:ext cx="338000" cy="33800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5" name="椭圆 104"/>
                <p:cNvSpPr/>
                <p:nvPr/>
              </p:nvSpPr>
              <p:spPr>
                <a:xfrm>
                  <a:off x="7900270" y="4049642"/>
                  <a:ext cx="338000" cy="338000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06" name="椭圆 105"/>
                <p:cNvSpPr/>
                <p:nvPr/>
              </p:nvSpPr>
              <p:spPr>
                <a:xfrm>
                  <a:off x="9017870" y="3520718"/>
                  <a:ext cx="338000" cy="338000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107" name="椭圆 106"/>
              <p:cNvSpPr/>
              <p:nvPr/>
            </p:nvSpPr>
            <p:spPr>
              <a:xfrm>
                <a:off x="6794374" y="2715549"/>
                <a:ext cx="1529039" cy="1079678"/>
              </a:xfrm>
              <a:prstGeom prst="ellipse">
                <a:avLst/>
              </a:prstGeom>
              <a:noFill/>
              <a:ln w="19050">
                <a:solidFill>
                  <a:srgbClr val="FFC62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08" name="直接箭头连接符 107"/>
              <p:cNvCxnSpPr>
                <a:stCxn id="67" idx="3"/>
                <a:endCxn id="107" idx="7"/>
              </p:cNvCxnSpPr>
              <p:nvPr/>
            </p:nvCxnSpPr>
            <p:spPr>
              <a:xfrm flipH="1">
                <a:off x="8099425" y="2517140"/>
                <a:ext cx="369570" cy="356235"/>
              </a:xfrm>
              <a:prstGeom prst="straightConnector1">
                <a:avLst/>
              </a:prstGeom>
              <a:ln w="57150">
                <a:solidFill>
                  <a:srgbClr val="DE5F0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9" name="文本框 108"/>
            <p:cNvSpPr txBox="1"/>
            <p:nvPr/>
          </p:nvSpPr>
          <p:spPr>
            <a:xfrm>
              <a:off x="5183825" y="1503501"/>
              <a:ext cx="2056973" cy="13388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indent="0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rPr>
                <a:t>W = - 0.34</a:t>
              </a:r>
            </a:p>
            <a:p>
              <a:pPr marL="0" marR="0" indent="0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lang="en-US" altLang="zh-CN" dirty="0">
                  <a:solidFill>
                    <a:prstClr val="black"/>
                  </a:solidFill>
                  <a:latin typeface="Arial" panose="020B0604020202020204"/>
                  <a:ea typeface="微软雅黑" panose="020B0503020204020204" charset="-122"/>
                </a:rPr>
                <a:t>N = 1</a:t>
              </a:r>
            </a:p>
            <a:p>
              <a:pPr>
                <a:lnSpc>
                  <a:spcPct val="150000"/>
                </a:lnSpc>
              </a:pPr>
              <a:r>
                <a:rPr lang="en-US" altLang="zh-CN" dirty="0">
                  <a:solidFill>
                    <a:prstClr val="black"/>
                  </a:solidFill>
                  <a:ea typeface="微软雅黑" panose="020B0503020204020204" charset="-122"/>
                </a:rPr>
                <a:t>Q = W / N = - 0.34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endParaRPr>
            </a:p>
          </p:txBody>
        </p:sp>
      </p:grpSp>
      <p:grpSp>
        <p:nvGrpSpPr>
          <p:cNvPr id="110" name="组合 109"/>
          <p:cNvGrpSpPr/>
          <p:nvPr/>
        </p:nvGrpSpPr>
        <p:grpSpPr>
          <a:xfrm>
            <a:off x="8066544" y="2103749"/>
            <a:ext cx="2037080" cy="2523259"/>
            <a:chOff x="10688459" y="1605909"/>
            <a:chExt cx="2037080" cy="2523259"/>
          </a:xfrm>
        </p:grpSpPr>
        <p:sp>
          <p:nvSpPr>
            <p:cNvPr id="111" name="文本框 110"/>
            <p:cNvSpPr txBox="1"/>
            <p:nvPr/>
          </p:nvSpPr>
          <p:spPr>
            <a:xfrm>
              <a:off x="10688459" y="1605909"/>
              <a:ext cx="2037080" cy="17532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indent="0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rPr>
                <a:t>W = - 0.12 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rPr>
                <a:t>- 1</a:t>
              </a:r>
            </a:p>
            <a:p>
              <a:pPr marL="0" marR="0" indent="0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lang="en-US" altLang="zh-CN" dirty="0">
                  <a:solidFill>
                    <a:prstClr val="black"/>
                  </a:solidFill>
                  <a:latin typeface="Arial" panose="020B0604020202020204"/>
                  <a:ea typeface="微软雅黑" panose="020B0503020204020204" charset="-122"/>
                </a:rPr>
                <a:t>N = </a:t>
              </a:r>
              <a:r>
                <a:rPr lang="en-US" altLang="zh-CN" dirty="0">
                  <a:solidFill>
                    <a:srgbClr val="C00000"/>
                  </a:solidFill>
                  <a:latin typeface="Arial" panose="020B0604020202020204"/>
                  <a:ea typeface="微软雅黑" panose="020B0503020204020204" charset="-122"/>
                </a:rPr>
                <a:t>2</a:t>
              </a:r>
              <a:endParaRPr lang="en-US" altLang="zh-CN" dirty="0">
                <a:solidFill>
                  <a:prstClr val="black"/>
                </a:solidFill>
                <a:latin typeface="Arial" panose="020B0604020202020204"/>
                <a:ea typeface="微软雅黑" panose="020B050302020402020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dirty="0">
                  <a:solidFill>
                    <a:prstClr val="black"/>
                  </a:solidFill>
                  <a:ea typeface="微软雅黑" panose="020B0503020204020204" charset="-122"/>
                </a:rPr>
                <a:t>Q = W / N = - 0.56</a:t>
              </a:r>
              <a:endParaRPr lang="zh-CN" altLang="en-US" dirty="0">
                <a:solidFill>
                  <a:prstClr val="black"/>
                </a:solidFill>
                <a:ea typeface="微软雅黑" panose="020B0503020204020204" charset="-122"/>
              </a:endParaRPr>
            </a:p>
            <a:p>
              <a:pPr marL="0" marR="0" indent="0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endParaRPr>
            </a:p>
          </p:txBody>
        </p:sp>
        <p:cxnSp>
          <p:nvCxnSpPr>
            <p:cNvPr id="112" name="直接连接符 111"/>
            <p:cNvCxnSpPr/>
            <p:nvPr/>
          </p:nvCxnSpPr>
          <p:spPr>
            <a:xfrm>
              <a:off x="11150567" y="2875282"/>
              <a:ext cx="1497962" cy="1253886"/>
            </a:xfrm>
            <a:prstGeom prst="line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13" name="矩形 112"/>
          <p:cNvSpPr/>
          <p:nvPr/>
        </p:nvSpPr>
        <p:spPr>
          <a:xfrm>
            <a:off x="5332394" y="4149374"/>
            <a:ext cx="1246911" cy="52939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Q = - 0.34</a:t>
            </a:r>
            <a:endParaRPr lang="zh-CN" altLang="en-US" dirty="0"/>
          </a:p>
        </p:txBody>
      </p:sp>
      <p:sp>
        <p:nvSpPr>
          <p:cNvPr id="114" name="矩形 113"/>
          <p:cNvSpPr/>
          <p:nvPr/>
        </p:nvSpPr>
        <p:spPr>
          <a:xfrm>
            <a:off x="8409728" y="4156575"/>
            <a:ext cx="1246911" cy="52939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Q = - 0.56</a:t>
            </a:r>
            <a:endParaRPr lang="zh-CN" altLang="en-US" dirty="0"/>
          </a:p>
        </p:txBody>
      </p:sp>
      <p:grpSp>
        <p:nvGrpSpPr>
          <p:cNvPr id="115" name="组合 114"/>
          <p:cNvGrpSpPr/>
          <p:nvPr/>
        </p:nvGrpSpPr>
        <p:grpSpPr>
          <a:xfrm>
            <a:off x="5261379" y="1142633"/>
            <a:ext cx="5037513" cy="5273869"/>
            <a:chOff x="7099069" y="644793"/>
            <a:chExt cx="5037513" cy="5273869"/>
          </a:xfrm>
        </p:grpSpPr>
        <p:sp>
          <p:nvSpPr>
            <p:cNvPr id="116" name="任意多边形 115"/>
            <p:cNvSpPr/>
            <p:nvPr/>
          </p:nvSpPr>
          <p:spPr>
            <a:xfrm>
              <a:off x="7099069" y="881149"/>
              <a:ext cx="5037513" cy="5037513"/>
            </a:xfrm>
            <a:custGeom>
              <a:avLst/>
              <a:gdLst>
                <a:gd name="connsiteX0" fmla="*/ 2277687 w 5037513"/>
                <a:gd name="connsiteY0" fmla="*/ 349135 h 5037513"/>
                <a:gd name="connsiteX1" fmla="*/ 2277687 w 5037513"/>
                <a:gd name="connsiteY1" fmla="*/ 349135 h 5037513"/>
                <a:gd name="connsiteX2" fmla="*/ 2161309 w 5037513"/>
                <a:gd name="connsiteY2" fmla="*/ 249382 h 5037513"/>
                <a:gd name="connsiteX3" fmla="*/ 1995055 w 5037513"/>
                <a:gd name="connsiteY3" fmla="*/ 182880 h 5037513"/>
                <a:gd name="connsiteX4" fmla="*/ 1662546 w 5037513"/>
                <a:gd name="connsiteY4" fmla="*/ 66502 h 5037513"/>
                <a:gd name="connsiteX5" fmla="*/ 1579418 w 5037513"/>
                <a:gd name="connsiteY5" fmla="*/ 49876 h 5037513"/>
                <a:gd name="connsiteX6" fmla="*/ 1379913 w 5037513"/>
                <a:gd name="connsiteY6" fmla="*/ 0 h 5037513"/>
                <a:gd name="connsiteX7" fmla="*/ 847898 w 5037513"/>
                <a:gd name="connsiteY7" fmla="*/ 16626 h 5037513"/>
                <a:gd name="connsiteX8" fmla="*/ 764771 w 5037513"/>
                <a:gd name="connsiteY8" fmla="*/ 83127 h 5037513"/>
                <a:gd name="connsiteX9" fmla="*/ 648393 w 5037513"/>
                <a:gd name="connsiteY9" fmla="*/ 182880 h 5037513"/>
                <a:gd name="connsiteX10" fmla="*/ 548640 w 5037513"/>
                <a:gd name="connsiteY10" fmla="*/ 315884 h 5037513"/>
                <a:gd name="connsiteX11" fmla="*/ 498764 w 5037513"/>
                <a:gd name="connsiteY11" fmla="*/ 365760 h 5037513"/>
                <a:gd name="connsiteX12" fmla="*/ 415636 w 5037513"/>
                <a:gd name="connsiteY12" fmla="*/ 565266 h 5037513"/>
                <a:gd name="connsiteX13" fmla="*/ 349135 w 5037513"/>
                <a:gd name="connsiteY13" fmla="*/ 681644 h 5037513"/>
                <a:gd name="connsiteX14" fmla="*/ 332509 w 5037513"/>
                <a:gd name="connsiteY14" fmla="*/ 764771 h 5037513"/>
                <a:gd name="connsiteX15" fmla="*/ 299258 w 5037513"/>
                <a:gd name="connsiteY15" fmla="*/ 847898 h 5037513"/>
                <a:gd name="connsiteX16" fmla="*/ 332509 w 5037513"/>
                <a:gd name="connsiteY16" fmla="*/ 1662546 h 5037513"/>
                <a:gd name="connsiteX17" fmla="*/ 349135 w 5037513"/>
                <a:gd name="connsiteY17" fmla="*/ 1729047 h 5037513"/>
                <a:gd name="connsiteX18" fmla="*/ 382386 w 5037513"/>
                <a:gd name="connsiteY18" fmla="*/ 1812175 h 5037513"/>
                <a:gd name="connsiteX19" fmla="*/ 399011 w 5037513"/>
                <a:gd name="connsiteY19" fmla="*/ 1862051 h 5037513"/>
                <a:gd name="connsiteX20" fmla="*/ 498764 w 5037513"/>
                <a:gd name="connsiteY20" fmla="*/ 2011680 h 5037513"/>
                <a:gd name="connsiteX21" fmla="*/ 681644 w 5037513"/>
                <a:gd name="connsiteY21" fmla="*/ 2128058 h 5037513"/>
                <a:gd name="connsiteX22" fmla="*/ 814647 w 5037513"/>
                <a:gd name="connsiteY22" fmla="*/ 2244436 h 5037513"/>
                <a:gd name="connsiteX23" fmla="*/ 947651 w 5037513"/>
                <a:gd name="connsiteY23" fmla="*/ 2377440 h 5037513"/>
                <a:gd name="connsiteX24" fmla="*/ 997527 w 5037513"/>
                <a:gd name="connsiteY24" fmla="*/ 2410691 h 5037513"/>
                <a:gd name="connsiteX25" fmla="*/ 1064029 w 5037513"/>
                <a:gd name="connsiteY25" fmla="*/ 2477193 h 5037513"/>
                <a:gd name="connsiteX26" fmla="*/ 1113906 w 5037513"/>
                <a:gd name="connsiteY26" fmla="*/ 2510444 h 5037513"/>
                <a:gd name="connsiteX27" fmla="*/ 1230284 w 5037513"/>
                <a:gd name="connsiteY27" fmla="*/ 2626822 h 5037513"/>
                <a:gd name="connsiteX28" fmla="*/ 1346662 w 5037513"/>
                <a:gd name="connsiteY28" fmla="*/ 2709949 h 5037513"/>
                <a:gd name="connsiteX29" fmla="*/ 1379913 w 5037513"/>
                <a:gd name="connsiteY29" fmla="*/ 2759826 h 5037513"/>
                <a:gd name="connsiteX30" fmla="*/ 1463040 w 5037513"/>
                <a:gd name="connsiteY30" fmla="*/ 2859578 h 5037513"/>
                <a:gd name="connsiteX31" fmla="*/ 1496291 w 5037513"/>
                <a:gd name="connsiteY31" fmla="*/ 2926080 h 5037513"/>
                <a:gd name="connsiteX32" fmla="*/ 1512916 w 5037513"/>
                <a:gd name="connsiteY32" fmla="*/ 2975956 h 5037513"/>
                <a:gd name="connsiteX33" fmla="*/ 1579418 w 5037513"/>
                <a:gd name="connsiteY33" fmla="*/ 3092335 h 5037513"/>
                <a:gd name="connsiteX34" fmla="*/ 1629295 w 5037513"/>
                <a:gd name="connsiteY34" fmla="*/ 3258589 h 5037513"/>
                <a:gd name="connsiteX35" fmla="*/ 1596044 w 5037513"/>
                <a:gd name="connsiteY35" fmla="*/ 3408218 h 5037513"/>
                <a:gd name="connsiteX36" fmla="*/ 1546167 w 5037513"/>
                <a:gd name="connsiteY36" fmla="*/ 3458095 h 5037513"/>
                <a:gd name="connsiteX37" fmla="*/ 1379913 w 5037513"/>
                <a:gd name="connsiteY37" fmla="*/ 3507971 h 5037513"/>
                <a:gd name="connsiteX38" fmla="*/ 1246909 w 5037513"/>
                <a:gd name="connsiteY38" fmla="*/ 3524596 h 5037513"/>
                <a:gd name="connsiteX39" fmla="*/ 1080655 w 5037513"/>
                <a:gd name="connsiteY39" fmla="*/ 3557847 h 5037513"/>
                <a:gd name="connsiteX40" fmla="*/ 681644 w 5037513"/>
                <a:gd name="connsiteY40" fmla="*/ 3541222 h 5037513"/>
                <a:gd name="connsiteX41" fmla="*/ 116378 w 5037513"/>
                <a:gd name="connsiteY41" fmla="*/ 3557847 h 5037513"/>
                <a:gd name="connsiteX42" fmla="*/ 49876 w 5037513"/>
                <a:gd name="connsiteY42" fmla="*/ 3657600 h 5037513"/>
                <a:gd name="connsiteX43" fmla="*/ 33251 w 5037513"/>
                <a:gd name="connsiteY43" fmla="*/ 3724102 h 5037513"/>
                <a:gd name="connsiteX44" fmla="*/ 16626 w 5037513"/>
                <a:gd name="connsiteY44" fmla="*/ 3773978 h 5037513"/>
                <a:gd name="connsiteX45" fmla="*/ 0 w 5037513"/>
                <a:gd name="connsiteY45" fmla="*/ 4006735 h 5037513"/>
                <a:gd name="connsiteX46" fmla="*/ 33251 w 5037513"/>
                <a:gd name="connsiteY46" fmla="*/ 4322618 h 5037513"/>
                <a:gd name="connsiteX47" fmla="*/ 83127 w 5037513"/>
                <a:gd name="connsiteY47" fmla="*/ 4355869 h 5037513"/>
                <a:gd name="connsiteX48" fmla="*/ 199506 w 5037513"/>
                <a:gd name="connsiteY48" fmla="*/ 4455622 h 5037513"/>
                <a:gd name="connsiteX49" fmla="*/ 332509 w 5037513"/>
                <a:gd name="connsiteY49" fmla="*/ 4522124 h 5037513"/>
                <a:gd name="connsiteX50" fmla="*/ 482138 w 5037513"/>
                <a:gd name="connsiteY50" fmla="*/ 4588626 h 5037513"/>
                <a:gd name="connsiteX51" fmla="*/ 598516 w 5037513"/>
                <a:gd name="connsiteY51" fmla="*/ 4605251 h 5037513"/>
                <a:gd name="connsiteX52" fmla="*/ 698269 w 5037513"/>
                <a:gd name="connsiteY52" fmla="*/ 4638502 h 5037513"/>
                <a:gd name="connsiteX53" fmla="*/ 764771 w 5037513"/>
                <a:gd name="connsiteY53" fmla="*/ 4655127 h 5037513"/>
                <a:gd name="connsiteX54" fmla="*/ 864524 w 5037513"/>
                <a:gd name="connsiteY54" fmla="*/ 4688378 h 5037513"/>
                <a:gd name="connsiteX55" fmla="*/ 997527 w 5037513"/>
                <a:gd name="connsiteY55" fmla="*/ 4705004 h 5037513"/>
                <a:gd name="connsiteX56" fmla="*/ 1163782 w 5037513"/>
                <a:gd name="connsiteY56" fmla="*/ 4754880 h 5037513"/>
                <a:gd name="connsiteX57" fmla="*/ 1446415 w 5037513"/>
                <a:gd name="connsiteY57" fmla="*/ 4871258 h 5037513"/>
                <a:gd name="connsiteX58" fmla="*/ 1562793 w 5037513"/>
                <a:gd name="connsiteY58" fmla="*/ 4904509 h 5037513"/>
                <a:gd name="connsiteX59" fmla="*/ 1712422 w 5037513"/>
                <a:gd name="connsiteY59" fmla="*/ 4954386 h 5037513"/>
                <a:gd name="connsiteX60" fmla="*/ 1812175 w 5037513"/>
                <a:gd name="connsiteY60" fmla="*/ 4971011 h 5037513"/>
                <a:gd name="connsiteX61" fmla="*/ 1928553 w 5037513"/>
                <a:gd name="connsiteY61" fmla="*/ 5004262 h 5037513"/>
                <a:gd name="connsiteX62" fmla="*/ 2294313 w 5037513"/>
                <a:gd name="connsiteY62" fmla="*/ 5037513 h 5037513"/>
                <a:gd name="connsiteX63" fmla="*/ 2759826 w 5037513"/>
                <a:gd name="connsiteY63" fmla="*/ 5004262 h 5037513"/>
                <a:gd name="connsiteX64" fmla="*/ 2926080 w 5037513"/>
                <a:gd name="connsiteY64" fmla="*/ 4937760 h 5037513"/>
                <a:gd name="connsiteX65" fmla="*/ 2975956 w 5037513"/>
                <a:gd name="connsiteY65" fmla="*/ 4921135 h 5037513"/>
                <a:gd name="connsiteX66" fmla="*/ 3059084 w 5037513"/>
                <a:gd name="connsiteY66" fmla="*/ 4904509 h 5037513"/>
                <a:gd name="connsiteX67" fmla="*/ 3208713 w 5037513"/>
                <a:gd name="connsiteY67" fmla="*/ 4871258 h 5037513"/>
                <a:gd name="connsiteX68" fmla="*/ 3391593 w 5037513"/>
                <a:gd name="connsiteY68" fmla="*/ 4838007 h 5037513"/>
                <a:gd name="connsiteX69" fmla="*/ 3491346 w 5037513"/>
                <a:gd name="connsiteY69" fmla="*/ 4804756 h 5037513"/>
                <a:gd name="connsiteX70" fmla="*/ 3690851 w 5037513"/>
                <a:gd name="connsiteY70" fmla="*/ 4738255 h 5037513"/>
                <a:gd name="connsiteX71" fmla="*/ 3740727 w 5037513"/>
                <a:gd name="connsiteY71" fmla="*/ 4705004 h 5037513"/>
                <a:gd name="connsiteX72" fmla="*/ 3807229 w 5037513"/>
                <a:gd name="connsiteY72" fmla="*/ 4655127 h 5037513"/>
                <a:gd name="connsiteX73" fmla="*/ 3973484 w 5037513"/>
                <a:gd name="connsiteY73" fmla="*/ 4588626 h 5037513"/>
                <a:gd name="connsiteX74" fmla="*/ 4123113 w 5037513"/>
                <a:gd name="connsiteY74" fmla="*/ 4488873 h 5037513"/>
                <a:gd name="connsiteX75" fmla="*/ 4189615 w 5037513"/>
                <a:gd name="connsiteY75" fmla="*/ 4472247 h 5037513"/>
                <a:gd name="connsiteX76" fmla="*/ 4322618 w 5037513"/>
                <a:gd name="connsiteY76" fmla="*/ 4405746 h 5037513"/>
                <a:gd name="connsiteX77" fmla="*/ 4522124 w 5037513"/>
                <a:gd name="connsiteY77" fmla="*/ 4272742 h 5037513"/>
                <a:gd name="connsiteX78" fmla="*/ 4655127 w 5037513"/>
                <a:gd name="connsiteY78" fmla="*/ 4172989 h 5037513"/>
                <a:gd name="connsiteX79" fmla="*/ 4754880 w 5037513"/>
                <a:gd name="connsiteY79" fmla="*/ 4073236 h 5037513"/>
                <a:gd name="connsiteX80" fmla="*/ 4788131 w 5037513"/>
                <a:gd name="connsiteY80" fmla="*/ 4023360 h 5037513"/>
                <a:gd name="connsiteX81" fmla="*/ 4838007 w 5037513"/>
                <a:gd name="connsiteY81" fmla="*/ 3923607 h 5037513"/>
                <a:gd name="connsiteX82" fmla="*/ 4887884 w 5037513"/>
                <a:gd name="connsiteY82" fmla="*/ 3790604 h 5037513"/>
                <a:gd name="connsiteX83" fmla="*/ 4904509 w 5037513"/>
                <a:gd name="connsiteY83" fmla="*/ 3690851 h 5037513"/>
                <a:gd name="connsiteX84" fmla="*/ 4921135 w 5037513"/>
                <a:gd name="connsiteY84" fmla="*/ 3624349 h 5037513"/>
                <a:gd name="connsiteX85" fmla="*/ 4937760 w 5037513"/>
                <a:gd name="connsiteY85" fmla="*/ 3524596 h 5037513"/>
                <a:gd name="connsiteX86" fmla="*/ 4971011 w 5037513"/>
                <a:gd name="connsiteY86" fmla="*/ 3424844 h 5037513"/>
                <a:gd name="connsiteX87" fmla="*/ 4987636 w 5037513"/>
                <a:gd name="connsiteY87" fmla="*/ 3374967 h 5037513"/>
                <a:gd name="connsiteX88" fmla="*/ 5004262 w 5037513"/>
                <a:gd name="connsiteY88" fmla="*/ 3258589 h 5037513"/>
                <a:gd name="connsiteX89" fmla="*/ 5020887 w 5037513"/>
                <a:gd name="connsiteY89" fmla="*/ 3208713 h 5037513"/>
                <a:gd name="connsiteX90" fmla="*/ 5037513 w 5037513"/>
                <a:gd name="connsiteY90" fmla="*/ 3075709 h 5037513"/>
                <a:gd name="connsiteX91" fmla="*/ 5020887 w 5037513"/>
                <a:gd name="connsiteY91" fmla="*/ 2094807 h 5037513"/>
                <a:gd name="connsiteX92" fmla="*/ 4971011 w 5037513"/>
                <a:gd name="connsiteY92" fmla="*/ 1845426 h 5037513"/>
                <a:gd name="connsiteX93" fmla="*/ 4937760 w 5037513"/>
                <a:gd name="connsiteY93" fmla="*/ 1745673 h 5037513"/>
                <a:gd name="connsiteX94" fmla="*/ 4904509 w 5037513"/>
                <a:gd name="connsiteY94" fmla="*/ 1695796 h 5037513"/>
                <a:gd name="connsiteX95" fmla="*/ 4871258 w 5037513"/>
                <a:gd name="connsiteY95" fmla="*/ 1612669 h 5037513"/>
                <a:gd name="connsiteX96" fmla="*/ 4788131 w 5037513"/>
                <a:gd name="connsiteY96" fmla="*/ 1463040 h 5037513"/>
                <a:gd name="connsiteX97" fmla="*/ 4738255 w 5037513"/>
                <a:gd name="connsiteY97" fmla="*/ 1346662 h 5037513"/>
                <a:gd name="connsiteX98" fmla="*/ 4705004 w 5037513"/>
                <a:gd name="connsiteY98" fmla="*/ 1280160 h 5037513"/>
                <a:gd name="connsiteX99" fmla="*/ 4671753 w 5037513"/>
                <a:gd name="connsiteY99" fmla="*/ 1197033 h 5037513"/>
                <a:gd name="connsiteX100" fmla="*/ 4505498 w 5037513"/>
                <a:gd name="connsiteY100" fmla="*/ 997527 h 5037513"/>
                <a:gd name="connsiteX101" fmla="*/ 4422371 w 5037513"/>
                <a:gd name="connsiteY101" fmla="*/ 897775 h 5037513"/>
                <a:gd name="connsiteX102" fmla="*/ 4372495 w 5037513"/>
                <a:gd name="connsiteY102" fmla="*/ 831273 h 5037513"/>
                <a:gd name="connsiteX103" fmla="*/ 4322618 w 5037513"/>
                <a:gd name="connsiteY103" fmla="*/ 798022 h 5037513"/>
                <a:gd name="connsiteX104" fmla="*/ 4272742 w 5037513"/>
                <a:gd name="connsiteY104" fmla="*/ 748146 h 5037513"/>
                <a:gd name="connsiteX105" fmla="*/ 4222866 w 5037513"/>
                <a:gd name="connsiteY105" fmla="*/ 681644 h 5037513"/>
                <a:gd name="connsiteX106" fmla="*/ 4156364 w 5037513"/>
                <a:gd name="connsiteY106" fmla="*/ 648393 h 5037513"/>
                <a:gd name="connsiteX107" fmla="*/ 3906982 w 5037513"/>
                <a:gd name="connsiteY107" fmla="*/ 515389 h 5037513"/>
                <a:gd name="connsiteX108" fmla="*/ 3807229 w 5037513"/>
                <a:gd name="connsiteY108" fmla="*/ 465513 h 5037513"/>
                <a:gd name="connsiteX109" fmla="*/ 3707476 w 5037513"/>
                <a:gd name="connsiteY109" fmla="*/ 448887 h 5037513"/>
                <a:gd name="connsiteX110" fmla="*/ 3541222 w 5037513"/>
                <a:gd name="connsiteY110" fmla="*/ 415636 h 5037513"/>
                <a:gd name="connsiteX111" fmla="*/ 3441469 w 5037513"/>
                <a:gd name="connsiteY111" fmla="*/ 399011 h 5037513"/>
                <a:gd name="connsiteX112" fmla="*/ 2676698 w 5037513"/>
                <a:gd name="connsiteY112" fmla="*/ 382386 h 5037513"/>
                <a:gd name="connsiteX113" fmla="*/ 2394066 w 5037513"/>
                <a:gd name="connsiteY113" fmla="*/ 365760 h 5037513"/>
                <a:gd name="connsiteX114" fmla="*/ 2344189 w 5037513"/>
                <a:gd name="connsiteY114" fmla="*/ 332509 h 5037513"/>
                <a:gd name="connsiteX115" fmla="*/ 2277687 w 5037513"/>
                <a:gd name="connsiteY115" fmla="*/ 349135 h 50375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5037513" h="5037513">
                  <a:moveTo>
                    <a:pt x="2277687" y="349135"/>
                  </a:moveTo>
                  <a:lnTo>
                    <a:pt x="2277687" y="349135"/>
                  </a:lnTo>
                  <a:cubicBezTo>
                    <a:pt x="2238894" y="315884"/>
                    <a:pt x="2202630" y="279434"/>
                    <a:pt x="2161309" y="249382"/>
                  </a:cubicBezTo>
                  <a:cubicBezTo>
                    <a:pt x="2117352" y="217413"/>
                    <a:pt x="2042101" y="199988"/>
                    <a:pt x="1995055" y="182880"/>
                  </a:cubicBezTo>
                  <a:cubicBezTo>
                    <a:pt x="1871085" y="137800"/>
                    <a:pt x="1821286" y="98251"/>
                    <a:pt x="1662546" y="66502"/>
                  </a:cubicBezTo>
                  <a:cubicBezTo>
                    <a:pt x="1634837" y="60960"/>
                    <a:pt x="1606680" y="57311"/>
                    <a:pt x="1579418" y="49876"/>
                  </a:cubicBezTo>
                  <a:cubicBezTo>
                    <a:pt x="1372412" y="-6580"/>
                    <a:pt x="1586636" y="34455"/>
                    <a:pt x="1379913" y="0"/>
                  </a:cubicBezTo>
                  <a:cubicBezTo>
                    <a:pt x="1202575" y="5542"/>
                    <a:pt x="1023725" y="-7134"/>
                    <a:pt x="847898" y="16626"/>
                  </a:cubicBezTo>
                  <a:cubicBezTo>
                    <a:pt x="812733" y="21378"/>
                    <a:pt x="791293" y="59552"/>
                    <a:pt x="764771" y="83127"/>
                  </a:cubicBezTo>
                  <a:cubicBezTo>
                    <a:pt x="643821" y="190637"/>
                    <a:pt x="750051" y="115107"/>
                    <a:pt x="648393" y="182880"/>
                  </a:cubicBezTo>
                  <a:cubicBezTo>
                    <a:pt x="608802" y="242266"/>
                    <a:pt x="603927" y="252699"/>
                    <a:pt x="548640" y="315884"/>
                  </a:cubicBezTo>
                  <a:cubicBezTo>
                    <a:pt x="533157" y="333578"/>
                    <a:pt x="511387" y="345924"/>
                    <a:pt x="498764" y="365760"/>
                  </a:cubicBezTo>
                  <a:cubicBezTo>
                    <a:pt x="296401" y="683760"/>
                    <a:pt x="502203" y="374818"/>
                    <a:pt x="415636" y="565266"/>
                  </a:cubicBezTo>
                  <a:cubicBezTo>
                    <a:pt x="397148" y="605941"/>
                    <a:pt x="371302" y="642851"/>
                    <a:pt x="349135" y="681644"/>
                  </a:cubicBezTo>
                  <a:cubicBezTo>
                    <a:pt x="343593" y="709353"/>
                    <a:pt x="340629" y="737705"/>
                    <a:pt x="332509" y="764771"/>
                  </a:cubicBezTo>
                  <a:cubicBezTo>
                    <a:pt x="323933" y="793356"/>
                    <a:pt x="299867" y="818061"/>
                    <a:pt x="299258" y="847898"/>
                  </a:cubicBezTo>
                  <a:cubicBezTo>
                    <a:pt x="291711" y="1217720"/>
                    <a:pt x="270927" y="1385430"/>
                    <a:pt x="332509" y="1662546"/>
                  </a:cubicBezTo>
                  <a:cubicBezTo>
                    <a:pt x="337466" y="1684851"/>
                    <a:pt x="341909" y="1707370"/>
                    <a:pt x="349135" y="1729047"/>
                  </a:cubicBezTo>
                  <a:cubicBezTo>
                    <a:pt x="358573" y="1757359"/>
                    <a:pt x="371907" y="1784231"/>
                    <a:pt x="382386" y="1812175"/>
                  </a:cubicBezTo>
                  <a:cubicBezTo>
                    <a:pt x="388539" y="1828584"/>
                    <a:pt x="391174" y="1846376"/>
                    <a:pt x="399011" y="1862051"/>
                  </a:cubicBezTo>
                  <a:cubicBezTo>
                    <a:pt x="411233" y="1886496"/>
                    <a:pt x="474011" y="1990021"/>
                    <a:pt x="498764" y="2011680"/>
                  </a:cubicBezTo>
                  <a:cubicBezTo>
                    <a:pt x="601357" y="2101448"/>
                    <a:pt x="573310" y="2019724"/>
                    <a:pt x="681644" y="2128058"/>
                  </a:cubicBezTo>
                  <a:cubicBezTo>
                    <a:pt x="974968" y="2421382"/>
                    <a:pt x="539903" y="1992587"/>
                    <a:pt x="814647" y="2244436"/>
                  </a:cubicBezTo>
                  <a:cubicBezTo>
                    <a:pt x="860866" y="2286803"/>
                    <a:pt x="895483" y="2342661"/>
                    <a:pt x="947651" y="2377440"/>
                  </a:cubicBezTo>
                  <a:cubicBezTo>
                    <a:pt x="964276" y="2388524"/>
                    <a:pt x="982356" y="2397687"/>
                    <a:pt x="997527" y="2410691"/>
                  </a:cubicBezTo>
                  <a:cubicBezTo>
                    <a:pt x="1021329" y="2431093"/>
                    <a:pt x="1040227" y="2456791"/>
                    <a:pt x="1064029" y="2477193"/>
                  </a:cubicBezTo>
                  <a:cubicBezTo>
                    <a:pt x="1079200" y="2490197"/>
                    <a:pt x="1099054" y="2497077"/>
                    <a:pt x="1113906" y="2510444"/>
                  </a:cubicBezTo>
                  <a:cubicBezTo>
                    <a:pt x="1154684" y="2547144"/>
                    <a:pt x="1186395" y="2593906"/>
                    <a:pt x="1230284" y="2626822"/>
                  </a:cubicBezTo>
                  <a:cubicBezTo>
                    <a:pt x="1312771" y="2688687"/>
                    <a:pt x="1273731" y="2661328"/>
                    <a:pt x="1346662" y="2709949"/>
                  </a:cubicBezTo>
                  <a:cubicBezTo>
                    <a:pt x="1357746" y="2726575"/>
                    <a:pt x="1367121" y="2744476"/>
                    <a:pt x="1379913" y="2759826"/>
                  </a:cubicBezTo>
                  <a:cubicBezTo>
                    <a:pt x="1442432" y="2834849"/>
                    <a:pt x="1418010" y="2780775"/>
                    <a:pt x="1463040" y="2859578"/>
                  </a:cubicBezTo>
                  <a:cubicBezTo>
                    <a:pt x="1475336" y="2881096"/>
                    <a:pt x="1486528" y="2903300"/>
                    <a:pt x="1496291" y="2926080"/>
                  </a:cubicBezTo>
                  <a:cubicBezTo>
                    <a:pt x="1503194" y="2942188"/>
                    <a:pt x="1505079" y="2960281"/>
                    <a:pt x="1512916" y="2975956"/>
                  </a:cubicBezTo>
                  <a:cubicBezTo>
                    <a:pt x="1572903" y="3095931"/>
                    <a:pt x="1521121" y="2946593"/>
                    <a:pt x="1579418" y="3092335"/>
                  </a:cubicBezTo>
                  <a:cubicBezTo>
                    <a:pt x="1606402" y="3159794"/>
                    <a:pt x="1612964" y="3193268"/>
                    <a:pt x="1629295" y="3258589"/>
                  </a:cubicBezTo>
                  <a:cubicBezTo>
                    <a:pt x="1618211" y="3308465"/>
                    <a:pt x="1615695" y="3361055"/>
                    <a:pt x="1596044" y="3408218"/>
                  </a:cubicBezTo>
                  <a:cubicBezTo>
                    <a:pt x="1587001" y="3429922"/>
                    <a:pt x="1564230" y="3443043"/>
                    <a:pt x="1546167" y="3458095"/>
                  </a:cubicBezTo>
                  <a:cubicBezTo>
                    <a:pt x="1484268" y="3509677"/>
                    <a:pt x="1475706" y="3495199"/>
                    <a:pt x="1379913" y="3507971"/>
                  </a:cubicBezTo>
                  <a:lnTo>
                    <a:pt x="1246909" y="3524596"/>
                  </a:lnTo>
                  <a:cubicBezTo>
                    <a:pt x="1202964" y="3535583"/>
                    <a:pt x="1121423" y="3557847"/>
                    <a:pt x="1080655" y="3557847"/>
                  </a:cubicBezTo>
                  <a:cubicBezTo>
                    <a:pt x="947536" y="3557847"/>
                    <a:pt x="814648" y="3546764"/>
                    <a:pt x="681644" y="3541222"/>
                  </a:cubicBezTo>
                  <a:cubicBezTo>
                    <a:pt x="493222" y="3546764"/>
                    <a:pt x="301762" y="3523697"/>
                    <a:pt x="116378" y="3557847"/>
                  </a:cubicBezTo>
                  <a:cubicBezTo>
                    <a:pt x="77077" y="3565087"/>
                    <a:pt x="49876" y="3657600"/>
                    <a:pt x="49876" y="3657600"/>
                  </a:cubicBezTo>
                  <a:cubicBezTo>
                    <a:pt x="44334" y="3679767"/>
                    <a:pt x="39528" y="3702132"/>
                    <a:pt x="33251" y="3724102"/>
                  </a:cubicBezTo>
                  <a:cubicBezTo>
                    <a:pt x="28437" y="3740952"/>
                    <a:pt x="18674" y="3756573"/>
                    <a:pt x="16626" y="3773978"/>
                  </a:cubicBezTo>
                  <a:cubicBezTo>
                    <a:pt x="7538" y="3851229"/>
                    <a:pt x="5542" y="3929149"/>
                    <a:pt x="0" y="4006735"/>
                  </a:cubicBezTo>
                  <a:cubicBezTo>
                    <a:pt x="11084" y="4112029"/>
                    <a:pt x="8728" y="4219621"/>
                    <a:pt x="33251" y="4322618"/>
                  </a:cubicBezTo>
                  <a:cubicBezTo>
                    <a:pt x="37879" y="4342056"/>
                    <a:pt x="67524" y="4343387"/>
                    <a:pt x="83127" y="4355869"/>
                  </a:cubicBezTo>
                  <a:cubicBezTo>
                    <a:pt x="123024" y="4387787"/>
                    <a:pt x="159609" y="4423704"/>
                    <a:pt x="199506" y="4455622"/>
                  </a:cubicBezTo>
                  <a:cubicBezTo>
                    <a:pt x="254709" y="4499784"/>
                    <a:pt x="259961" y="4489880"/>
                    <a:pt x="332509" y="4522124"/>
                  </a:cubicBezTo>
                  <a:cubicBezTo>
                    <a:pt x="384333" y="4545157"/>
                    <a:pt x="425817" y="4574546"/>
                    <a:pt x="482138" y="4588626"/>
                  </a:cubicBezTo>
                  <a:cubicBezTo>
                    <a:pt x="520154" y="4598130"/>
                    <a:pt x="559723" y="4599709"/>
                    <a:pt x="598516" y="4605251"/>
                  </a:cubicBezTo>
                  <a:cubicBezTo>
                    <a:pt x="631767" y="4616335"/>
                    <a:pt x="664698" y="4628431"/>
                    <a:pt x="698269" y="4638502"/>
                  </a:cubicBezTo>
                  <a:cubicBezTo>
                    <a:pt x="720155" y="4645068"/>
                    <a:pt x="742885" y="4648561"/>
                    <a:pt x="764771" y="4655127"/>
                  </a:cubicBezTo>
                  <a:cubicBezTo>
                    <a:pt x="798342" y="4665198"/>
                    <a:pt x="829745" y="4684030"/>
                    <a:pt x="864524" y="4688378"/>
                  </a:cubicBezTo>
                  <a:lnTo>
                    <a:pt x="997527" y="4705004"/>
                  </a:lnTo>
                  <a:cubicBezTo>
                    <a:pt x="1012364" y="4709243"/>
                    <a:pt x="1127056" y="4740190"/>
                    <a:pt x="1163782" y="4754880"/>
                  </a:cubicBezTo>
                  <a:cubicBezTo>
                    <a:pt x="1258380" y="4792719"/>
                    <a:pt x="1348450" y="4843268"/>
                    <a:pt x="1446415" y="4871258"/>
                  </a:cubicBezTo>
                  <a:cubicBezTo>
                    <a:pt x="1485208" y="4882342"/>
                    <a:pt x="1524285" y="4892475"/>
                    <a:pt x="1562793" y="4904509"/>
                  </a:cubicBezTo>
                  <a:cubicBezTo>
                    <a:pt x="1612974" y="4920191"/>
                    <a:pt x="1661623" y="4940840"/>
                    <a:pt x="1712422" y="4954386"/>
                  </a:cubicBezTo>
                  <a:cubicBezTo>
                    <a:pt x="1744993" y="4963072"/>
                    <a:pt x="1779329" y="4963431"/>
                    <a:pt x="1812175" y="4971011"/>
                  </a:cubicBezTo>
                  <a:cubicBezTo>
                    <a:pt x="1851487" y="4980083"/>
                    <a:pt x="1888822" y="4997251"/>
                    <a:pt x="1928553" y="5004262"/>
                  </a:cubicBezTo>
                  <a:cubicBezTo>
                    <a:pt x="1970175" y="5011607"/>
                    <a:pt x="2268199" y="5035337"/>
                    <a:pt x="2294313" y="5037513"/>
                  </a:cubicBezTo>
                  <a:cubicBezTo>
                    <a:pt x="2449484" y="5026429"/>
                    <a:pt x="2605325" y="5022439"/>
                    <a:pt x="2759826" y="5004262"/>
                  </a:cubicBezTo>
                  <a:cubicBezTo>
                    <a:pt x="2829372" y="4996080"/>
                    <a:pt x="2866213" y="4963417"/>
                    <a:pt x="2926080" y="4937760"/>
                  </a:cubicBezTo>
                  <a:cubicBezTo>
                    <a:pt x="2942188" y="4930857"/>
                    <a:pt x="2958955" y="4925385"/>
                    <a:pt x="2975956" y="4921135"/>
                  </a:cubicBezTo>
                  <a:cubicBezTo>
                    <a:pt x="3003370" y="4914281"/>
                    <a:pt x="3031453" y="4910430"/>
                    <a:pt x="3059084" y="4904509"/>
                  </a:cubicBezTo>
                  <a:cubicBezTo>
                    <a:pt x="3109043" y="4893803"/>
                    <a:pt x="3158612" y="4881278"/>
                    <a:pt x="3208713" y="4871258"/>
                  </a:cubicBezTo>
                  <a:cubicBezTo>
                    <a:pt x="3269469" y="4859107"/>
                    <a:pt x="3331281" y="4852198"/>
                    <a:pt x="3391593" y="4838007"/>
                  </a:cubicBezTo>
                  <a:cubicBezTo>
                    <a:pt x="3425711" y="4829979"/>
                    <a:pt x="3457846" y="4815063"/>
                    <a:pt x="3491346" y="4804756"/>
                  </a:cubicBezTo>
                  <a:cubicBezTo>
                    <a:pt x="3568234" y="4781099"/>
                    <a:pt x="3620702" y="4773330"/>
                    <a:pt x="3690851" y="4738255"/>
                  </a:cubicBezTo>
                  <a:cubicBezTo>
                    <a:pt x="3708723" y="4729319"/>
                    <a:pt x="3724468" y="4716618"/>
                    <a:pt x="3740727" y="4705004"/>
                  </a:cubicBezTo>
                  <a:cubicBezTo>
                    <a:pt x="3763275" y="4688898"/>
                    <a:pt x="3782445" y="4667519"/>
                    <a:pt x="3807229" y="4655127"/>
                  </a:cubicBezTo>
                  <a:cubicBezTo>
                    <a:pt x="3860615" y="4628434"/>
                    <a:pt x="3973484" y="4588626"/>
                    <a:pt x="3973484" y="4588626"/>
                  </a:cubicBezTo>
                  <a:cubicBezTo>
                    <a:pt x="4034595" y="4539737"/>
                    <a:pt x="4053766" y="4514878"/>
                    <a:pt x="4123113" y="4488873"/>
                  </a:cubicBezTo>
                  <a:cubicBezTo>
                    <a:pt x="4144508" y="4480850"/>
                    <a:pt x="4167448" y="4477789"/>
                    <a:pt x="4189615" y="4472247"/>
                  </a:cubicBezTo>
                  <a:cubicBezTo>
                    <a:pt x="4337846" y="4373425"/>
                    <a:pt x="4111125" y="4519627"/>
                    <a:pt x="4322618" y="4405746"/>
                  </a:cubicBezTo>
                  <a:cubicBezTo>
                    <a:pt x="4443597" y="4340604"/>
                    <a:pt x="4432623" y="4336671"/>
                    <a:pt x="4522124" y="4272742"/>
                  </a:cubicBezTo>
                  <a:cubicBezTo>
                    <a:pt x="4589799" y="4224402"/>
                    <a:pt x="4577221" y="4243813"/>
                    <a:pt x="4655127" y="4172989"/>
                  </a:cubicBezTo>
                  <a:cubicBezTo>
                    <a:pt x="4689922" y="4141357"/>
                    <a:pt x="4728796" y="4112362"/>
                    <a:pt x="4754880" y="4073236"/>
                  </a:cubicBezTo>
                  <a:lnTo>
                    <a:pt x="4788131" y="4023360"/>
                  </a:lnTo>
                  <a:cubicBezTo>
                    <a:pt x="4829917" y="3898000"/>
                    <a:pt x="4773551" y="4052519"/>
                    <a:pt x="4838007" y="3923607"/>
                  </a:cubicBezTo>
                  <a:cubicBezTo>
                    <a:pt x="4857885" y="3883851"/>
                    <a:pt x="4873495" y="3833769"/>
                    <a:pt x="4887884" y="3790604"/>
                  </a:cubicBezTo>
                  <a:cubicBezTo>
                    <a:pt x="4893426" y="3757353"/>
                    <a:pt x="4897898" y="3723906"/>
                    <a:pt x="4904509" y="3690851"/>
                  </a:cubicBezTo>
                  <a:cubicBezTo>
                    <a:pt x="4908990" y="3668445"/>
                    <a:pt x="4916654" y="3646755"/>
                    <a:pt x="4921135" y="3624349"/>
                  </a:cubicBezTo>
                  <a:cubicBezTo>
                    <a:pt x="4927746" y="3591294"/>
                    <a:pt x="4929584" y="3557299"/>
                    <a:pt x="4937760" y="3524596"/>
                  </a:cubicBezTo>
                  <a:cubicBezTo>
                    <a:pt x="4946261" y="3490593"/>
                    <a:pt x="4959927" y="3458095"/>
                    <a:pt x="4971011" y="3424844"/>
                  </a:cubicBezTo>
                  <a:lnTo>
                    <a:pt x="4987636" y="3374967"/>
                  </a:lnTo>
                  <a:cubicBezTo>
                    <a:pt x="4993178" y="3336174"/>
                    <a:pt x="4996577" y="3297015"/>
                    <a:pt x="5004262" y="3258589"/>
                  </a:cubicBezTo>
                  <a:cubicBezTo>
                    <a:pt x="5007699" y="3241405"/>
                    <a:pt x="5017752" y="3225955"/>
                    <a:pt x="5020887" y="3208713"/>
                  </a:cubicBezTo>
                  <a:cubicBezTo>
                    <a:pt x="5028880" y="3164754"/>
                    <a:pt x="5031971" y="3120044"/>
                    <a:pt x="5037513" y="3075709"/>
                  </a:cubicBezTo>
                  <a:cubicBezTo>
                    <a:pt x="5031971" y="2748742"/>
                    <a:pt x="5030501" y="2421680"/>
                    <a:pt x="5020887" y="2094807"/>
                  </a:cubicBezTo>
                  <a:cubicBezTo>
                    <a:pt x="5016920" y="1959925"/>
                    <a:pt x="5008588" y="1958157"/>
                    <a:pt x="4971011" y="1845426"/>
                  </a:cubicBezTo>
                  <a:cubicBezTo>
                    <a:pt x="4971009" y="1845421"/>
                    <a:pt x="4937764" y="1745678"/>
                    <a:pt x="4937760" y="1745673"/>
                  </a:cubicBezTo>
                  <a:cubicBezTo>
                    <a:pt x="4926676" y="1729047"/>
                    <a:pt x="4913445" y="1713668"/>
                    <a:pt x="4904509" y="1695796"/>
                  </a:cubicBezTo>
                  <a:cubicBezTo>
                    <a:pt x="4891163" y="1669103"/>
                    <a:pt x="4883379" y="1639940"/>
                    <a:pt x="4871258" y="1612669"/>
                  </a:cubicBezTo>
                  <a:cubicBezTo>
                    <a:pt x="4835825" y="1532944"/>
                    <a:pt x="4834762" y="1546975"/>
                    <a:pt x="4788131" y="1463040"/>
                  </a:cubicBezTo>
                  <a:cubicBezTo>
                    <a:pt x="4719204" y="1338971"/>
                    <a:pt x="4782402" y="1449672"/>
                    <a:pt x="4738255" y="1346662"/>
                  </a:cubicBezTo>
                  <a:cubicBezTo>
                    <a:pt x="4728492" y="1323882"/>
                    <a:pt x="4715070" y="1302808"/>
                    <a:pt x="4705004" y="1280160"/>
                  </a:cubicBezTo>
                  <a:cubicBezTo>
                    <a:pt x="4692883" y="1252889"/>
                    <a:pt x="4688963" y="1221414"/>
                    <a:pt x="4671753" y="1197033"/>
                  </a:cubicBezTo>
                  <a:cubicBezTo>
                    <a:pt x="4621832" y="1126311"/>
                    <a:pt x="4560916" y="1064029"/>
                    <a:pt x="4505498" y="997527"/>
                  </a:cubicBezTo>
                  <a:cubicBezTo>
                    <a:pt x="4477789" y="964276"/>
                    <a:pt x="4448340" y="932401"/>
                    <a:pt x="4422371" y="897775"/>
                  </a:cubicBezTo>
                  <a:cubicBezTo>
                    <a:pt x="4405746" y="875608"/>
                    <a:pt x="4392088" y="850866"/>
                    <a:pt x="4372495" y="831273"/>
                  </a:cubicBezTo>
                  <a:cubicBezTo>
                    <a:pt x="4358366" y="817144"/>
                    <a:pt x="4337968" y="810814"/>
                    <a:pt x="4322618" y="798022"/>
                  </a:cubicBezTo>
                  <a:cubicBezTo>
                    <a:pt x="4304556" y="782970"/>
                    <a:pt x="4288043" y="765998"/>
                    <a:pt x="4272742" y="748146"/>
                  </a:cubicBezTo>
                  <a:cubicBezTo>
                    <a:pt x="4254709" y="727108"/>
                    <a:pt x="4243904" y="699677"/>
                    <a:pt x="4222866" y="681644"/>
                  </a:cubicBezTo>
                  <a:cubicBezTo>
                    <a:pt x="4204049" y="665515"/>
                    <a:pt x="4177212" y="661795"/>
                    <a:pt x="4156364" y="648393"/>
                  </a:cubicBezTo>
                  <a:cubicBezTo>
                    <a:pt x="3942520" y="510922"/>
                    <a:pt x="4066651" y="547324"/>
                    <a:pt x="3906982" y="515389"/>
                  </a:cubicBezTo>
                  <a:cubicBezTo>
                    <a:pt x="3873731" y="498764"/>
                    <a:pt x="3842497" y="477269"/>
                    <a:pt x="3807229" y="465513"/>
                  </a:cubicBezTo>
                  <a:cubicBezTo>
                    <a:pt x="3775249" y="454853"/>
                    <a:pt x="3740608" y="455099"/>
                    <a:pt x="3707476" y="448887"/>
                  </a:cubicBezTo>
                  <a:cubicBezTo>
                    <a:pt x="3651929" y="438472"/>
                    <a:pt x="3596969" y="424927"/>
                    <a:pt x="3541222" y="415636"/>
                  </a:cubicBezTo>
                  <a:cubicBezTo>
                    <a:pt x="3507971" y="410094"/>
                    <a:pt x="3475154" y="400307"/>
                    <a:pt x="3441469" y="399011"/>
                  </a:cubicBezTo>
                  <a:cubicBezTo>
                    <a:pt x="3186673" y="389211"/>
                    <a:pt x="2931622" y="387928"/>
                    <a:pt x="2676698" y="382386"/>
                  </a:cubicBezTo>
                  <a:cubicBezTo>
                    <a:pt x="2582487" y="376844"/>
                    <a:pt x="2487395" y="379760"/>
                    <a:pt x="2394066" y="365760"/>
                  </a:cubicBezTo>
                  <a:cubicBezTo>
                    <a:pt x="2374306" y="362796"/>
                    <a:pt x="2362061" y="341445"/>
                    <a:pt x="2344189" y="332509"/>
                  </a:cubicBezTo>
                  <a:cubicBezTo>
                    <a:pt x="2267774" y="294302"/>
                    <a:pt x="2288771" y="346364"/>
                    <a:pt x="2277687" y="349135"/>
                  </a:cubicBezTo>
                  <a:close/>
                </a:path>
              </a:pathLst>
            </a:cu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7" name="任意多边形 116"/>
            <p:cNvSpPr/>
            <p:nvPr/>
          </p:nvSpPr>
          <p:spPr>
            <a:xfrm>
              <a:off x="10557164" y="644793"/>
              <a:ext cx="882497" cy="648740"/>
            </a:xfrm>
            <a:custGeom>
              <a:avLst/>
              <a:gdLst>
                <a:gd name="connsiteX0" fmla="*/ 0 w 882497"/>
                <a:gd name="connsiteY0" fmla="*/ 648740 h 648740"/>
                <a:gd name="connsiteX1" fmla="*/ 66501 w 882497"/>
                <a:gd name="connsiteY1" fmla="*/ 565613 h 648740"/>
                <a:gd name="connsiteX2" fmla="*/ 116378 w 882497"/>
                <a:gd name="connsiteY2" fmla="*/ 515736 h 648740"/>
                <a:gd name="connsiteX3" fmla="*/ 199505 w 882497"/>
                <a:gd name="connsiteY3" fmla="*/ 382733 h 648740"/>
                <a:gd name="connsiteX4" fmla="*/ 299258 w 882497"/>
                <a:gd name="connsiteY4" fmla="*/ 349482 h 648740"/>
                <a:gd name="connsiteX5" fmla="*/ 349134 w 882497"/>
                <a:gd name="connsiteY5" fmla="*/ 366107 h 648740"/>
                <a:gd name="connsiteX6" fmla="*/ 399011 w 882497"/>
                <a:gd name="connsiteY6" fmla="*/ 482485 h 648740"/>
                <a:gd name="connsiteX7" fmla="*/ 365760 w 882497"/>
                <a:gd name="connsiteY7" fmla="*/ 548987 h 648740"/>
                <a:gd name="connsiteX8" fmla="*/ 232756 w 882497"/>
                <a:gd name="connsiteY8" fmla="*/ 482485 h 648740"/>
                <a:gd name="connsiteX9" fmla="*/ 266007 w 882497"/>
                <a:gd name="connsiteY9" fmla="*/ 316231 h 648740"/>
                <a:gd name="connsiteX10" fmla="*/ 315883 w 882497"/>
                <a:gd name="connsiteY10" fmla="*/ 299605 h 648740"/>
                <a:gd name="connsiteX11" fmla="*/ 382385 w 882497"/>
                <a:gd name="connsiteY11" fmla="*/ 249729 h 648740"/>
                <a:gd name="connsiteX12" fmla="*/ 515389 w 882497"/>
                <a:gd name="connsiteY12" fmla="*/ 216478 h 648740"/>
                <a:gd name="connsiteX13" fmla="*/ 565265 w 882497"/>
                <a:gd name="connsiteY13" fmla="*/ 233104 h 648740"/>
                <a:gd name="connsiteX14" fmla="*/ 598516 w 882497"/>
                <a:gd name="connsiteY14" fmla="*/ 332856 h 648740"/>
                <a:gd name="connsiteX15" fmla="*/ 581891 w 882497"/>
                <a:gd name="connsiteY15" fmla="*/ 382733 h 648740"/>
                <a:gd name="connsiteX16" fmla="*/ 448887 w 882497"/>
                <a:gd name="connsiteY16" fmla="*/ 382733 h 648740"/>
                <a:gd name="connsiteX17" fmla="*/ 432261 w 882497"/>
                <a:gd name="connsiteY17" fmla="*/ 332856 h 648740"/>
                <a:gd name="connsiteX18" fmla="*/ 399011 w 882497"/>
                <a:gd name="connsiteY18" fmla="*/ 266354 h 648740"/>
                <a:gd name="connsiteX19" fmla="*/ 432261 w 882497"/>
                <a:gd name="connsiteY19" fmla="*/ 183227 h 648740"/>
                <a:gd name="connsiteX20" fmla="*/ 581891 w 882497"/>
                <a:gd name="connsiteY20" fmla="*/ 100100 h 648740"/>
                <a:gd name="connsiteX21" fmla="*/ 831272 w 882497"/>
                <a:gd name="connsiteY21" fmla="*/ 116725 h 648740"/>
                <a:gd name="connsiteX22" fmla="*/ 881149 w 882497"/>
                <a:gd name="connsiteY22" fmla="*/ 166602 h 648740"/>
                <a:gd name="connsiteX23" fmla="*/ 864523 w 882497"/>
                <a:gd name="connsiteY23" fmla="*/ 233104 h 648740"/>
                <a:gd name="connsiteX24" fmla="*/ 731520 w 882497"/>
                <a:gd name="connsiteY24" fmla="*/ 216478 h 648740"/>
                <a:gd name="connsiteX25" fmla="*/ 714894 w 882497"/>
                <a:gd name="connsiteY25" fmla="*/ 166602 h 648740"/>
                <a:gd name="connsiteX26" fmla="*/ 748145 w 882497"/>
                <a:gd name="connsiteY26" fmla="*/ 50224 h 648740"/>
                <a:gd name="connsiteX27" fmla="*/ 798021 w 882497"/>
                <a:gd name="connsiteY27" fmla="*/ 33598 h 648740"/>
                <a:gd name="connsiteX28" fmla="*/ 881149 w 882497"/>
                <a:gd name="connsiteY28" fmla="*/ 347 h 648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882497" h="648740">
                  <a:moveTo>
                    <a:pt x="0" y="648740"/>
                  </a:moveTo>
                  <a:cubicBezTo>
                    <a:pt x="22167" y="621031"/>
                    <a:pt x="43134" y="592318"/>
                    <a:pt x="66501" y="565613"/>
                  </a:cubicBezTo>
                  <a:cubicBezTo>
                    <a:pt x="81984" y="547918"/>
                    <a:pt x="102712" y="534869"/>
                    <a:pt x="116378" y="515736"/>
                  </a:cubicBezTo>
                  <a:cubicBezTo>
                    <a:pt x="146718" y="473260"/>
                    <a:pt x="151867" y="414491"/>
                    <a:pt x="199505" y="382733"/>
                  </a:cubicBezTo>
                  <a:cubicBezTo>
                    <a:pt x="228668" y="363291"/>
                    <a:pt x="299258" y="349482"/>
                    <a:pt x="299258" y="349482"/>
                  </a:cubicBezTo>
                  <a:cubicBezTo>
                    <a:pt x="315883" y="355024"/>
                    <a:pt x="335450" y="355159"/>
                    <a:pt x="349134" y="366107"/>
                  </a:cubicBezTo>
                  <a:cubicBezTo>
                    <a:pt x="385013" y="394810"/>
                    <a:pt x="389027" y="442553"/>
                    <a:pt x="399011" y="482485"/>
                  </a:cubicBezTo>
                  <a:cubicBezTo>
                    <a:pt x="387927" y="504652"/>
                    <a:pt x="388966" y="540285"/>
                    <a:pt x="365760" y="548987"/>
                  </a:cubicBezTo>
                  <a:cubicBezTo>
                    <a:pt x="280808" y="580844"/>
                    <a:pt x="264249" y="529725"/>
                    <a:pt x="232756" y="482485"/>
                  </a:cubicBezTo>
                  <a:cubicBezTo>
                    <a:pt x="243840" y="427067"/>
                    <a:pt x="242621" y="367681"/>
                    <a:pt x="266007" y="316231"/>
                  </a:cubicBezTo>
                  <a:cubicBezTo>
                    <a:pt x="273259" y="300277"/>
                    <a:pt x="300667" y="308300"/>
                    <a:pt x="315883" y="299605"/>
                  </a:cubicBezTo>
                  <a:cubicBezTo>
                    <a:pt x="339941" y="285857"/>
                    <a:pt x="356807" y="260386"/>
                    <a:pt x="382385" y="249729"/>
                  </a:cubicBezTo>
                  <a:cubicBezTo>
                    <a:pt x="424569" y="232153"/>
                    <a:pt x="515389" y="216478"/>
                    <a:pt x="515389" y="216478"/>
                  </a:cubicBezTo>
                  <a:cubicBezTo>
                    <a:pt x="532014" y="222020"/>
                    <a:pt x="555079" y="218844"/>
                    <a:pt x="565265" y="233104"/>
                  </a:cubicBezTo>
                  <a:cubicBezTo>
                    <a:pt x="585637" y="261625"/>
                    <a:pt x="598516" y="332856"/>
                    <a:pt x="598516" y="332856"/>
                  </a:cubicBezTo>
                  <a:cubicBezTo>
                    <a:pt x="592974" y="349482"/>
                    <a:pt x="594283" y="370341"/>
                    <a:pt x="581891" y="382733"/>
                  </a:cubicBezTo>
                  <a:cubicBezTo>
                    <a:pt x="547810" y="416814"/>
                    <a:pt x="480503" y="389056"/>
                    <a:pt x="448887" y="382733"/>
                  </a:cubicBezTo>
                  <a:cubicBezTo>
                    <a:pt x="443345" y="366107"/>
                    <a:pt x="439164" y="348964"/>
                    <a:pt x="432261" y="332856"/>
                  </a:cubicBezTo>
                  <a:cubicBezTo>
                    <a:pt x="422498" y="310076"/>
                    <a:pt x="399011" y="291138"/>
                    <a:pt x="399011" y="266354"/>
                  </a:cubicBezTo>
                  <a:cubicBezTo>
                    <a:pt x="399011" y="236511"/>
                    <a:pt x="412434" y="205532"/>
                    <a:pt x="432261" y="183227"/>
                  </a:cubicBezTo>
                  <a:cubicBezTo>
                    <a:pt x="480403" y="129067"/>
                    <a:pt x="523130" y="119686"/>
                    <a:pt x="581891" y="100100"/>
                  </a:cubicBezTo>
                  <a:cubicBezTo>
                    <a:pt x="665018" y="105642"/>
                    <a:pt x="749944" y="98652"/>
                    <a:pt x="831272" y="116725"/>
                  </a:cubicBezTo>
                  <a:cubicBezTo>
                    <a:pt x="854224" y="121826"/>
                    <a:pt x="874690" y="143994"/>
                    <a:pt x="881149" y="166602"/>
                  </a:cubicBezTo>
                  <a:cubicBezTo>
                    <a:pt x="887426" y="188572"/>
                    <a:pt x="870065" y="210937"/>
                    <a:pt x="864523" y="233104"/>
                  </a:cubicBezTo>
                  <a:cubicBezTo>
                    <a:pt x="820189" y="227562"/>
                    <a:pt x="772349" y="234624"/>
                    <a:pt x="731520" y="216478"/>
                  </a:cubicBezTo>
                  <a:cubicBezTo>
                    <a:pt x="715506" y="209361"/>
                    <a:pt x="713150" y="184040"/>
                    <a:pt x="714894" y="166602"/>
                  </a:cubicBezTo>
                  <a:cubicBezTo>
                    <a:pt x="718908" y="126457"/>
                    <a:pt x="726762" y="84437"/>
                    <a:pt x="748145" y="50224"/>
                  </a:cubicBezTo>
                  <a:cubicBezTo>
                    <a:pt x="757433" y="35363"/>
                    <a:pt x="782346" y="41435"/>
                    <a:pt x="798021" y="33598"/>
                  </a:cubicBezTo>
                  <a:cubicBezTo>
                    <a:pt x="876818" y="-5801"/>
                    <a:pt x="816990" y="347"/>
                    <a:pt x="881149" y="347"/>
                  </a:cubicBezTo>
                </a:path>
              </a:pathLst>
            </a:cu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8" name="文本框 117"/>
          <p:cNvSpPr txBox="1"/>
          <p:nvPr/>
        </p:nvSpPr>
        <p:spPr>
          <a:xfrm>
            <a:off x="6363215" y="4147853"/>
            <a:ext cx="4379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3600" b="1" noProof="0" dirty="0">
                <a:solidFill>
                  <a:srgbClr val="FF0000"/>
                </a:solidFill>
                <a:latin typeface="Arial" panose="020B0604020202020204"/>
                <a:ea typeface="微软雅黑" panose="020B0503020204020204" charset="-122"/>
              </a:rPr>
              <a:t>√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</a:endParaRPr>
          </a:p>
        </p:txBody>
      </p:sp>
      <p:sp>
        <p:nvSpPr>
          <p:cNvPr id="170" name="文本框 169"/>
          <p:cNvSpPr txBox="1"/>
          <p:nvPr/>
        </p:nvSpPr>
        <p:spPr>
          <a:xfrm>
            <a:off x="491548" y="3361071"/>
            <a:ext cx="2566035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  <a:t>N:  “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  <a:t>思考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  <a:t>”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  <a:t>次数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  <a:t> (n_visited)</a:t>
            </a:r>
          </a:p>
          <a:p>
            <a:pPr algn="l">
              <a:lnSpc>
                <a:spcPct val="150000"/>
              </a:lnSpc>
            </a:pPr>
            <a:r>
              <a:rPr lang="en-US" altLang="zh-CN" sz="1600" dirty="0">
                <a:solidFill>
                  <a:prstClr val="black"/>
                </a:solidFill>
                <a:latin typeface="Arial" panose="020B0604020202020204"/>
                <a:ea typeface="微软雅黑" panose="020B0503020204020204" charset="-122"/>
                <a:sym typeface="+mn-ea"/>
              </a:rPr>
              <a:t>W: </a:t>
            </a:r>
            <a:r>
              <a:rPr lang="zh-CN" altLang="en-US" sz="1600" dirty="0">
                <a:solidFill>
                  <a:prstClr val="black"/>
                </a:solidFill>
                <a:latin typeface="Arial" panose="020B0604020202020204"/>
                <a:ea typeface="微软雅黑" panose="020B0503020204020204" charset="-122"/>
                <a:sym typeface="+mn-ea"/>
              </a:rPr>
              <a:t>总分</a:t>
            </a:r>
            <a:endParaRPr lang="en-US" altLang="zh-CN" sz="1600" dirty="0">
              <a:solidFill>
                <a:prstClr val="black"/>
              </a:solidFill>
              <a:latin typeface="Arial" panose="020B0604020202020204"/>
              <a:ea typeface="微软雅黑" panose="020B0503020204020204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sz="1600" dirty="0">
                <a:solidFill>
                  <a:prstClr val="black"/>
                </a:solidFill>
                <a:ea typeface="微软雅黑" panose="020B0503020204020204" charset="-122"/>
              </a:rPr>
              <a:t>Q = W / N 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  <a:t>平均分（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  <a:t>-1~1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  <a:t>）</a:t>
            </a:r>
          </a:p>
        </p:txBody>
      </p:sp>
      <p:sp>
        <p:nvSpPr>
          <p:cNvPr id="6" name="流程图: 可选过程 5"/>
          <p:cNvSpPr/>
          <p:nvPr/>
        </p:nvSpPr>
        <p:spPr>
          <a:xfrm>
            <a:off x="491490" y="4686300"/>
            <a:ext cx="2649220" cy="500380"/>
          </a:xfrm>
          <a:prstGeom prst="flowChartAlternate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ym typeface="+mn-ea"/>
              </a:rPr>
              <a:t>Q = -1 </a:t>
            </a:r>
            <a:r>
              <a:rPr lang="zh-CN" altLang="en-US" sz="2000">
                <a:sym typeface="+mn-ea"/>
              </a:rPr>
              <a:t>白棋败局已定</a:t>
            </a:r>
          </a:p>
        </p:txBody>
      </p:sp>
      <p:sp>
        <p:nvSpPr>
          <p:cNvPr id="7" name="流程图: 可选过程 6"/>
          <p:cNvSpPr/>
          <p:nvPr/>
        </p:nvSpPr>
        <p:spPr>
          <a:xfrm>
            <a:off x="491490" y="5320665"/>
            <a:ext cx="2649220" cy="500380"/>
          </a:xfrm>
          <a:prstGeom prst="flowChartAlternate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ym typeface="+mn-ea"/>
              </a:rPr>
              <a:t>Q = 1 </a:t>
            </a:r>
            <a:r>
              <a:rPr lang="zh-CN" altLang="en-US" sz="2000">
                <a:sym typeface="+mn-ea"/>
              </a:rPr>
              <a:t>白棋一定胜利</a:t>
            </a:r>
          </a:p>
        </p:txBody>
      </p:sp>
      <p:sp>
        <p:nvSpPr>
          <p:cNvPr id="8" name="圆角矩形 7"/>
          <p:cNvSpPr/>
          <p:nvPr/>
        </p:nvSpPr>
        <p:spPr>
          <a:xfrm>
            <a:off x="9656445" y="3340100"/>
            <a:ext cx="2426335" cy="50990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sym typeface="+mn-ea"/>
              </a:rPr>
              <a:t>W</a:t>
            </a:r>
            <a:r>
              <a:rPr lang="zh-CN" altLang="en-US" sz="1600" dirty="0">
                <a:solidFill>
                  <a:schemeClr val="tx1"/>
                </a:solidFill>
                <a:sym typeface="+mn-ea"/>
              </a:rPr>
              <a:t>、</a:t>
            </a:r>
            <a:r>
              <a:rPr lang="en-US" altLang="zh-CN" sz="1600" dirty="0">
                <a:solidFill>
                  <a:schemeClr val="tx1"/>
                </a:solidFill>
                <a:sym typeface="+mn-ea"/>
              </a:rPr>
              <a:t>N</a:t>
            </a:r>
            <a:r>
              <a:rPr lang="zh-CN" altLang="en-US" sz="1600" dirty="0">
                <a:solidFill>
                  <a:schemeClr val="tx1"/>
                </a:solidFill>
                <a:sym typeface="+mn-ea"/>
              </a:rPr>
              <a:t>一般初始化为</a:t>
            </a:r>
            <a:r>
              <a:rPr lang="en-US" altLang="zh-CN" sz="1600" dirty="0">
                <a:solidFill>
                  <a:schemeClr val="tx1"/>
                </a:solidFill>
                <a:sym typeface="+mn-ea"/>
              </a:rPr>
              <a:t>0</a:t>
            </a:r>
          </a:p>
        </p:txBody>
      </p:sp>
      <p:sp>
        <p:nvSpPr>
          <p:cNvPr id="9" name="流程图: 可选过程 8"/>
          <p:cNvSpPr/>
          <p:nvPr/>
        </p:nvSpPr>
        <p:spPr>
          <a:xfrm>
            <a:off x="8875395" y="5276215"/>
            <a:ext cx="2649220" cy="500380"/>
          </a:xfrm>
          <a:prstGeom prst="flowChartAlternate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>
                <a:sym typeface="+mn-ea"/>
              </a:rPr>
              <a:t>棋盘很大的情况？</a:t>
            </a:r>
          </a:p>
        </p:txBody>
      </p:sp>
      <p:sp>
        <p:nvSpPr>
          <p:cNvPr id="10" name="流程图: 可选过程 9"/>
          <p:cNvSpPr/>
          <p:nvPr/>
        </p:nvSpPr>
        <p:spPr>
          <a:xfrm>
            <a:off x="4812665" y="1059180"/>
            <a:ext cx="3091815" cy="500380"/>
          </a:xfrm>
          <a:prstGeom prst="flowChartAlternate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>
                <a:sym typeface="+mn-ea"/>
              </a:rPr>
              <a:t>所有情况都遍历，不现实</a:t>
            </a:r>
          </a:p>
        </p:txBody>
      </p:sp>
      <p:grpSp>
        <p:nvGrpSpPr>
          <p:cNvPr id="16" name="组合 15"/>
          <p:cNvGrpSpPr/>
          <p:nvPr/>
        </p:nvGrpSpPr>
        <p:grpSpPr>
          <a:xfrm>
            <a:off x="5977890" y="3098165"/>
            <a:ext cx="855345" cy="485140"/>
            <a:chOff x="9414" y="4879"/>
            <a:chExt cx="1347" cy="764"/>
          </a:xfrm>
        </p:grpSpPr>
        <p:cxnSp>
          <p:nvCxnSpPr>
            <p:cNvPr id="3" name="直接箭头连接符 2"/>
            <p:cNvCxnSpPr/>
            <p:nvPr/>
          </p:nvCxnSpPr>
          <p:spPr>
            <a:xfrm flipH="1">
              <a:off x="9414" y="4879"/>
              <a:ext cx="202" cy="743"/>
            </a:xfrm>
            <a:prstGeom prst="straightConnector1">
              <a:avLst/>
            </a:prstGeom>
            <a:ln w="57150">
              <a:solidFill>
                <a:srgbClr val="DE5F0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10"/>
            <p:cNvCxnSpPr/>
            <p:nvPr/>
          </p:nvCxnSpPr>
          <p:spPr>
            <a:xfrm flipH="1">
              <a:off x="9978" y="4980"/>
              <a:ext cx="63" cy="663"/>
            </a:xfrm>
            <a:prstGeom prst="straightConnector1">
              <a:avLst/>
            </a:prstGeom>
            <a:ln w="57150">
              <a:solidFill>
                <a:srgbClr val="DE5F0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/>
            <p:nvPr/>
          </p:nvCxnSpPr>
          <p:spPr>
            <a:xfrm>
              <a:off x="10467" y="4879"/>
              <a:ext cx="294" cy="668"/>
            </a:xfrm>
            <a:prstGeom prst="straightConnector1">
              <a:avLst/>
            </a:prstGeom>
            <a:ln w="57150">
              <a:solidFill>
                <a:srgbClr val="DE5F0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/>
            <p:nvPr/>
          </p:nvCxnSpPr>
          <p:spPr>
            <a:xfrm>
              <a:off x="10293" y="4958"/>
              <a:ext cx="136" cy="679"/>
            </a:xfrm>
            <a:prstGeom prst="straightConnector1">
              <a:avLst/>
            </a:prstGeom>
            <a:ln w="57150">
              <a:solidFill>
                <a:srgbClr val="DE5F0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文本框 16"/>
          <p:cNvSpPr txBox="1"/>
          <p:nvPr/>
        </p:nvSpPr>
        <p:spPr>
          <a:xfrm>
            <a:off x="508000" y="6106160"/>
            <a:ext cx="268922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1200" dirty="0">
                <a:solidFill>
                  <a:prstClr val="black"/>
                </a:solidFill>
                <a:latin typeface="Arial" panose="020B0604020202020204"/>
                <a:ea typeface="微软雅黑" panose="020B0503020204020204" charset="-122"/>
                <a:sym typeface="+mn-ea"/>
              </a:rPr>
              <a:t>注：代码里无需存储</a:t>
            </a:r>
            <a:r>
              <a:rPr lang="en-US" altLang="zh-CN" sz="1200" dirty="0">
                <a:solidFill>
                  <a:prstClr val="black"/>
                </a:solidFill>
                <a:latin typeface="Arial" panose="020B0604020202020204"/>
                <a:ea typeface="微软雅黑" panose="020B0503020204020204" charset="-122"/>
                <a:sym typeface="+mn-ea"/>
              </a:rPr>
              <a:t>W</a:t>
            </a:r>
            <a:r>
              <a:rPr lang="zh-CN" altLang="en-US" sz="1200" dirty="0">
                <a:solidFill>
                  <a:prstClr val="black"/>
                </a:solidFill>
                <a:latin typeface="Arial" panose="020B0604020202020204"/>
                <a:ea typeface="微软雅黑" panose="020B0503020204020204" charset="-122"/>
                <a:sym typeface="+mn-ea"/>
              </a:rPr>
              <a:t>，只需存</a:t>
            </a:r>
            <a:r>
              <a:rPr lang="en-US" altLang="zh-CN" sz="1200" dirty="0">
                <a:solidFill>
                  <a:prstClr val="black"/>
                </a:solidFill>
                <a:latin typeface="Arial" panose="020B0604020202020204"/>
                <a:ea typeface="微软雅黑" panose="020B0503020204020204" charset="-122"/>
                <a:sym typeface="+mn-ea"/>
              </a:rPr>
              <a:t>N</a:t>
            </a:r>
            <a:r>
              <a:rPr lang="zh-CN" altLang="en-US" sz="1200" dirty="0">
                <a:solidFill>
                  <a:prstClr val="black"/>
                </a:solidFill>
                <a:latin typeface="Arial" panose="020B0604020202020204"/>
                <a:ea typeface="微软雅黑" panose="020B0503020204020204" charset="-122"/>
                <a:sym typeface="+mn-ea"/>
              </a:rPr>
              <a:t>、</a:t>
            </a:r>
            <a:r>
              <a:rPr lang="en-US" altLang="zh-CN" sz="1200" dirty="0">
                <a:solidFill>
                  <a:prstClr val="black"/>
                </a:solidFill>
                <a:latin typeface="Arial" panose="020B0604020202020204"/>
                <a:ea typeface="微软雅黑" panose="020B0503020204020204" charset="-122"/>
                <a:sym typeface="+mn-ea"/>
              </a:rPr>
              <a:t>Q</a:t>
            </a:r>
          </a:p>
        </p:txBody>
      </p:sp>
    </p:spTree>
    <p:extLst>
      <p:ext uri="{BB962C8B-B14F-4D97-AF65-F5344CB8AC3E}">
        <p14:creationId xmlns:p14="http://schemas.microsoft.com/office/powerpoint/2010/main" val="4284838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4" presetClass="emph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1.04167E-6 -4.81481E-6 L -0.00065 -0.02916 " pathEditMode="relative" rAng="0" ptsTypes="AA">
                                      <p:cBhvr>
                                        <p:cTn id="44" dur="125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-1458"/>
                                    </p:animMotion>
                                    <p:animRot by="1500000">
                                      <p:cBhvr>
                                        <p:cTn id="45" dur="6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46" dur="63" fill="hold">
                                          <p:stCondLst>
                                            <p:cond delay="63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47" dur="63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48" dur="63" fill="hold">
                                          <p:stCondLst>
                                            <p:cond delay="188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25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ldLvl="0" animBg="1"/>
      <p:bldP spid="18" grpId="1" animBg="1"/>
      <p:bldP spid="2" grpId="0"/>
      <p:bldP spid="2" grpId="1"/>
      <p:bldP spid="113" grpId="0" bldLvl="0" animBg="1"/>
      <p:bldP spid="113" grpId="1" bldLvl="0" animBg="1"/>
      <p:bldP spid="114" grpId="0" bldLvl="0" animBg="1"/>
      <p:bldP spid="118" grpId="0"/>
      <p:bldP spid="8" grpId="0" bldLvl="0" animBg="1"/>
      <p:bldP spid="8" grpId="1" animBg="1"/>
      <p:bldP spid="9" grpId="0" bldLvl="0" animBg="1"/>
      <p:bldP spid="10" grpId="0" bldLvl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5964.889763779527,&quot;width&quot;:8635.36220472441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528f67dd-4593-4c69-9346-1e4ccde2e458}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528f67dd-4593-4c69-9346-1e4ccde2e458}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|6.2|5.4|6.1|1.2|20.8|1.2|8.2|27.6|9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528f67dd-4593-4c69-9346-1e4ccde2e458}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528f67dd-4593-4c69-9346-1e4ccde2e458}"/>
</p:tagLst>
</file>

<file path=ppt/theme/theme1.xml><?xml version="1.0" encoding="utf-8"?>
<a:theme xmlns:a="http://schemas.openxmlformats.org/drawingml/2006/main" name="封面页">
  <a:themeElements>
    <a:clrScheme name="自定义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286A5"/>
      </a:accent1>
      <a:accent2>
        <a:srgbClr val="DE5F0F"/>
      </a:accent2>
      <a:accent3>
        <a:srgbClr val="00A386"/>
      </a:accent3>
      <a:accent4>
        <a:srgbClr val="EAAE1B"/>
      </a:accent4>
      <a:accent5>
        <a:srgbClr val="002060"/>
      </a:accent5>
      <a:accent6>
        <a:srgbClr val="F2E727"/>
      </a:accent6>
      <a:hlink>
        <a:srgbClr val="2286A5"/>
      </a:hlink>
      <a:folHlink>
        <a:srgbClr val="002060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正文页">
  <a:themeElements>
    <a:clrScheme name="自定义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286A5"/>
      </a:accent1>
      <a:accent2>
        <a:srgbClr val="DE5F0F"/>
      </a:accent2>
      <a:accent3>
        <a:srgbClr val="00A386"/>
      </a:accent3>
      <a:accent4>
        <a:srgbClr val="EAAE1B"/>
      </a:accent4>
      <a:accent5>
        <a:srgbClr val="002060"/>
      </a:accent5>
      <a:accent6>
        <a:srgbClr val="F2E727"/>
      </a:accent6>
      <a:hlink>
        <a:srgbClr val="2286A5"/>
      </a:hlink>
      <a:folHlink>
        <a:srgbClr val="002060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>
            <a:alpha val="65000"/>
          </a:schemeClr>
        </a:solidFill>
      </a:spPr>
      <a:bodyPr rtlCol="0" anchor="ctr"/>
      <a:lstStyle>
        <a:defPPr algn="ctr">
          <a:defRPr lang="zh-CN" altLang="en-US" sz="3200" b="1" dirty="0">
            <a:solidFill>
              <a:schemeClr val="bg1"/>
            </a:solidFill>
          </a:defRPr>
        </a:defPPr>
      </a:lstStyle>
      <a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marL="0" marR="0" indent="0" defTabSz="914400" rtl="0" eaLnBrk="1" fontAlgn="auto" latinLnBrk="0" hangingPunct="1">
          <a:lnSpc>
            <a:spcPct val="15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kern="1200" cap="none" spc="0" normalizeH="0" baseline="0" noProof="0" dirty="0" smtClean="0">
            <a:ln>
              <a:noFill/>
            </a:ln>
            <a:solidFill>
              <a:prstClr val="black"/>
            </a:solidFill>
            <a:effectLst/>
            <a:uLnTx/>
            <a:uFillTx/>
            <a:latin typeface="Arial" panose="020B0604020202020204"/>
            <a:ea typeface="微软雅黑" panose="020B0503020204020204" charset="-122"/>
            <a:cs typeface="+mn-cs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906</TotalTime>
  <Words>1386</Words>
  <Application>Microsoft Office PowerPoint</Application>
  <PresentationFormat>宽屏</PresentationFormat>
  <Paragraphs>282</Paragraphs>
  <Slides>19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19</vt:i4>
      </vt:variant>
    </vt:vector>
  </HeadingPairs>
  <TitlesOfParts>
    <vt:vector size="25" baseType="lpstr">
      <vt:lpstr>等线</vt:lpstr>
      <vt:lpstr>微软雅黑</vt:lpstr>
      <vt:lpstr>Arial</vt:lpstr>
      <vt:lpstr>Cambria Math</vt:lpstr>
      <vt:lpstr>封面页</vt:lpstr>
      <vt:lpstr>正文页</vt:lpstr>
      <vt:lpstr>PowerPoint 演示文稿</vt:lpstr>
      <vt:lpstr>PowerPoint 演示文稿</vt:lpstr>
      <vt:lpstr>Alpha Go （阿尔法狗）</vt:lpstr>
      <vt:lpstr>进化版：Alpha Zero（阿尔法猿）</vt:lpstr>
      <vt:lpstr>PowerPoint 演示文稿</vt:lpstr>
      <vt:lpstr>PowerPoint 演示文稿</vt:lpstr>
      <vt:lpstr>PowerPoint 演示文稿</vt:lpstr>
      <vt:lpstr>三子棋游戏（Tic-Tac-Toe）</vt:lpstr>
      <vt:lpstr>蒙特卡洛树搜索（MCTS, Monte Carlo Tree Search）</vt:lpstr>
      <vt:lpstr>Alpha Go / Zero：引入卷积神经网络（CNN）</vt:lpstr>
      <vt:lpstr>左右互搏、更新网络</vt:lpstr>
      <vt:lpstr>PowerPoint 演示文稿</vt:lpstr>
      <vt:lpstr>细节1：expand 与 backup</vt:lpstr>
      <vt:lpstr>细节1：expand 与 backup</vt:lpstr>
      <vt:lpstr>细节2（重难点）：select</vt:lpstr>
      <vt:lpstr>细节2（重难点）：select</vt:lpstr>
      <vt:lpstr>细节3：多线程 simulation</vt:lpstr>
      <vt:lpstr>细节4：落子阶段的探索</vt:lpstr>
      <vt:lpstr>我的实验：五子棋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Yulong ZHAO</dc:creator>
  <cp:lastModifiedBy>Hiroaki Dann</cp:lastModifiedBy>
  <cp:revision>2241</cp:revision>
  <cp:lastPrinted>2021-01-03T02:20:00Z</cp:lastPrinted>
  <dcterms:created xsi:type="dcterms:W3CDTF">2021-01-03T02:20:00Z</dcterms:created>
  <dcterms:modified xsi:type="dcterms:W3CDTF">2024-11-10T00:03:26Z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2052-11.1.0.11115</vt:lpwstr>
  </property>
  <property fmtid="{D5CDD505-2E9C-101B-9397-08002B2CF9AE}" pid="3" name="ICV">
    <vt:lpwstr>44372D4A1C294480BEE99946A4FFD3F9</vt:lpwstr>
  </property>
</Properties>
</file>