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732" r:id="rId5"/>
  </p:sldMasterIdLst>
  <p:notesMasterIdLst>
    <p:notesMasterId r:id="rId46"/>
  </p:notesMasterIdLst>
  <p:handoutMasterIdLst>
    <p:handoutMasterId r:id="rId47"/>
  </p:handoutMasterIdLst>
  <p:sldIdLst>
    <p:sldId id="29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99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2" r:id="rId39"/>
    <p:sldId id="293" r:id="rId40"/>
    <p:sldId id="300" r:id="rId41"/>
    <p:sldId id="301" r:id="rId42"/>
    <p:sldId id="302" r:id="rId43"/>
    <p:sldId id="303" r:id="rId44"/>
    <p:sldId id="277" r:id="rId4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  <p:extLst>
      <p:ext uri="{BB962C8B-B14F-4D97-AF65-F5344CB8AC3E}">
        <p14:creationId xmlns:p14="http://schemas.microsoft.com/office/powerpoint/2010/main" val="1077363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" charset="0"/>
              </a:rPr>
              <a:t>Second level</a:t>
            </a:r>
          </a:p>
          <a:p>
            <a:pPr lvl="2"/>
            <a:r>
              <a:rPr lang="en-US" smtClean="0">
                <a:sym typeface="Calibri" charset="0"/>
              </a:rPr>
              <a:t>Third level</a:t>
            </a:r>
          </a:p>
          <a:p>
            <a:pPr lvl="3"/>
            <a:r>
              <a:rPr lang="en-US" smtClean="0">
                <a:sym typeface="Calibri" charset="0"/>
              </a:rPr>
              <a:t>Fourth level</a:t>
            </a:r>
          </a:p>
          <a:p>
            <a:pPr lvl="4"/>
            <a:r>
              <a:rPr lang="en-US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40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Excel_97-2003_Worksheet1.xls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Excel_97-2003_Worksheet2.xls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7772400" cy="1820862"/>
          </a:xfrm>
        </p:spPr>
        <p:txBody>
          <a:bodyPr/>
          <a:lstStyle/>
          <a:p>
            <a:pPr marL="0" indent="0"/>
            <a:r>
              <a:rPr lang="en-US" b="1" dirty="0" smtClean="0">
                <a:latin typeface="+mn-lt"/>
              </a:rPr>
              <a:t>Floating Point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dirty="0" smtClean="0"/>
              <a:t>4</a:t>
            </a:r>
            <a:r>
              <a:rPr lang="en-US" sz="2000" baseline="30000" dirty="0" smtClean="0"/>
              <a:t>th</a:t>
            </a:r>
            <a:r>
              <a:rPr lang="en-US" sz="2000" b="0" dirty="0" smtClean="0"/>
              <a:t> Lecture, Sep. 10, 2015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Precision options</a:t>
            </a:r>
            <a:endParaRPr lang="en-US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Single precision: 32 bits</a:t>
            </a:r>
          </a:p>
          <a:p>
            <a:pPr>
              <a:spcBef>
                <a:spcPts val="10000"/>
              </a:spcBef>
            </a:pPr>
            <a:r>
              <a:rPr lang="en-US" dirty="0"/>
              <a:t>Double precision: 64 bits</a:t>
            </a:r>
          </a:p>
          <a:p>
            <a:pPr>
              <a:spcBef>
                <a:spcPts val="10000"/>
              </a:spcBef>
            </a:pPr>
            <a:r>
              <a:rPr lang="en-US" dirty="0"/>
              <a:t>Extended precision: 80 bits (Intel only)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177565"/>
              </p:ext>
            </p:extLst>
          </p:nvPr>
        </p:nvGraphicFramePr>
        <p:xfrm>
          <a:off x="876300" y="19939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49278"/>
              </p:ext>
            </p:extLst>
          </p:nvPr>
        </p:nvGraphicFramePr>
        <p:xfrm>
          <a:off x="876300" y="37465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33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91200"/>
              </p:ext>
            </p:extLst>
          </p:nvPr>
        </p:nvGraphicFramePr>
        <p:xfrm>
          <a:off x="876300" y="54991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63 or 64-bits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“Normalized” </a:t>
            </a:r>
            <a:r>
              <a:rPr lang="en-US" dirty="0"/>
              <a:t>Values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When: </a:t>
            </a:r>
            <a:r>
              <a:rPr lang="en-US" dirty="0"/>
              <a:t>exp ≠ 000…0 and exp ≠ 111…1</a:t>
            </a:r>
          </a:p>
          <a:p>
            <a:endParaRPr lang="en-US" dirty="0"/>
          </a:p>
          <a:p>
            <a:r>
              <a:rPr lang="en-US" dirty="0"/>
              <a:t>Exponent coded as</a:t>
            </a:r>
            <a:r>
              <a:rPr lang="en-US" dirty="0" smtClean="0"/>
              <a:t> a </a:t>
            </a:r>
            <a:r>
              <a:rPr 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biased</a:t>
            </a:r>
            <a:r>
              <a:rPr lang="en-US" dirty="0" smtClean="0"/>
              <a:t> </a:t>
            </a:r>
            <a:r>
              <a:rPr lang="en-US" dirty="0"/>
              <a:t>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dirty="0"/>
              <a:t>: unsigned value </a:t>
            </a:r>
            <a:r>
              <a:rPr lang="en-US" dirty="0" smtClean="0"/>
              <a:t>of </a:t>
            </a:r>
            <a:r>
              <a:rPr lang="en-US" dirty="0" err="1" smtClean="0">
                <a:latin typeface="Calibri"/>
                <a:ea typeface="Monaco" charset="0"/>
                <a:cs typeface="Calibri"/>
                <a:sym typeface="Monaco" charset="0"/>
              </a:rPr>
              <a:t>exp</a:t>
            </a:r>
            <a:r>
              <a:rPr lang="en-US" dirty="0" smtClean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r>
              <a:rPr lang="en-US" dirty="0" smtClean="0">
                <a:latin typeface="Calibri"/>
                <a:cs typeface="Calibri"/>
              </a:rPr>
              <a:t> 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dirty="0"/>
              <a:t> = 2</a:t>
            </a:r>
            <a:r>
              <a:rPr lang="en-US" baseline="32000" dirty="0"/>
              <a:t>k-1</a:t>
            </a:r>
            <a:r>
              <a:rPr lang="en-US" dirty="0"/>
              <a:t> - 1, where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is number of exponent bits</a:t>
            </a:r>
          </a:p>
          <a:p>
            <a:pPr marL="838200" lvl="2"/>
            <a:r>
              <a:rPr lang="en-US" dirty="0"/>
              <a:t>Single precision: 127 (Exp: 1…254, E: -126…127)</a:t>
            </a:r>
          </a:p>
          <a:p>
            <a:pPr marL="838200" lvl="2"/>
            <a:r>
              <a:rPr lang="en-US" dirty="0"/>
              <a:t>Double precision: 1023 (Exp: 1…2046, E: -1022…1023)</a:t>
            </a:r>
          </a:p>
          <a:p>
            <a:endParaRPr lang="en-US" dirty="0"/>
          </a:p>
          <a:p>
            <a:r>
              <a:rPr lang="en-US" dirty="0" err="1"/>
              <a:t>Significand</a:t>
            </a:r>
            <a:r>
              <a:rPr lang="en-US" dirty="0"/>
              <a:t> coded with implied leading 1: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= 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1.xxx…x</a:t>
            </a:r>
            <a:r>
              <a:rPr lang="en-US" baseline="-6000" dirty="0">
                <a:latin typeface="Calibri"/>
                <a:ea typeface="Monaco" charset="0"/>
                <a:cs typeface="Calibri"/>
                <a:sym typeface="Monaco" charset="0"/>
              </a:rPr>
              <a:t>2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xxx…x</a:t>
            </a:r>
            <a:r>
              <a:rPr lang="en-US" dirty="0">
                <a:latin typeface="Calibri"/>
                <a:cs typeface="Calibri"/>
              </a:rPr>
              <a:t>: bits of </a:t>
            </a:r>
            <a:r>
              <a:rPr lang="en-US" dirty="0" err="1" smtClean="0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 smtClean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Minimum when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 smtClean="0">
                <a:latin typeface="Calibri"/>
                <a:ea typeface="Monaco" charset="0"/>
                <a:cs typeface="Calibri"/>
                <a:sym typeface="Monaco" charset="0"/>
              </a:rPr>
              <a:t>=000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…0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1.0)</a:t>
            </a:r>
          </a:p>
          <a:p>
            <a:pPr marL="552450" lvl="1"/>
            <a:r>
              <a:rPr lang="en-US" dirty="0">
                <a:latin typeface="Calibri"/>
                <a:cs typeface="Calibri"/>
              </a:rPr>
              <a:t>Maximum when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 smtClean="0">
                <a:latin typeface="Calibri"/>
                <a:ea typeface="Monaco" charset="0"/>
                <a:cs typeface="Calibri"/>
                <a:sym typeface="Monaco" charset="0"/>
              </a:rPr>
              <a:t>=111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…1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2.0 – ε)</a:t>
            </a:r>
          </a:p>
          <a:p>
            <a:pPr marL="552450" lvl="1"/>
            <a:r>
              <a:rPr lang="en-US" dirty="0"/>
              <a:t>Get extra leading bit for “free”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0" y="533400"/>
            <a:ext cx="194416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 smtClean="0"/>
              <a:t>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 smtClean="0"/>
              <a:t> 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8166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8166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8166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/>
          <a:lstStyle/>
          <a:p>
            <a:r>
              <a:rPr lang="en-US" dirty="0"/>
              <a:t>Normalized Encoding Example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55000" cy="5029200"/>
          </a:xfrm>
        </p:spPr>
        <p:txBody>
          <a:bodyPr/>
          <a:lstStyle/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Value: </a:t>
            </a:r>
            <a:r>
              <a:rPr lang="en-US" sz="1800" dirty="0">
                <a:latin typeface="Courier New"/>
                <a:cs typeface="Courier New"/>
              </a:rPr>
              <a:t>f</a:t>
            </a:r>
            <a:r>
              <a:rPr lang="en-US" sz="1800" dirty="0" smtClean="0">
                <a:latin typeface="Courier New"/>
                <a:cs typeface="Courier New"/>
              </a:rPr>
              <a:t>loat </a:t>
            </a:r>
            <a:r>
              <a:rPr lang="en-US" sz="1800" dirty="0">
                <a:latin typeface="Courier New"/>
                <a:cs typeface="Courier New"/>
              </a:rPr>
              <a:t>F = 15213.0;</a:t>
            </a:r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dirty="0"/>
              <a:t>15213</a:t>
            </a:r>
            <a:r>
              <a:rPr lang="en-US" sz="1800" b="0" baseline="-25000" dirty="0"/>
              <a:t>10</a:t>
            </a:r>
            <a:r>
              <a:rPr lang="en-US" sz="1800" b="0" dirty="0"/>
              <a:t>  = 11101101101101</a:t>
            </a:r>
            <a:r>
              <a:rPr lang="en-US" sz="1800" b="0" baseline="-25000" dirty="0"/>
              <a:t>2  </a:t>
            </a:r>
            <a:r>
              <a:rPr lang="en-US" sz="1800" b="0" dirty="0"/>
              <a:t> </a:t>
            </a:r>
            <a:endParaRPr lang="en-US" sz="1800" b="0" dirty="0" smtClean="0"/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 smtClean="0"/>
              <a:t>                     </a:t>
            </a:r>
            <a:r>
              <a:rPr lang="en-US" sz="1800" b="0" dirty="0" smtClean="0"/>
              <a:t>= </a:t>
            </a:r>
            <a:r>
              <a:rPr lang="en-US" sz="1800" b="0" dirty="0"/>
              <a:t>1.1101101101101</a:t>
            </a:r>
            <a:r>
              <a:rPr lang="en-US" sz="1800" b="0" baseline="-25000" dirty="0"/>
              <a:t>2</a:t>
            </a:r>
            <a:r>
              <a:rPr lang="en-US" sz="1800" b="0" dirty="0"/>
              <a:t> </a:t>
            </a:r>
            <a:r>
              <a:rPr lang="en-US" sz="1800" b="0" dirty="0" smtClean="0"/>
              <a:t>x </a:t>
            </a:r>
            <a:r>
              <a:rPr lang="en-US" sz="1800" b="0" dirty="0"/>
              <a:t>2</a:t>
            </a:r>
            <a:r>
              <a:rPr lang="en-US" sz="1800" b="0" baseline="30000" dirty="0"/>
              <a:t>13</a:t>
            </a:r>
            <a:endParaRPr lang="en-US" sz="1800" b="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 smtClean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err="1" smtClean="0"/>
              <a:t>Significand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M</a:t>
            </a:r>
            <a:r>
              <a:rPr lang="en-US" sz="1800" dirty="0"/>
              <a:t> 	= 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1" dirty="0" err="1">
                <a:latin typeface="Courier New" pitchFamily="49" charset="0"/>
              </a:rPr>
              <a:t>frac</a:t>
            </a:r>
            <a:r>
              <a:rPr lang="en-US" sz="1800" b="1" dirty="0">
                <a:latin typeface="Courier New" pitchFamily="49" charset="0"/>
              </a:rPr>
              <a:t>	= 	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u="sng" dirty="0" smtClean="0">
                <a:latin typeface="Courier New" pitchFamily="49" charset="0"/>
              </a:rPr>
              <a:t>1101101101101</a:t>
            </a:r>
            <a:r>
              <a:rPr lang="en-US" sz="1800" b="1" dirty="0" smtClean="0">
                <a:latin typeface="Courier New" pitchFamily="49" charset="0"/>
              </a:rPr>
              <a:t>0000000000</a:t>
            </a:r>
            <a:r>
              <a:rPr lang="en-US" sz="1800" b="1" baseline="-25000" dirty="0" smtClean="0">
                <a:latin typeface="Courier New" pitchFamily="49" charset="0"/>
              </a:rPr>
              <a:t>2</a:t>
            </a:r>
            <a:endParaRPr lang="en-US" sz="1800" b="1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 smtClean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Exponent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 smtClean="0"/>
              <a:t>E	</a:t>
            </a:r>
            <a:r>
              <a:rPr lang="en-US" sz="1800" dirty="0" smtClean="0"/>
              <a:t> 	= 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 smtClean="0"/>
              <a:t>Bias</a:t>
            </a:r>
            <a:r>
              <a:rPr lang="en-US" sz="1800" dirty="0" smtClean="0"/>
              <a:t> 	= 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 smtClean="0"/>
              <a:t>Exp</a:t>
            </a:r>
            <a:r>
              <a:rPr lang="en-US" sz="1800" dirty="0" smtClean="0"/>
              <a:t> 	= 	140 	=	</a:t>
            </a:r>
            <a:r>
              <a:rPr lang="en-US" sz="1800" b="1" dirty="0" smtClean="0">
                <a:latin typeface="Courier New" pitchFamily="49" charset="0"/>
              </a:rPr>
              <a:t>10001100</a:t>
            </a:r>
            <a:r>
              <a:rPr lang="en-US" sz="1800" b="1" baseline="-25000" dirty="0" smtClean="0">
                <a:latin typeface="Courier New" pitchFamily="49" charset="0"/>
              </a:rPr>
              <a:t>2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1" baseline="-25000" dirty="0" smtClean="0">
              <a:latin typeface="Courier New" pitchFamily="49" charset="0"/>
            </a:endParaRPr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Result: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800" dirty="0" smtClean="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5625" y="61722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971" y="6172200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8452" y="6172200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540603"/>
            <a:ext cx="213276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</a:t>
            </a:r>
            <a:r>
              <a:rPr lang="en-US" sz="2400" dirty="0" smtClean="0"/>
              <a:t>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Denormalized</a:t>
            </a:r>
            <a:r>
              <a:rPr lang="en-US" dirty="0"/>
              <a:t> Values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exp = 000…0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  <a:p>
            <a:r>
              <a:rPr lang="en-US" dirty="0"/>
              <a:t>Exponent 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</a:t>
            </a:r>
            <a:r>
              <a:rPr lang="en-US" dirty="0" smtClean="0"/>
              <a:t>1 – Bias (</a:t>
            </a:r>
            <a:r>
              <a:rPr lang="en-US" dirty="0"/>
              <a:t>instead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0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dirty="0"/>
              <a:t>)</a:t>
            </a:r>
          </a:p>
          <a:p>
            <a:r>
              <a:rPr lang="en-US" dirty="0" err="1"/>
              <a:t>Significand</a:t>
            </a:r>
            <a:r>
              <a:rPr lang="en-US" dirty="0"/>
              <a:t> coded with implied leading 0: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= 0.xxx…x</a:t>
            </a:r>
            <a:r>
              <a:rPr lang="en-US" baseline="-6000" dirty="0"/>
              <a:t>2</a:t>
            </a:r>
            <a:endParaRPr lang="en-US" dirty="0"/>
          </a:p>
          <a:p>
            <a:pPr marL="552450" lvl="1"/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xxx…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: bits of 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/>
          </a:p>
          <a:p>
            <a:r>
              <a:rPr lang="en-US" dirty="0"/>
              <a:t>Cases</a:t>
            </a:r>
          </a:p>
          <a:p>
            <a:pPr marL="552450" lvl="1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en-US" dirty="0"/>
              <a:t>Represents zero value</a:t>
            </a:r>
          </a:p>
          <a:p>
            <a:pPr marL="838200" lvl="2"/>
            <a:r>
              <a:rPr lang="en-US" dirty="0"/>
              <a:t>Note distinct values: +0 and –0 (why?)</a:t>
            </a:r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en-US" dirty="0"/>
              <a:t>Numbers</a:t>
            </a:r>
            <a:r>
              <a:rPr lang="en-US" dirty="0" smtClean="0"/>
              <a:t> closest </a:t>
            </a:r>
            <a:r>
              <a:rPr lang="en-US" dirty="0"/>
              <a:t>to 0.0</a:t>
            </a:r>
            <a:endParaRPr lang="en-US" dirty="0" smtClean="0"/>
          </a:p>
          <a:p>
            <a:pPr marL="838200" lvl="2"/>
            <a:r>
              <a:rPr lang="en-US" dirty="0" err="1" smtClean="0"/>
              <a:t>Equispaced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8851" y="540603"/>
            <a:ext cx="197106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</a:t>
            </a:r>
            <a:r>
              <a:rPr lang="en-US" sz="2400" dirty="0" smtClean="0"/>
              <a:t>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45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Values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endParaRPr lang="en-US" b="1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Represents value </a:t>
            </a:r>
            <a:r>
              <a:rPr lang="en-US" sz="2400" dirty="0" smtClean="0">
                <a:sym typeface="Symbol"/>
              </a:rPr>
              <a:t></a:t>
            </a:r>
            <a:r>
              <a:rPr lang="en-US" dirty="0" smtClean="0"/>
              <a:t> </a:t>
            </a:r>
            <a:r>
              <a:rPr lang="en-US" dirty="0"/>
              <a:t>(infinity)</a:t>
            </a:r>
          </a:p>
          <a:p>
            <a:pPr marL="552450" lvl="1"/>
            <a:r>
              <a:rPr lang="en-US" dirty="0"/>
              <a:t>Operation that overflows</a:t>
            </a:r>
          </a:p>
          <a:p>
            <a:pPr marL="552450" lvl="1"/>
            <a:r>
              <a:rPr lang="en-US" dirty="0"/>
              <a:t>Both positive and negative</a:t>
            </a:r>
          </a:p>
          <a:p>
            <a:pPr marL="552450" lvl="1"/>
            <a:r>
              <a:rPr lang="en-US" dirty="0"/>
              <a:t>E.g., 1.0/0.0 = −1.0/−0.0 = </a:t>
            </a:r>
            <a:r>
              <a:rPr lang="en-US" dirty="0" smtClean="0"/>
              <a:t>+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,  </a:t>
            </a:r>
            <a:r>
              <a:rPr lang="en-US" dirty="0"/>
              <a:t>1.0/−0.0 = </a:t>
            </a:r>
            <a:r>
              <a:rPr lang="en-US" dirty="0" smtClean="0"/>
              <a:t>−</a:t>
            </a:r>
            <a:r>
              <a:rPr lang="en-US" dirty="0" smtClean="0">
                <a:sym typeface="Symbol"/>
              </a:rPr>
              <a:t></a:t>
            </a:r>
            <a:endParaRPr lang="en-US" dirty="0"/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Not-a-Number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marL="552450" lvl="1"/>
            <a:r>
              <a:rPr lang="en-US" dirty="0"/>
              <a:t>Represents case when no numeric value can be determined</a:t>
            </a:r>
          </a:p>
          <a:p>
            <a:pPr marL="552450" lvl="1"/>
            <a:r>
              <a:rPr lang="en-US" dirty="0">
                <a:ea typeface="Apple Symbols" charset="0"/>
                <a:cs typeface="Apple Symbols" charset="0"/>
              </a:rPr>
              <a:t>E.g., </a:t>
            </a:r>
            <a:r>
              <a:rPr lang="en-US" dirty="0" err="1">
                <a:ea typeface="Apple Symbols" charset="0"/>
                <a:cs typeface="Apple Symbols" charset="0"/>
              </a:rPr>
              <a:t>sqrt</a:t>
            </a:r>
            <a:r>
              <a:rPr lang="en-US" dirty="0">
                <a:ea typeface="Apple Symbols" charset="0"/>
                <a:cs typeface="Apple Symbols" charset="0"/>
              </a:rPr>
              <a:t>(–1),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</a:rPr>
              <a:t>−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,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 smtClean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</a:rPr>
              <a:t>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83550" cy="109537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Visualization: Floating Point Encodings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772400" y="2451100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+</a:t>
            </a:r>
            <a:r>
              <a:rPr lang="en-US" sz="1800" dirty="0" smtClean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5963" y="2427288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smtClean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886200" y="3405188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37100" y="2579688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+Denorm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09600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048000" y="2593975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0335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572000" y="3408363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20675" y="32559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161338" y="31797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Today: Floating Point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Background: Fractional binary numbers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IEEE floating point standard: Definition</a:t>
            </a:r>
            <a:endParaRPr lang="en-US"/>
          </a:p>
          <a:p>
            <a:pPr marL="215900" indent="-215900"/>
            <a:r>
              <a:rPr lang="en-US">
                <a:ea typeface="Calibri" charset="0"/>
                <a:cs typeface="Calibri" charset="0"/>
              </a:rPr>
              <a:t>Example and properties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Rounding, addition, multiplication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Floating point in C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Sum</a:t>
            </a:r>
            <a:r>
              <a:rPr lang="en-US">
                <a:solidFill>
                  <a:srgbClr val="B3B3B3"/>
                </a:solidFill>
                <a:ea typeface="Calibri" charset="0"/>
                <a:cs typeface="Calibri" charset="0"/>
              </a:rPr>
              <a:t>m</a:t>
            </a: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ary</a:t>
            </a:r>
            <a:endParaRPr lang="en-US">
              <a:solidFill>
                <a:srgbClr val="A5A5A5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Tiny Floating Point Example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755900"/>
            <a:ext cx="8382000" cy="4076700"/>
          </a:xfrm>
          <a:ln/>
        </p:spPr>
        <p:txBody>
          <a:bodyPr/>
          <a:lstStyle/>
          <a:p>
            <a:r>
              <a:rPr lang="en-US"/>
              <a:t>8-bit Floating Point Representation</a:t>
            </a:r>
          </a:p>
          <a:p>
            <a:pPr marL="552450" lvl="1"/>
            <a:r>
              <a:rPr lang="en-US"/>
              <a:t>the sign bit is in the most significant bit</a:t>
            </a:r>
          </a:p>
          <a:p>
            <a:pPr marL="552450" lvl="1"/>
            <a:r>
              <a:rPr lang="en-US"/>
              <a:t>the next four bits are the exponent, with a bias of 7</a:t>
            </a:r>
          </a:p>
          <a:p>
            <a:pPr marL="552450" lvl="1"/>
            <a:r>
              <a:rPr lang="en-US"/>
              <a:t>the last three bits are the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/>
          </a:p>
          <a:p>
            <a:endParaRPr lang="en-US"/>
          </a:p>
          <a:p>
            <a:r>
              <a:rPr lang="en-US"/>
              <a:t>Same general form as IEEE Format</a:t>
            </a:r>
          </a:p>
          <a:p>
            <a:pPr marL="552450" lvl="1"/>
            <a:r>
              <a:rPr lang="en-US"/>
              <a:t>normalized, denormalized</a:t>
            </a:r>
          </a:p>
          <a:p>
            <a:pPr marL="552450" lvl="1"/>
            <a:r>
              <a:rPr lang="en-US"/>
              <a:t>representation of 0, NaN, infinity</a:t>
            </a:r>
          </a:p>
        </p:txBody>
      </p:sp>
      <p:graphicFrame>
        <p:nvGraphicFramePr>
          <p:cNvPr id="276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753814"/>
              </p:ext>
            </p:extLst>
          </p:nvPr>
        </p:nvGraphicFramePr>
        <p:xfrm>
          <a:off x="19558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86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0" y="6019800"/>
            <a:ext cx="8928100" cy="381000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76200" y="3124200"/>
            <a:ext cx="8928100" cy="2895600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9906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exp 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frac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Calibri Bold" charset="0"/>
                <a:cs typeface="Courier New" pitchFamily="49" charset="0"/>
                <a:sym typeface="Calibri Bold" charset="0"/>
              </a:rPr>
              <a:t>Value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000	-6	0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001	-6	1/8*1/64 = 1/512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010	-6	2/8*1/64 = 2/512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110	-6	6/8*1/64 = 6/512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111	-6	7/8*1/64 = 7/512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000	-6	8/8*1/64 = 8/512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001  	-6	9/8*1/64 = 9/512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110	-1	14/8*1/2 = 14/16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111	-1	15/8*1/2 = 15/16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000	0	8/8*1    = 1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001	0	9/8*1    = 9/8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010	0	10/8*1   = 10/8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110	7	14/8*128 = 224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111	7	15/8*128 = 240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1111 000	n/a	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inf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en-US"/>
              <a:t>Dynamic Range (Positive Only)</a:t>
            </a:r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743075"/>
            <a:ext cx="1514838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zero</a:t>
            </a: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819400"/>
            <a:ext cx="155972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denorm</a:t>
            </a: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58000" y="3124200"/>
            <a:ext cx="146995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smallest norm</a:t>
            </a: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114800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58000" y="4706035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5715000"/>
            <a:ext cx="132087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norm</a:t>
            </a: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421864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1183016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000" y="540603"/>
            <a:ext cx="2419463" cy="1200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</a:t>
            </a:r>
            <a:r>
              <a:rPr lang="en-US" sz="2400" dirty="0" smtClean="0"/>
              <a:t>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n: E = </a:t>
            </a:r>
            <a:r>
              <a:rPr lang="en-US" sz="2400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d: E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30" name="Object 1024"/>
          <p:cNvGraphicFramePr>
            <a:graphicFrameLocks noChangeAspect="1"/>
          </p:cNvGraphicFramePr>
          <p:nvPr/>
        </p:nvGraphicFramePr>
        <p:xfrm>
          <a:off x="381000" y="4419600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5" name="Worksheet" r:id="rId4" imgW="7848600" imgH="952500" progId="Excel.Sheet.8">
                  <p:embed/>
                </p:oleObj>
              </mc:Choice>
              <mc:Fallback>
                <p:oleObj name="Worksheet" r:id="rId4" imgW="7848600" imgH="952500" progId="Excel.Shee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96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6-bit IEEE-like format</a:t>
            </a:r>
          </a:p>
          <a:p>
            <a:pPr marL="552450" lvl="1"/>
            <a:r>
              <a:rPr lang="en-US" dirty="0"/>
              <a:t>e = 3 exponent bits</a:t>
            </a:r>
          </a:p>
          <a:p>
            <a:pPr marL="552450" lvl="1"/>
            <a:r>
              <a:rPr lang="en-US" dirty="0"/>
              <a:t>f = 2 fraction bits</a:t>
            </a:r>
          </a:p>
          <a:p>
            <a:pPr marL="552450" lvl="1"/>
            <a:r>
              <a:rPr lang="en-US" dirty="0"/>
              <a:t>Bias is 2</a:t>
            </a:r>
            <a:r>
              <a:rPr lang="en-US" baseline="30000" dirty="0"/>
              <a:t>3-1</a:t>
            </a:r>
            <a:r>
              <a:rPr lang="en-US" dirty="0"/>
              <a:t>-1 = 3</a:t>
            </a:r>
          </a:p>
          <a:p>
            <a:pPr marL="552450" lvl="1"/>
            <a:endParaRPr lang="en-US" dirty="0"/>
          </a:p>
          <a:p>
            <a:r>
              <a:rPr lang="en-US" dirty="0"/>
              <a:t>Notice how the distribution gets denser toward zero. 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5486400" y="3810000"/>
            <a:ext cx="1082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8 </a:t>
            </a: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values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6717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6" name="Straight Arrow Connector 35"/>
          <p:cNvCxnSpPr>
            <a:stCxn id="29703" idx="1"/>
          </p:cNvCxnSpPr>
          <p:nvPr/>
        </p:nvCxnSpPr>
        <p:spPr bwMode="auto">
          <a:xfrm rot="10800000" flipV="1">
            <a:off x="4572000" y="3994666"/>
            <a:ext cx="914400" cy="4249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Floating Point</a:t>
            </a:r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Background: Fractional binary numbers</a:t>
            </a:r>
          </a:p>
          <a:p>
            <a:r>
              <a:rPr lang="en-US" smtClean="0"/>
              <a:t>IEEE floating point standard: Definition</a:t>
            </a:r>
          </a:p>
          <a:p>
            <a:r>
              <a:rPr lang="en-US" smtClean="0"/>
              <a:t>Example and properties</a:t>
            </a:r>
          </a:p>
          <a:p>
            <a:r>
              <a:rPr lang="en-US" smtClean="0"/>
              <a:t>Rounding, addition, multiplication</a:t>
            </a:r>
          </a:p>
          <a:p>
            <a:r>
              <a:rPr lang="en-US" smtClean="0"/>
              <a:t>Floating point in C</a:t>
            </a:r>
          </a:p>
          <a:p>
            <a:r>
              <a:rPr lang="en-US" smtClean="0"/>
              <a:t>Summary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 (close-up view)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6-bit IEEE-like format</a:t>
            </a:r>
          </a:p>
          <a:p>
            <a:pPr marL="552450" lvl="1"/>
            <a:r>
              <a:rPr lang="en-US"/>
              <a:t>e = 3 exponent bits</a:t>
            </a:r>
          </a:p>
          <a:p>
            <a:pPr marL="552450" lvl="1"/>
            <a:r>
              <a:rPr lang="en-US"/>
              <a:t>f = 2 fraction bits</a:t>
            </a:r>
          </a:p>
          <a:p>
            <a:pPr marL="552450" lvl="1"/>
            <a:r>
              <a:rPr lang="en-US"/>
              <a:t>Bias is 3</a:t>
            </a: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58112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51" name="Object 1024"/>
          <p:cNvGraphicFramePr>
            <a:graphicFrameLocks noChangeAspect="1"/>
          </p:cNvGraphicFramePr>
          <p:nvPr/>
        </p:nvGraphicFramePr>
        <p:xfrm>
          <a:off x="404813" y="3924300"/>
          <a:ext cx="83359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5" name="Worksheet" r:id="rId4" imgW="7848600" imgH="965200" progId="Excel.Sheet.8">
                  <p:embed/>
                </p:oleObj>
              </mc:Choice>
              <mc:Fallback>
                <p:oleObj name="Worksheet" r:id="rId4" imgW="7848600" imgH="965200" progId="Excel.Shee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924300"/>
                        <a:ext cx="83359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Properties of</a:t>
            </a:r>
            <a:r>
              <a:rPr lang="en-US" dirty="0" smtClean="0"/>
              <a:t> </a:t>
            </a:r>
            <a:r>
              <a:rPr lang="en-US" smtClean="0"/>
              <a:t>the IEEE Encoding</a:t>
            </a:r>
            <a:endParaRPr 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FP Zero Same as Integer Zero</a:t>
            </a:r>
          </a:p>
          <a:p>
            <a:pPr marL="552450" lvl="1"/>
            <a:r>
              <a:rPr lang="en-US" dirty="0"/>
              <a:t>All bits = 0</a:t>
            </a:r>
          </a:p>
          <a:p>
            <a:endParaRPr lang="en-US" dirty="0"/>
          </a:p>
          <a:p>
            <a:r>
              <a:rPr lang="en-US" dirty="0"/>
              <a:t>Can (Almost) Use Unsigned Integer Comparison</a:t>
            </a:r>
          </a:p>
          <a:p>
            <a:pPr marL="552450" lvl="1"/>
            <a:r>
              <a:rPr lang="en-US" dirty="0"/>
              <a:t>Must first compare sign bits</a:t>
            </a:r>
          </a:p>
          <a:p>
            <a:pPr marL="552450" lvl="1"/>
            <a:r>
              <a:rPr lang="en-US" dirty="0"/>
              <a:t>Must consider </a:t>
            </a:r>
            <a:r>
              <a:rPr lang="en-US" dirty="0" smtClean="0"/>
              <a:t>−0 </a:t>
            </a:r>
            <a:r>
              <a:rPr lang="en-US" dirty="0"/>
              <a:t>= 0</a:t>
            </a:r>
          </a:p>
          <a:p>
            <a:pPr marL="552450" lvl="1"/>
            <a:r>
              <a:rPr lang="en-US" dirty="0" err="1"/>
              <a:t>NaNs</a:t>
            </a:r>
            <a:r>
              <a:rPr lang="en-US" dirty="0"/>
              <a:t> problematic</a:t>
            </a:r>
          </a:p>
          <a:p>
            <a:pPr marL="838200" lvl="2"/>
            <a:r>
              <a:rPr lang="en-US" dirty="0"/>
              <a:t>Will be greater than any other values</a:t>
            </a:r>
          </a:p>
          <a:p>
            <a:pPr marL="838200" lvl="2"/>
            <a:r>
              <a:rPr lang="en-US" dirty="0"/>
              <a:t>What should comparison yield?</a:t>
            </a:r>
          </a:p>
          <a:p>
            <a:pPr marL="552450" lvl="1"/>
            <a:r>
              <a:rPr lang="en-US" dirty="0"/>
              <a:t> Otherwise OK</a:t>
            </a:r>
          </a:p>
          <a:p>
            <a:pPr marL="838200" lvl="2"/>
            <a:r>
              <a:rPr lang="en-US" dirty="0" err="1"/>
              <a:t>Denorm</a:t>
            </a:r>
            <a:r>
              <a:rPr lang="en-US" dirty="0"/>
              <a:t> vs. normalized</a:t>
            </a:r>
          </a:p>
          <a:p>
            <a:pPr marL="838200" lvl="2"/>
            <a:r>
              <a:rPr lang="en-US" dirty="0"/>
              <a:t>Normalized vs. infinity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/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Operations: Basic Idea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 smtClean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 smtClean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y = Round(x </a:t>
            </a:r>
            <a:r>
              <a:rPr lang="en-US" dirty="0" smtClean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en-US" dirty="0"/>
              <a:t>Basic idea</a:t>
            </a:r>
          </a:p>
          <a:p>
            <a:pPr marL="552450" lvl="1"/>
            <a:r>
              <a:rPr lang="en-US" dirty="0"/>
              <a:t>First </a:t>
            </a:r>
            <a:r>
              <a:rPr lang="en-US" dirty="0">
                <a:solidFill>
                  <a:srgbClr val="980002"/>
                </a:solidFill>
              </a:rPr>
              <a:t>compute exact result</a:t>
            </a:r>
            <a:endParaRPr lang="en-US" dirty="0"/>
          </a:p>
          <a:p>
            <a:pPr marL="552450" lvl="1"/>
            <a:r>
              <a:rPr lang="en-US" dirty="0"/>
              <a:t>Make it fit into desired precision</a:t>
            </a:r>
          </a:p>
          <a:p>
            <a:pPr marL="838200" lvl="2"/>
            <a:r>
              <a:rPr lang="en-US" dirty="0"/>
              <a:t>Possibly overflow if exponent too large</a:t>
            </a:r>
          </a:p>
          <a:p>
            <a:pPr marL="838200" lvl="2"/>
            <a:r>
              <a:rPr lang="en-US" dirty="0"/>
              <a:t>Possibly </a:t>
            </a:r>
            <a:r>
              <a:rPr lang="en-US" dirty="0">
                <a:solidFill>
                  <a:srgbClr val="980002"/>
                </a:solidFill>
              </a:rPr>
              <a:t>round to fit into</a:t>
            </a: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Rounding Modes (illustrate with $ rounding)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	$1.40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Towards zero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down </a:t>
            </a:r>
            <a:r>
              <a:rPr lang="en-US" dirty="0" smtClean="0"/>
              <a:t>(−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)</a:t>
            </a:r>
            <a:r>
              <a:rPr lang="en-US" dirty="0"/>
              <a:t>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up </a:t>
            </a:r>
            <a:r>
              <a:rPr lang="en-US" dirty="0" smtClean="0"/>
              <a:t>(+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) </a:t>
            </a:r>
            <a:r>
              <a:rPr lang="en-US" dirty="0"/>
              <a:t>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Nearest Even (default)	$1	$2	$2	$2	–$2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 smtClean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Closer Look at Round-To-Even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Default Rounding Mode</a:t>
            </a:r>
          </a:p>
          <a:p>
            <a:pPr marL="552450" lvl="1"/>
            <a:r>
              <a:rPr lang="en-US" dirty="0"/>
              <a:t>Hard to get any other kind without dropping into assembly</a:t>
            </a:r>
          </a:p>
          <a:p>
            <a:pPr marL="552450" lvl="1"/>
            <a:r>
              <a:rPr lang="en-US" dirty="0"/>
              <a:t>All others are statistically biased</a:t>
            </a:r>
          </a:p>
          <a:p>
            <a:pPr marL="838200" lvl="2"/>
            <a:r>
              <a:rPr lang="en-US" dirty="0"/>
              <a:t>Sum of set of positive numbers will consistently be over- or under- estimated</a:t>
            </a:r>
          </a:p>
          <a:p>
            <a:endParaRPr lang="en-US" dirty="0"/>
          </a:p>
          <a:p>
            <a:r>
              <a:rPr lang="en-US" dirty="0"/>
              <a:t>Applying to Other </a:t>
            </a:r>
            <a:r>
              <a:rPr lang="en-US" dirty="0" smtClean="0"/>
              <a:t>Decimal </a:t>
            </a:r>
            <a:r>
              <a:rPr lang="en-US" dirty="0"/>
              <a:t>Places / Bit Positions</a:t>
            </a:r>
          </a:p>
          <a:p>
            <a:pPr marL="552450" lvl="1"/>
            <a:r>
              <a:rPr lang="en-US" dirty="0"/>
              <a:t>When exactly halfway between two possible values</a:t>
            </a:r>
          </a:p>
          <a:p>
            <a:pPr marL="838200" lvl="2"/>
            <a:r>
              <a:rPr lang="en-US" dirty="0"/>
              <a:t>Round so that least significant digit is even</a:t>
            </a:r>
          </a:p>
          <a:p>
            <a:pPr marL="552450" lvl="1"/>
            <a:r>
              <a:rPr lang="en-US" dirty="0"/>
              <a:t>E.g., round to nearest hundredth</a:t>
            </a:r>
          </a:p>
          <a:p>
            <a:pPr marL="838200" lvl="2">
              <a:buNone/>
            </a:pPr>
            <a:r>
              <a:rPr lang="en-US" dirty="0" smtClean="0"/>
              <a:t>	7.8949999</a:t>
            </a:r>
            <a:r>
              <a:rPr lang="en-US" dirty="0"/>
              <a:t>	</a:t>
            </a:r>
            <a:r>
              <a:rPr lang="en-US" dirty="0" smtClean="0"/>
              <a:t>7.89</a:t>
            </a:r>
            <a:r>
              <a:rPr lang="en-US" dirty="0"/>
              <a:t>	(Less than half way)</a:t>
            </a:r>
          </a:p>
          <a:p>
            <a:pPr marL="838200" lvl="2">
              <a:buNone/>
            </a:pPr>
            <a:r>
              <a:rPr lang="en-US" dirty="0" smtClean="0"/>
              <a:t>	7.8950001</a:t>
            </a:r>
            <a:r>
              <a:rPr lang="en-US" dirty="0"/>
              <a:t>	</a:t>
            </a:r>
            <a:r>
              <a:rPr lang="en-US" dirty="0" smtClean="0"/>
              <a:t>7.90</a:t>
            </a:r>
            <a:r>
              <a:rPr lang="en-US" dirty="0"/>
              <a:t>	(Greater than half way)</a:t>
            </a:r>
          </a:p>
          <a:p>
            <a:pPr marL="838200" lvl="2">
              <a:buNone/>
            </a:pPr>
            <a:r>
              <a:rPr lang="en-US" dirty="0" smtClean="0"/>
              <a:t>	7.8950000</a:t>
            </a:r>
            <a:r>
              <a:rPr lang="en-US" dirty="0"/>
              <a:t>	</a:t>
            </a:r>
            <a:r>
              <a:rPr lang="en-US" dirty="0" smtClean="0"/>
              <a:t>7.90</a:t>
            </a:r>
            <a:r>
              <a:rPr lang="en-US" dirty="0"/>
              <a:t>	(Half way—round up)</a:t>
            </a:r>
          </a:p>
          <a:p>
            <a:pPr marL="838200" lvl="2">
              <a:buNone/>
            </a:pPr>
            <a:r>
              <a:rPr lang="en-US" dirty="0" smtClean="0"/>
              <a:t>	7.8850000</a:t>
            </a:r>
            <a:r>
              <a:rPr lang="en-US" dirty="0"/>
              <a:t>	</a:t>
            </a:r>
            <a:r>
              <a:rPr lang="en-US" dirty="0" smtClean="0"/>
              <a:t>7.88</a:t>
            </a:r>
            <a:r>
              <a:rPr lang="en-US" dirty="0"/>
              <a:t>	(Half way—round down)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 Binary Numbers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Binary Fractional Numbers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“Even” when least significant bit is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endParaRPr lang="en-US" b="1" dirty="0">
              <a:latin typeface="Courier New"/>
              <a:cs typeface="Courier New"/>
            </a:endParaRP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“Half way” when bits to right of rounding position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100…</a:t>
            </a:r>
            <a:r>
              <a:rPr lang="en-US" sz="18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</a:endParaRPr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Examples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Round to nearest 1/4 (2 bits right of binary point)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Value	Binary	Rounded	Action	Rounded Value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3/32	10.00</a:t>
            </a:r>
            <a:r>
              <a:rPr lang="en-US" dirty="0">
                <a:solidFill>
                  <a:srgbClr val="980002"/>
                </a:solidFill>
              </a:rPr>
              <a:t>011</a:t>
            </a:r>
            <a:r>
              <a:rPr lang="en-US" baseline="-6000" dirty="0"/>
              <a:t>2</a:t>
            </a:r>
            <a:r>
              <a:rPr lang="en-US" dirty="0"/>
              <a:t>	10.00</a:t>
            </a:r>
            <a:r>
              <a:rPr lang="en-US" baseline="-6000" dirty="0"/>
              <a:t>2</a:t>
            </a:r>
            <a:r>
              <a:rPr lang="en-US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3/16	10.00</a:t>
            </a:r>
            <a:r>
              <a:rPr lang="en-US" dirty="0">
                <a:solidFill>
                  <a:srgbClr val="980002"/>
                </a:solidFill>
              </a:rPr>
              <a:t>110</a:t>
            </a:r>
            <a:r>
              <a:rPr lang="en-US" baseline="-6000" dirty="0"/>
              <a:t>2</a:t>
            </a:r>
            <a:r>
              <a:rPr lang="en-US" dirty="0"/>
              <a:t>	10.01</a:t>
            </a:r>
            <a:r>
              <a:rPr lang="en-US" baseline="-6000" dirty="0"/>
              <a:t>2</a:t>
            </a:r>
            <a:r>
              <a:rPr lang="en-US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7/8	10.11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11.00</a:t>
            </a:r>
            <a:r>
              <a:rPr lang="en-US" baseline="-6000" dirty="0"/>
              <a:t>2</a:t>
            </a:r>
            <a:r>
              <a:rPr lang="en-US" dirty="0"/>
              <a:t>	(  1/2—up)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5/8	10.10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10.10</a:t>
            </a:r>
            <a:r>
              <a:rPr lang="en-US" baseline="-6000" dirty="0"/>
              <a:t>2</a:t>
            </a:r>
            <a:r>
              <a:rPr lang="en-US" dirty="0"/>
              <a:t>	(  1/2—down)	2 1/2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FP Multiplication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x   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en-US" dirty="0"/>
              <a:t>Exact 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: 	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dirty="0"/>
              <a:t> ^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dirty="0"/>
          </a:p>
          <a:p>
            <a:pPr marL="552450" lvl="1"/>
            <a:r>
              <a:rPr lang="en-US" dirty="0" err="1"/>
              <a:t>Significand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dirty="0"/>
          </a:p>
          <a:p>
            <a:pPr marL="552450" lvl="1"/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+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endParaRPr lang="en-US" dirty="0"/>
          </a:p>
          <a:p>
            <a:r>
              <a:rPr lang="en-US" dirty="0"/>
              <a:t>Fixing</a:t>
            </a:r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right, increment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range, overflow </a:t>
            </a:r>
          </a:p>
          <a:p>
            <a:pPr marL="552450" lvl="1"/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precision</a:t>
            </a:r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pPr marL="552450" lvl="1"/>
            <a:r>
              <a:rPr lang="en-US" dirty="0"/>
              <a:t>Biggest chore is multiplying </a:t>
            </a:r>
            <a:r>
              <a:rPr lang="en-US" dirty="0" err="1"/>
              <a:t>significands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Addition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049463" algn="l"/>
              </a:tabLst>
            </a:pPr>
            <a:r>
              <a:rPr lang="en-US">
                <a:solidFill>
                  <a:srgbClr val="980002"/>
                </a:solidFill>
              </a:rPr>
              <a:t>(–1)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>
                <a:solidFill>
                  <a:srgbClr val="980002"/>
                </a:solidFill>
              </a:rPr>
              <a:t>   +   (-1)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Assume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/>
              <a:t> &gt;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/>
          </a:p>
          <a:p>
            <a:pPr>
              <a:tabLst>
                <a:tab pos="2049463" algn="l"/>
              </a:tabLst>
            </a:pPr>
            <a:endParaRPr lang="en-US"/>
          </a:p>
          <a:p>
            <a:pPr>
              <a:tabLst>
                <a:tab pos="2049463" algn="l"/>
              </a:tabLst>
            </a:pPr>
            <a:r>
              <a:rPr lang="en-US"/>
              <a:t>Exact Result: </a:t>
            </a:r>
            <a:r>
              <a:rPr lang="en-US">
                <a:solidFill>
                  <a:srgbClr val="980002"/>
                </a:solidFill>
              </a:rPr>
              <a:t>(–1)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/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Sign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/>
              <a:t>, significand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en-US"/>
              <a:t>Result of signed align &amp; add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Exponent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: 	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/>
          </a:p>
          <a:p>
            <a:pPr>
              <a:tabLst>
                <a:tab pos="2049463" algn="l"/>
              </a:tabLst>
            </a:pPr>
            <a:endParaRPr lang="en-US"/>
          </a:p>
          <a:p>
            <a:pPr>
              <a:tabLst>
                <a:tab pos="2049463" algn="l"/>
              </a:tabLst>
            </a:pPr>
            <a:r>
              <a:rPr lang="en-US"/>
              <a:t>Fixing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≥ 2, shift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right, increment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&lt; 1, shift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left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/>
              <a:t> positions, decrement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by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/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Overflow 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out of range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Round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to fit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/>
              <a:t> precision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5067300" y="2540000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6645275" y="30861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8580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88519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870700" y="23495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7567613" y="2119313"/>
            <a:ext cx="771045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697413" y="2949575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826000" y="36830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5067300" y="3835400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7800" y="1524000"/>
            <a:ext cx="344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binary points lined up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Mathematical Properties of FP Add</a:t>
            </a:r>
            <a:endParaRPr lang="en-US"/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Compare to those of </a:t>
            </a:r>
            <a:r>
              <a:rPr lang="en-US" dirty="0" err="1" smtClean="0"/>
              <a:t>Abelian</a:t>
            </a:r>
            <a:r>
              <a:rPr lang="en-US" dirty="0" smtClean="0"/>
              <a:t> Group</a:t>
            </a:r>
          </a:p>
          <a:p>
            <a:pPr lvl="1"/>
            <a:r>
              <a:rPr lang="en-US" dirty="0" smtClean="0"/>
              <a:t>Closed under addition?			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ut may generate infinity or </a:t>
            </a:r>
            <a:r>
              <a:rPr lang="en-US" dirty="0" err="1" smtClean="0"/>
              <a:t>NaN</a:t>
            </a:r>
            <a:endParaRPr lang="en-US" dirty="0" smtClean="0"/>
          </a:p>
          <a:p>
            <a:pPr lvl="1"/>
            <a:r>
              <a:rPr lang="en-US" dirty="0" smtClean="0"/>
              <a:t>Commutative? </a:t>
            </a:r>
          </a:p>
          <a:p>
            <a:pPr lvl="1"/>
            <a:r>
              <a:rPr lang="en-US" dirty="0" smtClean="0"/>
              <a:t>Associative?</a:t>
            </a:r>
          </a:p>
          <a:p>
            <a:pPr lvl="2"/>
            <a:r>
              <a:rPr lang="en-US" dirty="0" smtClean="0"/>
              <a:t>Overflow and inexactness of rounding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(3.14+1e10)-1e10 = 0, 3.14+(1e10-1e10) = 3.14</a:t>
            </a:r>
          </a:p>
          <a:p>
            <a:pPr lvl="1"/>
            <a:r>
              <a:rPr lang="en-US" dirty="0" smtClean="0"/>
              <a:t>0 is additive identity? </a:t>
            </a:r>
          </a:p>
          <a:p>
            <a:pPr lvl="1"/>
            <a:r>
              <a:rPr lang="en-US" dirty="0" smtClean="0"/>
              <a:t>Every element has additive inverse?</a:t>
            </a:r>
          </a:p>
          <a:p>
            <a:pPr lvl="2"/>
            <a:r>
              <a:rPr lang="en-US" dirty="0" smtClean="0"/>
              <a:t>Yes, except for infinities &amp; </a:t>
            </a:r>
            <a:r>
              <a:rPr lang="en-US" dirty="0" err="1" smtClean="0"/>
              <a:t>NaNs</a:t>
            </a:r>
            <a:endParaRPr lang="en-US" dirty="0" smtClean="0"/>
          </a:p>
          <a:p>
            <a:r>
              <a:rPr lang="en-US" dirty="0" smtClean="0"/>
              <a:t>Monotonicity</a:t>
            </a:r>
          </a:p>
          <a:p>
            <a:pPr lvl="1"/>
            <a:r>
              <a:rPr lang="en-US" dirty="0" smtClean="0">
                <a:sym typeface="Calibri Italic" charset="0"/>
              </a:rPr>
              <a:t>a</a:t>
            </a:r>
            <a:r>
              <a:rPr lang="en-US" dirty="0" smtClean="0"/>
              <a:t> ≥ </a:t>
            </a:r>
            <a:r>
              <a:rPr lang="en-US" dirty="0" smtClean="0">
                <a:sym typeface="Calibri Italic" charset="0"/>
              </a:rPr>
              <a:t>b</a:t>
            </a:r>
            <a:r>
              <a:rPr lang="en-US" dirty="0" smtClean="0"/>
              <a:t> ⇒ </a:t>
            </a:r>
            <a:r>
              <a:rPr lang="en-US" dirty="0" err="1" smtClean="0">
                <a:sym typeface="Calibri Italic" charset="0"/>
              </a:rPr>
              <a:t>a</a:t>
            </a:r>
            <a:r>
              <a:rPr lang="en-US" dirty="0" err="1" smtClean="0"/>
              <a:t>+</a:t>
            </a:r>
            <a:r>
              <a:rPr lang="en-US" dirty="0" err="1" smtClean="0">
                <a:sym typeface="Calibri Italic" charset="0"/>
              </a:rPr>
              <a:t>c</a:t>
            </a:r>
            <a:r>
              <a:rPr lang="en-US" dirty="0" smtClean="0"/>
              <a:t> ≥ </a:t>
            </a:r>
            <a:r>
              <a:rPr lang="en-US" dirty="0" err="1" smtClean="0">
                <a:sym typeface="Calibri Italic" charset="0"/>
              </a:rPr>
              <a:t>b</a:t>
            </a:r>
            <a:r>
              <a:rPr lang="en-US" dirty="0" err="1" smtClean="0"/>
              <a:t>+</a:t>
            </a:r>
            <a:r>
              <a:rPr lang="en-US" dirty="0" err="1" smtClean="0">
                <a:sym typeface="Calibri Italic" charset="0"/>
              </a:rPr>
              <a:t>c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Except for infinities &amp; </a:t>
            </a:r>
            <a:r>
              <a:rPr lang="en-US" dirty="0" err="1" smtClean="0"/>
              <a:t>NaNs</a:t>
            </a:r>
            <a:endParaRPr lang="en-US" dirty="0"/>
          </a:p>
        </p:txBody>
      </p:sp>
      <p:sp>
        <p:nvSpPr>
          <p:cNvPr id="40969" name="Rectangle 9"/>
          <p:cNvSpPr>
            <a:spLocks/>
          </p:cNvSpPr>
          <p:nvPr/>
        </p:nvSpPr>
        <p:spPr bwMode="auto">
          <a:xfrm>
            <a:off x="54657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5468938" y="25146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1" name="Rectangle 11"/>
          <p:cNvSpPr>
            <a:spLocks/>
          </p:cNvSpPr>
          <p:nvPr/>
        </p:nvSpPr>
        <p:spPr bwMode="auto">
          <a:xfrm>
            <a:off x="5486400" y="43434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5465763" y="28829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0973" name="Rectangle 13"/>
          <p:cNvSpPr>
            <a:spLocks/>
          </p:cNvSpPr>
          <p:nvPr/>
        </p:nvSpPr>
        <p:spPr bwMode="auto">
          <a:xfrm>
            <a:off x="5486400" y="47244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40974" name="Rectangle 14"/>
          <p:cNvSpPr>
            <a:spLocks/>
          </p:cNvSpPr>
          <p:nvPr/>
        </p:nvSpPr>
        <p:spPr bwMode="auto">
          <a:xfrm>
            <a:off x="5486400" y="55626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12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Fractional binary numbers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1011.101</a:t>
            </a:r>
            <a:r>
              <a:rPr lang="en-US" baseline="-25000" dirty="0" smtClean="0"/>
              <a:t>2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Mathematical Properties of FP Mult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Compare to Commutative Ring</a:t>
            </a:r>
          </a:p>
          <a:p>
            <a:pPr marL="552450" lvl="1"/>
            <a:r>
              <a:rPr lang="en-US" dirty="0"/>
              <a:t>Closed under multiplication?</a:t>
            </a:r>
          </a:p>
          <a:p>
            <a:pPr marL="838200" lvl="2"/>
            <a:r>
              <a:rPr lang="en-US" dirty="0"/>
              <a:t>But may generate infinity or </a:t>
            </a:r>
            <a:r>
              <a:rPr lang="en-US" dirty="0" err="1"/>
              <a:t>NaN</a:t>
            </a:r>
            <a:endParaRPr lang="en-US" dirty="0"/>
          </a:p>
          <a:p>
            <a:pPr marL="552450" lvl="1"/>
            <a:r>
              <a:rPr lang="en-US" dirty="0"/>
              <a:t>Multiplication Commutative?</a:t>
            </a:r>
          </a:p>
          <a:p>
            <a:pPr marL="552450" lvl="1"/>
            <a:r>
              <a:rPr lang="en-US" dirty="0"/>
              <a:t>Multiplication is Associative?</a:t>
            </a:r>
          </a:p>
          <a:p>
            <a:pPr marL="838200" lvl="2"/>
            <a:r>
              <a:rPr lang="en-US" dirty="0"/>
              <a:t>Possibility of overflow, inexactness of </a:t>
            </a:r>
            <a:r>
              <a:rPr lang="en-US" dirty="0" smtClean="0"/>
              <a:t>rounding</a:t>
            </a:r>
          </a:p>
          <a:p>
            <a:pPr marL="838200" lvl="2"/>
            <a:r>
              <a:rPr lang="en-US" dirty="0" smtClean="0"/>
              <a:t>Ex: </a:t>
            </a:r>
            <a:r>
              <a:rPr lang="en-US" dirty="0" smtClean="0">
                <a:latin typeface="Courier New"/>
              </a:rPr>
              <a:t>(1e20*1e20)*1e-20</a:t>
            </a:r>
            <a:r>
              <a:rPr lang="en-US" dirty="0" smtClean="0"/>
              <a:t>= </a:t>
            </a:r>
            <a:r>
              <a:rPr lang="en-US" dirty="0" err="1" smtClean="0">
                <a:latin typeface="Courier New"/>
                <a:cs typeface="Courier New"/>
              </a:rPr>
              <a:t>inf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1e20*(1e20*1e-20)</a:t>
            </a:r>
            <a:r>
              <a:rPr lang="en-US" dirty="0" smtClean="0"/>
              <a:t>= </a:t>
            </a:r>
            <a:r>
              <a:rPr lang="en-US" dirty="0" smtClean="0">
                <a:latin typeface="Courier New"/>
                <a:cs typeface="Courier New"/>
              </a:rPr>
              <a:t>1e20</a:t>
            </a:r>
            <a:endParaRPr lang="en-US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1 is multiplicative identity?</a:t>
            </a:r>
          </a:p>
          <a:p>
            <a:pPr marL="552450" lvl="1"/>
            <a:r>
              <a:rPr lang="en-US" dirty="0"/>
              <a:t>Multiplication distributes over addition?</a:t>
            </a:r>
          </a:p>
          <a:p>
            <a:pPr marL="838200" lvl="2"/>
            <a:r>
              <a:rPr lang="en-US" dirty="0"/>
              <a:t>Possibility of overflow, inexactness of </a:t>
            </a:r>
            <a:r>
              <a:rPr lang="en-US" dirty="0" smtClean="0"/>
              <a:t>rounding</a:t>
            </a:r>
          </a:p>
          <a:p>
            <a:pPr marL="838200" lvl="2"/>
            <a:r>
              <a:rPr lang="en-US" dirty="0" smtClean="0">
                <a:latin typeface="Courier New"/>
                <a:cs typeface="Courier New"/>
              </a:rPr>
              <a:t>1e20*(1e20-1e20)</a:t>
            </a:r>
            <a:r>
              <a:rPr lang="en-US" dirty="0" smtClean="0"/>
              <a:t>= </a:t>
            </a:r>
            <a:r>
              <a:rPr lang="en-US" dirty="0" smtClean="0">
                <a:latin typeface="Courier New"/>
                <a:cs typeface="Courier New"/>
              </a:rPr>
              <a:t>0.0</a:t>
            </a:r>
            <a:r>
              <a:rPr lang="en-US" dirty="0" smtClean="0"/>
              <a:t>, </a:t>
            </a:r>
            <a:r>
              <a:rPr lang="en-US" dirty="0"/>
              <a:t> </a:t>
            </a:r>
            <a:r>
              <a:rPr lang="en-US" dirty="0" smtClean="0">
                <a:latin typeface="Courier New"/>
                <a:cs typeface="Courier New"/>
              </a:rPr>
              <a:t>1e20*1e20 – 1e20*1e20 </a:t>
            </a:r>
            <a:r>
              <a:rPr lang="en-US" dirty="0" smtClean="0"/>
              <a:t>= </a:t>
            </a:r>
            <a:r>
              <a:rPr lang="en-US" dirty="0" err="1" smtClean="0">
                <a:latin typeface="Courier New"/>
                <a:cs typeface="Courier New"/>
              </a:rPr>
              <a:t>NaN</a:t>
            </a:r>
            <a:endParaRPr lang="en-US" dirty="0">
              <a:latin typeface="Courier New"/>
              <a:cs typeface="Courier New"/>
            </a:endParaRPr>
          </a:p>
          <a:p>
            <a:pPr marL="431800" indent="-342900"/>
            <a:r>
              <a:rPr lang="en-US" dirty="0" smtClean="0"/>
              <a:t>Monotonicity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0  ⇒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*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*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marL="838200" lvl="2"/>
            <a:r>
              <a:rPr lang="en-US" dirty="0"/>
              <a:t>Except for infinities &amp; </a:t>
            </a:r>
            <a:r>
              <a:rPr lang="en-US" dirty="0" err="1"/>
              <a:t>NaNs</a:t>
            </a:r>
            <a:endParaRPr lang="en-US" dirty="0"/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63039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6303963" y="2522538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6303963" y="2895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6" name="Rectangle 12"/>
          <p:cNvSpPr>
            <a:spLocks/>
          </p:cNvSpPr>
          <p:nvPr/>
        </p:nvSpPr>
        <p:spPr bwMode="auto">
          <a:xfrm>
            <a:off x="6303963" y="39751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6303963" y="43434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6324600" y="57912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/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in C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 Guarantees Two Levels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	single precision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	double precision</a:t>
            </a:r>
          </a:p>
          <a:p>
            <a:pPr>
              <a:spcBef>
                <a:spcPts val="1600"/>
              </a:spcBef>
            </a:pPr>
            <a:r>
              <a:rPr lang="en-US" dirty="0"/>
              <a:t>Conversions/Casting</a:t>
            </a:r>
          </a:p>
          <a:p>
            <a:pPr marL="317500" lvl="1" indent="0"/>
            <a:r>
              <a:rPr lang="en-US" dirty="0" smtClean="0"/>
              <a:t> Casting </a:t>
            </a:r>
            <a:r>
              <a:rPr lang="en-US" dirty="0"/>
              <a:t>between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and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changes bit representation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/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 →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 dirty="0"/>
          </a:p>
          <a:p>
            <a:pPr marL="838200" lvl="2"/>
            <a:r>
              <a:rPr lang="en-US" dirty="0"/>
              <a:t>Truncates fractional part</a:t>
            </a:r>
          </a:p>
          <a:p>
            <a:pPr marL="838200" lvl="2"/>
            <a:r>
              <a:rPr lang="en-US" dirty="0"/>
              <a:t>Like rounding toward zero</a:t>
            </a:r>
          </a:p>
          <a:p>
            <a:pPr marL="838200" lvl="2"/>
            <a:r>
              <a:rPr lang="en-US" dirty="0"/>
              <a:t>Not defined when out of range or </a:t>
            </a:r>
            <a:r>
              <a:rPr lang="en-US" dirty="0" err="1"/>
              <a:t>NaN</a:t>
            </a:r>
            <a:r>
              <a:rPr lang="en-US" dirty="0"/>
              <a:t>: Generally sets to </a:t>
            </a:r>
            <a:r>
              <a:rPr lang="en-US" dirty="0" err="1"/>
              <a:t>TMin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 dirty="0"/>
          </a:p>
          <a:p>
            <a:pPr marL="838200" lvl="2"/>
            <a:r>
              <a:rPr lang="en-US" dirty="0"/>
              <a:t>Exact conversion, as long as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has ≤ 53 bit word size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 dirty="0"/>
          </a:p>
          <a:p>
            <a:pPr marL="838200" lvl="2"/>
            <a:r>
              <a:rPr lang="en-US" dirty="0"/>
              <a:t>Will round according to rounding mode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Puzzles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1270000"/>
          </a:xfrm>
          <a:ln/>
        </p:spPr>
        <p:txBody>
          <a:bodyPr/>
          <a:lstStyle/>
          <a:p>
            <a:r>
              <a:rPr lang="en-US"/>
              <a:t>For each of the following C expressions, either:</a:t>
            </a:r>
          </a:p>
          <a:p>
            <a:pPr marL="552450" lvl="1"/>
            <a:r>
              <a:rPr lang="en-US"/>
              <a:t>Argue that it is true for all argument values</a:t>
            </a:r>
          </a:p>
          <a:p>
            <a:pPr marL="552450" lvl="1"/>
            <a:r>
              <a:rPr lang="en-US"/>
              <a:t>Explain why not true</a:t>
            </a:r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3736975" y="2446338"/>
            <a:ext cx="4889500" cy="40767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)(float)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)(double)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(float)(double) f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==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(double)(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float) 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-(-f);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2/3 == 2/3.0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&lt; 0.0	 ⇒ 	((d*2) &lt; 0.0)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&gt; f	 ⇒ 	-f &gt; -d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* d &gt;= 0.0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d+f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)-d == f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522288" y="3271838"/>
            <a:ext cx="2628900" cy="1155700"/>
          </a:xfrm>
          <a:prstGeom prst="rect">
            <a:avLst/>
          </a:prstGeom>
          <a:solidFill>
            <a:srgbClr val="D6D6F4"/>
          </a:solidFill>
          <a:ln w="25400" cap="flat">
            <a:solidFill>
              <a:srgbClr val="ADAD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x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float f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d = …;</a:t>
            </a:r>
          </a:p>
        </p:txBody>
      </p:sp>
      <p:sp>
        <p:nvSpPr>
          <p:cNvPr id="45063" name="Rectangle 7"/>
          <p:cNvSpPr>
            <a:spLocks/>
          </p:cNvSpPr>
          <p:nvPr/>
        </p:nvSpPr>
        <p:spPr bwMode="auto">
          <a:xfrm>
            <a:off x="457200" y="4581525"/>
            <a:ext cx="1704975" cy="698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Assume neither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nor 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is NaN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71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Summary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IEEE Floating Point has clear mathematical  properties</a:t>
            </a:r>
          </a:p>
          <a:p>
            <a:r>
              <a:rPr lang="en-US"/>
              <a:t>Represents numbers of form M x 2</a:t>
            </a:r>
            <a:r>
              <a:rPr lang="en-US" baseline="32000"/>
              <a:t>E</a:t>
            </a:r>
            <a:endParaRPr lang="en-US"/>
          </a:p>
          <a:p>
            <a:r>
              <a:rPr lang="en-US"/>
              <a:t>One can reason about operations independent of implementation</a:t>
            </a:r>
          </a:p>
          <a:p>
            <a:pPr marL="552450" lvl="1"/>
            <a:r>
              <a:rPr lang="en-US"/>
              <a:t>As if computed with perfect precision and then rounded</a:t>
            </a:r>
          </a:p>
          <a:p>
            <a:r>
              <a:rPr lang="en-US"/>
              <a:t>Not the same as real arithmetic</a:t>
            </a:r>
          </a:p>
          <a:p>
            <a:pPr marL="552450" lvl="1"/>
            <a:r>
              <a:rPr lang="en-US"/>
              <a:t>Violates associativity/distributivity</a:t>
            </a:r>
          </a:p>
          <a:p>
            <a:pPr marL="552450" lvl="1"/>
            <a:r>
              <a:rPr lang="en-US"/>
              <a:t>Makes life difficult for compilers &amp; serious numerical applications programmers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Additional </a:t>
            </a:r>
            <a:r>
              <a:rPr lang="en-US" dirty="0"/>
              <a:t>Slides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Creating Floating Point Number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/>
              <a:t>Steps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Normalize to have leading 1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Round to fit within fraction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 err="1"/>
              <a:t>Postnormalize</a:t>
            </a:r>
            <a:r>
              <a:rPr lang="en-US" dirty="0"/>
              <a:t> to deal with effects of rounding</a:t>
            </a:r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en-US" dirty="0"/>
              <a:t>Case Study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Convert 8-bit unsigned numbers to tiny floating point format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dirty="0"/>
              <a:t>Example Numbers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33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35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138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829690"/>
              </p:ext>
            </p:extLst>
          </p:nvPr>
        </p:nvGraphicFramePr>
        <p:xfrm>
          <a:off x="4686300" y="14097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356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Normalize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Requirement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Set binary point so that numbers of form 1.xxxxx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Adjust all to have leading one</a:t>
            </a:r>
          </a:p>
          <a:p>
            <a:pPr marL="838200" lvl="2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Decrement exponent as shift left</a:t>
            </a: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Binary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Exponent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1.1010000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1.0011000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1.1111100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501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861857"/>
              </p:ext>
            </p:extLst>
          </p:nvPr>
        </p:nvGraphicFramePr>
        <p:xfrm>
          <a:off x="4279900" y="635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016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12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844800"/>
            <a:ext cx="8382000" cy="3987800"/>
          </a:xfrm>
          <a:ln/>
        </p:spPr>
        <p:txBody>
          <a:bodyPr/>
          <a:lstStyle/>
          <a:p>
            <a:pPr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/>
              <a:t>Round up conditions</a:t>
            </a:r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Round = 1, Sticky = 1 ➙ &gt; 0.5</a:t>
            </a:r>
            <a:endParaRPr lang="en-US" dirty="0"/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Guard = 1, Round = 1, Sticky = 0 ➙ Round to even</a:t>
            </a:r>
            <a:endParaRPr lang="en-US" dirty="0"/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GRS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Incr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?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17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19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011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1.111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1100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111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745618" y="698500"/>
            <a:ext cx="2570340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1.BBG</a:t>
            </a:r>
            <a:r>
              <a:rPr lang="en-US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RXXX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144463" y="1450975"/>
            <a:ext cx="3060700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Guard bit: LSB of result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669925" y="2149475"/>
            <a:ext cx="3389313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Round bit: 1</a:t>
            </a:r>
            <a:r>
              <a:rPr lang="en-US" sz="2400" baseline="30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</a:t>
            </a: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bit removed</a:t>
            </a:r>
          </a:p>
        </p:txBody>
      </p:sp>
      <p:sp>
        <p:nvSpPr>
          <p:cNvPr id="51208" name="AutoShape 8"/>
          <p:cNvSpPr>
            <a:spLocks/>
          </p:cNvSpPr>
          <p:nvPr/>
        </p:nvSpPr>
        <p:spPr bwMode="auto">
          <a:xfrm rot="-5400000">
            <a:off x="5708650" y="1084263"/>
            <a:ext cx="381000" cy="7747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005"/>
                  <a:pt x="10800" y="18036"/>
                </a:cubicBezTo>
                <a:lnTo>
                  <a:pt x="10800" y="14364"/>
                </a:lnTo>
                <a:cubicBezTo>
                  <a:pt x="10800" y="12395"/>
                  <a:pt x="5965" y="10800"/>
                  <a:pt x="0" y="10800"/>
                </a:cubicBezTo>
                <a:cubicBezTo>
                  <a:pt x="5965" y="10800"/>
                  <a:pt x="10800" y="9204"/>
                  <a:pt x="10800" y="7236"/>
                </a:cubicBezTo>
                <a:lnTo>
                  <a:pt x="10800" y="3564"/>
                </a:lnTo>
                <a:cubicBezTo>
                  <a:pt x="10800" y="1596"/>
                  <a:pt x="15635" y="0"/>
                  <a:pt x="21600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9" name="Rectangle 9"/>
          <p:cNvSpPr>
            <a:spLocks/>
          </p:cNvSpPr>
          <p:nvPr/>
        </p:nvSpPr>
        <p:spPr bwMode="auto">
          <a:xfrm>
            <a:off x="5026025" y="1798638"/>
            <a:ext cx="3983038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Sticky bit: OR of remaining bits</a:t>
            </a:r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4064000" y="1258888"/>
            <a:ext cx="1231900" cy="1090612"/>
          </a:xfrm>
          <a:custGeom>
            <a:avLst/>
            <a:gdLst/>
            <a:ahLst/>
            <a:cxnLst>
              <a:cxn ang="0">
                <a:pos x="0" y="19500"/>
              </a:cxn>
              <a:cxn ang="0">
                <a:pos x="21380" y="3812"/>
              </a:cxn>
              <a:cxn ang="0">
                <a:pos x="21159" y="628"/>
              </a:cxn>
            </a:cxnLst>
            <a:rect l="0" t="0" r="r" b="b"/>
            <a:pathLst>
              <a:path w="21381" h="19500">
                <a:moveTo>
                  <a:pt x="0" y="19500"/>
                </a:moveTo>
                <a:cubicBezTo>
                  <a:pt x="0" y="19500"/>
                  <a:pt x="21600" y="9723"/>
                  <a:pt x="21380" y="3812"/>
                </a:cubicBezTo>
                <a:cubicBezTo>
                  <a:pt x="21159" y="-2100"/>
                  <a:pt x="21159" y="628"/>
                  <a:pt x="21159" y="628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Freeform 11"/>
          <p:cNvSpPr>
            <a:spLocks/>
          </p:cNvSpPr>
          <p:nvPr/>
        </p:nvSpPr>
        <p:spPr bwMode="auto">
          <a:xfrm>
            <a:off x="3251200" y="1320800"/>
            <a:ext cx="1790700" cy="596900"/>
          </a:xfrm>
          <a:custGeom>
            <a:avLst/>
            <a:gdLst/>
            <a:ahLst/>
            <a:cxnLst>
              <a:cxn ang="0">
                <a:pos x="0" y="12462"/>
              </a:cxn>
              <a:cxn ang="0">
                <a:pos x="11949" y="19108"/>
              </a:cxn>
              <a:cxn ang="0">
                <a:pos x="21600" y="4154"/>
              </a:cxn>
              <a:cxn ang="0">
                <a:pos x="21447" y="0"/>
              </a:cxn>
            </a:cxnLst>
            <a:rect l="0" t="0" r="r" b="b"/>
            <a:pathLst>
              <a:path w="21600" h="19538">
                <a:moveTo>
                  <a:pt x="0" y="12462"/>
                </a:moveTo>
                <a:cubicBezTo>
                  <a:pt x="0" y="12462"/>
                  <a:pt x="5668" y="21600"/>
                  <a:pt x="11949" y="19108"/>
                </a:cubicBezTo>
                <a:cubicBezTo>
                  <a:pt x="18230" y="16615"/>
                  <a:pt x="21600" y="4985"/>
                  <a:pt x="21600" y="4154"/>
                </a:cubicBezTo>
                <a:cubicBezTo>
                  <a:pt x="21600" y="3323"/>
                  <a:pt x="21447" y="0"/>
                  <a:pt x="21447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23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Postnormalize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Issue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Rounding may have caused overflow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Handle by shifting right once &amp; incrementing exponent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Adjusted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Result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16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20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134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1.000/6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64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252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/>
          <p:cNvGraphicFramePr>
            <a:graphicFrameLocks noGrp="1"/>
          </p:cNvGraphicFramePr>
          <p:nvPr/>
        </p:nvGraphicFramePr>
        <p:xfrm>
          <a:off x="4114800" y="1079500"/>
          <a:ext cx="584200" cy="2129801"/>
        </p:xfrm>
        <a:graphic>
          <a:graphicData uri="http://schemas.openxmlformats.org/drawingml/2006/table">
            <a:tbl>
              <a:tblPr/>
              <a:tblGrid>
                <a:gridCol w="584200"/>
              </a:tblGrid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15" name="Group 27"/>
          <p:cNvGraphicFramePr>
            <a:graphicFrameLocks noGrp="1"/>
          </p:cNvGraphicFramePr>
          <p:nvPr/>
        </p:nvGraphicFramePr>
        <p:xfrm>
          <a:off x="3581400" y="3733800"/>
          <a:ext cx="660400" cy="1727200"/>
        </p:xfrm>
        <a:graphic>
          <a:graphicData uri="http://schemas.openxmlformats.org/drawingml/2006/table">
            <a:tbl>
              <a:tblPr/>
              <a:tblGrid>
                <a:gridCol w="6604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3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05844"/>
              </p:ext>
            </p:extLst>
          </p:nvPr>
        </p:nvGraphicFramePr>
        <p:xfrm>
          <a:off x="901700" y="3187700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/>
                <a:gridCol w="584200"/>
                <a:gridCol w="685800"/>
                <a:gridCol w="571500"/>
                <a:gridCol w="571500"/>
                <a:gridCol w="571500"/>
                <a:gridCol w="571500"/>
                <a:gridCol w="571500"/>
                <a:gridCol w="571500"/>
                <a:gridCol w="685800"/>
                <a:gridCol w="5715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83" name="Rectangle 95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384" name="Rectangle 96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385" name="Rectangle 97"/>
          <p:cNvSpPr>
            <a:spLocks/>
          </p:cNvSpPr>
          <p:nvPr/>
        </p:nvSpPr>
        <p:spPr bwMode="auto">
          <a:xfrm rot="10800000">
            <a:off x="6205538" y="4057650"/>
            <a:ext cx="561975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870700" cy="15589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Fractional Binary Numbers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12387" name="Rectangle 99"/>
          <p:cNvSpPr>
            <a:spLocks noGrp="1" noChangeArrowheads="1"/>
          </p:cNvSpPr>
          <p:nvPr>
            <p:ph type="body" idx="1"/>
          </p:nvPr>
        </p:nvSpPr>
        <p:spPr>
          <a:xfrm>
            <a:off x="442913" y="5008563"/>
            <a:ext cx="8472487" cy="1849437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ea typeface="Calibri" charset="0"/>
                <a:cs typeface="Calibri" charset="0"/>
              </a:rPr>
              <a:t>Representation</a:t>
            </a:r>
            <a:endParaRPr lang="en-US"/>
          </a:p>
          <a:p>
            <a:pPr lvl="1"/>
            <a:r>
              <a:rPr lang="en-US"/>
              <a:t>Bits to right of “binary point” represent fractional powers of 2</a:t>
            </a:r>
          </a:p>
          <a:p>
            <a:pPr lvl="1"/>
            <a:r>
              <a:rPr lang="en-US"/>
              <a:t>Represents rational number:</a:t>
            </a:r>
          </a:p>
        </p:txBody>
      </p:sp>
      <p:sp>
        <p:nvSpPr>
          <p:cNvPr id="12388" name="Freeform 100"/>
          <p:cNvSpPr>
            <a:spLocks/>
          </p:cNvSpPr>
          <p:nvPr/>
        </p:nvSpPr>
        <p:spPr bwMode="auto">
          <a:xfrm>
            <a:off x="4040188" y="3017838"/>
            <a:ext cx="1651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12389" name="Freeform 101"/>
          <p:cNvSpPr>
            <a:spLocks/>
          </p:cNvSpPr>
          <p:nvPr/>
        </p:nvSpPr>
        <p:spPr bwMode="auto">
          <a:xfrm>
            <a:off x="3505200" y="2586038"/>
            <a:ext cx="698500" cy="53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0" name="Freeform 102"/>
          <p:cNvSpPr>
            <a:spLocks/>
          </p:cNvSpPr>
          <p:nvPr/>
        </p:nvSpPr>
        <p:spPr bwMode="auto">
          <a:xfrm>
            <a:off x="2955925" y="2344738"/>
            <a:ext cx="12446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1" name="Freeform 103"/>
          <p:cNvSpPr>
            <a:spLocks/>
          </p:cNvSpPr>
          <p:nvPr/>
        </p:nvSpPr>
        <p:spPr bwMode="auto">
          <a:xfrm>
            <a:off x="1778000" y="1671638"/>
            <a:ext cx="2425700" cy="14478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2" name="Freeform 104"/>
          <p:cNvSpPr>
            <a:spLocks/>
          </p:cNvSpPr>
          <p:nvPr/>
        </p:nvSpPr>
        <p:spPr bwMode="auto">
          <a:xfrm>
            <a:off x="1028700" y="1316038"/>
            <a:ext cx="3175000" cy="180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3" name="Rectangle 105"/>
          <p:cNvSpPr>
            <a:spLocks/>
          </p:cNvSpPr>
          <p:nvPr/>
        </p:nvSpPr>
        <p:spPr bwMode="auto">
          <a:xfrm>
            <a:off x="2111375" y="2420938"/>
            <a:ext cx="560388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 rot="10800000">
            <a:off x="4298950" y="3778250"/>
            <a:ext cx="3429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5" name="Freeform 107"/>
          <p:cNvSpPr>
            <a:spLocks/>
          </p:cNvSpPr>
          <p:nvPr/>
        </p:nvSpPr>
        <p:spPr bwMode="auto">
          <a:xfrm rot="10800000">
            <a:off x="4286250" y="3778250"/>
            <a:ext cx="977900" cy="393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6" name="Freeform 108"/>
          <p:cNvSpPr>
            <a:spLocks/>
          </p:cNvSpPr>
          <p:nvPr/>
        </p:nvSpPr>
        <p:spPr bwMode="auto">
          <a:xfrm rot="10800000">
            <a:off x="4284663" y="3790950"/>
            <a:ext cx="15748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7" name="Freeform 109"/>
          <p:cNvSpPr>
            <a:spLocks/>
          </p:cNvSpPr>
          <p:nvPr/>
        </p:nvSpPr>
        <p:spPr bwMode="auto">
          <a:xfrm rot="10800000">
            <a:off x="4275138" y="3752850"/>
            <a:ext cx="2717800" cy="137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8" name="Oval 110"/>
          <p:cNvSpPr>
            <a:spLocks/>
          </p:cNvSpPr>
          <p:nvPr/>
        </p:nvSpPr>
        <p:spPr bwMode="auto">
          <a:xfrm>
            <a:off x="4341751" y="3629726"/>
            <a:ext cx="165100" cy="165100"/>
          </a:xfrm>
          <a:prstGeom prst="ellipse">
            <a:avLst/>
          </a:prstGeom>
          <a:solidFill>
            <a:srgbClr val="00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399" name="Picture 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0300" y="5810250"/>
            <a:ext cx="1320800" cy="7810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622300"/>
          </a:xfrm>
          <a:ln/>
        </p:spPr>
        <p:txBody>
          <a:bodyPr/>
          <a:lstStyle/>
          <a:p>
            <a:pPr marL="119063" indent="-119063"/>
            <a:r>
              <a:rPr lang="en-US"/>
              <a:t>Interesting Numbers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65200"/>
            <a:ext cx="8382000" cy="5867400"/>
          </a:xfrm>
          <a:ln/>
        </p:spPr>
        <p:txBody>
          <a:bodyPr/>
          <a:lstStyle/>
          <a:p>
            <a:pPr>
              <a:buNone/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i="1" dirty="0"/>
              <a:t>Description	exp	</a:t>
            </a:r>
            <a:r>
              <a:rPr lang="en-US" sz="2000" i="1" dirty="0" err="1"/>
              <a:t>frac</a:t>
            </a:r>
            <a:r>
              <a:rPr lang="en-US" sz="2000" i="1" dirty="0"/>
              <a:t>	Numeric Value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Zero	00…00	00…00	0.0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</a:t>
            </a:r>
            <a:r>
              <a:rPr lang="en-US" sz="2000" dirty="0" err="1"/>
              <a:t>Denorm</a:t>
            </a:r>
            <a:r>
              <a:rPr lang="en-US" sz="2000" dirty="0"/>
              <a:t>.	00…00	00…01	2</a:t>
            </a:r>
            <a:r>
              <a:rPr lang="en-US" sz="2000" baseline="32000" dirty="0"/>
              <a:t>– {23,52}</a:t>
            </a:r>
            <a:r>
              <a:rPr lang="en-US" sz="2000" dirty="0"/>
              <a:t>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1.4 x 10</a:t>
            </a:r>
            <a:r>
              <a:rPr lang="en-US" sz="1800" baseline="32000" dirty="0"/>
              <a:t>–45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4.9 x 10</a:t>
            </a:r>
            <a:r>
              <a:rPr lang="en-US" sz="1800" baseline="32000" dirty="0"/>
              <a:t>–324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Largest </a:t>
            </a:r>
            <a:r>
              <a:rPr lang="en-US" sz="2000" dirty="0" err="1"/>
              <a:t>Denormalized</a:t>
            </a:r>
            <a:r>
              <a:rPr lang="en-US" sz="2000" dirty="0"/>
              <a:t>	00…00	11…11	(1.0 – ε)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1.18 x 10</a:t>
            </a:r>
            <a:r>
              <a:rPr lang="en-US" sz="1800" baseline="32000" dirty="0"/>
              <a:t>–38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2.2 x 10</a:t>
            </a:r>
            <a:r>
              <a:rPr lang="en-US" sz="1800" baseline="32000" dirty="0"/>
              <a:t>–308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Normalized	00…01	00…00	1.0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Just larger than largest </a:t>
            </a:r>
            <a:r>
              <a:rPr lang="en-US" sz="1800" dirty="0" err="1"/>
              <a:t>denormalized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One	01…11	00…00	1.0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 Largest Normalized	11…10	11…11	(2.0 – ε) x 2</a:t>
            </a:r>
            <a:r>
              <a:rPr lang="en-US" sz="2000" baseline="32000" dirty="0"/>
              <a:t>{127,1023}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3.4 x 10</a:t>
            </a:r>
            <a:r>
              <a:rPr lang="en-US" sz="1800" baseline="32000" dirty="0"/>
              <a:t>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1.8 x 10</a:t>
            </a:r>
            <a:r>
              <a:rPr lang="en-US" sz="1800" baseline="32000" dirty="0"/>
              <a:t>308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5753100" y="414338"/>
            <a:ext cx="2819400" cy="4572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{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single,double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53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Fractional Binary Numbers: Examples</a:t>
            </a:r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381000" y="1397000"/>
            <a:ext cx="8382000" cy="5232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 algn="l">
              <a:spcBef>
                <a:spcPts val="575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Value	Representation</a:t>
            </a: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5 3/4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101.11</a:t>
            </a:r>
            <a:r>
              <a:rPr lang="en-US" sz="2000" b="1" baseline="-6000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2 7/8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20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10.111</a:t>
            </a:r>
            <a:r>
              <a:rPr lang="en-US" sz="2000" b="1" baseline="-6000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 smtClean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	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1 7/16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</a:t>
            </a:r>
            <a:r>
              <a:rPr lang="en-US" sz="20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1.0111</a:t>
            </a:r>
            <a:r>
              <a:rPr lang="en-US" sz="2000" b="1" baseline="-6000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4100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Observations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Divide by 2 by shifting 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right (unsigned)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Multiply by 2 by shifting left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Numbers of form 0.111111…</a:t>
            </a:r>
            <a:r>
              <a:rPr lang="en-US" sz="2000" baseline="-6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are just below 1.0</a:t>
            </a:r>
          </a:p>
          <a:p>
            <a:pPr marL="977900" lvl="2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sz="2000" baseline="3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➙ 1.0</a:t>
            </a:r>
          </a:p>
          <a:p>
            <a:pPr marL="977900" lvl="2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Use notation 1.0 – 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Representable Numbers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 smtClean="0"/>
              <a:t>Limitation #1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Can only exactly represent numbers of the form x/2</a:t>
            </a:r>
            <a:r>
              <a:rPr lang="en-US" baseline="32000" dirty="0"/>
              <a:t>k</a:t>
            </a:r>
            <a:endParaRPr lang="en-US" dirty="0"/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Other rational numbers have repeating bit representations</a:t>
            </a:r>
            <a:endParaRPr lang="en-US" dirty="0" smtClean="0"/>
          </a:p>
          <a:p>
            <a:pPr lvl="4">
              <a:tabLst>
                <a:tab pos="1828800" algn="l"/>
              </a:tabLst>
            </a:pPr>
            <a:endParaRPr lang="en-US" sz="200" dirty="0" smtClean="0"/>
          </a:p>
          <a:p>
            <a:pPr lvl="1">
              <a:tabLst>
                <a:tab pos="1828800" algn="l"/>
              </a:tabLst>
            </a:pPr>
            <a:r>
              <a:rPr lang="en-US" dirty="0" smtClean="0"/>
              <a:t>Value	Representation</a:t>
            </a:r>
          </a:p>
          <a:p>
            <a:pPr marL="838200" lvl="2">
              <a:tabLst>
                <a:tab pos="1828800" algn="l"/>
              </a:tabLst>
            </a:pPr>
            <a:r>
              <a:rPr lang="en-US" dirty="0" smtClean="0"/>
              <a:t>1/3	</a:t>
            </a:r>
            <a:r>
              <a:rPr lang="en-US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0.0101010101[01]…</a:t>
            </a:r>
            <a:r>
              <a:rPr lang="en-US" b="1" baseline="-6000" dirty="0" smtClean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 smtClean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 smtClean="0"/>
              <a:t>1/5	</a:t>
            </a:r>
            <a:r>
              <a:rPr lang="en-US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0.001100110011[0011]…</a:t>
            </a:r>
            <a:r>
              <a:rPr lang="en-US" b="1" baseline="-6000" dirty="0" smtClean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 smtClean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 smtClean="0"/>
              <a:t>1/10	</a:t>
            </a:r>
            <a:r>
              <a:rPr lang="en-US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0.0001100110011[0011]…</a:t>
            </a:r>
            <a:r>
              <a:rPr lang="en-US" b="1" baseline="-6000" dirty="0" smtClean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baseline="-6000" dirty="0" smtClean="0">
              <a:latin typeface="Courier New"/>
              <a:cs typeface="Courier New"/>
              <a:sym typeface="Monaco" charset="0"/>
            </a:endParaRPr>
          </a:p>
          <a:p>
            <a:pPr>
              <a:tabLst>
                <a:tab pos="1828800" algn="l"/>
              </a:tabLst>
            </a:pPr>
            <a:endParaRPr lang="en-US" dirty="0" smtClean="0"/>
          </a:p>
          <a:p>
            <a:pPr>
              <a:tabLst>
                <a:tab pos="1828800" algn="l"/>
              </a:tabLst>
            </a:pPr>
            <a:r>
              <a:rPr lang="en-US" dirty="0" smtClean="0"/>
              <a:t>Limitation #2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 smtClean="0"/>
              <a:t>Just one setting of binary point within the </a:t>
            </a:r>
            <a:r>
              <a:rPr lang="en-US" i="1" dirty="0" smtClean="0"/>
              <a:t>w </a:t>
            </a:r>
            <a:r>
              <a:rPr lang="en-US" dirty="0" smtClean="0"/>
              <a:t>bits</a:t>
            </a:r>
            <a:endParaRPr lang="en-US" dirty="0" smtClean="0">
              <a:latin typeface="Monaco" charset="0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 smtClean="0"/>
              <a:t>Limited range of numbers (very small values?  very large?)</a:t>
            </a:r>
            <a:endParaRPr lang="en-US" dirty="0" smtClean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/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IEEE Floating Point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IEEE Standard 754</a:t>
            </a:r>
          </a:p>
          <a:p>
            <a:pPr marL="552450" lvl="1"/>
            <a:r>
              <a:rPr lang="en-US"/>
              <a:t>Established in 1985 as uniform standard for floating point arithmetic</a:t>
            </a:r>
          </a:p>
          <a:p>
            <a:pPr marL="838200" lvl="2"/>
            <a:r>
              <a:rPr lang="en-US"/>
              <a:t>Before that, many idiosyncratic formats</a:t>
            </a:r>
          </a:p>
          <a:p>
            <a:pPr marL="552450" lvl="1"/>
            <a:r>
              <a:rPr lang="en-US"/>
              <a:t>Supported by all major CPUs</a:t>
            </a:r>
          </a:p>
          <a:p>
            <a:endParaRPr lang="en-US"/>
          </a:p>
          <a:p>
            <a:r>
              <a:rPr lang="en-US"/>
              <a:t>Driven by numerical concerns</a:t>
            </a:r>
          </a:p>
          <a:p>
            <a:pPr marL="552450" lvl="1"/>
            <a:r>
              <a:rPr lang="en-US"/>
              <a:t>Nice standards for rounding, overflow, underflow</a:t>
            </a:r>
          </a:p>
          <a:p>
            <a:pPr marL="552450" lvl="1"/>
            <a:r>
              <a:rPr lang="en-US"/>
              <a:t>Hard to make fast in hardware</a:t>
            </a:r>
          </a:p>
          <a:p>
            <a:pPr marL="838200" lvl="2"/>
            <a:r>
              <a:rPr lang="en-US"/>
              <a:t>Numerical analysts predominated over hardware designers in defining standard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94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Numerical Form: </a:t>
            </a:r>
            <a:br>
              <a:rPr lang="en-US" dirty="0"/>
            </a:br>
            <a:r>
              <a:rPr lang="en-US" dirty="0"/>
              <a:t>			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bit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/>
              <a:t> determines whether number is negative or positive</a:t>
            </a:r>
          </a:p>
          <a:p>
            <a:pPr marL="552450" lvl="1"/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normally a fractional value in range [1.0,2.0).</a:t>
            </a:r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weights value by power of two</a:t>
            </a:r>
          </a:p>
          <a:p>
            <a:endParaRPr lang="en-US" dirty="0"/>
          </a:p>
          <a:p>
            <a:r>
              <a:rPr lang="en-US" dirty="0"/>
              <a:t>Encoding</a:t>
            </a:r>
          </a:p>
          <a:p>
            <a:pPr marL="552450" lvl="1"/>
            <a:r>
              <a:rPr lang="en-US" dirty="0"/>
              <a:t>MSB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s</a:t>
            </a:r>
            <a:r>
              <a:rPr lang="en-US" dirty="0"/>
              <a:t> is sign bit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/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(but is not equal to E)</a:t>
            </a:r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 dirty="0"/>
              <a:t> 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(but is not equal to M)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Representation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37174"/>
              </p:ext>
            </p:extLst>
          </p:nvPr>
        </p:nvGraphicFramePr>
        <p:xfrm>
          <a:off x="711200" y="56896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Pages>0</Pages>
  <Words>1628</Words>
  <Characters>0</Characters>
  <Application>Microsoft Office PowerPoint</Application>
  <PresentationFormat>On-screen Show (4:3)</PresentationFormat>
  <Lines>0</Lines>
  <Paragraphs>575</Paragraphs>
  <Slides>40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24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70" baseType="lpstr">
      <vt:lpstr>Apple Symbols</vt:lpstr>
      <vt:lpstr>Gill Sans</vt:lpstr>
      <vt:lpstr>Lucida Grande</vt:lpstr>
      <vt:lpstr>Monaco</vt:lpstr>
      <vt:lpstr>ＭＳ Ｐゴシック</vt:lpstr>
      <vt:lpstr>Zapf Dingbats</vt:lpstr>
      <vt:lpstr>ヒラギノ角ゴ ProN W3</vt:lpstr>
      <vt:lpstr>ヒラギノ角ゴ ProN W6</vt:lpstr>
      <vt:lpstr>Arial</vt:lpstr>
      <vt:lpstr>Arial Narrow</vt:lpstr>
      <vt:lpstr>Arial Narrow Bold</vt:lpstr>
      <vt:lpstr>Arial Narrow Bold Italic</vt:lpstr>
      <vt:lpstr>Calibri</vt:lpstr>
      <vt:lpstr>Calibri Bold</vt:lpstr>
      <vt:lpstr>Calibri Bold Italic</vt:lpstr>
      <vt:lpstr>Calibri Italic</vt:lpstr>
      <vt:lpstr>Courier New</vt:lpstr>
      <vt:lpstr>Courier New Bold</vt:lpstr>
      <vt:lpstr>Helvetica</vt:lpstr>
      <vt:lpstr>Symbol</vt:lpstr>
      <vt:lpstr>Times</vt:lpstr>
      <vt:lpstr>Times New Roman</vt:lpstr>
      <vt:lpstr>Wingdings</vt:lpstr>
      <vt:lpstr>Wingdings 2</vt:lpstr>
      <vt:lpstr>Title Slide</vt:lpstr>
      <vt:lpstr>Title and Content</vt:lpstr>
      <vt:lpstr>Title and Content: Build</vt:lpstr>
      <vt:lpstr>Title Only</vt:lpstr>
      <vt:lpstr>template2007</vt:lpstr>
      <vt:lpstr>Worksheet</vt:lpstr>
      <vt:lpstr>Floating Point  15-213: Introduction to Computer Systems 4th Lecture, Sep. 10, 2015</vt:lpstr>
      <vt:lpstr>Today: Floating Point</vt:lpstr>
      <vt:lpstr>Fractional binary numbers</vt:lpstr>
      <vt:lpstr>Fractional Binary Numbers</vt:lpstr>
      <vt:lpstr>Fractional Binary Numbers: Examples</vt:lpstr>
      <vt:lpstr>Representable Numbers</vt:lpstr>
      <vt:lpstr>Today: Floating Point</vt:lpstr>
      <vt:lpstr>IEEE Floating Point</vt:lpstr>
      <vt:lpstr>Floating Point Representation</vt:lpstr>
      <vt:lpstr>Precision options</vt:lpstr>
      <vt:lpstr>“Normalized” Values</vt:lpstr>
      <vt:lpstr>Normalized Encoding Example</vt:lpstr>
      <vt:lpstr>Denormalized Values</vt:lpstr>
      <vt:lpstr>Special Values</vt:lpstr>
      <vt:lpstr>Visualization: Floating Point Encodings</vt:lpstr>
      <vt:lpstr>Today: Floating Point</vt:lpstr>
      <vt:lpstr>Tiny Floating Point Example</vt:lpstr>
      <vt:lpstr>Dynamic Range (Positive Only)</vt:lpstr>
      <vt:lpstr>Distribution of Values</vt:lpstr>
      <vt:lpstr>Distribution of Values (close-up view)</vt:lpstr>
      <vt:lpstr>Special Properties of the IEEE Encoding</vt:lpstr>
      <vt:lpstr>Today: Floating Point</vt:lpstr>
      <vt:lpstr>Floating Point Operations: Basic Idea</vt:lpstr>
      <vt:lpstr>Rounding</vt:lpstr>
      <vt:lpstr>Closer Look at Round-To-Even</vt:lpstr>
      <vt:lpstr>Rounding Binary Numbers</vt:lpstr>
      <vt:lpstr>FP Multiplication</vt:lpstr>
      <vt:lpstr>Floating Point Addition</vt:lpstr>
      <vt:lpstr>Mathematical Properties of FP Add</vt:lpstr>
      <vt:lpstr>Mathematical Properties of FP Mult</vt:lpstr>
      <vt:lpstr>Today: Floating Point</vt:lpstr>
      <vt:lpstr>Floating Point in C</vt:lpstr>
      <vt:lpstr>Floating Point Puzzles</vt:lpstr>
      <vt:lpstr>Summary</vt:lpstr>
      <vt:lpstr>Additional Slides</vt:lpstr>
      <vt:lpstr>Creating Floating Point Number</vt:lpstr>
      <vt:lpstr>Normalize</vt:lpstr>
      <vt:lpstr>Rounding</vt:lpstr>
      <vt:lpstr>Postnormalize</vt:lpstr>
      <vt:lpstr>Interesting Numbers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Admin</cp:lastModifiedBy>
  <cp:revision>55</cp:revision>
  <cp:lastPrinted>2012-09-05T04:08:39Z</cp:lastPrinted>
  <dcterms:created xsi:type="dcterms:W3CDTF">2012-09-06T15:16:51Z</dcterms:created>
  <dcterms:modified xsi:type="dcterms:W3CDTF">2018-08-19T13:46:12Z</dcterms:modified>
</cp:coreProperties>
</file>