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0"/>
  </p:notesMasterIdLst>
  <p:handoutMasterIdLst>
    <p:handoutMasterId r:id="rId51"/>
  </p:handoutMasterIdLst>
  <p:sldIdLst>
    <p:sldId id="542" r:id="rId3"/>
    <p:sldId id="1052" r:id="rId4"/>
    <p:sldId id="945" r:id="rId5"/>
    <p:sldId id="946" r:id="rId6"/>
    <p:sldId id="948" r:id="rId7"/>
    <p:sldId id="1063" r:id="rId8"/>
    <p:sldId id="1069" r:id="rId9"/>
    <p:sldId id="1070" r:id="rId10"/>
    <p:sldId id="977" r:id="rId11"/>
    <p:sldId id="954" r:id="rId12"/>
    <p:sldId id="955" r:id="rId13"/>
    <p:sldId id="957" r:id="rId14"/>
    <p:sldId id="1071" r:id="rId15"/>
    <p:sldId id="958" r:id="rId16"/>
    <p:sldId id="1072" r:id="rId17"/>
    <p:sldId id="1073" r:id="rId18"/>
    <p:sldId id="1074" r:id="rId19"/>
    <p:sldId id="1075" r:id="rId20"/>
    <p:sldId id="1077" r:id="rId21"/>
    <p:sldId id="966" r:id="rId22"/>
    <p:sldId id="1067" r:id="rId23"/>
    <p:sldId id="1057" r:id="rId24"/>
    <p:sldId id="953" r:id="rId25"/>
    <p:sldId id="968" r:id="rId26"/>
    <p:sldId id="980" r:id="rId27"/>
    <p:sldId id="1068" r:id="rId28"/>
    <p:sldId id="972" r:id="rId29"/>
    <p:sldId id="973" r:id="rId30"/>
    <p:sldId id="1076" r:id="rId31"/>
    <p:sldId id="1043" r:id="rId32"/>
    <p:sldId id="1044" r:id="rId33"/>
    <p:sldId id="1045" r:id="rId34"/>
    <p:sldId id="1046" r:id="rId35"/>
    <p:sldId id="1078" r:id="rId36"/>
    <p:sldId id="1079" r:id="rId37"/>
    <p:sldId id="1081" r:id="rId38"/>
    <p:sldId id="1080" r:id="rId39"/>
    <p:sldId id="1050" r:id="rId40"/>
    <p:sldId id="1032" r:id="rId41"/>
    <p:sldId id="1033" r:id="rId42"/>
    <p:sldId id="1034" r:id="rId43"/>
    <p:sldId id="1035" r:id="rId44"/>
    <p:sldId id="1036" r:id="rId45"/>
    <p:sldId id="1037" r:id="rId46"/>
    <p:sldId id="1038" r:id="rId47"/>
    <p:sldId id="1039" r:id="rId48"/>
    <p:sldId id="1040" r:id="rId49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D5F1CF"/>
    <a:srgbClr val="FFFFCC"/>
    <a:srgbClr val="F6F5BD"/>
    <a:srgbClr val="CDF1C5"/>
    <a:srgbClr val="990000"/>
    <a:srgbClr val="F1C7C7"/>
    <a:srgbClr val="EDEA77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8" autoAdjust="0"/>
    <p:restoredTop sz="94921" autoAdjust="0"/>
  </p:normalViewPr>
  <p:slideViewPr>
    <p:cSldViewPr snapToObjects="1">
      <p:cViewPr varScale="1">
        <p:scale>
          <a:sx n="54" d="100"/>
          <a:sy n="54" d="100"/>
        </p:scale>
        <p:origin x="1603" y="48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6064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8660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1715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5378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8774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3892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2242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1232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0180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8715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105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5694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3391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0527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0479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3521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2640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5965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5251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0761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4627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292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7833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6033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5982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909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79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972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6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90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793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082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309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831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15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728718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72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7037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928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40440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30739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70478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572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633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F5551B27-49BC-4291-80C6-707CDCF1D651}" type="slidenum">
              <a:rPr lang="en-US" sz="1000" smtClean="0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algn="ctr"/>
              <a:t>‹#›</a:t>
            </a:fld>
            <a:endParaRPr lang="en-US" sz="1000" b="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4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Machine-Level Programming V:</a:t>
            </a:r>
            <a:br>
              <a:rPr lang="en-US" dirty="0" smtClean="0"/>
            </a:br>
            <a:r>
              <a:rPr lang="en-US" dirty="0" smtClean="0"/>
              <a:t>Advanced Topics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9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Sep. 29,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 smtClean="0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of Unix function </a:t>
            </a:r>
            <a:r>
              <a:rPr lang="en-US" dirty="0" smtClean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No way to specify limit on number of characters to read</a:t>
            </a:r>
          </a:p>
          <a:p>
            <a:pPr eaLnBrk="1" hangingPunct="1"/>
            <a:r>
              <a:rPr lang="en-US" dirty="0" smtClean="0"/>
              <a:t>Similar problems with other library functions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strcpy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strcat</a:t>
            </a:r>
            <a:r>
              <a:rPr lang="en-US" dirty="0" smtClean="0"/>
              <a:t>: Copy strings of arbitrary length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fscanf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sscanf</a:t>
            </a:r>
            <a:r>
              <a:rPr lang="en-US" b="1" dirty="0" smtClean="0"/>
              <a:t>, </a:t>
            </a:r>
            <a:r>
              <a:rPr lang="en-US" dirty="0" smtClean="0"/>
              <a:t>when given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 smtClean="0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Segmentation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Wingdings"/>
              </a:rPr>
              <a:t>is big enough?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smtClean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4006e8: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buffer, but did not corrupt state</a:t>
            </a: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Segmentation Fault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78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 and corrupted return pointer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248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#3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727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buffer, corrupted return pointer, but program seems to work!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#3 Explained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924175" y="1832820"/>
            <a:ext cx="4162425" cy="2582759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400600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shr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40060a: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40060d: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sar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400610: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jne    400614</a:t>
            </a:r>
            <a:endParaRPr lang="sk-SK" sz="18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400612: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pop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retq 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3525" y="1425919"/>
            <a:ext cx="272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register_tm_clones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5410200"/>
            <a:ext cx="5357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“Returns” to unrelated code</a:t>
            </a:r>
          </a:p>
          <a:p>
            <a:r>
              <a:rPr lang="en-US" sz="1800" dirty="0" smtClean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sz="1800" dirty="0" smtClean="0">
                <a:latin typeface="Calibri" pitchFamily="34" charset="0"/>
              </a:rPr>
              <a:t>Eventually executes </a:t>
            </a:r>
            <a:r>
              <a:rPr lang="en-US" sz="1800" dirty="0" err="1" smtClean="0">
                <a:latin typeface="Courier"/>
                <a:cs typeface="Courier"/>
              </a:rPr>
              <a:t>retq</a:t>
            </a:r>
            <a:r>
              <a:rPr lang="en-US" sz="1800" b="0" dirty="0" smtClean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 pitchFamily="34" charset="0"/>
              </a:rPr>
              <a:t>back to </a:t>
            </a:r>
            <a:r>
              <a:rPr lang="en-US" sz="1800" dirty="0" smtClean="0">
                <a:latin typeface="Courier"/>
                <a:cs typeface="Courier"/>
              </a:rPr>
              <a:t>main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790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When </a:t>
            </a:r>
            <a:r>
              <a:rPr lang="en-US" sz="2000" dirty="0" smtClean="0">
                <a:latin typeface="Courier New" pitchFamily="49" charset="0"/>
              </a:rPr>
              <a:t>Q</a:t>
            </a:r>
            <a:r>
              <a:rPr lang="en-US" sz="2000" dirty="0" smtClean="0"/>
              <a:t> executes</a:t>
            </a:r>
            <a:r>
              <a:rPr lang="en-US" sz="2000" dirty="0" smtClean="0">
                <a:latin typeface="Courier New" pitchFamily="49" charset="0"/>
              </a:rPr>
              <a:t> ret</a:t>
            </a:r>
            <a:r>
              <a:rPr lang="en-US" sz="2000" dirty="0" smtClean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0732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3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4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0738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0739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0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1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smtClean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 smtClean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 smtClean="0"/>
              <a:t>Distressingly common in real </a:t>
            </a:r>
            <a:r>
              <a:rPr lang="en-US" dirty="0" err="1" smtClean="0"/>
              <a:t>progams</a:t>
            </a:r>
            <a:endParaRPr lang="en-US" dirty="0" smtClean="0"/>
          </a:p>
          <a:p>
            <a:pPr lvl="1" eaLnBrk="1" hangingPunct="1"/>
            <a:r>
              <a:rPr lang="en-US" dirty="0" smtClean="0"/>
              <a:t>Programmers keep making the same mistakes </a:t>
            </a:r>
            <a:r>
              <a:rPr lang="en-US" dirty="0" smtClean="0">
                <a:sym typeface="Wingdings"/>
              </a:rPr>
              <a:t></a:t>
            </a:r>
          </a:p>
          <a:p>
            <a:pPr lvl="1" eaLnBrk="1" hangingPunct="1"/>
            <a:r>
              <a:rPr lang="en-US" dirty="0" smtClean="0">
                <a:sym typeface="Wingdings"/>
              </a:rPr>
              <a:t>Recent measures make these attacks much more difficult</a:t>
            </a:r>
            <a:endParaRPr lang="en-US" dirty="0" smtClean="0"/>
          </a:p>
          <a:p>
            <a:pPr eaLnBrk="1" hangingPunct="1"/>
            <a:r>
              <a:rPr lang="en-US" dirty="0" smtClean="0"/>
              <a:t>Examples across the decades</a:t>
            </a:r>
          </a:p>
          <a:p>
            <a:pPr lvl="1" eaLnBrk="1" hangingPunct="1"/>
            <a:r>
              <a:rPr lang="en-US" dirty="0" smtClean="0"/>
              <a:t>Original “Internet worm” (1988)</a:t>
            </a:r>
          </a:p>
          <a:p>
            <a:pPr lvl="1" eaLnBrk="1" hangingPunct="1"/>
            <a:r>
              <a:rPr lang="en-US" dirty="0" smtClean="0"/>
              <a:t>“IM wars” (1999)</a:t>
            </a:r>
          </a:p>
          <a:p>
            <a:pPr lvl="1" eaLnBrk="1" hangingPunct="1"/>
            <a:r>
              <a:rPr lang="en-US" dirty="0" smtClean="0"/>
              <a:t>Twilight hack on Wii (2000s)</a:t>
            </a:r>
          </a:p>
          <a:p>
            <a:pPr lvl="1" eaLnBrk="1" hangingPunct="1"/>
            <a:r>
              <a:rPr lang="en-US" dirty="0" smtClean="0"/>
              <a:t>… and many, many more</a:t>
            </a:r>
          </a:p>
          <a:p>
            <a:pPr eaLnBrk="1" hangingPunct="1"/>
            <a:r>
              <a:rPr lang="en-US" dirty="0" smtClean="0"/>
              <a:t>You will learn some of the tricks in </a:t>
            </a:r>
            <a:r>
              <a:rPr lang="en-US" dirty="0" err="1" smtClean="0"/>
              <a:t>attacklab</a:t>
            </a:r>
            <a:endParaRPr lang="en-US" dirty="0" smtClean="0"/>
          </a:p>
          <a:p>
            <a:pPr lvl="1" eaLnBrk="1" hangingPunct="1"/>
            <a:r>
              <a:rPr lang="en-US" dirty="0" smtClean="0"/>
              <a:t>Hopefully to convince you to never leave such holes in your programs!!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Exploited a few vulnerabilities to spread</a:t>
            </a:r>
          </a:p>
          <a:p>
            <a:pPr lvl="1" eaLnBrk="1" hangingPunct="1"/>
            <a:r>
              <a:rPr lang="en-US" dirty="0" smtClean="0"/>
              <a:t>Early versions of the finger server (</a:t>
            </a:r>
            <a:r>
              <a:rPr lang="en-US" dirty="0" err="1" smtClean="0"/>
              <a:t>fingerd</a:t>
            </a:r>
            <a:r>
              <a:rPr lang="en-US" dirty="0" smtClean="0"/>
              <a:t>) used </a:t>
            </a:r>
            <a:r>
              <a:rPr lang="en-US" b="1" dirty="0" smtClean="0">
                <a:latin typeface="Courier New" pitchFamily="49" charset="0"/>
              </a:rPr>
              <a:t>gets()</a:t>
            </a:r>
            <a:r>
              <a:rPr lang="en-US" b="1" dirty="0" smtClean="0"/>
              <a:t> </a:t>
            </a:r>
            <a:r>
              <a:rPr lang="en-US" dirty="0" smtClean="0"/>
              <a:t>to read the argument sent by the client: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 </a:t>
            </a:r>
            <a:r>
              <a:rPr lang="en-US" b="1" dirty="0" err="1" smtClean="0">
                <a:latin typeface="Courier New" pitchFamily="49" charset="0"/>
              </a:rPr>
              <a:t>droh@cs.cmu.edu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Worm attacked </a:t>
            </a:r>
            <a:r>
              <a:rPr lang="en-US" dirty="0" err="1" smtClean="0"/>
              <a:t>fingerd</a:t>
            </a:r>
            <a:r>
              <a:rPr lang="en-US" dirty="0" smtClean="0"/>
              <a:t> server by sending phony argument: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</a:t>
            </a:r>
            <a:r>
              <a:rPr lang="en-US" b="1" i="1" dirty="0" smtClean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 smtClean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 smtClean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nvaded ~6000 computers in hours (10% of the Internet </a:t>
            </a:r>
            <a:r>
              <a:rPr lang="en-US" dirty="0" smtClean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ee June 1989 article in </a:t>
            </a:r>
            <a:r>
              <a:rPr lang="en-US" i="1" dirty="0" smtClean="0">
                <a:sym typeface="Wingdings"/>
              </a:rPr>
              <a:t>Comm. of the ACM</a:t>
            </a:r>
            <a:endParaRPr lang="en-US" i="1" dirty="0" smtClean="0"/>
          </a:p>
          <a:p>
            <a:pPr lvl="1" eaLnBrk="1" hangingPunct="1"/>
            <a:r>
              <a:rPr lang="en-US" dirty="0"/>
              <a:t>t</a:t>
            </a:r>
            <a:r>
              <a:rPr lang="en-US" dirty="0" smtClean="0"/>
              <a:t>he young author of the worm was prosecuted…</a:t>
            </a:r>
          </a:p>
          <a:p>
            <a:pPr lvl="1" eaLnBrk="1" hangingPunct="1"/>
            <a:r>
              <a:rPr lang="en-US" dirty="0" smtClean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 smtClean="0"/>
              <a:t>July, 1999</a:t>
            </a:r>
          </a:p>
          <a:p>
            <a:pPr lvl="1" eaLnBrk="1" hangingPunct="1"/>
            <a:r>
              <a:rPr lang="en-US" dirty="0" smtClean="0"/>
              <a:t>Microsoft launches MSN Messenger (instant messaging system).</a:t>
            </a:r>
          </a:p>
          <a:p>
            <a:pPr lvl="1" eaLnBrk="1" hangingPunct="1"/>
            <a:r>
              <a:rPr lang="en-US" dirty="0" smtClean="0"/>
              <a:t>Messenger clients can access popular AOL Instant Messaging Service (AIM) servers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August 1999</a:t>
            </a:r>
          </a:p>
          <a:p>
            <a:pPr lvl="1" eaLnBrk="1" hangingPunct="1"/>
            <a:r>
              <a:rPr lang="en-US" dirty="0" smtClean="0"/>
              <a:t>Mysteriously, Messenger clients can no longer access AIM servers</a:t>
            </a:r>
          </a:p>
          <a:p>
            <a:pPr lvl="1" eaLnBrk="1" hangingPunct="1"/>
            <a:r>
              <a:rPr lang="en-US" dirty="0" smtClean="0"/>
              <a:t>Microsoft and AOL begin the IM war:</a:t>
            </a:r>
          </a:p>
          <a:p>
            <a:pPr lvl="2" eaLnBrk="1" hangingPunct="1"/>
            <a:r>
              <a:rPr lang="en-US" dirty="0" smtClean="0"/>
              <a:t>AOL changes server to disallow Messenger clients</a:t>
            </a:r>
          </a:p>
          <a:p>
            <a:pPr lvl="2" eaLnBrk="1" hangingPunct="1"/>
            <a:r>
              <a:rPr lang="en-US" dirty="0" smtClean="0"/>
              <a:t>Microsoft makes changes to clients to defeat AOL changes</a:t>
            </a:r>
          </a:p>
          <a:p>
            <a:pPr lvl="2" eaLnBrk="1" hangingPunct="1"/>
            <a:r>
              <a:rPr lang="en-US" dirty="0" smtClean="0"/>
              <a:t>At least 13 such skirmishes</a:t>
            </a:r>
          </a:p>
          <a:p>
            <a:pPr lvl="1" eaLnBrk="1" hangingPunct="1"/>
            <a:r>
              <a:rPr lang="en-US" dirty="0" smtClean="0"/>
              <a:t>What was really happening?</a:t>
            </a:r>
          </a:p>
          <a:p>
            <a:pPr lvl="2" eaLnBrk="1" hangingPunct="1"/>
            <a:r>
              <a:rPr lang="en-US" dirty="0" smtClean="0"/>
              <a:t>AOL had discovered a buffer </a:t>
            </a:r>
            <a:r>
              <a:rPr lang="en-US" dirty="0"/>
              <a:t>overflow bug in </a:t>
            </a:r>
            <a:r>
              <a:rPr lang="en-US" dirty="0" smtClean="0"/>
              <a:t>their own AIM </a:t>
            </a:r>
            <a:r>
              <a:rPr lang="en-US" dirty="0"/>
              <a:t>clients</a:t>
            </a:r>
          </a:p>
          <a:p>
            <a:pPr lvl="2" eaLnBrk="1" hangingPunct="1"/>
            <a:r>
              <a:rPr lang="en-US" dirty="0" smtClean="0"/>
              <a:t>They exploited it to detect and block Microsoft: the exploit code returned a </a:t>
            </a:r>
            <a:r>
              <a:rPr lang="en-US" dirty="0"/>
              <a:t>4-byte signature (the bytes at some location in the AIM client) to </a:t>
            </a:r>
            <a:r>
              <a:rPr lang="en-US" dirty="0" smtClean="0"/>
              <a:t>server</a:t>
            </a:r>
            <a:endParaRPr lang="en-US" dirty="0"/>
          </a:p>
          <a:p>
            <a:pPr lvl="2" eaLnBrk="1" hangingPunct="1"/>
            <a:r>
              <a:rPr lang="en-US" dirty="0"/>
              <a:t>When Microsoft changed code to match signature, AOL changed signature </a:t>
            </a:r>
            <a:r>
              <a:rPr lang="en-US" dirty="0" smtClean="0"/>
              <a:t>location</a:t>
            </a:r>
            <a:endParaRPr lang="en-US" dirty="0"/>
          </a:p>
          <a:p>
            <a:pPr lvl="2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Worm: A program that</a:t>
            </a:r>
          </a:p>
          <a:p>
            <a:pPr lvl="1" eaLnBrk="1" hangingPunct="1"/>
            <a:r>
              <a:rPr lang="en-US" dirty="0" smtClean="0"/>
              <a:t>Can run by itself</a:t>
            </a:r>
          </a:p>
          <a:p>
            <a:pPr lvl="1" eaLnBrk="1" hangingPunct="1"/>
            <a:r>
              <a:rPr lang="en-US" dirty="0" smtClean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Virus: Code that</a:t>
            </a:r>
          </a:p>
          <a:p>
            <a:pPr lvl="1" eaLnBrk="1" hangingPunct="1"/>
            <a:r>
              <a:rPr lang="en-US" dirty="0" smtClean="0"/>
              <a:t>Adds itself to other programs</a:t>
            </a:r>
          </a:p>
          <a:p>
            <a:pPr lvl="1" eaLnBrk="1" hangingPunct="1"/>
            <a:r>
              <a:rPr lang="en-US" dirty="0" smtClean="0"/>
              <a:t>Does not run independently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Both are (usually) designed to spread among computers and to wreak havoc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OK, 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Avoid overflow vulnerabilities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Employ system-level protections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Have compiler use “stack canaries”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instead of </a:t>
            </a:r>
            <a:r>
              <a:rPr lang="en-US" b="1" dirty="0" smtClean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/>
              <a:t> instead of </a:t>
            </a:r>
            <a:r>
              <a:rPr lang="en-US" b="1" dirty="0" err="1" smtClean="0">
                <a:latin typeface="Courier New" pitchFamily="49" charset="0"/>
              </a:rPr>
              <a:t>strcpy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Don’t use </a:t>
            </a:r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dirty="0" smtClean="0"/>
              <a:t> with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Or use </a:t>
            </a:r>
            <a:r>
              <a:rPr lang="en-US" b="1" dirty="0" smtClean="0">
                <a:latin typeface="Courier New" pitchFamily="49" charset="0"/>
              </a:rPr>
              <a:t>%ns</a:t>
            </a:r>
            <a:r>
              <a:rPr lang="en-US" b="1" dirty="0" smtClean="0"/>
              <a:t>  </a:t>
            </a:r>
            <a:r>
              <a:rPr lang="en-US" dirty="0" smtClean="0"/>
              <a:t>where </a:t>
            </a:r>
            <a:r>
              <a:rPr lang="en-US" b="1" dirty="0" smtClean="0">
                <a:latin typeface="Courier New" pitchFamily="49" charset="0"/>
              </a:rPr>
              <a:t>n</a:t>
            </a:r>
            <a:r>
              <a:rPr lang="en-US" dirty="0" smtClean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fgets(buf, 4, stdin);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433887" cy="2938462"/>
          </a:xfrm>
        </p:spPr>
        <p:txBody>
          <a:bodyPr/>
          <a:lstStyle/>
          <a:p>
            <a:pPr eaLnBrk="1" hangingPunct="1"/>
            <a:r>
              <a:rPr lang="en-US" dirty="0" smtClean="0"/>
              <a:t>Randomized stack offsets</a:t>
            </a:r>
          </a:p>
          <a:p>
            <a:pPr lvl="1" eaLnBrk="1" hangingPunct="1"/>
            <a:r>
              <a:rPr lang="en-US" dirty="0" smtClean="0"/>
              <a:t>At start of program, allocate random amount of space on stack</a:t>
            </a:r>
          </a:p>
          <a:p>
            <a:pPr lvl="1" eaLnBrk="1" hangingPunct="1"/>
            <a:r>
              <a:rPr lang="en-US" dirty="0" smtClean="0"/>
              <a:t>Shifts stack addresses for entire program</a:t>
            </a:r>
          </a:p>
          <a:p>
            <a:pPr lvl="1" eaLnBrk="1" hangingPunct="1"/>
            <a:r>
              <a:rPr lang="en-US" dirty="0" smtClean="0"/>
              <a:t>Makes it difficult for hacker to predict beginning of inserted code</a:t>
            </a:r>
          </a:p>
          <a:p>
            <a:pPr lvl="1" eaLnBrk="1" hangingPunct="1"/>
            <a:r>
              <a:rPr lang="en-US" dirty="0" smtClean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 smtClean="0"/>
              <a:t>Stack repositioned each time program executes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5" imgW="31750000" imgH="25400" progId="Excel.Sheet.12">
                  <p:embed/>
                </p:oleObj>
              </mc:Choice>
              <mc:Fallback>
                <p:oleObj name="Worksheet" r:id="rId5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818118"/>
              </p:ext>
            </p:extLst>
          </p:nvPr>
        </p:nvGraphicFramePr>
        <p:xfrm>
          <a:off x="357198" y="48768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Worksheet" r:id="rId8" imgW="6553200" imgH="203200" progId="Excel.Sheet.12">
                  <p:embed/>
                </p:oleObj>
              </mc:Choice>
              <mc:Fallback>
                <p:oleObj name="Worksheet" r:id="rId8" imgW="6553200" imgH="20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7198" y="48768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  <a:endParaRPr kumimoji="0" lang="en-US" sz="1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endParaRP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 smtClean="0">
                  <a:latin typeface="Calibri" pitchFamily="34" charset="0"/>
                  <a:cs typeface="+mn-cs"/>
                </a:rPr>
                <a:t>B?</a:t>
              </a: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 smtClean="0">
                  <a:latin typeface="Calibri" pitchFamily="34" charset="0"/>
                </a:rPr>
                <a:t>B?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 smtClean="0"/>
              <a:t>Nonexecutable</a:t>
            </a:r>
            <a:r>
              <a:rPr lang="en-US" dirty="0" smtClean="0"/>
              <a:t> code segments</a:t>
            </a:r>
          </a:p>
          <a:p>
            <a:pPr lvl="1" eaLnBrk="1" hangingPunct="1"/>
            <a:r>
              <a:rPr lang="en-US" dirty="0" smtClean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 smtClean="0"/>
              <a:t>Can execute anything readable</a:t>
            </a:r>
          </a:p>
          <a:p>
            <a:pPr lvl="1" eaLnBrk="1" hangingPunct="1"/>
            <a:r>
              <a:rPr lang="en-US" dirty="0" smtClean="0"/>
              <a:t>X86-64 added  explicit “execute” permission</a:t>
            </a:r>
          </a:p>
          <a:p>
            <a:pPr lvl="1" eaLnBrk="1" hangingPunct="1"/>
            <a:r>
              <a:rPr lang="en-US" dirty="0" smtClean="0"/>
              <a:t>Stack marked as non-executable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5" imgW="31750000" imgH="25400" progId="Excel.Sheet.12">
                  <p:embed/>
                </p:oleObj>
              </mc:Choice>
              <mc:Fallback>
                <p:oleObj name="Worksheet" r:id="rId5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Runtime stack (8MB limit)</a:t>
            </a:r>
          </a:p>
          <a:p>
            <a:pPr lvl="1"/>
            <a:r>
              <a:rPr lang="en-US" dirty="0" smtClean="0"/>
              <a:t>E. </a:t>
            </a:r>
            <a:r>
              <a:rPr lang="en-US" dirty="0" err="1" smtClean="0"/>
              <a:t>g</a:t>
            </a:r>
            <a:r>
              <a:rPr lang="en-US" dirty="0" smtClean="0"/>
              <a:t>., local variables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Dynamically allocated as needed</a:t>
            </a:r>
          </a:p>
          <a:p>
            <a:pPr lvl="1"/>
            <a:r>
              <a:rPr lang="en-US" dirty="0" smtClean="0"/>
              <a:t>When call  </a:t>
            </a:r>
            <a:r>
              <a:rPr lang="en-US" dirty="0" err="1" smtClean="0"/>
              <a:t>malloc</a:t>
            </a:r>
            <a:r>
              <a:rPr lang="en-US" dirty="0" smtClean="0"/>
              <a:t>(), </a:t>
            </a:r>
            <a:r>
              <a:rPr lang="en-US" dirty="0" err="1" smtClean="0"/>
              <a:t>calloc</a:t>
            </a:r>
            <a:r>
              <a:rPr lang="en-US" dirty="0" smtClean="0"/>
              <a:t>(), new()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Statically allocated data</a:t>
            </a:r>
          </a:p>
          <a:p>
            <a:pPr lvl="1"/>
            <a:r>
              <a:rPr lang="en-US" dirty="0" smtClean="0"/>
              <a:t>E.g., global </a:t>
            </a:r>
            <a:r>
              <a:rPr lang="en-US" dirty="0" err="1" smtClean="0"/>
              <a:t>vars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/>
              <a:t>vars</a:t>
            </a:r>
            <a:r>
              <a:rPr lang="en-US" dirty="0" smtClean="0"/>
              <a:t>, string constants</a:t>
            </a:r>
          </a:p>
          <a:p>
            <a:r>
              <a:rPr lang="en-US" dirty="0" smtClean="0"/>
              <a:t>Text  / Shared Libraries</a:t>
            </a:r>
          </a:p>
          <a:p>
            <a:pPr lvl="1"/>
            <a:r>
              <a:rPr lang="en-US" dirty="0" smtClean="0"/>
              <a:t>Executable machine instructions</a:t>
            </a:r>
          </a:p>
          <a:p>
            <a:pPr lvl="1"/>
            <a:r>
              <a:rPr lang="en-US" dirty="0" smtClean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 smtClean="0">
                <a:latin typeface="Calibri" pitchFamily="34" charset="0"/>
              </a:rPr>
              <a:t>Hex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00007FFFFFFFFFFF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04775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400000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14287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18916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04775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143510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 smtClean="0"/>
              <a:t>Idea</a:t>
            </a:r>
          </a:p>
          <a:p>
            <a:pPr lvl="1" eaLnBrk="1" hangingPunct="1"/>
            <a:r>
              <a:rPr lang="en-US" dirty="0" smtClean="0"/>
              <a:t>Place special value (“canary”) on stack just beyond buffer</a:t>
            </a:r>
          </a:p>
          <a:p>
            <a:pPr lvl="1" eaLnBrk="1" hangingPunct="1"/>
            <a:r>
              <a:rPr lang="en-US" dirty="0" smtClean="0"/>
              <a:t>Check for corruption before exiting function</a:t>
            </a:r>
          </a:p>
          <a:p>
            <a:pPr eaLnBrk="1" hangingPunct="1"/>
            <a:r>
              <a:rPr lang="en-US" dirty="0" smtClean="0"/>
              <a:t>GCC Implementation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 smtClean="0"/>
              <a:t>Now the default (disabled earlier)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40072f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sub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endParaRPr lang="sk-SK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400741: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 400761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je 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400763: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181600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17775" y="5044683"/>
            <a:ext cx="6473825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L6               # If same, OK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__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.L6: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Input: </a:t>
            </a:r>
            <a:r>
              <a:rPr lang="en-US" sz="1800" i="1" dirty="0" smtClean="0">
                <a:latin typeface="Calibri" pitchFamily="34" charset="0"/>
              </a:rPr>
              <a:t>0123456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Return-Oriented Programming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(for hackers)</a:t>
            </a:r>
          </a:p>
          <a:p>
            <a:pPr lvl="1"/>
            <a:r>
              <a:rPr lang="en-US" dirty="0" smtClean="0"/>
              <a:t>Stack randomization makes it hard to predict buffer location</a:t>
            </a:r>
          </a:p>
          <a:p>
            <a:pPr lvl="1"/>
            <a:r>
              <a:rPr lang="en-US" dirty="0" smtClean="0"/>
              <a:t>Marking stack </a:t>
            </a:r>
            <a:r>
              <a:rPr lang="en-US" dirty="0" err="1" smtClean="0"/>
              <a:t>nonexecutable</a:t>
            </a:r>
            <a:r>
              <a:rPr lang="en-US" dirty="0" smtClean="0"/>
              <a:t> makes it hard to insert binary code</a:t>
            </a:r>
          </a:p>
          <a:p>
            <a:r>
              <a:rPr lang="en-US" dirty="0" smtClean="0"/>
              <a:t>Alternative Strategy</a:t>
            </a:r>
          </a:p>
          <a:p>
            <a:pPr lvl="1"/>
            <a:r>
              <a:rPr lang="en-US" dirty="0" smtClean="0"/>
              <a:t>Use existing code</a:t>
            </a:r>
          </a:p>
          <a:p>
            <a:pPr lvl="2"/>
            <a:r>
              <a:rPr lang="en-US" dirty="0" smtClean="0"/>
              <a:t>E.g., library code from </a:t>
            </a:r>
            <a:r>
              <a:rPr lang="en-US" dirty="0" err="1" smtClean="0"/>
              <a:t>stdlib</a:t>
            </a:r>
            <a:endParaRPr lang="en-US" dirty="0" smtClean="0"/>
          </a:p>
          <a:p>
            <a:pPr lvl="1"/>
            <a:r>
              <a:rPr lang="en-US" dirty="0" smtClean="0"/>
              <a:t>String together fragments to achieve overall desired outcome</a:t>
            </a:r>
          </a:p>
          <a:p>
            <a:pPr lvl="1"/>
            <a:r>
              <a:rPr lang="en-US" i="1" dirty="0" smtClean="0"/>
              <a:t>Does not overcome stack canaries</a:t>
            </a:r>
          </a:p>
          <a:p>
            <a:r>
              <a:rPr lang="en-US" dirty="0" smtClean="0"/>
              <a:t>Construct program from </a:t>
            </a:r>
            <a:r>
              <a:rPr lang="en-US" i="1" dirty="0" smtClean="0"/>
              <a:t>gadgets</a:t>
            </a:r>
            <a:endParaRPr lang="en-US" dirty="0" smtClean="0"/>
          </a:p>
          <a:p>
            <a:pPr lvl="1"/>
            <a:r>
              <a:rPr lang="en-US" dirty="0" smtClean="0"/>
              <a:t>Sequence of instructions ending in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by single byte </a:t>
            </a:r>
            <a:r>
              <a:rPr lang="en-US" b="1" dirty="0" smtClean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is executable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 smtClean="0"/>
              <a:t>Use tail end of existing functions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(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long a, long b, long c) {    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                                                 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return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</a:t>
              </a:r>
              <a:endParaRPr lang="ro-RO" sz="1600" dirty="0"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  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0f af fe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imul %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rsi,%rdi         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4004d4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8d 04 17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lea (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%rdi,%rdx,1),%rax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4004d8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rax</a:t>
              </a:r>
              <a:r>
                <a:rPr lang="en-US" sz="1800" dirty="0" smtClean="0">
                  <a:latin typeface="Calibri" pitchFamily="34" charset="0"/>
                </a:rPr>
                <a:t> 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rdx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#2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 smtClean="0"/>
              <a:t>Repurpose byte codes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c7 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07 d4 48 89 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c7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  $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c3               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rdi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sym typeface="Wingdings"/>
              </a:rPr>
              <a:t> </a:t>
            </a:r>
            <a:r>
              <a:rPr lang="en-US" sz="1800" dirty="0" err="1" smtClean="0">
                <a:latin typeface="Calibri" pitchFamily="34" charset="0"/>
                <a:sym typeface="Wingdings"/>
              </a:rPr>
              <a:t>rax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Encodes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rax</a:t>
            </a:r>
            <a:r>
              <a:rPr lang="en-US" sz="1800" dirty="0" smtClean="0">
                <a:latin typeface="Courier New"/>
                <a:cs typeface="Courier New"/>
              </a:rPr>
              <a:t>, %</a:t>
            </a:r>
            <a:r>
              <a:rPr lang="en-US" sz="1800" dirty="0" err="1" smtClean="0">
                <a:latin typeface="Courier New"/>
                <a:cs typeface="Courier New"/>
              </a:rPr>
              <a:t>rdi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 smtClean="0"/>
              <a:t>Trigger with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Will start executing Gadget 1</a:t>
            </a:r>
          </a:p>
          <a:p>
            <a:r>
              <a:rPr lang="en-US" dirty="0" smtClean="0"/>
              <a:t>Final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 each gadget will start next one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/>
                  <a:cs typeface="Calibri"/>
                </a:rPr>
                <a:t>Stack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 smtClean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639763"/>
                <a:gridCol w="639762"/>
                <a:gridCol w="320675"/>
                <a:gridCol w="320675"/>
                <a:gridCol w="320675"/>
                <a:gridCol w="320675"/>
                <a:gridCol w="639763"/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 smtClean="0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498600"/>
            <a:ext cx="5791200" cy="4798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</a:t>
            </a:r>
            <a:r>
              <a:rPr lang="fi-FI" sz="1800" dirty="0" smtClean="0">
                <a:latin typeface="Courier New" pitchFamily="49" charset="0"/>
              </a:rPr>
              <a:t> /* 16 </a:t>
            </a:r>
            <a:r>
              <a:rPr lang="fi-FI" sz="1800" dirty="0">
                <a:latin typeface="Courier New" pitchFamily="49" charset="0"/>
              </a:rPr>
              <a:t>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</a:t>
            </a:r>
            <a:r>
              <a:rPr lang="fi-FI" sz="1800" dirty="0" smtClean="0">
                <a:latin typeface="Courier New" pitchFamily="49" charset="0"/>
              </a:rPr>
              <a:t>/</a:t>
            </a:r>
            <a:r>
              <a:rPr lang="fi-FI" sz="1800" dirty="0">
                <a:latin typeface="Courier New" pitchFamily="49" charset="0"/>
              </a:rPr>
              <a:t>*  </a:t>
            </a:r>
            <a:r>
              <a:rPr lang="fi-FI" sz="1800" dirty="0" smtClean="0">
                <a:latin typeface="Courier New" pitchFamily="49" charset="0"/>
              </a:rPr>
              <a:t>2 </a:t>
            </a:r>
            <a:r>
              <a:rPr lang="fi-FI" sz="1800" dirty="0">
                <a:latin typeface="Courier New" pitchFamily="49" charset="0"/>
              </a:rPr>
              <a:t>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*p1, *p2, *p3, *p4;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p1 = malloc(1L &lt;&lt; 28)</a:t>
            </a:r>
            <a:r>
              <a:rPr lang="fi-FI" sz="1800" dirty="0" smtClean="0">
                <a:latin typeface="Courier New" pitchFamily="49" charset="0"/>
              </a:rPr>
              <a:t>; /* 256 MB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p2 = malloc(1L &lt;&lt; 8)</a:t>
            </a:r>
            <a:r>
              <a:rPr lang="fi-FI" sz="1800" dirty="0" smtClean="0">
                <a:latin typeface="Courier New" pitchFamily="49" charset="0"/>
              </a:rPr>
              <a:t>;  /* 256  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p3 = malloc(1L &lt;&lt; 32)</a:t>
            </a:r>
            <a:r>
              <a:rPr lang="fi-FI" sz="1800" dirty="0" smtClean="0">
                <a:latin typeface="Courier New" pitchFamily="49" charset="0"/>
              </a:rPr>
              <a:t>; /*   4 GB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p4 = malloc(1L &lt;&lt; 8)</a:t>
            </a:r>
            <a:r>
              <a:rPr lang="fi-FI" sz="1800" dirty="0" smtClean="0">
                <a:latin typeface="Courier New" pitchFamily="49" charset="0"/>
              </a:rPr>
              <a:t>;  /* 256  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538" y="6319837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858000" y="117157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7581900" y="155257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858000" y="231298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1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 smtClean="0"/>
              <a:t>Which byte </a:t>
            </a:r>
            <a:r>
              <a:rPr lang="en-US" dirty="0"/>
              <a:t>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 smtClean="0"/>
              <a:t>Sparc</a:t>
            </a:r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</a:t>
            </a:r>
            <a:r>
              <a:rPr lang="en-US" dirty="0" smtClean="0"/>
              <a:t>x86, ARM Android and IOS</a:t>
            </a:r>
          </a:p>
          <a:p>
            <a:r>
              <a:rPr lang="en-US" dirty="0" smtClean="0"/>
              <a:t>Bi </a:t>
            </a:r>
            <a:r>
              <a:rPr lang="en-US" dirty="0" err="1" smtClean="0"/>
              <a:t>Endian</a:t>
            </a:r>
            <a:endParaRPr lang="en-US" dirty="0" smtClean="0"/>
          </a:p>
          <a:p>
            <a:pPr lvl="1"/>
            <a:r>
              <a:rPr lang="en-US" dirty="0" smtClean="0"/>
              <a:t>Can be configured either way</a:t>
            </a:r>
          </a:p>
          <a:p>
            <a:pPr lvl="1"/>
            <a:r>
              <a:rPr lang="en-US" dirty="0" smtClean="0"/>
              <a:t>ARM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066800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76400" y="3357265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5726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676400" y="518160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8160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64-bit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Summary of Compound Types in C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</a:t>
            </a:r>
            <a:r>
              <a:rPr lang="en-US" dirty="0" smtClean="0"/>
              <a:t>requirement</a:t>
            </a:r>
          </a:p>
          <a:p>
            <a:pPr marL="552450" lvl="1"/>
            <a:r>
              <a:rPr lang="en-US" dirty="0" smtClean="0"/>
              <a:t>Pointer </a:t>
            </a:r>
            <a:r>
              <a:rPr lang="en-US" dirty="0"/>
              <a:t>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local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0x00007ffe4d3be87c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p1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0x00007f7262a1e010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p3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0x00007f7162a1d010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p4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0x000000008359d120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</a:t>
            </a:r>
            <a:r>
              <a:rPr lang="en-US" sz="1800" dirty="0" smtClean="0">
                <a:latin typeface="Courier New" pitchFamily="49" charset="0"/>
              </a:rPr>
              <a:t>0x000000008359d010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 smtClean="0">
                <a:latin typeface="Courier New" pitchFamily="49" charset="0"/>
              </a:rPr>
              <a:t>big_array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0x0000000080601060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 smtClean="0">
                <a:latin typeface="Courier New" pitchFamily="49" charset="0"/>
              </a:rPr>
              <a:t>0x0000000000601060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</a:t>
            </a:r>
            <a:r>
              <a:rPr lang="en-US" sz="1800" dirty="0" smtClean="0">
                <a:latin typeface="Courier New" pitchFamily="49" charset="0"/>
              </a:rPr>
              <a:t>0x000000000040060c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</a:t>
            </a:r>
            <a:r>
              <a:rPr lang="en-US" sz="1800" dirty="0" smtClean="0">
                <a:latin typeface="Courier New" pitchFamily="49" charset="0"/>
              </a:rPr>
              <a:t>0x0000000000400590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867400" y="715963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00007F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328" name="Line 34"/>
          <p:cNvSpPr>
            <a:spLocks noChangeShapeType="1"/>
          </p:cNvSpPr>
          <p:nvPr/>
        </p:nvSpPr>
        <p:spPr bwMode="auto">
          <a:xfrm>
            <a:off x="7581900" y="10382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2209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0" y="1752600"/>
            <a:ext cx="1544638" cy="3303759"/>
            <a:chOff x="4841481" y="1752600"/>
            <a:chExt cx="2037157" cy="3303759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4876800" y="1752600"/>
              <a:ext cx="2001838" cy="7620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4876800" y="2073275"/>
              <a:ext cx="2001838" cy="74612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870380" y="3066106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841481" y="3398065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/>
              <a:t>Buffer Overflow</a:t>
            </a:r>
          </a:p>
          <a:p>
            <a:pPr lvl="1">
              <a:defRPr/>
            </a:pPr>
            <a:r>
              <a:rPr lang="en-US" dirty="0" smtClean="0"/>
              <a:t>Vulnerability</a:t>
            </a:r>
          </a:p>
          <a:p>
            <a:pPr lvl="1">
              <a:defRPr/>
            </a:pPr>
            <a:r>
              <a:rPr lang="en-US" dirty="0" smtClean="0"/>
              <a:t>Protection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Recall: Memory </a:t>
            </a:r>
            <a:r>
              <a:rPr lang="en-US" b="1" dirty="0"/>
              <a:t>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dirty="0" smtClean="0"/>
              <a:t>system specific</a:t>
            </a:r>
            <a:endParaRPr lang="en-US" dirty="0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(6)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92195"/>
              </p:ext>
            </p:extLst>
          </p:nvPr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Generally called a “buffer overflow”</a:t>
            </a:r>
          </a:p>
          <a:p>
            <a:pPr lvl="1" eaLnBrk="1" hangingPunct="1"/>
            <a:r>
              <a:rPr lang="en-US" dirty="0"/>
              <a:t>w</a:t>
            </a:r>
            <a:r>
              <a:rPr lang="en-US" dirty="0" smtClean="0"/>
              <a:t>hen exceeding the memory size allocated for an array</a:t>
            </a:r>
          </a:p>
          <a:p>
            <a:pPr eaLnBrk="1" hangingPunct="1"/>
            <a:r>
              <a:rPr lang="en-US" dirty="0" smtClean="0"/>
              <a:t>Why a big deal?</a:t>
            </a:r>
          </a:p>
          <a:p>
            <a:pPr lvl="1" eaLnBrk="1" hangingPunct="1"/>
            <a:r>
              <a:rPr lang="en-US" dirty="0" smtClean="0"/>
              <a:t>It’s the #1 technical cause of security vulnerabilities</a:t>
            </a:r>
          </a:p>
          <a:p>
            <a:pPr lvl="2" eaLnBrk="1" hangingPunct="1"/>
            <a:r>
              <a:rPr lang="en-US" dirty="0" smtClean="0"/>
              <a:t>#1 overall cause is social engineering / user ignorance</a:t>
            </a:r>
          </a:p>
          <a:p>
            <a:pPr eaLnBrk="1" hangingPunct="1"/>
            <a:r>
              <a:rPr lang="en-US" dirty="0" smtClean="0"/>
              <a:t>Most common form</a:t>
            </a:r>
            <a:endParaRPr lang="en-US" dirty="0"/>
          </a:p>
          <a:p>
            <a:pPr lvl="1" eaLnBrk="1" hangingPunct="1"/>
            <a:r>
              <a:rPr lang="en-US" dirty="0" smtClean="0"/>
              <a:t>Unchecked lengths on string inputs</a:t>
            </a:r>
          </a:p>
          <a:p>
            <a:pPr lvl="1" eaLnBrk="1" hangingPunct="1"/>
            <a:r>
              <a:rPr lang="en-US" dirty="0" smtClean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</a:t>
            </a:r>
            <a:r>
              <a:rPr lang="en-US" dirty="0" smtClean="0"/>
              <a:t>ometimes referred to as stack smashing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27397</TotalTime>
  <Words>3138</Words>
  <Application>Microsoft Office PowerPoint</Application>
  <PresentationFormat>On-screen Show (4:3)</PresentationFormat>
  <Paragraphs>1034</Paragraphs>
  <Slides>47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9" baseType="lpstr">
      <vt:lpstr>Courier</vt:lpstr>
      <vt:lpstr>Gill Sans</vt:lpstr>
      <vt:lpstr>Lucida Grande</vt:lpstr>
      <vt:lpstr>Monaco</vt:lpstr>
      <vt:lpstr>MS Mincho</vt:lpstr>
      <vt:lpstr>ＭＳ Ｐゴシック</vt:lpstr>
      <vt:lpstr>Zapf Dingbats</vt:lpstr>
      <vt:lpstr>ヒラギノ角ゴ ProN W3</vt:lpstr>
      <vt:lpstr>ヒラギノ角ゴ ProN W6</vt:lpstr>
      <vt:lpstr>Arial</vt:lpstr>
      <vt:lpstr>Arial Narrow</vt:lpstr>
      <vt:lpstr>Calibri</vt:lpstr>
      <vt:lpstr>Calibri Bold</vt:lpstr>
      <vt:lpstr>Calibri Bold Italic</vt:lpstr>
      <vt:lpstr>Courier New</vt:lpstr>
      <vt:lpstr>Courier New Bold</vt:lpstr>
      <vt:lpstr>Times New Roman</vt:lpstr>
      <vt:lpstr>Wingdings</vt:lpstr>
      <vt:lpstr>Wingdings 2</vt:lpstr>
      <vt:lpstr>template2007</vt:lpstr>
      <vt:lpstr>Title Only</vt:lpstr>
      <vt:lpstr>Worksheet</vt:lpstr>
      <vt:lpstr>Machine-Level Programming V: Advanced Topics  15-213: Introduction to Computer Systems 9th Lecture, Sep. 29, 2015</vt:lpstr>
      <vt:lpstr>Today</vt:lpstr>
      <vt:lpstr>x86-64 Linux Memory Layout</vt:lpstr>
      <vt:lpstr>Memory Allocation Example</vt:lpstr>
      <vt:lpstr>x86-64 Example Addresses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Code Injection Attacks</vt:lpstr>
      <vt:lpstr>Exploits Based on Buffer Overflows</vt:lpstr>
      <vt:lpstr>Example: the original Internet worm (1988)</vt:lpstr>
      <vt:lpstr>Example 2: IM War</vt:lpstr>
      <vt:lpstr>IM War (cont.)</vt:lpstr>
      <vt:lpstr>PowerPoint Presentation</vt:lpstr>
      <vt:lpstr>Aside: Worms and Viruses</vt:lpstr>
      <vt:lpstr>OK, 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Return-Oriented Programming Attacks</vt:lpstr>
      <vt:lpstr>Gadget Example #1</vt:lpstr>
      <vt:lpstr>Gadget Example #2</vt:lpstr>
      <vt:lpstr>ROP Execution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Summary of Compound Types in 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436</cp:revision>
  <cp:lastPrinted>2014-09-23T07:19:34Z</cp:lastPrinted>
  <dcterms:created xsi:type="dcterms:W3CDTF">2012-10-15T22:47:51Z</dcterms:created>
  <dcterms:modified xsi:type="dcterms:W3CDTF">2018-08-19T13:55:52Z</dcterms:modified>
</cp:coreProperties>
</file>