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1144" r:id="rId2"/>
    <p:sldId id="1145" r:id="rId3"/>
    <p:sldId id="1088" r:id="rId4"/>
    <p:sldId id="1089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4" r:id="rId20"/>
    <p:sldId id="1106" r:id="rId21"/>
    <p:sldId id="1146" r:id="rId22"/>
    <p:sldId id="1147" r:id="rId23"/>
    <p:sldId id="1150" r:id="rId24"/>
    <p:sldId id="1053" r:id="rId25"/>
    <p:sldId id="1153" r:id="rId26"/>
    <p:sldId id="1152" r:id="rId27"/>
    <p:sldId id="1154" r:id="rId28"/>
    <p:sldId id="1041" r:id="rId29"/>
    <p:sldId id="1042" r:id="rId30"/>
    <p:sldId id="1160" r:id="rId31"/>
    <p:sldId id="1043" r:id="rId32"/>
    <p:sldId id="1054" r:id="rId33"/>
    <p:sldId id="1055" r:id="rId34"/>
    <p:sldId id="1056" r:id="rId35"/>
    <p:sldId id="1057" r:id="rId36"/>
    <p:sldId id="1058" r:id="rId37"/>
    <p:sldId id="1059" r:id="rId38"/>
    <p:sldId id="1060" r:id="rId39"/>
    <p:sldId id="1061" r:id="rId40"/>
    <p:sldId id="1062" r:id="rId41"/>
    <p:sldId id="1063" r:id="rId42"/>
    <p:sldId id="1064" r:id="rId43"/>
    <p:sldId id="1065" r:id="rId44"/>
    <p:sldId id="1155" r:id="rId45"/>
    <p:sldId id="1158" r:id="rId46"/>
    <p:sldId id="1162" r:id="rId47"/>
    <p:sldId id="1163" r:id="rId48"/>
    <p:sldId id="1159" r:id="rId49"/>
    <p:sldId id="1076" r:id="rId50"/>
    <p:sldId id="1161" r:id="rId51"/>
    <p:sldId id="1077" r:id="rId52"/>
    <p:sldId id="1078" r:id="rId53"/>
    <p:sldId id="1079" r:id="rId54"/>
    <p:sldId id="1080" r:id="rId55"/>
    <p:sldId id="1081" r:id="rId56"/>
    <p:sldId id="1086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AFF"/>
    <a:srgbClr val="D4EEFF"/>
    <a:srgbClr val="CBDBFF"/>
    <a:srgbClr val="D5F1CF"/>
    <a:srgbClr val="F1C7C7"/>
    <a:srgbClr val="F6F5BD"/>
    <a:srgbClr val="990000"/>
    <a:srgbClr val="EDEA77"/>
    <a:srgbClr val="FF99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58" d="100"/>
          <a:sy n="58" d="100"/>
        </p:scale>
        <p:origin x="119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17595664"/>
        <c:axId val="-1717587504"/>
      </c:scatterChart>
      <c:valAx>
        <c:axId val="-1717595664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1717587504"/>
        <c:crosses val="autoZero"/>
        <c:crossBetween val="midCat"/>
      </c:valAx>
      <c:valAx>
        <c:axId val="-1717587504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171759566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17596208"/>
        <c:axId val="-1717584784"/>
      </c:scatterChart>
      <c:valAx>
        <c:axId val="-1717596208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1717584784"/>
        <c:crosses val="autoZero"/>
        <c:crossBetween val="midCat"/>
      </c:valAx>
      <c:valAx>
        <c:axId val="-1717584784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171759620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17582608"/>
        <c:axId val="-1717590768"/>
      </c:scatterChart>
      <c:valAx>
        <c:axId val="-1717582608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1717590768"/>
        <c:crosses val="autoZero"/>
        <c:crossBetween val="midCat"/>
      </c:valAx>
      <c:valAx>
        <c:axId val="-171759076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171758260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87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381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86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303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725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219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15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5848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721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549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655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2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7522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0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99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2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0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47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9171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5018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203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492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3755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3772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6727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6779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5960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801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4972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595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1837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0663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095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3086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6616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9632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08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608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864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8276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00928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23613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0256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65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9563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93364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46546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636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688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365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40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43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Program Optimization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 to Convert String to Lower Case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Optimization Blocker #1: Procedure Calls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 smtClean="0"/>
              <a:t>Time quadruples when double string length</a:t>
            </a:r>
          </a:p>
          <a:p>
            <a:pPr lvl="1" eaLnBrk="1" hangingPunct="1"/>
            <a:r>
              <a:rPr lang="en-US" smtClean="0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 </a:t>
            </a:r>
            <a:r>
              <a:rPr lang="en-US" sz="1800" smtClean="0">
                <a:latin typeface="Courier New" pitchFamily="49" charset="0"/>
              </a:rPr>
              <a:t>strlen</a:t>
            </a:r>
            <a:r>
              <a:rPr lang="en-US" sz="1800" smtClean="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Overall O(N</a:t>
            </a:r>
            <a:r>
              <a:rPr lang="en-US" sz="1800" baseline="30000" smtClean="0"/>
              <a:t>2</a:t>
            </a:r>
            <a:r>
              <a:rPr lang="en-US" sz="1800" smtClean="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 smtClean="0"/>
              <a:t>Move call to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outside of loop</a:t>
            </a:r>
          </a:p>
          <a:p>
            <a:pPr lvl="1" eaLnBrk="1" hangingPunct="1"/>
            <a:r>
              <a:rPr lang="en-US" dirty="0" smtClean="0"/>
              <a:t>Since result does not change from one iteration to another</a:t>
            </a:r>
          </a:p>
          <a:p>
            <a:pPr lvl="1" eaLnBrk="1" hangingPunct="1"/>
            <a:r>
              <a:rPr lang="en-US" dirty="0" smtClean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lower(char </a:t>
            </a:r>
            <a:r>
              <a:rPr lang="en-US" sz="1800" dirty="0">
                <a:latin typeface="Courier New" pitchFamily="49" charset="0"/>
              </a:rPr>
              <a:t>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 smtClean="0"/>
              <a:t>Time doubles when double string length</a:t>
            </a:r>
          </a:p>
          <a:p>
            <a:pPr lvl="1" eaLnBrk="1" hangingPunct="1"/>
            <a:r>
              <a:rPr lang="en-US" smtClean="0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 smtClean="0"/>
              <a:t>Why couldn’t compiler move </a:t>
            </a:r>
            <a:r>
              <a:rPr lang="en-US" sz="2000" dirty="0" err="1" smtClean="0">
                <a:latin typeface="Courier New" pitchFamily="49" charset="0"/>
              </a:rPr>
              <a:t>strlen</a:t>
            </a:r>
            <a:r>
              <a:rPr lang="en-US" sz="2000" i="1" dirty="0" smtClean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 smtClean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 smtClean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 smtClean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 smtClean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 smtClean="0"/>
              <a:t>Procedure </a:t>
            </a:r>
            <a:r>
              <a:rPr lang="en-US" sz="1600" dirty="0" smtClean="0">
                <a:latin typeface="Courier New" pitchFamily="49" charset="0"/>
              </a:rPr>
              <a:t>lower</a:t>
            </a:r>
            <a:r>
              <a:rPr lang="en-US" sz="1600" dirty="0" smtClean="0"/>
              <a:t> could interact with </a:t>
            </a:r>
            <a:r>
              <a:rPr lang="en-US" sz="1600" dirty="0" err="1" smtClean="0">
                <a:latin typeface="Courier New" pitchFamily="49" charset="0"/>
              </a:rPr>
              <a:t>strlen</a:t>
            </a:r>
            <a:endParaRPr lang="en-US" sz="16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 smtClean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 smtClean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 smtClean="0"/>
              <a:t>Remedies:</a:t>
            </a:r>
          </a:p>
          <a:p>
            <a:pPr lvl="1" eaLnBrk="1" hangingPunct="1">
              <a:defRPr/>
            </a:pPr>
            <a:r>
              <a:rPr lang="en-US" sz="1800" dirty="0" smtClean="0"/>
              <a:t>Use of inline functions</a:t>
            </a:r>
          </a:p>
          <a:p>
            <a:pPr lvl="2">
              <a:defRPr/>
            </a:pPr>
            <a:r>
              <a:rPr lang="en-US" sz="1800" dirty="0" smtClean="0"/>
              <a:t>GCC does this with –O1</a:t>
            </a:r>
          </a:p>
          <a:p>
            <a:pPr lvl="3">
              <a:defRPr/>
            </a:pPr>
            <a:r>
              <a:rPr lang="en-US" sz="1800" dirty="0" smtClean="0"/>
              <a:t>Within single file</a:t>
            </a:r>
          </a:p>
          <a:p>
            <a:pPr lvl="1" eaLnBrk="1" hangingPunct="1">
              <a:defRPr/>
            </a:pPr>
            <a:r>
              <a:rPr lang="en-US" sz="1800" dirty="0" smtClean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(%rsi,%rax,8), %</a:t>
            </a:r>
            <a:r>
              <a:rPr lang="en-US" sz="1400" dirty="0" smtClean="0">
                <a:latin typeface="Courier New" pitchFamily="49" charset="0"/>
              </a:rPr>
              <a:t>xmm0	# FP load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smtClean="0">
                <a:latin typeface="Courier New" pitchFamily="49" charset="0"/>
              </a:rPr>
              <a:t>xmm0		# FP add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%xmm0, (%rsi,%rax,8</a:t>
            </a:r>
            <a:r>
              <a:rPr lang="en-US" sz="1400" dirty="0" smtClean="0">
                <a:latin typeface="Courier New" pitchFamily="49" charset="0"/>
              </a:rPr>
              <a:t>)	# FP store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</a:t>
            </a:r>
            <a:r>
              <a:rPr lang="en-US" sz="1400" dirty="0" smtClean="0">
                <a:latin typeface="Courier New" pitchFamily="49" charset="0"/>
              </a:rPr>
              <a:t>L4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4,   8,  16},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smtClean="0">
                <a:latin typeface="Courier New" pitchFamily="49" charset="0"/>
              </a:rPr>
              <a:t>xmm0	# FP load + add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Code motion/</a:t>
            </a:r>
            <a:r>
              <a:rPr lang="en-US" dirty="0" err="1" smtClean="0">
                <a:solidFill>
                  <a:srgbClr val="7F7F7F"/>
                </a:solidFill>
              </a:rPr>
              <a:t>precomputation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Sharing of common </a:t>
            </a:r>
            <a:r>
              <a:rPr lang="en-US" dirty="0" err="1" smtClean="0">
                <a:solidFill>
                  <a:srgbClr val="7F7F7F"/>
                </a:solidFill>
              </a:rPr>
              <a:t>subexpressions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 smtClean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Dealing with Conditionals</a:t>
            </a:r>
            <a:endParaRPr lang="en-US" b="1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Instruction-Level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general understanding of modern processor design</a:t>
            </a:r>
          </a:p>
          <a:p>
            <a:pPr lvl="1"/>
            <a:r>
              <a:rPr lang="en-US" dirty="0" smtClean="0"/>
              <a:t>Hardware can execute multiple instructions in parallel</a:t>
            </a:r>
          </a:p>
          <a:p>
            <a:r>
              <a:rPr lang="en-US" dirty="0" smtClean="0"/>
              <a:t>Performance limited by data dependencies</a:t>
            </a:r>
          </a:p>
          <a:p>
            <a:r>
              <a:rPr lang="en-US" dirty="0" smtClean="0"/>
              <a:t>Simple transformations can yield dramatic performance improvement</a:t>
            </a:r>
          </a:p>
          <a:p>
            <a:pPr lvl="1"/>
            <a:r>
              <a:rPr lang="en-US" dirty="0" smtClean="0"/>
              <a:t>Compilers often cannot make these transformations</a:t>
            </a:r>
          </a:p>
          <a:p>
            <a:pPr lvl="1"/>
            <a:r>
              <a:rPr lang="en-US" dirty="0" smtClean="0"/>
              <a:t>Lack of </a:t>
            </a:r>
            <a:r>
              <a:rPr lang="en-US" dirty="0" err="1" smtClean="0"/>
              <a:t>associativity</a:t>
            </a:r>
            <a:r>
              <a:rPr lang="en-US" dirty="0" smtClean="0"/>
              <a:t> and </a:t>
            </a:r>
            <a:r>
              <a:rPr lang="en-US" dirty="0" err="1" smtClean="0"/>
              <a:t>distributivity</a:t>
            </a:r>
            <a:r>
              <a:rPr lang="en-US" dirty="0" smtClean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Example: Data Type for Vectors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 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and store at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get_vec_element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(*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 v,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if (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&gt;= v-&gt;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= v-&gt;data[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data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1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len-1</a:t>
            </a:r>
            <a:endParaRPr lang="en-US" sz="1600" dirty="0">
              <a:latin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</a:rPr>
              <a:t>nt</a:t>
            </a: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</a:rPr>
              <a:t>long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/>
              <a:t>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</a:rPr>
              <a:t>nt</a:t>
            </a: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</a:rPr>
              <a:t>long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 smtClean="0"/>
              <a:t>Convenient way to express performance of program that operates on vectors or lists</a:t>
            </a:r>
          </a:p>
          <a:p>
            <a:r>
              <a:rPr lang="en-US" sz="2000" dirty="0" smtClean="0"/>
              <a:t>Length = n</a:t>
            </a:r>
          </a:p>
          <a:p>
            <a:r>
              <a:rPr lang="en-US" sz="2000" dirty="0" smtClean="0"/>
              <a:t>In our case: </a:t>
            </a:r>
            <a:r>
              <a:rPr lang="en-US" sz="2000" dirty="0" smtClean="0">
                <a:solidFill>
                  <a:srgbClr val="C00000"/>
                </a:solidFill>
              </a:rPr>
              <a:t>CPE = cycles per OP</a:t>
            </a:r>
            <a:endParaRPr lang="en-US" sz="2000" dirty="0" smtClean="0"/>
          </a:p>
          <a:p>
            <a:r>
              <a:rPr lang="en-US" sz="2000" dirty="0" smtClean="0"/>
              <a:t>T = CPE*n + Overhead</a:t>
            </a:r>
          </a:p>
          <a:p>
            <a:pPr lvl="1"/>
            <a:r>
              <a:rPr lang="en-US" sz="1600" dirty="0" smtClean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Performance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94008"/>
              </p:ext>
            </p:extLst>
          </p:nvPr>
        </p:nvGraphicFramePr>
        <p:xfrm>
          <a:off x="396875" y="4267200"/>
          <a:ext cx="8229600" cy="1777873"/>
        </p:xfrm>
        <a:graphic>
          <a:graphicData uri="http://schemas.openxmlformats.org/drawingml/2006/table">
            <a:tbl>
              <a:tblPr/>
              <a:tblGrid>
                <a:gridCol w="2362200"/>
                <a:gridCol w="1466850"/>
                <a:gridCol w="1466850"/>
                <a:gridCol w="1466850"/>
                <a:gridCol w="146685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 smtClean="0"/>
              <a:t>Move </a:t>
            </a:r>
            <a:r>
              <a:rPr lang="en-US" dirty="0" err="1" smtClean="0"/>
              <a:t>vec_length</a:t>
            </a:r>
            <a:r>
              <a:rPr lang="en-US" dirty="0" smtClean="0"/>
              <a:t> out of loop</a:t>
            </a:r>
          </a:p>
          <a:p>
            <a:r>
              <a:rPr lang="en-US" dirty="0" smtClean="0"/>
              <a:t>Avoid bounds check on each cycle</a:t>
            </a:r>
          </a:p>
          <a:p>
            <a:r>
              <a:rPr lang="en-US" dirty="0" smtClean="0"/>
              <a:t>Accumulate in temporary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 smtClean="0"/>
              <a:t>Eliminates sources of overhead in loop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Definition:</a:t>
            </a:r>
            <a:r>
              <a:rPr lang="en-US" dirty="0" smtClean="0"/>
              <a:t> A superscalar processor can issue and execute </a:t>
            </a:r>
            <a:r>
              <a:rPr lang="en-US" i="1" dirty="0" smtClean="0">
                <a:solidFill>
                  <a:srgbClr val="990000"/>
                </a:solidFill>
              </a:rPr>
              <a:t>multiple instructions in one cycle</a:t>
            </a:r>
            <a:r>
              <a:rPr lang="en-US" dirty="0" smtClean="0"/>
              <a:t>. The instructions are retrieved from a sequential instruction stream and are usually scheduled dynamically.</a:t>
            </a:r>
          </a:p>
          <a:p>
            <a:endParaRPr lang="en-US" dirty="0" smtClean="0"/>
          </a:p>
          <a:p>
            <a:r>
              <a:rPr lang="en-US" dirty="0" smtClean="0"/>
              <a:t>Benefit: without programming effort, superscalar processor can take advantage of the </a:t>
            </a:r>
            <a:r>
              <a:rPr lang="en-US" i="1" dirty="0" smtClean="0">
                <a:solidFill>
                  <a:srgbClr val="990000"/>
                </a:solidFill>
              </a:rPr>
              <a:t>instruction level parallelism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that most programs have</a:t>
            </a:r>
          </a:p>
          <a:p>
            <a:endParaRPr lang="en-US" dirty="0" smtClean="0"/>
          </a:p>
          <a:p>
            <a:r>
              <a:rPr lang="en-US" dirty="0" smtClean="0"/>
              <a:t>Most modern CPUs are superscalar.</a:t>
            </a:r>
          </a:p>
          <a:p>
            <a:r>
              <a:rPr lang="en-US" dirty="0" smtClean="0"/>
              <a:t>Intel: since Pentium (1993)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 smtClean="0"/>
              <a:t>There’s more to performance than asymptotic complexity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Constant factors matter too!</a:t>
            </a:r>
          </a:p>
          <a:p>
            <a:pPr lvl="1" eaLnBrk="1" hangingPunct="1">
              <a:defRPr/>
            </a:pPr>
            <a:r>
              <a:rPr lang="en-US" dirty="0" smtClean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 smtClean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 smtClean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 smtClean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 smtClean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 smtClean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 smtClean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 smtClean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 smtClean="0"/>
              <a:t>Pipelined Functional Units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1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2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3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 smtClean="0">
                <a:latin typeface="Courier New" pitchFamily="49" charset="0"/>
              </a:rPr>
              <a:t>mult_eg</a:t>
            </a:r>
            <a:r>
              <a:rPr lang="en-US" sz="1600" dirty="0" smtClean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p3;
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 smtClean="0"/>
              <a:t>Divide computation into stages</a:t>
            </a:r>
          </a:p>
          <a:p>
            <a:pPr lvl="1"/>
            <a:r>
              <a:rPr lang="en-US" dirty="0" smtClean="0"/>
              <a:t>Pass partial computations from stage to stage</a:t>
            </a:r>
          </a:p>
          <a:p>
            <a:pPr lvl="1"/>
            <a:r>
              <a:rPr lang="en-US" dirty="0" smtClean="0"/>
              <a:t>Stage </a:t>
            </a:r>
            <a:r>
              <a:rPr lang="en-US" dirty="0" err="1" smtClean="0"/>
              <a:t>i</a:t>
            </a:r>
            <a:r>
              <a:rPr lang="en-US" dirty="0" smtClean="0"/>
              <a:t> can start on new computation once values passed to i+1</a:t>
            </a:r>
          </a:p>
          <a:p>
            <a:pPr lvl="1"/>
            <a:r>
              <a:rPr lang="en-US" dirty="0" smtClean="0"/>
              <a:t>E.g., complete 3 multiplications in 7 cycles, even though each requires 3 cycles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33139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/>
                <a:gridCol w="838200"/>
                <a:gridCol w="838200"/>
                <a:gridCol w="685800"/>
                <a:gridCol w="762000"/>
                <a:gridCol w="838200"/>
                <a:gridCol w="914400"/>
                <a:gridCol w="9144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Time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 smtClean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1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2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3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Haswell</a:t>
            </a:r>
            <a:r>
              <a:rPr lang="en-US" dirty="0" smtClean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</a:t>
            </a:r>
            <a:r>
              <a:rPr lang="en-US" sz="1800" dirty="0" smtClean="0"/>
              <a:t>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divide</a:t>
            </a:r>
            <a:endParaRPr lang="en-US" dirty="0" smtClean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 smtClean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rbp</a:t>
            </a:r>
            <a:r>
              <a:rPr lang="en-US" sz="1400" dirty="0" smtClean="0">
                <a:latin typeface="Courier New" pitchFamily="49" charset="0"/>
              </a:rPr>
              <a:t>	# Compare </a:t>
            </a:r>
            <a:r>
              <a:rPr lang="en-US" sz="1400" dirty="0" err="1" smtClean="0">
                <a:latin typeface="Courier New" pitchFamily="49" charset="0"/>
              </a:rPr>
              <a:t>length:i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	.L519	# If &gt;,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01171"/>
              </p:ext>
            </p:extLst>
          </p:nvPr>
        </p:nvGraphicFramePr>
        <p:xfrm>
          <a:off x="1570037" y="40133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 smtClean="0"/>
              <a:t> </a:t>
            </a:r>
            <a:r>
              <a:rPr lang="en-US" sz="1600" b="1" dirty="0" smtClean="0">
                <a:latin typeface="Courier New" pitchFamily="49" charset="0"/>
              </a:rPr>
              <a:t>((((((((1 * d[0]) * d[1]) * d[2]) * d[3]) 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 smtClean="0"/>
              <a:t>Sequential dependence</a:t>
            </a:r>
          </a:p>
          <a:p>
            <a:pPr marL="687388" lvl="1" indent="-287338">
              <a:defRPr/>
            </a:pPr>
            <a:r>
              <a:rPr lang="en-US" dirty="0" smtClean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 smtClean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Helps integer add</a:t>
            </a:r>
          </a:p>
          <a:p>
            <a:pPr lvl="1">
              <a:defRPr/>
            </a:pPr>
            <a:r>
              <a:rPr lang="en-US" dirty="0" smtClean="0"/>
              <a:t>Achieves latency bound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Others don’t improve. </a:t>
            </a:r>
            <a:r>
              <a:rPr lang="en-US" i="1" dirty="0" smtClean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 smtClean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9756"/>
              </p:ext>
            </p:extLst>
          </p:nvPr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</a:t>
            </a:r>
            <a:r>
              <a:rPr lang="en-US" dirty="0" err="1" smtClean="0"/>
              <a:t>Reassociation</a:t>
            </a:r>
            <a:r>
              <a:rPr lang="en-US" dirty="0" smtClean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 smtClean="0"/>
              <a:t>Can this change the result of the computation?</a:t>
            </a:r>
          </a:p>
          <a:p>
            <a:r>
              <a:rPr lang="en-US" sz="2800" dirty="0" smtClean="0"/>
              <a:t>Yes, for FP. </a:t>
            </a:r>
            <a:r>
              <a:rPr lang="en-US" sz="2800" i="1" dirty="0" smtClean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Nearly 2x speedup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r>
              <a:rPr lang="en-US" dirty="0" smtClean="0"/>
              <a:t>Reason: Breaks sequential dependency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3069"/>
              </p:ext>
            </p:extLst>
          </p:nvPr>
        </p:nvGraphicFramePr>
        <p:xfrm>
          <a:off x="1570037" y="1066800"/>
          <a:ext cx="6003925" cy="3165221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91400" y="4267200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953414" y="478259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units for FP *</a:t>
            </a:r>
          </a:p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191000" y="4191000"/>
            <a:ext cx="1771814" cy="158183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81814" y="5696634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4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units for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+</a:t>
            </a:r>
          </a:p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 smtClean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 smtClean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(N/2+1)*D cycles:</a:t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 smtClean="0"/>
              <a:t>Different form of </a:t>
            </a:r>
            <a:r>
              <a:rPr lang="en-US" sz="2800" dirty="0" err="1" smtClean="0"/>
              <a:t>reassociation</a:t>
            </a:r>
            <a:endParaRPr lang="en-US" sz="2800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smtClean="0"/>
              <a:t>register allocation</a:t>
            </a:r>
          </a:p>
          <a:p>
            <a:pPr lvl="1" eaLnBrk="1" hangingPunct="1">
              <a:defRPr/>
            </a:pPr>
            <a:r>
              <a:rPr lang="en-US" smtClean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smtClean="0"/>
              <a:t>dead code elimination</a:t>
            </a:r>
          </a:p>
          <a:p>
            <a:pPr lvl="1" eaLnBrk="1" hangingPunct="1">
              <a:defRPr/>
            </a:pPr>
            <a:r>
              <a:rPr lang="en-US" smtClean="0"/>
              <a:t>eliminating minor inefficiencies</a:t>
            </a:r>
          </a:p>
          <a:p>
            <a:pPr eaLnBrk="1" hangingPunct="1">
              <a:defRPr/>
            </a:pPr>
            <a:r>
              <a:rPr lang="en-US" smtClean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smtClean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smtClean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smtClean="0"/>
              <a:t>but constant factors also matter</a:t>
            </a:r>
          </a:p>
          <a:p>
            <a:pPr eaLnBrk="1" hangingPunct="1">
              <a:defRPr/>
            </a:pPr>
            <a:r>
              <a:rPr lang="en-US" smtClean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smtClean="0"/>
              <a:t>potential memory aliasing</a:t>
            </a:r>
          </a:p>
          <a:p>
            <a:pPr lvl="1" eaLnBrk="1" hangingPunct="1">
              <a:defRPr/>
            </a:pPr>
            <a:r>
              <a:rPr lang="en-US" smtClean="0"/>
              <a:t>potential procedure side-effects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+ makes use of two load units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2x speedup (over unroll2)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88528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Can unroll to any degree L</a:t>
            </a:r>
          </a:p>
          <a:p>
            <a:pPr lvl="1" eaLnBrk="1" hangingPunct="1">
              <a:defRPr/>
            </a:pPr>
            <a:r>
              <a:rPr lang="en-US" dirty="0" smtClean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 smtClean="0"/>
              <a:t>L must be multiple of K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Limitations</a:t>
            </a:r>
          </a:p>
          <a:p>
            <a:pPr lvl="1" eaLnBrk="1" hangingPunct="1">
              <a:defRPr/>
            </a:pPr>
            <a:r>
              <a:rPr lang="en-US" dirty="0" smtClean="0"/>
              <a:t>Diminishing returns</a:t>
            </a:r>
          </a:p>
          <a:p>
            <a:pPr lvl="2" eaLnBrk="1" hangingPunct="1">
              <a:defRPr/>
            </a:pPr>
            <a:r>
              <a:rPr lang="en-US" dirty="0" smtClean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 smtClean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 smtClean="0"/>
              <a:t>Finish off iterations sequentially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Double FP Multiplication</a:t>
            </a:r>
          </a:p>
          <a:p>
            <a:pPr lvl="1" eaLnBrk="1" hangingPunct="1">
              <a:defRPr/>
            </a:pPr>
            <a:r>
              <a:rPr lang="en-US" dirty="0" smtClean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</a:t>
            </a:r>
            <a:r>
              <a:rPr lang="en-US" dirty="0" err="1" smtClean="0"/>
              <a:t>Int</a:t>
            </a:r>
            <a:r>
              <a:rPr lang="en-US" dirty="0" smtClean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Integer addition</a:t>
            </a:r>
          </a:p>
          <a:p>
            <a:pPr lvl="1" eaLnBrk="1" hangingPunct="1">
              <a:defRPr/>
            </a:pPr>
            <a:r>
              <a:rPr lang="en-US" dirty="0" smtClean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 smtClean="0"/>
              <a:t>Up to 42X improvement over original, </a:t>
            </a:r>
            <a:r>
              <a:rPr lang="en-US" dirty="0" err="1" smtClean="0"/>
              <a:t>unoptimized</a:t>
            </a:r>
            <a:r>
              <a:rPr lang="en-US" dirty="0" smtClean="0"/>
              <a:t> code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58130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 smtClean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%ymm0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%ymm1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 smtClean="0">
                  <a:latin typeface="Courier New" charset="0"/>
                </a:rPr>
                <a:t>vaddpd</a:t>
              </a:r>
              <a:r>
                <a:rPr lang="en-US" dirty="0" smtClean="0">
                  <a:latin typeface="Courier New" charset="0"/>
                </a:rPr>
                <a:t> %ymm0, %ymm1, %ymm1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%ymm0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%ymm1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 smtClean="0">
                  <a:latin typeface="Courier New" charset="0"/>
                </a:rPr>
                <a:t>vaddsd</a:t>
              </a:r>
              <a:r>
                <a:rPr lang="en-US" dirty="0" smtClean="0">
                  <a:latin typeface="Courier New" charset="0"/>
                </a:rPr>
                <a:t> %ymm0, %ymm1, %ymm1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Make use of AVX Instructions</a:t>
            </a:r>
          </a:p>
          <a:p>
            <a:pPr lvl="1" eaLnBrk="1" hangingPunct="1">
              <a:defRPr/>
            </a:pPr>
            <a:r>
              <a:rPr lang="en-US" dirty="0" smtClean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 smtClean="0"/>
              <a:t>See Web Aside OPT:SIMD on CS:APP web page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76137"/>
              </p:ext>
            </p:extLst>
          </p:nvPr>
        </p:nvGraphicFramePr>
        <p:xfrm>
          <a:off x="357016" y="1168527"/>
          <a:ext cx="7796385" cy="2939923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 smtClean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 smtClean="0">
                <a:solidFill>
                  <a:srgbClr val="990000"/>
                </a:solidFill>
              </a:rPr>
              <a:t>Instruction Control Unit </a:t>
            </a:r>
            <a:r>
              <a:rPr lang="en-US" dirty="0" smtClean="0"/>
              <a:t>must work well ahead of </a:t>
            </a:r>
            <a:r>
              <a:rPr lang="en-US" dirty="0" smtClean="0">
                <a:solidFill>
                  <a:srgbClr val="990000"/>
                </a:solidFill>
              </a:rPr>
              <a:t>Execution 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457200" lvl="1" indent="-173038">
              <a:defRPr/>
            </a:pPr>
            <a:r>
              <a:rPr lang="en-US" dirty="0" smtClean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 smtClean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 smtClean="0"/>
              <a:t>Must not cause any change in program behavior</a:t>
            </a:r>
          </a:p>
          <a:p>
            <a:pPr lvl="2">
              <a:defRPr/>
            </a:pPr>
            <a:r>
              <a:rPr lang="en-US" sz="1800" dirty="0" smtClean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 smtClean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 smtClean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 smtClean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 smtClean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 smtClean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 smtClean="0"/>
              <a:t>Newer versions of GCC do </a:t>
            </a:r>
            <a:r>
              <a:rPr lang="en-US" sz="1800" dirty="0" err="1" smtClean="0"/>
              <a:t>interprocedural</a:t>
            </a:r>
            <a:r>
              <a:rPr lang="en-US" sz="1800" dirty="0" smtClean="0"/>
              <a:t> analysis within individual files</a:t>
            </a:r>
          </a:p>
          <a:p>
            <a:pPr lvl="2">
              <a:defRPr/>
            </a:pPr>
            <a:r>
              <a:rPr lang="en-US" sz="1800" dirty="0" smtClean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 smtClean="0"/>
              <a:t>Most analysis is based only on </a:t>
            </a:r>
            <a:r>
              <a:rPr lang="en-US" sz="2000" i="1" dirty="0" smtClean="0"/>
              <a:t>static</a:t>
            </a:r>
            <a:r>
              <a:rPr lang="en-US" sz="2000" dirty="0" smtClean="0"/>
              <a:t> information</a:t>
            </a:r>
          </a:p>
          <a:p>
            <a:pPr lvl="1" eaLnBrk="1" hangingPunct="1">
              <a:defRPr/>
            </a:pPr>
            <a:r>
              <a:rPr lang="en-US" sz="1800" dirty="0" smtClean="0"/>
              <a:t>Compiler has difficulty anticipating run-time inputs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 smtClean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 smtClean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 smtClean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 smtClean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 smtClean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 smtClean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Cost</a:t>
            </a:r>
          </a:p>
          <a:p>
            <a:pPr lvl="1" eaLnBrk="1" hangingPunct="1">
              <a:defRPr/>
            </a:pPr>
            <a:r>
              <a:rPr lang="en-US" dirty="0" smtClean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 smtClean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401029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vmulsd</a:t>
            </a:r>
            <a:r>
              <a:rPr lang="cs-CZ" sz="1600" dirty="0" smtClean="0">
                <a:latin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</a:rPr>
              <a:t>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 smtClean="0">
                <a:latin typeface="Courier New" pitchFamily="49" charset="0"/>
              </a:rPr>
              <a:t>add</a:t>
            </a:r>
            <a:r>
              <a:rPr lang="cs-CZ" sz="1600" dirty="0" smtClean="0">
                <a:latin typeface="Courier New" pitchFamily="49" charset="0"/>
              </a:rPr>
              <a:t>    </a:t>
            </a:r>
            <a:r>
              <a:rPr lang="cs-CZ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 smtClean="0">
                <a:latin typeface="Courier New" pitchFamily="49" charset="0"/>
              </a:rPr>
              <a:t>cmp</a:t>
            </a:r>
            <a:r>
              <a:rPr lang="cs-CZ" sz="1600" dirty="0" smtClean="0">
                <a:latin typeface="Courier New" pitchFamily="49" charset="0"/>
              </a:rPr>
              <a:t>    </a:t>
            </a:r>
            <a:r>
              <a:rPr lang="cs-CZ" sz="1600" dirty="0">
                <a:latin typeface="Courier New" pitchFamily="49" charset="0"/>
              </a:rPr>
              <a:t>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 smtClean="0">
                <a:latin typeface="Courier New" pitchFamily="49" charset="0"/>
              </a:rPr>
              <a:t>jne</a:t>
            </a:r>
            <a:r>
              <a:rPr lang="cs-CZ" sz="1600" dirty="0" smtClean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401036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jmp</a:t>
            </a:r>
            <a:r>
              <a:rPr lang="cs-CZ" sz="1600" dirty="0" smtClean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 smtClean="0">
                <a:latin typeface="Courier New" pitchFamily="49" charset="0"/>
              </a:rPr>
              <a:t>  401040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vmovsd</a:t>
            </a:r>
            <a:r>
              <a:rPr lang="cs-CZ" sz="1600" dirty="0" smtClean="0">
                <a:latin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</a:rPr>
              <a:t>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Pipeline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Good compiler and flags</a:t>
            </a:r>
          </a:p>
          <a:p>
            <a:pPr eaLnBrk="1" hangingPunct="1">
              <a:defRPr/>
            </a:pPr>
            <a:r>
              <a:rPr lang="en-US" dirty="0" smtClean="0"/>
              <a:t>Don’t do anything stupid</a:t>
            </a:r>
          </a:p>
          <a:p>
            <a:pPr lvl="1" eaLnBrk="1" hangingPunct="1">
              <a:defRPr/>
            </a:pPr>
            <a:r>
              <a:rPr lang="en-US" dirty="0" smtClean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 smtClean="0"/>
              <a:t>Write compiler-friendly code</a:t>
            </a:r>
          </a:p>
          <a:p>
            <a:pPr lvl="2" eaLnBrk="1" hangingPunct="1">
              <a:defRPr/>
            </a:pPr>
            <a:r>
              <a:rPr lang="en-US" dirty="0" smtClean="0"/>
              <a:t>Watch out for optimization blockers: </a:t>
            </a:r>
            <a:br>
              <a:rPr lang="en-US" dirty="0" smtClean="0"/>
            </a:br>
            <a:r>
              <a:rPr lang="en-US" dirty="0" smtClean="0"/>
              <a:t>procedure calls &amp; memory references</a:t>
            </a:r>
          </a:p>
          <a:p>
            <a:pPr lvl="1">
              <a:defRPr/>
            </a:pPr>
            <a:r>
              <a:rPr lang="en-US" dirty="0" smtClean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Tune code for machine</a:t>
            </a:r>
          </a:p>
          <a:p>
            <a:pPr lvl="1" eaLnBrk="1" hangingPunct="1">
              <a:defRPr/>
            </a:pPr>
            <a:r>
              <a:rPr lang="en-US" dirty="0" smtClean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 smtClean="0"/>
              <a:t>Avoid unpredictable branches</a:t>
            </a:r>
          </a:p>
          <a:p>
            <a:pPr lvl="1" eaLnBrk="1" hangingPunct="1">
              <a:defRPr/>
            </a:pPr>
            <a:r>
              <a:rPr lang="en-US" dirty="0" smtClean="0"/>
              <a:t>Make code cache friendly (Covered later in course)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Code Motion</a:t>
            </a:r>
          </a:p>
          <a:p>
            <a:pPr lvl="1" eaLnBrk="1" hangingPunct="1">
              <a:defRPr/>
            </a:pPr>
            <a:r>
              <a:rPr lang="en-US" dirty="0" smtClean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 smtClean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 smtClean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</a:rPr>
              <a:t>set_row</a:t>
            </a:r>
            <a:r>
              <a:rPr lang="en-US" sz="1400" dirty="0" smtClean="0">
                <a:latin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testq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		# Test n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jle</a:t>
            </a:r>
            <a:r>
              <a:rPr lang="en-US" sz="1400" dirty="0" smtClean="0">
                <a:latin typeface="Courier New" pitchFamily="49" charset="0"/>
              </a:rPr>
              <a:t>	.L1			# If 0,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done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leaq</a:t>
            </a:r>
            <a:r>
              <a:rPr lang="en-US" sz="1400" dirty="0" smtClean="0">
                <a:latin typeface="Courier New" pitchFamily="49" charset="0"/>
              </a:rPr>
              <a:t>	(%rdi,%rdx,8),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 = A +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*8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movl</a:t>
            </a:r>
            <a:r>
              <a:rPr lang="en-US" sz="1400" dirty="0" smtClean="0">
                <a:latin typeface="Courier New" pitchFamily="49" charset="0"/>
              </a:rPr>
              <a:t>	$0, %</a:t>
            </a:r>
            <a:r>
              <a:rPr lang="en-US" sz="1400" dirty="0" err="1" smtClean="0">
                <a:latin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 smtClean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</a:t>
            </a:r>
            <a:r>
              <a:rPr lang="en-US" sz="1400" dirty="0" smtClean="0">
                <a:latin typeface="Courier New" pitchFamily="49" charset="0"/>
              </a:rPr>
              <a:t>xmm0    	# t = b[j]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</a:t>
            </a:r>
            <a:r>
              <a:rPr lang="en-US" sz="1400" dirty="0" smtClean="0">
                <a:latin typeface="Courier New" pitchFamily="49" charset="0"/>
              </a:rPr>
              <a:t>)   	# M[</a:t>
            </a:r>
            <a:r>
              <a:rPr lang="en-US" sz="1400" dirty="0" err="1" smtClean="0">
                <a:latin typeface="Courier New" pitchFamily="49" charset="0"/>
              </a:rPr>
              <a:t>A+ni</a:t>
            </a:r>
            <a:r>
              <a:rPr lang="en-US" sz="1400" dirty="0" smtClean="0">
                <a:latin typeface="Courier New" pitchFamily="49" charset="0"/>
              </a:rPr>
              <a:t>*8 + j*8] = t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	# j++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# </a:t>
            </a:r>
            <a:r>
              <a:rPr lang="en-US" sz="1400" dirty="0" err="1" smtClean="0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</a:t>
            </a:r>
            <a:r>
              <a:rPr lang="en-US" sz="1400" dirty="0" smtClean="0">
                <a:latin typeface="Courier New" pitchFamily="49" charset="0"/>
              </a:rPr>
              <a:t>L3			# if !=,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.L1:				      	# done:</a:t>
            </a:r>
          </a:p>
          <a:p>
            <a:r>
              <a:rPr lang="en-US" sz="1400" dirty="0" smtClean="0">
                <a:latin typeface="Courier New" pitchFamily="49" charset="0"/>
              </a:rPr>
              <a:t>	rep ; ret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Replace costly operation with simpler one</a:t>
            </a:r>
          </a:p>
          <a:p>
            <a:pPr lvl="1" eaLnBrk="1" hangingPunct="1"/>
            <a:r>
              <a:rPr lang="en-US" dirty="0" smtClean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 smtClean="0"/>
              <a:t>Utility machine dependent</a:t>
            </a:r>
          </a:p>
          <a:p>
            <a:pPr lvl="2" eaLnBrk="1" hangingPunct="1"/>
            <a:r>
              <a:rPr lang="en-US" dirty="0" smtClean="0"/>
              <a:t>Depends on cost of multiply or divide instruction</a:t>
            </a:r>
          </a:p>
          <a:p>
            <a:pPr lvl="3" eaLnBrk="1" hangingPunct="1"/>
            <a:r>
              <a:rPr lang="en-US" dirty="0" smtClean="0"/>
              <a:t>On Intel Nehalem, integer multiply requires 3 CPU cycles</a:t>
            </a:r>
          </a:p>
          <a:p>
            <a:pPr lvl="1" eaLnBrk="1" hangingPunct="1"/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  <a:r>
              <a:rPr lang="en-US" sz="1400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= n*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+ j] = b[j]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Reuse portions of expressions</a:t>
            </a:r>
          </a:p>
          <a:p>
            <a:pPr lvl="1" eaLnBrk="1" hangingPunct="1"/>
            <a:r>
              <a:rPr lang="en-US" dirty="0" smtClean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/>
                <a:cs typeface="Calibri"/>
              </a:rPr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8336</TotalTime>
  <Words>4024</Words>
  <Application>Microsoft Office PowerPoint</Application>
  <PresentationFormat>On-screen Show (4:3)</PresentationFormat>
  <Paragraphs>1208</Paragraphs>
  <Slides>56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Century Gothic</vt:lpstr>
      <vt:lpstr>ＭＳ Ｐゴシック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Program Optimization  15-213: Introduction to Computer Systems 10th Lecture, Oct. 1, 2015</vt:lpstr>
      <vt:lpstr>Today</vt:lpstr>
      <vt:lpstr>Performance Realities</vt:lpstr>
      <vt:lpstr>Optimizing Compilers</vt:lpstr>
      <vt:lpstr>Limitations of Optimizing Compilers</vt:lpstr>
      <vt:lpstr>Generally Useful Optimizations</vt:lpstr>
      <vt:lpstr>Compiler-Generated Code Motion (-O1)</vt:lpstr>
      <vt:lpstr>Reduction in Strength</vt:lpstr>
      <vt:lpstr>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Getting High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374</cp:revision>
  <cp:lastPrinted>1999-09-20T15:19:18Z</cp:lastPrinted>
  <dcterms:created xsi:type="dcterms:W3CDTF">2011-08-30T20:07:27Z</dcterms:created>
  <dcterms:modified xsi:type="dcterms:W3CDTF">2018-08-19T13:56:13Z</dcterms:modified>
</cp:coreProperties>
</file>