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542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09" r:id="rId10"/>
    <p:sldId id="1210" r:id="rId11"/>
    <p:sldId id="1262" r:id="rId12"/>
    <p:sldId id="1211" r:id="rId13"/>
    <p:sldId id="1212" r:id="rId14"/>
    <p:sldId id="1213" r:id="rId15"/>
    <p:sldId id="1277" r:id="rId16"/>
    <p:sldId id="1249" r:id="rId17"/>
    <p:sldId id="1250" r:id="rId18"/>
    <p:sldId id="1253" r:id="rId19"/>
    <p:sldId id="1254" r:id="rId20"/>
    <p:sldId id="1263" r:id="rId21"/>
    <p:sldId id="1264" r:id="rId22"/>
    <p:sldId id="1274" r:id="rId23"/>
    <p:sldId id="1255" r:id="rId24"/>
    <p:sldId id="1216" r:id="rId25"/>
    <p:sldId id="1217" r:id="rId26"/>
    <p:sldId id="1218" r:id="rId27"/>
    <p:sldId id="1278" r:id="rId28"/>
    <p:sldId id="1265" r:id="rId29"/>
    <p:sldId id="1266" r:id="rId30"/>
    <p:sldId id="1267" r:id="rId31"/>
    <p:sldId id="1268" r:id="rId32"/>
    <p:sldId id="1269" r:id="rId33"/>
    <p:sldId id="1270" r:id="rId34"/>
    <p:sldId id="1261" r:id="rId35"/>
    <p:sldId id="1220" r:id="rId36"/>
    <p:sldId id="1271" r:id="rId37"/>
    <p:sldId id="1272" r:id="rId38"/>
    <p:sldId id="1273" r:id="rId39"/>
    <p:sldId id="1221" r:id="rId40"/>
    <p:sldId id="1238" r:id="rId41"/>
    <p:sldId id="1239" r:id="rId42"/>
    <p:sldId id="1226" r:id="rId43"/>
    <p:sldId id="1227" r:id="rId44"/>
    <p:sldId id="1228" r:id="rId45"/>
    <p:sldId id="1229" r:id="rId46"/>
    <p:sldId id="1230" r:id="rId47"/>
    <p:sldId id="1231" r:id="rId48"/>
    <p:sldId id="1232" r:id="rId49"/>
    <p:sldId id="1233" r:id="rId50"/>
    <p:sldId id="1275" r:id="rId51"/>
    <p:sldId id="1246" r:id="rId52"/>
    <p:sldId id="1235" r:id="rId53"/>
    <p:sldId id="1236" r:id="rId54"/>
  </p:sldIdLst>
  <p:sldSz cx="9144000" cy="6858000" type="screen4x3"/>
  <p:notesSz cx="7302500" cy="958691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D8D"/>
    <a:srgbClr val="F7F5CD"/>
    <a:srgbClr val="990000"/>
    <a:srgbClr val="D5F1CF"/>
    <a:srgbClr val="F1C7C7"/>
    <a:srgbClr val="E9E1C9"/>
    <a:srgbClr val="F6F5BD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89" d="100"/>
          <a:sy n="89" d="100"/>
        </p:scale>
        <p:origin x="12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35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56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52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28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3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2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72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9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5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9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77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38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3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42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7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2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29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63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44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3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515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8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2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071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0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2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0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Exceptions and Processes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 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15, 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nintentional </a:t>
            </a:r>
            <a:r>
              <a:rPr lang="en-US" dirty="0"/>
              <a:t>and unrecoverable</a:t>
            </a:r>
          </a:p>
          <a:p>
            <a:pPr lvl="2"/>
            <a:r>
              <a:rPr lang="en-US" dirty="0"/>
              <a:t>Examples: </a:t>
            </a:r>
            <a:r>
              <a:rPr lang="en-US" dirty="0" smtClean="0"/>
              <a:t>illegal instruction, parity </a:t>
            </a:r>
            <a:r>
              <a:rPr lang="en-US" dirty="0"/>
              <a:t>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09844"/>
              </p:ext>
            </p:extLst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/>
                <a:gridCol w="25908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read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Read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write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Write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open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Open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close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Close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stat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fork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Create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59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Execute a program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_exit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Terminate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62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/>
                        </a:rPr>
                        <a:t>kill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Send signal to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Each x86-64 system call has a unique ID number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 smtClean="0"/>
              <a:t>System Call Example: Opening File</a:t>
            </a:r>
            <a:endParaRPr lang="en-US" dirty="0"/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User calls: </a:t>
            </a:r>
            <a:r>
              <a:rPr lang="en-US" sz="2000" dirty="0" smtClean="0">
                <a:latin typeface="Courier New" pitchFamily="49" charset="0"/>
              </a:rPr>
              <a:t>open(filename, options)</a:t>
            </a:r>
            <a:endParaRPr lang="en-US" sz="2000" b="0" dirty="0" smtClean="0"/>
          </a:p>
          <a:p>
            <a:r>
              <a:rPr lang="en-US" sz="2000" b="0" dirty="0" smtClean="0"/>
              <a:t>Calls __</a:t>
            </a:r>
            <a:r>
              <a:rPr lang="en-US" sz="2000" dirty="0" smtClean="0">
                <a:latin typeface="Courier New" pitchFamily="49" charset="0"/>
              </a:rPr>
              <a:t>open</a:t>
            </a:r>
            <a:r>
              <a:rPr lang="en-US" sz="2000" b="0" dirty="0" smtClean="0"/>
              <a:t> function, which invokes </a:t>
            </a:r>
            <a:r>
              <a:rPr lang="en-US" sz="2000" b="0" dirty="0"/>
              <a:t>system call </a:t>
            </a:r>
            <a:r>
              <a:rPr lang="en-US" sz="2000" b="0" dirty="0" smtClean="0"/>
              <a:t>instruction </a:t>
            </a:r>
            <a:r>
              <a:rPr lang="en-US" sz="2000" dirty="0" err="1" smtClean="0">
                <a:latin typeface="Courier New" pitchFamily="49" charset="0"/>
              </a:rPr>
              <a:t>syscall</a:t>
            </a:r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</a:t>
            </a:r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e5d79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b8 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02 00 00 00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mov  $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0x2,%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eax  # </a:t>
            </a:r>
            <a:r>
              <a:rPr lang="sk-S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e5d7e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0f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05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48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$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0xfffffffffffff001,%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rax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c3       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</a:t>
            </a:r>
            <a:r>
              <a:rPr lang="en-US" sz="1800" b="0" i="1" dirty="0" smtClean="0">
                <a:latin typeface="Calibri" pitchFamily="34" charset="0"/>
              </a:rPr>
              <a:t>pen file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r>
              <a:rPr lang="en-US" sz="2000" b="0" dirty="0" smtClean="0">
                <a:latin typeface="Courier New"/>
                <a:cs typeface="Courier New"/>
              </a:rPr>
              <a:t> </a:t>
            </a:r>
            <a:r>
              <a:rPr lang="en-US" sz="2000" b="0" dirty="0" smtClean="0"/>
              <a:t>contains </a:t>
            </a:r>
            <a:r>
              <a:rPr lang="en-US" sz="2000" b="0" dirty="0" err="1" smtClean="0"/>
              <a:t>syscall</a:t>
            </a:r>
            <a:r>
              <a:rPr lang="en-US" sz="2000" b="0" dirty="0" smtClean="0"/>
              <a:t> number</a:t>
            </a:r>
          </a:p>
          <a:p>
            <a:r>
              <a:rPr lang="en-US" sz="2000" b="0" dirty="0" smtClean="0"/>
              <a:t>Other arguments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rsi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rdx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%r10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%r8</a:t>
            </a:r>
            <a:r>
              <a:rPr lang="en-US" sz="2000" b="0" dirty="0" smtClean="0"/>
              <a:t>, </a:t>
            </a:r>
            <a:r>
              <a:rPr lang="en-US" sz="2000" b="0" dirty="0" smtClean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 smtClean="0"/>
              <a:t>Return value in </a:t>
            </a:r>
            <a:r>
              <a:rPr lang="en-US" sz="2000" b="0" dirty="0" smtClean="0">
                <a:latin typeface="Courier New"/>
                <a:cs typeface="Courier New"/>
              </a:rPr>
              <a:t>%</a:t>
            </a:r>
            <a:r>
              <a:rPr lang="en-US" sz="2000" b="0" dirty="0" err="1" smtClean="0">
                <a:latin typeface="Courier New"/>
                <a:cs typeface="Courier New"/>
              </a:rPr>
              <a:t>rax</a:t>
            </a:r>
            <a:endParaRPr lang="en-US" sz="2000" b="0" dirty="0" smtClean="0">
              <a:latin typeface="Courier New"/>
              <a:cs typeface="Courier New"/>
            </a:endParaRPr>
          </a:p>
          <a:p>
            <a:r>
              <a:rPr lang="en-US" sz="2000" b="0" dirty="0" smtClean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 smtClean="0">
                <a:latin typeface="Courier New"/>
                <a:cs typeface="Courier New"/>
              </a:rPr>
              <a:t>errno</a:t>
            </a:r>
            <a:endParaRPr lang="en-US" sz="2000" b="0" dirty="0" smtClean="0">
              <a:latin typeface="Courier New"/>
              <a:cs typeface="Courier New"/>
            </a:endParaRPr>
          </a:p>
          <a:p>
            <a:endParaRPr lang="en-US" sz="2000" b="0" dirty="0" smtClean="0">
              <a:latin typeface="+mn-lt"/>
              <a:cs typeface="Courier New"/>
            </a:endParaRP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 smtClean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Page Fault</a:t>
            </a:r>
            <a:endParaRPr lang="en-US" dirty="0"/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 smtClean="0"/>
              <a:t>User </a:t>
            </a:r>
            <a:r>
              <a:rPr lang="en-US" sz="2000" b="0" dirty="0"/>
              <a:t>writes to memory location</a:t>
            </a:r>
          </a:p>
          <a:p>
            <a:r>
              <a:rPr lang="en-US" sz="2000" b="0" dirty="0"/>
              <a:t>That portion (page) of user’s memory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is </a:t>
            </a:r>
            <a:r>
              <a:rPr lang="en-US" sz="2000" b="0" dirty="0"/>
              <a:t>currently on disk</a:t>
            </a:r>
          </a:p>
          <a:p>
            <a:endParaRPr lang="en-US" sz="2200" b="0" dirty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endParaRPr lang="en-US" sz="2200" b="0" dirty="0" smtClean="0"/>
          </a:p>
          <a:p>
            <a:pPr marL="0" indent="0">
              <a:buNone/>
            </a:pPr>
            <a:endParaRPr lang="en-US" sz="2000" b="0" dirty="0" smtClean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Copy page from disk to memory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Return and </a:t>
            </a:r>
            <a:r>
              <a:rPr lang="en-US" sz="1800" b="0" i="1" dirty="0" err="1" smtClean="0">
                <a:latin typeface="Calibri" pitchFamily="34" charset="0"/>
              </a:rPr>
              <a:t>reexecute</a:t>
            </a:r>
            <a:r>
              <a:rPr lang="en-US" sz="1800" b="0" i="1" dirty="0" smtClean="0">
                <a:latin typeface="Calibri" pitchFamily="34" charset="0"/>
              </a:rPr>
              <a:t> </a:t>
            </a:r>
            <a:r>
              <a:rPr lang="en-US" sz="1800" b="0" i="1" dirty="0" err="1" smtClean="0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</a:t>
            </a:r>
            <a:r>
              <a:rPr lang="en-US" dirty="0" smtClean="0"/>
              <a:t>Example: Invalid Memory Reference</a:t>
            </a:r>
            <a:endParaRPr lang="en-US" dirty="0"/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 smtClean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xception: page fault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</a:t>
            </a:r>
            <a:r>
              <a:rPr lang="en-US" sz="1800" b="0" i="1" dirty="0" smtClean="0">
                <a:latin typeface="Calibri" pitchFamily="34" charset="0"/>
              </a:rPr>
              <a:t>etect invalid address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</a:t>
            </a:r>
            <a:r>
              <a:rPr lang="en-US" sz="1800" b="0" i="1" dirty="0" smtClean="0">
                <a:latin typeface="Calibri" pitchFamily="34" charset="0"/>
              </a:rPr>
              <a:t>ignal process</a:t>
            </a:r>
            <a:endParaRPr lang="en-US" sz="1800" b="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Process Control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</a:t>
            </a:r>
            <a:r>
              <a:rPr lang="en-US" dirty="0" smtClean="0"/>
              <a:t>science</a:t>
            </a:r>
            <a:endParaRPr lang="en-US" dirty="0"/>
          </a:p>
          <a:p>
            <a:pPr lvl="1"/>
            <a:r>
              <a:rPr lang="en-US" dirty="0"/>
              <a:t>Not the same as “program” or “processor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context switching</a:t>
            </a:r>
            <a:endParaRPr lang="en-US" i="1" dirty="0"/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 smtClean="0"/>
              <a:t>Each program seems to have exclusive use of main memory. </a:t>
            </a:r>
          </a:p>
          <a:p>
            <a:pPr lvl="2"/>
            <a:r>
              <a:rPr lang="en-US" dirty="0" smtClean="0"/>
              <a:t>Provided by kernel mechanism called </a:t>
            </a:r>
            <a:r>
              <a:rPr lang="en-US" i="1" dirty="0" smtClean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Registers</a:t>
              </a:r>
              <a:endParaRPr lang="en-US" sz="18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Stac</a:t>
              </a:r>
              <a:r>
                <a:rPr lang="en-US" sz="1800" dirty="0"/>
                <a:t>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Heap</a:t>
              </a:r>
              <a:endParaRPr lang="en-US" sz="1800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Code</a:t>
              </a:r>
              <a:endParaRPr lang="en-US" sz="18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/>
                <a:t>Data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Multiprocessing: The Illusion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 smtClean="0"/>
              <a:t>Computer runs many processes simultaneously</a:t>
            </a:r>
          </a:p>
          <a:p>
            <a:pPr lvl="1"/>
            <a:r>
              <a:rPr lang="en-US" dirty="0" smtClean="0"/>
              <a:t>Applications for one or more users</a:t>
            </a:r>
          </a:p>
          <a:p>
            <a:pPr lvl="2"/>
            <a:r>
              <a:rPr lang="en-US" dirty="0" smtClean="0"/>
              <a:t>Web browsers, email clients, editors, …</a:t>
            </a:r>
          </a:p>
          <a:p>
            <a:pPr lvl="1"/>
            <a:r>
              <a:rPr lang="en-US" dirty="0" smtClean="0"/>
              <a:t>Background tasks</a:t>
            </a:r>
          </a:p>
          <a:p>
            <a:pPr lvl="2"/>
            <a:r>
              <a:rPr lang="en-US" dirty="0" smtClean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900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680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257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 smtClean="0"/>
              <a:t>Running program “top” on Mac</a:t>
            </a:r>
          </a:p>
          <a:p>
            <a:pPr lvl="1"/>
            <a:r>
              <a:rPr lang="en-US" dirty="0" smtClean="0"/>
              <a:t>System has 123 processes, 5 of which are active</a:t>
            </a:r>
          </a:p>
          <a:p>
            <a:pPr lvl="1"/>
            <a:r>
              <a:rPr lang="en-US" dirty="0" smtClean="0"/>
              <a:t>Identified by Process ID (PID)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 processor executes multiple processes </a:t>
            </a:r>
            <a:r>
              <a:rPr lang="en-US" dirty="0"/>
              <a:t>c</a:t>
            </a:r>
            <a:r>
              <a:rPr lang="en-US" dirty="0" smtClean="0"/>
              <a:t>oncurrently</a:t>
            </a:r>
            <a:endParaRPr lang="en-US" dirty="0"/>
          </a:p>
          <a:p>
            <a:pPr lvl="1"/>
            <a:r>
              <a:rPr lang="en-US" dirty="0"/>
              <a:t>Process executions interleaved (multitasking) </a:t>
            </a:r>
            <a:endParaRPr lang="en-US" dirty="0" smtClean="0"/>
          </a:p>
          <a:p>
            <a:pPr lvl="1"/>
            <a:r>
              <a:rPr lang="en-US" dirty="0" smtClean="0"/>
              <a:t>Address </a:t>
            </a:r>
            <a:r>
              <a:rPr lang="en-US" dirty="0"/>
              <a:t>spaces managed by virtual memory </a:t>
            </a:r>
            <a:r>
              <a:rPr lang="en-US" dirty="0" smtClean="0"/>
              <a:t>system (later in course)</a:t>
            </a:r>
            <a:endParaRPr lang="en-US" dirty="0"/>
          </a:p>
          <a:p>
            <a:pPr lvl="1"/>
            <a:r>
              <a:rPr lang="en-US" dirty="0" smtClean="0"/>
              <a:t>Register values for </a:t>
            </a:r>
            <a:r>
              <a:rPr lang="en-US" dirty="0" err="1" smtClean="0"/>
              <a:t>nonexecuting</a:t>
            </a:r>
            <a:r>
              <a:rPr lang="en-US" dirty="0" smtClean="0"/>
              <a:t> processes saved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Save current registers in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Schedule next process for execution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(Traditional)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Load saved registers and switch address space (context switch)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Multiprocessing: The (Modern) Reality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191001" y="3957638"/>
            <a:ext cx="4724400" cy="2671762"/>
          </a:xfrm>
        </p:spPr>
        <p:txBody>
          <a:bodyPr/>
          <a:lstStyle/>
          <a:p>
            <a:r>
              <a:rPr lang="en-US" dirty="0" smtClean="0"/>
              <a:t>Multicore processors</a:t>
            </a:r>
          </a:p>
          <a:p>
            <a:pPr lvl="1"/>
            <a:r>
              <a:rPr lang="en-US" dirty="0" smtClean="0"/>
              <a:t>Multiple CPUs on single chip</a:t>
            </a:r>
          </a:p>
          <a:p>
            <a:pPr lvl="1"/>
            <a:r>
              <a:rPr lang="en-US" dirty="0" smtClean="0"/>
              <a:t>Share main memory (and some of the caches)</a:t>
            </a:r>
          </a:p>
          <a:p>
            <a:pPr lvl="1"/>
            <a:r>
              <a:rPr lang="en-US" dirty="0" smtClean="0"/>
              <a:t>Each can execute a separate process</a:t>
            </a:r>
          </a:p>
          <a:p>
            <a:pPr lvl="2"/>
            <a:r>
              <a:rPr lang="en-US" dirty="0" smtClean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Stac</a:t>
            </a:r>
            <a:r>
              <a:rPr lang="en-US" sz="1800" dirty="0"/>
              <a:t>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Code</a:t>
            </a:r>
            <a:endParaRPr lang="en-US" sz="1800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Saved registers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/>
              <a:t>Registers</a:t>
            </a:r>
            <a:endParaRPr lang="en-US" sz="180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</a:t>
            </a:r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 smtClean="0"/>
              <a:t>Each process is a logical control flow. </a:t>
            </a:r>
          </a:p>
          <a:p>
            <a:r>
              <a:rPr lang="en-US" dirty="0" smtClean="0"/>
              <a:t>Two </a:t>
            </a:r>
            <a:r>
              <a:rPr lang="en-US" dirty="0"/>
              <a:t>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 smtClean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Examples (running on single core):</a:t>
            </a:r>
            <a:endParaRPr lang="en-US" dirty="0"/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we can think of concurrent processes</a:t>
            </a:r>
            <a:r>
              <a:rPr lang="en-US" dirty="0" smtClean="0"/>
              <a:t> as </a:t>
            </a:r>
            <a:r>
              <a:rPr lang="en-US" dirty="0"/>
              <a:t>running in parallel with each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</a:t>
            </a:r>
            <a:r>
              <a:rPr lang="en-US" dirty="0" smtClean="0"/>
              <a:t>memory-resident OS </a:t>
            </a:r>
            <a:r>
              <a:rPr lang="en-US" dirty="0"/>
              <a:t>code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</a:t>
            </a:r>
            <a:r>
              <a:rPr lang="en-US" dirty="0" smtClean="0"/>
              <a:t>as part of some existing process.</a:t>
            </a:r>
            <a:endParaRPr lang="en-US" dirty="0"/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</a:t>
            </a:r>
            <a:r>
              <a:rPr lang="en-US" i="1" dirty="0" smtClean="0">
                <a:solidFill>
                  <a:srgbClr val="C00000"/>
                </a:solidFill>
              </a:rPr>
              <a:t>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 smtClean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 smtClean="0"/>
              <a:t>Process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 smtClean="0"/>
              <a:t>System Call Error Handling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 smtClean="0"/>
              <a:t>On error</a:t>
            </a:r>
            <a:r>
              <a:rPr lang="en-US" smtClean="0"/>
              <a:t>, Linux </a:t>
            </a:r>
            <a:r>
              <a:rPr lang="en-US" dirty="0" smtClean="0"/>
              <a:t>system-level functions typically return -1 and set global variable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to indicate cause. </a:t>
            </a:r>
          </a:p>
          <a:p>
            <a:r>
              <a:rPr lang="en-US" dirty="0" smtClean="0"/>
              <a:t>Hard and fast rule: </a:t>
            </a:r>
          </a:p>
          <a:p>
            <a:pPr lvl="1"/>
            <a:r>
              <a:rPr lang="en-US" dirty="0" smtClean="0"/>
              <a:t>You must check the return status of every system-level function</a:t>
            </a:r>
          </a:p>
          <a:p>
            <a:pPr lvl="1"/>
            <a:r>
              <a:rPr lang="en-US" dirty="0" smtClean="0"/>
              <a:t>Only exception is the handful of functions that return </a:t>
            </a:r>
            <a:r>
              <a:rPr lang="en-US" dirty="0" smtClean="0">
                <a:latin typeface="Courier New"/>
                <a:cs typeface="Courier New"/>
              </a:rPr>
              <a:t>void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62009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nb-NO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nb-NO" sz="1800" dirty="0" err="1" smtClean="0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Error-reporting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Can simplify somewhat using an </a:t>
            </a:r>
            <a:r>
              <a:rPr lang="en-US" i="1" dirty="0" smtClean="0"/>
              <a:t>error-reporting function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89199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14878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 smtClean="0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46075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289560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37068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Error-handling Wrappers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We simplify the code we present to you even further by using Stevens-style error-handling wrappers: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269259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();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Process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5241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pid_t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getppid</a:t>
            </a:r>
            <a:r>
              <a:rPr lang="en-US" dirty="0" smtClean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Terminating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387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 smtClean="0">
                <a:latin typeface="Calibri"/>
                <a:cs typeface="Calibri"/>
              </a:rPr>
              <a:t>scheduled</a:t>
            </a:r>
            <a:r>
              <a:rPr lang="en-US" dirty="0" smtClean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execution is </a:t>
            </a:r>
            <a:r>
              <a:rPr lang="en-US" i="1" dirty="0" smtClean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Process is stopped permanently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 smtClean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Processes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89525"/>
          </a:xfrm>
        </p:spPr>
        <p:txBody>
          <a:bodyPr/>
          <a:lstStyle/>
          <a:p>
            <a:r>
              <a:rPr lang="en-US" dirty="0" smtClean="0"/>
              <a:t>Process becomes terminated for one of three reasons:</a:t>
            </a:r>
          </a:p>
          <a:p>
            <a:pPr lvl="1"/>
            <a:r>
              <a:rPr lang="en-US" dirty="0" smtClean="0"/>
              <a:t>Receiving a signal whose default action is to terminate (next lecture)</a:t>
            </a:r>
          </a:p>
          <a:p>
            <a:pPr lvl="1"/>
            <a:r>
              <a:rPr lang="en-US" dirty="0" smtClean="0"/>
              <a:t>Returning from the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/>
              <a:t> routine</a:t>
            </a:r>
          </a:p>
          <a:p>
            <a:pPr lvl="1"/>
            <a:r>
              <a:rPr lang="en-US" dirty="0" smtClean="0"/>
              <a:t>Calling the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function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void exit(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 smtClean="0"/>
              <a:t>Terminates with an </a:t>
            </a:r>
            <a:r>
              <a:rPr lang="en-US" i="1" dirty="0" smtClean="0"/>
              <a:t>exit status </a:t>
            </a:r>
            <a:r>
              <a:rPr lang="en-US" dirty="0" smtClean="0"/>
              <a:t>of </a:t>
            </a:r>
            <a:r>
              <a:rPr lang="en-US" dirty="0" smtClean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>
                <a:latin typeface="Calibri"/>
                <a:cs typeface="Calibri"/>
              </a:rPr>
              <a:t> is called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 smtClean="0">
                <a:latin typeface="Calibri"/>
                <a:cs typeface="Calibri"/>
              </a:rPr>
              <a:t> but </a:t>
            </a:r>
            <a:r>
              <a:rPr lang="en-US" dirty="0" smtClean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 smtClean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 smtClean="0">
                <a:latin typeface="Calibri"/>
                <a:cs typeface="Calibri"/>
              </a:rPr>
              <a:t>Parent process </a:t>
            </a:r>
            <a:r>
              <a:rPr lang="en-US" dirty="0" smtClean="0">
                <a:latin typeface="Calibri"/>
                <a:cs typeface="Calibri"/>
              </a:rPr>
              <a:t>creates a new running </a:t>
            </a:r>
            <a:r>
              <a:rPr lang="en-US" i="1" dirty="0" smtClean="0">
                <a:latin typeface="Calibri"/>
                <a:cs typeface="Calibri"/>
              </a:rPr>
              <a:t>child process </a:t>
            </a:r>
            <a:r>
              <a:rPr lang="en-US" dirty="0" smtClean="0">
                <a:latin typeface="Calibri"/>
                <a:cs typeface="Calibri"/>
              </a:rPr>
              <a:t>by calling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fork(void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0 to the child process, child’s PID to parent </a:t>
            </a:r>
            <a:r>
              <a:rPr lang="en-US" dirty="0" smtClean="0"/>
              <a:t>process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Child is </a:t>
            </a:r>
            <a:r>
              <a:rPr lang="en-US" i="1" dirty="0" smtClean="0">
                <a:latin typeface="Calibri"/>
                <a:cs typeface="Calibri"/>
              </a:rPr>
              <a:t>almost</a:t>
            </a:r>
            <a:r>
              <a:rPr lang="en-US" dirty="0" smtClean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</a:t>
            </a:r>
            <a:r>
              <a:rPr lang="en-US" dirty="0"/>
              <a:t>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 smtClean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Subsequent changes to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alibri"/>
                <a:cs typeface="Calibri"/>
              </a:rPr>
              <a:t> are independent</a:t>
            </a:r>
          </a:p>
          <a:p>
            <a:r>
              <a:rPr lang="en-US" dirty="0" smtClean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stdout</a:t>
            </a:r>
            <a:r>
              <a:rPr lang="en-US" dirty="0" smtClean="0">
                <a:latin typeface="Calibri"/>
                <a:cs typeface="Calibri"/>
              </a:rPr>
              <a:t> is the same in both parent and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with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p</a:t>
            </a:r>
            <a:r>
              <a:rPr lang="en-US" i="1" dirty="0" smtClean="0"/>
              <a:t>rocess graph </a:t>
            </a:r>
            <a:r>
              <a:rPr lang="en-US" dirty="0" smtClean="0"/>
              <a:t>is a useful tool for capturing the partial ordering of statements in a concurrent program:</a:t>
            </a:r>
          </a:p>
          <a:p>
            <a:pPr lvl="1"/>
            <a:r>
              <a:rPr lang="en-US" dirty="0" smtClean="0"/>
              <a:t>Each vertex is the execution of a statement</a:t>
            </a:r>
          </a:p>
          <a:p>
            <a:pPr lvl="1"/>
            <a:r>
              <a:rPr lang="en-US" dirty="0" smtClean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/>
              <a:t> happens before b</a:t>
            </a:r>
          </a:p>
          <a:p>
            <a:pPr lvl="1"/>
            <a:r>
              <a:rPr lang="en-US" dirty="0" smtClean="0"/>
              <a:t>Edges can be labeled with current value of variables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vertices can be labeled with output</a:t>
            </a:r>
          </a:p>
          <a:p>
            <a:pPr lvl="1"/>
            <a:r>
              <a:rPr lang="en-US" dirty="0" smtClean="0"/>
              <a:t>Each graph begins with a vertex with no </a:t>
            </a:r>
            <a:r>
              <a:rPr lang="en-US" dirty="0" err="1" smtClean="0"/>
              <a:t>inedges</a:t>
            </a:r>
            <a:r>
              <a:rPr lang="en-US" dirty="0" smtClean="0"/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Any </a:t>
            </a:r>
            <a:r>
              <a:rPr lang="en-US" i="1" dirty="0" smtClean="0"/>
              <a:t>topological sort </a:t>
            </a:r>
            <a:r>
              <a:rPr lang="en-US" dirty="0" smtClean="0"/>
              <a:t>of the graph corresponds to a feasible total ordering. </a:t>
            </a:r>
          </a:p>
          <a:p>
            <a:pPr lvl="1"/>
            <a:r>
              <a:rPr lang="en-US" dirty="0" smtClean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 Example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=2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main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66290" y="2716546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==1</a:t>
            </a:r>
            <a:endParaRPr lang="en-US" sz="1600" dirty="0">
              <a:latin typeface="Courier Ne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=0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Parent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Child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 smtClean="0"/>
              <a:t>Original graph: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Relabled</a:t>
            </a:r>
            <a:r>
              <a:rPr lang="en-US" dirty="0" smtClean="0"/>
              <a:t> graph: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=2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main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latin typeface="Courier New" charset="0"/>
                </a:rPr>
                <a:t>x</a:t>
              </a:r>
              <a:r>
                <a:rPr lang="en-US" sz="1600" dirty="0" smtClean="0">
                  <a:latin typeface="Courier New" charset="0"/>
                </a:rPr>
                <a:t>==1</a:t>
              </a:r>
              <a:endParaRPr lang="en-US" sz="1600" dirty="0">
                <a:latin typeface="Courier New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=0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a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b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d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Two consecutive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2964123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6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Bye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React </a:t>
            </a:r>
            <a:r>
              <a:rPr lang="en-US" dirty="0"/>
              <a:t>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arrives from a disk or a network adapter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</a:t>
            </a:r>
            <a:r>
              <a:rPr lang="en-US" dirty="0"/>
              <a:t>divides by zero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parent</a:t>
            </a:r>
            <a:endParaRPr lang="en-US" dirty="0"/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017034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572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842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Example: Nested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s in children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88672" y="2305691"/>
              <a:ext cx="8644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 smtClean="0"/>
              <a:t>Reaping Child Processes</a:t>
            </a:r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</a:t>
            </a:r>
            <a:r>
              <a:rPr lang="en-US" dirty="0" smtClean="0"/>
              <a:t>it still </a:t>
            </a:r>
            <a:r>
              <a:rPr lang="en-US" dirty="0"/>
              <a:t>consumes system resources</a:t>
            </a:r>
          </a:p>
          <a:p>
            <a:pPr lvl="2"/>
            <a:r>
              <a:rPr lang="en-US" dirty="0" smtClean="0"/>
              <a:t>Examples: Exit status, various OS tables</a:t>
            </a:r>
            <a:endParaRPr lang="en-US" dirty="0"/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</a:t>
            </a:r>
            <a:r>
              <a:rPr lang="en-US" dirty="0" smtClean="0"/>
              <a:t>child (using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</a:t>
            </a:r>
            <a:r>
              <a:rPr lang="en-US" dirty="0" smtClean="0"/>
              <a:t>then deletes zombie child process</a:t>
            </a:r>
            <a:endParaRPr lang="en-US" dirty="0"/>
          </a:p>
          <a:p>
            <a:r>
              <a:rPr lang="en-US" dirty="0"/>
              <a:t>What if </a:t>
            </a:r>
            <a:r>
              <a:rPr lang="en-US" dirty="0" smtClean="0"/>
              <a:t>parent doesn’t reap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any parent terminates without reaping a child, </a:t>
            </a:r>
            <a:r>
              <a:rPr lang="en-US" dirty="0" smtClean="0"/>
              <a:t>then the orphaned child </a:t>
            </a:r>
            <a:r>
              <a:rPr lang="en-US" dirty="0"/>
              <a:t>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</a:t>
            </a:r>
            <a:r>
              <a:rPr lang="en-US" dirty="0" smtClean="0"/>
              <a:t>process (</a:t>
            </a:r>
            <a:r>
              <a:rPr lang="en-US" dirty="0" err="1" smtClean="0"/>
              <a:t>pid</a:t>
            </a:r>
            <a:r>
              <a:rPr lang="en-US" dirty="0" smtClean="0"/>
              <a:t> == 1)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</a:t>
            </a:r>
            <a:r>
              <a:rPr lang="en-US" dirty="0"/>
              <a:t>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</a:t>
            </a:r>
            <a:r>
              <a:rPr lang="en-US" sz="2000" b="0" dirty="0" smtClean="0"/>
              <a:t>” (i.e., a zombie)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Killing </a:t>
            </a:r>
            <a:r>
              <a:rPr lang="en-US" sz="2000" b="0" dirty="0"/>
              <a:t>parent allows child to be reaped by </a:t>
            </a:r>
            <a:r>
              <a:rPr lang="en-US" sz="2000" dirty="0" smtClean="0">
                <a:latin typeface="Courier New" pitchFamily="49" charset="0"/>
              </a:rPr>
              <a:t>init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267200" y="4267200"/>
            <a:ext cx="9906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1600200" y="5257800"/>
            <a:ext cx="3657600" cy="304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 smtClean="0"/>
              <a:t>Non-</a:t>
            </a:r>
            <a:br>
              <a:rPr lang="en-US" dirty="0" smtClean="0"/>
            </a:br>
            <a:r>
              <a:rPr lang="en-US" dirty="0" smtClean="0"/>
              <a:t>terminating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Child Example</a:t>
            </a:r>
            <a:endParaRPr lang="en-US" dirty="0"/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 smtClean="0"/>
              <a:t>Child </a:t>
            </a:r>
            <a:r>
              <a:rPr lang="en-US" sz="2000" b="0" dirty="0"/>
              <a:t>process still active even though parent has terminated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Must </a:t>
            </a:r>
            <a:r>
              <a:rPr lang="en-US" sz="2000" b="0" dirty="0"/>
              <a:t>kill </a:t>
            </a:r>
            <a:r>
              <a:rPr lang="en-US" sz="2000" b="0" dirty="0" smtClean="0"/>
              <a:t>child explicitly</a:t>
            </a:r>
            <a:r>
              <a:rPr lang="en-US" sz="2000" b="0" dirty="0"/>
              <a:t>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Parent reaps a child by calling the </a:t>
            </a:r>
            <a:r>
              <a:rPr lang="en-US" dirty="0" smtClean="0">
                <a:latin typeface="Courier New"/>
                <a:cs typeface="Courier New"/>
              </a:rPr>
              <a:t>wait </a:t>
            </a:r>
            <a:r>
              <a:rPr lang="en-US" dirty="0" smtClean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 smtClean="0">
              <a:latin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one of its children terminates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/>
              <a:t>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</a:t>
            </a:r>
            <a:r>
              <a:rPr lang="en-US" dirty="0" smtClean="0"/>
              <a:t>integer it </a:t>
            </a:r>
            <a:r>
              <a:rPr lang="en-US" dirty="0"/>
              <a:t>points to will be set to  </a:t>
            </a:r>
            <a:r>
              <a:rPr lang="en-US" dirty="0" smtClean="0"/>
              <a:t>a value that indicates reason the child terminated and the exit status:</a:t>
            </a:r>
          </a:p>
          <a:p>
            <a:pPr lvl="2"/>
            <a:r>
              <a:rPr lang="en-US" dirty="0" smtClean="0"/>
              <a:t>Checked using macros defined in </a:t>
            </a:r>
            <a:r>
              <a:rPr lang="en-US" dirty="0" err="1" smtClean="0">
                <a:latin typeface="Courier New"/>
                <a:cs typeface="Courier New"/>
              </a:rPr>
              <a:t>wait.h</a:t>
            </a:r>
            <a:endParaRPr lang="en-US" dirty="0" smtClean="0">
              <a:latin typeface="Courier New"/>
              <a:cs typeface="Courier New"/>
            </a:endParaRP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 smtClean="0">
                <a:latin typeface="Calibri"/>
                <a:cs typeface="Calibri"/>
              </a:rPr>
              <a:t>See textbook for details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wait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fork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Courier New"/>
                  <a:cs typeface="Courier New"/>
                </a:rPr>
                <a:t>exit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  <a:endParaRPr lang="en-US" sz="15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17296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Infeasible output: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Another wait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waitpid</a:t>
            </a:r>
            <a:r>
              <a:rPr lang="en-US" sz="3400" dirty="0" smtClean="0"/>
              <a:t>: </a:t>
            </a:r>
            <a:r>
              <a:rPr lang="en-US" sz="3400" dirty="0"/>
              <a:t>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waitpid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pid_t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&amp;</a:t>
            </a:r>
            <a:r>
              <a:rPr lang="en-US" sz="2000" dirty="0">
                <a:latin typeface="Courier New" pitchFamily="49" charset="0"/>
              </a:rPr>
              <a:t>status,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options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uspends </a:t>
            </a:r>
            <a:r>
              <a:rPr lang="en-US" dirty="0"/>
              <a:t>current process until specific process terminates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arious </a:t>
            </a:r>
            <a:r>
              <a:rPr lang="en-US" dirty="0"/>
              <a:t>options </a:t>
            </a:r>
            <a:r>
              <a:rPr lang="en-US" dirty="0" smtClean="0"/>
              <a:t>(see textbook)</a:t>
            </a:r>
            <a:endParaRPr lang="en-US" dirty="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 smtClean="0">
                <a:latin typeface="Courier New" pitchFamily="49" charset="0"/>
              </a:rPr>
              <a:t>execve</a:t>
            </a:r>
            <a:r>
              <a:rPr lang="en-US" sz="3400" dirty="0" smtClean="0">
                <a:latin typeface="Courier" pitchFamily="49" charset="0"/>
              </a:rPr>
              <a:t>:</a:t>
            </a:r>
            <a:r>
              <a:rPr lang="en-US" sz="3400" dirty="0" smtClean="0"/>
              <a:t> </a:t>
            </a:r>
            <a:r>
              <a:rPr lang="en-US" sz="3400" dirty="0"/>
              <a:t>Loading and </a:t>
            </a:r>
            <a:r>
              <a:rPr lang="en-US" sz="3400" dirty="0" smtClean="0"/>
              <a:t>Running </a:t>
            </a:r>
            <a:r>
              <a:rPr lang="en-US" sz="3400" dirty="0"/>
              <a:t>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execve</a:t>
            </a:r>
            <a:r>
              <a:rPr lang="en-US" sz="2000" dirty="0" smtClean="0">
                <a:latin typeface="Courier New"/>
                <a:cs typeface="Courier New"/>
              </a:rPr>
              <a:t>(char *filename, char 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argv</a:t>
            </a:r>
            <a:r>
              <a:rPr lang="en-US" sz="2000" dirty="0" smtClean="0">
                <a:latin typeface="Courier New"/>
                <a:cs typeface="Courier New"/>
              </a:rPr>
              <a:t>[], char *</a:t>
            </a:r>
            <a:r>
              <a:rPr lang="en-US" sz="2000" dirty="0" err="1" smtClean="0">
                <a:latin typeface="Courier New"/>
                <a:cs typeface="Courier New"/>
              </a:rPr>
              <a:t>envp</a:t>
            </a: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>
                <a:latin typeface="Courier New"/>
                <a:cs typeface="Courier New"/>
              </a:rPr>
              <a:t>]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dirty="0" smtClean="0"/>
          </a:p>
          <a:p>
            <a:r>
              <a:rPr lang="en-US" dirty="0" smtClean="0"/>
              <a:t>Loads </a:t>
            </a:r>
            <a:r>
              <a:rPr lang="en-US" dirty="0"/>
              <a:t>and </a:t>
            </a:r>
            <a:r>
              <a:rPr lang="en-US" dirty="0" smtClean="0"/>
              <a:t>runs in the current process: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xecutable  file 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 smtClean="0">
                <a:latin typeface="Calibri"/>
                <a:ea typeface="+mn-ea"/>
                <a:cs typeface="Calibri"/>
              </a:rPr>
              <a:t>(e.g., </a:t>
            </a:r>
            <a:r>
              <a:rPr lang="en-US" dirty="0" smtClean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 smtClean="0">
                <a:latin typeface="Calibri"/>
                <a:ea typeface="+mn-ea"/>
                <a:cs typeface="Calibri"/>
              </a:rPr>
              <a:t>)</a:t>
            </a:r>
            <a:endParaRPr lang="en-US" dirty="0" smtClean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 smtClean="0"/>
              <a:t>…with argument list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 smtClean="0"/>
              <a:t>…and  environment variable </a:t>
            </a:r>
            <a:r>
              <a:rPr lang="en-US" dirty="0" smtClean="0">
                <a:latin typeface="Calibri"/>
                <a:ea typeface="+mn-ea"/>
                <a:cs typeface="Calibri"/>
              </a:rPr>
              <a:t>list</a:t>
            </a:r>
            <a:r>
              <a:rPr lang="en-US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 smtClean="0"/>
              <a:t>“</a:t>
            </a:r>
            <a:r>
              <a:rPr lang="en-US" dirty="0"/>
              <a:t>name=value” </a:t>
            </a:r>
            <a:r>
              <a:rPr lang="en-US" dirty="0" smtClean="0"/>
              <a:t>strings (e.g., </a:t>
            </a:r>
            <a:r>
              <a:rPr lang="en-US" dirty="0" smtClean="0">
                <a:latin typeface="Courier New"/>
                <a:cs typeface="Courier New"/>
              </a:rPr>
              <a:t>USER=</a:t>
            </a:r>
            <a:r>
              <a:rPr lang="en-US" dirty="0" err="1" smtClean="0">
                <a:latin typeface="Courier New"/>
                <a:cs typeface="Courier New"/>
              </a:rPr>
              <a:t>droh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getenv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putenv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printenv</a:t>
            </a:r>
            <a:endParaRPr lang="en-US" b="1" dirty="0" smtClean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 smtClean="0"/>
              <a:t>Overwrites code, data, and stack</a:t>
            </a:r>
          </a:p>
          <a:p>
            <a:pPr lvl="1"/>
            <a:r>
              <a:rPr lang="en-US" dirty="0" smtClean="0"/>
              <a:t>Retains PID, open files and signal context</a:t>
            </a:r>
          </a:p>
          <a:p>
            <a:r>
              <a:rPr lang="en-US" dirty="0" smtClean="0"/>
              <a:t>Called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never </a:t>
            </a:r>
            <a:r>
              <a:rPr lang="en-US" dirty="0" smtClean="0"/>
              <a:t>returns</a:t>
            </a:r>
          </a:p>
          <a:p>
            <a:pPr lvl="1"/>
            <a:r>
              <a:rPr lang="en-US" dirty="0" smtClean="0"/>
              <a:t>…except if there is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 smtClean="0"/>
              <a:t>Exists </a:t>
            </a:r>
            <a:r>
              <a:rPr lang="en-US" dirty="0"/>
              <a:t>at all levels of a computer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Low level </a:t>
            </a:r>
            <a:r>
              <a:rPr lang="en-US" dirty="0" smtClean="0"/>
              <a:t>mechanisms</a:t>
            </a:r>
            <a:endParaRPr lang="en-US" dirty="0"/>
          </a:p>
          <a:p>
            <a:pPr lvl="1"/>
            <a:r>
              <a:rPr lang="en-US" dirty="0" smtClean="0"/>
              <a:t>1. </a:t>
            </a:r>
            <a:r>
              <a:rPr lang="en-US" b="1" dirty="0" smtClean="0">
                <a:solidFill>
                  <a:srgbClr val="FF0000"/>
                </a:solidFill>
              </a:rPr>
              <a:t>Exceptions 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in control flow in response to a system event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 change in system state)</a:t>
            </a:r>
          </a:p>
          <a:p>
            <a:pPr lvl="2"/>
            <a:r>
              <a:rPr lang="en-US" dirty="0" smtClean="0"/>
              <a:t>Implemented using combination </a:t>
            </a:r>
            <a:r>
              <a:rPr lang="en-US" dirty="0"/>
              <a:t>of hardware and OS software	</a:t>
            </a:r>
          </a:p>
          <a:p>
            <a:r>
              <a:rPr lang="en-US" dirty="0"/>
              <a:t>Higher </a:t>
            </a:r>
            <a:r>
              <a:rPr lang="en-US" dirty="0" smtClean="0"/>
              <a:t>level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  <a:p>
            <a:pPr lvl="1"/>
            <a:r>
              <a:rPr lang="en-US" dirty="0" smtClean="0"/>
              <a:t>2. </a:t>
            </a:r>
            <a:r>
              <a:rPr lang="en-US" b="1" dirty="0" smtClean="0">
                <a:solidFill>
                  <a:srgbClr val="FF0000"/>
                </a:solidFill>
              </a:rPr>
              <a:t>Process </a:t>
            </a:r>
            <a:r>
              <a:rPr lang="en-US" b="1" dirty="0">
                <a:solidFill>
                  <a:srgbClr val="FF0000"/>
                </a:solidFill>
              </a:rPr>
              <a:t>context </a:t>
            </a:r>
            <a:r>
              <a:rPr lang="en-US" b="1" dirty="0" smtClean="0">
                <a:solidFill>
                  <a:srgbClr val="FF0000"/>
                </a:solidFill>
              </a:rPr>
              <a:t>switch</a:t>
            </a:r>
          </a:p>
          <a:p>
            <a:pPr lvl="2"/>
            <a:r>
              <a:rPr lang="en-US" dirty="0" smtClean="0"/>
              <a:t>Implemented by OS software and hardware timer</a:t>
            </a:r>
            <a:endParaRPr lang="en-US" dirty="0"/>
          </a:p>
          <a:p>
            <a:pPr lvl="1"/>
            <a:r>
              <a:rPr lang="en-US" dirty="0" smtClean="0"/>
              <a:t>3. </a:t>
            </a:r>
            <a:r>
              <a:rPr lang="en-US" b="1" dirty="0" smtClean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 smtClean="0"/>
              <a:t>Implemented by OS software </a:t>
            </a:r>
          </a:p>
          <a:p>
            <a:pPr lvl="1"/>
            <a:r>
              <a:rPr lang="en-US" dirty="0" smtClean="0"/>
              <a:t>4. </a:t>
            </a:r>
            <a:r>
              <a:rPr lang="en-US" b="1" dirty="0" smtClean="0">
                <a:solidFill>
                  <a:srgbClr val="FF0000"/>
                </a:solidFill>
              </a:rPr>
              <a:t>Nonlocal </a:t>
            </a:r>
            <a:r>
              <a:rPr lang="en-US" b="1" dirty="0">
                <a:solidFill>
                  <a:srgbClr val="FF0000"/>
                </a:solidFill>
              </a:rPr>
              <a:t>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and 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mplemented by C runtime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 smtClean="0"/>
              <a:t>Structure of </a:t>
            </a:r>
            <a:br>
              <a:rPr lang="en-US" dirty="0" smtClean="0"/>
            </a:br>
            <a:r>
              <a:rPr lang="en-US" dirty="0" smtClean="0"/>
              <a:t>the stack when a new program starts</a:t>
            </a:r>
            <a:endParaRPr lang="en-US" dirty="0"/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Future stack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(global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7040835" y="288409"/>
            <a:ext cx="1492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7027849" y="5251303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rsi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33528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envp</a:t>
            </a:r>
            <a:r>
              <a:rPr lang="en-US" sz="1800" b="0" dirty="0" smtClean="0">
                <a:latin typeface="Courier New"/>
                <a:cs typeface="Courier New"/>
              </a:rPr>
              <a:t>[n] = NULL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36576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envp</a:t>
            </a:r>
            <a:r>
              <a:rPr lang="en-US" sz="1800" b="0" dirty="0" smtClean="0">
                <a:latin typeface="Courier New"/>
                <a:cs typeface="Courier New"/>
              </a:rPr>
              <a:t>[n-1]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4267200"/>
            <a:ext cx="2209800" cy="293132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envp</a:t>
            </a:r>
            <a:r>
              <a:rPr lang="en-US" sz="1800" b="0" dirty="0" smtClean="0">
                <a:latin typeface="Courier New"/>
                <a:cs typeface="Courier New"/>
              </a:rPr>
              <a:t>[0]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39624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smtClean="0">
                <a:latin typeface="Courier New"/>
                <a:cs typeface="Courier New"/>
              </a:rPr>
              <a:t>…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799" y="2035998"/>
            <a:ext cx="2743201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</a:t>
            </a:r>
            <a:r>
              <a:rPr lang="en-US" sz="1800" b="0" dirty="0" err="1" smtClean="0">
                <a:latin typeface="Courier New"/>
                <a:cs typeface="Courier New"/>
              </a:rPr>
              <a:t>argc</a:t>
            </a:r>
            <a:r>
              <a:rPr lang="en-US" sz="1800" b="0" dirty="0" smtClean="0">
                <a:latin typeface="Courier New"/>
                <a:cs typeface="Courier New"/>
              </a:rPr>
              <a:t>] = NULL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2297668"/>
            <a:ext cx="2743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[2]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2831068"/>
            <a:ext cx="2743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[0]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2602468"/>
            <a:ext cx="2743200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 smtClean="0">
                <a:latin typeface="Courier New"/>
                <a:cs typeface="Courier New"/>
              </a:rPr>
              <a:t>[1]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6905" y="2907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/bin/</a:t>
            </a:r>
            <a:r>
              <a:rPr lang="en-US" sz="1800" b="0" dirty="0" err="1" smtClean="0">
                <a:latin typeface="Courier New"/>
                <a:cs typeface="Courier New"/>
              </a:rPr>
              <a:t>ls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6905" y="25981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-</a:t>
            </a:r>
            <a:r>
              <a:rPr lang="en-US" sz="1800" b="0" dirty="0" err="1" smtClean="0">
                <a:latin typeface="Courier New"/>
                <a:cs typeface="Courier New"/>
              </a:rPr>
              <a:t>lt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9388" y="22976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/</a:t>
            </a:r>
            <a:r>
              <a:rPr lang="en-US" sz="1800" b="0" dirty="0" err="1" smtClean="0">
                <a:latin typeface="Courier New"/>
                <a:cs typeface="Courier New"/>
              </a:rPr>
              <a:t>usr</a:t>
            </a:r>
            <a:r>
              <a:rPr lang="en-US" sz="1800" b="0" dirty="0" smtClean="0">
                <a:latin typeface="Courier New"/>
                <a:cs typeface="Courier New"/>
              </a:rPr>
              <a:t>/include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2341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USER=</a:t>
            </a:r>
            <a:r>
              <a:rPr lang="en-US" sz="1800" b="0" dirty="0" err="1" smtClean="0">
                <a:latin typeface="Courier New"/>
                <a:cs typeface="Courier New"/>
              </a:rPr>
              <a:t>droh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62600" y="362407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“</a:t>
            </a:r>
            <a:r>
              <a:rPr lang="en-US" sz="1800" b="0" dirty="0" smtClean="0">
                <a:latin typeface="Courier New"/>
                <a:cs typeface="Courier New"/>
              </a:rPr>
              <a:t>PWD=/</a:t>
            </a:r>
            <a:r>
              <a:rPr lang="en-US" sz="1800" b="0" dirty="0" err="1" smtClean="0">
                <a:latin typeface="Courier New"/>
                <a:cs typeface="Courier New"/>
              </a:rPr>
              <a:t>usr</a:t>
            </a:r>
            <a:r>
              <a:rPr lang="en-US" sz="1800" b="0" dirty="0" smtClean="0">
                <a:latin typeface="Courier New"/>
                <a:cs typeface="Courier New"/>
              </a:rPr>
              <a:t>/</a:t>
            </a:r>
            <a:r>
              <a:rPr lang="en-US" sz="1800" b="0" dirty="0" err="1" smtClean="0">
                <a:latin typeface="Courier New"/>
                <a:cs typeface="Courier New"/>
              </a:rPr>
              <a:t>droh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3340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5334000" y="27828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334000" y="24815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>
            <a:off x="4800600" y="4413766"/>
            <a:ext cx="762000" cy="50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 flipV="1">
            <a:off x="4800600" y="3808740"/>
            <a:ext cx="762000" cy="12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437647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4560332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38200" y="29072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Courier New"/>
                <a:cs typeface="Courier New"/>
              </a:rPr>
              <a:t>myargv</a:t>
            </a:r>
            <a:endParaRPr lang="en-US" sz="1800" b="0" dirty="0" smtClean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498354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Menlo-Regular"/>
              </a:rPr>
              <a:t>/* Child </a:t>
            </a:r>
            <a:r>
              <a:rPr lang="en-US" sz="1600" dirty="0" smtClean="0">
                <a:solidFill>
                  <a:srgbClr val="9D0003"/>
                </a:solidFill>
                <a:latin typeface="Menlo-Regular"/>
              </a:rPr>
              <a:t>runs program *</a:t>
            </a:r>
            <a:r>
              <a:rPr lang="en-US" sz="1600" dirty="0">
                <a:solidFill>
                  <a:srgbClr val="9D0003"/>
                </a:solidFill>
                <a:latin typeface="Menlo-Regular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exit(1)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</a:t>
            </a:r>
            <a:r>
              <a:rPr lang="en-US" sz="2000" dirty="0" smtClean="0">
                <a:latin typeface="Calibri"/>
                <a:cs typeface="Calibri"/>
              </a:rPr>
              <a:t>xecutes</a:t>
            </a:r>
            <a:r>
              <a:rPr lang="en-US" sz="2000" dirty="0" smtClean="0">
                <a:latin typeface="Courier New" pitchFamily="49" charset="0"/>
              </a:rPr>
              <a:t> “</a:t>
            </a:r>
            <a:r>
              <a:rPr lang="en-US" sz="2000" b="0" dirty="0" smtClean="0">
                <a:latin typeface="Courier New"/>
                <a:cs typeface="Courier New"/>
              </a:rPr>
              <a:t>/bin/</a:t>
            </a:r>
            <a:r>
              <a:rPr lang="en-US" sz="2000" b="0" dirty="0" err="1" smtClean="0">
                <a:latin typeface="Courier New"/>
                <a:cs typeface="Courier New"/>
              </a:rPr>
              <a:t>ls</a:t>
            </a:r>
            <a:r>
              <a:rPr lang="en-US" sz="2000" b="0" dirty="0" smtClean="0">
                <a:latin typeface="Courier New"/>
                <a:cs typeface="Courier New"/>
              </a:rPr>
              <a:t> –</a:t>
            </a:r>
            <a:r>
              <a:rPr lang="en-US" sz="2000" b="0" dirty="0" err="1" smtClean="0">
                <a:latin typeface="Courier New"/>
                <a:cs typeface="Courier New"/>
              </a:rPr>
              <a:t>lt</a:t>
            </a:r>
            <a:r>
              <a:rPr lang="en-US" sz="2000" b="0" dirty="0" smtClean="0">
                <a:latin typeface="Courier New"/>
                <a:cs typeface="Courier New"/>
              </a:rPr>
              <a:t> /</a:t>
            </a:r>
            <a:r>
              <a:rPr lang="en-US" sz="2000" b="0" dirty="0" err="1" smtClean="0">
                <a:latin typeface="Courier New"/>
                <a:cs typeface="Courier New"/>
              </a:rPr>
              <a:t>usr</a:t>
            </a:r>
            <a:r>
              <a:rPr lang="en-US" sz="2000" b="0" dirty="0" smtClean="0">
                <a:latin typeface="Courier New"/>
                <a:cs typeface="Courier New"/>
              </a:rPr>
              <a:t>/include</a:t>
            </a:r>
            <a:r>
              <a:rPr lang="en-US" sz="2000" dirty="0" smtClean="0">
                <a:latin typeface="Courier New" pitchFamily="49" charset="0"/>
              </a:rPr>
              <a:t>” </a:t>
            </a:r>
            <a:r>
              <a:rPr lang="en-US" sz="2000" dirty="0" smtClean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622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Courier New"/>
                <a:cs typeface="Courier New"/>
              </a:rPr>
              <a:t>(</a:t>
            </a:r>
            <a:r>
              <a:rPr lang="en-US" sz="1800" b="0" dirty="0" err="1" smtClean="0">
                <a:latin typeface="Courier New"/>
                <a:cs typeface="Courier New"/>
              </a:rPr>
              <a:t>argc</a:t>
            </a:r>
            <a:r>
              <a:rPr lang="en-US" sz="1800" b="0" dirty="0" smtClean="0">
                <a:latin typeface="Courier New"/>
                <a:cs typeface="Courier New"/>
              </a:rPr>
              <a:t> ==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Events that require nonstandard control flow</a:t>
            </a:r>
          </a:p>
          <a:p>
            <a:pPr lvl="1"/>
            <a:r>
              <a:rPr lang="en-US" dirty="0" smtClean="0"/>
              <a:t>Generated externally (interrupts) or internally (traps and faults)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At any given time, system has multiple active processes</a:t>
            </a:r>
          </a:p>
          <a:p>
            <a:pPr lvl="1"/>
            <a:r>
              <a:rPr lang="en-US" dirty="0" smtClean="0"/>
              <a:t>Only one can execute at a time on a single core, though</a:t>
            </a:r>
          </a:p>
          <a:p>
            <a:pPr lvl="1"/>
            <a:r>
              <a:rPr lang="en-US" dirty="0" smtClean="0"/>
              <a:t>Each process appears to have total control of </a:t>
            </a:r>
            <a:br>
              <a:rPr lang="en-US" dirty="0" smtClean="0"/>
            </a:br>
            <a:r>
              <a:rPr lang="en-US" dirty="0" smtClean="0"/>
              <a:t>processor + private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Spawning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 smtClean="0"/>
              <a:t>One call, two returns</a:t>
            </a:r>
          </a:p>
          <a:p>
            <a:r>
              <a:rPr lang="en-US" dirty="0" smtClean="0"/>
              <a:t>Process completion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 smtClean="0"/>
              <a:t>One call, no return</a:t>
            </a:r>
          </a:p>
          <a:p>
            <a:r>
              <a:rPr lang="en-US" dirty="0" smtClean="0"/>
              <a:t>Reaping and waiting for processes</a:t>
            </a:r>
          </a:p>
          <a:p>
            <a:pPr lvl="1"/>
            <a:r>
              <a:rPr lang="en-US" dirty="0" smtClean="0"/>
              <a:t>Call </a:t>
            </a:r>
            <a:r>
              <a:rPr lang="en-US" dirty="0" smtClean="0">
                <a:latin typeface="Courier New"/>
                <a:cs typeface="Courier New"/>
              </a:rPr>
              <a:t>wait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Loading and running programs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latin typeface="Courier New"/>
                <a:cs typeface="Courier New"/>
              </a:rPr>
              <a:t>execve</a:t>
            </a:r>
            <a:r>
              <a:rPr lang="en-US" dirty="0" smtClean="0"/>
              <a:t> (or variant)</a:t>
            </a:r>
          </a:p>
          <a:p>
            <a:pPr lvl="1"/>
            <a:r>
              <a:rPr lang="en-US" dirty="0" smtClean="0"/>
              <a:t>One call, (normally) no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Process Control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 smtClean="0"/>
              <a:t>kernel</a:t>
            </a:r>
            <a:r>
              <a:rPr lang="en-US" dirty="0" smtClean="0"/>
              <a:t> in </a:t>
            </a:r>
            <a:r>
              <a:rPr lang="en-US" dirty="0"/>
              <a:t>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is the memory-resident part of the OS</a:t>
            </a:r>
          </a:p>
          <a:p>
            <a:pPr lvl="1"/>
            <a:r>
              <a:rPr lang="en-US" dirty="0" smtClean="0"/>
              <a:t>Examples of events: Divide </a:t>
            </a:r>
            <a:r>
              <a:rPr lang="en-US" dirty="0"/>
              <a:t>by 0, arithmetic overflow, page fault, I/O request completes, </a:t>
            </a:r>
            <a:r>
              <a:rPr lang="en-US" dirty="0" smtClean="0"/>
              <a:t>typing Ctrl</a:t>
            </a:r>
            <a:r>
              <a:rPr lang="en-US" dirty="0"/>
              <a:t>-C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 smtClean="0">
                <a:latin typeface="Calibri" pitchFamily="34" charset="0"/>
              </a:rPr>
              <a:t>Exception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</a:t>
            </a:r>
            <a:r>
              <a:rPr lang="en-US" sz="1800" b="0" i="1" dirty="0" smtClean="0">
                <a:latin typeface="Calibri" pitchFamily="34" charset="0"/>
              </a:rPr>
              <a:t>xception </a:t>
            </a:r>
            <a:r>
              <a:rPr lang="en-US" sz="1800" b="0" i="1" dirty="0">
                <a:latin typeface="Calibri" pitchFamily="34" charset="0"/>
              </a:rPr>
              <a:t>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 smtClean="0">
                <a:latin typeface="Calibri" pitchFamily="34" charset="0"/>
              </a:rPr>
              <a:t> Return to </a:t>
            </a:r>
            <a:r>
              <a:rPr lang="en-US" sz="1800" b="0" i="1" dirty="0" err="1" smtClean="0">
                <a:latin typeface="Calibri" pitchFamily="34" charset="0"/>
              </a:rPr>
              <a:t>I_current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</a:t>
            </a:r>
            <a:r>
              <a:rPr lang="en-US" sz="1800" b="0" i="1" dirty="0" smtClean="0">
                <a:latin typeface="Calibri" pitchFamily="34" charset="0"/>
              </a:rPr>
              <a:t>eturn to </a:t>
            </a:r>
            <a:r>
              <a:rPr lang="en-US" sz="1800" b="0" i="1" dirty="0" err="1" smtClean="0">
                <a:latin typeface="Calibri" pitchFamily="34" charset="0"/>
              </a:rPr>
              <a:t>I_next</a:t>
            </a:r>
            <a:endParaRPr lang="en-US" sz="1800" b="0" i="1" dirty="0" smtClean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</a:t>
            </a:r>
            <a:r>
              <a:rPr lang="en-US" sz="1800" b="0" i="1" dirty="0" smtClean="0">
                <a:latin typeface="Calibri" pitchFamily="34" charset="0"/>
              </a:rPr>
              <a:t>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vent 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 smtClean="0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Tables</a:t>
            </a:r>
            <a:endParaRPr lang="en-US" dirty="0"/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</a:t>
            </a:r>
            <a:r>
              <a:rPr lang="en-US" sz="2000" dirty="0" smtClean="0"/>
              <a:t>type </a:t>
            </a:r>
            <a:r>
              <a:rPr lang="en-US" sz="2000" dirty="0"/>
              <a:t>of event has a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unique </a:t>
            </a:r>
            <a:r>
              <a:rPr lang="en-US" sz="2000" dirty="0"/>
              <a:t>exception number k</a:t>
            </a:r>
          </a:p>
          <a:p>
            <a:endParaRPr lang="en-US" sz="2000" dirty="0" smtClean="0"/>
          </a:p>
          <a:p>
            <a:r>
              <a:rPr lang="en-US" sz="2000" dirty="0" smtClean="0"/>
              <a:t>k = index </a:t>
            </a:r>
            <a:r>
              <a:rPr lang="en-US" sz="2000" dirty="0"/>
              <a:t>into </a:t>
            </a:r>
            <a:r>
              <a:rPr lang="en-US" sz="2000" dirty="0" smtClean="0"/>
              <a:t>exception table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a.k.a</a:t>
            </a:r>
            <a:r>
              <a:rPr lang="en-US" sz="2000" dirty="0" smtClean="0"/>
              <a:t>. </a:t>
            </a:r>
            <a:r>
              <a:rPr lang="en-US" sz="2000" dirty="0"/>
              <a:t>interrupt vector)</a:t>
            </a:r>
          </a:p>
          <a:p>
            <a:endParaRPr lang="en-US" sz="2000" dirty="0" smtClean="0"/>
          </a:p>
          <a:p>
            <a:r>
              <a:rPr lang="en-US" sz="2000" dirty="0" smtClean="0"/>
              <a:t>Handler </a:t>
            </a:r>
            <a:r>
              <a:rPr lang="en-US" sz="2000" dirty="0"/>
              <a:t>k is called each time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exception </a:t>
            </a:r>
            <a:r>
              <a:rPr lang="en-US" sz="2000" dirty="0"/>
              <a:t>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Table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</a:rPr>
              <a:t>ode </a:t>
            </a:r>
            <a:r>
              <a:rPr lang="en-US" sz="1600" dirty="0">
                <a:latin typeface="Calibri" pitchFamily="34" charset="0"/>
              </a:rPr>
              <a:t>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Timer interrupt</a:t>
            </a:r>
          </a:p>
          <a:p>
            <a:pPr lvl="2"/>
            <a:r>
              <a:rPr lang="en-US" dirty="0" smtClean="0"/>
              <a:t>Every few </a:t>
            </a:r>
            <a:r>
              <a:rPr lang="en-US" dirty="0" err="1" smtClean="0"/>
              <a:t>ms</a:t>
            </a:r>
            <a:r>
              <a:rPr lang="en-US" dirty="0" smtClean="0"/>
              <a:t>, an external timer chip triggers an interrupt</a:t>
            </a:r>
          </a:p>
          <a:p>
            <a:pPr lvl="2"/>
            <a:r>
              <a:rPr lang="en-US" dirty="0" smtClean="0"/>
              <a:t>Used by the kernel to take back control from user programs</a:t>
            </a:r>
          </a:p>
          <a:p>
            <a:pPr lvl="1"/>
            <a:r>
              <a:rPr lang="en-US" dirty="0" smtClean="0"/>
              <a:t> I</a:t>
            </a:r>
            <a:r>
              <a:rPr lang="en-US" dirty="0"/>
              <a:t>/O </a:t>
            </a:r>
            <a:r>
              <a:rPr lang="en-US" dirty="0" smtClean="0"/>
              <a:t>interrupt from external device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dirty="0" smtClean="0"/>
              <a:t>itting </a:t>
            </a:r>
            <a:r>
              <a:rPr lang="en-US" dirty="0"/>
              <a:t>Ctrl-C at the keyboard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a packet from a network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rrival </a:t>
            </a:r>
            <a:r>
              <a:rPr lang="en-US" dirty="0"/>
              <a:t>of data from a </a:t>
            </a:r>
            <a:r>
              <a:rPr lang="en-US" dirty="0" smtClean="0"/>
              <a:t>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14414</TotalTime>
  <Words>3428</Words>
  <Application>Microsoft Office PowerPoint</Application>
  <PresentationFormat>On-screen Show (4:3)</PresentationFormat>
  <Paragraphs>993</Paragraphs>
  <Slides>53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Courier</vt:lpstr>
      <vt:lpstr>Menlo-Regular</vt:lpstr>
      <vt:lpstr>ＭＳ Ｐゴシック</vt:lpstr>
      <vt:lpstr>msgothic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Exceptional Control Flow:  Exceptions and Processes  15-213 : Introduction to Computer Systems 14th Lecture, Oct. 15, 2015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Asynchronous Exceptions (Interrupts)</vt:lpstr>
      <vt:lpstr>Synchronous Exceptions</vt:lpstr>
      <vt:lpstr>System Calls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Terminating Processes </vt:lpstr>
      <vt:lpstr>Creating Processes</vt:lpstr>
      <vt:lpstr>fork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Summary</vt:lpstr>
      <vt:lpstr>Summary (cont.)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628</cp:revision>
  <cp:lastPrinted>1999-09-20T15:19:18Z</cp:lastPrinted>
  <dcterms:created xsi:type="dcterms:W3CDTF">2011-10-11T15:51:12Z</dcterms:created>
  <dcterms:modified xsi:type="dcterms:W3CDTF">2018-08-19T13:58:54Z</dcterms:modified>
</cp:coreProperties>
</file>