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42" r:id="rId2"/>
    <p:sldId id="1568" r:id="rId3"/>
    <p:sldId id="1470" r:id="rId4"/>
    <p:sldId id="1472" r:id="rId5"/>
    <p:sldId id="1559" r:id="rId6"/>
    <p:sldId id="1560" r:id="rId7"/>
    <p:sldId id="1561" r:id="rId8"/>
    <p:sldId id="1562" r:id="rId9"/>
    <p:sldId id="1563" r:id="rId10"/>
    <p:sldId id="1473" r:id="rId11"/>
    <p:sldId id="1474" r:id="rId12"/>
    <p:sldId id="1475" r:id="rId13"/>
    <p:sldId id="1476" r:id="rId14"/>
    <p:sldId id="1555" r:id="rId15"/>
    <p:sldId id="1527" r:id="rId16"/>
    <p:sldId id="1567" r:id="rId17"/>
    <p:sldId id="1564" r:id="rId18"/>
    <p:sldId id="1570" r:id="rId19"/>
    <p:sldId id="1565" r:id="rId20"/>
    <p:sldId id="1571" r:id="rId21"/>
    <p:sldId id="1572" r:id="rId22"/>
    <p:sldId id="1573" r:id="rId23"/>
    <p:sldId id="1574" r:id="rId24"/>
    <p:sldId id="1575" r:id="rId25"/>
    <p:sldId id="1566" r:id="rId26"/>
    <p:sldId id="1538" r:id="rId27"/>
    <p:sldId id="1539" r:id="rId28"/>
    <p:sldId id="1540" r:id="rId29"/>
    <p:sldId id="1541" r:id="rId30"/>
    <p:sldId id="1542" r:id="rId31"/>
    <p:sldId id="1543" r:id="rId32"/>
    <p:sldId id="1544" r:id="rId33"/>
    <p:sldId id="1545" r:id="rId34"/>
    <p:sldId id="1546" r:id="rId35"/>
    <p:sldId id="1549" r:id="rId36"/>
    <p:sldId id="1488" r:id="rId37"/>
    <p:sldId id="1489" r:id="rId38"/>
    <p:sldId id="1532" r:id="rId39"/>
    <p:sldId id="1490" r:id="rId40"/>
    <p:sldId id="1491" r:id="rId41"/>
    <p:sldId id="1528" r:id="rId42"/>
    <p:sldId id="1512" r:id="rId43"/>
    <p:sldId id="1513" r:id="rId44"/>
    <p:sldId id="1514" r:id="rId45"/>
    <p:sldId id="1505" r:id="rId46"/>
    <p:sldId id="1515" r:id="rId47"/>
    <p:sldId id="1558" r:id="rId48"/>
    <p:sldId id="1569" r:id="rId49"/>
    <p:sldId id="1552" r:id="rId50"/>
    <p:sldId id="1553" r:id="rId51"/>
    <p:sldId id="1554" r:id="rId52"/>
    <p:sldId id="1551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6F5BD"/>
    <a:srgbClr val="F1C7C7"/>
    <a:srgbClr val="D5F1CF"/>
    <a:srgbClr val="EBAFAF"/>
    <a:srgbClr val="ACE3A1"/>
    <a:srgbClr val="CCCCCC"/>
    <a:srgbClr val="8DBA84"/>
    <a:srgbClr val="8AD87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58" d="100"/>
          <a:sy n="58" d="100"/>
        </p:scale>
        <p:origin x="1200" y="48"/>
      </p:cViewPr>
      <p:guideLst>
        <p:guide orient="horz" pos="672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5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5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23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5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5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99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0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82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4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4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8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1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3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4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2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2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4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47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0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0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0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3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3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5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53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2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5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0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33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932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3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37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od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22,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Each process created by a </a:t>
            </a:r>
            <a:r>
              <a:rPr lang="en-US" dirty="0" smtClean="0"/>
              <a:t>Linux </a:t>
            </a:r>
            <a:r>
              <a:rPr lang="en-US" dirty="0"/>
              <a:t>shell begins life with three open files associated with a terminal: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</a:t>
            </a:r>
            <a:r>
              <a:rPr lang="en-US" dirty="0" smtClean="0"/>
              <a:t>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1: standard </a:t>
            </a:r>
            <a:r>
              <a:rPr lang="en-US" dirty="0" smtClean="0"/>
              <a:t>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2: standard </a:t>
            </a:r>
            <a:r>
              <a:rPr lang="en-US" dirty="0" smtClean="0"/>
              <a:t>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/>
              <a:t>RIO (robust I/O) </a:t>
            </a:r>
            <a:r>
              <a:rPr lang="en-US" dirty="0" smtClean="0"/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RIO Package</a:t>
            </a:r>
            <a:endParaRPr lang="en-US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RIO is a set of wrappers that provide efficient and robust I/O in apps, such as network programs that are subject to short counts</a:t>
            </a:r>
          </a:p>
          <a:p>
            <a:endParaRPr lang="en-US" dirty="0" smtClean="0"/>
          </a:p>
          <a:p>
            <a:r>
              <a:rPr lang="en-US" dirty="0" smtClean="0"/>
              <a:t>RIO provides two different kinds of functions</a:t>
            </a:r>
          </a:p>
          <a:p>
            <a:pPr lvl="1"/>
            <a:r>
              <a:rPr lang="en-US" dirty="0" err="1" smtClean="0"/>
              <a:t>Unbuffered</a:t>
            </a:r>
            <a:r>
              <a:rPr lang="en-US" dirty="0" smtClean="0"/>
              <a:t> input and output of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rio_writen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Buffered input of text lines and binary data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Buffered RIO routines are thread-safe and can be interleaved arbitrarily on the same descriptor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Download from </a:t>
            </a:r>
            <a:r>
              <a:rPr lang="en-US" dirty="0" smtClean="0">
                <a:hlinkClick r:id="rId3"/>
              </a:rPr>
              <a:t>http://csapp.cs.cmu.edu/3e/code.html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src/csapp.c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/>
                <a:cs typeface="Courier New"/>
              </a:rPr>
              <a:t>include/</a:t>
            </a:r>
            <a:r>
              <a:rPr lang="en-US" b="1" dirty="0" err="1" smtClean="0">
                <a:latin typeface="Courier New"/>
                <a:cs typeface="Courier New"/>
              </a:rPr>
              <a:t>csapp.h</a:t>
            </a: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Unbuffered RIO Input and Output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</a:t>
            </a:r>
            <a:r>
              <a:rPr lang="en-US" dirty="0" smtClean="0"/>
              <a:t>if it </a:t>
            </a:r>
            <a:r>
              <a:rPr lang="en-US" dirty="0"/>
              <a:t>encounters </a:t>
            </a:r>
            <a:r>
              <a:rPr lang="en-US" dirty="0" smtClean="0"/>
              <a:t>EOF</a:t>
            </a:r>
            <a:endParaRPr lang="en-US" dirty="0"/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rio_writen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never </a:t>
            </a:r>
            <a:r>
              <a:rPr lang="en-US" dirty="0"/>
              <a:t>returns a short </a:t>
            </a:r>
            <a:r>
              <a:rPr lang="en-US" dirty="0" smtClean="0"/>
              <a:t>count</a:t>
            </a:r>
            <a:endParaRPr lang="en-US" dirty="0"/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</a:t>
            </a:r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/>
              <a:t>Implementation of </a:t>
            </a:r>
            <a:r>
              <a:rPr lang="en-US">
                <a:latin typeface="Courier New" pitchFamily="49" charset="0"/>
              </a:rPr>
              <a:t>rio_readn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357018" y="990600"/>
            <a:ext cx="8710782" cy="575542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Robustly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read n bytes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unbuffered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= n;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&gt;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read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)) &lt;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errno</a:t>
            </a:r>
            <a:r>
              <a:rPr lang="en-US" sz="1600" dirty="0">
                <a:latin typeface="Courier New" pitchFamily="49" charset="0"/>
              </a:rPr>
              <a:t> == EINTR)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Interrupted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by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sig handler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return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 0;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call read() again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return -1;      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errno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set by read() */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}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else if (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break;         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EOF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 -=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bufp</a:t>
            </a:r>
            <a:r>
              <a:rPr lang="en-US" sz="1600" dirty="0">
                <a:latin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</a:rPr>
              <a:t>nread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return (n - </a:t>
            </a:r>
            <a:r>
              <a:rPr lang="en-US" sz="1600" dirty="0" err="1">
                <a:latin typeface="Courier New" pitchFamily="49" charset="0"/>
              </a:rPr>
              <a:t>nleft</a:t>
            </a:r>
            <a:r>
              <a:rPr lang="en-US" sz="1600" dirty="0">
                <a:latin typeface="Courier New" pitchFamily="49" charset="0"/>
              </a:rPr>
              <a:t>);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eturn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&gt;= 0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480" y="637669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csapp.c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2034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reads a text line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RIO Input Functions (cont)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429000"/>
            <a:ext cx="8307388" cy="28956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reads up to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rio_readlineb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rio_readnb</a:t>
            </a:r>
            <a:r>
              <a:rPr lang="en-US" dirty="0"/>
              <a:t> can be interleaved arbitrarily on the same descriptor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Warning: Don’t interleave with 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533400" y="1366897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</a:t>
            </a:r>
            <a:r>
              <a:rPr lang="en-US" sz="1600" dirty="0" smtClean="0">
                <a:latin typeface="Courier New" pitchFamily="49" charset="0"/>
              </a:rPr>
              <a:t>     </a:t>
            </a:r>
            <a:r>
              <a:rPr lang="en-US" sz="1600" dirty="0" smtClean="0">
                <a:solidFill>
                  <a:srgbClr val="990000"/>
                </a:solidFill>
                <a:latin typeface="Calibri" pitchFamily="34" charset="0"/>
              </a:rPr>
              <a:t>Return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4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4724400" y="30400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Implementation</a:t>
            </a:r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3960812"/>
          </a:xfrm>
        </p:spPr>
        <p:txBody>
          <a:bodyPr/>
          <a:lstStyle/>
          <a:p>
            <a:r>
              <a:rPr lang="en-US" dirty="0"/>
              <a:t>For reading from file</a:t>
            </a:r>
          </a:p>
          <a:p>
            <a:r>
              <a:rPr lang="en-US" dirty="0"/>
              <a:t>File has associated buffer to hold bytes that have been read from file but not yet read by user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Layered </a:t>
            </a:r>
            <a:r>
              <a:rPr lang="en-US" dirty="0"/>
              <a:t>on Unix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762885" name="Rectangle 5"/>
          <p:cNvSpPr>
            <a:spLocks noChangeArrowheads="1"/>
          </p:cNvSpPr>
          <p:nvPr/>
        </p:nvSpPr>
        <p:spPr bwMode="auto">
          <a:xfrm>
            <a:off x="2362200" y="30400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2362200" y="30400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1498697" y="3056538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762888" name="Arc 8"/>
          <p:cNvSpPr>
            <a:spLocks/>
          </p:cNvSpPr>
          <p:nvPr/>
        </p:nvSpPr>
        <p:spPr bwMode="auto">
          <a:xfrm rot="-5400000" flipH="1" flipV="1">
            <a:off x="1978110" y="34188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89" name="Arc 9"/>
          <p:cNvSpPr>
            <a:spLocks/>
          </p:cNvSpPr>
          <p:nvPr/>
        </p:nvSpPr>
        <p:spPr bwMode="auto">
          <a:xfrm rot="-5400000" flipH="1" flipV="1">
            <a:off x="4264110" y="34950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720810" y="36496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2702010" y="38020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762892" name="Line 12"/>
          <p:cNvSpPr>
            <a:spLocks noChangeShapeType="1"/>
          </p:cNvSpPr>
          <p:nvPr/>
        </p:nvSpPr>
        <p:spPr bwMode="auto">
          <a:xfrm flipV="1">
            <a:off x="47244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3" name="Line 13"/>
          <p:cNvSpPr>
            <a:spLocks noChangeShapeType="1"/>
          </p:cNvSpPr>
          <p:nvPr/>
        </p:nvSpPr>
        <p:spPr bwMode="auto">
          <a:xfrm flipV="1">
            <a:off x="7086600" y="26590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894" name="Line 14"/>
          <p:cNvSpPr>
            <a:spLocks noChangeShapeType="1"/>
          </p:cNvSpPr>
          <p:nvPr/>
        </p:nvSpPr>
        <p:spPr bwMode="auto">
          <a:xfrm>
            <a:off x="4724400" y="28114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5257800" y="26590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  <p:sp>
        <p:nvSpPr>
          <p:cNvPr id="762896" name="Rectangle 16"/>
          <p:cNvSpPr>
            <a:spLocks noChangeArrowheads="1"/>
          </p:cNvSpPr>
          <p:nvPr/>
        </p:nvSpPr>
        <p:spPr bwMode="auto">
          <a:xfrm>
            <a:off x="5105400" y="54526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2743200" y="54526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762898" name="Rectangle 18"/>
          <p:cNvSpPr>
            <a:spLocks noChangeArrowheads="1"/>
          </p:cNvSpPr>
          <p:nvPr/>
        </p:nvSpPr>
        <p:spPr bwMode="auto">
          <a:xfrm>
            <a:off x="762000" y="54526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62899" name="Rectangle 19"/>
          <p:cNvSpPr>
            <a:spLocks noChangeArrowheads="1"/>
          </p:cNvSpPr>
          <p:nvPr/>
        </p:nvSpPr>
        <p:spPr bwMode="auto">
          <a:xfrm>
            <a:off x="762000" y="5452646"/>
            <a:ext cx="19812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not in buffer</a:t>
            </a:r>
          </a:p>
        </p:txBody>
      </p:sp>
      <p:sp>
        <p:nvSpPr>
          <p:cNvPr id="762900" name="Rectangle 20"/>
          <p:cNvSpPr>
            <a:spLocks noChangeArrowheads="1"/>
          </p:cNvSpPr>
          <p:nvPr/>
        </p:nvSpPr>
        <p:spPr bwMode="auto">
          <a:xfrm>
            <a:off x="7467600" y="54526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762901" name="Arc 21"/>
          <p:cNvSpPr>
            <a:spLocks/>
          </p:cNvSpPr>
          <p:nvPr/>
        </p:nvSpPr>
        <p:spPr bwMode="auto">
          <a:xfrm rot="-5400000" flipH="1" flipV="1">
            <a:off x="7007310" y="59076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2" name="Rectangle 22"/>
          <p:cNvSpPr>
            <a:spLocks noChangeArrowheads="1"/>
          </p:cNvSpPr>
          <p:nvPr/>
        </p:nvSpPr>
        <p:spPr bwMode="auto">
          <a:xfrm>
            <a:off x="4378410" y="62146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762903" name="Line 23"/>
          <p:cNvSpPr>
            <a:spLocks noChangeShapeType="1"/>
          </p:cNvSpPr>
          <p:nvPr/>
        </p:nvSpPr>
        <p:spPr bwMode="auto">
          <a:xfrm flipV="1">
            <a:off x="27432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4" name="Line 24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5" name="Line 25"/>
          <p:cNvSpPr>
            <a:spLocks noChangeShapeType="1"/>
          </p:cNvSpPr>
          <p:nvPr/>
        </p:nvSpPr>
        <p:spPr bwMode="auto">
          <a:xfrm flipV="1">
            <a:off x="2743200" y="51816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2906" name="Rectangle 26"/>
          <p:cNvSpPr>
            <a:spLocks noChangeArrowheads="1"/>
          </p:cNvSpPr>
          <p:nvPr/>
        </p:nvSpPr>
        <p:spPr bwMode="auto">
          <a:xfrm>
            <a:off x="3886200" y="50292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416481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Buffered I/O: Declaration</a:t>
            </a: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6988"/>
            <a:ext cx="8307387" cy="608012"/>
          </a:xfrm>
        </p:spPr>
        <p:txBody>
          <a:bodyPr/>
          <a:lstStyle/>
          <a:p>
            <a:r>
              <a:rPr lang="en-US" dirty="0"/>
              <a:t>All information contained in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52437" y="4267200"/>
            <a:ext cx="8539163" cy="1600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rio_fd</a:t>
            </a:r>
            <a:r>
              <a:rPr lang="en-US" sz="1600" dirty="0">
                <a:latin typeface="Courier New" pitchFamily="49" charset="0"/>
              </a:rPr>
              <a:t>; 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descriptor for this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rio_cnt</a:t>
            </a:r>
            <a:r>
              <a:rPr lang="en-US" sz="1600" dirty="0">
                <a:latin typeface="Courier New" pitchFamily="49" charset="0"/>
              </a:rPr>
              <a:t>;     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unread bytes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*</a:t>
            </a:r>
            <a:r>
              <a:rPr lang="en-US" sz="1600" dirty="0" err="1">
                <a:latin typeface="Courier New" pitchFamily="49" charset="0"/>
              </a:rPr>
              <a:t>rio_bufptr</a:t>
            </a:r>
            <a:r>
              <a:rPr lang="en-US" sz="1600" dirty="0">
                <a:latin typeface="Courier New" pitchFamily="49" charset="0"/>
              </a:rPr>
              <a:t>;    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next unread byte in internal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rio_buf</a:t>
            </a:r>
            <a:r>
              <a:rPr lang="en-US" sz="1600" dirty="0">
                <a:latin typeface="Courier New" pitchFamily="49" charset="0"/>
              </a:rPr>
              <a:t>[RIO_BUFSIZE];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internal buffer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24400" y="2430462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362200" y="2430462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362200" y="2430462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498697" y="2452994"/>
            <a:ext cx="847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  <p:sp>
        <p:nvSpPr>
          <p:cNvPr id="21" name="Arc 8"/>
          <p:cNvSpPr>
            <a:spLocks/>
          </p:cNvSpPr>
          <p:nvPr/>
        </p:nvSpPr>
        <p:spPr bwMode="auto">
          <a:xfrm rot="16200000" flipH="1" flipV="1">
            <a:off x="1978110" y="2809229"/>
            <a:ext cx="3048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Arc 9"/>
          <p:cNvSpPr>
            <a:spLocks/>
          </p:cNvSpPr>
          <p:nvPr/>
        </p:nvSpPr>
        <p:spPr bwMode="auto">
          <a:xfrm rot="16200000" flipH="1" flipV="1">
            <a:off x="4264110" y="2885429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0810" y="3040062"/>
            <a:ext cx="10398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02010" y="3192462"/>
            <a:ext cx="1600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rio_bufptr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47244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 flipV="1">
            <a:off x="7086600" y="2049462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4724400" y="2201862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257800" y="2049462"/>
            <a:ext cx="1219200" cy="312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3635339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RIO Example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912812"/>
          </a:xfrm>
        </p:spPr>
        <p:txBody>
          <a:bodyPr/>
          <a:lstStyle/>
          <a:p>
            <a:r>
              <a:rPr lang="en-US"/>
              <a:t>Copying the lines of a text file from standard input to standard output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844118" y="2286000"/>
            <a:ext cx="7004482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**argv)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n;</a:t>
            </a:r>
          </a:p>
          <a:p>
            <a:r>
              <a:rPr lang="en-US" sz="1600" dirty="0">
                <a:latin typeface="Courier New" pitchFamily="49" charset="0"/>
              </a:rPr>
              <a:t>    rio_t rio;</a:t>
            </a:r>
          </a:p>
          <a:p>
            <a:r>
              <a:rPr lang="en-US" sz="1600" dirty="0">
                <a:latin typeface="Courier New" pitchFamily="49" charset="0"/>
              </a:rPr>
              <a:t>    char buf[MAXLINE];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Rio_readinitb(&amp;rio, STDIN_FILENO);</a:t>
            </a:r>
          </a:p>
          <a:p>
            <a:r>
              <a:rPr lang="en-US" sz="1600" dirty="0">
                <a:latin typeface="Courier New" pitchFamily="49" charset="0"/>
              </a:rPr>
              <a:t>    while((n = Rio_readlineb(&amp;rio, buf, MAXLINE)) != 0) </a:t>
            </a:r>
          </a:p>
          <a:p>
            <a:r>
              <a:rPr lang="en-US" sz="1600" dirty="0">
                <a:latin typeface="Courier New" pitchFamily="49" charset="0"/>
              </a:rPr>
              <a:t>	Rio_writen(STDOUT_FILENO, buf, n);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5758" y="520987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cpfile.c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299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Protection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User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Group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Total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</a:t>
            </a:r>
            <a:r>
              <a:rPr lang="en-US" sz="1600" dirty="0" smtClean="0">
                <a:latin typeface="Courier New" pitchFamily="49" charset="0"/>
              </a:rPr>
              <a:t>yes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=0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refcnt</a:t>
            </a:r>
            <a:r>
              <a:rPr lang="en-US" sz="1400" dirty="0" smtClean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gets,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 smtClean="0">
                <a:latin typeface="Courier New"/>
                <a:cs typeface="Courier New"/>
              </a:rPr>
              <a:t>read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RIO (robust I/O)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 vs. Standard I/O vs.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and RIO are 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3490913"/>
            <a:ext cx="1841500" cy="1327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rio_writen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rio_readinitb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rio_readlineb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rio_readnb</a:t>
            </a: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3805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152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dirty="0" smtClean="0"/>
              <a:t>Inside signal handlers, because Unix I/O is </a:t>
            </a:r>
            <a:r>
              <a:rPr lang="en-US" dirty="0" err="1" smtClean="0"/>
              <a:t>async</a:t>
            </a:r>
            <a:r>
              <a:rPr lang="en-US" dirty="0" smtClean="0"/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</a:t>
            </a:r>
            <a:r>
              <a:rPr lang="en-US" dirty="0" smtClean="0"/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4"/>
            <a:ext cx="9067800" cy="54959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you </a:t>
            </a:r>
            <a:r>
              <a:rPr lang="en-US" dirty="0" smtClean="0"/>
              <a:t>should never use on binary files</a:t>
            </a:r>
          </a:p>
          <a:p>
            <a:pPr lvl="1"/>
            <a:r>
              <a:rPr lang="en-US" dirty="0" smtClean="0"/>
              <a:t>Text-</a:t>
            </a:r>
            <a:r>
              <a:rPr lang="en-US" dirty="0"/>
              <a:t>oriented I/</a:t>
            </a:r>
            <a:r>
              <a:rPr lang="en-US" dirty="0" smtClean="0"/>
              <a:t>O 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rio_readlineb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characters. </a:t>
            </a:r>
          </a:p>
          <a:p>
            <a:pPr lvl="2"/>
            <a:r>
              <a:rPr lang="en-US" dirty="0" smtClean="0"/>
              <a:t>Use functions like </a:t>
            </a:r>
            <a:r>
              <a:rPr lang="en-US" b="1" dirty="0" err="1" smtClean="0">
                <a:latin typeface="Courier New"/>
                <a:cs typeface="Courier New"/>
              </a:rPr>
              <a:t>rio_readn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/>
                <a:cs typeface="Courier New"/>
              </a:rPr>
              <a:t>rio_readnb</a:t>
            </a:r>
            <a:r>
              <a:rPr lang="en-US" dirty="0" smtClean="0"/>
              <a:t> instead</a:t>
            </a:r>
          </a:p>
          <a:p>
            <a:pPr lvl="3"/>
            <a:endParaRPr lang="en-US" dirty="0" smtClean="0"/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mtClean="0"/>
              <a:t>For Further Information</a:t>
            </a:r>
            <a:endParaRPr lang="en-US"/>
          </a:p>
        </p:txBody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518525" cy="4972050"/>
          </a:xfrm>
        </p:spPr>
        <p:txBody>
          <a:bodyPr/>
          <a:lstStyle/>
          <a:p>
            <a:r>
              <a:rPr lang="en-US" dirty="0" smtClean="0"/>
              <a:t>The Unix bible:</a:t>
            </a:r>
          </a:p>
          <a:p>
            <a:pPr lvl="1"/>
            <a:r>
              <a:rPr lang="en-US" dirty="0" smtClean="0"/>
              <a:t>W. Richard  Stevens &amp; Stephen A. </a:t>
            </a:r>
            <a:r>
              <a:rPr lang="en-US" dirty="0" err="1" smtClean="0"/>
              <a:t>Rago</a:t>
            </a:r>
            <a:r>
              <a:rPr lang="en-US" dirty="0" smtClean="0"/>
              <a:t>, </a:t>
            </a:r>
            <a:r>
              <a:rPr lang="en-US" b="1" i="1" dirty="0" smtClean="0"/>
              <a:t>Advanced Programming in the Unix Environment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Edition, Addison Wesley, 2005</a:t>
            </a:r>
          </a:p>
          <a:p>
            <a:pPr lvl="2"/>
            <a:r>
              <a:rPr lang="en-US" dirty="0" smtClean="0"/>
              <a:t>Updated from </a:t>
            </a:r>
            <a:r>
              <a:rPr lang="en-US" dirty="0" err="1" smtClean="0"/>
              <a:t>Stevens’s</a:t>
            </a:r>
            <a:r>
              <a:rPr lang="en-US" dirty="0" smtClean="0"/>
              <a:t> 1993 classic text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Linux bible: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Kerrisk</a:t>
            </a:r>
            <a:r>
              <a:rPr lang="en-US" dirty="0" smtClean="0"/>
              <a:t>, The Linux Programming Interface, No Starch Press, 2010</a:t>
            </a:r>
          </a:p>
          <a:p>
            <a:pPr lvl="2"/>
            <a:r>
              <a:rPr lang="en-US" dirty="0" smtClean="0"/>
              <a:t>Encyclopedic and authoritative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29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pPr lvl="1"/>
            <a:r>
              <a:rPr lang="en-US" i="1" dirty="0" smtClean="0"/>
              <a:t>Socket:</a:t>
            </a:r>
            <a:r>
              <a:rPr lang="en-US" dirty="0" smtClean="0"/>
              <a:t> For communicating with a process on another machine</a:t>
            </a:r>
          </a:p>
          <a:p>
            <a:endParaRPr lang="en-US" dirty="0" smtClean="0"/>
          </a:p>
          <a:p>
            <a:r>
              <a:rPr lang="en-US" dirty="0" smtClean="0"/>
              <a:t>Other file types beyond our scope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i="1" dirty="0" smtClean="0"/>
              <a:t>Character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dirty="0" smtClean="0"/>
              <a:t>e.g., object files, JPEG images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err="1"/>
              <a:t>doesn</a:t>
            </a:r>
            <a:r>
              <a:rPr lang="fr-FR" dirty="0"/>
              <a:t>’</a:t>
            </a:r>
            <a:r>
              <a:rPr lang="en-US" dirty="0"/>
              <a:t>t 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(‘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’)	</a:t>
            </a:r>
          </a:p>
          <a:p>
            <a:pPr lvl="2"/>
            <a:r>
              <a:rPr lang="en-US" dirty="0"/>
              <a:t>Newline is </a:t>
            </a:r>
            <a:r>
              <a:rPr lang="en-US" dirty="0" smtClean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</a:t>
            </a:r>
            <a:r>
              <a:rPr lang="en-US" dirty="0" smtClean="0"/>
              <a:t>character </a:t>
            </a:r>
            <a:r>
              <a:rPr lang="en-US" dirty="0"/>
              <a:t>(LF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‘</a:t>
            </a:r>
            <a:r>
              <a:rPr lang="en-US" dirty="0" smtClean="0">
                <a:latin typeface="Courier New"/>
                <a:cs typeface="Courier New"/>
              </a:rPr>
              <a:t>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line feed </a:t>
            </a:r>
            <a:r>
              <a:rPr lang="en-US" smtClean="0"/>
              <a:t>(LF)</a:t>
            </a:r>
          </a:p>
          <a:p>
            <a:pPr lvl="1"/>
            <a:r>
              <a:rPr lang="en-US" smtClean="0"/>
              <a:t>Windows </a:t>
            </a:r>
            <a:r>
              <a:rPr lang="en-US" dirty="0" smtClean="0"/>
              <a:t>and Internet protocols: ‘</a:t>
            </a:r>
            <a:r>
              <a:rPr lang="en-US" dirty="0" smtClean="0">
                <a:latin typeface="Courier New"/>
                <a:cs typeface="Courier New"/>
              </a:rPr>
              <a:t>\r\n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bryant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/home/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../home/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  <a:cs typeface="Courier New"/>
              </a:rPr>
              <a:t>cwd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17556</TotalTime>
  <Words>4008</Words>
  <Application>Microsoft Office PowerPoint</Application>
  <PresentationFormat>On-screen Show (4:3)</PresentationFormat>
  <Paragraphs>937</Paragraphs>
  <Slides>52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System-Level I/O  15-213: Introduction to Computer Systems  16th Lecture, Oct. 22, 2015</vt:lpstr>
      <vt:lpstr>Today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The RIO Package</vt:lpstr>
      <vt:lpstr>Unbuffered RIO Input and Output</vt:lpstr>
      <vt:lpstr>Implementation of rio_readn</vt:lpstr>
      <vt:lpstr>Buffered RIO Input Functions</vt:lpstr>
      <vt:lpstr>Buffered RIO Input Functions (cont)</vt:lpstr>
      <vt:lpstr>Buffered I/O: Implementation</vt:lpstr>
      <vt:lpstr>Buffered I/O: Declaration</vt:lpstr>
      <vt:lpstr>RIO Example</vt:lpstr>
      <vt:lpstr>Today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Today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Today</vt:lpstr>
      <vt:lpstr>Unix I/O vs. Standard I/O vs. RIO</vt:lpstr>
      <vt:lpstr>Pros and Cons of Unix I/O</vt:lpstr>
      <vt:lpstr>Pros and Cons of Standard I/O</vt:lpstr>
      <vt:lpstr>Choosing I/O Functions</vt:lpstr>
      <vt:lpstr>Aside: Working with Binary Files</vt:lpstr>
      <vt:lpstr>For Further Information</vt:lpstr>
      <vt:lpstr>Extra Slides</vt:lpstr>
      <vt:lpstr>Fun with File Descriptors (1)</vt:lpstr>
      <vt:lpstr>Fun with File Descriptors (2)</vt:lpstr>
      <vt:lpstr>Fun with File Descriptors (3)</vt:lpstr>
      <vt:lpstr>Accessing Directories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754</cp:revision>
  <cp:lastPrinted>2012-10-18T17:15:46Z</cp:lastPrinted>
  <dcterms:created xsi:type="dcterms:W3CDTF">2012-10-18T16:33:38Z</dcterms:created>
  <dcterms:modified xsi:type="dcterms:W3CDTF">2018-08-19T14:00:10Z</dcterms:modified>
</cp:coreProperties>
</file>