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42" r:id="rId2"/>
    <p:sldId id="543" r:id="rId3"/>
    <p:sldId id="584" r:id="rId4"/>
    <p:sldId id="545" r:id="rId5"/>
    <p:sldId id="583" r:id="rId6"/>
    <p:sldId id="546" r:id="rId7"/>
    <p:sldId id="548" r:id="rId8"/>
    <p:sldId id="547" r:id="rId9"/>
    <p:sldId id="550" r:id="rId10"/>
    <p:sldId id="551" r:id="rId11"/>
    <p:sldId id="567" r:id="rId12"/>
    <p:sldId id="552" r:id="rId13"/>
    <p:sldId id="553" r:id="rId14"/>
    <p:sldId id="554" r:id="rId15"/>
    <p:sldId id="589" r:id="rId16"/>
    <p:sldId id="590" r:id="rId17"/>
    <p:sldId id="591" r:id="rId18"/>
    <p:sldId id="555" r:id="rId19"/>
    <p:sldId id="556" r:id="rId20"/>
    <p:sldId id="557" r:id="rId21"/>
    <p:sldId id="558" r:id="rId22"/>
    <p:sldId id="559" r:id="rId23"/>
    <p:sldId id="569" r:id="rId24"/>
    <p:sldId id="560" r:id="rId25"/>
    <p:sldId id="561" r:id="rId26"/>
    <p:sldId id="562" r:id="rId27"/>
    <p:sldId id="563" r:id="rId28"/>
    <p:sldId id="564" r:id="rId29"/>
    <p:sldId id="565" r:id="rId30"/>
    <p:sldId id="574" r:id="rId31"/>
    <p:sldId id="570" r:id="rId32"/>
    <p:sldId id="572" r:id="rId33"/>
    <p:sldId id="573" r:id="rId34"/>
    <p:sldId id="579" r:id="rId35"/>
  </p:sldIdLst>
  <p:sldSz cx="9144000" cy="6858000" type="screen4x3"/>
  <p:notesSz cx="7302500" cy="9586913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5F1CF"/>
    <a:srgbClr val="F6F5BD"/>
    <a:srgbClr val="F1C7C7"/>
    <a:srgbClr val="B3B3B3"/>
    <a:srgbClr val="E6E6E6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 autoAdjust="0"/>
    <p:restoredTop sz="94643" autoAdjust="0"/>
  </p:normalViewPr>
  <p:slideViewPr>
    <p:cSldViewPr snapToObjects="1">
      <p:cViewPr varScale="1">
        <p:scale>
          <a:sx n="89" d="100"/>
          <a:sy n="89" d="100"/>
        </p:scale>
        <p:origin x="1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77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30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32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47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2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1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0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6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0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7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3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16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9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0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63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127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42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2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4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59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17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8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3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3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Concurrent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23</a:t>
            </a:r>
            <a:r>
              <a:rPr lang="en-US" sz="2000" b="0" baseline="30000" dirty="0" smtClean="0"/>
              <a:t>rd</a:t>
            </a:r>
            <a:r>
              <a:rPr lang="en-US" sz="2000" b="0" dirty="0" smtClean="0"/>
              <a:t> Lecture, Nov. 17,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1800" dirty="0" smtClean="0">
                <a:solidFill>
                  <a:srgbClr val="C200FF"/>
                </a:solidFill>
                <a:latin typeface="Menlo-Regular"/>
              </a:rPr>
              <a:t>    while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/>
              <a:t>Concurrent </a:t>
            </a:r>
            <a:r>
              <a:rPr lang="en-US" dirty="0"/>
              <a:t>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 smtClean="0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connect</a:t>
            </a:r>
            <a:endParaRPr lang="en-US" sz="20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</a:t>
            </a:r>
            <a:r>
              <a:rPr lang="en-US" sz="2000" i="1" dirty="0" smtClean="0">
                <a:latin typeface="Calibri" pitchFamily="34" charset="0"/>
              </a:rPr>
              <a:t>Forks child to handle client.  Connection </a:t>
            </a:r>
            <a:r>
              <a:rPr lang="en-US" sz="2000" i="1" dirty="0">
                <a:latin typeface="Calibri" pitchFamily="34" charset="0"/>
              </a:rPr>
              <a:t>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 smtClean="0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29394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Server Execution </a:t>
            </a:r>
            <a:r>
              <a:rPr lang="en-US" dirty="0"/>
              <a:t>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</a:t>
            </a:r>
            <a:r>
              <a:rPr lang="en-US" sz="2600" dirty="0" smtClean="0"/>
              <a:t>child process</a:t>
            </a:r>
            <a:endParaRPr lang="en-US" sz="2600" dirty="0"/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 smtClean="0"/>
              <a:t>Both parent &amp; child </a:t>
            </a:r>
            <a:r>
              <a:rPr lang="en-US" sz="2600" dirty="0"/>
              <a:t>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 smtClean="0">
                <a:latin typeface="Courier New"/>
                <a:cs typeface="Courier New"/>
              </a:rPr>
              <a:t>connfd</a:t>
            </a:r>
            <a:endParaRPr lang="en-US" sz="2200" dirty="0" smtClean="0">
              <a:latin typeface="Courier New"/>
              <a:cs typeface="Courier New"/>
            </a:endParaRPr>
          </a:p>
          <a:p>
            <a:pPr lvl="2"/>
            <a:r>
              <a:rPr lang="en-US" sz="2200" dirty="0" smtClean="0"/>
              <a:t>Child should </a:t>
            </a:r>
            <a:r>
              <a:rPr lang="en-US" sz="2200" dirty="0"/>
              <a:t>close </a:t>
            </a:r>
            <a:r>
              <a:rPr lang="en-US" sz="2200" dirty="0" err="1" smtClean="0">
                <a:latin typeface="Courier New"/>
                <a:cs typeface="Courier New"/>
              </a:rPr>
              <a:t>listenfd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  <a:endParaRPr lang="en-US" sz="1800" dirty="0"/>
          </a:p>
          <a:p>
            <a:pPr algn="ctr"/>
            <a:r>
              <a:rPr lang="en-US" sz="1800" dirty="0"/>
              <a:t>p</a:t>
            </a:r>
            <a:r>
              <a:rPr lang="en-US" sz="1800" dirty="0" smtClean="0"/>
              <a:t>rocess</a:t>
            </a:r>
            <a:endParaRPr lang="en-US" sz="1800" dirty="0"/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  <a:endParaRPr lang="en-US" sz="1800" dirty="0"/>
          </a:p>
          <a:p>
            <a:pPr algn="ctr"/>
            <a:r>
              <a:rPr lang="en-US" sz="1800" dirty="0"/>
              <a:t>p</a:t>
            </a:r>
            <a:r>
              <a:rPr lang="en-US" sz="1800" dirty="0" smtClean="0"/>
              <a:t>rocess</a:t>
            </a:r>
            <a:endParaRPr lang="en-US" sz="1800" dirty="0"/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  <a:endParaRPr lang="en-US" sz="1800" dirty="0"/>
          </a:p>
          <a:p>
            <a:pPr algn="ctr"/>
            <a:r>
              <a:rPr lang="en-US" sz="1800" dirty="0"/>
              <a:t>p</a:t>
            </a:r>
            <a:r>
              <a:rPr lang="en-US" sz="1800" dirty="0" smtClean="0"/>
              <a:t>rocess</a:t>
            </a:r>
            <a:endParaRPr lang="en-US" sz="1800" dirty="0"/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</a:t>
            </a:r>
            <a:r>
              <a:rPr lang="en-US" sz="2000" dirty="0" smtClean="0"/>
              <a:t>requests</a:t>
            </a:r>
            <a:endParaRPr lang="en-US" sz="2000" dirty="0"/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341420" y="293370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 smtClean="0"/>
              <a:t>Issues with Process-based Servers</a:t>
            </a:r>
            <a:endParaRPr lang="en-US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 smtClean="0"/>
              <a:t>Parent process </a:t>
            </a:r>
            <a:r>
              <a:rPr lang="en-US" sz="2600" dirty="0"/>
              <a:t>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</a:t>
            </a:r>
            <a:r>
              <a:rPr lang="en-US" sz="2200" dirty="0" smtClean="0"/>
              <a:t>reference count </a:t>
            </a:r>
            <a:r>
              <a:rPr lang="en-US" sz="2200" dirty="0"/>
              <a:t>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 smtClean="0">
                <a:latin typeface="Courier New" pitchFamily="49" charset="0"/>
              </a:rPr>
              <a:t>= </a:t>
            </a:r>
            <a:r>
              <a:rPr lang="en-US" sz="2200" dirty="0">
                <a:latin typeface="Courier New" pitchFamily="49" charset="0"/>
              </a:rPr>
              <a:t>0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</a:t>
            </a:r>
            <a:r>
              <a:rPr lang="en-US" dirty="0" smtClean="0"/>
              <a:t>-based Servers</a:t>
            </a:r>
            <a:endParaRPr 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Nontrivial to share data between processes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Requires IPC (</a:t>
            </a:r>
            <a:r>
              <a:rPr lang="en-US" sz="2200" dirty="0" err="1"/>
              <a:t>interprocess</a:t>
            </a:r>
            <a:r>
              <a:rPr lang="en-US" sz="2200" dirty="0"/>
              <a:t> communication) mechanisms</a:t>
            </a:r>
          </a:p>
          <a:p>
            <a:pPr lvl="2">
              <a:lnSpc>
                <a:spcPct val="97000"/>
              </a:lnSpc>
              <a:buFont typeface="Wingdings" pitchFamily="2" charset="2"/>
              <a:buChar char="§"/>
            </a:pPr>
            <a:r>
              <a:rPr lang="en-US" dirty="0"/>
              <a:t>FIFO’s (named pipes),  System V shared memory and semaphores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 smtClean="0"/>
              <a:t>Approach #2: Event-based Servers</a:t>
            </a:r>
            <a:endParaRPr lang="en-US" dirty="0"/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 smtClean="0"/>
              <a:t>Server maintains set of active connections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connfd’s</a:t>
            </a:r>
            <a:endParaRPr lang="en-US" dirty="0" smtClean="0"/>
          </a:p>
          <a:p>
            <a:r>
              <a:rPr lang="en-US" dirty="0" smtClean="0"/>
              <a:t>Repeat:</a:t>
            </a:r>
          </a:p>
          <a:p>
            <a:pPr lvl="1"/>
            <a:r>
              <a:rPr lang="en-US" dirty="0" smtClean="0"/>
              <a:t>Determine which descriptors (</a:t>
            </a:r>
            <a:r>
              <a:rPr lang="en-US" dirty="0" err="1" smtClean="0"/>
              <a:t>connfd’s</a:t>
            </a:r>
            <a:r>
              <a:rPr lang="en-US" dirty="0" smtClean="0"/>
              <a:t> or </a:t>
            </a:r>
            <a:r>
              <a:rPr lang="en-US" dirty="0" err="1" smtClean="0"/>
              <a:t>listenfd</a:t>
            </a:r>
            <a:r>
              <a:rPr lang="en-US" dirty="0" smtClean="0"/>
              <a:t>) have pending inputs</a:t>
            </a:r>
          </a:p>
          <a:p>
            <a:pPr lvl="2"/>
            <a:r>
              <a:rPr lang="en-US" dirty="0" smtClean="0"/>
              <a:t>e.g., using </a:t>
            </a:r>
            <a:r>
              <a:rPr lang="en-US" dirty="0" smtClean="0">
                <a:latin typeface="Courier New"/>
                <a:cs typeface="Courier New"/>
              </a:rPr>
              <a:t>select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epoll</a:t>
            </a:r>
            <a:r>
              <a:rPr lang="en-US" dirty="0" smtClean="0"/>
              <a:t> functions</a:t>
            </a:r>
          </a:p>
          <a:p>
            <a:pPr lvl="2"/>
            <a:r>
              <a:rPr lang="en-US" dirty="0" smtClean="0"/>
              <a:t>arrival of pending input is an </a:t>
            </a:r>
            <a:r>
              <a:rPr lang="en-US" i="1" dirty="0" smtClean="0"/>
              <a:t>event</a:t>
            </a:r>
          </a:p>
          <a:p>
            <a:pPr lvl="1"/>
            <a:r>
              <a:rPr lang="en-US" dirty="0" smtClean="0"/>
              <a:t>If  </a:t>
            </a:r>
            <a:r>
              <a:rPr lang="en-US" dirty="0" err="1" smtClean="0"/>
              <a:t>listenfd</a:t>
            </a:r>
            <a:r>
              <a:rPr lang="en-US" dirty="0" smtClean="0"/>
              <a:t> has input, then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/>
              <a:t> connection</a:t>
            </a:r>
          </a:p>
          <a:p>
            <a:pPr lvl="2"/>
            <a:r>
              <a:rPr lang="en-US" dirty="0" smtClean="0"/>
              <a:t>and add new </a:t>
            </a:r>
            <a:r>
              <a:rPr lang="en-US" dirty="0" err="1" smtClean="0"/>
              <a:t>connfd</a:t>
            </a:r>
            <a:r>
              <a:rPr lang="en-US" dirty="0" smtClean="0"/>
              <a:t> to array</a:t>
            </a:r>
          </a:p>
          <a:p>
            <a:pPr lvl="1"/>
            <a:r>
              <a:rPr lang="en-US" dirty="0" smtClean="0"/>
              <a:t>Service all </a:t>
            </a:r>
            <a:r>
              <a:rPr lang="en-US" dirty="0" err="1" smtClean="0"/>
              <a:t>connfd’s</a:t>
            </a:r>
            <a:r>
              <a:rPr lang="en-US" dirty="0" smtClean="0"/>
              <a:t> with pending inputs</a:t>
            </a:r>
          </a:p>
          <a:p>
            <a:endParaRPr lang="en-US" dirty="0" smtClean="0"/>
          </a:p>
          <a:p>
            <a:r>
              <a:rPr lang="en-US" dirty="0" smtClean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2582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Multiplexed Event Processing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41093" y="2459593"/>
            <a:ext cx="966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/>
              <a:t>connfd’s</a:t>
            </a:r>
            <a:endParaRPr lang="en-US" sz="18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/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/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8915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537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2822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listenfd = 3 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4029579" y="28564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4127672" y="2437368"/>
            <a:ext cx="966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/>
              <a:t>connfd’s</a:t>
            </a:r>
            <a:endParaRPr lang="en-US" sz="1800" dirty="0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4029579" y="32152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7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4029579" y="3574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4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4029579" y="3932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029579" y="42915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029579" y="4650343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12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4029579" y="5009118"/>
            <a:ext cx="990600" cy="369332"/>
          </a:xfrm>
          <a:prstGeom prst="rect">
            <a:avLst/>
          </a:prstGeom>
          <a:solidFill>
            <a:srgbClr val="D5F1C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5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029579" y="5367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29579" y="5726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4029579" y="608544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/>
              <a:t>-1</a:t>
            </a:r>
          </a:p>
        </p:txBody>
      </p: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3953379" y="1827768"/>
            <a:ext cx="1233030" cy="369332"/>
          </a:xfrm>
          <a:prstGeom prst="rect">
            <a:avLst/>
          </a:prstGeom>
          <a:solidFill>
            <a:srgbClr val="D5F1CF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Active Descriptors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81400" y="1501775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Pending Inputs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5186410" y="1958976"/>
            <a:ext cx="833391" cy="1588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0" name="Straight Arrow Connector 59"/>
          <p:cNvCxnSpPr>
            <a:endCxn id="38" idx="3"/>
          </p:cNvCxnSpPr>
          <p:nvPr/>
        </p:nvCxnSpPr>
        <p:spPr bwMode="auto">
          <a:xfrm rot="10800000">
            <a:off x="5020180" y="3399910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2" name="Straight Arrow Connector 61"/>
          <p:cNvCxnSpPr/>
          <p:nvPr/>
        </p:nvCxnSpPr>
        <p:spPr bwMode="auto">
          <a:xfrm rot="10800000">
            <a:off x="5029201" y="4840844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0800000">
            <a:off x="5029201" y="5228709"/>
            <a:ext cx="994813" cy="6865"/>
          </a:xfrm>
          <a:prstGeom prst="straightConnector1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triangle" w="lg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 flipH="1" flipV="1">
            <a:off x="4152603" y="3364165"/>
            <a:ext cx="3733800" cy="9021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5021561" y="1132443"/>
            <a:ext cx="198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Read and service</a:t>
            </a:r>
          </a:p>
        </p:txBody>
      </p:sp>
    </p:spTree>
    <p:extLst>
      <p:ext uri="{BB962C8B-B14F-4D97-AF65-F5344CB8AC3E}">
        <p14:creationId xmlns:p14="http://schemas.microsoft.com/office/powerpoint/2010/main" val="41255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 dirty="0" smtClean="0"/>
              <a:t>Event-based Servers</a:t>
            </a:r>
            <a:endParaRPr lang="en-US" dirty="0"/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3073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of choice for high-performance Web servers and search engines. </a:t>
            </a: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</a:t>
            </a:r>
            <a:r>
              <a:rPr lang="en-US" dirty="0" smtClean="0"/>
              <a:t>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Black"/>
              </a:rPr>
              <a:t>– </a:t>
            </a:r>
            <a:r>
              <a:rPr lang="en-US" dirty="0" smtClean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38383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#3: Thread-based Servers</a:t>
            </a:r>
            <a:endParaRPr lang="en-US" dirty="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</a:t>
            </a:r>
            <a:r>
              <a:rPr lang="en-US" sz="2600" dirty="0" smtClean="0"/>
              <a:t>(process-based)</a:t>
            </a:r>
            <a:endParaRPr lang="en-US" sz="2600" dirty="0"/>
          </a:p>
          <a:p>
            <a:pPr lvl="1"/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sz="2200" dirty="0" smtClean="0"/>
              <a:t>but using threads </a:t>
            </a:r>
            <a:r>
              <a:rPr lang="en-US" sz="2200" dirty="0"/>
              <a:t>instead of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5095875" y="3287713"/>
            <a:ext cx="2230438" cy="319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Shared </a:t>
            </a:r>
            <a:r>
              <a:rPr lang="en-US" sz="1800" dirty="0"/>
              <a:t>libraries</a:t>
            </a:r>
          </a:p>
        </p:txBody>
      </p:sp>
      <p:sp>
        <p:nvSpPr>
          <p:cNvPr id="801796" name="Rectangle 4"/>
          <p:cNvSpPr>
            <a:spLocks noChangeAspect="1" noChangeArrowheads="1"/>
          </p:cNvSpPr>
          <p:nvPr/>
        </p:nvSpPr>
        <p:spPr bwMode="auto">
          <a:xfrm>
            <a:off x="5095875" y="3606800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797" name="Rectangle 5"/>
          <p:cNvSpPr>
            <a:spLocks noChangeAspect="1" noChangeArrowheads="1"/>
          </p:cNvSpPr>
          <p:nvPr/>
        </p:nvSpPr>
        <p:spPr bwMode="auto">
          <a:xfrm>
            <a:off x="5095875" y="3860800"/>
            <a:ext cx="2230438" cy="288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Run</a:t>
            </a:r>
            <a:r>
              <a:rPr lang="en-US" sz="1800" dirty="0"/>
              <a:t>-time heap</a:t>
            </a:r>
          </a:p>
        </p:txBody>
      </p:sp>
      <p:sp>
        <p:nvSpPr>
          <p:cNvPr id="801798" name="Text Box 6"/>
          <p:cNvSpPr txBox="1">
            <a:spLocks noChangeAspect="1" noChangeArrowheads="1"/>
          </p:cNvSpPr>
          <p:nvPr/>
        </p:nvSpPr>
        <p:spPr bwMode="auto">
          <a:xfrm>
            <a:off x="4867275" y="4927600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1799" name="Rectangle 7"/>
          <p:cNvSpPr>
            <a:spLocks noChangeAspect="1" noChangeArrowheads="1"/>
          </p:cNvSpPr>
          <p:nvPr/>
        </p:nvSpPr>
        <p:spPr bwMode="auto">
          <a:xfrm>
            <a:off x="5095875" y="4149725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Read</a:t>
            </a:r>
            <a:r>
              <a:rPr lang="en-US" sz="1800" dirty="0"/>
              <a:t>/write data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361682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Program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953000" y="2179022"/>
            <a:ext cx="235192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Code, data, and stack</a:t>
            </a:r>
          </a:p>
        </p:txBody>
      </p:sp>
      <p:sp>
        <p:nvSpPr>
          <p:cNvPr id="801803" name="Rectangle 11"/>
          <p:cNvSpPr>
            <a:spLocks noChangeAspect="1" noChangeArrowheads="1"/>
          </p:cNvSpPr>
          <p:nvPr/>
        </p:nvSpPr>
        <p:spPr bwMode="auto">
          <a:xfrm>
            <a:off x="5095875" y="4470400"/>
            <a:ext cx="2232025" cy="320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ead</a:t>
            </a:r>
            <a:r>
              <a:rPr lang="en-US" sz="1800" dirty="0"/>
              <a:t>-only code/data</a:t>
            </a:r>
          </a:p>
        </p:txBody>
      </p:sp>
      <p:sp>
        <p:nvSpPr>
          <p:cNvPr id="801804" name="Rectangle 12"/>
          <p:cNvSpPr>
            <a:spLocks noChangeAspect="1" noChangeArrowheads="1"/>
          </p:cNvSpPr>
          <p:nvPr/>
        </p:nvSpPr>
        <p:spPr bwMode="auto">
          <a:xfrm>
            <a:off x="5095875" y="4775200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5" name="Rectangle 13"/>
          <p:cNvSpPr>
            <a:spLocks noChangeAspect="1" noChangeArrowheads="1"/>
          </p:cNvSpPr>
          <p:nvPr/>
        </p:nvSpPr>
        <p:spPr bwMode="auto">
          <a:xfrm>
            <a:off x="5095875" y="2973388"/>
            <a:ext cx="2230438" cy="319087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1806" name="Rectangle 14"/>
          <p:cNvSpPr>
            <a:spLocks noChangeAspect="1" noChangeArrowheads="1"/>
          </p:cNvSpPr>
          <p:nvPr/>
        </p:nvSpPr>
        <p:spPr bwMode="auto">
          <a:xfrm>
            <a:off x="5095875" y="2667000"/>
            <a:ext cx="2230438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 smtClean="0"/>
              <a:t>Stack</a:t>
            </a:r>
            <a:endParaRPr lang="en-US" sz="1800" dirty="0"/>
          </a:p>
        </p:txBody>
      </p:sp>
      <p:sp>
        <p:nvSpPr>
          <p:cNvPr id="801807" name="Text Box 15"/>
          <p:cNvSpPr txBox="1">
            <a:spLocks noChangeArrowheads="1"/>
          </p:cNvSpPr>
          <p:nvPr/>
        </p:nvSpPr>
        <p:spPr bwMode="auto">
          <a:xfrm>
            <a:off x="4295775" y="2803525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4737100" y="29845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4276725" y="4441825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1810" name="Line 18"/>
          <p:cNvSpPr>
            <a:spLocks noChangeShapeType="1"/>
          </p:cNvSpPr>
          <p:nvPr/>
        </p:nvSpPr>
        <p:spPr bwMode="auto">
          <a:xfrm>
            <a:off x="4724400" y="4622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1" name="Text Box 19"/>
          <p:cNvSpPr txBox="1">
            <a:spLocks noChangeArrowheads="1"/>
          </p:cNvSpPr>
          <p:nvPr/>
        </p:nvSpPr>
        <p:spPr bwMode="auto">
          <a:xfrm>
            <a:off x="4259263" y="3692525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1812" name="Line 20"/>
          <p:cNvSpPr>
            <a:spLocks noChangeShapeType="1"/>
          </p:cNvSpPr>
          <p:nvPr/>
        </p:nvSpPr>
        <p:spPr bwMode="auto">
          <a:xfrm>
            <a:off x="4737100" y="38608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32229" y="2179022"/>
            <a:ext cx="1809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Process context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Programming is Hard!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The human mind tends to be sequential</a:t>
            </a:r>
          </a:p>
          <a:p>
            <a:endParaRPr lang="en-US" sz="2600" dirty="0" smtClean="0"/>
          </a:p>
          <a:p>
            <a:r>
              <a:rPr lang="en-US" sz="2600" dirty="0" smtClean="0"/>
              <a:t>The notion of time is often misleading</a:t>
            </a:r>
          </a:p>
          <a:p>
            <a:endParaRPr lang="en-US" sz="2600" dirty="0" smtClean="0"/>
          </a:p>
          <a:p>
            <a:r>
              <a:rPr lang="en-US" sz="2600" dirty="0" smtClean="0"/>
              <a:t>Thinking about all possible sequences of events in a computer system is at least error prone and frequently impossible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hared </a:t>
            </a:r>
            <a:r>
              <a:rPr lang="en-US" sz="1800" dirty="0"/>
              <a:t>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un</a:t>
            </a:r>
            <a:r>
              <a:rPr lang="en-US" sz="1800" dirty="0"/>
              <a:t>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48786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/>
              <a:t>0</a:t>
            </a:r>
            <a:endParaRPr lang="en-US" sz="1200"/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ead</a:t>
            </a:r>
            <a:r>
              <a:rPr lang="en-US" sz="1800" dirty="0"/>
              <a:t>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361682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/>
              <a:t>Thread context:</a:t>
            </a:r>
          </a:p>
          <a:p>
            <a:r>
              <a:rPr lang="en-US" sz="2000" dirty="0"/>
              <a:t>    </a:t>
            </a:r>
            <a:r>
              <a:rPr lang="en-US" sz="1800" dirty="0"/>
              <a:t>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Stack pointer (SP)</a:t>
            </a:r>
          </a:p>
          <a:p>
            <a:r>
              <a:rPr lang="en-US" sz="1800" dirty="0"/>
              <a:t>    Program counter (PC)</a:t>
            </a:r>
            <a:endParaRPr lang="en-US" sz="2000" dirty="0"/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988544" y="2116902"/>
            <a:ext cx="32880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Code, data, and kernel context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R</a:t>
            </a:r>
            <a:r>
              <a:rPr lang="en-US" sz="1800" dirty="0" smtClean="0"/>
              <a:t>ead</a:t>
            </a:r>
            <a:r>
              <a:rPr lang="en-US" sz="1800" dirty="0"/>
              <a:t>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S</a:t>
            </a:r>
            <a:r>
              <a:rPr lang="en-US" sz="1800" dirty="0" smtClean="0"/>
              <a:t>tack</a:t>
            </a:r>
            <a:endParaRPr lang="en-US" sz="1800" dirty="0"/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995363" y="3092450"/>
            <a:ext cx="4379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21225" y="3821113"/>
            <a:ext cx="44755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703763" y="3071813"/>
            <a:ext cx="4796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608145" y="2116901"/>
            <a:ext cx="227646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/>
              <a:t>Kernel context:</a:t>
            </a:r>
          </a:p>
          <a:p>
            <a:r>
              <a:rPr lang="en-US" sz="1600" dirty="0"/>
              <a:t>    </a:t>
            </a:r>
            <a:r>
              <a:rPr lang="en-US" sz="1800" dirty="0"/>
              <a:t>VM structures</a:t>
            </a:r>
          </a:p>
          <a:p>
            <a:r>
              <a:rPr lang="en-US" sz="1800" dirty="0"/>
              <a:t>    Descriptor table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brk</a:t>
            </a:r>
            <a:r>
              <a:rPr lang="en-US" sz="1800" dirty="0"/>
              <a:t>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Each thread has its own stack for local variables </a:t>
            </a:r>
          </a:p>
          <a:p>
            <a:pPr lvl="2"/>
            <a:r>
              <a:rPr lang="en-US" dirty="0" smtClean="0"/>
              <a:t>but not protected from other threads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879041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/>
              <a:t>Thread 1 context:</a:t>
            </a:r>
          </a:p>
          <a:p>
            <a:r>
              <a:rPr lang="en-US" sz="1800" dirty="0"/>
              <a:t>    Data registers</a:t>
            </a:r>
          </a:p>
          <a:p>
            <a:r>
              <a:rPr lang="en-US" sz="1800" dirty="0"/>
              <a:t>    Condition codes</a:t>
            </a:r>
          </a:p>
          <a:p>
            <a:r>
              <a:rPr lang="en-US" sz="1800" dirty="0"/>
              <a:t>    SP1</a:t>
            </a:r>
          </a:p>
          <a:p>
            <a:r>
              <a:rPr lang="en-US" sz="1800" dirty="0"/>
              <a:t>    PC1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275818" y="3181290"/>
            <a:ext cx="2451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538410" cy="3524310"/>
            <a:chOff x="3200400" y="3181290"/>
            <a:chExt cx="2538410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48786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/>
                <a:t>0</a:t>
              </a:r>
              <a:endParaRPr lang="en-US" sz="1100"/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/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309940" y="3181290"/>
              <a:ext cx="2428870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78606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Kernel context:</a:t>
              </a:r>
            </a:p>
            <a:p>
              <a:r>
                <a:rPr lang="en-US" sz="1400" dirty="0"/>
                <a:t>   </a:t>
              </a:r>
              <a:r>
                <a:rPr lang="en-US" sz="1800" dirty="0"/>
                <a:t>VM structures</a:t>
              </a:r>
            </a:p>
            <a:p>
              <a:r>
                <a:rPr lang="en-US" sz="1800" dirty="0"/>
                <a:t>   Descriptor table</a:t>
              </a:r>
            </a:p>
            <a:p>
              <a:r>
                <a:rPr lang="en-US" sz="1800" dirty="0"/>
                <a:t>   </a:t>
              </a:r>
              <a:r>
                <a:rPr lang="en-US" sz="1800" dirty="0" err="1"/>
                <a:t>brk</a:t>
              </a:r>
              <a:r>
                <a:rPr lang="en-US" sz="1800" dirty="0"/>
                <a:t> </a:t>
              </a:r>
              <a:r>
                <a:rPr lang="en-US" sz="1800" dirty="0" smtClean="0"/>
                <a:t>pointer</a:t>
              </a:r>
              <a:endParaRPr lang="en-US" sz="1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19400" y="3200400"/>
            <a:ext cx="2405201" cy="2807534"/>
            <a:chOff x="6248400" y="3181290"/>
            <a:chExt cx="2405201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879041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/>
                <a:t>Thread 2 context:</a:t>
              </a:r>
            </a:p>
            <a:p>
              <a:r>
                <a:rPr lang="en-US" sz="1800" dirty="0"/>
                <a:t>    Data registers</a:t>
              </a:r>
            </a:p>
            <a:p>
              <a:r>
                <a:rPr lang="en-US" sz="1800" dirty="0"/>
                <a:t>    Condition codes</a:t>
              </a:r>
            </a:p>
            <a:p>
              <a:r>
                <a:rPr lang="en-US" sz="1800" dirty="0"/>
                <a:t>    SP2</a:t>
              </a:r>
            </a:p>
            <a:p>
              <a:r>
                <a:rPr lang="en-US" sz="1800" dirty="0"/>
                <a:t>    PC2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248400" y="3181290"/>
              <a:ext cx="2405201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Thread 2 (peer thread)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540375" y="2606675"/>
            <a:ext cx="216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690563" y="2562225"/>
            <a:ext cx="42021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/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shared code, data</a:t>
            </a:r>
          </a:p>
          <a:p>
            <a:pPr algn="ctr"/>
            <a:r>
              <a:rPr lang="en-US" sz="1800"/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Threads</a:t>
            </a:r>
            <a:endParaRPr lang="en-US" dirty="0"/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</a:t>
            </a:r>
            <a:r>
              <a:rPr lang="en-US" sz="2600" dirty="0" smtClean="0"/>
              <a:t>are </a:t>
            </a:r>
            <a:r>
              <a:rPr lang="en-US" sz="2600" i="1" dirty="0" smtClean="0"/>
              <a:t>concurrent</a:t>
            </a:r>
            <a:r>
              <a:rPr lang="en-US" sz="2600" dirty="0" smtClean="0"/>
              <a:t> if </a:t>
            </a:r>
            <a:r>
              <a:rPr lang="en-US" sz="2600" dirty="0"/>
              <a:t>their </a:t>
            </a:r>
            <a:r>
              <a:rPr lang="en-US" sz="2600" dirty="0" smtClean="0"/>
              <a:t>flows </a:t>
            </a:r>
            <a:r>
              <a:rPr lang="en-US" sz="2600" dirty="0"/>
              <a:t>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238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 </a:t>
            </a:r>
            <a:r>
              <a:rPr lang="en-US" dirty="0"/>
              <a:t>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Core Processor</a:t>
            </a:r>
          </a:p>
          <a:p>
            <a:pPr lvl="1"/>
            <a:r>
              <a:rPr lang="en-US" dirty="0" smtClean="0"/>
              <a:t>Simulate parallelism by time slicing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Multi-Core Processor</a:t>
            </a:r>
          </a:p>
          <a:p>
            <a:pPr lvl="1"/>
            <a:r>
              <a:rPr lang="en-US" dirty="0" smtClean="0"/>
              <a:t>Can have true parallelism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52975" y="3429000"/>
            <a:ext cx="623825" cy="2743200"/>
            <a:chOff x="5548375" y="3429000"/>
            <a:chExt cx="623825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48375" y="4494213"/>
              <a:ext cx="623825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99854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Run 3 threads on 2 cores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</a:t>
            </a:r>
            <a:r>
              <a:rPr lang="en-US" sz="2200" dirty="0" smtClean="0"/>
              <a:t>others (possibly on different cores)</a:t>
            </a:r>
            <a:endParaRPr lang="en-US" sz="2200" dirty="0"/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</a:t>
            </a:r>
            <a:r>
              <a:rPr lang="en-US" sz="2200" dirty="0" smtClean="0"/>
              <a:t>all code and data (except local stacks)</a:t>
            </a:r>
          </a:p>
          <a:p>
            <a:pPr lvl="2"/>
            <a:r>
              <a:rPr lang="en-US" dirty="0" smtClean="0"/>
              <a:t>Processes </a:t>
            </a:r>
            <a:r>
              <a:rPr lang="en-US" dirty="0"/>
              <a:t>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</a:t>
            </a:r>
            <a:r>
              <a:rPr lang="en-US" dirty="0" smtClean="0"/>
              <a:t>) </a:t>
            </a:r>
            <a:r>
              <a:rPr lang="en-US" dirty="0"/>
              <a:t>twice as expensive as thread control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, </a:t>
            </a:r>
            <a:r>
              <a:rPr lang="en-US" dirty="0">
                <a:latin typeface="Courier New" pitchFamily="49" charset="0"/>
              </a:rPr>
              <a:t>RET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</a:t>
            </a:r>
            <a:r>
              <a:rPr lang="en-US">
                <a:latin typeface="Courier New" pitchFamily="49" charset="0"/>
              </a:rPr>
              <a:t>]</a:t>
            </a:r>
            <a:r>
              <a:rPr lang="en-US" smtClean="0">
                <a:latin typeface="Courier New" pitchFamily="49" charset="0"/>
              </a:rPr>
              <a:t>lock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2000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39823" y="1397436"/>
            <a:ext cx="5743580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    exit(0);                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14798" y="1905000"/>
            <a:ext cx="4953002" cy="1752600"/>
            <a:chOff x="4114798" y="1905000"/>
            <a:chExt cx="4953002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108609" y="1905000"/>
              <a:ext cx="195919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attributes </a:t>
              </a:r>
            </a:p>
            <a:p>
              <a:pPr algn="ctr"/>
              <a:r>
                <a:rPr lang="en-US" sz="2000" i="1"/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19799" y="3870558"/>
            <a:ext cx="2971801" cy="707886"/>
            <a:chOff x="6019799" y="3191014"/>
            <a:chExt cx="2971801" cy="707886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6973099" y="3191014"/>
              <a:ext cx="2018501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/>
                <a:t>Thread arguments</a:t>
              </a:r>
            </a:p>
            <a:p>
              <a:pPr algn="ctr"/>
              <a:r>
                <a:rPr lang="en-US" sz="2000" i="1"/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4"/>
              <a:ext cx="953296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00372" y="4114800"/>
            <a:ext cx="4648200" cy="1552714"/>
            <a:chOff x="3810000" y="3857486"/>
            <a:chExt cx="4648200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49228" y="4702314"/>
              <a:ext cx="1508972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/>
                <a:t>R</a:t>
              </a:r>
              <a:r>
                <a:rPr lang="en-US" sz="2000" i="1" dirty="0" smtClean="0"/>
                <a:t>eturn </a:t>
              </a:r>
              <a:r>
                <a:rPr lang="en-US" sz="2000" i="1" dirty="0"/>
                <a:t>value</a:t>
              </a:r>
            </a:p>
            <a:p>
              <a:pPr algn="ctr"/>
              <a:r>
                <a:rPr lang="en-US" sz="2000" i="1" dirty="0"/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5198" y="2058888"/>
            <a:ext cx="2803172" cy="1598712"/>
            <a:chOff x="4114798" y="2058888"/>
            <a:chExt cx="5061281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7000337" y="2058888"/>
              <a:ext cx="2175742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/>
                <a:t>Thread ID</a:t>
              </a:r>
              <a:endParaRPr lang="en-US" sz="2000" i="1" dirty="0"/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52998" y="3087588"/>
            <a:ext cx="3988944" cy="570012"/>
            <a:chOff x="4952998" y="2058888"/>
            <a:chExt cx="3988944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234473" y="2058888"/>
              <a:ext cx="1707469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/>
                <a:t>Thread routine</a:t>
              </a:r>
              <a:endParaRPr lang="en-US" sz="2000" i="1" dirty="0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</a:t>
            </a:r>
            <a:r>
              <a:rPr lang="en-US" dirty="0" smtClean="0"/>
              <a:t>Threaded “</a:t>
            </a:r>
            <a:r>
              <a:rPr lang="en-US" dirty="0"/>
              <a:t>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91166" y="1370290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</a:t>
            </a:r>
            <a:r>
              <a:rPr lang="en-US" sz="1800" dirty="0" smtClean="0"/>
              <a:t>ain </a:t>
            </a:r>
            <a:r>
              <a:rPr lang="en-US" sz="1800" dirty="0"/>
              <a:t>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86217" y="2602190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</a:t>
            </a:r>
            <a:r>
              <a:rPr lang="en-US" sz="1800" dirty="0" smtClean="0"/>
              <a:t>eer </a:t>
            </a:r>
            <a:r>
              <a:rPr lang="en-US" sz="1800" dirty="0"/>
              <a:t>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51238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459789" y="3502710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</a:t>
            </a:r>
            <a:r>
              <a:rPr lang="en-US" sz="1800" dirty="0" smtClean="0">
                <a:solidFill>
                  <a:srgbClr val="FF0000"/>
                </a:solidFill>
              </a:rPr>
              <a:t>ain </a:t>
            </a:r>
            <a:r>
              <a:rPr lang="en-US" sz="1800" dirty="0">
                <a:solidFill>
                  <a:srgbClr val="FF0000"/>
                </a:solidFill>
              </a:rPr>
              <a:t>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-280612" y="5024348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erminates </a:t>
            </a:r>
            <a:endParaRPr lang="en-US" sz="1800" dirty="0">
              <a:solidFill>
                <a:srgbClr val="FF0000"/>
              </a:solidFill>
            </a:endParaRP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14350" y="2209800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793750" y="2971800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2004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Peer </a:t>
            </a:r>
            <a:r>
              <a:rPr lang="en-US" sz="1800" dirty="0">
                <a:solidFill>
                  <a:srgbClr val="FF0000"/>
                </a:solidFill>
              </a:rPr>
              <a:t>thread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terminates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146050" y="2514600"/>
            <a:ext cx="2673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 err="1"/>
              <a:t>Pthread_create</a:t>
            </a:r>
            <a:r>
              <a:rPr lang="en-US" sz="1800" b="0" dirty="0"/>
              <a:t>()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564906" y="1225927"/>
            <a:ext cx="654337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    listenfd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= Open_listenfd(argv[1])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*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nl-NL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                (</a:t>
            </a:r>
            <a:r>
              <a:rPr lang="nl-NL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6764" y="48884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90513" y="5638799"/>
            <a:ext cx="8548687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sz="2600" dirty="0" err="1" smtClean="0">
                <a:latin typeface="Courier New"/>
                <a:cs typeface="Courier New"/>
              </a:rPr>
              <a:t>malloc</a:t>
            </a:r>
            <a:r>
              <a:rPr lang="en-US" sz="2600" dirty="0" smtClean="0"/>
              <a:t> of connected descriptor necessary to </a:t>
            </a:r>
            <a:r>
              <a:rPr lang="en-US" sz="2600" smtClean="0"/>
              <a:t>avoid deadly race </a:t>
            </a:r>
            <a:r>
              <a:rPr lang="en-US" sz="2600" dirty="0" smtClean="0"/>
              <a:t>(later)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 smtClean="0"/>
              <a:t>Classical problem classes of concurrent programs:</a:t>
            </a:r>
          </a:p>
          <a:p>
            <a:pPr lvl="1"/>
            <a:r>
              <a:rPr lang="en-US" sz="2200" b="1" i="1" dirty="0" smtClean="0"/>
              <a:t>Races:</a:t>
            </a:r>
            <a:r>
              <a:rPr lang="en-US" sz="2200" dirty="0" smtClean="0"/>
              <a:t> outcome depends on arbitrary scheduling decisions elsewhere in the system</a:t>
            </a:r>
          </a:p>
          <a:p>
            <a:pPr lvl="2"/>
            <a:r>
              <a:rPr lang="en-US" dirty="0" smtClean="0"/>
              <a:t>Example: who gets the last seat on the airplane?</a:t>
            </a:r>
          </a:p>
          <a:p>
            <a:pPr lvl="1"/>
            <a:r>
              <a:rPr lang="en-US" sz="2200" b="1" i="1" dirty="0" smtClean="0"/>
              <a:t>Deadlock:</a:t>
            </a:r>
            <a:r>
              <a:rPr lang="en-US" sz="2200" dirty="0" smtClean="0"/>
              <a:t> improper resource allocation prevents forward progress</a:t>
            </a:r>
          </a:p>
          <a:p>
            <a:pPr lvl="2"/>
            <a:r>
              <a:rPr lang="en-US" dirty="0" smtClean="0"/>
              <a:t>Example: traffic gridlock</a:t>
            </a:r>
          </a:p>
          <a:p>
            <a:pPr lvl="1"/>
            <a:r>
              <a:rPr lang="en-US" sz="2200" b="1" i="1" dirty="0" err="1" smtClean="0"/>
              <a:t>Livelock</a:t>
            </a:r>
            <a:r>
              <a:rPr lang="en-US" sz="2200" b="1" i="1" dirty="0" smtClean="0"/>
              <a:t> / Starvation / Fairness</a:t>
            </a:r>
            <a:r>
              <a:rPr lang="en-US" sz="2200" dirty="0" smtClean="0"/>
              <a:t>: external events and/or system scheduling decisions can prevent sub-task progress</a:t>
            </a:r>
          </a:p>
          <a:p>
            <a:pPr lvl="2"/>
            <a:r>
              <a:rPr lang="en-US" dirty="0" smtClean="0"/>
              <a:t>Example: people always jump in front of you in line</a:t>
            </a:r>
          </a:p>
          <a:p>
            <a:r>
              <a:rPr lang="en-US" sz="2600" dirty="0" smtClean="0"/>
              <a:t>Many aspects of concurrent programming are beyond the scope of our course..</a:t>
            </a:r>
          </a:p>
          <a:p>
            <a:pPr lvl="1"/>
            <a:r>
              <a:rPr lang="en-US" sz="2200" dirty="0" smtClean="0"/>
              <a:t>but, not all </a:t>
            </a:r>
            <a:r>
              <a:rPr lang="en-US" sz="2200" dirty="0" smtClean="0">
                <a:sym typeface="Wingdings"/>
              </a:rPr>
              <a:t></a:t>
            </a:r>
          </a:p>
          <a:p>
            <a:pPr lvl="1"/>
            <a:r>
              <a:rPr lang="en-US" sz="2200" dirty="0" smtClean="0">
                <a:sym typeface="Wingdings"/>
              </a:rPr>
              <a:t>We’ll cover some of these aspects in the next few lectures. </a:t>
            </a: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</a:t>
            </a:r>
            <a:r>
              <a:rPr lang="en-US" sz="2600" dirty="0" smtClean="0"/>
              <a:t>mode.</a:t>
            </a:r>
            <a:endParaRPr lang="en-US" sz="2600" dirty="0"/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</a:t>
            </a:r>
            <a:r>
              <a:rPr lang="en-US" sz="2200" dirty="0" smtClean="0"/>
              <a:t> automatically (by kernel) when </a:t>
            </a:r>
            <a:r>
              <a:rPr lang="en-US" sz="2200" dirty="0"/>
              <a:t>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 smtClean="0">
                <a:latin typeface="+mn-lt"/>
                <a:cs typeface="Courier New"/>
              </a:rPr>
              <a:t>Close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1676400" y="1295400"/>
            <a:ext cx="4191000" cy="2895600"/>
          </a:xfrm>
          <a:prstGeom prst="rect">
            <a:avLst/>
          </a:prstGeom>
          <a:solidFill>
            <a:srgbClr val="F1C7C7">
              <a:alpha val="38000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Server </a:t>
            </a:r>
            <a:r>
              <a:rPr lang="en-US" dirty="0"/>
              <a:t>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 smtClean="0"/>
              <a:t>Each client handled by individual peer thread</a:t>
            </a:r>
            <a:endParaRPr lang="en-US" sz="2600" dirty="0"/>
          </a:p>
          <a:p>
            <a:pPr lvl="1"/>
            <a:r>
              <a:rPr lang="en-US" sz="2600" dirty="0" smtClean="0"/>
              <a:t>Threads share all process state except TID</a:t>
            </a:r>
          </a:p>
          <a:p>
            <a:pPr lvl="1"/>
            <a:r>
              <a:rPr lang="en-US" sz="2600" dirty="0" smtClean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1</a:t>
            </a:r>
          </a:p>
          <a:p>
            <a:pPr algn="ctr"/>
            <a:r>
              <a:rPr lang="en-US" sz="1800" dirty="0" smtClean="0"/>
              <a:t>server </a:t>
            </a:r>
          </a:p>
          <a:p>
            <a:pPr algn="ctr"/>
            <a:r>
              <a:rPr lang="en-US" sz="1800" dirty="0" smtClean="0"/>
              <a:t>peer</a:t>
            </a:r>
          </a:p>
          <a:p>
            <a:pPr algn="ctr"/>
            <a:r>
              <a:rPr lang="en-US" sz="1800" dirty="0" smtClean="0"/>
              <a:t>thread</a:t>
            </a:r>
            <a:endParaRPr lang="en-US" sz="1800" dirty="0"/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Client 2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</a:p>
          <a:p>
            <a:pPr algn="ctr"/>
            <a:r>
              <a:rPr lang="en-US" sz="1800" dirty="0" smtClean="0"/>
              <a:t>peer</a:t>
            </a:r>
          </a:p>
          <a:p>
            <a:pPr algn="ctr"/>
            <a:r>
              <a:rPr lang="en-US" sz="1800" dirty="0" smtClean="0"/>
              <a:t>thread</a:t>
            </a:r>
            <a:endParaRPr lang="en-US" sz="1800" dirty="0"/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/>
              <a:t>Listening</a:t>
            </a:r>
          </a:p>
          <a:p>
            <a:pPr algn="ctr"/>
            <a:r>
              <a:rPr lang="en-US" sz="1800" dirty="0"/>
              <a:t>s</a:t>
            </a:r>
            <a:r>
              <a:rPr lang="en-US" sz="1800" dirty="0" smtClean="0"/>
              <a:t>erver</a:t>
            </a:r>
          </a:p>
          <a:p>
            <a:pPr algn="ctr"/>
            <a:r>
              <a:rPr lang="en-US" sz="1800" dirty="0" smtClean="0"/>
              <a:t>main thread</a:t>
            </a:r>
            <a:endParaRPr lang="en-US" sz="1800" dirty="0"/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/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831866" y="1600200"/>
            <a:ext cx="227646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Connection </a:t>
            </a:r>
            <a:r>
              <a:rPr lang="en-US" sz="2000" dirty="0" smtClean="0"/>
              <a:t>requests</a:t>
            </a:r>
            <a:endParaRPr lang="en-US" sz="2000" dirty="0"/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228600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881794" y="2876490"/>
            <a:ext cx="143340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Client 2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</a:t>
            </a:r>
            <a:r>
              <a:rPr lang="en-US" sz="2600" dirty="0" smtClean="0"/>
              <a:t>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 smtClean="0"/>
              <a:t>detached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</a:t>
            </a:r>
            <a:r>
              <a:rPr lang="en-US" dirty="0" smtClean="0"/>
              <a:t>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</a:t>
            </a:r>
            <a:r>
              <a:rPr lang="en-US" dirty="0" smtClean="0"/>
              <a:t>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</a:t>
            </a:r>
            <a:r>
              <a:rPr lang="en-US" sz="2200" dirty="0" smtClean="0"/>
              <a:t>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</a:t>
            </a:r>
            <a:r>
              <a:rPr lang="en-US" dirty="0" smtClean="0"/>
              <a:t>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</a:t>
            </a:r>
            <a:r>
              <a:rPr lang="en-US" sz="2600" dirty="0" smtClean="0"/>
              <a:t>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</a:t>
            </a:r>
            <a:r>
              <a:rPr lang="en-US" sz="2200" dirty="0" smtClean="0"/>
              <a:t>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err="1">
                <a:latin typeface="Courier New" pitchFamily="49" charset="0"/>
              </a:rPr>
              <a:t>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  <a:endParaRPr lang="en-US" sz="2600" i="1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</a:t>
            </a:r>
            <a:r>
              <a:rPr lang="en-US" sz="2200" dirty="0" smtClean="0"/>
              <a:t>cache</a:t>
            </a:r>
          </a:p>
          <a:p>
            <a:r>
              <a:rPr lang="en-US" sz="2600" dirty="0"/>
              <a:t>+ Threads are more efficient than </a:t>
            </a:r>
            <a:r>
              <a:rPr lang="en-US" sz="2600" dirty="0" smtClean="0"/>
              <a:t>processes</a:t>
            </a:r>
          </a:p>
          <a:p>
            <a:endParaRPr lang="en-US" sz="1400" dirty="0"/>
          </a:p>
          <a:p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</a:t>
            </a:r>
            <a:r>
              <a:rPr lang="en-US" sz="2200" dirty="0" smtClean="0"/>
              <a:t>threads</a:t>
            </a:r>
          </a:p>
          <a:p>
            <a:pPr lvl="1"/>
            <a:r>
              <a:rPr lang="en-US" sz="2200" dirty="0" smtClean="0"/>
              <a:t>Hard to know which data shared &amp; which private</a:t>
            </a:r>
          </a:p>
          <a:p>
            <a:pPr lvl="1"/>
            <a:r>
              <a:rPr lang="en-US" sz="2200" dirty="0" smtClean="0"/>
              <a:t>Hard to detect by testing</a:t>
            </a:r>
          </a:p>
          <a:p>
            <a:pPr lvl="2"/>
            <a:r>
              <a:rPr lang="en-US" dirty="0" smtClean="0"/>
              <a:t>Probability of bad race outcome very low</a:t>
            </a:r>
          </a:p>
          <a:p>
            <a:pPr lvl="2"/>
            <a:r>
              <a:rPr lang="en-US" dirty="0" smtClean="0"/>
              <a:t>But nonzero!</a:t>
            </a:r>
          </a:p>
          <a:p>
            <a:pPr lvl="1"/>
            <a:r>
              <a:rPr lang="en-US" sz="2200" dirty="0" smtClean="0"/>
              <a:t>Future lectures</a:t>
            </a:r>
            <a:endParaRPr lang="en-US" sz="2200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 smtClean="0"/>
              <a:t>Summary: Approaches </a:t>
            </a:r>
            <a:r>
              <a:rPr lang="en-US" dirty="0"/>
              <a:t>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 smtClean="0"/>
              <a:t>Process-based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</a:t>
            </a:r>
            <a:r>
              <a:rPr lang="en-US" sz="2200" dirty="0" smtClean="0"/>
              <a:t>core</a:t>
            </a:r>
            <a:endParaRPr lang="en-US" sz="2600" b="0" dirty="0" smtClean="0"/>
          </a:p>
          <a:p>
            <a:pPr>
              <a:lnSpc>
                <a:spcPct val="85000"/>
              </a:lnSpc>
            </a:pPr>
            <a:r>
              <a:rPr lang="en-US" sz="2600" dirty="0" smtClean="0"/>
              <a:t>Thread-based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  <a:endParaRPr lang="en-US" sz="2200" dirty="0" smtClean="0"/>
          </a:p>
          <a:p>
            <a:pPr lvl="2">
              <a:lnSpc>
                <a:spcPct val="85000"/>
              </a:lnSpc>
            </a:pPr>
            <a:r>
              <a:rPr lang="en-US" dirty="0" smtClean="0"/>
              <a:t>Event orderings not repeatable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</a:t>
            </a:r>
            <a:r>
              <a:rPr lang="en-US" sz="2000" b="0" dirty="0" smtClean="0"/>
              <a:t>erver</a:t>
            </a:r>
            <a:endParaRPr lang="en-US" sz="2000" b="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</a:t>
            </a:r>
            <a:r>
              <a:rPr lang="en-US" sz="1800" dirty="0" smtClean="0">
                <a:latin typeface="Courier New" pitchFamily="49" charset="0"/>
              </a:rPr>
              <a:t>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Second Client Block?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 smtClean="0"/>
              <a:t>Second client attempts to connect to iterative server</a:t>
            </a:r>
            <a:endParaRPr lang="en-US" sz="2400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Call to connect returns</a:t>
            </a:r>
          </a:p>
          <a:p>
            <a:pPr lvl="1"/>
            <a:r>
              <a:rPr lang="en-US" sz="2000" dirty="0" smtClean="0"/>
              <a:t>Even though connection not yet accepted</a:t>
            </a:r>
          </a:p>
          <a:p>
            <a:pPr lvl="1"/>
            <a:r>
              <a:rPr lang="en-US" sz="2000" dirty="0" smtClean="0"/>
              <a:t>Server side TCP manager queues request</a:t>
            </a:r>
          </a:p>
          <a:p>
            <a:pPr lvl="1"/>
            <a:r>
              <a:rPr lang="en-US" sz="2000" dirty="0" smtClean="0"/>
              <a:t>Feature known as “TCP listen backlog”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rio_writen</a:t>
            </a:r>
            <a:r>
              <a:rPr lang="en-US" sz="2400" dirty="0" smtClean="0"/>
              <a:t> returns</a:t>
            </a:r>
          </a:p>
          <a:p>
            <a:pPr lvl="1"/>
            <a:r>
              <a:rPr lang="en-US" sz="2000" dirty="0" smtClean="0"/>
              <a:t>Server side TCP manager buffers input data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rio_readlineb</a:t>
            </a:r>
            <a:r>
              <a:rPr lang="en-US" sz="2400" dirty="0" smtClean="0"/>
              <a:t> blocks</a:t>
            </a:r>
          </a:p>
          <a:p>
            <a:pPr lvl="1"/>
            <a:r>
              <a:rPr lang="en-US" sz="2000" dirty="0" smtClean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465141" y="3519488"/>
            <a:ext cx="1610838" cy="18466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User goes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out to lunch</a:t>
            </a:r>
          </a:p>
          <a:p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2000" b="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for user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552604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to </a:t>
            </a:r>
            <a:r>
              <a:rPr lang="en-US" sz="2000" b="0" dirty="0" smtClean="0">
                <a:solidFill>
                  <a:srgbClr val="FF0000"/>
                </a:solidFill>
              </a:rPr>
              <a:t>read </a:t>
            </a:r>
          </a:p>
          <a:p>
            <a:r>
              <a:rPr lang="en-US" sz="2000" b="0" dirty="0" smtClean="0">
                <a:solidFill>
                  <a:srgbClr val="FF0000"/>
                </a:solidFill>
              </a:rPr>
              <a:t>from server</a:t>
            </a:r>
            <a:endParaRPr lang="en-US" sz="2000" b="0" dirty="0">
              <a:solidFill>
                <a:srgbClr val="FF0000"/>
              </a:solidFill>
            </a:endParaRP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960797" y="3705761"/>
            <a:ext cx="1458803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Server blocks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waiting for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data from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0407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S</a:t>
            </a:r>
            <a:r>
              <a:rPr lang="en-US" sz="2000" b="0" dirty="0" smtClean="0"/>
              <a:t>erver</a:t>
            </a:r>
            <a:endParaRPr lang="en-US" sz="2000" b="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89775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</a:t>
            </a:r>
            <a:r>
              <a:rPr lang="en-US" sz="2000" b="0" dirty="0" smtClean="0"/>
              <a:t>lient </a:t>
            </a:r>
            <a:r>
              <a:rPr lang="en-US" sz="2000" b="0" dirty="0"/>
              <a:t>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 smtClean="0"/>
              <a:t>Approaches for Writing Concurrent Servers</a:t>
            </a:r>
            <a:endParaRPr lang="en-US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 smtClean="0"/>
              <a:t>Allow </a:t>
            </a:r>
            <a:r>
              <a:rPr lang="en-US" dirty="0"/>
              <a:t>server to handle multiple clients </a:t>
            </a:r>
            <a:r>
              <a:rPr lang="en-US" dirty="0" smtClean="0"/>
              <a:t>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1. Process-based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 smtClean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</a:t>
            </a:r>
            <a:r>
              <a:rPr lang="en-US" sz="2200" dirty="0" smtClean="0"/>
              <a:t>flows</a:t>
            </a:r>
          </a:p>
          <a:p>
            <a:pPr lvl="1"/>
            <a:r>
              <a:rPr lang="en-US" sz="2200" dirty="0" smtClean="0"/>
              <a:t>All </a:t>
            </a:r>
            <a:r>
              <a:rPr lang="en-US" sz="2200" dirty="0"/>
              <a:t>flows share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Uses technique called </a:t>
            </a:r>
            <a:r>
              <a:rPr lang="en-US" sz="2200" i="1" dirty="0" smtClean="0"/>
              <a:t>I/O multiplexing</a:t>
            </a:r>
            <a:r>
              <a:rPr lang="en-US" sz="2200" i="1" dirty="0" smtClean="0">
                <a:solidFill>
                  <a:srgbClr val="FF0000"/>
                </a:solidFill>
              </a:rPr>
              <a:t>. </a:t>
            </a:r>
            <a:endParaRPr lang="en-US" sz="2200" dirty="0"/>
          </a:p>
          <a:p>
            <a:pPr marL="0" indent="0">
              <a:buNone/>
            </a:pPr>
            <a:r>
              <a:rPr lang="en-US" sz="2600" dirty="0" smtClean="0"/>
              <a:t>3. Thread-based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Hybrid of of process-based and event-based.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/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77136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84991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445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031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User </a:t>
            </a:r>
            <a:r>
              <a:rPr lang="en-US" sz="1800" dirty="0" smtClean="0">
                <a:solidFill>
                  <a:srgbClr val="FF0000"/>
                </a:solidFill>
              </a:rPr>
              <a:t>goes out to lunch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sz="1800" b="0" dirty="0"/>
          </a:p>
          <a:p>
            <a:r>
              <a:rPr lang="en-US" sz="1800" dirty="0">
                <a:solidFill>
                  <a:srgbClr val="FF0000"/>
                </a:solidFill>
              </a:rPr>
              <a:t>Client 1 blocks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44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ret </a:t>
            </a:r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2209800" y="3962400"/>
            <a:ext cx="152400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Child blocks waiting for data from Client 1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Menlo-Regular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Menlo-Regular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closes connected socket (important!) *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28402</TotalTime>
  <Words>2289</Words>
  <Application>Microsoft Office PowerPoint</Application>
  <PresentationFormat>On-screen Show (4:3)</PresentationFormat>
  <Paragraphs>579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Menlo-Regular</vt:lpstr>
      <vt:lpstr>ＭＳ Ｐゴシック</vt:lpstr>
      <vt:lpstr>宋体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Concurrent Programming  15-213: Introduction to Computer Systems 23rd Lecture, Nov. 17, 2015</vt:lpstr>
      <vt:lpstr>Concurrent Programming is Hard!</vt:lpstr>
      <vt:lpstr>Concurrent Programming is Hard!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927</cp:revision>
  <cp:lastPrinted>2012-11-14T01:18:46Z</cp:lastPrinted>
  <dcterms:created xsi:type="dcterms:W3CDTF">2012-11-14T01:16:09Z</dcterms:created>
  <dcterms:modified xsi:type="dcterms:W3CDTF">2018-08-19T14:03:16Z</dcterms:modified>
</cp:coreProperties>
</file>