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42" r:id="rId2"/>
    <p:sldId id="650" r:id="rId3"/>
    <p:sldId id="639" r:id="rId4"/>
    <p:sldId id="657" r:id="rId5"/>
    <p:sldId id="658" r:id="rId6"/>
    <p:sldId id="663" r:id="rId7"/>
    <p:sldId id="664" r:id="rId8"/>
    <p:sldId id="665" r:id="rId9"/>
    <p:sldId id="666" r:id="rId10"/>
    <p:sldId id="667" r:id="rId11"/>
    <p:sldId id="669" r:id="rId12"/>
    <p:sldId id="670" r:id="rId13"/>
    <p:sldId id="671" r:id="rId14"/>
    <p:sldId id="620" r:id="rId15"/>
    <p:sldId id="621" r:id="rId16"/>
    <p:sldId id="622" r:id="rId17"/>
    <p:sldId id="623" r:id="rId18"/>
    <p:sldId id="624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679" r:id="rId27"/>
    <p:sldId id="642" r:id="rId28"/>
    <p:sldId id="680" r:id="rId29"/>
    <p:sldId id="681" r:id="rId30"/>
    <p:sldId id="682" r:id="rId31"/>
    <p:sldId id="643" r:id="rId32"/>
    <p:sldId id="644" r:id="rId33"/>
    <p:sldId id="645" r:id="rId34"/>
    <p:sldId id="646" r:id="rId35"/>
    <p:sldId id="647" r:id="rId36"/>
    <p:sldId id="648" r:id="rId37"/>
  </p:sldIdLst>
  <p:sldSz cx="9144000" cy="6858000" type="screen4x3"/>
  <p:notesSz cx="7302500" cy="9586913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0000"/>
    <a:srgbClr val="F7F5CD"/>
    <a:srgbClr val="000000"/>
    <a:srgbClr val="9D3E40"/>
    <a:srgbClr val="D5F1CF"/>
    <a:srgbClr val="F1C7C7"/>
    <a:srgbClr val="F6F5BD"/>
    <a:srgbClr val="EBAFAF"/>
    <a:srgbClr val="DB6F6F"/>
    <a:srgbClr val="E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2" autoAdjust="0"/>
    <p:restoredTop sz="94626" autoAdjust="0"/>
  </p:normalViewPr>
  <p:slideViewPr>
    <p:cSldViewPr snapToObjects="1">
      <p:cViewPr varScale="1">
        <p:scale>
          <a:sx n="89" d="100"/>
          <a:sy n="89" d="100"/>
        </p:scale>
        <p:origin x="1123" y="72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47646240"/>
        <c:axId val="547638624"/>
      </c:barChart>
      <c:catAx>
        <c:axId val="547646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7638624"/>
        <c:crosses val="autoZero"/>
        <c:auto val="1"/>
        <c:lblAlgn val="ctr"/>
        <c:lblOffset val="100"/>
        <c:noMultiLvlLbl val="0"/>
      </c:catAx>
      <c:valAx>
        <c:axId val="547638624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7646240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47650592"/>
        <c:axId val="547647872"/>
      </c:barChart>
      <c:catAx>
        <c:axId val="547650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7647872"/>
        <c:crosses val="autoZero"/>
        <c:auto val="1"/>
        <c:lblAlgn val="ctr"/>
        <c:lblOffset val="100"/>
        <c:noMultiLvlLbl val="0"/>
      </c:catAx>
      <c:valAx>
        <c:axId val="547647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7650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47640256"/>
        <c:axId val="547648960"/>
      </c:barChart>
      <c:catAx>
        <c:axId val="547640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7648960"/>
        <c:crosses val="autoZero"/>
        <c:auto val="1"/>
        <c:lblAlgn val="ctr"/>
        <c:lblOffset val="100"/>
        <c:noMultiLvlLbl val="0"/>
      </c:catAx>
      <c:valAx>
        <c:axId val="547648960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7640256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85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6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3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0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65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Advanced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24, 2015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08773"/>
            <a:ext cx="89916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/* Remove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and return the first item from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Wait for available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item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-&gt;front)%(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-&gt;n)];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Remove the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Unlock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Announce available slot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item;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5800" y="44958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662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the mutual exclusion problem</a:t>
            </a:r>
          </a:p>
          <a:p>
            <a:endParaRPr lang="en-US" dirty="0" smtClean="0"/>
          </a:p>
          <a:p>
            <a:r>
              <a:rPr lang="en-US" dirty="0" smtClean="0"/>
              <a:t>Problem statement:</a:t>
            </a:r>
          </a:p>
          <a:p>
            <a:pPr lvl="1"/>
            <a:r>
              <a:rPr lang="en-US" i="1" dirty="0" smtClean="0"/>
              <a:t>Reader</a:t>
            </a:r>
            <a:r>
              <a:rPr lang="en-US" dirty="0" smtClean="0"/>
              <a:t> threads only read the object</a:t>
            </a:r>
          </a:p>
          <a:p>
            <a:pPr lvl="1"/>
            <a:r>
              <a:rPr lang="en-US" i="1" dirty="0" smtClean="0"/>
              <a:t>Writer</a:t>
            </a:r>
            <a:r>
              <a:rPr lang="en-US" dirty="0" smtClean="0"/>
              <a:t> threads modify the object</a:t>
            </a:r>
          </a:p>
          <a:p>
            <a:pPr lvl="1"/>
            <a:r>
              <a:rPr lang="en-US" dirty="0" smtClean="0"/>
              <a:t>Writers must have exclusive access to the object</a:t>
            </a:r>
          </a:p>
          <a:p>
            <a:pPr lvl="1"/>
            <a:r>
              <a:rPr lang="en-US" dirty="0" smtClean="0"/>
              <a:t>Unlimited number of readers can access the object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Occurs frequently in real systems, e.g.,</a:t>
            </a:r>
          </a:p>
          <a:p>
            <a:pPr lvl="1"/>
            <a:r>
              <a:rPr lang="en-US" dirty="0" smtClean="0"/>
              <a:t>Online airline reservation system</a:t>
            </a:r>
          </a:p>
          <a:p>
            <a:pPr lvl="1"/>
            <a:r>
              <a:rPr lang="en-US" dirty="0" smtClean="0"/>
              <a:t>Multithreaded caching Web proxy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8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Readers-Writers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i="1" dirty="0" smtClean="0"/>
              <a:t>First readers-writers problem </a:t>
            </a:r>
            <a:r>
              <a:rPr lang="en-US" dirty="0" smtClean="0"/>
              <a:t>(favors readers)</a:t>
            </a:r>
          </a:p>
          <a:p>
            <a:pPr lvl="1"/>
            <a:r>
              <a:rPr lang="en-US" dirty="0" smtClean="0"/>
              <a:t>No reader should be kept waiting unless a writer has already been granted permission to use the object</a:t>
            </a:r>
          </a:p>
          <a:p>
            <a:pPr lvl="1"/>
            <a:r>
              <a:rPr lang="en-US" dirty="0" smtClean="0"/>
              <a:t>A reader that arrives after a waiting writer gets priority over the writer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Second readers-writers problem </a:t>
            </a:r>
            <a:r>
              <a:rPr lang="en-US" dirty="0" smtClean="0"/>
              <a:t>(favors writers)</a:t>
            </a:r>
          </a:p>
          <a:p>
            <a:pPr lvl="1"/>
            <a:r>
              <a:rPr lang="en-US" dirty="0" smtClean="0"/>
              <a:t>Once a writer is ready to write, it performs its write as soon as possible </a:t>
            </a:r>
          </a:p>
          <a:p>
            <a:pPr lvl="1"/>
            <a:r>
              <a:rPr lang="en-US" dirty="0" smtClean="0"/>
              <a:t>A reader that arrives after a writer must wait, even if the writer is also waiting 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Starvation</a:t>
            </a:r>
            <a:r>
              <a:rPr lang="en-US" dirty="0" smtClean="0"/>
              <a:t> (where a thread waits indefinitely) is possible in both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474887"/>
            <a:ext cx="5029200" cy="50783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Initially = 0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w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nitially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= 1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reader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1)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First in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000000"/>
                </a:solidFill>
                <a:latin typeface="Menlo-Regular"/>
              </a:rPr>
              <a:t>            P(&amp;w);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Critical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section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Reading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readcnt--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Last out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000000"/>
                </a:solidFill>
                <a:latin typeface="Menlo-Regular"/>
              </a:rPr>
              <a:t>            V(&amp;w);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57800" y="1482567"/>
            <a:ext cx="38100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writer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P(&amp;w);</a:t>
            </a:r>
          </a:p>
          <a:p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Critical section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nl-NL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Writing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V(&amp;w);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0668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0" y="3810000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  <p:extLst>
      <p:ext uri="{BB962C8B-B14F-4D97-AF65-F5344CB8AC3E}">
        <p14:creationId xmlns:p14="http://schemas.microsoft.com/office/powerpoint/2010/main" val="38156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588078"/>
            <a:ext cx="8558382" cy="1088322"/>
          </a:xfrm>
        </p:spPr>
        <p:txBody>
          <a:bodyPr/>
          <a:lstStyle/>
          <a:p>
            <a:r>
              <a:rPr lang="en-US" dirty="0" smtClean="0"/>
              <a:t>Putting It All Together: </a:t>
            </a:r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Oval 380"/>
          <p:cNvSpPr>
            <a:spLocks noChangeArrowheads="1"/>
          </p:cNvSpPr>
          <p:nvPr/>
        </p:nvSpPr>
        <p:spPr bwMode="auto">
          <a:xfrm>
            <a:off x="3048000" y="3473420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Master</a:t>
            </a:r>
          </a:p>
          <a:p>
            <a:pPr algn="ctr"/>
            <a:r>
              <a:rPr lang="en-US" sz="2000">
                <a:latin typeface="+mn-lt"/>
              </a:rPr>
              <a:t>thread</a:t>
            </a:r>
          </a:p>
        </p:txBody>
      </p:sp>
      <p:sp>
        <p:nvSpPr>
          <p:cNvPr id="5" name="Text Box 381"/>
          <p:cNvSpPr txBox="1">
            <a:spLocks noChangeArrowheads="1"/>
          </p:cNvSpPr>
          <p:nvPr/>
        </p:nvSpPr>
        <p:spPr bwMode="auto">
          <a:xfrm>
            <a:off x="5149850" y="3702020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Buffer</a:t>
            </a:r>
          </a:p>
        </p:txBody>
      </p:sp>
      <p:sp>
        <p:nvSpPr>
          <p:cNvPr id="6" name="Line 382"/>
          <p:cNvSpPr>
            <a:spLocks noChangeShapeType="1"/>
          </p:cNvSpPr>
          <p:nvPr/>
        </p:nvSpPr>
        <p:spPr bwMode="auto">
          <a:xfrm flipV="1">
            <a:off x="4114800" y="385442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Line 383"/>
          <p:cNvSpPr>
            <a:spLocks noChangeShapeType="1"/>
          </p:cNvSpPr>
          <p:nvPr/>
        </p:nvSpPr>
        <p:spPr bwMode="auto">
          <a:xfrm flipV="1">
            <a:off x="6080125" y="3321020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7449364" y="3738533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9" name="Line 387"/>
          <p:cNvSpPr>
            <a:spLocks noChangeShapeType="1"/>
          </p:cNvSpPr>
          <p:nvPr/>
        </p:nvSpPr>
        <p:spPr bwMode="auto">
          <a:xfrm rot="5400000" flipV="1">
            <a:off x="6278563" y="3655982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Line 392"/>
          <p:cNvSpPr>
            <a:spLocks noChangeShapeType="1"/>
          </p:cNvSpPr>
          <p:nvPr/>
        </p:nvSpPr>
        <p:spPr bwMode="auto">
          <a:xfrm>
            <a:off x="1676400" y="3321020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Text Box 393"/>
          <p:cNvSpPr txBox="1">
            <a:spLocks noChangeArrowheads="1"/>
          </p:cNvSpPr>
          <p:nvPr/>
        </p:nvSpPr>
        <p:spPr bwMode="auto">
          <a:xfrm>
            <a:off x="1750640" y="3515995"/>
            <a:ext cx="124323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Accept</a:t>
            </a:r>
          </a:p>
          <a:p>
            <a:pPr algn="ctr"/>
            <a:r>
              <a:rPr lang="en-US" sz="1600" i="1" dirty="0">
                <a:latin typeface="+mn-lt"/>
              </a:rPr>
              <a:t>connections</a:t>
            </a:r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4057336" y="327660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Insert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3" name="Text Box 396"/>
          <p:cNvSpPr txBox="1">
            <a:spLocks noChangeArrowheads="1"/>
          </p:cNvSpPr>
          <p:nvPr/>
        </p:nvSpPr>
        <p:spPr bwMode="auto">
          <a:xfrm>
            <a:off x="6299404" y="353187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Remove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4" name="Oval 397"/>
          <p:cNvSpPr>
            <a:spLocks noChangeArrowheads="1"/>
          </p:cNvSpPr>
          <p:nvPr/>
        </p:nvSpPr>
        <p:spPr bwMode="auto">
          <a:xfrm>
            <a:off x="7086600" y="2981295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5" name="Oval 398"/>
          <p:cNvSpPr>
            <a:spLocks noChangeArrowheads="1"/>
          </p:cNvSpPr>
          <p:nvPr/>
        </p:nvSpPr>
        <p:spPr bwMode="auto">
          <a:xfrm>
            <a:off x="7086600" y="4083020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6" name="Oval 403"/>
          <p:cNvSpPr>
            <a:spLocks noChangeArrowheads="1"/>
          </p:cNvSpPr>
          <p:nvPr/>
        </p:nvSpPr>
        <p:spPr bwMode="auto">
          <a:xfrm>
            <a:off x="609600" y="2940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Client</a:t>
            </a:r>
          </a:p>
        </p:txBody>
      </p:sp>
      <p:sp>
        <p:nvSpPr>
          <p:cNvPr id="17" name="Oval 405"/>
          <p:cNvSpPr>
            <a:spLocks noChangeArrowheads="1"/>
          </p:cNvSpPr>
          <p:nvPr/>
        </p:nvSpPr>
        <p:spPr bwMode="auto">
          <a:xfrm>
            <a:off x="609600" y="4083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Client</a:t>
            </a:r>
          </a:p>
        </p:txBody>
      </p:sp>
      <p:sp>
        <p:nvSpPr>
          <p:cNvPr id="18" name="Text Box 406"/>
          <p:cNvSpPr txBox="1">
            <a:spLocks noChangeArrowheads="1"/>
          </p:cNvSpPr>
          <p:nvPr/>
        </p:nvSpPr>
        <p:spPr bwMode="auto">
          <a:xfrm>
            <a:off x="972364" y="3704791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19" name="Line 407"/>
          <p:cNvSpPr>
            <a:spLocks noChangeShapeType="1"/>
          </p:cNvSpPr>
          <p:nvPr/>
        </p:nvSpPr>
        <p:spPr bwMode="auto">
          <a:xfrm flipV="1">
            <a:off x="1752600" y="4006820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408"/>
          <p:cNvSpPr>
            <a:spLocks noChangeShapeType="1"/>
          </p:cNvSpPr>
          <p:nvPr/>
        </p:nvSpPr>
        <p:spPr bwMode="auto">
          <a:xfrm>
            <a:off x="1676400" y="3092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10"/>
          <p:cNvSpPr txBox="1">
            <a:spLocks noChangeArrowheads="1"/>
          </p:cNvSpPr>
          <p:nvPr/>
        </p:nvSpPr>
        <p:spPr bwMode="auto">
          <a:xfrm>
            <a:off x="5466500" y="2770743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2" name="Text Box 411"/>
          <p:cNvSpPr txBox="1">
            <a:spLocks noChangeArrowheads="1"/>
          </p:cNvSpPr>
          <p:nvPr/>
        </p:nvSpPr>
        <p:spPr bwMode="auto">
          <a:xfrm>
            <a:off x="5618900" y="4583668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3" name="Line 412"/>
          <p:cNvSpPr>
            <a:spLocks noChangeShapeType="1"/>
          </p:cNvSpPr>
          <p:nvPr/>
        </p:nvSpPr>
        <p:spPr bwMode="auto">
          <a:xfrm>
            <a:off x="1676400" y="4616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Box 413"/>
          <p:cNvSpPr txBox="1">
            <a:spLocks noChangeArrowheads="1"/>
          </p:cNvSpPr>
          <p:nvPr/>
        </p:nvSpPr>
        <p:spPr bwMode="auto">
          <a:xfrm>
            <a:off x="7057518" y="1828800"/>
            <a:ext cx="10567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Pool of</a:t>
            </a:r>
            <a:r>
              <a:rPr lang="en-US" sz="2000" dirty="0" smtClean="0">
                <a:latin typeface="+mn-lt"/>
              </a:rPr>
              <a:t> </a:t>
            </a:r>
          </a:p>
          <a:p>
            <a:pPr algn="ctr"/>
            <a:r>
              <a:rPr lang="en-US" sz="2000" dirty="0" smtClean="0">
                <a:latin typeface="+mn-lt"/>
              </a:rPr>
              <a:t>worker</a:t>
            </a:r>
          </a:p>
          <a:p>
            <a:pPr algn="ctr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5536" y="1400174"/>
            <a:ext cx="8357464" cy="49244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Shared buffer of connected descriptors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[1])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SBUFSIZE);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NTHREADS;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Create worker threads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sbuf_insert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in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59436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1491" y="2485310"/>
            <a:ext cx="8773909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sbuf_remove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Remove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from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echo_cnt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        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Service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5691" y="43550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316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Worker thread routine: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231169"/>
            <a:ext cx="835746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Byte counter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and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that protects it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Sem_init(&amp;mutex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0, 1);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41148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81" y="1609635"/>
            <a:ext cx="441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echo_cnt</a:t>
            </a:r>
            <a:r>
              <a:rPr lang="en-US" dirty="0" smtClean="0">
                <a:latin typeface="Calibri" pitchFamily="34" charset="0"/>
              </a:rPr>
              <a:t> initialization routine: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0803" y="1816417"/>
            <a:ext cx="8357464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BA8C1C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>
                <a:solidFill>
                  <a:srgbClr val="BA8C1C"/>
                </a:solidFill>
                <a:latin typeface="Menlo-Regular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C200FF"/>
                </a:solidFill>
                <a:latin typeface="Menlo-Regular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pthread_once_t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BA8C1C"/>
                </a:solidFill>
                <a:latin typeface="Menlo-Regular"/>
              </a:rPr>
              <a:t>once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= PTHREAD_ONCE_INIT;</a:t>
            </a:r>
          </a:p>
          <a:p>
            <a:endParaRPr lang="pt-B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Pthread_once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(&amp;once,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Rio_readinitb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MAXLINE)) != 0)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+= n;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"thread %d received %d (%d total) bytes on 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fd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      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(), n,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Rio_writen(connfd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n);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4129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Worker thread service routine: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6013" y="57912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</a:t>
            </a:r>
            <a:r>
              <a:rPr lang="en-US" dirty="0" smtClean="0"/>
              <a:t> must </a:t>
            </a:r>
            <a:r>
              <a:rPr lang="en-US" dirty="0"/>
              <a:t>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Def:  </a:t>
            </a:r>
            <a:r>
              <a:rPr lang="en-US" dirty="0" smtClean="0"/>
              <a:t>A function is </a:t>
            </a:r>
            <a:r>
              <a:rPr lang="en-US" i="1" dirty="0" smtClean="0"/>
              <a:t>thread-safe </a:t>
            </a:r>
            <a:r>
              <a:rPr lang="en-US" dirty="0" err="1" smtClean="0"/>
              <a:t>iff</a:t>
            </a:r>
            <a:r>
              <a:rPr lang="en-US" dirty="0" smtClean="0"/>
              <a:t> it will always produce correct results when called repeatedly from multiple concurrent threads</a:t>
            </a:r>
          </a:p>
          <a:p>
            <a:endParaRPr lang="en-US" dirty="0" smtClean="0"/>
          </a:p>
          <a:p>
            <a:r>
              <a:rPr lang="en-US" dirty="0" smtClean="0"/>
              <a:t>Classes of </a:t>
            </a:r>
            <a:r>
              <a:rPr lang="en-US" dirty="0"/>
              <a:t>thread-unsafe functions:</a:t>
            </a:r>
            <a:endParaRPr lang="en-US" dirty="0" smtClean="0"/>
          </a:p>
          <a:p>
            <a:pPr lvl="1"/>
            <a:r>
              <a:rPr lang="en-US" dirty="0" smtClean="0"/>
              <a:t>Class 1: Functions that do not protect shared variables</a:t>
            </a:r>
          </a:p>
          <a:p>
            <a:pPr lvl="1"/>
            <a:r>
              <a:rPr lang="en-US" dirty="0" smtClean="0"/>
              <a:t>Class 2: Functions that keep state across multiple invocations</a:t>
            </a:r>
          </a:p>
          <a:p>
            <a:pPr lvl="1"/>
            <a:r>
              <a:rPr lang="en-US" dirty="0" smtClean="0"/>
              <a:t>Class 3: Functions that return a pointer to </a:t>
            </a:r>
            <a:r>
              <a:rPr lang="en-US" dirty="0"/>
              <a:t>a static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Class 4: Functions that call thread-unsafe functions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Review: Semaphores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variable. Manipulated by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nonzero, then decrement </a:t>
            </a:r>
            <a:r>
              <a:rPr lang="en-US" i="1" dirty="0" smtClean="0"/>
              <a:t>s</a:t>
            </a:r>
            <a:r>
              <a:rPr lang="en-US" dirty="0" smtClean="0"/>
              <a:t> by 1 and return immediately.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zero, then suspend thread until </a:t>
            </a:r>
            <a:r>
              <a:rPr lang="en-US" i="1" dirty="0" smtClean="0"/>
              <a:t>s</a:t>
            </a:r>
            <a:r>
              <a:rPr lang="en-US" dirty="0" smtClean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After restarting, the P operation decrements </a:t>
            </a:r>
            <a:r>
              <a:rPr lang="en-US" i="1" dirty="0" smtClean="0"/>
              <a:t>s</a:t>
            </a:r>
            <a:r>
              <a:rPr lang="en-US" dirty="0" smtClean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 smtClean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Increment </a:t>
            </a:r>
            <a:r>
              <a:rPr lang="en-US" i="1" dirty="0" smtClean="0"/>
              <a:t>s</a:t>
            </a:r>
            <a:r>
              <a:rPr lang="en-US" dirty="0" smtClean="0"/>
              <a:t> by 1.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there are any threads blocked in a P operation waiting for </a:t>
            </a:r>
            <a:r>
              <a:rPr lang="en-US" i="1" dirty="0" smtClean="0"/>
              <a:t>s</a:t>
            </a:r>
            <a:r>
              <a:rPr lang="en-US" dirty="0" smtClean="0"/>
              <a:t> to become non-zero, then restart exactly one of those threads, which then completes its P operation by decrementing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  <a:endParaRPr lang="en-US" b="1" i="1" dirty="0" smtClean="0"/>
          </a:p>
          <a:p>
            <a:pPr marL="457200" lvl="1" indent="0">
              <a:lnSpc>
                <a:spcPct val="97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3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1</a:t>
            </a:r>
            <a:r>
              <a:rPr lang="en-US" dirty="0"/>
              <a:t>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2</a:t>
            </a:r>
            <a:r>
              <a:rPr lang="en-US" dirty="0"/>
              <a:t>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</a:t>
            </a:r>
            <a:r>
              <a:rPr lang="en-US" dirty="0" smtClean="0"/>
              <a:t> that </a:t>
            </a:r>
            <a:r>
              <a:rPr lang="en-US" dirty="0"/>
              <a:t>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352914"/>
            <a:ext cx="6726521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rand: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next*1103515245 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)(next/65536)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: set seed for rand()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seed;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 smtClean="0"/>
              <a:t>Thread</a:t>
            </a:r>
            <a:r>
              <a:rPr lang="en-US" dirty="0"/>
              <a:t>-Safe</a:t>
            </a:r>
            <a:r>
              <a:rPr lang="en-US" dirty="0" smtClean="0"/>
              <a:t> Random Number Generator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</a:t>
            </a:r>
            <a:r>
              <a:rPr lang="en-US" dirty="0" smtClean="0"/>
              <a:t>global </a:t>
            </a:r>
            <a:r>
              <a:rPr lang="en-US" dirty="0"/>
              <a:t>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</a:t>
            </a:r>
            <a:r>
              <a:rPr lang="en-US" dirty="0"/>
              <a:t>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707717"/>
            <a:ext cx="697889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*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* 1103515245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Thread-Unsafe Functions (Class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 smtClean="0"/>
              <a:t>Returning a pointer  to a static variable</a:t>
            </a:r>
          </a:p>
          <a:p>
            <a:r>
              <a:rPr lang="en-US" dirty="0" smtClean="0"/>
              <a:t>Fix 1.  Rewrite function so caller passes address of variable to store result</a:t>
            </a:r>
          </a:p>
          <a:p>
            <a:pPr lvl="1"/>
            <a:r>
              <a:rPr lang="en-US" dirty="0" smtClean="0"/>
              <a:t>Requires changes in caller and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Fix 2. Lock-and-copy</a:t>
            </a:r>
          </a:p>
          <a:p>
            <a:pPr lvl="1"/>
            <a:r>
              <a:rPr lang="en-US" dirty="0" smtClean="0"/>
              <a:t>Requires simple changes in caller (and none in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332671"/>
            <a:ext cx="4494239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lock-and-copy version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ctime_ts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timep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	   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privatep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sharedp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ctime(timep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strcpy(privatep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privatep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</a:t>
            </a:r>
            <a:r>
              <a:rPr lang="en-US" dirty="0" smtClean="0"/>
              <a:t>Functions (Class 4)</a:t>
            </a:r>
            <a:endParaRPr lang="en-US" dirty="0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 smtClean="0"/>
              <a:t>Def: A function is </a:t>
            </a:r>
            <a:r>
              <a:rPr lang="en-US" i="1" dirty="0" smtClean="0">
                <a:solidFill>
                  <a:srgbClr val="990000"/>
                </a:solidFill>
              </a:rPr>
              <a:t>reentrant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accesses no shared variables when called by multiple threads. </a:t>
            </a:r>
          </a:p>
          <a:p>
            <a:pPr lvl="1"/>
            <a:r>
              <a:rPr lang="en-US" dirty="0" smtClean="0"/>
              <a:t>Important subset of thread-safe functions</a:t>
            </a:r>
          </a:p>
          <a:p>
            <a:pPr lvl="2"/>
            <a:r>
              <a:rPr lang="en-US" dirty="0" smtClean="0"/>
              <a:t>Require no synchronization operations</a:t>
            </a:r>
          </a:p>
          <a:p>
            <a:pPr lvl="2"/>
            <a:r>
              <a:rPr lang="en-US" dirty="0" smtClean="0"/>
              <a:t>Only way to make a Class 2 function thread-safe is to make it </a:t>
            </a:r>
            <a:r>
              <a:rPr lang="en-US" dirty="0" err="1" smtClean="0"/>
              <a:t>reetnrant</a:t>
            </a:r>
            <a:r>
              <a:rPr lang="en-US" dirty="0" smtClean="0"/>
              <a:t> (e.g.,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3454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25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 smtClean="0"/>
              <a:t>One worry: Races</a:t>
            </a:r>
            <a:endParaRPr lang="en-US" dirty="0"/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 smtClean="0"/>
              <a:t>correctness </a:t>
            </a:r>
            <a:r>
              <a:rPr lang="en-US" dirty="0"/>
              <a:t>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337066" y="1857374"/>
            <a:ext cx="6361237" cy="49244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A threaded program with a race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[N];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(tid[i], </a:t>
            </a:r>
            <a:r>
              <a:rPr lang="da-DK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B2418"/>
                </a:solidFill>
                <a:latin typeface="Menlo-Regular"/>
              </a:rPr>
              <a:t>/* Thread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routine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4A00FF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"Hello from thread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8578" y="2307484"/>
            <a:ext cx="35224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N threads are sharing </a:t>
            </a:r>
            <a:r>
              <a:rPr lang="en-US" dirty="0" err="1" smtClean="0">
                <a:latin typeface="Calibri" pitchFamily="34" charset="0"/>
              </a:rPr>
              <a:t>i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1735378" y="2538317"/>
            <a:ext cx="2743200" cy="454967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915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405982" cy="762000"/>
          </a:xfrm>
        </p:spPr>
        <p:txBody>
          <a:bodyPr/>
          <a:lstStyle/>
          <a:p>
            <a:r>
              <a:rPr lang="en-US" dirty="0" smtClean="0"/>
              <a:t>Race Illustration</a:t>
            </a:r>
            <a:endParaRPr lang="en-US" dirty="0"/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1822574" y="2362200"/>
            <a:ext cx="1365002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ain </a:t>
            </a:r>
            <a:r>
              <a:rPr lang="en-US" sz="2000" dirty="0"/>
              <a:t>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943600" y="3548271"/>
            <a:ext cx="1600200" cy="40011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 smtClean="0"/>
              <a:t>Peer thread 0</a:t>
            </a:r>
            <a:endParaRPr lang="en-US" sz="2000" baseline="-25000" dirty="0"/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2486025" y="2912300"/>
            <a:ext cx="19050" cy="234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6315075" y="411562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2486025" y="3293299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801563" y="1472624"/>
            <a:ext cx="5990643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2514600" y="28995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  <a:endParaRPr lang="en-US" sz="2000" baseline="-25000" dirty="0"/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6248400" y="4194999"/>
            <a:ext cx="230563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 smtClean="0"/>
              <a:t>myid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*((</a:t>
            </a:r>
            <a:r>
              <a:rPr lang="en-US" sz="2000" dirty="0" err="1" smtClean="0"/>
              <a:t>int</a:t>
            </a:r>
            <a:r>
              <a:rPr lang="en-US" sz="2000" dirty="0"/>
              <a:t> </a:t>
            </a:r>
            <a:r>
              <a:rPr lang="en-US" sz="2000" dirty="0" smtClean="0"/>
              <a:t>*)</a:t>
            </a:r>
            <a:r>
              <a:rPr lang="en-US" sz="2000" dirty="0" err="1" smtClean="0"/>
              <a:t>vargp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sp>
        <p:nvSpPr>
          <p:cNvPr id="852002" name="Text Box 34"/>
          <p:cNvSpPr txBox="1">
            <a:spLocks noChangeArrowheads="1"/>
          </p:cNvSpPr>
          <p:nvPr/>
        </p:nvSpPr>
        <p:spPr bwMode="auto">
          <a:xfrm>
            <a:off x="2514600" y="42711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 = 1</a:t>
            </a:r>
          </a:p>
        </p:txBody>
      </p:sp>
      <p:sp>
        <p:nvSpPr>
          <p:cNvPr id="852004" name="Line 36"/>
          <p:cNvSpPr>
            <a:spLocks noChangeShapeType="1"/>
          </p:cNvSpPr>
          <p:nvPr/>
        </p:nvSpPr>
        <p:spPr bwMode="auto">
          <a:xfrm flipV="1">
            <a:off x="3114544" y="4404488"/>
            <a:ext cx="3214819" cy="19111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5" name="Text Box 37"/>
          <p:cNvSpPr txBox="1">
            <a:spLocks noChangeArrowheads="1"/>
          </p:cNvSpPr>
          <p:nvPr/>
        </p:nvSpPr>
        <p:spPr bwMode="auto">
          <a:xfrm>
            <a:off x="4800600" y="4423599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Race!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96875" y="5333999"/>
            <a:ext cx="7896225" cy="1524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Race between increment of </a:t>
            </a:r>
            <a:r>
              <a:rPr lang="en-US" dirty="0" err="1" smtClean="0"/>
              <a:t>i</a:t>
            </a:r>
            <a:r>
              <a:rPr lang="en-US" dirty="0" smtClean="0"/>
              <a:t> in main thread and </a:t>
            </a:r>
            <a:r>
              <a:rPr lang="en-US" dirty="0" err="1" smtClean="0"/>
              <a:t>deref</a:t>
            </a:r>
            <a:r>
              <a:rPr lang="en-US" dirty="0" smtClean="0"/>
              <a:t> of </a:t>
            </a:r>
            <a:r>
              <a:rPr lang="en-US" dirty="0" err="1" smtClean="0"/>
              <a:t>vargp</a:t>
            </a:r>
            <a:r>
              <a:rPr lang="en-US" dirty="0" smtClean="0"/>
              <a:t> in peer thread: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deref</a:t>
            </a:r>
            <a:r>
              <a:rPr lang="en-US" dirty="0" smtClean="0"/>
              <a:t> happens while </a:t>
            </a:r>
            <a:r>
              <a:rPr lang="en-US" dirty="0" err="1" smtClean="0"/>
              <a:t>i</a:t>
            </a:r>
            <a:r>
              <a:rPr lang="en-US" dirty="0" smtClean="0"/>
              <a:t> = 0, then OK</a:t>
            </a:r>
          </a:p>
          <a:p>
            <a:pPr lvl="1"/>
            <a:r>
              <a:rPr lang="en-US" dirty="0" smtClean="0"/>
              <a:t>Otherwise, peer thread gets wrong id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7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4" grpId="0" animBg="1"/>
      <p:bldP spid="8520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race really occur?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1" y="1604665"/>
            <a:ext cx="41148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 smtClean="0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100;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i++)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da-DK" sz="1600" dirty="0" smtClean="0">
                <a:solidFill>
                  <a:srgbClr val="FF0000"/>
                </a:solidFill>
                <a:latin typeface="Menlo-Regular"/>
              </a:rPr>
              <a:t>&amp;</a:t>
            </a:r>
            <a:r>
              <a:rPr lang="da-DK" sz="1600" dirty="0">
                <a:solidFill>
                  <a:srgbClr val="FF0000"/>
                </a:solidFill>
                <a:latin typeface="Menlo-Regular"/>
              </a:rPr>
              <a:t>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 smtClean="0"/>
              <a:t>Race Test</a:t>
            </a:r>
            <a:endParaRPr lang="en-US" sz="2600" dirty="0"/>
          </a:p>
          <a:p>
            <a:pPr lvl="1"/>
            <a:r>
              <a:rPr lang="en-US" sz="2200" dirty="0" smtClean="0"/>
              <a:t>If no race, then each thread would get different value of </a:t>
            </a:r>
            <a:r>
              <a:rPr lang="en-US" sz="2200" dirty="0" err="1" smtClean="0"/>
              <a:t>i</a:t>
            </a:r>
            <a:endParaRPr lang="en-US" sz="2200" dirty="0" smtClean="0"/>
          </a:p>
          <a:p>
            <a:pPr lvl="1"/>
            <a:r>
              <a:rPr lang="en-US" sz="2200" dirty="0" smtClean="0"/>
              <a:t>Set of saved values would consist of one copy each of 0 through 99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150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Main thread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508265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save_value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err="1" smtClean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1439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Peer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2819400"/>
            <a:ext cx="7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 smtClean="0"/>
              <a:t>Review: Using semaphores to protect shared resources via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</a:t>
            </a:r>
          </a:p>
          <a:p>
            <a:pPr lvl="1"/>
            <a:r>
              <a:rPr lang="en-US" dirty="0" smtClean="0"/>
              <a:t>Surround each access to the shared variable(s) with </a:t>
            </a:r>
            <a:r>
              <a:rPr lang="en-US" i="1" dirty="0" smtClean="0"/>
              <a:t>P(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V(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 = 1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  P(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>
                <a:latin typeface="Courier New"/>
                <a:cs typeface="Courier New"/>
              </a:rPr>
              <a:t>++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V(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 smtClean="0"/>
              <a:t>The race can really happen!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Multicore</a:t>
            </a:r>
            <a:r>
              <a:rPr lang="en-US" sz="1800" dirty="0" smtClean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227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3" grpId="0">
        <p:bldAsOne/>
      </p:bldGraphic>
      <p:bldP spid="15" grpId="0"/>
      <p:bldGraphic spid="17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92093" cy="762000"/>
          </a:xfrm>
        </p:spPr>
        <p:txBody>
          <a:bodyPr/>
          <a:lstStyle/>
          <a:p>
            <a:r>
              <a:rPr lang="en-US" dirty="0"/>
              <a:t>Race Elimination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914400"/>
            <a:ext cx="6484768" cy="59093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Threaded program without the race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[N];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sz="1600" dirty="0" err="1">
                <a:solidFill>
                  <a:srgbClr val="BA8C1C"/>
                </a:solidFill>
                <a:latin typeface="Menlo-Regular"/>
              </a:rPr>
              <a:t>ptr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(tid[i], </a:t>
            </a:r>
            <a:r>
              <a:rPr lang="da-DK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B2418"/>
                </a:solidFill>
                <a:latin typeface="Menlo-Regular"/>
              </a:rPr>
              <a:t>/* Thread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routine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4A00FF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600" dirty="0">
                <a:solidFill>
                  <a:srgbClr val="BA8C1C"/>
                </a:solidFill>
                <a:latin typeface="Menlo-Regular"/>
              </a:rPr>
              <a:t>myid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hu-HU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*)vargp);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"Hello from thread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64886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295400"/>
            <a:ext cx="4267200" cy="990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Avoid unintended </a:t>
            </a:r>
            <a:r>
              <a:rPr lang="en-US" dirty="0"/>
              <a:t>sharing of state</a:t>
            </a:r>
          </a:p>
        </p:txBody>
      </p:sp>
    </p:spTree>
    <p:extLst>
      <p:ext uri="{BB962C8B-B14F-4D97-AF65-F5344CB8AC3E}">
        <p14:creationId xmlns:p14="http://schemas.microsoft.com/office/powerpoint/2010/main" val="30403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 smtClean="0"/>
              <a:t>Another worry: Deadlock</a:t>
            </a:r>
            <a:endParaRPr lang="en-US" dirty="0"/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 smtClean="0"/>
              <a:t>Def: A process is </a:t>
            </a:r>
            <a:r>
              <a:rPr lang="en-US" i="1" dirty="0" smtClean="0">
                <a:solidFill>
                  <a:srgbClr val="990000"/>
                </a:solidFill>
              </a:rPr>
              <a:t>deadlocked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is waiting for a condition that will never be true</a:t>
            </a:r>
          </a:p>
          <a:p>
            <a:pPr>
              <a:buNone/>
            </a:pPr>
            <a:endParaRPr lang="en-US" dirty="0" smtClean="0">
              <a:solidFill>
                <a:srgbClr val="DB6F6F"/>
              </a:solidFill>
            </a:endParaRPr>
          </a:p>
          <a:p>
            <a:r>
              <a:rPr lang="en-US" dirty="0" smtClean="0"/>
              <a:t>Typical </a:t>
            </a:r>
            <a:r>
              <a:rPr lang="en-US" dirty="0"/>
              <a:t>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  <p:extLst>
      <p:ext uri="{BB962C8B-B14F-4D97-AF65-F5344CB8AC3E}">
        <p14:creationId xmlns:p14="http://schemas.microsoft.com/office/powerpoint/2010/main" val="318869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</a:t>
            </a:r>
            <a:r>
              <a:rPr lang="en-US" dirty="0" smtClean="0"/>
              <a:t> Semaphores</a:t>
            </a:r>
            <a:endParaRPr lang="en-US" dirty="0"/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88058"/>
            <a:ext cx="66083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Sem_init(&amp;mutex[0],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mutex[0]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Sem_init(&amp;mutex[1],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mutex[1]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count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0);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count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1);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"cnt=%d\n"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1"/>
            <a:ext cx="493747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NITERS; i++)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P(&amp;mutex[id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]); P(&amp;mutex[1-id]);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V(&amp;mutex[id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]); V(&amp;mutex[1-id]);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smtClean="0">
                <a:solidFill>
                  <a:srgbClr val="000000"/>
                </a:solidFill>
                <a:latin typeface="Menlo-Regular"/>
              </a:rPr>
              <a:t>}</a:t>
            </a:r>
            <a:endParaRPr lang="fi-FI" sz="16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Tid[0]: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Tid[1]: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5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Visualized in Progress Graph</a:t>
            </a:r>
            <a:endParaRPr lang="en-US" dirty="0"/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</a:t>
            </a:r>
            <a:r>
              <a:rPr lang="en-US" sz="1800" dirty="0" smtClean="0">
                <a:latin typeface="+mn-lt"/>
              </a:rPr>
              <a:t>true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</a:t>
            </a:r>
            <a:r>
              <a:rPr lang="en-US" sz="1800" dirty="0" smtClean="0">
                <a:latin typeface="+mn-lt"/>
              </a:rPr>
              <a:t>nonzero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</a:t>
            </a:r>
            <a:r>
              <a:rPr lang="en-US" sz="1800" dirty="0" smtClean="0">
                <a:latin typeface="+mn-lt"/>
              </a:rPr>
              <a:t>region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</a:t>
            </a:r>
            <a:r>
              <a:rPr lang="en-US" sz="1800" dirty="0" smtClean="0">
                <a:latin typeface="+mn-lt"/>
              </a:rPr>
              <a:t>nondeterministic (race)</a:t>
            </a:r>
            <a:endParaRPr lang="en-US" sz="1800" dirty="0">
              <a:latin typeface="+mn-lt"/>
            </a:endParaRP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eadlock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603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P(&amp;mutex[0]); P(&amp;mutex[1]);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Tid[0]: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Tid[1]: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</p:spTree>
    <p:extLst>
      <p:ext uri="{BB962C8B-B14F-4D97-AF65-F5344CB8AC3E}">
        <p14:creationId xmlns:p14="http://schemas.microsoft.com/office/powerpoint/2010/main" val="3719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Avoided Deadlock in Progress Graph</a:t>
            </a:r>
            <a:endParaRPr lang="en-US" dirty="0"/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  <p:extLst>
      <p:ext uri="{BB962C8B-B14F-4D97-AF65-F5344CB8AC3E}">
        <p14:creationId xmlns:p14="http://schemas.microsoft.com/office/powerpoint/2010/main" val="27755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 to Coordinate Access to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 smtClean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 smtClean="0"/>
              <a:t>Use counting semaphores to keep track of resource state and to notify other threads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mutex</a:t>
            </a:r>
            <a:r>
              <a:rPr lang="en-US" dirty="0" smtClean="0"/>
              <a:t> to protect access to resource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classic examples:</a:t>
            </a:r>
          </a:p>
          <a:p>
            <a:pPr lvl="1"/>
            <a:r>
              <a:rPr lang="en-US" dirty="0" smtClean="0"/>
              <a:t>The Producer-Consumer Problem</a:t>
            </a:r>
          </a:p>
          <a:p>
            <a:pPr lvl="1"/>
            <a:r>
              <a:rPr lang="en-US" dirty="0" smtClean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</a:t>
            </a:r>
            <a:r>
              <a:rPr lang="en-US" dirty="0" smtClean="0"/>
              <a:t>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MPEG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roducer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hared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onsumer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40193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 smtClean="0"/>
              <a:t>Requires a </a:t>
            </a:r>
            <a:r>
              <a:rPr lang="en-US" dirty="0" err="1" smtClean="0"/>
              <a:t>mutex</a:t>
            </a:r>
            <a:r>
              <a:rPr lang="en-US" dirty="0" smtClean="0"/>
              <a:t> and two counting semaphores: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/>
              <a:t>: enforces mutually exclusive access to the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slots</a:t>
            </a:r>
            <a:r>
              <a:rPr lang="en-US" dirty="0" smtClean="0"/>
              <a:t>: counts the available slots in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items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smtClean="0"/>
              <a:t>counts the available items in the buffer</a:t>
            </a:r>
          </a:p>
          <a:p>
            <a:endParaRPr lang="en-US" dirty="0" smtClean="0"/>
          </a:p>
          <a:p>
            <a:r>
              <a:rPr lang="en-US" dirty="0" smtClean="0"/>
              <a:t>Implemented using a shared buffer package called </a:t>
            </a:r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26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Declarations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832521"/>
            <a:ext cx="835746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 smtClean="0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 smtClean="0">
                <a:solidFill>
                  <a:srgbClr val="9D206F"/>
                </a:solidFill>
                <a:latin typeface="Menlo-Regular"/>
              </a:rPr>
              <a:t>”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Buffer array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Maximum number of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front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[(front+1)%n] is first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rear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rear%n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] is last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Protects accesses to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slots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sbuf_t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n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sbuf_deinit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2349" y="5410200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97413"/>
            <a:ext cx="8991600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Create an empty, bounded, shared FIFO buffer with n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(n,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 = n;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Buffer holds max of n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-&gt;front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-&gt;rear = 0;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Empty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iff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front == rear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0, 1);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Binary semaphore for locking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-&gt;slots, 0, n);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Initially,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has n empty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-&gt;items, 0, 0);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Initially,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has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0 items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Clean up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sbuf_deinit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425" y="5791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Initializing and </a:t>
            </a:r>
            <a:r>
              <a:rPr lang="en-US" dirty="0" err="1" smtClean="0">
                <a:latin typeface="Calibri" pitchFamily="34" charset="0"/>
              </a:rPr>
              <a:t>deinitializing</a:t>
            </a:r>
            <a:r>
              <a:rPr lang="en-US" dirty="0" smtClean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721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67676"/>
            <a:ext cx="89916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item onto the rear of shared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Wait for available slot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-&gt;rear)%(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-&gt;n)] = item;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Insert the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Unlock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Announce available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425" y="4267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12928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20802</TotalTime>
  <Words>2786</Words>
  <Application>Microsoft Office PowerPoint</Application>
  <PresentationFormat>On-screen Show (4:3)</PresentationFormat>
  <Paragraphs>589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Menlo-Regular</vt:lpstr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Synchronization: Advanced  15-213: Introduction to Computer Systems 25th Lecture, Nov. 24, 2015</vt:lpstr>
      <vt:lpstr>Review: Semaphores</vt:lpstr>
      <vt:lpstr>Review: Using semaphores to protect shared resources via mutual exclusion</vt:lpstr>
      <vt:lpstr>Using Semaphores to Coordinate Access to Shared Resources</vt:lpstr>
      <vt:lpstr>Producer-Consumer Problem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Readers-Writers Problem</vt:lpstr>
      <vt:lpstr>Variants of Readers-Writers </vt:lpstr>
      <vt:lpstr>Solution to First Readers-Writers Problem</vt:lpstr>
      <vt:lpstr>Putting It All Together: Prethreaded Concurrent Server</vt:lpstr>
      <vt:lpstr>Prethreaded Concurrent Server</vt:lpstr>
      <vt:lpstr>Prethreaded Concurrent Server</vt:lpstr>
      <vt:lpstr>Prethreaded Concurrent Server</vt:lpstr>
      <vt:lpstr>Prethreaded Concurrent Server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One worry: Races</vt:lpstr>
      <vt:lpstr>Race Illustration</vt:lpstr>
      <vt:lpstr>Could this race really occur?</vt:lpstr>
      <vt:lpstr>Experimental Results</vt:lpstr>
      <vt:lpstr>Race Elimination</vt:lpstr>
      <vt:lpstr>Another worry: Deadlock</vt:lpstr>
      <vt:lpstr>Deadlocking With Semaphores</vt:lpstr>
      <vt:lpstr>Deadlock Visualized in Progress Graph</vt:lpstr>
      <vt:lpstr>Avoiding Deadlock</vt:lpstr>
      <vt:lpstr>Avoided Deadlock in Progress Graph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873</cp:revision>
  <cp:lastPrinted>2014-11-18T06:28:41Z</cp:lastPrinted>
  <dcterms:created xsi:type="dcterms:W3CDTF">2012-11-26T22:46:36Z</dcterms:created>
  <dcterms:modified xsi:type="dcterms:W3CDTF">2018-08-19T14:04:56Z</dcterms:modified>
</cp:coreProperties>
</file>