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fntdata" ContentType="application/x-fontdata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0"/>
  </p:notesMasterIdLst>
  <p:handoutMasterIdLst>
    <p:handoutMasterId r:id="rId61"/>
  </p:handoutMasterIdLst>
  <p:sldIdLst>
    <p:sldId id="1739" r:id="rId2"/>
    <p:sldId id="2304" r:id="rId3"/>
    <p:sldId id="2108" r:id="rId4"/>
    <p:sldId id="2305" r:id="rId5"/>
    <p:sldId id="2324" r:id="rId6"/>
    <p:sldId id="2325" r:id="rId7"/>
    <p:sldId id="2326" r:id="rId8"/>
    <p:sldId id="2327" r:id="rId9"/>
    <p:sldId id="2328" r:id="rId10"/>
    <p:sldId id="2329" r:id="rId11"/>
    <p:sldId id="2330" r:id="rId12"/>
    <p:sldId id="2331" r:id="rId13"/>
    <p:sldId id="2332" r:id="rId14"/>
    <p:sldId id="2333" r:id="rId15"/>
    <p:sldId id="2334" r:id="rId16"/>
    <p:sldId id="2335" r:id="rId17"/>
    <p:sldId id="2336" r:id="rId18"/>
    <p:sldId id="2337" r:id="rId19"/>
    <p:sldId id="2338" r:id="rId20"/>
    <p:sldId id="2339" r:id="rId21"/>
    <p:sldId id="2340" r:id="rId22"/>
    <p:sldId id="2341" r:id="rId23"/>
    <p:sldId id="2342" r:id="rId24"/>
    <p:sldId id="2344" r:id="rId25"/>
    <p:sldId id="2343" r:id="rId26"/>
    <p:sldId id="2345" r:id="rId27"/>
    <p:sldId id="2346" r:id="rId28"/>
    <p:sldId id="2347" r:id="rId29"/>
    <p:sldId id="2348" r:id="rId30"/>
    <p:sldId id="2349" r:id="rId31"/>
    <p:sldId id="2350" r:id="rId32"/>
    <p:sldId id="2351" r:id="rId33"/>
    <p:sldId id="2352" r:id="rId34"/>
    <p:sldId id="2353" r:id="rId35"/>
    <p:sldId id="2354" r:id="rId36"/>
    <p:sldId id="2355" r:id="rId37"/>
    <p:sldId id="2356" r:id="rId38"/>
    <p:sldId id="2357" r:id="rId39"/>
    <p:sldId id="2358" r:id="rId40"/>
    <p:sldId id="2360" r:id="rId41"/>
    <p:sldId id="2359" r:id="rId42"/>
    <p:sldId id="2361" r:id="rId43"/>
    <p:sldId id="2362" r:id="rId44"/>
    <p:sldId id="2363" r:id="rId45"/>
    <p:sldId id="2364" r:id="rId46"/>
    <p:sldId id="2365" r:id="rId47"/>
    <p:sldId id="2366" r:id="rId48"/>
    <p:sldId id="2377" r:id="rId49"/>
    <p:sldId id="2367" r:id="rId50"/>
    <p:sldId id="2368" r:id="rId51"/>
    <p:sldId id="2370" r:id="rId52"/>
    <p:sldId id="2371" r:id="rId53"/>
    <p:sldId id="2372" r:id="rId54"/>
    <p:sldId id="2373" r:id="rId55"/>
    <p:sldId id="2374" r:id="rId56"/>
    <p:sldId id="2375" r:id="rId57"/>
    <p:sldId id="2376" r:id="rId58"/>
    <p:sldId id="2309" r:id="rId59"/>
  </p:sldIdLst>
  <p:sldSz cx="9144000" cy="6858000" type="screen4x3"/>
  <p:notesSz cx="9947275" cy="6858000"/>
  <p:embeddedFontLst>
    <p:embeddedFont>
      <p:font typeface="Batang" panose="02030600000101010101" pitchFamily="18" charset="-127"/>
      <p:regular r:id="rId62"/>
    </p:embeddedFont>
    <p:embeddedFont>
      <p:font typeface="ＭＳ Ｐゴシック" panose="020B0600070205080204" pitchFamily="34" charset="-128"/>
      <p:regular r:id="rId63"/>
    </p:embeddedFont>
    <p:embeddedFont>
      <p:font typeface="PMingLiU" panose="02020500000000000000" pitchFamily="18" charset="-120"/>
      <p:regular r:id="rId64"/>
    </p:embeddedFont>
    <p:embeddedFont>
      <p:font typeface="PMingLiU" panose="02020500000000000000" pitchFamily="18" charset="-120"/>
      <p:regular r:id="rId64"/>
    </p:embeddedFont>
    <p:embeddedFont>
      <p:font typeface="楷体_GB2312" panose="02010609030101010101" pitchFamily="49" charset="-122"/>
      <p:regular r:id="rId65"/>
    </p:embeddedFont>
    <p:embeddedFont>
      <p:font typeface="Calibri" panose="020F0502020204030204" pitchFamily="34" charset="0"/>
      <p:regular r:id="rId66"/>
      <p:bold r:id="rId67"/>
      <p:italic r:id="rId68"/>
      <p:boldItalic r:id="rId69"/>
    </p:embeddedFont>
    <p:embeddedFont>
      <p:font typeface="Cambria Math" panose="02040503050406030204" pitchFamily="18" charset="0"/>
      <p:regular r:id="rId70"/>
    </p:embeddedFont>
    <p:embeddedFont>
      <p:font typeface="Marlett" pitchFamily="2" charset="2"/>
      <p:regular r:id="rId71"/>
    </p:embeddedFont>
    <p:embeddedFont>
      <p:font typeface="Monotype Sorts" panose="02010600030101010101"/>
      <p:regular r:id="rId72"/>
    </p:embeddedFont>
    <p:embeddedFont>
      <p:font typeface="Tahoma" panose="020B0604030504040204" pitchFamily="34" charset="0"/>
      <p:regular r:id="rId73"/>
      <p:bold r:id="rId74"/>
    </p:embeddedFont>
    <p:embeddedFont>
      <p:font typeface="Verdana" panose="020B0604030504040204" pitchFamily="34" charset="0"/>
      <p:regular r:id="rId75"/>
      <p:bold r:id="rId76"/>
      <p:italic r:id="rId77"/>
      <p:boldItalic r:id="rId78"/>
    </p:embeddedFont>
    <p:embeddedFont>
      <p:font typeface="方正兰亭中黑_GBK" panose="02000000000000000000" pitchFamily="2" charset="-122"/>
      <p:regular r:id="rId79"/>
    </p:embeddedFont>
    <p:embeddedFont>
      <p:font typeface="黑体" panose="02010609060101010101" pitchFamily="49" charset="-122"/>
      <p:regular r:id="rId80"/>
    </p:embeddedFont>
    <p:embeddedFont>
      <p:font typeface="微软雅黑" panose="020B0503020204020204" pitchFamily="34" charset="-122"/>
      <p:regular r:id="rId81"/>
      <p:bold r:id="rId82"/>
    </p:embeddedFont>
  </p:embeddedFont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bg1"/>
        </a:solidFill>
        <a:latin typeface="黑体" panose="02010609060101010101" pitchFamily="49" charset="-122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bg1"/>
        </a:solidFill>
        <a:latin typeface="黑体" panose="02010609060101010101" pitchFamily="49" charset="-122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bg1"/>
        </a:solidFill>
        <a:latin typeface="黑体" panose="02010609060101010101" pitchFamily="49" charset="-122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bg1"/>
        </a:solidFill>
        <a:latin typeface="黑体" panose="02010609060101010101" pitchFamily="49" charset="-122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bg1"/>
        </a:solidFill>
        <a:latin typeface="黑体" panose="02010609060101010101" pitchFamily="49" charset="-122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bg1"/>
        </a:solidFill>
        <a:latin typeface="黑体" panose="02010609060101010101" pitchFamily="49" charset="-122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bg1"/>
        </a:solidFill>
        <a:latin typeface="黑体" panose="02010609060101010101" pitchFamily="49" charset="-122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bg1"/>
        </a:solidFill>
        <a:latin typeface="黑体" panose="02010609060101010101" pitchFamily="49" charset="-122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bg1"/>
        </a:solidFill>
        <a:latin typeface="黑体" panose="02010609060101010101" pitchFamily="49" charset="-122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94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C0"/>
    <a:srgbClr val="0000FF"/>
    <a:srgbClr val="0099CC"/>
    <a:srgbClr val="CCFFFF"/>
    <a:srgbClr val="E7F0F9"/>
    <a:srgbClr val="F8DCDF"/>
    <a:srgbClr val="CC2C3A"/>
    <a:srgbClr val="EEE9EF"/>
    <a:srgbClr val="6E5373"/>
    <a:srgbClr val="EAF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0A15C55-8517-42AA-B614-E9B94910E393}" styleName="中度样式 2 - 强调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2" autoAdjust="0"/>
    <p:restoredTop sz="90973" autoAdjust="0"/>
  </p:normalViewPr>
  <p:slideViewPr>
    <p:cSldViewPr>
      <p:cViewPr varScale="1">
        <p:scale>
          <a:sx n="100" d="100"/>
          <a:sy n="100" d="100"/>
        </p:scale>
        <p:origin x="2004" y="57"/>
      </p:cViewPr>
      <p:guideLst>
        <p:guide orient="horz" pos="2160"/>
        <p:guide pos="294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5180"/>
    </p:cViewPr>
  </p:sorterViewPr>
  <p:notesViewPr>
    <p:cSldViewPr>
      <p:cViewPr varScale="1">
        <p:scale>
          <a:sx n="116" d="100"/>
          <a:sy n="116" d="100"/>
        </p:scale>
        <p:origin x="99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2.fntdata"/><Relationship Id="rId68" Type="http://schemas.openxmlformats.org/officeDocument/2006/relationships/font" Target="fonts/font7.fntdata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font" Target="fonts/font13.fntdata"/><Relationship Id="rId79" Type="http://schemas.openxmlformats.org/officeDocument/2006/relationships/font" Target="fonts/font18.fntdata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3.fntdata"/><Relationship Id="rId69" Type="http://schemas.openxmlformats.org/officeDocument/2006/relationships/font" Target="fonts/font8.fntdata"/><Relationship Id="rId77" Type="http://schemas.openxmlformats.org/officeDocument/2006/relationships/font" Target="fonts/font16.fnt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font" Target="fonts/font11.fntdata"/><Relationship Id="rId80" Type="http://schemas.openxmlformats.org/officeDocument/2006/relationships/font" Target="fonts/font19.fntdata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1.fntdata"/><Relationship Id="rId70" Type="http://schemas.openxmlformats.org/officeDocument/2006/relationships/font" Target="fonts/font9.fntdata"/><Relationship Id="rId75" Type="http://schemas.openxmlformats.org/officeDocument/2006/relationships/font" Target="fonts/font14.fntdata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openxmlformats.org/officeDocument/2006/relationships/font" Target="fonts/font4.fntdata"/><Relationship Id="rId73" Type="http://schemas.openxmlformats.org/officeDocument/2006/relationships/font" Target="fonts/font12.fntdata"/><Relationship Id="rId78" Type="http://schemas.openxmlformats.org/officeDocument/2006/relationships/font" Target="fonts/font17.fntdata"/><Relationship Id="rId81" Type="http://schemas.openxmlformats.org/officeDocument/2006/relationships/font" Target="fonts/font20.fntdata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font" Target="fonts/font15.fntdata"/><Relationship Id="rId7" Type="http://schemas.openxmlformats.org/officeDocument/2006/relationships/slide" Target="slides/slide6.xml"/><Relationship Id="rId71" Type="http://schemas.openxmlformats.org/officeDocument/2006/relationships/font" Target="fonts/font10.fntdata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font" Target="fonts/font5.fntdata"/><Relationship Id="rId61" Type="http://schemas.openxmlformats.org/officeDocument/2006/relationships/handoutMaster" Target="handoutMasters/handoutMaster1.xml"/><Relationship Id="rId82" Type="http://schemas.openxmlformats.org/officeDocument/2006/relationships/font" Target="fonts/font21.fntdata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10063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34038" y="0"/>
            <a:ext cx="431165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9D1FD6-10AD-41C3-8C4C-7C950D8FD543}" type="datetimeFigureOut">
              <a:rPr lang="zh-CN" altLang="en-US" smtClean="0"/>
              <a:t>2022/9/16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4310063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34038" y="6513513"/>
            <a:ext cx="431165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B49C96-090A-4778-A480-5A3AEF2A6C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0431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310063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 sz="1200" b="0" dirty="0">
                <a:solidFill>
                  <a:srgbClr val="1A1A4E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3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5634038" y="0"/>
            <a:ext cx="431165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 sz="1200" b="0" dirty="0">
                <a:solidFill>
                  <a:srgbClr val="1A1A4E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100" name="幻灯片图像占位符 3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260725" y="514350"/>
            <a:ext cx="3429000" cy="2571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5125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95363" y="3257550"/>
            <a:ext cx="7956550" cy="3086100"/>
          </a:xfrm>
          <a:prstGeom prst="rect">
            <a:avLst/>
          </a:prstGeom>
          <a:noFill/>
          <a:ln w="12700" cmpd="sng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dirty="0"/>
              <a:t>单击此处编辑母版文本样式</a:t>
            </a:r>
          </a:p>
          <a:p>
            <a:pPr lvl="1"/>
            <a:r>
              <a:rPr lang="zh-CN" altLang="en-US" noProof="0" dirty="0"/>
              <a:t>第二级</a:t>
            </a:r>
          </a:p>
          <a:p>
            <a:pPr lvl="2"/>
            <a:r>
              <a:rPr lang="zh-CN" altLang="en-US" noProof="0" dirty="0"/>
              <a:t>第三级</a:t>
            </a:r>
          </a:p>
          <a:p>
            <a:pPr lvl="3"/>
            <a:r>
              <a:rPr lang="zh-CN" altLang="en-US" noProof="0" dirty="0"/>
              <a:t>第四级</a:t>
            </a:r>
          </a:p>
          <a:p>
            <a:pPr lvl="4"/>
            <a:r>
              <a:rPr lang="zh-CN" altLang="en-US" noProof="0" dirty="0"/>
              <a:t>第五级</a:t>
            </a:r>
          </a:p>
        </p:txBody>
      </p:sp>
      <p:sp>
        <p:nvSpPr>
          <p:cNvPr id="5126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515100"/>
            <a:ext cx="4310063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lnSpc>
                <a:spcPct val="130000"/>
              </a:lnSpc>
              <a:spcBef>
                <a:spcPct val="20000"/>
              </a:spcBef>
              <a:buFont typeface="Arial" pitchFamily="34" charset="0"/>
              <a:buChar char="•"/>
              <a:defRPr sz="1200" b="0" dirty="0">
                <a:solidFill>
                  <a:srgbClr val="1A1A4E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127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634038" y="6515100"/>
            <a:ext cx="4311650" cy="341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lnSpc>
                <a:spcPct val="130000"/>
              </a:lnSpc>
              <a:spcBef>
                <a:spcPct val="20000"/>
              </a:spcBef>
              <a:buFont typeface="Arial" panose="020B0604020202020204" pitchFamily="34" charset="0"/>
              <a:buChar char="•"/>
              <a:defRPr sz="1200" b="0" smtClean="0">
                <a:solidFill>
                  <a:srgbClr val="1A1A4E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CF1D8E48-98DB-4BAA-8DAA-00E694147933}" type="slidenum">
              <a:rPr lang="zh-CN" altLang="en-US"/>
              <a:pPr>
                <a:defRPr/>
              </a:pPr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3726601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黑体" panose="02010609060101010101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黑体" panose="02010609060101010101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黑体" panose="02010609060101010101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黑体" panose="02010609060101010101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rgbClr val="002060"/>
              </a:solidFill>
              <a:latin typeface="+mj-ea"/>
              <a:ea typeface="黑体" panose="02010609060101010101" pitchFamily="49" charset="-122"/>
              <a:cs typeface="Times New Roman" pitchFamily="18" charset="0"/>
              <a:sym typeface="Symbol" pitchFamily="18" charset="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1D8E48-98DB-4BAA-8DAA-00E694147933}" type="slidenum">
              <a:rPr lang="zh-CN" altLang="en-US"/>
              <a:pPr>
                <a:defRPr/>
              </a:pPr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872847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rgbClr val="002060"/>
              </a:solidFill>
              <a:latin typeface="+mj-ea"/>
              <a:ea typeface="黑体" panose="02010609060101010101" pitchFamily="49" charset="-122"/>
              <a:cs typeface="Times New Roman" pitchFamily="18" charset="0"/>
              <a:sym typeface="Symbol" pitchFamily="18" charset="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1D8E48-98DB-4BAA-8DAA-00E694147933}" type="slidenum">
              <a:rPr lang="zh-CN" altLang="en-US"/>
              <a:pPr>
                <a:defRPr/>
              </a:pPr>
              <a:t>12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97468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rgbClr val="002060"/>
              </a:solidFill>
              <a:latin typeface="+mj-ea"/>
              <a:ea typeface="黑体" panose="02010609060101010101" pitchFamily="49" charset="-122"/>
              <a:cs typeface="Times New Roman" pitchFamily="18" charset="0"/>
              <a:sym typeface="Symbol" pitchFamily="18" charset="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1D8E48-98DB-4BAA-8DAA-00E694147933}" type="slidenum">
              <a:rPr lang="zh-CN" altLang="en-US"/>
              <a:pPr>
                <a:defRPr/>
              </a:pPr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327995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rgbClr val="002060"/>
              </a:solidFill>
              <a:latin typeface="+mj-ea"/>
              <a:ea typeface="黑体" panose="02010609060101010101" pitchFamily="49" charset="-122"/>
              <a:cs typeface="Times New Roman" pitchFamily="18" charset="0"/>
              <a:sym typeface="Symbol" pitchFamily="18" charset="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1D8E48-98DB-4BAA-8DAA-00E694147933}" type="slidenum">
              <a:rPr lang="zh-CN" altLang="en-US"/>
              <a:pPr>
                <a:defRPr/>
              </a:pPr>
              <a:t>14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908597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rgbClr val="002060"/>
              </a:solidFill>
              <a:latin typeface="+mj-ea"/>
              <a:ea typeface="黑体" panose="02010609060101010101" pitchFamily="49" charset="-122"/>
              <a:cs typeface="Times New Roman" pitchFamily="18" charset="0"/>
              <a:sym typeface="Symbol" pitchFamily="18" charset="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1D8E48-98DB-4BAA-8DAA-00E694147933}" type="slidenum">
              <a:rPr lang="zh-CN" altLang="en-US"/>
              <a:pPr>
                <a:defRPr/>
              </a:pPr>
              <a:t>15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93262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rgbClr val="002060"/>
              </a:solidFill>
              <a:latin typeface="+mj-ea"/>
              <a:ea typeface="黑体" panose="02010609060101010101" pitchFamily="49" charset="-122"/>
              <a:cs typeface="Times New Roman" pitchFamily="18" charset="0"/>
              <a:sym typeface="Symbol" pitchFamily="18" charset="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1D8E48-98DB-4BAA-8DAA-00E694147933}" type="slidenum">
              <a:rPr lang="zh-CN" altLang="en-US"/>
              <a:pPr>
                <a:defRPr/>
              </a:pPr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491530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rgbClr val="002060"/>
              </a:solidFill>
              <a:latin typeface="+mj-ea"/>
              <a:ea typeface="黑体" panose="02010609060101010101" pitchFamily="49" charset="-122"/>
              <a:cs typeface="Times New Roman" pitchFamily="18" charset="0"/>
              <a:sym typeface="Symbol" pitchFamily="18" charset="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1D8E48-98DB-4BAA-8DAA-00E694147933}" type="slidenum">
              <a:rPr lang="zh-CN" altLang="en-US"/>
              <a:pPr>
                <a:defRPr/>
              </a:pPr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646394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rgbClr val="002060"/>
              </a:solidFill>
              <a:latin typeface="+mj-ea"/>
              <a:ea typeface="黑体" panose="02010609060101010101" pitchFamily="49" charset="-122"/>
              <a:cs typeface="Times New Roman" pitchFamily="18" charset="0"/>
              <a:sym typeface="Symbol" pitchFamily="18" charset="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1D8E48-98DB-4BAA-8DAA-00E694147933}" type="slidenum">
              <a:rPr lang="zh-CN" altLang="en-US"/>
              <a:pPr>
                <a:defRPr/>
              </a:pPr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01048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rgbClr val="002060"/>
              </a:solidFill>
              <a:latin typeface="+mj-ea"/>
              <a:ea typeface="黑体" panose="02010609060101010101" pitchFamily="49" charset="-122"/>
              <a:cs typeface="Times New Roman" pitchFamily="18" charset="0"/>
              <a:sym typeface="Symbol" pitchFamily="18" charset="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1D8E48-98DB-4BAA-8DAA-00E694147933}" type="slidenum">
              <a:rPr lang="zh-CN" altLang="en-US"/>
              <a:pPr>
                <a:defRPr/>
              </a:pPr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52192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rgbClr val="002060"/>
              </a:solidFill>
              <a:latin typeface="+mj-ea"/>
              <a:ea typeface="黑体" panose="02010609060101010101" pitchFamily="49" charset="-122"/>
              <a:cs typeface="Times New Roman" pitchFamily="18" charset="0"/>
              <a:sym typeface="Symbol" pitchFamily="18" charset="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1D8E48-98DB-4BAA-8DAA-00E694147933}" type="slidenum">
              <a:rPr lang="zh-CN" altLang="en-US"/>
              <a:pPr>
                <a:defRPr/>
              </a:pPr>
              <a:t>20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620943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rgbClr val="002060"/>
              </a:solidFill>
              <a:latin typeface="+mj-ea"/>
              <a:ea typeface="黑体" panose="02010609060101010101" pitchFamily="49" charset="-122"/>
              <a:cs typeface="Times New Roman" pitchFamily="18" charset="0"/>
              <a:sym typeface="Symbol" pitchFamily="18" charset="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1D8E48-98DB-4BAA-8DAA-00E694147933}" type="slidenum">
              <a:rPr lang="zh-CN" altLang="en-US"/>
              <a:pPr>
                <a:defRPr/>
              </a:pPr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46680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rgbClr val="002060"/>
              </a:solidFill>
              <a:latin typeface="+mj-ea"/>
              <a:ea typeface="黑体" panose="02010609060101010101" pitchFamily="49" charset="-122"/>
              <a:cs typeface="Times New Roman" pitchFamily="18" charset="0"/>
              <a:sym typeface="Symbol" pitchFamily="18" charset="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1D8E48-98DB-4BAA-8DAA-00E694147933}" type="slidenum">
              <a:rPr lang="zh-CN" altLang="en-US"/>
              <a:pPr>
                <a:defRPr/>
              </a:pPr>
              <a:t>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50031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rgbClr val="002060"/>
              </a:solidFill>
              <a:latin typeface="+mj-ea"/>
              <a:ea typeface="黑体" panose="02010609060101010101" pitchFamily="49" charset="-122"/>
              <a:cs typeface="Times New Roman" pitchFamily="18" charset="0"/>
              <a:sym typeface="Symbol" pitchFamily="18" charset="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1D8E48-98DB-4BAA-8DAA-00E694147933}" type="slidenum">
              <a:rPr lang="zh-CN" altLang="en-US"/>
              <a:pPr>
                <a:defRPr/>
              </a:pPr>
              <a:t>22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893720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rgbClr val="002060"/>
              </a:solidFill>
              <a:latin typeface="+mj-ea"/>
              <a:ea typeface="黑体" panose="02010609060101010101" pitchFamily="49" charset="-122"/>
              <a:cs typeface="Times New Roman" pitchFamily="18" charset="0"/>
              <a:sym typeface="Symbol" pitchFamily="18" charset="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1D8E48-98DB-4BAA-8DAA-00E694147933}" type="slidenum">
              <a:rPr lang="zh-CN" altLang="en-US"/>
              <a:pPr>
                <a:defRPr/>
              </a:pPr>
              <a:t>23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18752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rgbClr val="002060"/>
              </a:solidFill>
              <a:latin typeface="+mj-ea"/>
              <a:ea typeface="黑体" panose="02010609060101010101" pitchFamily="49" charset="-122"/>
              <a:cs typeface="Times New Roman" pitchFamily="18" charset="0"/>
              <a:sym typeface="Symbol" pitchFamily="18" charset="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1D8E48-98DB-4BAA-8DAA-00E694147933}" type="slidenum">
              <a:rPr lang="zh-CN" altLang="en-US"/>
              <a:pPr>
                <a:defRPr/>
              </a:pPr>
              <a:t>24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656050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rgbClr val="002060"/>
              </a:solidFill>
              <a:latin typeface="+mj-ea"/>
              <a:ea typeface="黑体" panose="02010609060101010101" pitchFamily="49" charset="-122"/>
              <a:cs typeface="Times New Roman" pitchFamily="18" charset="0"/>
              <a:sym typeface="Symbol" pitchFamily="18" charset="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1D8E48-98DB-4BAA-8DAA-00E694147933}" type="slidenum">
              <a:rPr lang="zh-CN" altLang="en-US"/>
              <a:pPr>
                <a:defRPr/>
              </a:pPr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8567336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rgbClr val="002060"/>
              </a:solidFill>
              <a:latin typeface="+mj-ea"/>
              <a:ea typeface="黑体" panose="02010609060101010101" pitchFamily="49" charset="-122"/>
              <a:cs typeface="Times New Roman" pitchFamily="18" charset="0"/>
              <a:sym typeface="Symbol" pitchFamily="18" charset="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1D8E48-98DB-4BAA-8DAA-00E694147933}" type="slidenum">
              <a:rPr lang="zh-CN" altLang="en-US"/>
              <a:pPr>
                <a:defRPr/>
              </a:pPr>
              <a:t>26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1629204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rgbClr val="002060"/>
              </a:solidFill>
              <a:latin typeface="+mj-ea"/>
              <a:ea typeface="黑体" panose="02010609060101010101" pitchFamily="49" charset="-122"/>
              <a:cs typeface="Times New Roman" pitchFamily="18" charset="0"/>
              <a:sym typeface="Symbol" pitchFamily="18" charset="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1D8E48-98DB-4BAA-8DAA-00E694147933}" type="slidenum">
              <a:rPr lang="zh-CN" altLang="en-US"/>
              <a:pPr>
                <a:defRPr/>
              </a:pPr>
              <a:t>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558454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rgbClr val="002060"/>
              </a:solidFill>
              <a:latin typeface="+mj-ea"/>
              <a:ea typeface="黑体" panose="02010609060101010101" pitchFamily="49" charset="-122"/>
              <a:cs typeface="Times New Roman" pitchFamily="18" charset="0"/>
              <a:sym typeface="Symbol" pitchFamily="18" charset="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1D8E48-98DB-4BAA-8DAA-00E694147933}" type="slidenum">
              <a:rPr lang="zh-CN" altLang="en-US"/>
              <a:pPr>
                <a:defRPr/>
              </a:pPr>
              <a:t>28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69878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rgbClr val="002060"/>
              </a:solidFill>
              <a:latin typeface="+mj-ea"/>
              <a:ea typeface="黑体" panose="02010609060101010101" pitchFamily="49" charset="-122"/>
              <a:cs typeface="Times New Roman" pitchFamily="18" charset="0"/>
              <a:sym typeface="Symbol" pitchFamily="18" charset="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1D8E48-98DB-4BAA-8DAA-00E694147933}" type="slidenum">
              <a:rPr lang="zh-CN" altLang="en-US"/>
              <a:pPr>
                <a:defRPr/>
              </a:pPr>
              <a:t>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905018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rgbClr val="002060"/>
              </a:solidFill>
              <a:latin typeface="+mj-ea"/>
              <a:ea typeface="黑体" panose="02010609060101010101" pitchFamily="49" charset="-122"/>
              <a:cs typeface="Times New Roman" pitchFamily="18" charset="0"/>
              <a:sym typeface="Symbol" pitchFamily="18" charset="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1D8E48-98DB-4BAA-8DAA-00E694147933}" type="slidenum">
              <a:rPr lang="zh-CN" altLang="en-US"/>
              <a:pPr>
                <a:defRPr/>
              </a:pPr>
              <a:t>30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729336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rgbClr val="002060"/>
              </a:solidFill>
              <a:latin typeface="+mj-ea"/>
              <a:ea typeface="黑体" panose="02010609060101010101" pitchFamily="49" charset="-122"/>
              <a:cs typeface="Times New Roman" pitchFamily="18" charset="0"/>
              <a:sym typeface="Symbol" pitchFamily="18" charset="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1D8E48-98DB-4BAA-8DAA-00E694147933}" type="slidenum">
              <a:rPr lang="zh-CN" altLang="en-US"/>
              <a:pPr>
                <a:defRPr/>
              </a:pPr>
              <a:t>31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7155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rgbClr val="002060"/>
              </a:solidFill>
              <a:latin typeface="+mj-ea"/>
              <a:ea typeface="黑体" panose="02010609060101010101" pitchFamily="49" charset="-122"/>
              <a:cs typeface="Times New Roman" pitchFamily="18" charset="0"/>
              <a:sym typeface="Symbol" pitchFamily="18" charset="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1D8E48-98DB-4BAA-8DAA-00E694147933}" type="slidenum">
              <a:rPr lang="zh-CN" altLang="en-US"/>
              <a:pPr>
                <a:defRPr/>
              </a:pPr>
              <a:t>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92376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rgbClr val="002060"/>
              </a:solidFill>
              <a:latin typeface="+mj-ea"/>
              <a:ea typeface="黑体" panose="02010609060101010101" pitchFamily="49" charset="-122"/>
              <a:cs typeface="Times New Roman" pitchFamily="18" charset="0"/>
              <a:sym typeface="Symbol" pitchFamily="18" charset="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1D8E48-98DB-4BAA-8DAA-00E694147933}" type="slidenum">
              <a:rPr lang="zh-CN" altLang="en-US"/>
              <a:pPr>
                <a:defRPr/>
              </a:pPr>
              <a:t>32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52530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rgbClr val="002060"/>
              </a:solidFill>
              <a:latin typeface="+mj-ea"/>
              <a:ea typeface="黑体" panose="02010609060101010101" pitchFamily="49" charset="-122"/>
              <a:cs typeface="Times New Roman" pitchFamily="18" charset="0"/>
              <a:sym typeface="Symbol" pitchFamily="18" charset="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1D8E48-98DB-4BAA-8DAA-00E694147933}" type="slidenum">
              <a:rPr lang="zh-CN" altLang="en-US"/>
              <a:pPr>
                <a:defRPr/>
              </a:pPr>
              <a:t>33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923073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rgbClr val="002060"/>
              </a:solidFill>
              <a:latin typeface="+mj-ea"/>
              <a:ea typeface="黑体" panose="02010609060101010101" pitchFamily="49" charset="-122"/>
              <a:cs typeface="Times New Roman" pitchFamily="18" charset="0"/>
              <a:sym typeface="Symbol" pitchFamily="18" charset="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1D8E48-98DB-4BAA-8DAA-00E694147933}" type="slidenum">
              <a:rPr lang="zh-CN" altLang="en-US"/>
              <a:pPr>
                <a:defRPr/>
              </a:pPr>
              <a:t>34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541890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rgbClr val="002060"/>
              </a:solidFill>
              <a:latin typeface="+mj-ea"/>
              <a:ea typeface="黑体" panose="02010609060101010101" pitchFamily="49" charset="-122"/>
              <a:cs typeface="Times New Roman" pitchFamily="18" charset="0"/>
              <a:sym typeface="Symbol" pitchFamily="18" charset="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1D8E48-98DB-4BAA-8DAA-00E694147933}" type="slidenum">
              <a:rPr lang="zh-CN" altLang="en-US"/>
              <a:pPr>
                <a:defRPr/>
              </a:pPr>
              <a:t>35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199308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rgbClr val="002060"/>
              </a:solidFill>
              <a:latin typeface="+mj-ea"/>
              <a:ea typeface="黑体" panose="02010609060101010101" pitchFamily="49" charset="-122"/>
              <a:cs typeface="Times New Roman" pitchFamily="18" charset="0"/>
              <a:sym typeface="Symbol" pitchFamily="18" charset="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1D8E48-98DB-4BAA-8DAA-00E694147933}" type="slidenum">
              <a:rPr lang="zh-CN" altLang="en-US"/>
              <a:pPr>
                <a:defRPr/>
              </a:pPr>
              <a:t>36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537362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rgbClr val="002060"/>
              </a:solidFill>
              <a:latin typeface="+mj-ea"/>
              <a:ea typeface="黑体" panose="02010609060101010101" pitchFamily="49" charset="-122"/>
              <a:cs typeface="Times New Roman" pitchFamily="18" charset="0"/>
              <a:sym typeface="Symbol" pitchFamily="18" charset="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1D8E48-98DB-4BAA-8DAA-00E694147933}" type="slidenum">
              <a:rPr lang="zh-CN" altLang="en-US"/>
              <a:pPr>
                <a:defRPr/>
              </a:pPr>
              <a:t>37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654452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rgbClr val="002060"/>
              </a:solidFill>
              <a:latin typeface="+mj-ea"/>
              <a:ea typeface="黑体" panose="02010609060101010101" pitchFamily="49" charset="-122"/>
              <a:cs typeface="Times New Roman" pitchFamily="18" charset="0"/>
              <a:sym typeface="Symbol" pitchFamily="18" charset="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1D8E48-98DB-4BAA-8DAA-00E694147933}" type="slidenum">
              <a:rPr lang="zh-CN" altLang="en-US"/>
              <a:pPr>
                <a:defRPr/>
              </a:pPr>
              <a:t>38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16842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rgbClr val="002060"/>
              </a:solidFill>
              <a:latin typeface="+mj-ea"/>
              <a:ea typeface="黑体" panose="02010609060101010101" pitchFamily="49" charset="-122"/>
              <a:cs typeface="Times New Roman" pitchFamily="18" charset="0"/>
              <a:sym typeface="Symbol" pitchFamily="18" charset="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1D8E48-98DB-4BAA-8DAA-00E694147933}" type="slidenum">
              <a:rPr lang="zh-CN" altLang="en-US"/>
              <a:pPr>
                <a:defRPr/>
              </a:pPr>
              <a:t>39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7288274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rgbClr val="002060"/>
              </a:solidFill>
              <a:latin typeface="+mj-ea"/>
              <a:ea typeface="黑体" panose="02010609060101010101" pitchFamily="49" charset="-122"/>
              <a:cs typeface="Times New Roman" pitchFamily="18" charset="0"/>
              <a:sym typeface="Symbol" pitchFamily="18" charset="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1D8E48-98DB-4BAA-8DAA-00E694147933}" type="slidenum">
              <a:rPr lang="zh-CN" altLang="en-US"/>
              <a:pPr>
                <a:defRPr/>
              </a:pPr>
              <a:t>40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46813867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rgbClr val="002060"/>
              </a:solidFill>
              <a:latin typeface="+mj-ea"/>
              <a:ea typeface="黑体" panose="02010609060101010101" pitchFamily="49" charset="-122"/>
              <a:cs typeface="Times New Roman" pitchFamily="18" charset="0"/>
              <a:sym typeface="Symbol" pitchFamily="18" charset="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1D8E48-98DB-4BAA-8DAA-00E694147933}" type="slidenum">
              <a:rPr lang="zh-CN" altLang="en-US"/>
              <a:pPr>
                <a:defRPr/>
              </a:pPr>
              <a:t>41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1197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rgbClr val="002060"/>
              </a:solidFill>
              <a:latin typeface="+mj-ea"/>
              <a:ea typeface="黑体" panose="02010609060101010101" pitchFamily="49" charset="-122"/>
              <a:cs typeface="Times New Roman" pitchFamily="18" charset="0"/>
              <a:sym typeface="Symbol" pitchFamily="18" charset="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1D8E48-98DB-4BAA-8DAA-00E694147933}" type="slidenum">
              <a:rPr lang="zh-CN" altLang="en-US"/>
              <a:pPr>
                <a:defRPr/>
              </a:pPr>
              <a:t>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0753073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rgbClr val="002060"/>
              </a:solidFill>
              <a:latin typeface="+mj-ea"/>
              <a:ea typeface="黑体" panose="02010609060101010101" pitchFamily="49" charset="-122"/>
              <a:cs typeface="Times New Roman" pitchFamily="18" charset="0"/>
              <a:sym typeface="Symbol" pitchFamily="18" charset="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1D8E48-98DB-4BAA-8DAA-00E694147933}" type="slidenum">
              <a:rPr lang="zh-CN" altLang="en-US"/>
              <a:pPr>
                <a:defRPr/>
              </a:pPr>
              <a:t>42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3874637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rgbClr val="002060"/>
              </a:solidFill>
              <a:latin typeface="+mj-ea"/>
              <a:ea typeface="黑体" panose="02010609060101010101" pitchFamily="49" charset="-122"/>
              <a:cs typeface="Times New Roman" pitchFamily="18" charset="0"/>
              <a:sym typeface="Symbol" pitchFamily="18" charset="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1D8E48-98DB-4BAA-8DAA-00E694147933}" type="slidenum">
              <a:rPr lang="zh-CN" altLang="en-US"/>
              <a:pPr>
                <a:defRPr/>
              </a:pPr>
              <a:t>43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238424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rgbClr val="002060"/>
              </a:solidFill>
              <a:latin typeface="+mj-ea"/>
              <a:ea typeface="黑体" panose="02010609060101010101" pitchFamily="49" charset="-122"/>
              <a:cs typeface="Times New Roman" pitchFamily="18" charset="0"/>
              <a:sym typeface="Symbol" pitchFamily="18" charset="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1D8E48-98DB-4BAA-8DAA-00E694147933}" type="slidenum">
              <a:rPr lang="zh-CN" altLang="en-US"/>
              <a:pPr>
                <a:defRPr/>
              </a:pPr>
              <a:t>44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864965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rgbClr val="002060"/>
              </a:solidFill>
              <a:latin typeface="+mj-ea"/>
              <a:ea typeface="黑体" panose="02010609060101010101" pitchFamily="49" charset="-122"/>
              <a:cs typeface="Times New Roman" pitchFamily="18" charset="0"/>
              <a:sym typeface="Symbol" pitchFamily="18" charset="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1D8E48-98DB-4BAA-8DAA-00E694147933}" type="slidenum">
              <a:rPr lang="zh-CN" altLang="en-US"/>
              <a:pPr>
                <a:defRPr/>
              </a:pPr>
              <a:t>45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30742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rgbClr val="002060"/>
              </a:solidFill>
              <a:latin typeface="+mj-ea"/>
              <a:ea typeface="黑体" panose="02010609060101010101" pitchFamily="49" charset="-122"/>
              <a:cs typeface="Times New Roman" pitchFamily="18" charset="0"/>
              <a:sym typeface="Symbol" pitchFamily="18" charset="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1D8E48-98DB-4BAA-8DAA-00E694147933}" type="slidenum">
              <a:rPr lang="zh-CN" altLang="en-US"/>
              <a:pPr>
                <a:defRPr/>
              </a:pPr>
              <a:t>46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365532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rgbClr val="002060"/>
              </a:solidFill>
              <a:latin typeface="+mj-ea"/>
              <a:ea typeface="黑体" panose="02010609060101010101" pitchFamily="49" charset="-122"/>
              <a:cs typeface="Times New Roman" pitchFamily="18" charset="0"/>
              <a:sym typeface="Symbol" pitchFamily="18" charset="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1D8E48-98DB-4BAA-8DAA-00E694147933}" type="slidenum">
              <a:rPr lang="zh-CN" altLang="en-US"/>
              <a:pPr>
                <a:defRPr/>
              </a:pPr>
              <a:t>47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430966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rgbClr val="002060"/>
              </a:solidFill>
              <a:latin typeface="+mj-ea"/>
              <a:ea typeface="黑体" panose="02010609060101010101" pitchFamily="49" charset="-122"/>
              <a:cs typeface="Times New Roman" pitchFamily="18" charset="0"/>
              <a:sym typeface="Symbol" pitchFamily="18" charset="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1D8E48-98DB-4BAA-8DAA-00E694147933}" type="slidenum">
              <a:rPr lang="zh-CN" altLang="en-US"/>
              <a:pPr>
                <a:defRPr/>
              </a:pPr>
              <a:t>48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07517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rgbClr val="002060"/>
              </a:solidFill>
              <a:latin typeface="+mj-ea"/>
              <a:ea typeface="黑体" panose="02010609060101010101" pitchFamily="49" charset="-122"/>
              <a:cs typeface="Times New Roman" pitchFamily="18" charset="0"/>
              <a:sym typeface="Symbol" pitchFamily="18" charset="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1D8E48-98DB-4BAA-8DAA-00E694147933}" type="slidenum">
              <a:rPr lang="zh-CN" altLang="en-US"/>
              <a:pPr>
                <a:defRPr/>
              </a:pPr>
              <a:t>49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998927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rgbClr val="002060"/>
              </a:solidFill>
              <a:latin typeface="+mj-ea"/>
              <a:ea typeface="黑体" panose="02010609060101010101" pitchFamily="49" charset="-122"/>
              <a:cs typeface="Times New Roman" pitchFamily="18" charset="0"/>
              <a:sym typeface="Symbol" pitchFamily="18" charset="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1D8E48-98DB-4BAA-8DAA-00E694147933}" type="slidenum">
              <a:rPr lang="zh-CN" altLang="en-US"/>
              <a:pPr>
                <a:defRPr/>
              </a:pPr>
              <a:t>50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3092490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rgbClr val="002060"/>
              </a:solidFill>
              <a:latin typeface="+mj-ea"/>
              <a:ea typeface="黑体" panose="02010609060101010101" pitchFamily="49" charset="-122"/>
              <a:cs typeface="Times New Roman" pitchFamily="18" charset="0"/>
              <a:sym typeface="Symbol" pitchFamily="18" charset="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1D8E48-98DB-4BAA-8DAA-00E694147933}" type="slidenum">
              <a:rPr lang="zh-CN" altLang="en-US"/>
              <a:pPr>
                <a:defRPr/>
              </a:pPr>
              <a:t>51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64079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rgbClr val="002060"/>
              </a:solidFill>
              <a:latin typeface="+mj-ea"/>
              <a:ea typeface="黑体" panose="02010609060101010101" pitchFamily="49" charset="-122"/>
              <a:cs typeface="Times New Roman" pitchFamily="18" charset="0"/>
              <a:sym typeface="Symbol" pitchFamily="18" charset="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1D8E48-98DB-4BAA-8DAA-00E694147933}" type="slidenum">
              <a:rPr lang="zh-CN" altLang="en-US"/>
              <a:pPr>
                <a:defRPr/>
              </a:pPr>
              <a:t>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090305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rgbClr val="002060"/>
              </a:solidFill>
              <a:latin typeface="+mj-ea"/>
              <a:ea typeface="黑体" panose="02010609060101010101" pitchFamily="49" charset="-122"/>
              <a:cs typeface="Times New Roman" pitchFamily="18" charset="0"/>
              <a:sym typeface="Symbol" pitchFamily="18" charset="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1D8E48-98DB-4BAA-8DAA-00E694147933}" type="slidenum">
              <a:rPr lang="zh-CN" altLang="en-US"/>
              <a:pPr>
                <a:defRPr/>
              </a:pPr>
              <a:t>52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1364804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rgbClr val="002060"/>
              </a:solidFill>
              <a:latin typeface="+mj-ea"/>
              <a:ea typeface="黑体" panose="02010609060101010101" pitchFamily="49" charset="-122"/>
              <a:cs typeface="Times New Roman" pitchFamily="18" charset="0"/>
              <a:sym typeface="Symbol" pitchFamily="18" charset="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1D8E48-98DB-4BAA-8DAA-00E694147933}" type="slidenum">
              <a:rPr lang="zh-CN" altLang="en-US"/>
              <a:pPr>
                <a:defRPr/>
              </a:pPr>
              <a:t>53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5174392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rgbClr val="002060"/>
              </a:solidFill>
              <a:latin typeface="+mj-ea"/>
              <a:ea typeface="黑体" panose="02010609060101010101" pitchFamily="49" charset="-122"/>
              <a:cs typeface="Times New Roman" pitchFamily="18" charset="0"/>
              <a:sym typeface="Symbol" pitchFamily="18" charset="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1D8E48-98DB-4BAA-8DAA-00E694147933}" type="slidenum">
              <a:rPr lang="zh-CN" altLang="en-US"/>
              <a:pPr>
                <a:defRPr/>
              </a:pPr>
              <a:t>54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539286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rgbClr val="002060"/>
              </a:solidFill>
              <a:latin typeface="+mj-ea"/>
              <a:ea typeface="黑体" panose="02010609060101010101" pitchFamily="49" charset="-122"/>
              <a:cs typeface="Times New Roman" pitchFamily="18" charset="0"/>
              <a:sym typeface="Symbol" pitchFamily="18" charset="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1D8E48-98DB-4BAA-8DAA-00E694147933}" type="slidenum">
              <a:rPr lang="zh-CN" altLang="en-US"/>
              <a:pPr>
                <a:defRPr/>
              </a:pPr>
              <a:t>55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471429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rgbClr val="002060"/>
              </a:solidFill>
              <a:latin typeface="+mj-ea"/>
              <a:ea typeface="黑体" panose="02010609060101010101" pitchFamily="49" charset="-122"/>
              <a:cs typeface="Times New Roman" pitchFamily="18" charset="0"/>
              <a:sym typeface="Symbol" pitchFamily="18" charset="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1D8E48-98DB-4BAA-8DAA-00E694147933}" type="slidenum">
              <a:rPr lang="zh-CN" altLang="en-US"/>
              <a:pPr>
                <a:defRPr/>
              </a:pPr>
              <a:t>56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95367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rgbClr val="002060"/>
              </a:solidFill>
              <a:latin typeface="+mj-ea"/>
              <a:ea typeface="黑体" panose="02010609060101010101" pitchFamily="49" charset="-122"/>
              <a:cs typeface="Times New Roman" pitchFamily="18" charset="0"/>
              <a:sym typeface="Symbol" pitchFamily="18" charset="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1D8E48-98DB-4BAA-8DAA-00E694147933}" type="slidenum">
              <a:rPr lang="zh-CN" altLang="en-US"/>
              <a:pPr>
                <a:defRPr/>
              </a:pPr>
              <a:t>57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2364739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19886">
              <a:defRPr/>
            </a:pPr>
            <a:endParaRPr lang="zh-CN" altLang="en-US" dirty="0">
              <a:solidFill>
                <a:srgbClr val="002060"/>
              </a:solidFill>
              <a:latin typeface="+mj-ea"/>
              <a:cs typeface="Times New Roman" pitchFamily="18" charset="0"/>
              <a:sym typeface="Symbol" pitchFamily="18" charset="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1D8E48-98DB-4BAA-8DAA-00E694147933}" type="slidenum">
              <a:rPr lang="zh-CN" altLang="en-US"/>
              <a:pPr>
                <a:defRPr/>
              </a:pPr>
              <a:t>58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48305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rgbClr val="002060"/>
              </a:solidFill>
              <a:latin typeface="+mj-ea"/>
              <a:ea typeface="黑体" panose="02010609060101010101" pitchFamily="49" charset="-122"/>
              <a:cs typeface="Times New Roman" pitchFamily="18" charset="0"/>
              <a:sym typeface="Symbol" pitchFamily="18" charset="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1D8E48-98DB-4BAA-8DAA-00E694147933}" type="slidenum">
              <a:rPr lang="zh-CN" altLang="en-US"/>
              <a:pPr>
                <a:defRPr/>
              </a:pPr>
              <a:t>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3898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rgbClr val="002060"/>
              </a:solidFill>
              <a:latin typeface="+mj-ea"/>
              <a:ea typeface="黑体" panose="02010609060101010101" pitchFamily="49" charset="-122"/>
              <a:cs typeface="Times New Roman" pitchFamily="18" charset="0"/>
              <a:sym typeface="Symbol" pitchFamily="18" charset="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1D8E48-98DB-4BAA-8DAA-00E694147933}" type="slidenum">
              <a:rPr lang="zh-CN" altLang="en-US"/>
              <a:pPr>
                <a:defRPr/>
              </a:pPr>
              <a:t>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27423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rgbClr val="002060"/>
              </a:solidFill>
              <a:latin typeface="+mj-ea"/>
              <a:ea typeface="黑体" panose="02010609060101010101" pitchFamily="49" charset="-122"/>
              <a:cs typeface="Times New Roman" pitchFamily="18" charset="0"/>
              <a:sym typeface="Symbol" pitchFamily="18" charset="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1D8E48-98DB-4BAA-8DAA-00E694147933}" type="slidenum">
              <a:rPr lang="zh-CN" altLang="en-US"/>
              <a:pPr>
                <a:defRPr/>
              </a:pPr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121763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sz="1200" kern="1200" dirty="0">
              <a:solidFill>
                <a:srgbClr val="002060"/>
              </a:solidFill>
              <a:latin typeface="+mj-ea"/>
              <a:ea typeface="黑体" panose="02010609060101010101" pitchFamily="49" charset="-122"/>
              <a:cs typeface="Times New Roman" pitchFamily="18" charset="0"/>
              <a:sym typeface="Symbol" pitchFamily="18" charset="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F1D8E48-98DB-4BAA-8DAA-00E694147933}" type="slidenum">
              <a:rPr lang="zh-CN" altLang="en-US"/>
              <a:pPr>
                <a:defRPr/>
              </a:pPr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609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流程图: 过程 1"/>
          <p:cNvSpPr/>
          <p:nvPr userDrawn="1"/>
        </p:nvSpPr>
        <p:spPr>
          <a:xfrm rot="5400000">
            <a:off x="4486275" y="2200275"/>
            <a:ext cx="171450" cy="9144000"/>
          </a:xfrm>
          <a:prstGeom prst="flowChartProcess">
            <a:avLst/>
          </a:pr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3" name="流程图: 过程 8"/>
          <p:cNvSpPr/>
          <p:nvPr userDrawn="1"/>
        </p:nvSpPr>
        <p:spPr>
          <a:xfrm rot="5400000" flipH="1">
            <a:off x="8183563" y="5849938"/>
            <a:ext cx="328612" cy="1592262"/>
          </a:xfrm>
          <a:custGeom>
            <a:avLst/>
            <a:gdLst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474 w 10000"/>
              <a:gd name="connsiteY2" fmla="*/ 9062 h 10000"/>
              <a:gd name="connsiteX3" fmla="*/ 0 w 10000"/>
              <a:gd name="connsiteY3" fmla="*/ 10000 h 10000"/>
              <a:gd name="connsiteX4" fmla="*/ 0 w 10000"/>
              <a:gd name="connsiteY4" fmla="*/ 0 h 10000"/>
              <a:gd name="connsiteX0" fmla="*/ 0 w 10075"/>
              <a:gd name="connsiteY0" fmla="*/ 0 h 10000"/>
              <a:gd name="connsiteX1" fmla="*/ 10000 w 10075"/>
              <a:gd name="connsiteY1" fmla="*/ 0 h 10000"/>
              <a:gd name="connsiteX2" fmla="*/ 10028 w 10075"/>
              <a:gd name="connsiteY2" fmla="*/ 8891 h 10000"/>
              <a:gd name="connsiteX3" fmla="*/ 0 w 10075"/>
              <a:gd name="connsiteY3" fmla="*/ 10000 h 10000"/>
              <a:gd name="connsiteX4" fmla="*/ 0 w 10075"/>
              <a:gd name="connsiteY4" fmla="*/ 0 h 10000"/>
              <a:gd name="connsiteX0" fmla="*/ 0 w 10335"/>
              <a:gd name="connsiteY0" fmla="*/ 0 h 10000"/>
              <a:gd name="connsiteX1" fmla="*/ 10000 w 10335"/>
              <a:gd name="connsiteY1" fmla="*/ 0 h 10000"/>
              <a:gd name="connsiteX2" fmla="*/ 10305 w 10335"/>
              <a:gd name="connsiteY2" fmla="*/ 8891 h 10000"/>
              <a:gd name="connsiteX3" fmla="*/ 0 w 10335"/>
              <a:gd name="connsiteY3" fmla="*/ 10000 h 10000"/>
              <a:gd name="connsiteX4" fmla="*/ 0 w 10335"/>
              <a:gd name="connsiteY4" fmla="*/ 0 h 10000"/>
              <a:gd name="connsiteX0" fmla="*/ 0 w 10000"/>
              <a:gd name="connsiteY0" fmla="*/ 0 h 10000"/>
              <a:gd name="connsiteX1" fmla="*/ 10000 w 10000"/>
              <a:gd name="connsiteY1" fmla="*/ 0 h 10000"/>
              <a:gd name="connsiteX2" fmla="*/ 9751 w 10000"/>
              <a:gd name="connsiteY2" fmla="*/ 9062 h 10000"/>
              <a:gd name="connsiteX3" fmla="*/ 0 w 10000"/>
              <a:gd name="connsiteY3" fmla="*/ 10000 h 10000"/>
              <a:gd name="connsiteX4" fmla="*/ 0 w 10000"/>
              <a:gd name="connsiteY4" fmla="*/ 0 h 1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00" h="10000">
                <a:moveTo>
                  <a:pt x="0" y="0"/>
                </a:moveTo>
                <a:lnTo>
                  <a:pt x="10000" y="0"/>
                </a:lnTo>
                <a:cubicBezTo>
                  <a:pt x="9825" y="3021"/>
                  <a:pt x="9926" y="6041"/>
                  <a:pt x="9751" y="9062"/>
                </a:cubicBezTo>
                <a:lnTo>
                  <a:pt x="0" y="10000"/>
                </a:lnTo>
                <a:lnTo>
                  <a:pt x="0" y="0"/>
                </a:lnTo>
                <a:close/>
              </a:path>
            </a:pathLst>
          </a:custGeom>
          <a:solidFill>
            <a:srgbClr val="1557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hqprint">
            <a:grayscl/>
            <a:biLevel thresh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829550" y="6523038"/>
            <a:ext cx="1154113" cy="311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直接连接符 4"/>
          <p:cNvCxnSpPr/>
          <p:nvPr userDrawn="1"/>
        </p:nvCxnSpPr>
        <p:spPr bwMode="auto">
          <a:xfrm>
            <a:off x="276225" y="828675"/>
            <a:ext cx="859155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rgbClr val="1557AE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814248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58507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4" descr="E:\WORK\工作\PPT\PPT新校徽\L15副本.jp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0" y="14288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387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8750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gradFill rotWithShape="0">
          <a:gsLst>
            <a:gs pos="0">
              <a:srgbClr val="FFFFFF"/>
            </a:gs>
            <a:gs pos="97000">
              <a:srgbClr val="F6FAFD"/>
            </a:gs>
            <a:gs pos="100000">
              <a:srgbClr val="F6FAFD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2" r:id="rId2"/>
    <p:sldLayoutId id="2147483694" r:id="rId3"/>
    <p:sldLayoutId id="2147483695" r:id="rId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黑体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黑体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黑体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黑体" pitchFamily="49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黑体" pitchFamily="49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黑体" pitchFamily="49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黑体" pitchFamily="49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黑体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7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2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Relationship Id="rId5" Type="http://schemas.openxmlformats.org/officeDocument/2006/relationships/slide" Target="slide23.xml"/><Relationship Id="rId4" Type="http://schemas.openxmlformats.org/officeDocument/2006/relationships/slide" Target="slide2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8.emf"/><Relationship Id="rId4" Type="http://schemas.openxmlformats.org/officeDocument/2006/relationships/oleObject" Target="../embeddings/oleObject1.bin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9"/>
          <p:cNvSpPr>
            <a:spLocks noChangeArrowheads="1"/>
          </p:cNvSpPr>
          <p:nvPr/>
        </p:nvSpPr>
        <p:spPr bwMode="auto">
          <a:xfrm>
            <a:off x="-86176" y="3738298"/>
            <a:ext cx="9144000" cy="2354491"/>
          </a:xfrm>
          <a:prstGeom prst="rect">
            <a:avLst/>
          </a:prstGeom>
          <a:noFill/>
          <a:ln>
            <a:noFill/>
          </a:ln>
          <a:effectLst>
            <a:prstShdw prst="shdw17" dist="17961" dir="2700000">
              <a:srgbClr val="375D80"/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r>
              <a:rPr lang="zh-CN" altLang="en-US" sz="3600" b="0" kern="0" dirty="0">
                <a:solidFill>
                  <a:srgbClr val="1557AE"/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  <a:cs typeface="Times New Roman" panose="02020603050405020304" pitchFamily="18" charset="0"/>
              </a:rPr>
              <a:t>刘均</a:t>
            </a:r>
            <a:endParaRPr lang="en-US" altLang="zh-CN" sz="3600" b="0" kern="0" dirty="0">
              <a:solidFill>
                <a:srgbClr val="1557AE"/>
              </a:solidFill>
              <a:latin typeface="方正兰亭中黑_GBK" panose="02000000000000000000" pitchFamily="2" charset="-122"/>
              <a:ea typeface="方正兰亭中黑_GBK" panose="02000000000000000000" pitchFamily="2" charset="-122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20000"/>
              </a:lnSpc>
              <a:spcBef>
                <a:spcPts val="600"/>
              </a:spcBef>
            </a:pPr>
            <a:endParaRPr lang="en-US" altLang="zh-CN" b="0" kern="0" dirty="0">
              <a:solidFill>
                <a:srgbClr val="1557AE"/>
              </a:solidFill>
              <a:latin typeface="方正兰亭中黑_GBK" panose="02000000000000000000" pitchFamily="2" charset="-122"/>
              <a:ea typeface="方正兰亭中黑_GBK" panose="02000000000000000000" pitchFamily="2" charset="-122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0" kern="0" dirty="0">
                <a:solidFill>
                  <a:srgbClr val="1557AE"/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  <a:cs typeface="Times New Roman" panose="02020603050405020304" pitchFamily="18" charset="0"/>
              </a:rPr>
              <a:t>陕西省天地网技术重点实验室</a:t>
            </a:r>
            <a:endParaRPr lang="en-US" altLang="zh-CN" sz="2800" b="0" kern="0" dirty="0">
              <a:solidFill>
                <a:srgbClr val="1557AE"/>
              </a:solidFill>
              <a:latin typeface="方正兰亭中黑_GBK" panose="02000000000000000000" pitchFamily="2" charset="-122"/>
              <a:ea typeface="方正兰亭中黑_GBK" panose="02000000000000000000" pitchFamily="2" charset="-122"/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120000"/>
              </a:lnSpc>
              <a:spcBef>
                <a:spcPts val="600"/>
              </a:spcBef>
            </a:pPr>
            <a:r>
              <a:rPr lang="zh-CN" altLang="en-US" sz="2800" b="0" kern="0" dirty="0">
                <a:solidFill>
                  <a:srgbClr val="1557AE"/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  <a:cs typeface="Times New Roman" panose="02020603050405020304" pitchFamily="18" charset="0"/>
              </a:rPr>
              <a:t>西安交通大学计算机学院</a:t>
            </a:r>
            <a:endParaRPr lang="zh-CN" altLang="en-US" sz="2800" b="0" dirty="0">
              <a:solidFill>
                <a:srgbClr val="C00000"/>
              </a:solidFill>
              <a:latin typeface="方正兰亭中黑_GBK" panose="02000000000000000000" pitchFamily="2" charset="-122"/>
              <a:ea typeface="方正兰亭中黑_GBK" panose="02000000000000000000" pitchFamily="2" charset="-122"/>
              <a:cs typeface="Times New Roman" panose="02020603050405020304" pitchFamily="18" charset="0"/>
              <a:sym typeface="Arial" panose="020B0604020202020204" pitchFamily="34" charset="0"/>
            </a:endParaRPr>
          </a:p>
        </p:txBody>
      </p:sp>
      <p:sp>
        <p:nvSpPr>
          <p:cNvPr id="5123" name="TextBox 5"/>
          <p:cNvSpPr txBox="1">
            <a:spLocks noChangeArrowheads="1"/>
          </p:cNvSpPr>
          <p:nvPr/>
        </p:nvSpPr>
        <p:spPr bwMode="auto">
          <a:xfrm>
            <a:off x="-9484" y="1412776"/>
            <a:ext cx="9123574" cy="2160240"/>
          </a:xfrm>
          <a:prstGeom prst="rect">
            <a:avLst/>
          </a:prstGeom>
          <a:solidFill>
            <a:srgbClr val="325AA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4800" dirty="0">
                <a:latin typeface="方正兰亭中黑_GBK" panose="02000000000000000000" pitchFamily="2" charset="-122"/>
                <a:ea typeface="方正兰亭中黑_GBK" panose="02000000000000000000" pitchFamily="2" charset="-122"/>
              </a:rPr>
              <a:t>数据挖掘    </a:t>
            </a:r>
            <a:endParaRPr lang="en-US" altLang="zh-CN" sz="4800" dirty="0">
              <a:latin typeface="方正兰亭中黑_GBK" panose="02000000000000000000" pitchFamily="2" charset="-122"/>
              <a:ea typeface="方正兰亭中黑_GBK" panose="02000000000000000000" pitchFamily="2" charset="-122"/>
            </a:endParaRPr>
          </a:p>
          <a:p>
            <a:pPr algn="ctr" eaLnBrk="1" hangingPunct="1"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zh-CN" altLang="en-US" sz="4800" dirty="0">
                <a:latin typeface="方正兰亭中黑_GBK" panose="02000000000000000000" pitchFamily="2" charset="-122"/>
                <a:ea typeface="方正兰亭中黑_GBK" panose="02000000000000000000" pitchFamily="2" charset="-122"/>
              </a:rPr>
              <a:t>第四章：序列模式分析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9512" y="-24773"/>
            <a:ext cx="3724832" cy="1308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287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50"/>
    </mc:Choice>
    <mc:Fallback xmlns="">
      <p:transition spd="slow" advTm="1225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827584" y="116632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0" kern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4.1 </a:t>
            </a:r>
            <a:r>
              <a:rPr lang="zh-CN" altLang="en-US" sz="3600" b="0" kern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序列模式的基本概念</a:t>
            </a:r>
            <a:endParaRPr lang="en-US" altLang="zh-CN" sz="2800" kern="0" dirty="0">
              <a:solidFill>
                <a:srgbClr val="1557AE"/>
              </a:solidFill>
              <a:latin typeface="Times New Roman" panose="02020603050405020304" pitchFamily="18" charset="0"/>
              <a:ea typeface="方正兰亭中黑_GBK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7F15038C-5FBA-4347-94FE-F10D2731C2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447800"/>
            <a:ext cx="8295455" cy="48615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9900" indent="-46990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ts val="60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zh-CN" altLang="en-US" sz="2800" b="0" dirty="0">
                <a:solidFill>
                  <a:srgbClr val="FF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序列模式</a:t>
            </a:r>
            <a:r>
              <a:rPr lang="zh-CN" altLang="en-US" sz="28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：给定一个由不同</a:t>
            </a:r>
            <a:r>
              <a:rPr lang="zh-CN" altLang="en-US" sz="2800" b="0" dirty="0">
                <a:solidFill>
                  <a:srgbClr val="FF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序列</a:t>
            </a:r>
            <a:r>
              <a:rPr lang="zh-CN" altLang="en-US" sz="28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组成的集合，其中每个</a:t>
            </a:r>
            <a:r>
              <a:rPr lang="zh-CN" altLang="en-US" sz="2800" b="0" dirty="0">
                <a:solidFill>
                  <a:srgbClr val="FF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序列</a:t>
            </a:r>
            <a:r>
              <a:rPr lang="zh-CN" altLang="en-US" sz="28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由不同的</a:t>
            </a:r>
            <a:r>
              <a:rPr lang="zh-CN" altLang="en-US" sz="2800" b="0" dirty="0">
                <a:solidFill>
                  <a:srgbClr val="FF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元素</a:t>
            </a:r>
            <a:r>
              <a:rPr lang="zh-CN" altLang="en-US" sz="28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按顺序有序排列，每个</a:t>
            </a:r>
            <a:r>
              <a:rPr lang="zh-CN" altLang="en-US" sz="2800" b="0" dirty="0">
                <a:solidFill>
                  <a:srgbClr val="FF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元素</a:t>
            </a:r>
            <a:r>
              <a:rPr lang="zh-CN" altLang="en-US" sz="28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由不同</a:t>
            </a:r>
            <a:r>
              <a:rPr lang="zh-CN" altLang="en-US" sz="2800" b="0" dirty="0">
                <a:solidFill>
                  <a:srgbClr val="FF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项目</a:t>
            </a:r>
            <a:r>
              <a:rPr lang="zh-CN" altLang="en-US" sz="28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组成，同时给定一个用户指定的</a:t>
            </a:r>
            <a:r>
              <a:rPr lang="zh-CN" altLang="en-US" sz="2800" b="0" dirty="0">
                <a:solidFill>
                  <a:srgbClr val="FF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最小支持度阈值</a:t>
            </a:r>
            <a:r>
              <a:rPr lang="zh-CN" altLang="en-US" sz="28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，序列模式就是</a:t>
            </a:r>
            <a:r>
              <a:rPr lang="zh-CN" altLang="en-US" sz="2800" b="0" dirty="0">
                <a:solidFill>
                  <a:srgbClr val="FF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频繁子序列</a:t>
            </a:r>
            <a:r>
              <a:rPr lang="zh-CN" altLang="en-US" sz="28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，即该子序列在序列集中的出现频率不低于最小支持度阈值。</a:t>
            </a:r>
            <a:endParaRPr lang="en-US" altLang="zh-CN" sz="2800" b="0" dirty="0">
              <a:solidFill>
                <a:srgbClr val="0070C0"/>
              </a:solidFill>
              <a:latin typeface="Calibri" panose="020F0502020204030204" pitchFamily="34" charset="0"/>
              <a:ea typeface="方正兰亭中黑_GBK" panose="02000000000000000000" pitchFamily="2" charset="-122"/>
              <a:cs typeface="Calibri" panose="020F0502020204030204" pitchFamily="34" charset="0"/>
            </a:endParaRPr>
          </a:p>
          <a:p>
            <a:pPr marL="0" indent="0" algn="l" eaLnBrk="1" hangingPunct="1">
              <a:lnSpc>
                <a:spcPct val="120000"/>
              </a:lnSpc>
              <a:spcBef>
                <a:spcPts val="600"/>
              </a:spcBef>
              <a:buClr>
                <a:schemeClr val="accent2"/>
              </a:buClr>
            </a:pPr>
            <a:endParaRPr lang="zh-CN" altLang="en-US" sz="2800" dirty="0">
              <a:latin typeface="黑体" pitchFamily="49" charset="-122"/>
              <a:ea typeface="黑体" pitchFamily="49" charset="-122"/>
            </a:endParaRPr>
          </a:p>
          <a:p>
            <a:pPr algn="l" eaLnBrk="1" hangingPunct="1">
              <a:lnSpc>
                <a:spcPct val="120000"/>
              </a:lnSpc>
              <a:spcBef>
                <a:spcPts val="600"/>
              </a:spcBef>
              <a:buClr>
                <a:schemeClr val="accent2"/>
              </a:buClr>
              <a:buFont typeface="Wingdings" pitchFamily="2" charset="2"/>
              <a:buChar char="n"/>
            </a:pPr>
            <a:endParaRPr lang="en-US" altLang="zh-CN" sz="28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842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01"/>
    </mc:Choice>
    <mc:Fallback xmlns="">
      <p:transition spd="slow" advTm="1550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827584" y="116632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0" kern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4.1 </a:t>
            </a:r>
            <a:r>
              <a:rPr lang="zh-CN" altLang="en-US" sz="3600" b="0" kern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序列模式的基本概念</a:t>
            </a:r>
            <a:endParaRPr lang="en-US" altLang="zh-CN" sz="2800" kern="0" dirty="0">
              <a:solidFill>
                <a:srgbClr val="1557AE"/>
              </a:solidFill>
              <a:latin typeface="Times New Roman" panose="02020603050405020304" pitchFamily="18" charset="0"/>
              <a:ea typeface="方正兰亭中黑_GBK" panose="02000000000000000000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4" name="Group 3">
            <a:extLst>
              <a:ext uri="{FF2B5EF4-FFF2-40B4-BE49-F238E27FC236}">
                <a16:creationId xmlns:a16="http://schemas.microsoft.com/office/drawing/2014/main" id="{5DD33D36-1BB0-411E-A565-7C71BE3EED2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8396997"/>
              </p:ext>
            </p:extLst>
          </p:nvPr>
        </p:nvGraphicFramePr>
        <p:xfrm>
          <a:off x="129951" y="1196752"/>
          <a:ext cx="8740081" cy="2650481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1513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954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6515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63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0760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Sequence Database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000" marR="36000" marT="36000" marB="36000" anchor="ctr" anchorCtr="1" horzOverflow="overflow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Sequence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000" marR="36000" marT="36000" marB="36000" anchor="ctr" anchorCtr="1" horzOverflow="overflow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Element (Transaction)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000" marR="36000" marT="36000" marB="36000" anchor="ctr" anchorCtr="1" horzOverflow="overflow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Event</a:t>
                      </a:r>
                      <a:b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</a:br>
                      <a:r>
                        <a:rPr kumimoji="0" lang="en-US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(Item)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36000" marR="36000" marT="36000" marB="36000" anchor="ctr" anchorCtr="1" horzOverflow="overflow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2939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Customer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72000" marR="72000" marT="36000" marB="3600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Purchase history of a given customer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72000" marR="72000" marT="36000" marB="3600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A set of items bought by a customer at time t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72000" marR="72000" marT="36000" marB="3600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Books, diary products, CDs, etc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72000" marR="72000" marT="36000" marB="36000" anchor="ctr" anchorCtr="1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9934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Event data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72000" marR="72000" marT="36000" marB="3600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History of events generated by a given sensor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72000" marR="72000" marT="36000" marB="3600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Events triggered by a sensor at time t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72000" marR="72000" marT="36000" marB="3600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 pitchFamily="2" charset="2"/>
                        <a:buNone/>
                        <a:tabLst/>
                      </a:pPr>
                      <a:r>
                        <a:rPr kumimoji="0" lang="en-US" sz="1600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Types of alarms generated by sensors 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cs typeface="Calibri" pitchFamily="34" charset="0"/>
                      </a:endParaRPr>
                    </a:p>
                  </a:txBody>
                  <a:tcPr marL="72000" marR="72000" marT="36000" marB="36000" anchor="ctr" anchorCtr="1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Line 35">
            <a:extLst>
              <a:ext uri="{FF2B5EF4-FFF2-40B4-BE49-F238E27FC236}">
                <a16:creationId xmlns:a16="http://schemas.microsoft.com/office/drawing/2014/main" id="{F8E8CCD4-854D-4EF2-948D-7190FEE15C3C}"/>
              </a:ext>
            </a:extLst>
          </p:cNvPr>
          <p:cNvSpPr>
            <a:spLocks noChangeShapeType="1"/>
          </p:cNvSpPr>
          <p:nvPr/>
        </p:nvSpPr>
        <p:spPr bwMode="auto">
          <a:xfrm>
            <a:off x="1863824" y="6003776"/>
            <a:ext cx="63246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 Box 36">
            <a:extLst>
              <a:ext uri="{FF2B5EF4-FFF2-40B4-BE49-F238E27FC236}">
                <a16:creationId xmlns:a16="http://schemas.microsoft.com/office/drawing/2014/main" id="{CA3E2704-20C7-480B-9B28-F42B6ABDBF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224" y="5622776"/>
            <a:ext cx="1524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Calibri" pitchFamily="34" charset="0"/>
                <a:ea typeface="宋体" pitchFamily="2" charset="-122"/>
                <a:cs typeface="Calibri" pitchFamily="34" charset="0"/>
              </a:rPr>
              <a:t>Sequence</a:t>
            </a:r>
          </a:p>
        </p:txBody>
      </p:sp>
      <p:sp>
        <p:nvSpPr>
          <p:cNvPr id="7" name="Line 37">
            <a:extLst>
              <a:ext uri="{FF2B5EF4-FFF2-40B4-BE49-F238E27FC236}">
                <a16:creationId xmlns:a16="http://schemas.microsoft.com/office/drawing/2014/main" id="{1471B8FD-4206-44AB-8733-E6866BAB0B3C}"/>
              </a:ext>
            </a:extLst>
          </p:cNvPr>
          <p:cNvSpPr>
            <a:spLocks noChangeShapeType="1"/>
          </p:cNvSpPr>
          <p:nvPr/>
        </p:nvSpPr>
        <p:spPr bwMode="auto">
          <a:xfrm>
            <a:off x="2321024" y="5927576"/>
            <a:ext cx="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Line 38">
            <a:extLst>
              <a:ext uri="{FF2B5EF4-FFF2-40B4-BE49-F238E27FC236}">
                <a16:creationId xmlns:a16="http://schemas.microsoft.com/office/drawing/2014/main" id="{4F24466B-6803-49FB-BD8F-38E9BBC7B924}"/>
              </a:ext>
            </a:extLst>
          </p:cNvPr>
          <p:cNvSpPr>
            <a:spLocks noChangeShapeType="1"/>
          </p:cNvSpPr>
          <p:nvPr/>
        </p:nvSpPr>
        <p:spPr bwMode="auto">
          <a:xfrm>
            <a:off x="3083024" y="5927576"/>
            <a:ext cx="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Line 39">
            <a:extLst>
              <a:ext uri="{FF2B5EF4-FFF2-40B4-BE49-F238E27FC236}">
                <a16:creationId xmlns:a16="http://schemas.microsoft.com/office/drawing/2014/main" id="{996D8667-74D0-4448-9CDA-DE3C09A3BC5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45024" y="5927576"/>
            <a:ext cx="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Line 40">
            <a:extLst>
              <a:ext uri="{FF2B5EF4-FFF2-40B4-BE49-F238E27FC236}">
                <a16:creationId xmlns:a16="http://schemas.microsoft.com/office/drawing/2014/main" id="{9F52E605-3761-4EFD-B905-ED3FBBA8E0B8}"/>
              </a:ext>
            </a:extLst>
          </p:cNvPr>
          <p:cNvSpPr>
            <a:spLocks noChangeShapeType="1"/>
          </p:cNvSpPr>
          <p:nvPr/>
        </p:nvSpPr>
        <p:spPr bwMode="auto">
          <a:xfrm>
            <a:off x="4607024" y="5927576"/>
            <a:ext cx="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Line 41">
            <a:extLst>
              <a:ext uri="{FF2B5EF4-FFF2-40B4-BE49-F238E27FC236}">
                <a16:creationId xmlns:a16="http://schemas.microsoft.com/office/drawing/2014/main" id="{0E1A8720-3FC6-4149-8D71-E019AAEE98D7}"/>
              </a:ext>
            </a:extLst>
          </p:cNvPr>
          <p:cNvSpPr>
            <a:spLocks noChangeShapeType="1"/>
          </p:cNvSpPr>
          <p:nvPr/>
        </p:nvSpPr>
        <p:spPr bwMode="auto">
          <a:xfrm>
            <a:off x="5369024" y="5927576"/>
            <a:ext cx="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Line 42">
            <a:extLst>
              <a:ext uri="{FF2B5EF4-FFF2-40B4-BE49-F238E27FC236}">
                <a16:creationId xmlns:a16="http://schemas.microsoft.com/office/drawing/2014/main" id="{713122A1-5EE1-43AC-975B-52765724800B}"/>
              </a:ext>
            </a:extLst>
          </p:cNvPr>
          <p:cNvSpPr>
            <a:spLocks noChangeShapeType="1"/>
          </p:cNvSpPr>
          <p:nvPr/>
        </p:nvSpPr>
        <p:spPr bwMode="auto">
          <a:xfrm>
            <a:off x="6131024" y="5927576"/>
            <a:ext cx="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Line 43">
            <a:extLst>
              <a:ext uri="{FF2B5EF4-FFF2-40B4-BE49-F238E27FC236}">
                <a16:creationId xmlns:a16="http://schemas.microsoft.com/office/drawing/2014/main" id="{16A796F7-3B0B-4751-8BCD-43BC1BA4AA24}"/>
              </a:ext>
            </a:extLst>
          </p:cNvPr>
          <p:cNvSpPr>
            <a:spLocks noChangeShapeType="1"/>
          </p:cNvSpPr>
          <p:nvPr/>
        </p:nvSpPr>
        <p:spPr bwMode="auto">
          <a:xfrm>
            <a:off x="6893024" y="5927576"/>
            <a:ext cx="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Line 44">
            <a:extLst>
              <a:ext uri="{FF2B5EF4-FFF2-40B4-BE49-F238E27FC236}">
                <a16:creationId xmlns:a16="http://schemas.microsoft.com/office/drawing/2014/main" id="{6C37E085-E4B7-466A-BF93-C3B8EC34D90A}"/>
              </a:ext>
            </a:extLst>
          </p:cNvPr>
          <p:cNvSpPr>
            <a:spLocks noChangeShapeType="1"/>
          </p:cNvSpPr>
          <p:nvPr/>
        </p:nvSpPr>
        <p:spPr bwMode="auto">
          <a:xfrm>
            <a:off x="7655024" y="5927576"/>
            <a:ext cx="0" cy="762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Oval 45">
            <a:extLst>
              <a:ext uri="{FF2B5EF4-FFF2-40B4-BE49-F238E27FC236}">
                <a16:creationId xmlns:a16="http://schemas.microsoft.com/office/drawing/2014/main" id="{CB700FAA-8014-4384-8A9A-C05CDC466D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4424" y="5013176"/>
            <a:ext cx="533400" cy="838200"/>
          </a:xfrm>
          <a:prstGeom prst="ellipse">
            <a:avLst/>
          </a:prstGeom>
          <a:solidFill>
            <a:srgbClr val="AFEAFF"/>
          </a:solidFill>
          <a:ln w="254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pPr algn="ctr">
              <a:spcBef>
                <a:spcPct val="50000"/>
              </a:spcBef>
            </a:pPr>
            <a:r>
              <a:rPr lang="en-US" altLang="zh-CN" sz="2000" dirty="0">
                <a:solidFill>
                  <a:srgbClr val="0070C0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t>E1</a:t>
            </a:r>
            <a:br>
              <a:rPr lang="en-US" altLang="zh-CN" sz="2000" dirty="0">
                <a:solidFill>
                  <a:srgbClr val="0070C0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</a:br>
            <a:r>
              <a:rPr lang="en-US" altLang="zh-CN" sz="2000" dirty="0">
                <a:solidFill>
                  <a:srgbClr val="0070C0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t>E2</a:t>
            </a:r>
          </a:p>
        </p:txBody>
      </p:sp>
      <p:sp>
        <p:nvSpPr>
          <p:cNvPr id="17" name="Oval 46">
            <a:extLst>
              <a:ext uri="{FF2B5EF4-FFF2-40B4-BE49-F238E27FC236}">
                <a16:creationId xmlns:a16="http://schemas.microsoft.com/office/drawing/2014/main" id="{D2EBA6DD-6694-49F3-B3E7-A58EB7C377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40224" y="5013176"/>
            <a:ext cx="533400" cy="838200"/>
          </a:xfrm>
          <a:prstGeom prst="ellipse">
            <a:avLst/>
          </a:prstGeom>
          <a:solidFill>
            <a:srgbClr val="AFEAFF"/>
          </a:solidFill>
          <a:ln w="254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70C0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t>E1</a:t>
            </a:r>
            <a:br>
              <a:rPr lang="en-US" altLang="zh-CN" sz="2000" dirty="0">
                <a:solidFill>
                  <a:srgbClr val="0070C0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</a:br>
            <a:r>
              <a:rPr lang="en-US" altLang="zh-CN" sz="2000" dirty="0">
                <a:solidFill>
                  <a:srgbClr val="0070C0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t>E3</a:t>
            </a:r>
          </a:p>
        </p:txBody>
      </p:sp>
      <p:sp>
        <p:nvSpPr>
          <p:cNvPr id="18" name="Oval 47">
            <a:extLst>
              <a:ext uri="{FF2B5EF4-FFF2-40B4-BE49-F238E27FC236}">
                <a16:creationId xmlns:a16="http://schemas.microsoft.com/office/drawing/2014/main" id="{EE2BF070-86C9-4ACF-B634-4223E65ABF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02224" y="5013176"/>
            <a:ext cx="533400" cy="838200"/>
          </a:xfrm>
          <a:prstGeom prst="ellipse">
            <a:avLst/>
          </a:prstGeom>
          <a:solidFill>
            <a:srgbClr val="AFEAFF"/>
          </a:solidFill>
          <a:ln w="254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70C0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t>E2</a:t>
            </a:r>
          </a:p>
        </p:txBody>
      </p:sp>
      <p:sp>
        <p:nvSpPr>
          <p:cNvPr id="19" name="Oval 48">
            <a:extLst>
              <a:ext uri="{FF2B5EF4-FFF2-40B4-BE49-F238E27FC236}">
                <a16:creationId xmlns:a16="http://schemas.microsoft.com/office/drawing/2014/main" id="{CCD0E58B-2F6A-4AD0-B1BA-251B67BE7B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224" y="5013176"/>
            <a:ext cx="533400" cy="838200"/>
          </a:xfrm>
          <a:prstGeom prst="ellipse">
            <a:avLst/>
          </a:prstGeom>
          <a:solidFill>
            <a:srgbClr val="AFEAFF"/>
          </a:solidFill>
          <a:ln w="254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r>
              <a:rPr lang="en-US" altLang="zh-CN" sz="2000">
                <a:solidFill>
                  <a:srgbClr val="0070C0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t>E3</a:t>
            </a:r>
            <a:br>
              <a:rPr lang="en-US" altLang="zh-CN" sz="2000">
                <a:solidFill>
                  <a:srgbClr val="0070C0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</a:br>
            <a:r>
              <a:rPr lang="en-US" altLang="zh-CN" sz="2000">
                <a:solidFill>
                  <a:srgbClr val="0070C0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t>E4</a:t>
            </a:r>
          </a:p>
        </p:txBody>
      </p:sp>
      <p:sp>
        <p:nvSpPr>
          <p:cNvPr id="20" name="Oval 49">
            <a:extLst>
              <a:ext uri="{FF2B5EF4-FFF2-40B4-BE49-F238E27FC236}">
                <a16:creationId xmlns:a16="http://schemas.microsoft.com/office/drawing/2014/main" id="{C6CE9BCB-CFD4-4EF6-A8FF-6B76BC17C0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6224" y="5029051"/>
            <a:ext cx="533400" cy="838200"/>
          </a:xfrm>
          <a:prstGeom prst="ellipse">
            <a:avLst/>
          </a:prstGeom>
          <a:solidFill>
            <a:srgbClr val="AFEAFF"/>
          </a:solidFill>
          <a:ln w="25400">
            <a:solidFill>
              <a:srgbClr val="0070C0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spcBef>
                <a:spcPct val="50000"/>
              </a:spcBef>
            </a:pPr>
            <a:r>
              <a:rPr lang="en-US" altLang="zh-CN" sz="2000" dirty="0">
                <a:solidFill>
                  <a:srgbClr val="0070C0"/>
                </a:solidFill>
                <a:latin typeface="Calibri" pitchFamily="34" charset="0"/>
                <a:ea typeface="宋体" pitchFamily="2" charset="-122"/>
                <a:cs typeface="Calibri" pitchFamily="34" charset="0"/>
              </a:rPr>
              <a:t>E2</a:t>
            </a:r>
          </a:p>
        </p:txBody>
      </p:sp>
      <p:sp>
        <p:nvSpPr>
          <p:cNvPr id="21" name="Line 50">
            <a:extLst>
              <a:ext uri="{FF2B5EF4-FFF2-40B4-BE49-F238E27FC236}">
                <a16:creationId xmlns:a16="http://schemas.microsoft.com/office/drawing/2014/main" id="{1D756C02-358C-4536-85E9-6AC215ED2763}"/>
              </a:ext>
            </a:extLst>
          </p:cNvPr>
          <p:cNvSpPr>
            <a:spLocks noChangeShapeType="1"/>
          </p:cNvSpPr>
          <p:nvPr/>
        </p:nvSpPr>
        <p:spPr bwMode="auto">
          <a:xfrm>
            <a:off x="2244824" y="4876651"/>
            <a:ext cx="762000" cy="152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Text Box 51">
            <a:extLst>
              <a:ext uri="{FF2B5EF4-FFF2-40B4-BE49-F238E27FC236}">
                <a16:creationId xmlns:a16="http://schemas.microsoft.com/office/drawing/2014/main" id="{482462F7-61A8-4372-9514-B3EABA8DF6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0824" y="4632176"/>
            <a:ext cx="18288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>
                <a:latin typeface="Calibri" pitchFamily="34" charset="0"/>
                <a:ea typeface="宋体" pitchFamily="2" charset="-122"/>
                <a:cs typeface="Calibri" pitchFamily="34" charset="0"/>
              </a:rPr>
              <a:t>Element (Transaction)</a:t>
            </a:r>
          </a:p>
        </p:txBody>
      </p:sp>
      <p:sp>
        <p:nvSpPr>
          <p:cNvPr id="23" name="Line 52">
            <a:extLst>
              <a:ext uri="{FF2B5EF4-FFF2-40B4-BE49-F238E27FC236}">
                <a16:creationId xmlns:a16="http://schemas.microsoft.com/office/drawing/2014/main" id="{D471BFED-1C10-4D02-A8E0-B7182225451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69224" y="5029051"/>
            <a:ext cx="533400" cy="228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4" name="Text Box 53">
            <a:extLst>
              <a:ext uri="{FF2B5EF4-FFF2-40B4-BE49-F238E27FC236}">
                <a16:creationId xmlns:a16="http://schemas.microsoft.com/office/drawing/2014/main" id="{AF698B57-FF54-4476-83EF-ED27EB99B6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2624" y="4784576"/>
            <a:ext cx="990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>
                <a:latin typeface="Calibri" pitchFamily="34" charset="0"/>
                <a:ea typeface="宋体" pitchFamily="2" charset="-122"/>
                <a:cs typeface="Calibri" pitchFamily="34" charset="0"/>
              </a:rPr>
              <a:t>Event </a:t>
            </a:r>
            <a:br>
              <a:rPr lang="en-US" altLang="zh-CN" sz="2000">
                <a:latin typeface="Calibri" pitchFamily="34" charset="0"/>
                <a:ea typeface="宋体" pitchFamily="2" charset="-122"/>
                <a:cs typeface="Calibri" pitchFamily="34" charset="0"/>
              </a:rPr>
            </a:br>
            <a:r>
              <a:rPr lang="en-US" altLang="zh-CN" sz="2000">
                <a:latin typeface="Calibri" pitchFamily="34" charset="0"/>
                <a:ea typeface="宋体" pitchFamily="2" charset="-122"/>
                <a:cs typeface="Calibri" pitchFamily="34" charset="0"/>
              </a:rPr>
              <a:t>(Item)</a:t>
            </a:r>
          </a:p>
        </p:txBody>
      </p:sp>
    </p:spTree>
    <p:extLst>
      <p:ext uri="{BB962C8B-B14F-4D97-AF65-F5344CB8AC3E}">
        <p14:creationId xmlns:p14="http://schemas.microsoft.com/office/powerpoint/2010/main" val="158641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01"/>
    </mc:Choice>
    <mc:Fallback xmlns="">
      <p:transition spd="slow" advTm="1550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827584" y="116632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0" kern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4.1 </a:t>
            </a:r>
            <a:r>
              <a:rPr lang="zh-CN" altLang="en-US" sz="3600" b="0" kern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序列模式的基本概念</a:t>
            </a:r>
            <a:endParaRPr lang="en-US" altLang="zh-CN" sz="2800" kern="0" dirty="0">
              <a:solidFill>
                <a:srgbClr val="1557AE"/>
              </a:solidFill>
              <a:latin typeface="Times New Roman" panose="02020603050405020304" pitchFamily="18" charset="0"/>
              <a:ea typeface="方正兰亭中黑_GBK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78E268EF-8EDA-48E5-B385-DAA3F1857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908720"/>
            <a:ext cx="8439472" cy="5832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9900" indent="-46990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ts val="60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兰亭中黑_GBK" panose="02000000000000000000" charset="-122"/>
                <a:ea typeface="方正兰亭中黑_GBK" panose="02000000000000000000" charset="-122"/>
              </a:rPr>
              <a:t>形式化表示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itchFamily="49" charset="-122"/>
                <a:ea typeface="黑体" pitchFamily="49" charset="-122"/>
              </a:rPr>
              <a:t>：</a:t>
            </a:r>
            <a:endParaRPr lang="en-US" altLang="zh-CN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itchFamily="49" charset="-122"/>
              <a:ea typeface="黑体" pitchFamily="49" charset="-122"/>
            </a:endParaRPr>
          </a:p>
          <a:p>
            <a:pPr marL="898525" lvl="1" indent="-441325" algn="l" eaLnBrk="1" hangingPunct="1">
              <a:lnSpc>
                <a:spcPct val="120000"/>
              </a:lnSpc>
              <a:spcBef>
                <a:spcPts val="400"/>
              </a:spcBef>
              <a:buClr>
                <a:srgbClr val="0000FF"/>
              </a:buClr>
              <a:buFont typeface="Wingdings" pitchFamily="2" charset="2"/>
              <a:buChar char="ü"/>
            </a:pPr>
            <a:r>
              <a:rPr lang="zh-CN" altLang="en-US" sz="2400" b="0" dirty="0">
                <a:solidFill>
                  <a:srgbClr val="FF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项目集(</a:t>
            </a:r>
            <a:r>
              <a:rPr lang="en-US" altLang="zh-CN" sz="2400" b="0" dirty="0">
                <a:solidFill>
                  <a:srgbClr val="FF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Itemset)</a:t>
            </a:r>
            <a:r>
              <a:rPr lang="zh-CN" altLang="en-US" sz="24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是各种项目组成的集合</a:t>
            </a:r>
            <a:r>
              <a:rPr lang="zh-CN" altLang="en-US" sz="2400" b="0" dirty="0">
                <a:solidFill>
                  <a:srgbClr val="0000FF"/>
                </a:solidFill>
                <a:latin typeface="方正兰亭中黑_GBK" panose="02000000000000000000" charset="-122"/>
                <a:ea typeface="方正兰亭中黑_GBK" panose="02000000000000000000" charset="-122"/>
                <a:cs typeface="Calibri" pitchFamily="34" charset="0"/>
              </a:rPr>
              <a:t>。</a:t>
            </a:r>
          </a:p>
          <a:p>
            <a:pPr marL="898525" lvl="1" indent="-441325" algn="l" eaLnBrk="1" hangingPunct="1">
              <a:lnSpc>
                <a:spcPct val="120000"/>
              </a:lnSpc>
              <a:spcBef>
                <a:spcPts val="400"/>
              </a:spcBef>
              <a:buClr>
                <a:srgbClr val="0000FF"/>
              </a:buClr>
              <a:buFont typeface="Wingdings" pitchFamily="2" charset="2"/>
              <a:buChar char="ü"/>
            </a:pPr>
            <a:r>
              <a:rPr lang="zh-CN" altLang="en-US" sz="2400" b="0" dirty="0">
                <a:solidFill>
                  <a:srgbClr val="FF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序列(</a:t>
            </a:r>
            <a:r>
              <a:rPr lang="en-US" altLang="zh-CN" sz="2400" b="0" dirty="0">
                <a:solidFill>
                  <a:srgbClr val="FF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Sequence)</a:t>
            </a:r>
            <a:r>
              <a:rPr lang="zh-CN" altLang="en-US" sz="24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是不同项目集的有序排列，</a:t>
            </a:r>
            <a:r>
              <a:rPr lang="zh-CN" altLang="en-US" sz="2400" b="0" dirty="0">
                <a:solidFill>
                  <a:srgbClr val="FF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序列</a:t>
            </a:r>
            <a:r>
              <a:rPr lang="en-US" altLang="zh-CN" sz="2400" b="0" dirty="0">
                <a:solidFill>
                  <a:srgbClr val="FF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s</a:t>
            </a:r>
            <a:r>
              <a:rPr lang="zh-CN" altLang="en-US" sz="24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可以表示为</a:t>
            </a:r>
            <a:r>
              <a:rPr lang="en-US" altLang="zh-CN" sz="24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s = &lt;s</a:t>
            </a:r>
            <a:r>
              <a:rPr lang="en-US" altLang="zh-CN" sz="2400" b="0" baseline="-25000" dirty="0">
                <a:solidFill>
                  <a:srgbClr val="C0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1</a:t>
            </a:r>
            <a:r>
              <a:rPr lang="en-US" altLang="zh-CN" sz="24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s</a:t>
            </a:r>
            <a:r>
              <a:rPr lang="en-US" altLang="zh-CN" sz="2400" b="0" baseline="-25000" dirty="0">
                <a:solidFill>
                  <a:srgbClr val="C0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2</a:t>
            </a:r>
            <a:r>
              <a:rPr lang="en-US" altLang="zh-CN" sz="24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…</a:t>
            </a:r>
            <a:r>
              <a:rPr lang="en-US" altLang="zh-CN" sz="2400" b="0" dirty="0" err="1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s</a:t>
            </a:r>
            <a:r>
              <a:rPr lang="en-US" altLang="zh-CN" sz="2400" b="0" baseline="-25000" dirty="0" err="1">
                <a:solidFill>
                  <a:srgbClr val="C0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l</a:t>
            </a:r>
            <a:r>
              <a:rPr lang="en-US" altLang="zh-CN" sz="24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&gt;，</a:t>
            </a:r>
            <a:r>
              <a:rPr lang="en-US" altLang="zh-CN" sz="2400" b="0" dirty="0" err="1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s</a:t>
            </a:r>
            <a:r>
              <a:rPr lang="en-US" altLang="zh-CN" sz="2400" b="0" baseline="-25000" dirty="0" err="1">
                <a:solidFill>
                  <a:srgbClr val="C0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j</a:t>
            </a:r>
            <a:r>
              <a:rPr lang="en-US" altLang="zh-CN" sz="24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(1 &lt;= j &lt;= l)</a:t>
            </a:r>
            <a:r>
              <a:rPr lang="zh-CN" altLang="en-US" sz="24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为项目集</a:t>
            </a:r>
            <a:r>
              <a:rPr lang="en-US" altLang="zh-CN" sz="24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，</a:t>
            </a:r>
            <a:r>
              <a:rPr lang="zh-CN" altLang="en-US" sz="24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也称为序列</a:t>
            </a:r>
            <a:r>
              <a:rPr lang="en-US" altLang="zh-CN" sz="24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s</a:t>
            </a:r>
            <a:r>
              <a:rPr lang="zh-CN" altLang="en-US" sz="24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的</a:t>
            </a:r>
            <a:r>
              <a:rPr lang="zh-CN" altLang="en-US" sz="2400" b="0" dirty="0">
                <a:solidFill>
                  <a:srgbClr val="FF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元素</a:t>
            </a:r>
            <a:r>
              <a:rPr lang="zh-CN" altLang="en-US" sz="24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。</a:t>
            </a:r>
          </a:p>
          <a:p>
            <a:pPr marL="898525" lvl="1" indent="-441325" algn="l" eaLnBrk="1" hangingPunct="1">
              <a:lnSpc>
                <a:spcPct val="120000"/>
              </a:lnSpc>
              <a:spcBef>
                <a:spcPts val="400"/>
              </a:spcBef>
              <a:buClr>
                <a:srgbClr val="0000FF"/>
              </a:buClr>
              <a:buFont typeface="Wingdings" pitchFamily="2" charset="2"/>
              <a:buChar char="ü"/>
            </a:pPr>
            <a:r>
              <a:rPr lang="zh-CN" altLang="en-US" sz="24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序列的</a:t>
            </a:r>
            <a:r>
              <a:rPr lang="zh-CN" altLang="en-US" sz="2400" b="0" dirty="0">
                <a:solidFill>
                  <a:srgbClr val="FF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元素(</a:t>
            </a:r>
            <a:r>
              <a:rPr lang="en-US" altLang="zh-CN" sz="2400" b="0" dirty="0">
                <a:solidFill>
                  <a:srgbClr val="FF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Element)</a:t>
            </a:r>
            <a:r>
              <a:rPr lang="zh-CN" altLang="en-US" sz="24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可表示为</a:t>
            </a:r>
            <a:r>
              <a:rPr lang="zh-CN" altLang="en-US" sz="2400" b="0" dirty="0">
                <a:solidFill>
                  <a:srgbClr val="FF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(</a:t>
            </a:r>
            <a:r>
              <a:rPr lang="en-US" altLang="zh-CN" sz="2400" b="0" dirty="0">
                <a:solidFill>
                  <a:srgbClr val="FF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x</a:t>
            </a:r>
            <a:r>
              <a:rPr lang="en-US" altLang="zh-CN" sz="2400" b="0" baseline="-25000" dirty="0">
                <a:solidFill>
                  <a:srgbClr val="C0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1</a:t>
            </a:r>
            <a:r>
              <a:rPr lang="en-US" altLang="zh-CN" sz="2400" b="0" dirty="0">
                <a:solidFill>
                  <a:srgbClr val="FF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，x</a:t>
            </a:r>
            <a:r>
              <a:rPr lang="en-US" altLang="zh-CN" sz="2400" b="0" baseline="-25000" dirty="0">
                <a:solidFill>
                  <a:srgbClr val="C0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2</a:t>
            </a:r>
            <a:r>
              <a:rPr lang="en-US" altLang="zh-CN" sz="2400" b="0" dirty="0">
                <a:solidFill>
                  <a:srgbClr val="FF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，…，</a:t>
            </a:r>
            <a:r>
              <a:rPr lang="en-US" altLang="zh-CN" sz="2400" b="0" dirty="0" err="1">
                <a:solidFill>
                  <a:srgbClr val="FF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x</a:t>
            </a:r>
            <a:r>
              <a:rPr lang="en-US" altLang="zh-CN" sz="2400" b="0" baseline="-25000" dirty="0" err="1">
                <a:solidFill>
                  <a:srgbClr val="C0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m</a:t>
            </a:r>
            <a:r>
              <a:rPr lang="en-US" altLang="zh-CN" sz="2400" b="0" dirty="0">
                <a:solidFill>
                  <a:srgbClr val="FF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)， </a:t>
            </a:r>
            <a:r>
              <a:rPr lang="en-US" altLang="zh-CN" sz="2400" b="0" dirty="0" err="1">
                <a:solidFill>
                  <a:srgbClr val="FF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x</a:t>
            </a:r>
            <a:r>
              <a:rPr lang="en-US" altLang="zh-CN" sz="2400" b="0" baseline="-25000" dirty="0" err="1">
                <a:solidFill>
                  <a:srgbClr val="C0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k</a:t>
            </a:r>
            <a:r>
              <a:rPr lang="en-US" altLang="zh-CN" sz="2400" b="0" dirty="0">
                <a:solidFill>
                  <a:srgbClr val="FF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(1 &lt;= k &lt;= m)</a:t>
            </a:r>
            <a:r>
              <a:rPr lang="zh-CN" altLang="en-US" sz="24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为不同的项目，如果一个序列只有一个项目，则括号可以省略。同一元素中的项目间排列没有顺序，为了表达的唯一性，同一个元素内部的项目按字典序排列。</a:t>
            </a:r>
          </a:p>
          <a:p>
            <a:pPr marL="898525" lvl="1" indent="-441325" algn="l" eaLnBrk="1" hangingPunct="1">
              <a:lnSpc>
                <a:spcPct val="120000"/>
              </a:lnSpc>
              <a:spcBef>
                <a:spcPts val="400"/>
              </a:spcBef>
              <a:buClr>
                <a:srgbClr val="0000FF"/>
              </a:buClr>
              <a:buFont typeface="Wingdings" pitchFamily="2" charset="2"/>
              <a:buChar char="ü"/>
            </a:pPr>
            <a:r>
              <a:rPr lang="zh-CN" altLang="en-US" sz="24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一个序列包含的所有项目的个数称为</a:t>
            </a:r>
            <a:r>
              <a:rPr lang="zh-CN" altLang="en-US" sz="2400" b="0" dirty="0">
                <a:solidFill>
                  <a:srgbClr val="FF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序列的长度</a:t>
            </a:r>
            <a:r>
              <a:rPr lang="zh-CN" altLang="en-US" sz="24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。长度为</a:t>
            </a:r>
            <a:r>
              <a:rPr lang="en-US" altLang="zh-CN" sz="24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l</a:t>
            </a:r>
            <a:r>
              <a:rPr lang="zh-CN" altLang="en-US" sz="24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的序列记为</a:t>
            </a:r>
            <a:r>
              <a:rPr lang="en-US" altLang="zh-CN" sz="2400" b="0" dirty="0">
                <a:solidFill>
                  <a:srgbClr val="FF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l-</a:t>
            </a:r>
            <a:r>
              <a:rPr lang="zh-CN" altLang="en-US" sz="2400" b="0" dirty="0">
                <a:solidFill>
                  <a:srgbClr val="FF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序列</a:t>
            </a:r>
            <a:r>
              <a:rPr lang="zh-CN" altLang="en-US" sz="24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。</a:t>
            </a:r>
          </a:p>
          <a:p>
            <a:pPr algn="l" eaLnBrk="1" hangingPunct="1">
              <a:lnSpc>
                <a:spcPct val="150000"/>
              </a:lnSpc>
              <a:spcBef>
                <a:spcPts val="600"/>
              </a:spcBef>
              <a:buClr>
                <a:schemeClr val="accent2"/>
              </a:buClr>
              <a:buFont typeface="Wingdings" pitchFamily="2" charset="2"/>
              <a:buChar char="n"/>
            </a:pP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637404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01"/>
    </mc:Choice>
    <mc:Fallback xmlns="">
      <p:transition spd="slow" advTm="1550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827584" y="116632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0" kern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4.1 </a:t>
            </a:r>
            <a:r>
              <a:rPr lang="zh-CN" altLang="en-US" sz="3600" b="0" kern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序列模式的基本概念</a:t>
            </a:r>
            <a:endParaRPr lang="en-US" altLang="zh-CN" sz="2800" kern="0" dirty="0">
              <a:solidFill>
                <a:srgbClr val="1557AE"/>
              </a:solidFill>
              <a:latin typeface="Times New Roman" panose="02020603050405020304" pitchFamily="18" charset="0"/>
              <a:ea typeface="方正兰亭中黑_GBK" panose="02000000000000000000" pitchFamily="2" charset="-122"/>
              <a:cs typeface="Times New Roman" panose="02020603050405020304" pitchFamily="18" charset="0"/>
            </a:endParaRPr>
          </a:p>
        </p:txBody>
      </p:sp>
      <p:pic>
        <p:nvPicPr>
          <p:cNvPr id="25" name="Picture 2">
            <a:extLst>
              <a:ext uri="{FF2B5EF4-FFF2-40B4-BE49-F238E27FC236}">
                <a16:creationId xmlns:a16="http://schemas.microsoft.com/office/drawing/2014/main" id="{C0573C1D-5A40-49E9-8541-06457014C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78" y="1196752"/>
            <a:ext cx="8777244" cy="35283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D131A26-69A0-46C7-A649-7B0B3FB0286A}"/>
              </a:ext>
            </a:extLst>
          </p:cNvPr>
          <p:cNvCxnSpPr/>
          <p:nvPr/>
        </p:nvCxnSpPr>
        <p:spPr bwMode="auto">
          <a:xfrm>
            <a:off x="539552" y="4077072"/>
            <a:ext cx="864096" cy="0"/>
          </a:xfrm>
          <a:prstGeom prst="line">
            <a:avLst/>
          </a:prstGeom>
          <a:ln w="22225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304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01"/>
    </mc:Choice>
    <mc:Fallback xmlns="">
      <p:transition spd="slow" advTm="1550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827584" y="116632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0" kern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4.1 </a:t>
            </a:r>
            <a:r>
              <a:rPr lang="zh-CN" altLang="en-US" sz="3600" b="0" kern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序列模式的基本概念</a:t>
            </a:r>
            <a:endParaRPr lang="en-US" altLang="zh-CN" sz="2800" kern="0" dirty="0">
              <a:solidFill>
                <a:srgbClr val="1557AE"/>
              </a:solidFill>
              <a:latin typeface="Times New Roman" panose="02020603050405020304" pitchFamily="18" charset="0"/>
              <a:ea typeface="方正兰亭中黑_GBK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14EB3ACB-3C8E-4226-B8B9-25AB63DB0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980728"/>
            <a:ext cx="8295455" cy="5221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9900" indent="-46990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ts val="60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zh-CN" altLang="en-US" sz="2800" dirty="0">
                <a:solidFill>
                  <a:srgbClr val="FF0000"/>
                </a:solidFill>
                <a:latin typeface="方正兰亭中黑_GBK" panose="02000000000000000000" charset="-122"/>
                <a:ea typeface="方正兰亭中黑_GBK" panose="02000000000000000000" charset="-122"/>
              </a:rPr>
              <a:t>形式化表示</a:t>
            </a: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兰亭中黑_GBK" panose="02000000000000000000" charset="-122"/>
                <a:ea typeface="方正兰亭中黑_GBK" panose="02000000000000000000" charset="-122"/>
              </a:rPr>
              <a:t>：</a:t>
            </a:r>
            <a:endParaRPr lang="en-US" altLang="zh-CN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兰亭中黑_GBK" panose="02000000000000000000" charset="-122"/>
              <a:ea typeface="方正兰亭中黑_GBK" panose="02000000000000000000" charset="-122"/>
            </a:endParaRPr>
          </a:p>
          <a:p>
            <a:pPr marL="898525" lvl="1" indent="-441325" algn="l" eaLnBrk="1" hangingPunct="1">
              <a:lnSpc>
                <a:spcPct val="120000"/>
              </a:lnSpc>
              <a:spcBef>
                <a:spcPts val="0"/>
              </a:spcBef>
              <a:buClr>
                <a:srgbClr val="0000FF"/>
              </a:buClr>
              <a:buFont typeface="Wingdings" pitchFamily="2" charset="2"/>
              <a:buChar char="ü"/>
            </a:pPr>
            <a:r>
              <a:rPr lang="zh-CN" altLang="en-US" sz="24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设</a:t>
            </a:r>
            <a:r>
              <a:rPr lang="zh-CN" altLang="en-US" sz="2400" b="0" dirty="0">
                <a:solidFill>
                  <a:srgbClr val="C0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  <a:sym typeface="Symbol" pitchFamily="18" charset="2"/>
              </a:rPr>
              <a:t> = </a:t>
            </a:r>
            <a:r>
              <a:rPr lang="zh-CN" altLang="en-US" sz="2400" b="0" dirty="0">
                <a:solidFill>
                  <a:srgbClr val="C0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&lt;</a:t>
            </a:r>
            <a:r>
              <a:rPr lang="en-US" altLang="zh-CN" sz="2400" b="0" dirty="0">
                <a:solidFill>
                  <a:srgbClr val="C0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a</a:t>
            </a:r>
            <a:r>
              <a:rPr lang="en-US" altLang="zh-CN" sz="2400" b="0" baseline="-25000" dirty="0">
                <a:solidFill>
                  <a:srgbClr val="C0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1</a:t>
            </a:r>
            <a:r>
              <a:rPr lang="en-US" altLang="zh-CN" sz="2400" b="0" dirty="0">
                <a:solidFill>
                  <a:srgbClr val="C0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a</a:t>
            </a:r>
            <a:r>
              <a:rPr lang="en-US" altLang="zh-CN" sz="2400" b="0" baseline="-25000" dirty="0">
                <a:solidFill>
                  <a:srgbClr val="C0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2</a:t>
            </a:r>
            <a:r>
              <a:rPr lang="en-US" altLang="zh-CN" sz="2400" b="0" dirty="0">
                <a:solidFill>
                  <a:srgbClr val="C0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…a</a:t>
            </a:r>
            <a:r>
              <a:rPr lang="en-US" altLang="zh-CN" sz="2400" b="0" baseline="-25000" dirty="0">
                <a:solidFill>
                  <a:srgbClr val="C0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n</a:t>
            </a:r>
            <a:r>
              <a:rPr lang="en-US" altLang="zh-CN" sz="2400" b="0" dirty="0">
                <a:solidFill>
                  <a:srgbClr val="C0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&gt;，</a:t>
            </a:r>
            <a:r>
              <a:rPr lang="en-US" altLang="zh-CN" sz="2400" b="0" dirty="0">
                <a:solidFill>
                  <a:srgbClr val="C0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  <a:sym typeface="Symbol" pitchFamily="18" charset="2"/>
              </a:rPr>
              <a:t> = </a:t>
            </a:r>
            <a:r>
              <a:rPr lang="en-US" altLang="zh-CN" sz="2400" b="0" dirty="0">
                <a:solidFill>
                  <a:srgbClr val="C0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&lt;b</a:t>
            </a:r>
            <a:r>
              <a:rPr lang="en-US" altLang="zh-CN" sz="2400" b="0" baseline="-25000" dirty="0">
                <a:solidFill>
                  <a:srgbClr val="C0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1</a:t>
            </a:r>
            <a:r>
              <a:rPr lang="en-US" altLang="zh-CN" sz="2400" b="0" dirty="0">
                <a:solidFill>
                  <a:srgbClr val="C0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b</a:t>
            </a:r>
            <a:r>
              <a:rPr lang="en-US" altLang="zh-CN" sz="2400" b="0" baseline="-25000" dirty="0">
                <a:solidFill>
                  <a:srgbClr val="C0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2</a:t>
            </a:r>
            <a:r>
              <a:rPr lang="en-US" altLang="zh-CN" sz="2400" b="0" dirty="0">
                <a:solidFill>
                  <a:srgbClr val="C0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…b</a:t>
            </a:r>
            <a:r>
              <a:rPr lang="en-US" altLang="zh-CN" sz="2400" b="0" baseline="-25000" dirty="0">
                <a:solidFill>
                  <a:srgbClr val="C0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m</a:t>
            </a:r>
            <a:r>
              <a:rPr lang="en-US" altLang="zh-CN" sz="2400" b="0" dirty="0">
                <a:solidFill>
                  <a:srgbClr val="C0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&gt;，</a:t>
            </a:r>
            <a:r>
              <a:rPr lang="zh-CN" altLang="en-US" sz="24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如果存在整数</a:t>
            </a:r>
            <a:r>
              <a:rPr lang="zh-CN" altLang="en-US" sz="2400" b="0" dirty="0">
                <a:solidFill>
                  <a:srgbClr val="C0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1 &lt;= </a:t>
            </a:r>
            <a:r>
              <a:rPr lang="en-US" altLang="zh-CN" sz="2400" b="0" dirty="0">
                <a:solidFill>
                  <a:srgbClr val="C0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j</a:t>
            </a:r>
            <a:r>
              <a:rPr lang="en-US" altLang="zh-CN" sz="2400" b="0" baseline="-25000" dirty="0">
                <a:solidFill>
                  <a:srgbClr val="C0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1</a:t>
            </a:r>
            <a:r>
              <a:rPr lang="en-US" altLang="zh-CN" sz="2400" b="0" dirty="0">
                <a:solidFill>
                  <a:srgbClr val="C0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 &lt; j</a:t>
            </a:r>
            <a:r>
              <a:rPr lang="en-US" altLang="zh-CN" sz="2400" b="0" baseline="-25000" dirty="0">
                <a:solidFill>
                  <a:srgbClr val="C0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2</a:t>
            </a:r>
            <a:r>
              <a:rPr lang="en-US" altLang="zh-CN" sz="2400" b="0" dirty="0">
                <a:solidFill>
                  <a:srgbClr val="C0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 &lt;…&lt; </a:t>
            </a:r>
            <a:r>
              <a:rPr lang="en-US" altLang="zh-CN" sz="2400" b="0" dirty="0" err="1">
                <a:solidFill>
                  <a:srgbClr val="C0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j</a:t>
            </a:r>
            <a:r>
              <a:rPr lang="en-US" altLang="zh-CN" sz="2400" b="0" baseline="-25000" dirty="0" err="1">
                <a:solidFill>
                  <a:srgbClr val="C0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n</a:t>
            </a:r>
            <a:r>
              <a:rPr lang="en-US" altLang="zh-CN" sz="2400" b="0" baseline="-25000" dirty="0">
                <a:solidFill>
                  <a:srgbClr val="C0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 </a:t>
            </a:r>
            <a:r>
              <a:rPr lang="en-US" altLang="zh-CN" sz="2400" b="0" dirty="0">
                <a:solidFill>
                  <a:srgbClr val="C0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&lt;= m</a:t>
            </a:r>
            <a:r>
              <a:rPr lang="en-US" altLang="zh-CN" sz="24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，</a:t>
            </a:r>
            <a:r>
              <a:rPr lang="zh-CN" altLang="en-US" sz="24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使得</a:t>
            </a:r>
            <a:r>
              <a:rPr lang="en-US" altLang="zh-CN" sz="2400" b="0" dirty="0">
                <a:solidFill>
                  <a:srgbClr val="C0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a</a:t>
            </a:r>
            <a:r>
              <a:rPr lang="en-US" altLang="zh-CN" sz="2400" b="0" baseline="-25000" dirty="0">
                <a:solidFill>
                  <a:srgbClr val="C0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1</a:t>
            </a:r>
            <a:r>
              <a:rPr lang="en-US" altLang="zh-CN" sz="2400" b="0" dirty="0">
                <a:solidFill>
                  <a:srgbClr val="C0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 </a:t>
            </a:r>
            <a:r>
              <a:rPr lang="en-US" altLang="zh-CN" sz="2400" b="0" dirty="0">
                <a:solidFill>
                  <a:srgbClr val="C0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  <a:sym typeface="Symbol" pitchFamily="18" charset="2"/>
              </a:rPr>
              <a:t> </a:t>
            </a:r>
            <a:r>
              <a:rPr lang="en-US" altLang="zh-CN" sz="2400" b="0" dirty="0">
                <a:solidFill>
                  <a:srgbClr val="C0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b</a:t>
            </a:r>
            <a:r>
              <a:rPr lang="en-US" altLang="zh-CN" sz="2400" b="0" baseline="-25000" dirty="0">
                <a:solidFill>
                  <a:srgbClr val="C0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j1</a:t>
            </a:r>
            <a:r>
              <a:rPr lang="en-US" altLang="zh-CN" sz="2400" b="0" dirty="0">
                <a:solidFill>
                  <a:srgbClr val="C0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，a</a:t>
            </a:r>
            <a:r>
              <a:rPr lang="en-US" altLang="zh-CN" sz="2400" b="0" baseline="-25000" dirty="0">
                <a:solidFill>
                  <a:srgbClr val="C0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2</a:t>
            </a:r>
            <a:r>
              <a:rPr lang="en-US" altLang="zh-CN" sz="2400" b="0" dirty="0">
                <a:solidFill>
                  <a:srgbClr val="C0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 </a:t>
            </a:r>
            <a:r>
              <a:rPr lang="en-US" altLang="zh-CN" sz="2400" b="0" dirty="0">
                <a:solidFill>
                  <a:srgbClr val="C0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  <a:sym typeface="Symbol" pitchFamily="18" charset="2"/>
              </a:rPr>
              <a:t></a:t>
            </a:r>
            <a:r>
              <a:rPr lang="en-US" altLang="zh-CN" sz="2400" b="0" dirty="0">
                <a:solidFill>
                  <a:srgbClr val="C0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 b</a:t>
            </a:r>
            <a:r>
              <a:rPr lang="en-US" altLang="zh-CN" sz="2400" b="0" baseline="-25000" dirty="0">
                <a:solidFill>
                  <a:srgbClr val="C0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j2</a:t>
            </a:r>
            <a:r>
              <a:rPr lang="en-US" altLang="zh-CN" sz="2400" b="0" dirty="0">
                <a:solidFill>
                  <a:srgbClr val="C0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，…， a</a:t>
            </a:r>
            <a:r>
              <a:rPr lang="en-US" altLang="zh-CN" sz="2400" b="0" baseline="-25000" dirty="0">
                <a:solidFill>
                  <a:srgbClr val="C0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n</a:t>
            </a:r>
            <a:r>
              <a:rPr lang="en-US" altLang="zh-CN" sz="2400" b="0" dirty="0">
                <a:solidFill>
                  <a:srgbClr val="C0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 </a:t>
            </a:r>
            <a:r>
              <a:rPr lang="en-US" altLang="zh-CN" sz="2400" b="0" dirty="0">
                <a:solidFill>
                  <a:srgbClr val="C0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  <a:sym typeface="Symbol" pitchFamily="18" charset="2"/>
              </a:rPr>
              <a:t></a:t>
            </a:r>
            <a:r>
              <a:rPr lang="en-US" altLang="zh-CN" sz="2400" b="0" dirty="0">
                <a:solidFill>
                  <a:srgbClr val="C0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 </a:t>
            </a:r>
            <a:r>
              <a:rPr lang="en-US" altLang="zh-CN" sz="2400" b="0" dirty="0" err="1">
                <a:solidFill>
                  <a:srgbClr val="C0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b</a:t>
            </a:r>
            <a:r>
              <a:rPr lang="en-US" altLang="zh-CN" sz="2400" b="0" baseline="-25000" dirty="0" err="1">
                <a:solidFill>
                  <a:srgbClr val="C0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jn</a:t>
            </a:r>
            <a:r>
              <a:rPr lang="en-US" altLang="zh-CN" sz="24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，</a:t>
            </a:r>
            <a:r>
              <a:rPr lang="zh-CN" altLang="en-US" sz="24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则称序列</a:t>
            </a:r>
            <a:r>
              <a:rPr lang="zh-CN" altLang="en-US" sz="2400" b="0" dirty="0">
                <a:solidFill>
                  <a:srgbClr val="C0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  <a:sym typeface="Symbol" pitchFamily="18" charset="2"/>
              </a:rPr>
              <a:t></a:t>
            </a:r>
            <a:r>
              <a:rPr lang="zh-CN" altLang="en-US" sz="24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为序列</a:t>
            </a:r>
            <a:r>
              <a:rPr lang="zh-CN" altLang="en-US" sz="2400" b="0" dirty="0">
                <a:solidFill>
                  <a:srgbClr val="C0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  <a:sym typeface="Symbol" pitchFamily="18" charset="2"/>
              </a:rPr>
              <a:t></a:t>
            </a:r>
            <a:r>
              <a:rPr lang="zh-CN" altLang="en-US" sz="24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的子序列</a:t>
            </a:r>
            <a:r>
              <a:rPr lang="zh-CN" altLang="en-US" sz="2400" b="0" dirty="0">
                <a:solidFill>
                  <a:srgbClr val="FF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（</a:t>
            </a:r>
            <a:r>
              <a:rPr lang="zh-CN" altLang="en-US" sz="2400" b="0" dirty="0">
                <a:solidFill>
                  <a:srgbClr val="FF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  <a:sym typeface="Symbol" pitchFamily="18" charset="2"/>
              </a:rPr>
              <a:t> </a:t>
            </a:r>
            <a:r>
              <a:rPr lang="zh-CN" altLang="en-US" sz="2400" b="0" dirty="0">
                <a:solidFill>
                  <a:srgbClr val="FF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为</a:t>
            </a:r>
            <a:r>
              <a:rPr lang="zh-CN" altLang="en-US" sz="2400" b="0" dirty="0">
                <a:solidFill>
                  <a:srgbClr val="FF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  <a:sym typeface="Symbol" pitchFamily="18" charset="2"/>
              </a:rPr>
              <a:t></a:t>
            </a:r>
            <a:r>
              <a:rPr lang="zh-CN" altLang="en-US" sz="2400" b="0" dirty="0">
                <a:solidFill>
                  <a:srgbClr val="FF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的超序列），</a:t>
            </a:r>
            <a:r>
              <a:rPr lang="zh-CN" altLang="en-US" sz="24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又称序列</a:t>
            </a:r>
            <a:r>
              <a:rPr lang="zh-CN" altLang="en-US" sz="2400" b="0" dirty="0">
                <a:solidFill>
                  <a:srgbClr val="C0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  <a:sym typeface="Symbol" pitchFamily="18" charset="2"/>
              </a:rPr>
              <a:t></a:t>
            </a:r>
            <a:r>
              <a:rPr lang="zh-CN" altLang="en-US" sz="24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包含序列</a:t>
            </a:r>
            <a:r>
              <a:rPr lang="zh-CN" altLang="en-US" sz="2400" b="0" dirty="0">
                <a:solidFill>
                  <a:srgbClr val="C0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  <a:sym typeface="Symbol" pitchFamily="18" charset="2"/>
              </a:rPr>
              <a:t></a:t>
            </a:r>
            <a:r>
              <a:rPr lang="zh-CN" altLang="en-US" sz="24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  <a:sym typeface="Symbol" pitchFamily="18" charset="2"/>
              </a:rPr>
              <a:t>，记为</a:t>
            </a:r>
            <a:r>
              <a:rPr lang="zh-CN" altLang="en-US" sz="2400" b="0" dirty="0">
                <a:solidFill>
                  <a:srgbClr val="C0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  <a:sym typeface="Symbol" pitchFamily="18" charset="2"/>
              </a:rPr>
              <a:t>  </a:t>
            </a:r>
            <a:r>
              <a:rPr lang="zh-CN" altLang="en-US" sz="24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  <a:sym typeface="Symbol" pitchFamily="18" charset="2"/>
              </a:rPr>
              <a:t>。</a:t>
            </a:r>
          </a:p>
        </p:txBody>
      </p:sp>
      <p:graphicFrame>
        <p:nvGraphicFramePr>
          <p:cNvPr id="26" name="Group 4">
            <a:extLst>
              <a:ext uri="{FF2B5EF4-FFF2-40B4-BE49-F238E27FC236}">
                <a16:creationId xmlns:a16="http://schemas.microsoft.com/office/drawing/2014/main" id="{C409259E-AC05-473C-A99A-5A5C6F7DDD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9816497"/>
              </p:ext>
            </p:extLst>
          </p:nvPr>
        </p:nvGraphicFramePr>
        <p:xfrm>
          <a:off x="867223" y="3717032"/>
          <a:ext cx="7409554" cy="1905000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281993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76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30199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Data sequence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Calibri" pitchFamily="34" charset="0"/>
                      </a:endParaRPr>
                    </a:p>
                  </a:txBody>
                  <a:tcPr marL="72000" marR="72000" marT="36000" marB="36000" anchor="ctr" anchorCtr="1" horzOverflow="overflow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Subsequence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Calibri" pitchFamily="34" charset="0"/>
                      </a:endParaRPr>
                    </a:p>
                  </a:txBody>
                  <a:tcPr marL="72000" marR="72000" marT="36000" marB="36000" anchor="ctr" anchorCtr="1" horzOverflow="overflow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Contain?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Calibri" pitchFamily="34" charset="0"/>
                      </a:endParaRPr>
                    </a:p>
                  </a:txBody>
                  <a:tcPr marL="72000" marR="72000" marT="36000" marB="36000" anchor="ctr" anchorCtr="1" horzOverflow="overflow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&lt; {2,4} {3,5,6} {8} &gt;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Calibri" pitchFamily="34" charset="0"/>
                      </a:endParaRPr>
                    </a:p>
                  </a:txBody>
                  <a:tcPr marL="72000" marR="72000" marT="36000" marB="3600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&lt; {2} {3,5} &gt;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Calibri" pitchFamily="34" charset="0"/>
                      </a:endParaRPr>
                    </a:p>
                  </a:txBody>
                  <a:tcPr marL="72000" marR="72000" marT="36000" marB="3600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CN" sz="2000" u="none" strike="noStrike" cap="none" normalizeH="0" baseline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  <a:sym typeface="Marlett" pitchFamily="2" charset="2"/>
                        </a:rPr>
                        <a:t>Yes</a:t>
                      </a:r>
                      <a:endParaRPr kumimoji="0" lang="en-US" altLang="zh-CN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Calibri" pitchFamily="34" charset="0"/>
                      </a:endParaRPr>
                    </a:p>
                  </a:txBody>
                  <a:tcPr marL="72000" marR="72000" marT="36000" marB="36000" anchor="ctr" anchorCtr="1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&lt; {1,2} {3,4} &gt; 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Calibri" pitchFamily="34" charset="0"/>
                      </a:endParaRPr>
                    </a:p>
                  </a:txBody>
                  <a:tcPr marL="72000" marR="72000" marT="36000" marB="3600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&lt; {1} {2} &gt;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Calibri" pitchFamily="34" charset="0"/>
                      </a:endParaRPr>
                    </a:p>
                  </a:txBody>
                  <a:tcPr marL="72000" marR="72000" marT="36000" marB="36000" anchor="ctr" anchorCtr="1" horzOverflow="overflow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2000" marR="72000" marT="36000" marB="36000" anchor="ctr" anchorCtr="1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&lt; {2,4} {2,4} {2,5} &gt;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Calibri" pitchFamily="34" charset="0"/>
                      </a:endParaRPr>
                    </a:p>
                  </a:txBody>
                  <a:tcPr marL="72000" marR="72000" marT="36000" marB="3600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10000"/>
                        </a:spcBef>
                        <a:spcAft>
                          <a:spcPts val="400"/>
                        </a:spcAft>
                        <a:buClr>
                          <a:srgbClr val="0C7B9C"/>
                        </a:buClr>
                        <a:buSzPct val="75000"/>
                        <a:buFont typeface="Monotype Sorts"/>
                        <a:buNone/>
                        <a:tabLst/>
                      </a:pPr>
                      <a:r>
                        <a:rPr kumimoji="0" lang="en-US" altLang="zh-CN" sz="20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&lt; {2} {4} &gt;</a:t>
                      </a:r>
                      <a:endParaRPr kumimoji="0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Calibri" pitchFamily="34" charset="0"/>
                      </a:endParaRPr>
                    </a:p>
                  </a:txBody>
                  <a:tcPr marL="72000" marR="72000" marT="36000" marB="36000" anchor="ctr" anchorCtr="1" horzOverflow="overflow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72000" marR="72000" marT="36000" marB="36000" anchor="ctr" anchorCtr="1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6815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01"/>
    </mc:Choice>
    <mc:Fallback xmlns="">
      <p:transition spd="slow" advTm="1550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827584" y="116632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0" kern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4.1 </a:t>
            </a:r>
            <a:r>
              <a:rPr lang="zh-CN" altLang="en-US" sz="3600" b="0" kern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序列模式的基本概念</a:t>
            </a:r>
            <a:endParaRPr lang="en-US" altLang="zh-CN" sz="2800" kern="0" dirty="0">
              <a:solidFill>
                <a:srgbClr val="1557AE"/>
              </a:solidFill>
              <a:latin typeface="Times New Roman" panose="02020603050405020304" pitchFamily="18" charset="0"/>
              <a:ea typeface="方正兰亭中黑_GBK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25" name="Rectangle 3">
            <a:extLst>
              <a:ext uri="{FF2B5EF4-FFF2-40B4-BE49-F238E27FC236}">
                <a16:creationId xmlns:a16="http://schemas.microsoft.com/office/drawing/2014/main" id="{8A4D673B-C3B3-4B5E-A22E-EEFB19A80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155" y="908720"/>
            <a:ext cx="8295455" cy="5221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9900" indent="-46990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ts val="60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zh-CN" altLang="en-US" sz="24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给定一个</a:t>
            </a:r>
            <a:r>
              <a:rPr lang="en-US" altLang="zh-CN" sz="24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n-</a:t>
            </a:r>
            <a:r>
              <a:rPr lang="zh-CN" altLang="en-US" sz="24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序列，其中包含了多少个</a:t>
            </a:r>
            <a:r>
              <a:rPr lang="en-US" altLang="zh-CN" sz="24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k-</a:t>
            </a:r>
            <a:r>
              <a:rPr lang="zh-CN" altLang="en-US" sz="24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子序列</a:t>
            </a:r>
            <a:r>
              <a:rPr lang="en-US" altLang="zh-CN" sz="24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26" name="Rectangle 3">
            <a:extLst>
              <a:ext uri="{FF2B5EF4-FFF2-40B4-BE49-F238E27FC236}">
                <a16:creationId xmlns:a16="http://schemas.microsoft.com/office/drawing/2014/main" id="{EC508682-9D14-4ACF-919A-FA6F86D9B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2750" y="1961964"/>
            <a:ext cx="8318500" cy="29340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>
            <a:lvl1pPr marL="292100" indent="-2921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5000"/>
              <a:buFont typeface="Monotype Sorts"/>
              <a:buChar char="l"/>
              <a:defRPr sz="2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0100" indent="-3429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100000"/>
              <a:buFont typeface="Arial" pitchFamily="34" charset="0"/>
              <a:buChar char="–"/>
              <a:defRPr sz="2400">
                <a:solidFill>
                  <a:schemeClr val="tx1"/>
                </a:solidFill>
                <a:latin typeface="+mn-lt"/>
              </a:defRPr>
            </a:lvl2pPr>
            <a:lvl3pPr marL="914400" algn="l" rtl="0" eaLnBrk="0" fontAlgn="base" hangingPunct="0">
              <a:spcBef>
                <a:spcPct val="10000"/>
              </a:spcBef>
              <a:spcAft>
                <a:spcPts val="400"/>
              </a:spcAft>
              <a:buClr>
                <a:srgbClr val="0C7B9C"/>
              </a:buClr>
              <a:buSzPct val="70000"/>
              <a:buFont typeface="Wingdings" pitchFamily="2" charset="2"/>
              <a:buChar char="u"/>
              <a:defRPr sz="20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SzPct val="100000"/>
              <a:buChar char="•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lvl="4"/>
            <a:endParaRPr lang="en-US" altLang="zh-CN" sz="800" dirty="0">
              <a:latin typeface="Arial" pitchFamily="34" charset="0"/>
              <a:ea typeface="Arial Unicode MS" pitchFamily="34" charset="-122"/>
              <a:cs typeface="Arial" pitchFamily="34" charset="0"/>
            </a:endParaRPr>
          </a:p>
          <a:p>
            <a:pPr>
              <a:buFont typeface="Monotype Sorts"/>
              <a:buNone/>
            </a:pPr>
            <a:r>
              <a:rPr lang="en-US" altLang="zh-CN" dirty="0">
                <a:latin typeface="Arial" pitchFamily="34" charset="0"/>
                <a:ea typeface="Arial Unicode MS" pitchFamily="34" charset="-122"/>
                <a:cs typeface="Arial" pitchFamily="34" charset="0"/>
              </a:rPr>
              <a:t>		     &lt;{a  b} {c d e} {f} {g h  i}&gt;  </a:t>
            </a:r>
            <a:r>
              <a:rPr lang="en-US" altLang="zh-CN" i="1" dirty="0">
                <a:solidFill>
                  <a:srgbClr val="0000FF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n</a:t>
            </a:r>
            <a:r>
              <a:rPr lang="en-US" altLang="zh-CN" dirty="0">
                <a:solidFill>
                  <a:srgbClr val="0000FF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 = 9</a:t>
            </a:r>
          </a:p>
          <a:p>
            <a:pPr>
              <a:buFont typeface="Monotype Sorts"/>
              <a:buNone/>
            </a:pPr>
            <a:r>
              <a:rPr lang="en-US" altLang="zh-CN" dirty="0">
                <a:latin typeface="Arial" pitchFamily="34" charset="0"/>
                <a:ea typeface="Arial Unicode MS" pitchFamily="34" charset="-122"/>
                <a:cs typeface="Arial" pitchFamily="34" charset="0"/>
              </a:rPr>
              <a:t>  </a:t>
            </a:r>
          </a:p>
          <a:p>
            <a:pPr>
              <a:buFont typeface="Monotype Sorts"/>
              <a:buNone/>
            </a:pPr>
            <a:r>
              <a:rPr lang="en-US" altLang="zh-CN" dirty="0">
                <a:latin typeface="Arial" pitchFamily="34" charset="0"/>
                <a:ea typeface="Arial Unicode MS" pitchFamily="34" charset="-122"/>
                <a:cs typeface="Arial" pitchFamily="34" charset="0"/>
              </a:rPr>
              <a:t>	</a:t>
            </a:r>
            <a:r>
              <a:rPr lang="en-US" altLang="zh-CN" i="1" dirty="0">
                <a:solidFill>
                  <a:srgbClr val="0000FF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k</a:t>
            </a:r>
            <a:r>
              <a:rPr lang="en-US" altLang="zh-CN" dirty="0">
                <a:solidFill>
                  <a:srgbClr val="0000FF"/>
                </a:solidFill>
                <a:latin typeface="Arial" pitchFamily="34" charset="0"/>
                <a:ea typeface="Arial Unicode MS" pitchFamily="34" charset="-122"/>
                <a:cs typeface="Arial" pitchFamily="34" charset="0"/>
              </a:rPr>
              <a:t>=4</a:t>
            </a:r>
            <a:r>
              <a:rPr lang="en-US" altLang="zh-CN" dirty="0">
                <a:latin typeface="Arial" pitchFamily="34" charset="0"/>
                <a:ea typeface="Arial Unicode MS" pitchFamily="34" charset="-122"/>
                <a:cs typeface="Arial" pitchFamily="34" charset="0"/>
              </a:rPr>
              <a:t>:        Y _    _ Y </a:t>
            </a:r>
            <a:r>
              <a:rPr lang="en-US" altLang="zh-CN" dirty="0" err="1">
                <a:latin typeface="Arial" pitchFamily="34" charset="0"/>
                <a:ea typeface="Arial Unicode MS" pitchFamily="34" charset="-122"/>
                <a:cs typeface="Arial" pitchFamily="34" charset="0"/>
              </a:rPr>
              <a:t>Y</a:t>
            </a:r>
            <a:r>
              <a:rPr lang="en-US" altLang="zh-CN" dirty="0">
                <a:latin typeface="Arial" pitchFamily="34" charset="0"/>
                <a:ea typeface="Arial Unicode MS" pitchFamily="34" charset="-122"/>
                <a:cs typeface="Arial" pitchFamily="34" charset="0"/>
              </a:rPr>
              <a:t>   _  _  _ Y</a:t>
            </a:r>
          </a:p>
          <a:p>
            <a:pPr>
              <a:buFont typeface="Monotype Sorts"/>
              <a:buNone/>
            </a:pPr>
            <a:endParaRPr lang="en-US" altLang="zh-CN" sz="1800" dirty="0">
              <a:latin typeface="Arial" pitchFamily="34" charset="0"/>
              <a:ea typeface="Arial Unicode MS" pitchFamily="34" charset="-122"/>
              <a:cs typeface="Arial" pitchFamily="34" charset="0"/>
            </a:endParaRPr>
          </a:p>
          <a:p>
            <a:pPr>
              <a:buFont typeface="Monotype Sorts"/>
              <a:buNone/>
            </a:pPr>
            <a:r>
              <a:rPr lang="en-US" altLang="zh-CN" dirty="0">
                <a:latin typeface="Arial" pitchFamily="34" charset="0"/>
                <a:ea typeface="Arial Unicode MS" pitchFamily="34" charset="-122"/>
                <a:cs typeface="Arial" pitchFamily="34" charset="0"/>
              </a:rPr>
              <a:t>		     &lt;{a}         {d e}             {i}&gt;   </a:t>
            </a:r>
          </a:p>
        </p:txBody>
      </p:sp>
    </p:spTree>
    <p:extLst>
      <p:ext uri="{BB962C8B-B14F-4D97-AF65-F5344CB8AC3E}">
        <p14:creationId xmlns:p14="http://schemas.microsoft.com/office/powerpoint/2010/main" val="353416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01"/>
    </mc:Choice>
    <mc:Fallback xmlns="">
      <p:transition spd="slow" advTm="1550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827584" y="116632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0" kern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4.1 </a:t>
            </a:r>
            <a:r>
              <a:rPr lang="zh-CN" altLang="en-US" sz="3600" b="0" kern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序列模式的基本概念</a:t>
            </a:r>
            <a:endParaRPr lang="en-US" altLang="zh-CN" sz="2800" kern="0" dirty="0">
              <a:solidFill>
                <a:srgbClr val="1557AE"/>
              </a:solidFill>
              <a:latin typeface="Times New Roman" panose="02020603050405020304" pitchFamily="18" charset="0"/>
              <a:ea typeface="方正兰亭中黑_GBK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CA3EFF2-529E-4F3F-BD38-12AD9B40CD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264" y="1052736"/>
            <a:ext cx="8295455" cy="5221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9900" indent="-46990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60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zh-CN" altLang="en-US" sz="2800" dirty="0">
                <a:solidFill>
                  <a:srgbClr val="FF0000"/>
                </a:solidFill>
                <a:latin typeface="方正兰亭中黑_GBK" panose="02000000000000000000" charset="-122"/>
                <a:ea typeface="方正兰亭中黑_GBK" panose="02000000000000000000" charset="-122"/>
              </a:rPr>
              <a:t>形式化表示：</a:t>
            </a:r>
            <a:endParaRPr lang="en-US" altLang="zh-CN" sz="2800" dirty="0">
              <a:solidFill>
                <a:srgbClr val="FF0000"/>
              </a:solidFill>
              <a:latin typeface="方正兰亭中黑_GBK" panose="02000000000000000000" charset="-122"/>
              <a:ea typeface="方正兰亭中黑_GBK" panose="02000000000000000000" charset="-122"/>
            </a:endParaRPr>
          </a:p>
          <a:p>
            <a:pPr marL="898525" lvl="1" indent="-441325" algn="l" eaLnBrk="1" hangingPunct="1">
              <a:lnSpc>
                <a:spcPct val="120000"/>
              </a:lnSpc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ü"/>
            </a:pPr>
            <a:r>
              <a:rPr lang="zh-CN" altLang="en-US" sz="24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  <a:sym typeface="Symbol" pitchFamily="18" charset="2"/>
              </a:rPr>
              <a:t>序列</a:t>
            </a:r>
            <a:r>
              <a:rPr lang="zh-CN" altLang="en-US" sz="2400" b="0" dirty="0">
                <a:solidFill>
                  <a:srgbClr val="FF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  <a:sym typeface="Symbol" pitchFamily="18" charset="2"/>
              </a:rPr>
              <a:t></a:t>
            </a:r>
            <a:r>
              <a:rPr lang="zh-CN" altLang="en-US" sz="24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  <a:sym typeface="Symbol" pitchFamily="18" charset="2"/>
              </a:rPr>
              <a:t>在序列数据库</a:t>
            </a:r>
            <a:r>
              <a:rPr lang="en-US" altLang="zh-CN" sz="24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  <a:sym typeface="Symbol" pitchFamily="18" charset="2"/>
              </a:rPr>
              <a:t>S</a:t>
            </a:r>
            <a:r>
              <a:rPr lang="zh-CN" altLang="en-US" sz="24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  <a:sym typeface="Symbol" pitchFamily="18" charset="2"/>
              </a:rPr>
              <a:t>中的</a:t>
            </a:r>
            <a:r>
              <a:rPr lang="zh-CN" altLang="en-US" sz="2400" b="0" dirty="0">
                <a:solidFill>
                  <a:srgbClr val="FF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  <a:sym typeface="Symbol" pitchFamily="18" charset="2"/>
              </a:rPr>
              <a:t>支持度</a:t>
            </a:r>
            <a:r>
              <a:rPr lang="zh-CN" altLang="en-US" sz="24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  <a:sym typeface="Symbol" pitchFamily="18" charset="2"/>
              </a:rPr>
              <a:t>为序列数据库</a:t>
            </a:r>
            <a:r>
              <a:rPr lang="en-US" altLang="zh-CN" sz="24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  <a:sym typeface="Symbol" pitchFamily="18" charset="2"/>
              </a:rPr>
              <a:t>S</a:t>
            </a:r>
            <a:r>
              <a:rPr lang="zh-CN" altLang="en-US" sz="24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  <a:sym typeface="Symbol" pitchFamily="18" charset="2"/>
              </a:rPr>
              <a:t>中包含序列</a:t>
            </a:r>
            <a:r>
              <a:rPr lang="zh-CN" altLang="en-US" sz="2400" b="0" dirty="0">
                <a:solidFill>
                  <a:srgbClr val="FF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  <a:sym typeface="Symbol" pitchFamily="18" charset="2"/>
              </a:rPr>
              <a:t></a:t>
            </a:r>
            <a:r>
              <a:rPr lang="zh-CN" altLang="en-US" sz="24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  <a:sym typeface="Symbol" pitchFamily="18" charset="2"/>
              </a:rPr>
              <a:t>的序列个数，记为</a:t>
            </a:r>
            <a:r>
              <a:rPr lang="en-US" altLang="zh-CN" sz="2400" b="0" dirty="0">
                <a:solidFill>
                  <a:srgbClr val="FF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  <a:sym typeface="Symbol" pitchFamily="18" charset="2"/>
              </a:rPr>
              <a:t>Support()。</a:t>
            </a:r>
          </a:p>
          <a:p>
            <a:pPr marL="898525" lvl="1" indent="-441325" algn="l" eaLnBrk="1" hangingPunct="1">
              <a:lnSpc>
                <a:spcPct val="120000"/>
              </a:lnSpc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ü"/>
            </a:pPr>
            <a:r>
              <a:rPr lang="zh-CN" altLang="en-US" sz="24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  <a:sym typeface="Symbol" pitchFamily="18" charset="2"/>
              </a:rPr>
              <a:t>给定支持度阈值</a:t>
            </a:r>
            <a:r>
              <a:rPr lang="zh-CN" altLang="en-US" sz="2400" b="0" dirty="0">
                <a:solidFill>
                  <a:srgbClr val="FF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  <a:sym typeface="Symbol" pitchFamily="18" charset="2"/>
              </a:rPr>
              <a:t></a:t>
            </a:r>
            <a:r>
              <a:rPr lang="zh-CN" altLang="en-US" sz="24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  <a:sym typeface="Symbol" pitchFamily="18" charset="2"/>
              </a:rPr>
              <a:t>，如果序列在序列数据库中的支持度不低于</a:t>
            </a:r>
            <a:r>
              <a:rPr lang="zh-CN" altLang="en-US" sz="2400" b="0" dirty="0">
                <a:solidFill>
                  <a:srgbClr val="FF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  <a:sym typeface="Symbol" pitchFamily="18" charset="2"/>
              </a:rPr>
              <a:t></a:t>
            </a:r>
            <a:r>
              <a:rPr lang="zh-CN" altLang="en-US" sz="24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  <a:sym typeface="Symbol" pitchFamily="18" charset="2"/>
              </a:rPr>
              <a:t>，则称序列为</a:t>
            </a:r>
            <a:r>
              <a:rPr lang="zh-CN" altLang="en-US" sz="2400" b="0" dirty="0">
                <a:solidFill>
                  <a:srgbClr val="FF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  <a:sym typeface="Symbol" pitchFamily="18" charset="2"/>
              </a:rPr>
              <a:t>序列模式</a:t>
            </a:r>
            <a:r>
              <a:rPr lang="zh-CN" altLang="en-US" sz="24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  <a:sym typeface="Symbol" pitchFamily="18" charset="2"/>
              </a:rPr>
              <a:t>。</a:t>
            </a:r>
          </a:p>
          <a:p>
            <a:pPr marL="898525" lvl="1" indent="-441325" algn="l" eaLnBrk="1" hangingPunct="1">
              <a:lnSpc>
                <a:spcPct val="120000"/>
              </a:lnSpc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ü"/>
            </a:pPr>
            <a:r>
              <a:rPr lang="zh-CN" altLang="en-US" sz="24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  <a:sym typeface="Symbol" pitchFamily="18" charset="2"/>
              </a:rPr>
              <a:t>长度为</a:t>
            </a:r>
            <a:r>
              <a:rPr lang="en-US" altLang="zh-CN" sz="24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  <a:sym typeface="Symbol" pitchFamily="18" charset="2"/>
              </a:rPr>
              <a:t>l</a:t>
            </a:r>
            <a:r>
              <a:rPr lang="zh-CN" altLang="en-US" sz="24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  <a:sym typeface="Symbol" pitchFamily="18" charset="2"/>
              </a:rPr>
              <a:t>的序列模式记为</a:t>
            </a:r>
            <a:r>
              <a:rPr lang="en-US" altLang="zh-CN" sz="2400" b="0" dirty="0">
                <a:solidFill>
                  <a:srgbClr val="FF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  <a:sym typeface="Symbol" pitchFamily="18" charset="2"/>
              </a:rPr>
              <a:t>l-</a:t>
            </a:r>
            <a:r>
              <a:rPr lang="zh-CN" altLang="en-US" sz="2400" b="0" dirty="0">
                <a:solidFill>
                  <a:srgbClr val="FF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  <a:sym typeface="Symbol" pitchFamily="18" charset="2"/>
              </a:rPr>
              <a:t>模式</a:t>
            </a:r>
            <a:r>
              <a:rPr lang="zh-CN" altLang="en-US" sz="24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  <a:sym typeface="Symbol" pitchFamily="18" charset="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981026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01"/>
    </mc:Choice>
    <mc:Fallback xmlns="">
      <p:transition spd="slow" advTm="1550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827584" y="116632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0" kern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4.1 </a:t>
            </a:r>
            <a:r>
              <a:rPr lang="zh-CN" altLang="en-US" sz="3600" b="0" kern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序列模式的基本概念</a:t>
            </a:r>
            <a:endParaRPr lang="en-US" altLang="zh-CN" sz="2800" kern="0" dirty="0">
              <a:solidFill>
                <a:srgbClr val="1557AE"/>
              </a:solidFill>
              <a:latin typeface="Times New Roman" panose="02020603050405020304" pitchFamily="18" charset="0"/>
              <a:ea typeface="方正兰亭中黑_GBK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03EE7ED-3066-442F-963A-C1838DA229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193" y="980728"/>
            <a:ext cx="8583613" cy="1020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9900" indent="-46990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ts val="60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zh-CN" altLang="en-US" sz="2800" dirty="0">
                <a:solidFill>
                  <a:srgbClr val="FF0000"/>
                </a:solidFill>
                <a:latin typeface="方正兰亭中黑_GBK" panose="02000000000000000000" charset="-122"/>
                <a:ea typeface="方正兰亭中黑_GBK" panose="02000000000000000000" charset="-122"/>
              </a:rPr>
              <a:t>序列模式挖掘</a:t>
            </a:r>
            <a:r>
              <a:rPr lang="zh-CN" altLang="en-US" sz="2800" dirty="0">
                <a:solidFill>
                  <a:srgbClr val="C00000"/>
                </a:solidFill>
                <a:latin typeface="方正兰亭中黑_GBK" panose="02000000000000000000" charset="-122"/>
                <a:ea typeface="方正兰亭中黑_GBK" panose="02000000000000000000" charset="-122"/>
              </a:rPr>
              <a:t>：</a:t>
            </a:r>
            <a:r>
              <a:rPr lang="zh-CN" altLang="en-US" sz="28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给定一个序列集，找出其中的所有频繁子序列</a:t>
            </a:r>
            <a:endParaRPr lang="en-US" altLang="zh-CN" sz="2800" b="0" dirty="0">
              <a:solidFill>
                <a:srgbClr val="0070C0"/>
              </a:solidFill>
              <a:latin typeface="Calibri" panose="020F0502020204030204" pitchFamily="34" charset="0"/>
              <a:ea typeface="方正兰亭中黑_GBK" panose="02000000000000000000" pitchFamily="2" charset="-122"/>
              <a:cs typeface="Calibri" panose="020F0502020204030204" pitchFamily="34" charset="0"/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D30D06A7-AB27-4320-AB2D-F6CB4F79D5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5792" y="2495481"/>
            <a:ext cx="1474787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Calibri" pitchFamily="34" charset="0"/>
              </a:rPr>
              <a:t>序列数据库</a:t>
            </a:r>
            <a:endParaRPr lang="en-US" altLang="zh-CN" sz="2000" i="1" u="sng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0C1E8735-1ADB-4156-8B19-4BCD50905D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9992" y="2219256"/>
            <a:ext cx="411480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zh-CN" altLang="en-US" sz="2000">
                <a:solidFill>
                  <a:srgbClr val="0000FF"/>
                </a:solidFill>
                <a:latin typeface="黑体" pitchFamily="49" charset="-122"/>
                <a:ea typeface="黑体" pitchFamily="49" charset="-122"/>
              </a:rPr>
              <a:t>序列</a:t>
            </a:r>
            <a:r>
              <a:rPr lang="zh-CN" altLang="en-US" sz="200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CN" sz="2000">
                <a:latin typeface="Calibri" pitchFamily="34" charset="0"/>
                <a:cs typeface="Calibri" pitchFamily="34" charset="0"/>
              </a:rPr>
              <a:t>:   &lt; (ef) (ab)   (df)  c  b &gt;</a:t>
            </a:r>
          </a:p>
        </p:txBody>
      </p:sp>
      <p:sp>
        <p:nvSpPr>
          <p:cNvPr id="6" name="Text Box 6">
            <a:extLst>
              <a:ext uri="{FF2B5EF4-FFF2-40B4-BE49-F238E27FC236}">
                <a16:creationId xmlns:a16="http://schemas.microsoft.com/office/drawing/2014/main" id="{633CD641-99C8-4535-AB88-DEAE2BB14C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9842" y="3182869"/>
            <a:ext cx="4170362" cy="781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zh-CN" altLang="en-US" sz="2000" dirty="0">
                <a:solidFill>
                  <a:srgbClr val="0000FF"/>
                </a:solidFill>
                <a:latin typeface="黑体" pitchFamily="49" charset="-122"/>
                <a:ea typeface="黑体" pitchFamily="49" charset="-122"/>
                <a:cs typeface="Calibri" pitchFamily="34" charset="0"/>
              </a:rPr>
              <a:t>一个元素</a:t>
            </a:r>
            <a:r>
              <a:rPr lang="zh-CN" altLang="en-US" sz="2000" dirty="0">
                <a:solidFill>
                  <a:srgbClr val="0000FF"/>
                </a:solidFill>
                <a:ea typeface="黑体" pitchFamily="49" charset="-122"/>
                <a:cs typeface="Calibri" pitchFamily="34" charset="0"/>
              </a:rPr>
              <a:t>是一个项集，元素中的项目是无序的，可按字母序排列。</a:t>
            </a:r>
            <a:endParaRPr lang="en-US" altLang="zh-CN" sz="2000" dirty="0">
              <a:solidFill>
                <a:srgbClr val="0000FF"/>
              </a:solidFill>
              <a:ea typeface="黑体" pitchFamily="49" charset="-122"/>
              <a:cs typeface="Calibri" pitchFamily="34" charset="0"/>
            </a:endParaRPr>
          </a:p>
        </p:txBody>
      </p:sp>
      <p:sp>
        <p:nvSpPr>
          <p:cNvPr id="7" name="Rectangle 7">
            <a:extLst>
              <a:ext uri="{FF2B5EF4-FFF2-40B4-BE49-F238E27FC236}">
                <a16:creationId xmlns:a16="http://schemas.microsoft.com/office/drawing/2014/main" id="{F085B9BD-3B63-43BD-B480-D9E9B4A115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3992" y="2265294"/>
            <a:ext cx="371475" cy="38417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:a16="http://schemas.microsoft.com/office/drawing/2014/main" id="{E46F36D9-25A9-4E9B-9C3C-785F462A1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2929" y="2265294"/>
            <a:ext cx="5080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0206FC5E-87D2-4DE3-9417-5180001D7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6654" y="2265294"/>
            <a:ext cx="473075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D535A309-5442-4992-A103-2A9205A3BD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9729" y="2265294"/>
            <a:ext cx="2286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Line 11">
            <a:extLst>
              <a:ext uri="{FF2B5EF4-FFF2-40B4-BE49-F238E27FC236}">
                <a16:creationId xmlns:a16="http://schemas.microsoft.com/office/drawing/2014/main" id="{12FD0847-BD55-49B6-BDF3-4D491C5FEEB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108129" y="2646294"/>
            <a:ext cx="898525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FA7C0985-23E7-4F44-BDF9-169124900276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717729" y="2646294"/>
            <a:ext cx="288925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id="{29368CA2-776E-4404-990D-43A43E5CC1E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06654" y="2646294"/>
            <a:ext cx="173038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4" name="Line 14">
            <a:extLst>
              <a:ext uri="{FF2B5EF4-FFF2-40B4-BE49-F238E27FC236}">
                <a16:creationId xmlns:a16="http://schemas.microsoft.com/office/drawing/2014/main" id="{271C3361-214E-4691-9DD0-80629D8323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06654" y="2646294"/>
            <a:ext cx="60325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5" name="Text Box 16">
            <a:extLst>
              <a:ext uri="{FF2B5EF4-FFF2-40B4-BE49-F238E27FC236}">
                <a16:creationId xmlns:a16="http://schemas.microsoft.com/office/drawing/2014/main" id="{9FB837E4-F423-4680-AE4A-AA6EDD131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129" y="5359331"/>
            <a:ext cx="6773863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latin typeface="Calibri" pitchFamily="34" charset="0"/>
                <a:ea typeface="黑体" pitchFamily="49" charset="-122"/>
              </a:rPr>
              <a:t>设支持度阈值</a:t>
            </a:r>
            <a:r>
              <a:rPr lang="en-US" altLang="zh-CN" sz="2000" dirty="0" err="1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min_sup</a:t>
            </a:r>
            <a:r>
              <a:rPr lang="en-US" altLang="zh-CN" sz="2000" dirty="0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 =2</a:t>
            </a:r>
            <a:r>
              <a:rPr lang="en-US" altLang="zh-CN" sz="2000" dirty="0">
                <a:latin typeface="Calibri" pitchFamily="34" charset="0"/>
                <a:ea typeface="黑体" pitchFamily="49" charset="-122"/>
              </a:rPr>
              <a:t>, &lt;(</a:t>
            </a:r>
            <a:r>
              <a:rPr lang="en-US" altLang="zh-CN" sz="2000" dirty="0" err="1">
                <a:latin typeface="Calibri" pitchFamily="34" charset="0"/>
                <a:ea typeface="黑体" pitchFamily="49" charset="-122"/>
              </a:rPr>
              <a:t>ab</a:t>
            </a:r>
            <a:r>
              <a:rPr lang="en-US" altLang="zh-CN" sz="2000" dirty="0">
                <a:latin typeface="Calibri" pitchFamily="34" charset="0"/>
                <a:ea typeface="黑体" pitchFamily="49" charset="-122"/>
              </a:rPr>
              <a:t>)c&gt; </a:t>
            </a:r>
            <a:r>
              <a:rPr lang="zh-CN" altLang="en-US" sz="2000" dirty="0">
                <a:latin typeface="Calibri" pitchFamily="34" charset="0"/>
                <a:ea typeface="黑体" pitchFamily="49" charset="-122"/>
              </a:rPr>
              <a:t>是</a:t>
            </a:r>
            <a:r>
              <a:rPr lang="zh-CN" altLang="en-US" sz="2000" dirty="0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序列模式</a:t>
            </a:r>
            <a:endParaRPr lang="en-US" altLang="zh-CN" sz="2000" u="sng" dirty="0">
              <a:solidFill>
                <a:srgbClr val="0000FF"/>
              </a:solidFill>
              <a:latin typeface="Calibri" pitchFamily="34" charset="0"/>
              <a:ea typeface="黑体" pitchFamily="49" charset="-122"/>
            </a:endParaRPr>
          </a:p>
        </p:txBody>
      </p:sp>
      <p:graphicFrame>
        <p:nvGraphicFramePr>
          <p:cNvPr id="17" name="Group 17">
            <a:extLst>
              <a:ext uri="{FF2B5EF4-FFF2-40B4-BE49-F238E27FC236}">
                <a16:creationId xmlns:a16="http://schemas.microsoft.com/office/drawing/2014/main" id="{814B202D-41A9-45EF-A10A-C1D80A728C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8943228"/>
              </p:ext>
            </p:extLst>
          </p:nvPr>
        </p:nvGraphicFramePr>
        <p:xfrm>
          <a:off x="469329" y="3028881"/>
          <a:ext cx="3505200" cy="1863725"/>
        </p:xfrm>
        <a:graphic>
          <a:graphicData uri="http://schemas.openxmlformats.org/drawingml/2006/table">
            <a:tbl>
              <a:tblPr/>
              <a:tblGrid>
                <a:gridCol w="841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3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27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mbria Math" pitchFamily="18" charset="0"/>
                          <a:cs typeface="Calibri" pitchFamily="34" charset="0"/>
                        </a:rPr>
                        <a:t>SID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mbria Math" pitchFamily="18" charset="0"/>
                          <a:cs typeface="Calibri" pitchFamily="34" charset="0"/>
                        </a:rPr>
                        <a:t>sequence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10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&lt;a(</a:t>
                      </a:r>
                      <a:r>
                        <a:rPr kumimoji="0" lang="en-US" altLang="zh-CN" sz="2000" b="1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ab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)(a</a:t>
                      </a:r>
                      <a:r>
                        <a:rPr kumimoji="0" lang="en-US" altLang="zh-CN" sz="2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)d(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cf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)&gt;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7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20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&lt;(ad)c(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bc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)(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ae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)&gt;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7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30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&lt;(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ef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)(</a:t>
                      </a:r>
                      <a:r>
                        <a:rPr kumimoji="0" lang="en-US" altLang="zh-CN" sz="2000" b="1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ab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)(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df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)</a:t>
                      </a:r>
                      <a:r>
                        <a:rPr kumimoji="0" lang="en-US" altLang="zh-CN" sz="2000" b="1" i="0" u="sng" strike="noStrike" cap="none" normalizeH="0" baseline="0" dirty="0" err="1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c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b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&gt;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7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40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&lt;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eg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(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af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)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cbc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&gt;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Rectangle 37">
            <a:extLst>
              <a:ext uri="{FF2B5EF4-FFF2-40B4-BE49-F238E27FC236}">
                <a16:creationId xmlns:a16="http://schemas.microsoft.com/office/drawing/2014/main" id="{F4D67EAD-FAE6-459E-AAF5-2D4A2FE097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8329" y="2265294"/>
            <a:ext cx="2286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Line 38">
            <a:extLst>
              <a:ext uri="{FF2B5EF4-FFF2-40B4-BE49-F238E27FC236}">
                <a16:creationId xmlns:a16="http://schemas.microsoft.com/office/drawing/2014/main" id="{5994293B-4F9B-4225-BEFC-F60ADE04E91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22529" y="2646294"/>
            <a:ext cx="838200" cy="457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426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01"/>
    </mc:Choice>
    <mc:Fallback xmlns="">
      <p:transition spd="slow" advTm="1550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827584" y="116632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0" kern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4.1 </a:t>
            </a:r>
            <a:r>
              <a:rPr lang="zh-CN" altLang="en-US" sz="3600" b="0" kern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序列模式的基本概念</a:t>
            </a:r>
            <a:endParaRPr lang="en-US" altLang="zh-CN" sz="2800" kern="0" dirty="0">
              <a:solidFill>
                <a:srgbClr val="1557AE"/>
              </a:solidFill>
              <a:latin typeface="Times New Roman" panose="02020603050405020304" pitchFamily="18" charset="0"/>
              <a:ea typeface="方正兰亭中黑_GBK" panose="02000000000000000000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Picture 11">
            <a:extLst>
              <a:ext uri="{FF2B5EF4-FFF2-40B4-BE49-F238E27FC236}">
                <a16:creationId xmlns:a16="http://schemas.microsoft.com/office/drawing/2014/main" id="{F64546D9-6B55-41A2-9ECA-BD0D30B102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00" t="27333" r="39000" b="34000"/>
          <a:stretch>
            <a:fillRect/>
          </a:stretch>
        </p:blipFill>
        <p:spPr>
          <a:xfrm>
            <a:off x="597531" y="1907059"/>
            <a:ext cx="6489700" cy="3821112"/>
          </a:xfrm>
          <a:prstGeom prst="rect">
            <a:avLst/>
          </a:prstGeom>
          <a:noFill/>
        </p:spPr>
      </p:pic>
      <p:grpSp>
        <p:nvGrpSpPr>
          <p:cNvPr id="4" name="Group 13">
            <a:extLst>
              <a:ext uri="{FF2B5EF4-FFF2-40B4-BE49-F238E27FC236}">
                <a16:creationId xmlns:a16="http://schemas.microsoft.com/office/drawing/2014/main" id="{CECF2E7C-5B30-4DC2-810B-96282E2B3B07}"/>
              </a:ext>
            </a:extLst>
          </p:cNvPr>
          <p:cNvGrpSpPr>
            <a:grpSpLocks/>
          </p:cNvGrpSpPr>
          <p:nvPr/>
        </p:nvGrpSpPr>
        <p:grpSpPr bwMode="auto">
          <a:xfrm>
            <a:off x="5434643" y="3572349"/>
            <a:ext cx="2789238" cy="461963"/>
            <a:chOff x="3288" y="1827"/>
            <a:chExt cx="1757" cy="291"/>
          </a:xfrm>
        </p:grpSpPr>
        <p:sp>
          <p:nvSpPr>
            <p:cNvPr id="5" name="Rectangle 14">
              <a:extLst>
                <a:ext uri="{FF2B5EF4-FFF2-40B4-BE49-F238E27FC236}">
                  <a16:creationId xmlns:a16="http://schemas.microsoft.com/office/drawing/2014/main" id="{3401DD32-BCE9-4ADA-9948-F01E4D86B0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1911"/>
              <a:ext cx="771" cy="18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" name="Line 15">
              <a:extLst>
                <a:ext uri="{FF2B5EF4-FFF2-40B4-BE49-F238E27FC236}">
                  <a16:creationId xmlns:a16="http://schemas.microsoft.com/office/drawing/2014/main" id="{FA260B5F-13A8-4CD2-9A93-C9BDC52C5DB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9" y="2001"/>
              <a:ext cx="4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" name="Text Box 16">
              <a:extLst>
                <a:ext uri="{FF2B5EF4-FFF2-40B4-BE49-F238E27FC236}">
                  <a16:creationId xmlns:a16="http://schemas.microsoft.com/office/drawing/2014/main" id="{C2BD8582-73CE-4F41-A21C-A35AF42780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6" y="1827"/>
              <a:ext cx="489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TW" sz="2400">
                  <a:solidFill>
                    <a:srgbClr val="CC3300"/>
                  </a:solidFill>
                  <a:latin typeface="Calibri" pitchFamily="34" charset="0"/>
                  <a:ea typeface="PMingLiU" pitchFamily="18" charset="-120"/>
                  <a:cs typeface="Calibri" pitchFamily="34" charset="0"/>
                </a:rPr>
                <a:t>Item</a:t>
              </a:r>
            </a:p>
          </p:txBody>
        </p:sp>
      </p:grpSp>
      <p:grpSp>
        <p:nvGrpSpPr>
          <p:cNvPr id="8" name="Group 17">
            <a:extLst>
              <a:ext uri="{FF2B5EF4-FFF2-40B4-BE49-F238E27FC236}">
                <a16:creationId xmlns:a16="http://schemas.microsoft.com/office/drawing/2014/main" id="{1A58AEE0-3FE6-4316-8180-7EC94EA716AA}"/>
              </a:ext>
            </a:extLst>
          </p:cNvPr>
          <p:cNvGrpSpPr>
            <a:grpSpLocks/>
          </p:cNvGrpSpPr>
          <p:nvPr/>
        </p:nvGrpSpPr>
        <p:grpSpPr bwMode="auto">
          <a:xfrm>
            <a:off x="5434643" y="3932713"/>
            <a:ext cx="3211513" cy="461963"/>
            <a:chOff x="3288" y="2190"/>
            <a:chExt cx="2023" cy="291"/>
          </a:xfrm>
        </p:grpSpPr>
        <p:sp>
          <p:nvSpPr>
            <p:cNvPr id="9" name="Rectangle 18">
              <a:extLst>
                <a:ext uri="{FF2B5EF4-FFF2-40B4-BE49-F238E27FC236}">
                  <a16:creationId xmlns:a16="http://schemas.microsoft.com/office/drawing/2014/main" id="{7A09DCE5-C1E8-4F11-8D3E-E6C250C30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88" y="2274"/>
              <a:ext cx="771" cy="181"/>
            </a:xfrm>
            <a:prstGeom prst="rect">
              <a:avLst/>
            </a:prstGeom>
            <a:solidFill>
              <a:srgbClr val="FFCC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0" name="Line 19">
              <a:extLst>
                <a:ext uri="{FF2B5EF4-FFF2-40B4-BE49-F238E27FC236}">
                  <a16:creationId xmlns:a16="http://schemas.microsoft.com/office/drawing/2014/main" id="{8FF11237-BF16-4D06-8C1A-A71A660BE3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9" y="2364"/>
              <a:ext cx="4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1" name="Text Box 20">
              <a:extLst>
                <a:ext uri="{FF2B5EF4-FFF2-40B4-BE49-F238E27FC236}">
                  <a16:creationId xmlns:a16="http://schemas.microsoft.com/office/drawing/2014/main" id="{D1271047-0BD7-48F6-B040-0F4DAE7889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0" y="2190"/>
              <a:ext cx="731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TW" sz="2400">
                  <a:solidFill>
                    <a:srgbClr val="CC3300"/>
                  </a:solidFill>
                  <a:latin typeface="Calibri" pitchFamily="34" charset="0"/>
                  <a:ea typeface="PMingLiU" pitchFamily="18" charset="-120"/>
                  <a:cs typeface="Calibri" pitchFamily="34" charset="0"/>
                </a:rPr>
                <a:t>Itemset</a:t>
              </a:r>
            </a:p>
          </p:txBody>
        </p:sp>
      </p:grpSp>
      <p:grpSp>
        <p:nvGrpSpPr>
          <p:cNvPr id="12" name="Group 21">
            <a:extLst>
              <a:ext uri="{FF2B5EF4-FFF2-40B4-BE49-F238E27FC236}">
                <a16:creationId xmlns:a16="http://schemas.microsoft.com/office/drawing/2014/main" id="{949EDB8B-FDFB-4FE9-801C-AE82B33F97FF}"/>
              </a:ext>
            </a:extLst>
          </p:cNvPr>
          <p:cNvGrpSpPr>
            <a:grpSpLocks/>
          </p:cNvGrpSpPr>
          <p:nvPr/>
        </p:nvGrpSpPr>
        <p:grpSpPr bwMode="auto">
          <a:xfrm>
            <a:off x="1219831" y="2635723"/>
            <a:ext cx="7913687" cy="461963"/>
            <a:chOff x="657" y="1260"/>
            <a:chExt cx="4985" cy="291"/>
          </a:xfrm>
        </p:grpSpPr>
        <p:sp>
          <p:nvSpPr>
            <p:cNvPr id="13" name="Rectangle 22">
              <a:extLst>
                <a:ext uri="{FF2B5EF4-FFF2-40B4-BE49-F238E27FC236}">
                  <a16:creationId xmlns:a16="http://schemas.microsoft.com/office/drawing/2014/main" id="{D6F14E58-9DB1-4175-B907-6A0FB013FA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" y="1344"/>
              <a:ext cx="3402" cy="181"/>
            </a:xfrm>
            <a:prstGeom prst="rect">
              <a:avLst/>
            </a:prstGeom>
            <a:solidFill>
              <a:srgbClr val="FFCC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4" name="Line 23">
              <a:extLst>
                <a:ext uri="{FF2B5EF4-FFF2-40B4-BE49-F238E27FC236}">
                  <a16:creationId xmlns:a16="http://schemas.microsoft.com/office/drawing/2014/main" id="{84DE66BC-6BE5-46B3-A6BD-1974AAB3A5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59" y="1434"/>
              <a:ext cx="4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5" name="Text Box 24">
              <a:extLst>
                <a:ext uri="{FF2B5EF4-FFF2-40B4-BE49-F238E27FC236}">
                  <a16:creationId xmlns:a16="http://schemas.microsoft.com/office/drawing/2014/main" id="{FF974A73-011E-4BE0-AD3A-FC095873B2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98" y="1260"/>
              <a:ext cx="1044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TW" sz="2400">
                  <a:solidFill>
                    <a:srgbClr val="CC3300"/>
                  </a:solidFill>
                  <a:latin typeface="Calibri" pitchFamily="34" charset="0"/>
                  <a:ea typeface="PMingLiU" pitchFamily="18" charset="-120"/>
                  <a:cs typeface="Calibri" pitchFamily="34" charset="0"/>
                </a:rPr>
                <a:t>Transaction</a:t>
              </a:r>
            </a:p>
          </p:txBody>
        </p:sp>
      </p:grpSp>
      <p:sp>
        <p:nvSpPr>
          <p:cNvPr id="17" name="Text Box 25">
            <a:extLst>
              <a:ext uri="{FF2B5EF4-FFF2-40B4-BE49-F238E27FC236}">
                <a16:creationId xmlns:a16="http://schemas.microsoft.com/office/drawing/2014/main" id="{DC5309BE-C3F3-4CAF-8765-29838C5A60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2912" y="1304431"/>
            <a:ext cx="53511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r>
              <a:rPr lang="zh-TW" altLang="en-US" sz="2400" b="0" kern="0" dirty="0">
                <a:solidFill>
                  <a:srgbClr val="0070C0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以</a:t>
            </a:r>
            <a:r>
              <a:rPr lang="en-US" altLang="zh-TW" sz="2400" b="0" kern="0" dirty="0" err="1">
                <a:solidFill>
                  <a:srgbClr val="0070C0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Customer_Id</a:t>
            </a:r>
            <a:r>
              <a:rPr lang="en-US" altLang="zh-TW" sz="2400" b="0" kern="0" dirty="0">
                <a:solidFill>
                  <a:srgbClr val="0070C0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 </a:t>
            </a:r>
            <a:r>
              <a:rPr lang="zh-TW" altLang="en-US" sz="2400" b="0" kern="0" dirty="0">
                <a:solidFill>
                  <a:srgbClr val="0070C0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及 </a:t>
            </a:r>
            <a:r>
              <a:rPr lang="en-US" altLang="zh-TW" sz="2400" b="0" kern="0" dirty="0" err="1">
                <a:solidFill>
                  <a:srgbClr val="0070C0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TransactionTime</a:t>
            </a:r>
            <a:r>
              <a:rPr lang="en-US" altLang="zh-TW" sz="2400" b="0" kern="0" dirty="0">
                <a:solidFill>
                  <a:srgbClr val="0070C0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 </a:t>
            </a:r>
            <a:r>
              <a:rPr lang="zh-TW" altLang="en-US" sz="2400" b="0" kern="0" dirty="0">
                <a:solidFill>
                  <a:srgbClr val="0070C0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排序</a:t>
            </a:r>
          </a:p>
        </p:txBody>
      </p:sp>
    </p:spTree>
    <p:extLst>
      <p:ext uri="{BB962C8B-B14F-4D97-AF65-F5344CB8AC3E}">
        <p14:creationId xmlns:p14="http://schemas.microsoft.com/office/powerpoint/2010/main" val="81034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01"/>
    </mc:Choice>
    <mc:Fallback xmlns="">
      <p:transition spd="slow" advTm="155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827584" y="116632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0" kern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4.1 </a:t>
            </a:r>
            <a:r>
              <a:rPr lang="zh-CN" altLang="en-US" sz="3600" b="0" kern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序列模式的基本概念</a:t>
            </a:r>
            <a:endParaRPr lang="en-US" altLang="zh-CN" sz="2800" kern="0" dirty="0">
              <a:solidFill>
                <a:srgbClr val="1557AE"/>
              </a:solidFill>
              <a:latin typeface="Times New Roman" panose="02020603050405020304" pitchFamily="18" charset="0"/>
              <a:ea typeface="方正兰亭中黑_GBK" panose="02000000000000000000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8" name="Picture 12">
            <a:extLst>
              <a:ext uri="{FF2B5EF4-FFF2-40B4-BE49-F238E27FC236}">
                <a16:creationId xmlns:a16="http://schemas.microsoft.com/office/drawing/2014/main" id="{C7A45645-ED70-4A5E-955B-5C37946007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99" t="58000" r="43001" b="20667"/>
          <a:stretch>
            <a:fillRect/>
          </a:stretch>
        </p:blipFill>
        <p:spPr>
          <a:xfrm>
            <a:off x="1522746" y="1765449"/>
            <a:ext cx="4760912" cy="1808163"/>
          </a:xfrm>
          <a:prstGeom prst="rect">
            <a:avLst/>
          </a:prstGeom>
          <a:noFill/>
        </p:spPr>
      </p:pic>
      <p:sp>
        <p:nvSpPr>
          <p:cNvPr id="19" name="Rectangle 13">
            <a:extLst>
              <a:ext uri="{FF2B5EF4-FFF2-40B4-BE49-F238E27FC236}">
                <a16:creationId xmlns:a16="http://schemas.microsoft.com/office/drawing/2014/main" id="{141CD32F-DC15-44F9-A1C6-8E532CCF30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30908" y="1844824"/>
            <a:ext cx="2808288" cy="287338"/>
          </a:xfrm>
          <a:prstGeom prst="rect">
            <a:avLst/>
          </a:prstGeom>
          <a:solidFill>
            <a:srgbClr val="FFCC00">
              <a:alpha val="20000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>
              <a:latin typeface="Calibri" pitchFamily="34" charset="0"/>
              <a:cs typeface="Calibri" pitchFamily="34" charset="0"/>
            </a:endParaRPr>
          </a:p>
        </p:txBody>
      </p:sp>
      <p:grpSp>
        <p:nvGrpSpPr>
          <p:cNvPr id="20" name="Group 14">
            <a:extLst>
              <a:ext uri="{FF2B5EF4-FFF2-40B4-BE49-F238E27FC236}">
                <a16:creationId xmlns:a16="http://schemas.microsoft.com/office/drawing/2014/main" id="{3003AFD0-FD1D-4503-92C4-95009EF88F76}"/>
              </a:ext>
            </a:extLst>
          </p:cNvPr>
          <p:cNvGrpSpPr>
            <a:grpSpLocks/>
          </p:cNvGrpSpPr>
          <p:nvPr/>
        </p:nvGrpSpPr>
        <p:grpSpPr bwMode="auto">
          <a:xfrm>
            <a:off x="3330908" y="2224237"/>
            <a:ext cx="4835525" cy="457200"/>
            <a:chOff x="2426" y="1628"/>
            <a:chExt cx="3046" cy="288"/>
          </a:xfrm>
        </p:grpSpPr>
        <p:sp>
          <p:nvSpPr>
            <p:cNvPr id="21" name="Rectangle 15">
              <a:extLst>
                <a:ext uri="{FF2B5EF4-FFF2-40B4-BE49-F238E27FC236}">
                  <a16:creationId xmlns:a16="http://schemas.microsoft.com/office/drawing/2014/main" id="{C73DFDAB-5ADA-47AD-B570-515464A051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6" y="1700"/>
              <a:ext cx="1769" cy="188"/>
            </a:xfrm>
            <a:prstGeom prst="rect">
              <a:avLst/>
            </a:prstGeom>
            <a:solidFill>
              <a:srgbClr val="FFCC00">
                <a:alpha val="20000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zh-CN" alt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2" name="Line 16">
              <a:extLst>
                <a:ext uri="{FF2B5EF4-FFF2-40B4-BE49-F238E27FC236}">
                  <a16:creationId xmlns:a16="http://schemas.microsoft.com/office/drawing/2014/main" id="{D6E19468-E3E4-4FB7-A33C-81E220BBFEE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5" y="1790"/>
              <a:ext cx="40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3" name="Text Box 17">
              <a:extLst>
                <a:ext uri="{FF2B5EF4-FFF2-40B4-BE49-F238E27FC236}">
                  <a16:creationId xmlns:a16="http://schemas.microsoft.com/office/drawing/2014/main" id="{2B524E10-F094-4B92-B263-EF3699DDB8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8" y="1628"/>
              <a:ext cx="91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36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1pPr>
              <a:lvl2pPr marL="742950" indent="-285750" eaLnBrk="0" hangingPunct="0">
                <a:defRPr sz="36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2pPr>
              <a:lvl3pPr marL="1143000" indent="-228600" eaLnBrk="0" hangingPunct="0">
                <a:defRPr sz="36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3pPr>
              <a:lvl4pPr marL="1600200" indent="-228600" eaLnBrk="0" hangingPunct="0">
                <a:defRPr sz="36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4pPr>
              <a:lvl5pPr marL="2057400" indent="-228600" eaLnBrk="0" hangingPunct="0">
                <a:defRPr sz="36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600">
                  <a:solidFill>
                    <a:schemeClr val="tx1"/>
                  </a:solidFill>
                  <a:latin typeface="Verdana" pitchFamily="34" charset="0"/>
                  <a:ea typeface="宋体" charset="-122"/>
                </a:defRPr>
              </a:lvl9pPr>
            </a:lstStyle>
            <a:p>
              <a:pPr eaLnBrk="1" hangingPunct="1"/>
              <a:r>
                <a:rPr kumimoji="1" lang="en-US" altLang="zh-TW" sz="2400">
                  <a:solidFill>
                    <a:srgbClr val="CC3300"/>
                  </a:solidFill>
                  <a:latin typeface="Calibri" pitchFamily="34" charset="0"/>
                  <a:ea typeface="PMingLiU" pitchFamily="18" charset="-120"/>
                  <a:cs typeface="Calibri" pitchFamily="34" charset="0"/>
                </a:rPr>
                <a:t>Sequence</a:t>
              </a:r>
            </a:p>
          </p:txBody>
        </p:sp>
      </p:grpSp>
      <p:sp>
        <p:nvSpPr>
          <p:cNvPr id="24" name="Text Box 18">
            <a:extLst>
              <a:ext uri="{FF2B5EF4-FFF2-40B4-BE49-F238E27FC236}">
                <a16:creationId xmlns:a16="http://schemas.microsoft.com/office/drawing/2014/main" id="{E7EF6484-C9B5-488D-8A85-1A252C79BE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74699" y="3932387"/>
            <a:ext cx="586660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TW" sz="2400" dirty="0">
                <a:solidFill>
                  <a:srgbClr val="0000FF"/>
                </a:solidFill>
                <a:latin typeface="Calibri" pitchFamily="34" charset="0"/>
                <a:ea typeface="PMingLiU" pitchFamily="18" charset="-120"/>
                <a:cs typeface="Calibri" pitchFamily="34" charset="0"/>
              </a:rPr>
              <a:t>&lt;(30) (90)&gt; is </a:t>
            </a:r>
            <a:r>
              <a:rPr kumimoji="1" lang="en-US" altLang="zh-TW" sz="2400" dirty="0">
                <a:solidFill>
                  <a:srgbClr val="FF0000"/>
                </a:solidFill>
                <a:latin typeface="Calibri" pitchFamily="34" charset="0"/>
                <a:ea typeface="PMingLiU" pitchFamily="18" charset="-120"/>
                <a:cs typeface="Calibri" pitchFamily="34" charset="0"/>
              </a:rPr>
              <a:t>supported</a:t>
            </a:r>
            <a:r>
              <a:rPr kumimoji="1" lang="en-US" altLang="zh-TW" sz="2400" dirty="0">
                <a:solidFill>
                  <a:srgbClr val="0000FF"/>
                </a:solidFill>
                <a:latin typeface="Calibri" pitchFamily="34" charset="0"/>
                <a:ea typeface="PMingLiU" pitchFamily="18" charset="-120"/>
                <a:cs typeface="Calibri" pitchFamily="34" charset="0"/>
              </a:rPr>
              <a:t> by customer 1 and 4</a:t>
            </a:r>
          </a:p>
        </p:txBody>
      </p:sp>
      <p:sp>
        <p:nvSpPr>
          <p:cNvPr id="25" name="Text Box 19">
            <a:extLst>
              <a:ext uri="{FF2B5EF4-FFF2-40B4-BE49-F238E27FC236}">
                <a16:creationId xmlns:a16="http://schemas.microsoft.com/office/drawing/2014/main" id="{5F992A6D-C2D0-4678-9205-318BAE0787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9511" y="4497537"/>
            <a:ext cx="605415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marL="1143000" indent="-228600" eaLnBrk="0" hangingPunct="0">
              <a:defRPr sz="36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eaLnBrk="1" hangingPunct="1"/>
            <a:r>
              <a:rPr kumimoji="1" lang="en-US" altLang="zh-TW" sz="2400" dirty="0">
                <a:solidFill>
                  <a:srgbClr val="0000FF"/>
                </a:solidFill>
                <a:latin typeface="Calibri" pitchFamily="34" charset="0"/>
                <a:ea typeface="PMingLiU" pitchFamily="18" charset="-120"/>
                <a:cs typeface="Calibri" pitchFamily="34" charset="0"/>
              </a:rPr>
              <a:t>&lt;30 (40 70)&gt; is </a:t>
            </a:r>
            <a:r>
              <a:rPr kumimoji="1" lang="en-US" altLang="zh-TW" sz="2400" dirty="0">
                <a:solidFill>
                  <a:srgbClr val="FF0000"/>
                </a:solidFill>
                <a:latin typeface="Calibri" pitchFamily="34" charset="0"/>
                <a:ea typeface="PMingLiU" pitchFamily="18" charset="-120"/>
                <a:cs typeface="Calibri" pitchFamily="34" charset="0"/>
              </a:rPr>
              <a:t>supported</a:t>
            </a:r>
            <a:r>
              <a:rPr kumimoji="1" lang="en-US" altLang="zh-TW" sz="2400" dirty="0">
                <a:solidFill>
                  <a:srgbClr val="0000FF"/>
                </a:solidFill>
                <a:latin typeface="Calibri" pitchFamily="34" charset="0"/>
                <a:ea typeface="PMingLiU" pitchFamily="18" charset="-120"/>
                <a:cs typeface="Calibri" pitchFamily="34" charset="0"/>
              </a:rPr>
              <a:t> by customer 2 and 4</a:t>
            </a:r>
          </a:p>
        </p:txBody>
      </p:sp>
    </p:spTree>
    <p:extLst>
      <p:ext uri="{BB962C8B-B14F-4D97-AF65-F5344CB8AC3E}">
        <p14:creationId xmlns:p14="http://schemas.microsoft.com/office/powerpoint/2010/main" val="24466037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01"/>
    </mc:Choice>
    <mc:Fallback xmlns="">
      <p:transition spd="slow" advTm="155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4" grpId="0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827584" y="116632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b="0" kern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本章内容</a:t>
            </a:r>
            <a:endParaRPr lang="en-US" altLang="zh-CN" sz="2800" kern="0" dirty="0">
              <a:solidFill>
                <a:srgbClr val="1557AE"/>
              </a:solidFill>
              <a:latin typeface="Times New Roman" panose="02020603050405020304" pitchFamily="18" charset="0"/>
              <a:ea typeface="方正兰亭中黑_GBK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DB5AF8B-4605-4505-94F6-0DE4A6745867}"/>
              </a:ext>
            </a:extLst>
          </p:cNvPr>
          <p:cNvSpPr txBox="1">
            <a:spLocks/>
          </p:cNvSpPr>
          <p:nvPr/>
        </p:nvSpPr>
        <p:spPr>
          <a:xfrm>
            <a:off x="611560" y="1295400"/>
            <a:ext cx="7344816" cy="2133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lvl="1" indent="0" eaLnBrk="1" hangingPunct="1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b="0" dirty="0">
                <a:solidFill>
                  <a:srgbClr val="FF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4.1  </a:t>
            </a:r>
            <a:r>
              <a:rPr lang="zh-CN" altLang="en-US" b="0" dirty="0">
                <a:solidFill>
                  <a:srgbClr val="FF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序列模式的基本概念</a:t>
            </a:r>
          </a:p>
          <a:p>
            <a:pPr marL="457200" lvl="1" indent="0" eaLnBrk="1" hangingPunct="1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4.2  GSP</a:t>
            </a:r>
            <a:r>
              <a:rPr lang="zh-CN" altLang="en-US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算法</a:t>
            </a:r>
          </a:p>
          <a:p>
            <a:pPr marL="457200" lvl="1" indent="0" eaLnBrk="1" hangingPunct="1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4.3  </a:t>
            </a:r>
            <a:r>
              <a:rPr lang="en-US" altLang="zh-CN" b="0" dirty="0" err="1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PrefixSpan</a:t>
            </a:r>
            <a:r>
              <a:rPr lang="zh-CN" altLang="en-US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算法</a:t>
            </a:r>
          </a:p>
        </p:txBody>
      </p:sp>
      <p:sp>
        <p:nvSpPr>
          <p:cNvPr id="7" name="圆角矩形 1">
            <a:extLst>
              <a:ext uri="{FF2B5EF4-FFF2-40B4-BE49-F238E27FC236}">
                <a16:creationId xmlns:a16="http://schemas.microsoft.com/office/drawing/2014/main" id="{10FFEEAE-C6CF-49B3-9A03-7964DE8C25BD}"/>
              </a:ext>
            </a:extLst>
          </p:cNvPr>
          <p:cNvSpPr/>
          <p:nvPr/>
        </p:nvSpPr>
        <p:spPr bwMode="auto">
          <a:xfrm>
            <a:off x="863600" y="3861048"/>
            <a:ext cx="7416800" cy="1511300"/>
          </a:xfrm>
          <a:prstGeom prst="roundRect">
            <a:avLst/>
          </a:prstGeom>
          <a:solidFill>
            <a:srgbClr val="FFFFE7"/>
          </a:solidFill>
          <a:ln w="25400" cap="flat" cmpd="sng" algn="ctr">
            <a:solidFill>
              <a:srgbClr val="FF9933"/>
            </a:solidFill>
            <a:prstDash val="solid"/>
            <a:round/>
            <a:headEnd type="none" w="med" len="med"/>
            <a:tailEnd type="triangle" w="lg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tIns="72000" bIns="108000"/>
          <a:lstStyle/>
          <a:p>
            <a:pPr algn="l" eaLnBrk="0" hangingPunct="0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>
                <a:srgbClr val="CC0000"/>
              </a:buClr>
              <a:defRPr/>
            </a:pPr>
            <a:r>
              <a:rPr lang="zh-CN" altLang="en-US" sz="2800" b="0" dirty="0">
                <a:solidFill>
                  <a:srgbClr val="FF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基本要求</a:t>
            </a:r>
            <a:r>
              <a:rPr lang="zh-CN" altLang="en-US" sz="28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：</a:t>
            </a:r>
            <a:r>
              <a:rPr lang="zh-CN" altLang="zh-CN" sz="28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掌握序列模式的基本概念，掌握</a:t>
            </a:r>
            <a:r>
              <a:rPr lang="en-US" altLang="zh-CN" sz="28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GSP</a:t>
            </a:r>
            <a:r>
              <a:rPr lang="zh-CN" altLang="zh-CN" sz="28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、</a:t>
            </a:r>
            <a:r>
              <a:rPr lang="en-US" altLang="zh-CN" sz="2800" b="0" dirty="0" err="1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PrefixSpan</a:t>
            </a:r>
            <a:r>
              <a:rPr lang="zh-CN" altLang="zh-CN" sz="28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两种典型序列模式挖掘算法</a:t>
            </a:r>
          </a:p>
        </p:txBody>
      </p:sp>
    </p:spTree>
    <p:extLst>
      <p:ext uri="{BB962C8B-B14F-4D97-AF65-F5344CB8AC3E}">
        <p14:creationId xmlns:p14="http://schemas.microsoft.com/office/powerpoint/2010/main" val="1634580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01"/>
    </mc:Choice>
    <mc:Fallback xmlns="">
      <p:transition spd="slow" advTm="1550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827584" y="116632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0" kern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4.1 </a:t>
            </a:r>
            <a:r>
              <a:rPr lang="zh-CN" altLang="en-US" sz="3600" b="0" kern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序列模式的基本概念</a:t>
            </a:r>
            <a:endParaRPr lang="en-US" altLang="zh-CN" sz="2800" kern="0" dirty="0">
              <a:solidFill>
                <a:srgbClr val="1557AE"/>
              </a:solidFill>
              <a:latin typeface="Times New Roman" panose="02020603050405020304" pitchFamily="18" charset="0"/>
              <a:ea typeface="方正兰亭中黑_GBK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04369A7-9701-40CA-8CFB-08266BC9E3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264" y="980728"/>
            <a:ext cx="8295455" cy="5221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9900" indent="-46990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9pPr>
          </a:lstStyle>
          <a:p>
            <a:pPr algn="l" eaLnBrk="1" hangingPunct="1">
              <a:lnSpc>
                <a:spcPct val="150000"/>
              </a:lnSpc>
              <a:spcBef>
                <a:spcPts val="60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方正兰亭中黑_GBK" panose="02000000000000000000" charset="-122"/>
                <a:ea typeface="方正兰亭中黑_GBK" panose="02000000000000000000" charset="-122"/>
              </a:rPr>
              <a:t>序列模式的限制：</a:t>
            </a:r>
            <a:endParaRPr lang="en-US" altLang="zh-CN" sz="28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兰亭中黑_GBK" panose="02000000000000000000" charset="-122"/>
              <a:ea typeface="方正兰亭中黑_GBK" panose="02000000000000000000" charset="-122"/>
            </a:endParaRPr>
          </a:p>
          <a:p>
            <a:pPr marL="615950" lvl="1" indent="-342900" algn="l" eaLnBrk="1" hangingPunct="1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ü"/>
            </a:pPr>
            <a:r>
              <a:rPr lang="zh-CN" altLang="en-US" sz="2400" b="0" kern="0" dirty="0">
                <a:solidFill>
                  <a:srgbClr val="0070C0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时间限制</a:t>
            </a:r>
            <a:endParaRPr lang="en-US" altLang="zh-CN" sz="2400" b="0" kern="0" dirty="0">
              <a:solidFill>
                <a:srgbClr val="0070C0"/>
              </a:solidFill>
              <a:latin typeface="Times New Roman" panose="02020603050405020304" pitchFamily="18" charset="0"/>
              <a:ea typeface="方正兰亭中黑_GBK" panose="02000000000000000000" pitchFamily="2" charset="-122"/>
              <a:cs typeface="Times New Roman" panose="02020603050405020304" pitchFamily="18" charset="0"/>
            </a:endParaRPr>
          </a:p>
          <a:p>
            <a:pPr lvl="1" algn="l" eaLnBrk="1" hangingPunct="1">
              <a:lnSpc>
                <a:spcPct val="13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400" b="0" kern="0" dirty="0">
                <a:solidFill>
                  <a:srgbClr val="0070C0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相邻事件之间最大与</a:t>
            </a:r>
            <a:r>
              <a:rPr lang="en-US" altLang="zh-CN" sz="2400" b="0" kern="0" dirty="0">
                <a:solidFill>
                  <a:srgbClr val="0070C0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/</a:t>
            </a:r>
            <a:r>
              <a:rPr lang="zh-CN" altLang="en-US" sz="2400" b="0" kern="0" dirty="0">
                <a:solidFill>
                  <a:srgbClr val="0070C0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或最小的时间间隔</a:t>
            </a:r>
            <a:endParaRPr lang="en-US" altLang="zh-TW" sz="2400" b="0" kern="0" dirty="0">
              <a:solidFill>
                <a:srgbClr val="0070C0"/>
              </a:solidFill>
              <a:latin typeface="Times New Roman" panose="02020603050405020304" pitchFamily="18" charset="0"/>
              <a:ea typeface="方正兰亭中黑_GBK" panose="02000000000000000000" pitchFamily="2" charset="-122"/>
              <a:cs typeface="Times New Roman" panose="02020603050405020304" pitchFamily="18" charset="0"/>
            </a:endParaRPr>
          </a:p>
          <a:p>
            <a:pPr lvl="1" algn="l" eaLnBrk="1" hangingPunct="1">
              <a:lnSpc>
                <a:spcPct val="130000"/>
              </a:lnSpc>
              <a:spcBef>
                <a:spcPct val="20000"/>
              </a:spcBef>
              <a:buFontTx/>
              <a:buChar char="–"/>
            </a:pPr>
            <a:r>
              <a:rPr lang="zh-CN" altLang="en-US" sz="2400" b="0" kern="0" dirty="0">
                <a:solidFill>
                  <a:srgbClr val="0070C0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例如</a:t>
            </a:r>
            <a:r>
              <a:rPr lang="en-US" altLang="zh-TW" sz="2400" b="0" kern="0" dirty="0">
                <a:solidFill>
                  <a:srgbClr val="0070C0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: </a:t>
            </a:r>
            <a:r>
              <a:rPr lang="zh-CN" altLang="en-US" sz="2400" b="0" kern="0" dirty="0">
                <a:solidFill>
                  <a:srgbClr val="0070C0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购买</a:t>
            </a:r>
            <a:r>
              <a:rPr lang="en-US" altLang="zh-TW" sz="2400" b="0" kern="0" dirty="0">
                <a:solidFill>
                  <a:srgbClr val="0070C0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‘</a:t>
            </a:r>
            <a:r>
              <a:rPr lang="en-US" altLang="zh-TW" sz="2400" b="0" kern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Foundation</a:t>
            </a:r>
            <a:r>
              <a:rPr lang="en-US" altLang="zh-TW" sz="2400" b="0" kern="0" dirty="0">
                <a:solidFill>
                  <a:srgbClr val="0070C0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’, </a:t>
            </a:r>
            <a:r>
              <a:rPr lang="zh-CN" altLang="en-US" sz="2400" b="0" kern="0" dirty="0">
                <a:solidFill>
                  <a:srgbClr val="0070C0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然后购买</a:t>
            </a:r>
            <a:r>
              <a:rPr lang="en-US" altLang="zh-TW" sz="2400" b="0" kern="0" dirty="0">
                <a:solidFill>
                  <a:srgbClr val="0070C0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‘</a:t>
            </a:r>
            <a:r>
              <a:rPr lang="en-US" altLang="zh-TW" sz="2400" b="0" kern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Foundation and Empire</a:t>
            </a:r>
            <a:r>
              <a:rPr lang="en-US" altLang="zh-TW" sz="2400" b="0" kern="0" dirty="0">
                <a:solidFill>
                  <a:srgbClr val="0070C0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’  </a:t>
            </a:r>
            <a:r>
              <a:rPr lang="zh-CN" altLang="en-US" sz="2400" b="0" kern="0" dirty="0">
                <a:solidFill>
                  <a:srgbClr val="0070C0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与</a:t>
            </a:r>
            <a:r>
              <a:rPr lang="en-US" altLang="zh-TW" sz="2400" b="0" kern="0" dirty="0">
                <a:solidFill>
                  <a:srgbClr val="0070C0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‘</a:t>
            </a:r>
            <a:r>
              <a:rPr lang="en-US" altLang="zh-TW" sz="2400" b="0" kern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Ringworld</a:t>
            </a:r>
            <a:r>
              <a:rPr lang="en-US" altLang="zh-TW" sz="2400" b="0" kern="0" dirty="0">
                <a:solidFill>
                  <a:srgbClr val="0070C0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’  </a:t>
            </a:r>
            <a:r>
              <a:rPr lang="zh-CN" altLang="en-US" sz="2400" b="0" kern="0" dirty="0">
                <a:solidFill>
                  <a:srgbClr val="0070C0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应在三个月之内</a:t>
            </a:r>
            <a:r>
              <a:rPr lang="en-US" altLang="zh-TW" sz="2400" b="0" kern="0" dirty="0">
                <a:solidFill>
                  <a:srgbClr val="0070C0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. </a:t>
            </a:r>
          </a:p>
          <a:p>
            <a:pPr marL="615950" lvl="1" indent="-342900" algn="l" eaLnBrk="1" hangingPunct="1">
              <a:lnSpc>
                <a:spcPct val="130000"/>
              </a:lnSpc>
              <a:spcBef>
                <a:spcPct val="20000"/>
              </a:spcBef>
              <a:buFont typeface="Wingdings" pitchFamily="2" charset="2"/>
              <a:buChar char="ü"/>
            </a:pPr>
            <a:r>
              <a:rPr lang="zh-CN" altLang="en-US" sz="2400" b="0" kern="0" dirty="0">
                <a:solidFill>
                  <a:srgbClr val="0070C0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分类体系</a:t>
            </a:r>
            <a:endParaRPr lang="en-US" altLang="zh-CN" sz="2400" b="0" kern="0" dirty="0">
              <a:solidFill>
                <a:srgbClr val="0070C0"/>
              </a:solidFill>
              <a:latin typeface="Times New Roman" panose="02020603050405020304" pitchFamily="18" charset="0"/>
              <a:ea typeface="方正兰亭中黑_GBK" panose="02000000000000000000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7905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01"/>
    </mc:Choice>
    <mc:Fallback xmlns="">
      <p:transition spd="slow" advTm="1550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827584" y="116632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0" kern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4.1 </a:t>
            </a:r>
            <a:r>
              <a:rPr lang="zh-CN" altLang="en-US" sz="3600" b="0" kern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序列模式的基本概念</a:t>
            </a:r>
            <a:endParaRPr lang="en-US" altLang="zh-CN" sz="2800" kern="0" dirty="0">
              <a:solidFill>
                <a:srgbClr val="1557AE"/>
              </a:solidFill>
              <a:latin typeface="Times New Roman" panose="02020603050405020304" pitchFamily="18" charset="0"/>
              <a:ea typeface="方正兰亭中黑_GBK" panose="02000000000000000000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D3F4047B-3784-4AEF-A632-14E5DE88E2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392" y="1052736"/>
            <a:ext cx="8077200" cy="2681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 Box 3">
            <a:extLst>
              <a:ext uri="{FF2B5EF4-FFF2-40B4-BE49-F238E27FC236}">
                <a16:creationId xmlns:a16="http://schemas.microsoft.com/office/drawing/2014/main" id="{BF0E83C8-3717-46DE-83AD-1F5ABB7D5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3790" y="4023797"/>
            <a:ext cx="7924800" cy="20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6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1pPr>
            <a:lvl2pPr marL="742950" indent="-285750" eaLnBrk="0" hangingPunct="0">
              <a:defRPr sz="36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2pPr>
            <a:lvl3pPr eaLnBrk="0" hangingPunct="0">
              <a:defRPr sz="36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3pPr>
            <a:lvl4pPr marL="1600200" indent="-228600" eaLnBrk="0" hangingPunct="0">
              <a:defRPr sz="36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4pPr>
            <a:lvl5pPr marL="2057400" indent="-228600" eaLnBrk="0" hangingPunct="0">
              <a:defRPr sz="36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Verdana" pitchFamily="34" charset="0"/>
                <a:ea typeface="宋体" charset="-122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altLang="zh-TW" sz="2000" dirty="0">
                <a:latin typeface="Calibri" pitchFamily="34" charset="0"/>
                <a:ea typeface="PMingLiU" pitchFamily="18" charset="-120"/>
                <a:cs typeface="Calibri" pitchFamily="34" charset="0"/>
              </a:rPr>
              <a:t>Example: A customer who bought </a:t>
            </a:r>
            <a:r>
              <a:rPr lang="en-US" altLang="zh-TW" sz="2000" dirty="0" err="1">
                <a:solidFill>
                  <a:srgbClr val="0000FF"/>
                </a:solidFill>
                <a:latin typeface="Calibri" pitchFamily="34" charset="0"/>
                <a:ea typeface="PMingLiU" pitchFamily="18" charset="-120"/>
                <a:cs typeface="Calibri" pitchFamily="34" charset="0"/>
              </a:rPr>
              <a:t>Foundation</a:t>
            </a:r>
            <a:r>
              <a:rPr lang="en-US" altLang="zh-TW" sz="2000" dirty="0" err="1">
                <a:latin typeface="Calibri" pitchFamily="34" charset="0"/>
                <a:ea typeface="PMingLiU" pitchFamily="18" charset="-120"/>
                <a:cs typeface="Calibri" pitchFamily="34" charset="0"/>
              </a:rPr>
              <a:t>,then</a:t>
            </a:r>
            <a:r>
              <a:rPr lang="en-US" altLang="zh-TW" sz="2000" dirty="0">
                <a:latin typeface="Calibri" pitchFamily="34" charset="0"/>
                <a:ea typeface="PMingLiU" pitchFamily="18" charset="-120"/>
                <a:cs typeface="Calibri" pitchFamily="34" charset="0"/>
              </a:rPr>
              <a:t> </a:t>
            </a:r>
            <a:r>
              <a:rPr lang="en-US" altLang="zh-TW" sz="2000" dirty="0">
                <a:solidFill>
                  <a:srgbClr val="0000FF"/>
                </a:solidFill>
                <a:latin typeface="Calibri" pitchFamily="34" charset="0"/>
                <a:ea typeface="PMingLiU" pitchFamily="18" charset="-120"/>
                <a:cs typeface="Calibri" pitchFamily="34" charset="0"/>
              </a:rPr>
              <a:t>Perfect Spy</a:t>
            </a:r>
            <a:r>
              <a:rPr lang="en-US" altLang="zh-TW" sz="2000" dirty="0">
                <a:latin typeface="Calibri" pitchFamily="34" charset="0"/>
                <a:ea typeface="PMingLiU" pitchFamily="18" charset="-120"/>
                <a:cs typeface="Calibri" pitchFamily="34" charset="0"/>
              </a:rPr>
              <a:t>, </a:t>
            </a:r>
            <a:br>
              <a:rPr lang="en-US" altLang="zh-TW" sz="2000" dirty="0">
                <a:latin typeface="Calibri" pitchFamily="34" charset="0"/>
                <a:ea typeface="PMingLiU" pitchFamily="18" charset="-120"/>
                <a:cs typeface="Calibri" pitchFamily="34" charset="0"/>
              </a:rPr>
            </a:br>
            <a:r>
              <a:rPr lang="en-US" altLang="zh-TW" sz="2000" dirty="0">
                <a:latin typeface="Calibri" pitchFamily="34" charset="0"/>
                <a:ea typeface="PMingLiU" pitchFamily="18" charset="-120"/>
                <a:cs typeface="Calibri" pitchFamily="34" charset="0"/>
              </a:rPr>
              <a:t>              would support the following patterns:</a:t>
            </a:r>
          </a:p>
          <a:p>
            <a:pPr lvl="2" algn="l" eaLnBrk="1" hangingPunct="1">
              <a:spcBef>
                <a:spcPct val="50000"/>
              </a:spcBef>
              <a:buFontTx/>
              <a:buChar char="•"/>
            </a:pPr>
            <a:r>
              <a:rPr lang="en-US" altLang="zh-TW" sz="2000" dirty="0">
                <a:solidFill>
                  <a:srgbClr val="0000FF"/>
                </a:solidFill>
                <a:latin typeface="Calibri" pitchFamily="34" charset="0"/>
                <a:ea typeface="PMingLiU" pitchFamily="18" charset="-120"/>
                <a:cs typeface="Calibri" pitchFamily="34" charset="0"/>
              </a:rPr>
              <a:t>Foundation</a:t>
            </a:r>
            <a:r>
              <a:rPr lang="en-US" altLang="zh-TW" sz="2000" dirty="0">
                <a:latin typeface="Calibri" pitchFamily="34" charset="0"/>
                <a:ea typeface="PMingLiU" pitchFamily="18" charset="-120"/>
                <a:cs typeface="Calibri" pitchFamily="34" charset="0"/>
              </a:rPr>
              <a:t>, then </a:t>
            </a:r>
            <a:r>
              <a:rPr lang="en-US" altLang="zh-TW" sz="2000" dirty="0">
                <a:solidFill>
                  <a:srgbClr val="0000FF"/>
                </a:solidFill>
                <a:latin typeface="Calibri" pitchFamily="34" charset="0"/>
                <a:ea typeface="PMingLiU" pitchFamily="18" charset="-120"/>
                <a:cs typeface="Calibri" pitchFamily="34" charset="0"/>
              </a:rPr>
              <a:t>Perfect Spy</a:t>
            </a:r>
            <a:endParaRPr lang="en-US" altLang="zh-TW" sz="2000" dirty="0">
              <a:latin typeface="Calibri" pitchFamily="34" charset="0"/>
              <a:ea typeface="PMingLiU" pitchFamily="18" charset="-120"/>
              <a:cs typeface="Calibri" pitchFamily="34" charset="0"/>
            </a:endParaRPr>
          </a:p>
          <a:p>
            <a:pPr lvl="2" algn="l" eaLnBrk="1" hangingPunct="1">
              <a:spcBef>
                <a:spcPct val="50000"/>
              </a:spcBef>
              <a:buFontTx/>
              <a:buChar char="•"/>
            </a:pPr>
            <a:r>
              <a:rPr lang="en-US" altLang="zh-TW" sz="2000" dirty="0">
                <a:solidFill>
                  <a:srgbClr val="0000FF"/>
                </a:solidFill>
                <a:latin typeface="Calibri" pitchFamily="34" charset="0"/>
                <a:ea typeface="PMingLiU" pitchFamily="18" charset="-120"/>
                <a:cs typeface="Calibri" pitchFamily="34" charset="0"/>
              </a:rPr>
              <a:t>Asimov</a:t>
            </a:r>
            <a:r>
              <a:rPr lang="en-US" altLang="zh-TW" sz="2000" dirty="0">
                <a:latin typeface="Calibri" pitchFamily="34" charset="0"/>
                <a:ea typeface="PMingLiU" pitchFamily="18" charset="-120"/>
                <a:cs typeface="Calibri" pitchFamily="34" charset="0"/>
              </a:rPr>
              <a:t>, then </a:t>
            </a:r>
            <a:r>
              <a:rPr lang="en-US" altLang="zh-TW" sz="2000" dirty="0">
                <a:solidFill>
                  <a:srgbClr val="0000FF"/>
                </a:solidFill>
                <a:latin typeface="Calibri" pitchFamily="34" charset="0"/>
                <a:ea typeface="PMingLiU" pitchFamily="18" charset="-120"/>
                <a:cs typeface="Calibri" pitchFamily="34" charset="0"/>
              </a:rPr>
              <a:t>Perfect Spy</a:t>
            </a:r>
          </a:p>
          <a:p>
            <a:pPr lvl="2" algn="l" eaLnBrk="1" hangingPunct="1">
              <a:spcBef>
                <a:spcPct val="50000"/>
              </a:spcBef>
              <a:buFontTx/>
              <a:buChar char="•"/>
            </a:pPr>
            <a:r>
              <a:rPr lang="en-US" altLang="zh-TW" sz="2000" dirty="0">
                <a:solidFill>
                  <a:srgbClr val="0000FF"/>
                </a:solidFill>
                <a:latin typeface="Calibri" pitchFamily="34" charset="0"/>
                <a:ea typeface="PMingLiU" pitchFamily="18" charset="-120"/>
                <a:cs typeface="Calibri" pitchFamily="34" charset="0"/>
              </a:rPr>
              <a:t>Science Fiction</a:t>
            </a:r>
            <a:r>
              <a:rPr lang="en-US" altLang="zh-TW" sz="2000" dirty="0">
                <a:latin typeface="Calibri" pitchFamily="34" charset="0"/>
                <a:ea typeface="PMingLiU" pitchFamily="18" charset="-120"/>
                <a:cs typeface="Calibri" pitchFamily="34" charset="0"/>
              </a:rPr>
              <a:t>, then </a:t>
            </a:r>
            <a:r>
              <a:rPr lang="en-US" altLang="zh-TW" sz="2000" dirty="0">
                <a:solidFill>
                  <a:srgbClr val="0000FF"/>
                </a:solidFill>
                <a:latin typeface="Calibri" pitchFamily="34" charset="0"/>
                <a:ea typeface="PMingLiU" pitchFamily="18" charset="-120"/>
                <a:cs typeface="Calibri" pitchFamily="34" charset="0"/>
              </a:rPr>
              <a:t>Le </a:t>
            </a:r>
            <a:r>
              <a:rPr lang="en-US" altLang="zh-TW" sz="2000" dirty="0" err="1">
                <a:solidFill>
                  <a:srgbClr val="0000FF"/>
                </a:solidFill>
                <a:latin typeface="Calibri" pitchFamily="34" charset="0"/>
                <a:ea typeface="PMingLiU" pitchFamily="18" charset="-120"/>
                <a:cs typeface="Calibri" pitchFamily="34" charset="0"/>
              </a:rPr>
              <a:t>Carre</a:t>
            </a:r>
            <a:endParaRPr lang="en-US" altLang="zh-TW" sz="2000" dirty="0">
              <a:solidFill>
                <a:srgbClr val="0000FF"/>
              </a:solidFill>
              <a:latin typeface="Calibri" pitchFamily="34" charset="0"/>
              <a:ea typeface="PMingLiU" pitchFamily="18" charset="-12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8042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01"/>
    </mc:Choice>
    <mc:Fallback xmlns="">
      <p:transition spd="slow" advTm="1550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827584" y="116632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0" kern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4.1 </a:t>
            </a:r>
            <a:r>
              <a:rPr lang="zh-CN" altLang="en-US" sz="3600" b="0" kern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序列模式的基本概念</a:t>
            </a:r>
            <a:endParaRPr lang="en-US" altLang="zh-CN" sz="2800" kern="0" dirty="0">
              <a:solidFill>
                <a:srgbClr val="1557AE"/>
              </a:solidFill>
              <a:latin typeface="Times New Roman" panose="02020603050405020304" pitchFamily="18" charset="0"/>
              <a:ea typeface="方正兰亭中黑_GBK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F1BC181-220D-4317-9B71-B4C0935B5B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0193" y="1124744"/>
            <a:ext cx="8583613" cy="5108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9900" indent="-46990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ts val="60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zh-CN" altLang="en-US" sz="2800" dirty="0">
                <a:solidFill>
                  <a:srgbClr val="FF0000"/>
                </a:solidFill>
                <a:latin typeface="方正兰亭中黑_GBK" panose="02000000000000000000" charset="-122"/>
                <a:ea typeface="方正兰亭中黑_GBK" panose="02000000000000000000" charset="-122"/>
              </a:rPr>
              <a:t>序列模式挖掘问题描述</a:t>
            </a:r>
            <a:endParaRPr lang="en-US" altLang="zh-CN" sz="2800" dirty="0">
              <a:solidFill>
                <a:srgbClr val="FF0000"/>
              </a:solidFill>
              <a:latin typeface="方正兰亭中黑_GBK" panose="02000000000000000000" charset="-122"/>
              <a:ea typeface="方正兰亭中黑_GBK" panose="02000000000000000000" charset="-122"/>
            </a:endParaRPr>
          </a:p>
          <a:p>
            <a:pPr marL="615950" lvl="1" indent="-342900" algn="l" eaLnBrk="1" hangingPunct="1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400" dirty="0">
                <a:solidFill>
                  <a:srgbClr val="0000FF"/>
                </a:solidFill>
                <a:latin typeface="Calibri" pitchFamily="34" charset="0"/>
                <a:ea typeface="+mn-ea"/>
                <a:cs typeface="Calibri" pitchFamily="34" charset="0"/>
              </a:rPr>
              <a:t>输入</a:t>
            </a:r>
            <a:endParaRPr lang="en-US" altLang="zh-CN" sz="2400" dirty="0">
              <a:solidFill>
                <a:srgbClr val="0000FF"/>
              </a:solidFill>
              <a:latin typeface="Calibri" pitchFamily="34" charset="0"/>
              <a:ea typeface="+mn-ea"/>
              <a:cs typeface="Calibri" pitchFamily="34" charset="0"/>
            </a:endParaRPr>
          </a:p>
          <a:p>
            <a:pPr lvl="1" algn="l" eaLnBrk="1" hangingPunct="1">
              <a:lnSpc>
                <a:spcPct val="120000"/>
              </a:lnSpc>
              <a:spcBef>
                <a:spcPts val="600"/>
              </a:spcBef>
              <a:buFontTx/>
              <a:buChar char="–"/>
            </a:pPr>
            <a:r>
              <a:rPr lang="zh-CN" altLang="en-US" sz="24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对于序列数据库</a:t>
            </a:r>
            <a:r>
              <a:rPr lang="en-US" altLang="zh-CN" sz="24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 D :</a:t>
            </a:r>
          </a:p>
          <a:p>
            <a:pPr lvl="2" algn="l" eaLnBrk="1" hangingPunct="1">
              <a:lnSpc>
                <a:spcPct val="120000"/>
              </a:lnSpc>
              <a:spcBef>
                <a:spcPts val="600"/>
              </a:spcBef>
              <a:buFontTx/>
              <a:buChar char="•"/>
            </a:pPr>
            <a:r>
              <a:rPr lang="en-US" altLang="zh-CN" sz="24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I={i</a:t>
            </a:r>
            <a:r>
              <a:rPr lang="en-US" altLang="zh-CN" sz="2400" b="0" baseline="-2500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1</a:t>
            </a:r>
            <a:r>
              <a:rPr lang="en-US" altLang="zh-CN" sz="24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, i</a:t>
            </a:r>
            <a:r>
              <a:rPr lang="en-US" altLang="zh-CN" sz="2400" b="0" baseline="-2500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2</a:t>
            </a:r>
            <a:r>
              <a:rPr lang="en-US" altLang="zh-CN" sz="24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,…,i</a:t>
            </a:r>
            <a:r>
              <a:rPr lang="en-US" altLang="zh-CN" sz="2400" b="0" baseline="-2500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n</a:t>
            </a:r>
            <a:r>
              <a:rPr lang="en-US" altLang="zh-CN" sz="24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} </a:t>
            </a:r>
            <a:r>
              <a:rPr lang="zh-CN" altLang="en-US" sz="24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是所有项目的集合</a:t>
            </a:r>
            <a:endParaRPr lang="en-US" altLang="zh-CN" sz="2400" b="0" dirty="0">
              <a:solidFill>
                <a:srgbClr val="0070C0"/>
              </a:solidFill>
              <a:latin typeface="Calibri" panose="020F0502020204030204" pitchFamily="34" charset="0"/>
              <a:ea typeface="方正兰亭中黑_GBK" panose="02000000000000000000" pitchFamily="2" charset="-122"/>
              <a:cs typeface="Calibri" panose="020F0502020204030204" pitchFamily="34" charset="0"/>
            </a:endParaRPr>
          </a:p>
          <a:p>
            <a:pPr lvl="2" algn="l" eaLnBrk="1" hangingPunct="1">
              <a:lnSpc>
                <a:spcPct val="120000"/>
              </a:lnSpc>
              <a:spcBef>
                <a:spcPts val="600"/>
              </a:spcBef>
              <a:buFontTx/>
              <a:buChar char="•"/>
            </a:pPr>
            <a:r>
              <a:rPr lang="zh-CN" altLang="en-US" sz="24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每个序列都是按时间排列的一组交易</a:t>
            </a:r>
            <a:endParaRPr lang="en-US" altLang="zh-CN" sz="2400" b="0" dirty="0">
              <a:solidFill>
                <a:srgbClr val="0070C0"/>
              </a:solidFill>
              <a:latin typeface="Calibri" panose="020F0502020204030204" pitchFamily="34" charset="0"/>
              <a:ea typeface="方正兰亭中黑_GBK" panose="02000000000000000000" pitchFamily="2" charset="-122"/>
              <a:cs typeface="Calibri" panose="020F0502020204030204" pitchFamily="34" charset="0"/>
            </a:endParaRPr>
          </a:p>
          <a:p>
            <a:pPr lvl="2" algn="l" eaLnBrk="1" hangingPunct="1">
              <a:lnSpc>
                <a:spcPct val="120000"/>
              </a:lnSpc>
              <a:spcBef>
                <a:spcPts val="600"/>
              </a:spcBef>
              <a:buFontTx/>
              <a:buChar char="•"/>
            </a:pPr>
            <a:r>
              <a:rPr lang="zh-CN" altLang="en-US" sz="24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每个交易包含以下字段</a:t>
            </a:r>
            <a:r>
              <a:rPr lang="en-US" altLang="zh-CN" sz="24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:sequence-id, transaction-id, transaction-time and a set of items.</a:t>
            </a:r>
          </a:p>
          <a:p>
            <a:pPr marL="615950" lvl="1" indent="-342900" algn="l" eaLnBrk="1" hangingPunct="1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zh-CN" altLang="en-US" sz="2400" dirty="0">
                <a:solidFill>
                  <a:srgbClr val="0000FF"/>
                </a:solidFill>
                <a:latin typeface="Calibri" pitchFamily="34" charset="0"/>
                <a:ea typeface="+mn-ea"/>
                <a:cs typeface="Calibri" pitchFamily="34" charset="0"/>
              </a:rPr>
              <a:t>问题</a:t>
            </a:r>
            <a:endParaRPr lang="en-US" altLang="zh-CN" sz="2400" dirty="0">
              <a:solidFill>
                <a:srgbClr val="0000FF"/>
              </a:solidFill>
              <a:latin typeface="Calibri" pitchFamily="34" charset="0"/>
              <a:ea typeface="+mn-ea"/>
              <a:cs typeface="Calibri" pitchFamily="34" charset="0"/>
            </a:endParaRPr>
          </a:p>
          <a:p>
            <a:pPr lvl="1" algn="l" eaLnBrk="1" hangingPunct="1">
              <a:lnSpc>
                <a:spcPct val="120000"/>
              </a:lnSpc>
              <a:spcBef>
                <a:spcPts val="600"/>
              </a:spcBef>
              <a:buFontTx/>
              <a:buChar char="–"/>
            </a:pPr>
            <a:r>
              <a:rPr lang="zh-CN" altLang="en-US" sz="24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找到满足最小支持度的所有序列模式</a:t>
            </a:r>
            <a:endParaRPr lang="en-US" altLang="zh-CN" sz="2400" b="0" dirty="0">
              <a:solidFill>
                <a:srgbClr val="0070C0"/>
              </a:solidFill>
              <a:latin typeface="Calibri" panose="020F0502020204030204" pitchFamily="34" charset="0"/>
              <a:ea typeface="方正兰亭中黑_GBK" panose="02000000000000000000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9103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01"/>
    </mc:Choice>
    <mc:Fallback xmlns="">
      <p:transition spd="slow" advTm="1550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827584" y="116632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0" kern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4.1 </a:t>
            </a:r>
            <a:r>
              <a:rPr lang="zh-CN" altLang="en-US" sz="3600" b="0" kern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序列模式的基本概念</a:t>
            </a:r>
            <a:endParaRPr lang="en-US" altLang="zh-CN" sz="2800" kern="0" dirty="0">
              <a:solidFill>
                <a:srgbClr val="1557AE"/>
              </a:solidFill>
              <a:latin typeface="Times New Roman" panose="02020603050405020304" pitchFamily="18" charset="0"/>
              <a:ea typeface="方正兰亭中黑_GBK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932C1B8-35EC-4EA6-A215-D9FF7B7BA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8841" y="1444533"/>
            <a:ext cx="8583613" cy="37846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9900" indent="-46990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9pPr>
          </a:lstStyle>
          <a:p>
            <a:pPr algn="l" eaLnBrk="1" hangingPunct="1">
              <a:lnSpc>
                <a:spcPct val="120000"/>
              </a:lnSpc>
              <a:spcBef>
                <a:spcPts val="60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zh-CN" altLang="en-US" sz="2800" dirty="0">
                <a:solidFill>
                  <a:srgbClr val="FF0000"/>
                </a:solidFill>
                <a:latin typeface="方正兰亭中黑_GBK" panose="02000000000000000000" charset="-122"/>
                <a:ea typeface="方正兰亭中黑_GBK" panose="02000000000000000000" charset="-122"/>
              </a:rPr>
              <a:t>主要算法</a:t>
            </a:r>
            <a:endParaRPr lang="en-US" altLang="zh-CN" sz="2800" dirty="0">
              <a:solidFill>
                <a:srgbClr val="FF0000"/>
              </a:solidFill>
              <a:latin typeface="方正兰亭中黑_GBK" panose="02000000000000000000" charset="-122"/>
              <a:ea typeface="方正兰亭中黑_GBK" panose="02000000000000000000" charset="-122"/>
            </a:endParaRPr>
          </a:p>
          <a:p>
            <a:pPr marL="898525" lvl="1" indent="-441325" eaLnBrk="1" hangingPunct="1">
              <a:lnSpc>
                <a:spcPct val="120000"/>
              </a:lnSpc>
              <a:spcBef>
                <a:spcPts val="400"/>
              </a:spcBef>
              <a:buClr>
                <a:srgbClr val="0000FF"/>
              </a:buClr>
              <a:buFont typeface="Wingdings" pitchFamily="2" charset="2"/>
              <a:buChar char="ü"/>
            </a:pPr>
            <a:r>
              <a:rPr lang="zh-CN" altLang="en-US" sz="24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类</a:t>
            </a:r>
            <a:r>
              <a:rPr lang="en-US" altLang="zh-CN" sz="2400" b="0" dirty="0" err="1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Apriori</a:t>
            </a:r>
            <a:r>
              <a:rPr lang="zh-CN" altLang="en-US" sz="2400" b="0" dirty="0">
                <a:solidFill>
                  <a:srgbClr val="0070C0"/>
                </a:solidFill>
                <a:latin typeface="方正兰亭中黑_GBK" panose="02000000000000000000" charset="-122"/>
                <a:ea typeface="方正兰亭中黑_GBK" panose="02000000000000000000" charset="-122"/>
                <a:cs typeface="Calibri" panose="020F0502020204030204" pitchFamily="34" charset="0"/>
              </a:rPr>
              <a:t>算法</a:t>
            </a:r>
            <a:endParaRPr lang="en-US" altLang="zh-CN" sz="2400" b="0" dirty="0">
              <a:solidFill>
                <a:srgbClr val="0070C0"/>
              </a:solidFill>
              <a:latin typeface="方正兰亭中黑_GBK" panose="02000000000000000000" charset="-122"/>
              <a:ea typeface="方正兰亭中黑_GBK" panose="02000000000000000000" charset="-122"/>
              <a:cs typeface="Calibri" panose="020F0502020204030204" pitchFamily="34" charset="0"/>
            </a:endParaRPr>
          </a:p>
          <a:p>
            <a:pPr marL="1158875" lvl="2" indent="-301625" algn="l" eaLnBrk="1" hangingPunct="1">
              <a:lnSpc>
                <a:spcPct val="120000"/>
              </a:lnSpc>
              <a:spcBef>
                <a:spcPts val="400"/>
              </a:spcBef>
              <a:buFont typeface="Arial" pitchFamily="34" charset="0"/>
              <a:buChar char="•"/>
            </a:pPr>
            <a:r>
              <a:rPr lang="en-US" altLang="zh-CN" sz="2000" b="0" dirty="0">
                <a:solidFill>
                  <a:srgbClr val="FF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GSP(Generalized Sequential Patterns)</a:t>
            </a:r>
            <a:r>
              <a:rPr lang="zh-CN" altLang="en-US" sz="20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：</a:t>
            </a:r>
            <a:r>
              <a:rPr lang="en-US" altLang="zh-CN" sz="20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Srikant &amp;  Agrawal [EDBT’96]</a:t>
            </a:r>
          </a:p>
          <a:p>
            <a:pPr marL="1158875" lvl="2" indent="-301625" algn="l" eaLnBrk="1" hangingPunct="1">
              <a:lnSpc>
                <a:spcPct val="120000"/>
              </a:lnSpc>
              <a:spcBef>
                <a:spcPts val="400"/>
              </a:spcBef>
              <a:buFont typeface="Arial" pitchFamily="34" charset="0"/>
              <a:buChar char="•"/>
            </a:pPr>
            <a:r>
              <a:rPr lang="en-US" altLang="zh-CN" sz="20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SPADE</a:t>
            </a:r>
            <a:r>
              <a:rPr lang="zh-CN" altLang="en-US" sz="20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：</a:t>
            </a:r>
            <a:r>
              <a:rPr lang="en-US" altLang="zh-CN" sz="2000" b="0" dirty="0" err="1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Zaki</a:t>
            </a:r>
            <a:r>
              <a:rPr lang="en-US" altLang="zh-CN" sz="20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 [Machine Leanining’00]</a:t>
            </a:r>
          </a:p>
          <a:p>
            <a:pPr marL="898525" lvl="1" indent="-441325" algn="l" eaLnBrk="1" hangingPunct="1">
              <a:lnSpc>
                <a:spcPct val="120000"/>
              </a:lnSpc>
              <a:spcBef>
                <a:spcPts val="400"/>
              </a:spcBef>
              <a:buClr>
                <a:srgbClr val="0000FF"/>
              </a:buClr>
              <a:buFont typeface="Wingdings" pitchFamily="2" charset="2"/>
              <a:buChar char="ü"/>
            </a:pPr>
            <a:r>
              <a:rPr lang="zh-CN" altLang="en-US" sz="24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基于模式增长（</a:t>
            </a:r>
            <a:r>
              <a:rPr lang="en-US" altLang="zh-CN" sz="24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 Pattern-Growth-based </a:t>
            </a:r>
            <a:r>
              <a:rPr lang="zh-CN" altLang="en-US" sz="24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）的算法</a:t>
            </a:r>
            <a:endParaRPr lang="en-US" altLang="zh-CN" sz="2400" b="0" dirty="0">
              <a:solidFill>
                <a:srgbClr val="0070C0"/>
              </a:solidFill>
              <a:latin typeface="Calibri" panose="020F0502020204030204" pitchFamily="34" charset="0"/>
              <a:ea typeface="方正兰亭中黑_GBK" panose="02000000000000000000" pitchFamily="2" charset="-122"/>
              <a:cs typeface="Calibri" panose="020F0502020204030204" pitchFamily="34" charset="0"/>
            </a:endParaRPr>
          </a:p>
          <a:p>
            <a:pPr marL="1158875" lvl="2" indent="-301625" eaLnBrk="1" hangingPunct="1">
              <a:lnSpc>
                <a:spcPct val="120000"/>
              </a:lnSpc>
              <a:spcBef>
                <a:spcPts val="400"/>
              </a:spcBef>
              <a:buFont typeface="Arial" pitchFamily="34" charset="0"/>
              <a:buChar char="•"/>
            </a:pPr>
            <a:r>
              <a:rPr lang="en-US" altLang="zh-CN" sz="2000" b="0" dirty="0" err="1">
                <a:solidFill>
                  <a:srgbClr val="FF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PrefixSpan</a:t>
            </a:r>
            <a:r>
              <a:rPr lang="zh-CN" altLang="en-US" sz="20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 </a:t>
            </a:r>
            <a:r>
              <a:rPr lang="en-US" altLang="zh-CN" sz="20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&amp; </a:t>
            </a:r>
            <a:r>
              <a:rPr lang="en-US" altLang="zh-CN" sz="2000" b="0" dirty="0" err="1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FreeSpan</a:t>
            </a:r>
            <a:r>
              <a:rPr lang="zh-CN" altLang="en-US" sz="20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 ：</a:t>
            </a:r>
            <a:r>
              <a:rPr lang="en-US" altLang="zh-CN" sz="20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Han et al.KDD’00; Pei, et al. [ICDE’01]</a:t>
            </a:r>
          </a:p>
        </p:txBody>
      </p:sp>
    </p:spTree>
    <p:extLst>
      <p:ext uri="{BB962C8B-B14F-4D97-AF65-F5344CB8AC3E}">
        <p14:creationId xmlns:p14="http://schemas.microsoft.com/office/powerpoint/2010/main" val="1515028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01"/>
    </mc:Choice>
    <mc:Fallback xmlns="">
      <p:transition spd="slow" advTm="1550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827584" y="116632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b="0" kern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本章内容</a:t>
            </a:r>
            <a:endParaRPr lang="en-US" altLang="zh-CN" sz="2800" kern="0" dirty="0">
              <a:solidFill>
                <a:srgbClr val="1557AE"/>
              </a:solidFill>
              <a:latin typeface="Times New Roman" panose="02020603050405020304" pitchFamily="18" charset="0"/>
              <a:ea typeface="方正兰亭中黑_GBK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DB5AF8B-4605-4505-94F6-0DE4A6745867}"/>
              </a:ext>
            </a:extLst>
          </p:cNvPr>
          <p:cNvSpPr txBox="1">
            <a:spLocks/>
          </p:cNvSpPr>
          <p:nvPr/>
        </p:nvSpPr>
        <p:spPr>
          <a:xfrm>
            <a:off x="611560" y="1295400"/>
            <a:ext cx="7344816" cy="2133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lvl="1" indent="0" eaLnBrk="1" hangingPunct="1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4.1  </a:t>
            </a:r>
            <a:r>
              <a:rPr lang="zh-CN" altLang="en-US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序列模式的基本概念</a:t>
            </a:r>
          </a:p>
          <a:p>
            <a:pPr marL="457200" lvl="1" indent="0" eaLnBrk="1" hangingPunct="1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b="0" dirty="0">
                <a:solidFill>
                  <a:srgbClr val="FF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4.2  GSP</a:t>
            </a:r>
            <a:r>
              <a:rPr lang="zh-CN" altLang="en-US" b="0" dirty="0">
                <a:solidFill>
                  <a:srgbClr val="FF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算法</a:t>
            </a:r>
          </a:p>
          <a:p>
            <a:pPr marL="457200" lvl="1" indent="0" eaLnBrk="1" hangingPunct="1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4.3  </a:t>
            </a:r>
            <a:r>
              <a:rPr lang="en-US" altLang="zh-CN" b="0" dirty="0" err="1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PrefixSpan</a:t>
            </a:r>
            <a:r>
              <a:rPr lang="zh-CN" altLang="en-US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450864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01"/>
    </mc:Choice>
    <mc:Fallback xmlns="">
      <p:transition spd="slow" advTm="1550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827584" y="116632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0" kern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4.2 GSP</a:t>
            </a:r>
            <a:r>
              <a:rPr lang="zh-CN" altLang="en-US" sz="3600" b="0" kern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算法</a:t>
            </a:r>
            <a:endParaRPr lang="en-US" altLang="zh-CN" sz="2800" kern="0" dirty="0">
              <a:solidFill>
                <a:srgbClr val="1557AE"/>
              </a:solidFill>
              <a:latin typeface="Times New Roman" panose="02020603050405020304" pitchFamily="18" charset="0"/>
              <a:ea typeface="方正兰亭中黑_GBK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6BAE12B5-D7FF-4105-8FFC-76F221343E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167" y="1061707"/>
            <a:ext cx="8029650" cy="4734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marL="469900" indent="-469900"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800">
                <a:solidFill>
                  <a:srgbClr val="C00000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 dirty="0" err="1">
                <a:solidFill>
                  <a:srgbClr val="FF0000"/>
                </a:solidFill>
                <a:latin typeface="Calibri" panose="020F0502020204030204" pitchFamily="34" charset="0"/>
                <a:ea typeface="方正兰亭中黑_GBK" panose="02000000000000000000" charset="-122"/>
                <a:cs typeface="Calibri" panose="020F0502020204030204" pitchFamily="34" charset="0"/>
              </a:rPr>
              <a:t>Apriori</a:t>
            </a:r>
            <a:r>
              <a:rPr lang="en-US" altLang="zh-CN" dirty="0">
                <a:solidFill>
                  <a:srgbClr val="FF0000"/>
                </a:solidFill>
                <a:latin typeface="方正兰亭中黑_GBK" panose="02000000000000000000" charset="-122"/>
                <a:ea typeface="方正兰亭中黑_GBK" panose="02000000000000000000" charset="-122"/>
                <a:cs typeface="Calibri" pitchFamily="34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方正兰亭中黑_GBK" panose="02000000000000000000" charset="-122"/>
                <a:ea typeface="方正兰亭中黑_GBK" panose="02000000000000000000" charset="-122"/>
                <a:cs typeface="Calibri" pitchFamily="34" charset="0"/>
              </a:rPr>
              <a:t>性质</a:t>
            </a:r>
            <a:endParaRPr lang="en-US" altLang="zh-CN" dirty="0">
              <a:solidFill>
                <a:srgbClr val="FF0000"/>
              </a:solidFill>
              <a:latin typeface="方正兰亭中黑_GBK" panose="02000000000000000000" charset="-122"/>
              <a:ea typeface="方正兰亭中黑_GBK" panose="02000000000000000000" charset="-122"/>
              <a:cs typeface="Calibri" pitchFamily="34" charset="0"/>
            </a:endParaRPr>
          </a:p>
          <a:p>
            <a:pPr marL="898525" lvl="1" indent="-441325" algn="l" eaLnBrk="1" hangingPunct="1">
              <a:lnSpc>
                <a:spcPct val="120000"/>
              </a:lnSpc>
              <a:spcBef>
                <a:spcPts val="400"/>
              </a:spcBef>
              <a:buClr>
                <a:srgbClr val="0000FF"/>
              </a:buClr>
              <a:buFont typeface="Wingdings" pitchFamily="2" charset="2"/>
              <a:buChar char="ü"/>
            </a:pPr>
            <a:r>
              <a:rPr lang="zh-CN" altLang="en-US" sz="2400" b="0" dirty="0">
                <a:solidFill>
                  <a:srgbClr val="FF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如果序列</a:t>
            </a:r>
            <a:r>
              <a:rPr lang="en-US" altLang="zh-CN" sz="2400" b="0" dirty="0">
                <a:solidFill>
                  <a:srgbClr val="FF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 S </a:t>
            </a:r>
            <a:r>
              <a:rPr lang="zh-CN" altLang="en-US" sz="2400" b="0" dirty="0">
                <a:solidFill>
                  <a:srgbClr val="FF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是非频繁的</a:t>
            </a:r>
            <a:r>
              <a:rPr lang="en-US" altLang="zh-CN" sz="2400" b="0" dirty="0">
                <a:solidFill>
                  <a:srgbClr val="FF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, </a:t>
            </a:r>
            <a:r>
              <a:rPr lang="zh-CN" altLang="en-US" sz="2400" b="0" dirty="0">
                <a:solidFill>
                  <a:srgbClr val="FF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则</a:t>
            </a:r>
            <a:r>
              <a:rPr lang="en-US" altLang="zh-CN" sz="2400" b="0" dirty="0">
                <a:solidFill>
                  <a:srgbClr val="FF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S </a:t>
            </a:r>
            <a:r>
              <a:rPr lang="zh-CN" altLang="en-US" sz="2400" b="0" dirty="0">
                <a:solidFill>
                  <a:srgbClr val="FF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的所有超序列都是非频繁的</a:t>
            </a:r>
            <a:endParaRPr lang="en-US" altLang="zh-CN" sz="2400" b="0" dirty="0">
              <a:solidFill>
                <a:srgbClr val="FF0000"/>
              </a:solidFill>
              <a:latin typeface="Calibri" panose="020F0502020204030204" pitchFamily="34" charset="0"/>
              <a:ea typeface="方正兰亭中黑_GBK" panose="02000000000000000000" pitchFamily="2" charset="-122"/>
              <a:cs typeface="Calibri" panose="020F0502020204030204" pitchFamily="34" charset="0"/>
            </a:endParaRPr>
          </a:p>
          <a:p>
            <a:pPr marL="898525" lvl="1" indent="-441325" algn="l" eaLnBrk="1" hangingPunct="1">
              <a:lnSpc>
                <a:spcPct val="120000"/>
              </a:lnSpc>
              <a:spcBef>
                <a:spcPts val="400"/>
              </a:spcBef>
              <a:buFont typeface="Wingdings" pitchFamily="2" charset="2"/>
              <a:buChar char="ü"/>
            </a:pPr>
            <a:r>
              <a:rPr lang="en-US" altLang="zh-CN" sz="2400" b="0" dirty="0">
                <a:solidFill>
                  <a:srgbClr val="FF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&lt;</a:t>
            </a:r>
            <a:r>
              <a:rPr lang="en-US" altLang="zh-CN" sz="2400" b="0" dirty="0" err="1">
                <a:solidFill>
                  <a:srgbClr val="FF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hb</a:t>
            </a:r>
            <a:r>
              <a:rPr lang="en-US" altLang="zh-CN" sz="2400" b="0" dirty="0">
                <a:solidFill>
                  <a:srgbClr val="FF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&gt;</a:t>
            </a:r>
            <a:r>
              <a:rPr lang="zh-CN" altLang="en-US" sz="24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是非频繁的，则</a:t>
            </a:r>
            <a:r>
              <a:rPr lang="en-US" altLang="zh-CN" sz="2400" b="0" dirty="0">
                <a:solidFill>
                  <a:srgbClr val="FF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  <a:sym typeface="Wingdings" pitchFamily="2" charset="2"/>
              </a:rPr>
              <a:t>&lt;</a:t>
            </a:r>
            <a:r>
              <a:rPr lang="en-US" altLang="zh-CN" sz="2400" b="0" dirty="0" err="1">
                <a:solidFill>
                  <a:srgbClr val="FF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  <a:sym typeface="Wingdings" pitchFamily="2" charset="2"/>
              </a:rPr>
              <a:t>hab</a:t>
            </a:r>
            <a:r>
              <a:rPr lang="en-US" altLang="zh-CN" sz="2400" b="0" dirty="0">
                <a:solidFill>
                  <a:srgbClr val="FF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  <a:sym typeface="Wingdings" pitchFamily="2" charset="2"/>
              </a:rPr>
              <a:t>&gt; </a:t>
            </a:r>
            <a:r>
              <a:rPr lang="zh-CN" altLang="en-US" sz="24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  <a:sym typeface="Wingdings" pitchFamily="2" charset="2"/>
              </a:rPr>
              <a:t>与</a:t>
            </a:r>
            <a:r>
              <a:rPr lang="en-US" altLang="zh-CN" sz="2400" b="0" dirty="0">
                <a:solidFill>
                  <a:srgbClr val="FF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  <a:sym typeface="Wingdings" pitchFamily="2" charset="2"/>
              </a:rPr>
              <a:t>&lt;(ah)b&gt;</a:t>
            </a:r>
            <a:r>
              <a:rPr lang="zh-CN" altLang="en-US" sz="24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都是非频繁的</a:t>
            </a:r>
            <a:endParaRPr lang="en-US" altLang="zh-CN" sz="2400" b="0" dirty="0">
              <a:solidFill>
                <a:srgbClr val="0070C0"/>
              </a:solidFill>
              <a:latin typeface="Calibri" panose="020F0502020204030204" pitchFamily="34" charset="0"/>
              <a:ea typeface="方正兰亭中黑_GBK" panose="02000000000000000000" pitchFamily="2" charset="-122"/>
              <a:cs typeface="Calibri" panose="020F0502020204030204" pitchFamily="34" charset="0"/>
              <a:sym typeface="Wingdings" pitchFamily="2" charset="2"/>
            </a:endParaRPr>
          </a:p>
          <a:p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4" name="Group 17">
            <a:extLst>
              <a:ext uri="{FF2B5EF4-FFF2-40B4-BE49-F238E27FC236}">
                <a16:creationId xmlns:a16="http://schemas.microsoft.com/office/drawing/2014/main" id="{5DECBB02-D46F-4958-8B26-CDE7F54A66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135083"/>
              </p:ext>
            </p:extLst>
          </p:nvPr>
        </p:nvGraphicFramePr>
        <p:xfrm>
          <a:off x="827584" y="3409034"/>
          <a:ext cx="3960440" cy="2252079"/>
        </p:xfrm>
        <a:graphic>
          <a:graphicData uri="http://schemas.openxmlformats.org/drawingml/2006/table">
            <a:tbl>
              <a:tblPr/>
              <a:tblGrid>
                <a:gridCol w="950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9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81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mbria Math" pitchFamily="18" charset="0"/>
                          <a:cs typeface="Calibri" pitchFamily="34" charset="0"/>
                        </a:rPr>
                        <a:t>SID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mbria Math" pitchFamily="18" charset="0"/>
                          <a:cs typeface="Calibri" pitchFamily="34" charset="0"/>
                        </a:rPr>
                        <a:t>sequence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10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&lt;(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bd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)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cb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(ac)&gt;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7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20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&lt;(bf)(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ce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)b(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fg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)&gt;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7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30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20000"/>
                        </a:spcBef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a:t>&lt;(ah)(bf)</a:t>
                      </a:r>
                      <a:r>
                        <a:rPr kumimoji="0" lang="en-US" altLang="zh-CN" sz="2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a:t>abf</a:t>
                      </a: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a:t>&gt;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7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40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20000"/>
                        </a:spcBef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a:t>&lt;(be)(</a:t>
                      </a:r>
                      <a:r>
                        <a:rPr kumimoji="0" lang="en-US" altLang="zh-CN" sz="2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a:t>ce</a:t>
                      </a: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a:t>)d&gt;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7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50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a:t>&lt;a(</a:t>
                      </a:r>
                      <a:r>
                        <a:rPr kumimoji="0" lang="en-US" altLang="zh-CN" sz="2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a:t>bd</a:t>
                      </a: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a:t>)</a:t>
                      </a:r>
                      <a:r>
                        <a:rPr kumimoji="0" lang="en-US" altLang="zh-CN" sz="2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a:t>bcb</a:t>
                      </a: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a:t>(</a:t>
                      </a:r>
                      <a:r>
                        <a:rPr kumimoji="0" lang="en-US" altLang="zh-CN" sz="2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a:t>ade</a:t>
                      </a: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a:t>)&gt;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Text Box 16">
            <a:extLst>
              <a:ext uri="{FF2B5EF4-FFF2-40B4-BE49-F238E27FC236}">
                <a16:creationId xmlns:a16="http://schemas.microsoft.com/office/drawing/2014/main" id="{EF573B69-2B34-4412-931A-6DB567E43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0441" y="4335048"/>
            <a:ext cx="40148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solidFill>
                  <a:srgbClr val="0070C0"/>
                </a:solidFill>
                <a:latin typeface="方正兰亭中黑_GBK" panose="02000000000000000000" charset="-122"/>
                <a:ea typeface="方正兰亭中黑_GBK" panose="02000000000000000000" charset="-122"/>
              </a:rPr>
              <a:t>设支持度阈值</a:t>
            </a:r>
            <a:r>
              <a:rPr lang="en-US" altLang="zh-CN" sz="2000" dirty="0" err="1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min_sup</a:t>
            </a:r>
            <a:r>
              <a:rPr lang="en-US" altLang="zh-CN" sz="2000" dirty="0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 =2</a:t>
            </a:r>
            <a:endParaRPr lang="en-US" altLang="zh-CN" sz="2000" u="sng" dirty="0">
              <a:solidFill>
                <a:srgbClr val="0000FF"/>
              </a:solidFill>
              <a:latin typeface="Calibri" pitchFamily="34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03062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01"/>
    </mc:Choice>
    <mc:Fallback xmlns="">
      <p:transition spd="slow" advTm="1550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827584" y="116632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0" kern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4.2 GSP</a:t>
            </a:r>
            <a:r>
              <a:rPr lang="zh-CN" altLang="en-US" sz="3600" b="0" kern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算法</a:t>
            </a:r>
            <a:endParaRPr lang="en-US" altLang="zh-CN" sz="2800" kern="0" dirty="0">
              <a:solidFill>
                <a:srgbClr val="1557AE"/>
              </a:solidFill>
              <a:latin typeface="Times New Roman" panose="02020603050405020304" pitchFamily="18" charset="0"/>
              <a:ea typeface="方正兰亭中黑_GBK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B04DBBA5-E198-4D6F-BFC9-C0C9CE57A5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196752"/>
            <a:ext cx="8424936" cy="4734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marL="469900" indent="-469900"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800">
                <a:solidFill>
                  <a:srgbClr val="C00000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GSP</a:t>
            </a:r>
            <a:r>
              <a:rPr lang="zh-CN" altLang="en-US" dirty="0">
                <a:solidFill>
                  <a:srgbClr val="FF0000"/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  <a:cs typeface="Times New Roman" pitchFamily="18" charset="0"/>
              </a:rPr>
              <a:t>算法描述</a:t>
            </a:r>
            <a:endParaRPr lang="en-US" altLang="zh-CN" dirty="0">
              <a:solidFill>
                <a:srgbClr val="FF0000"/>
              </a:solidFill>
              <a:latin typeface="方正兰亭中黑_GBK" panose="02000000000000000000" pitchFamily="2" charset="-122"/>
              <a:ea typeface="方正兰亭中黑_GBK" panose="02000000000000000000" pitchFamily="2" charset="-122"/>
              <a:cs typeface="Calibri" pitchFamily="34" charset="0"/>
            </a:endParaRPr>
          </a:p>
          <a:p>
            <a:pPr marL="814388" indent="-449263">
              <a:lnSpc>
                <a:spcPct val="120000"/>
              </a:lnSpc>
              <a:spcBef>
                <a:spcPts val="600"/>
              </a:spcBef>
              <a:buClrTx/>
              <a:buSzPct val="100000"/>
              <a:buFont typeface="Wingdings" pitchFamily="2" charset="2"/>
              <a:buChar char="ü"/>
            </a:pPr>
            <a:r>
              <a:rPr lang="zh-CN" altLang="en-US" sz="24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扫描序列数据库，得到长度为1的序列模式</a:t>
            </a:r>
            <a:r>
              <a:rPr lang="en-US" altLang="zh-CN" sz="24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L1，</a:t>
            </a:r>
            <a:r>
              <a:rPr lang="zh-CN" altLang="en-US" sz="24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作为初始的种子集。</a:t>
            </a:r>
          </a:p>
          <a:p>
            <a:pPr marL="814388" indent="-449263">
              <a:lnSpc>
                <a:spcPct val="120000"/>
              </a:lnSpc>
              <a:spcBef>
                <a:spcPts val="600"/>
              </a:spcBef>
              <a:buClrTx/>
              <a:buSzPct val="100000"/>
              <a:buFont typeface="Wingdings" pitchFamily="2" charset="2"/>
              <a:buChar char="ü"/>
            </a:pPr>
            <a:r>
              <a:rPr lang="zh-CN" altLang="en-US" sz="24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根据长度为</a:t>
            </a:r>
            <a:r>
              <a:rPr kumimoji="1" lang="en-US" altLang="zh-CN" sz="2400" i="1" kern="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</a:t>
            </a:r>
            <a:r>
              <a:rPr kumimoji="1" lang="en-US" altLang="zh-CN" sz="2400" b="0" kern="0" dirty="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zh-CN" altLang="en-US" sz="24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的种子集</a:t>
            </a:r>
            <a:r>
              <a:rPr kumimoji="1" lang="en-US" altLang="zh-CN" sz="2400" i="1" kern="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</a:t>
            </a:r>
            <a:r>
              <a:rPr kumimoji="1" lang="en-US" altLang="zh-CN" sz="2400" i="1" kern="0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 </a:t>
            </a:r>
            <a:r>
              <a:rPr lang="zh-CN" altLang="en-US" sz="24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，通过连接操作和剪切操作生成长度为</a:t>
            </a:r>
            <a:r>
              <a:rPr kumimoji="1" lang="en-US" altLang="zh-CN" sz="2400" i="1" kern="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i+1</a:t>
            </a:r>
            <a:r>
              <a:rPr lang="zh-CN" altLang="en-US" sz="24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的候选序列模式</a:t>
            </a:r>
            <a:r>
              <a:rPr kumimoji="1" lang="en-US" altLang="zh-CN" sz="2400" i="1" kern="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C</a:t>
            </a:r>
            <a:r>
              <a:rPr kumimoji="1" lang="en-US" altLang="zh-CN" sz="2400" i="1" kern="0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i+1</a:t>
            </a:r>
            <a:r>
              <a:rPr lang="en-US" altLang="zh-CN" sz="24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；</a:t>
            </a:r>
            <a:r>
              <a:rPr lang="zh-CN" altLang="en-US" sz="24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然后扫描序列数据库，计算每个候选序列模式的支持数，产生长度为</a:t>
            </a:r>
            <a:r>
              <a:rPr kumimoji="1" lang="en-US" altLang="zh-CN" sz="2400" i="1" kern="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i+1</a:t>
            </a:r>
            <a:r>
              <a:rPr lang="zh-CN" altLang="en-US" sz="24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的序列模式</a:t>
            </a:r>
            <a:r>
              <a:rPr kumimoji="1" lang="en-US" altLang="zh-CN" sz="2400" i="1" kern="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</a:t>
            </a:r>
            <a:r>
              <a:rPr kumimoji="1" lang="en-US" altLang="zh-CN" sz="2400" i="1" kern="0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i+1</a:t>
            </a:r>
            <a:r>
              <a:rPr lang="en-US" altLang="zh-CN" sz="24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，</a:t>
            </a:r>
            <a:r>
              <a:rPr lang="zh-CN" altLang="en-US" sz="24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并将</a:t>
            </a:r>
            <a:r>
              <a:rPr kumimoji="1" lang="en-US" altLang="zh-CN" sz="2400" i="1" kern="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L</a:t>
            </a:r>
            <a:r>
              <a:rPr kumimoji="1" lang="en-US" altLang="zh-CN" sz="2400" i="1" kern="0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i+1</a:t>
            </a:r>
            <a:r>
              <a:rPr lang="zh-CN" altLang="en-US" sz="24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作为新的种子集。</a:t>
            </a:r>
          </a:p>
          <a:p>
            <a:pPr marL="814388" indent="-449263">
              <a:lnSpc>
                <a:spcPct val="120000"/>
              </a:lnSpc>
              <a:spcBef>
                <a:spcPts val="600"/>
              </a:spcBef>
              <a:buClrTx/>
              <a:buSzPct val="100000"/>
              <a:buFont typeface="Wingdings" pitchFamily="2" charset="2"/>
              <a:buChar char="ü"/>
            </a:pPr>
            <a:r>
              <a:rPr lang="zh-CN" altLang="en-US" sz="24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重复第二步，直到没有新的序列模式或新的候选序列模式产生为止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042274BF-A18D-4EED-933E-550C71C4A8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5616" y="5698223"/>
            <a:ext cx="748347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0000FF"/>
                </a:solidFill>
                <a:latin typeface="Calibri" pitchFamily="34" charset="0"/>
                <a:ea typeface="楷体_GB2312" pitchFamily="49" charset="-122"/>
                <a:cs typeface="Calibri" pitchFamily="34" charset="0"/>
              </a:rPr>
              <a:t>L</a:t>
            </a:r>
            <a:r>
              <a:rPr lang="en-US" altLang="zh-CN" sz="2800" b="1" baseline="-25000" dirty="0">
                <a:solidFill>
                  <a:srgbClr val="0000FF"/>
                </a:solidFill>
                <a:latin typeface="Calibri" pitchFamily="34" charset="0"/>
                <a:ea typeface="楷体_GB2312" pitchFamily="49" charset="-122"/>
                <a:cs typeface="Calibri" pitchFamily="34" charset="0"/>
              </a:rPr>
              <a:t>1</a:t>
            </a:r>
            <a:r>
              <a:rPr lang="en-US" altLang="zh-CN" sz="2800" b="1" dirty="0">
                <a:solidFill>
                  <a:srgbClr val="0000FF"/>
                </a:solidFill>
                <a:latin typeface="Calibri" pitchFamily="34" charset="0"/>
                <a:ea typeface="楷体_GB2312" pitchFamily="49" charset="-122"/>
                <a:cs typeface="Calibri" pitchFamily="34" charset="0"/>
                <a:sym typeface="Symbol" pitchFamily="18" charset="2"/>
              </a:rPr>
              <a:t> </a:t>
            </a:r>
            <a:r>
              <a:rPr lang="en-US" altLang="zh-CN" sz="2800" b="1" dirty="0">
                <a:solidFill>
                  <a:srgbClr val="0000FF"/>
                </a:solidFill>
                <a:latin typeface="Calibri" pitchFamily="34" charset="0"/>
                <a:ea typeface="楷体_GB2312" pitchFamily="49" charset="-122"/>
                <a:cs typeface="Calibri" pitchFamily="34" charset="0"/>
              </a:rPr>
              <a:t>C</a:t>
            </a:r>
            <a:r>
              <a:rPr lang="en-US" altLang="zh-CN" sz="2800" b="1" baseline="-25000" dirty="0">
                <a:solidFill>
                  <a:srgbClr val="0000FF"/>
                </a:solidFill>
                <a:latin typeface="Calibri" pitchFamily="34" charset="0"/>
                <a:ea typeface="楷体_GB2312" pitchFamily="49" charset="-122"/>
                <a:cs typeface="Calibri" pitchFamily="34" charset="0"/>
              </a:rPr>
              <a:t>2</a:t>
            </a:r>
            <a:r>
              <a:rPr lang="en-US" altLang="zh-CN" sz="2800" b="1" dirty="0">
                <a:solidFill>
                  <a:srgbClr val="0000FF"/>
                </a:solidFill>
                <a:latin typeface="Calibri" pitchFamily="34" charset="0"/>
                <a:ea typeface="楷体_GB2312" pitchFamily="49" charset="-122"/>
                <a:cs typeface="Calibri" pitchFamily="34" charset="0"/>
                <a:sym typeface="Symbol" pitchFamily="18" charset="2"/>
              </a:rPr>
              <a:t>  </a:t>
            </a:r>
            <a:r>
              <a:rPr lang="en-US" altLang="zh-CN" sz="2800" b="1" dirty="0">
                <a:solidFill>
                  <a:srgbClr val="0000FF"/>
                </a:solidFill>
                <a:latin typeface="Calibri" pitchFamily="34" charset="0"/>
                <a:ea typeface="楷体_GB2312" pitchFamily="49" charset="-122"/>
                <a:cs typeface="Calibri" pitchFamily="34" charset="0"/>
              </a:rPr>
              <a:t>L</a:t>
            </a:r>
            <a:r>
              <a:rPr lang="en-US" altLang="zh-CN" sz="2800" b="1" baseline="-25000" dirty="0">
                <a:solidFill>
                  <a:srgbClr val="0000FF"/>
                </a:solidFill>
                <a:latin typeface="Calibri" pitchFamily="34" charset="0"/>
                <a:ea typeface="楷体_GB2312" pitchFamily="49" charset="-122"/>
                <a:cs typeface="Calibri" pitchFamily="34" charset="0"/>
              </a:rPr>
              <a:t>2</a:t>
            </a:r>
            <a:r>
              <a:rPr lang="en-US" altLang="zh-CN" sz="2800" b="1" dirty="0">
                <a:solidFill>
                  <a:srgbClr val="0000FF"/>
                </a:solidFill>
                <a:latin typeface="Calibri" pitchFamily="34" charset="0"/>
                <a:ea typeface="楷体_GB2312" pitchFamily="49" charset="-122"/>
                <a:cs typeface="Calibri" pitchFamily="34" charset="0"/>
                <a:sym typeface="Symbol" pitchFamily="18" charset="2"/>
              </a:rPr>
              <a:t>  </a:t>
            </a:r>
            <a:r>
              <a:rPr lang="en-US" altLang="zh-CN" sz="2800" b="1" dirty="0">
                <a:solidFill>
                  <a:srgbClr val="0000FF"/>
                </a:solidFill>
                <a:latin typeface="Calibri" pitchFamily="34" charset="0"/>
                <a:ea typeface="楷体_GB2312" pitchFamily="49" charset="-122"/>
                <a:cs typeface="Calibri" pitchFamily="34" charset="0"/>
              </a:rPr>
              <a:t>C</a:t>
            </a:r>
            <a:r>
              <a:rPr lang="en-US" altLang="zh-CN" sz="2800" b="1" baseline="-25000" dirty="0">
                <a:solidFill>
                  <a:srgbClr val="0000FF"/>
                </a:solidFill>
                <a:latin typeface="Calibri" pitchFamily="34" charset="0"/>
                <a:ea typeface="楷体_GB2312" pitchFamily="49" charset="-122"/>
                <a:cs typeface="Calibri" pitchFamily="34" charset="0"/>
              </a:rPr>
              <a:t>3</a:t>
            </a:r>
            <a:r>
              <a:rPr lang="en-US" altLang="zh-CN" sz="2800" b="1" dirty="0">
                <a:solidFill>
                  <a:srgbClr val="0000FF"/>
                </a:solidFill>
                <a:latin typeface="Calibri" pitchFamily="34" charset="0"/>
                <a:ea typeface="楷体_GB2312" pitchFamily="49" charset="-122"/>
                <a:cs typeface="Calibri" pitchFamily="34" charset="0"/>
                <a:sym typeface="Symbol" pitchFamily="18" charset="2"/>
              </a:rPr>
              <a:t>  </a:t>
            </a:r>
            <a:r>
              <a:rPr lang="en-US" altLang="zh-CN" sz="2800" b="1" dirty="0">
                <a:solidFill>
                  <a:srgbClr val="0000FF"/>
                </a:solidFill>
                <a:latin typeface="Calibri" pitchFamily="34" charset="0"/>
                <a:ea typeface="楷体_GB2312" pitchFamily="49" charset="-122"/>
                <a:cs typeface="Calibri" pitchFamily="34" charset="0"/>
              </a:rPr>
              <a:t>L</a:t>
            </a:r>
            <a:r>
              <a:rPr lang="en-US" altLang="zh-CN" sz="2800" b="1" baseline="-25000" dirty="0">
                <a:solidFill>
                  <a:srgbClr val="0000FF"/>
                </a:solidFill>
                <a:latin typeface="Calibri" pitchFamily="34" charset="0"/>
                <a:ea typeface="楷体_GB2312" pitchFamily="49" charset="-122"/>
                <a:cs typeface="Calibri" pitchFamily="34" charset="0"/>
              </a:rPr>
              <a:t>3</a:t>
            </a:r>
            <a:r>
              <a:rPr lang="en-US" altLang="zh-CN" sz="2800" b="1" dirty="0">
                <a:solidFill>
                  <a:srgbClr val="0000FF"/>
                </a:solidFill>
                <a:latin typeface="Calibri" pitchFamily="34" charset="0"/>
                <a:ea typeface="楷体_GB2312" pitchFamily="49" charset="-122"/>
                <a:cs typeface="Calibri" pitchFamily="34" charset="0"/>
                <a:sym typeface="Symbol" pitchFamily="18" charset="2"/>
              </a:rPr>
              <a:t>  </a:t>
            </a:r>
            <a:r>
              <a:rPr lang="en-US" altLang="zh-CN" sz="2800" b="1" dirty="0">
                <a:solidFill>
                  <a:srgbClr val="0000FF"/>
                </a:solidFill>
                <a:latin typeface="Calibri" pitchFamily="34" charset="0"/>
                <a:ea typeface="楷体_GB2312" pitchFamily="49" charset="-122"/>
                <a:cs typeface="Calibri" pitchFamily="34" charset="0"/>
              </a:rPr>
              <a:t>C</a:t>
            </a:r>
            <a:r>
              <a:rPr lang="en-US" altLang="zh-CN" sz="2800" b="1" baseline="-25000" dirty="0">
                <a:solidFill>
                  <a:srgbClr val="0000FF"/>
                </a:solidFill>
                <a:latin typeface="Calibri" pitchFamily="34" charset="0"/>
                <a:ea typeface="楷体_GB2312" pitchFamily="49" charset="-122"/>
                <a:cs typeface="Calibri" pitchFamily="34" charset="0"/>
              </a:rPr>
              <a:t>4</a:t>
            </a:r>
            <a:r>
              <a:rPr lang="en-US" altLang="zh-CN" sz="2800" b="1" dirty="0">
                <a:solidFill>
                  <a:srgbClr val="0000FF"/>
                </a:solidFill>
                <a:latin typeface="Calibri" pitchFamily="34" charset="0"/>
                <a:ea typeface="楷体_GB2312" pitchFamily="49" charset="-122"/>
                <a:cs typeface="Calibri" pitchFamily="34" charset="0"/>
                <a:sym typeface="Symbol" pitchFamily="18" charset="2"/>
              </a:rPr>
              <a:t>  </a:t>
            </a:r>
            <a:r>
              <a:rPr lang="en-US" altLang="zh-CN" sz="2800" b="1" dirty="0">
                <a:solidFill>
                  <a:srgbClr val="0000FF"/>
                </a:solidFill>
                <a:latin typeface="Calibri" pitchFamily="34" charset="0"/>
                <a:ea typeface="楷体_GB2312" pitchFamily="49" charset="-122"/>
                <a:cs typeface="Calibri" pitchFamily="34" charset="0"/>
              </a:rPr>
              <a:t>L</a:t>
            </a:r>
            <a:r>
              <a:rPr lang="en-US" altLang="zh-CN" sz="2800" b="1" baseline="-25000" dirty="0">
                <a:solidFill>
                  <a:srgbClr val="0000FF"/>
                </a:solidFill>
                <a:latin typeface="Calibri" pitchFamily="34" charset="0"/>
                <a:ea typeface="楷体_GB2312" pitchFamily="49" charset="-122"/>
                <a:cs typeface="Calibri" pitchFamily="34" charset="0"/>
              </a:rPr>
              <a:t>4</a:t>
            </a:r>
            <a:r>
              <a:rPr lang="en-US" altLang="zh-CN" sz="2800" b="1" dirty="0">
                <a:solidFill>
                  <a:srgbClr val="0000FF"/>
                </a:solidFill>
                <a:latin typeface="Calibri" pitchFamily="34" charset="0"/>
                <a:ea typeface="楷体_GB2312" pitchFamily="49" charset="-122"/>
                <a:cs typeface="Calibri" pitchFamily="34" charset="0"/>
                <a:sym typeface="Symbol" pitchFamily="18" charset="2"/>
              </a:rPr>
              <a:t>  ……</a:t>
            </a:r>
          </a:p>
        </p:txBody>
      </p:sp>
    </p:spTree>
    <p:extLst>
      <p:ext uri="{BB962C8B-B14F-4D97-AF65-F5344CB8AC3E}">
        <p14:creationId xmlns:p14="http://schemas.microsoft.com/office/powerpoint/2010/main" val="67437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01"/>
    </mc:Choice>
    <mc:Fallback xmlns="">
      <p:transition spd="slow" advTm="1550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827584" y="116632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0" kern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4.2 GSP</a:t>
            </a:r>
            <a:r>
              <a:rPr lang="zh-CN" altLang="en-US" sz="3600" b="0" kern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算法</a:t>
            </a:r>
            <a:endParaRPr lang="en-US" altLang="zh-CN" sz="2800" kern="0" dirty="0">
              <a:solidFill>
                <a:srgbClr val="1557AE"/>
              </a:solidFill>
              <a:latin typeface="Times New Roman" panose="02020603050405020304" pitchFamily="18" charset="0"/>
              <a:ea typeface="方正兰亭中黑_GBK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F662E275-2961-46E5-BFE1-E47CF91143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163" y="1268760"/>
            <a:ext cx="8245673" cy="4734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marL="469900" indent="-469900"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800">
                <a:solidFill>
                  <a:srgbClr val="C00000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zh-CN" altLang="en-US" dirty="0">
                <a:solidFill>
                  <a:srgbClr val="FF0000"/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  <a:cs typeface="Times New Roman" pitchFamily="18" charset="0"/>
              </a:rPr>
              <a:t>候选序列模式步骤</a:t>
            </a:r>
            <a:endParaRPr lang="en-US" altLang="zh-CN" dirty="0">
              <a:solidFill>
                <a:srgbClr val="FF0000"/>
              </a:solidFill>
              <a:latin typeface="方正兰亭中黑_GBK" panose="02000000000000000000" pitchFamily="2" charset="-122"/>
              <a:ea typeface="方正兰亭中黑_GBK" panose="02000000000000000000" pitchFamily="2" charset="-122"/>
              <a:cs typeface="Calibri" pitchFamily="34" charset="0"/>
            </a:endParaRPr>
          </a:p>
          <a:p>
            <a:pPr marL="814388" indent="-449263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ü"/>
            </a:pPr>
            <a:r>
              <a:rPr kumimoji="1" lang="zh-CN" altLang="en-US" sz="2400" kern="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连接阶段：</a:t>
            </a:r>
            <a:r>
              <a:rPr lang="zh-CN" altLang="en-US" sz="24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如果去掉序列模式</a:t>
            </a:r>
            <a:r>
              <a:rPr kumimoji="1" lang="en-US" altLang="zh-CN" sz="2400" kern="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</a:t>
            </a:r>
            <a:r>
              <a:rPr kumimoji="1" lang="en-US" altLang="zh-CN" sz="2400" kern="0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1</a:t>
            </a:r>
            <a:r>
              <a:rPr lang="zh-CN" altLang="en-US" sz="24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的第一个项目与去掉序列模式</a:t>
            </a:r>
            <a:r>
              <a:rPr kumimoji="1" lang="en-US" altLang="zh-CN" sz="2400" kern="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</a:t>
            </a:r>
            <a:r>
              <a:rPr kumimoji="1" lang="en-US" altLang="zh-CN" sz="2400" kern="0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2</a:t>
            </a:r>
            <a:r>
              <a:rPr lang="zh-CN" altLang="en-US" sz="24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的最后一个项目所得到的序列相同，则可以将</a:t>
            </a:r>
            <a:r>
              <a:rPr kumimoji="1" lang="en-US" altLang="zh-CN" sz="2400" kern="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</a:t>
            </a:r>
            <a:r>
              <a:rPr kumimoji="1" lang="en-US" altLang="zh-CN" sz="2400" kern="0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1</a:t>
            </a:r>
            <a:r>
              <a:rPr lang="zh-CN" altLang="en-US" sz="24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与</a:t>
            </a:r>
            <a:r>
              <a:rPr kumimoji="1" lang="en-US" altLang="zh-CN" sz="2400" kern="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</a:t>
            </a:r>
            <a:r>
              <a:rPr kumimoji="1" lang="en-US" altLang="zh-CN" sz="2400" kern="0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2</a:t>
            </a:r>
            <a:r>
              <a:rPr lang="zh-CN" altLang="en-US" sz="24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进行连接，即将</a:t>
            </a:r>
            <a:r>
              <a:rPr kumimoji="1" lang="en-US" altLang="zh-CN" sz="2400" kern="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</a:t>
            </a:r>
            <a:r>
              <a:rPr kumimoji="1" lang="en-US" altLang="zh-CN" sz="2400" kern="0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2</a:t>
            </a:r>
            <a:r>
              <a:rPr lang="zh-CN" altLang="en-US" sz="24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的最后一个项目添加到</a:t>
            </a:r>
            <a:r>
              <a:rPr kumimoji="1" lang="en-US" altLang="zh-CN" sz="2400" kern="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s</a:t>
            </a:r>
            <a:r>
              <a:rPr kumimoji="1" lang="en-US" altLang="zh-CN" sz="2400" kern="0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1</a:t>
            </a:r>
            <a:r>
              <a:rPr lang="zh-CN" altLang="en-US" sz="24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中。</a:t>
            </a:r>
          </a:p>
          <a:p>
            <a:pPr marL="814388" indent="-449263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ü"/>
            </a:pPr>
            <a:r>
              <a:rPr kumimoji="1" lang="zh-CN" altLang="en-US" sz="2400" kern="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剪切阶段：</a:t>
            </a:r>
            <a:r>
              <a:rPr lang="zh-CN" altLang="en-US" sz="24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若某候选序列模式的某个子序列不是序列模式，则此候选序列模式不可能是序列模式，将它从候选序列模式中删除。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3EB1BEAF-A384-4465-94A4-13D5D4DA0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672" y="5772513"/>
            <a:ext cx="54102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ahoma" pitchFamily="34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楷体_GB2312" pitchFamily="49" charset="-122"/>
                <a:cs typeface="Calibri" pitchFamily="34" charset="0"/>
              </a:rPr>
              <a:t>L</a:t>
            </a:r>
            <a:r>
              <a:rPr lang="en-US" altLang="zh-CN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楷体_GB2312" pitchFamily="49" charset="-122"/>
                <a:cs typeface="Calibri" pitchFamily="34" charset="0"/>
              </a:rPr>
              <a:t>1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楷体_GB2312" pitchFamily="49" charset="-122"/>
                <a:cs typeface="Calibri" pitchFamily="34" charset="0"/>
                <a:sym typeface="Symbol" pitchFamily="18" charset="2"/>
              </a:rPr>
              <a:t> 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楷体_GB2312" pitchFamily="49" charset="-122"/>
                <a:cs typeface="Calibri" pitchFamily="34" charset="0"/>
              </a:rPr>
              <a:t>C</a:t>
            </a:r>
            <a:r>
              <a:rPr lang="en-US" altLang="zh-CN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楷体_GB2312" pitchFamily="49" charset="-122"/>
                <a:cs typeface="Calibri" pitchFamily="34" charset="0"/>
              </a:rPr>
              <a:t>2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楷体_GB2312" pitchFamily="49" charset="-122"/>
                <a:cs typeface="Calibri" pitchFamily="34" charset="0"/>
                <a:sym typeface="Symbol" pitchFamily="18" charset="2"/>
              </a:rPr>
              <a:t>  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楷体_GB2312" pitchFamily="49" charset="-122"/>
                <a:cs typeface="Calibri" pitchFamily="34" charset="0"/>
              </a:rPr>
              <a:t>L</a:t>
            </a:r>
            <a:r>
              <a:rPr lang="en-US" altLang="zh-CN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楷体_GB2312" pitchFamily="49" charset="-122"/>
                <a:cs typeface="Calibri" pitchFamily="34" charset="0"/>
              </a:rPr>
              <a:t>2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楷体_GB2312" pitchFamily="49" charset="-122"/>
                <a:cs typeface="Calibri" pitchFamily="34" charset="0"/>
                <a:sym typeface="Symbol" pitchFamily="18" charset="2"/>
              </a:rPr>
              <a:t>  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楷体_GB2312" pitchFamily="49" charset="-122"/>
                <a:cs typeface="Calibri" pitchFamily="34" charset="0"/>
              </a:rPr>
              <a:t>C</a:t>
            </a:r>
            <a:r>
              <a:rPr lang="en-US" altLang="zh-CN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楷体_GB2312" pitchFamily="49" charset="-122"/>
                <a:cs typeface="Calibri" pitchFamily="34" charset="0"/>
              </a:rPr>
              <a:t>3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楷体_GB2312" pitchFamily="49" charset="-122"/>
                <a:cs typeface="Calibri" pitchFamily="34" charset="0"/>
                <a:sym typeface="Symbol" pitchFamily="18" charset="2"/>
              </a:rPr>
              <a:t>  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楷体_GB2312" pitchFamily="49" charset="-122"/>
                <a:cs typeface="Calibri" pitchFamily="34" charset="0"/>
              </a:rPr>
              <a:t>L</a:t>
            </a:r>
            <a:r>
              <a:rPr lang="en-US" altLang="zh-CN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楷体_GB2312" pitchFamily="49" charset="-122"/>
                <a:cs typeface="Calibri" pitchFamily="34" charset="0"/>
              </a:rPr>
              <a:t>3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楷体_GB2312" pitchFamily="49" charset="-122"/>
                <a:cs typeface="Calibri" pitchFamily="34" charset="0"/>
                <a:sym typeface="Symbol" pitchFamily="18" charset="2"/>
              </a:rPr>
              <a:t>  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楷体_GB2312" pitchFamily="49" charset="-122"/>
                <a:cs typeface="Calibri" pitchFamily="34" charset="0"/>
              </a:rPr>
              <a:t>C</a:t>
            </a:r>
            <a:r>
              <a:rPr lang="en-US" altLang="zh-CN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楷体_GB2312" pitchFamily="49" charset="-122"/>
                <a:cs typeface="Calibri" pitchFamily="34" charset="0"/>
              </a:rPr>
              <a:t>4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楷体_GB2312" pitchFamily="49" charset="-122"/>
                <a:cs typeface="Calibri" pitchFamily="34" charset="0"/>
                <a:sym typeface="Symbol" pitchFamily="18" charset="2"/>
              </a:rPr>
              <a:t>  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楷体_GB2312" pitchFamily="49" charset="-122"/>
                <a:cs typeface="Calibri" pitchFamily="34" charset="0"/>
              </a:rPr>
              <a:t>L</a:t>
            </a:r>
            <a:r>
              <a:rPr lang="en-US" altLang="zh-CN" b="1" baseline="-25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楷体_GB2312" pitchFamily="49" charset="-122"/>
                <a:cs typeface="Calibri" pitchFamily="34" charset="0"/>
              </a:rPr>
              <a:t>4</a:t>
            </a:r>
            <a:r>
              <a:rPr lang="en-US" altLang="zh-CN" b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楷体_GB2312" pitchFamily="49" charset="-122"/>
                <a:cs typeface="Calibri" pitchFamily="34" charset="0"/>
                <a:sym typeface="Symbol" pitchFamily="18" charset="2"/>
              </a:rPr>
              <a:t>  ……</a:t>
            </a:r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E3741B04-DAB8-45D6-A651-E61456ADCD5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23728" y="5340713"/>
            <a:ext cx="0" cy="381000"/>
          </a:xfrm>
          <a:prstGeom prst="line">
            <a:avLst/>
          </a:prstGeom>
          <a:noFill/>
          <a:ln w="50800" cap="sq">
            <a:solidFill>
              <a:srgbClr val="0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7DE3C79D-E043-4611-AA63-197A48FE4686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9872" y="5340713"/>
            <a:ext cx="0" cy="381000"/>
          </a:xfrm>
          <a:prstGeom prst="line">
            <a:avLst/>
          </a:prstGeom>
          <a:noFill/>
          <a:ln w="50800" cap="sq">
            <a:solidFill>
              <a:srgbClr val="0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7" name="Line 7">
            <a:extLst>
              <a:ext uri="{FF2B5EF4-FFF2-40B4-BE49-F238E27FC236}">
                <a16:creationId xmlns:a16="http://schemas.microsoft.com/office/drawing/2014/main" id="{9F21CB31-E128-451D-8248-C8729DA53D6A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0032" y="5340713"/>
            <a:ext cx="0" cy="381000"/>
          </a:xfrm>
          <a:prstGeom prst="line">
            <a:avLst/>
          </a:prstGeom>
          <a:noFill/>
          <a:ln w="50800" cap="sq">
            <a:solidFill>
              <a:srgbClr val="000000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554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01"/>
    </mc:Choice>
    <mc:Fallback xmlns="">
      <p:transition spd="slow" advTm="15501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827584" y="116632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0" kern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4.2 GSP</a:t>
            </a:r>
            <a:r>
              <a:rPr lang="zh-CN" altLang="en-US" sz="3600" b="0" kern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算法</a:t>
            </a:r>
            <a:endParaRPr lang="en-US" altLang="zh-CN" sz="2800" kern="0" dirty="0">
              <a:solidFill>
                <a:srgbClr val="1557AE"/>
              </a:solidFill>
              <a:latin typeface="Times New Roman" panose="02020603050405020304" pitchFamily="18" charset="0"/>
              <a:ea typeface="方正兰亭中黑_GBK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0E18134-65D3-4FD9-BC10-4FFEE077F0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4" y="1556792"/>
            <a:ext cx="8245673" cy="4734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marL="469900" indent="-469900"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800">
                <a:solidFill>
                  <a:srgbClr val="C00000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r>
              <a:rPr lang="en-US" altLang="zh-CN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GSP</a:t>
            </a:r>
            <a:r>
              <a:rPr lang="zh-CN" altLang="en-US" dirty="0">
                <a:solidFill>
                  <a:srgbClr val="FF0000"/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  <a:cs typeface="Times New Roman" pitchFamily="18" charset="0"/>
              </a:rPr>
              <a:t>算法实现</a:t>
            </a:r>
            <a:endParaRPr lang="en-US" altLang="zh-CN" dirty="0">
              <a:solidFill>
                <a:srgbClr val="FF0000"/>
              </a:solidFill>
              <a:latin typeface="方正兰亭中黑_GBK" panose="02000000000000000000" pitchFamily="2" charset="-122"/>
              <a:ea typeface="方正兰亭中黑_GBK" panose="02000000000000000000" pitchFamily="2" charset="-122"/>
              <a:cs typeface="Calibri" pitchFamily="34" charset="0"/>
            </a:endParaRPr>
          </a:p>
          <a:p>
            <a:pPr marL="814388" indent="-449263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ü"/>
            </a:pPr>
            <a:r>
              <a:rPr kumimoji="1" lang="zh-CN" altLang="en-US" sz="2400" kern="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生成候选序列模式：</a:t>
            </a:r>
            <a:r>
              <a:rPr lang="zh-CN" altLang="en-US" sz="24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生成尽可能少候选模式，同时保证结果完整性</a:t>
            </a:r>
            <a:endParaRPr lang="en-US" altLang="zh-TW" sz="2400" b="0" dirty="0">
              <a:solidFill>
                <a:srgbClr val="0070C0"/>
              </a:solidFill>
              <a:latin typeface="Calibri" panose="020F0502020204030204" pitchFamily="34" charset="0"/>
              <a:ea typeface="方正兰亭中黑_GBK" panose="02000000000000000000" pitchFamily="2" charset="-122"/>
              <a:cs typeface="Calibri" panose="020F0502020204030204" pitchFamily="34" charset="0"/>
            </a:endParaRPr>
          </a:p>
          <a:p>
            <a:pPr marL="814388" indent="-449263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ü"/>
            </a:pPr>
            <a:r>
              <a:rPr kumimoji="1" lang="zh-CN" altLang="en-US" sz="2400" kern="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计算候选序列模式的支持度：</a:t>
            </a:r>
            <a:r>
              <a:rPr lang="zh-CN" altLang="en-US" sz="24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找出序列中元素出现的位置</a:t>
            </a:r>
            <a:endParaRPr lang="en-US" altLang="zh-CN" sz="2400" b="0" dirty="0">
              <a:solidFill>
                <a:srgbClr val="0070C0"/>
              </a:solidFill>
              <a:latin typeface="Calibri" panose="020F0502020204030204" pitchFamily="34" charset="0"/>
              <a:ea typeface="方正兰亭中黑_GBK" panose="02000000000000000000" pitchFamily="2" charset="-122"/>
              <a:cs typeface="Calibri" panose="020F0502020204030204" pitchFamily="34" charset="0"/>
            </a:endParaRPr>
          </a:p>
          <a:p>
            <a:pPr marL="814388" indent="-449263">
              <a:lnSpc>
                <a:spcPct val="130000"/>
              </a:lnSpc>
              <a:spcBef>
                <a:spcPts val="600"/>
              </a:spcBef>
              <a:spcAft>
                <a:spcPts val="600"/>
              </a:spcAft>
              <a:buClrTx/>
              <a:buSzPct val="100000"/>
              <a:buFont typeface="Wingdings" pitchFamily="2" charset="2"/>
              <a:buChar char="ü"/>
            </a:pPr>
            <a:r>
              <a:rPr kumimoji="1" lang="zh-CN" altLang="en-US" sz="2400" kern="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实现分类体系</a:t>
            </a:r>
          </a:p>
        </p:txBody>
      </p:sp>
    </p:spTree>
    <p:extLst>
      <p:ext uri="{BB962C8B-B14F-4D97-AF65-F5344CB8AC3E}">
        <p14:creationId xmlns:p14="http://schemas.microsoft.com/office/powerpoint/2010/main" val="3272222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01"/>
    </mc:Choice>
    <mc:Fallback xmlns="">
      <p:transition spd="slow" advTm="15501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827584" y="116632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0" kern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4.2 GSP</a:t>
            </a:r>
            <a:r>
              <a:rPr lang="zh-CN" altLang="en-US" sz="3600" b="0" kern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算法</a:t>
            </a:r>
            <a:endParaRPr lang="en-US" altLang="zh-CN" sz="2800" kern="0" dirty="0">
              <a:solidFill>
                <a:srgbClr val="1557AE"/>
              </a:solidFill>
              <a:latin typeface="Times New Roman" panose="02020603050405020304" pitchFamily="18" charset="0"/>
              <a:ea typeface="方正兰亭中黑_GBK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D49BF1F-A09C-4D06-A7B8-B4FF50426B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774" y="1556792"/>
            <a:ext cx="8461698" cy="4734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marL="469900" indent="-469900"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800">
                <a:solidFill>
                  <a:srgbClr val="C00000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>
              <a:lnSpc>
                <a:spcPct val="120000"/>
              </a:lnSpc>
              <a:buSzPct val="100000"/>
            </a:pPr>
            <a:r>
              <a:rPr lang="zh-CN" altLang="en-US" dirty="0">
                <a:solidFill>
                  <a:srgbClr val="FF0000"/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  <a:cs typeface="Times New Roman" pitchFamily="18" charset="0"/>
              </a:rPr>
              <a:t>生成候选序列模式</a:t>
            </a:r>
            <a:endParaRPr lang="en-US" altLang="zh-TW" dirty="0">
              <a:solidFill>
                <a:srgbClr val="FF0000"/>
              </a:solidFill>
              <a:latin typeface="方正兰亭中黑_GBK" panose="02000000000000000000" pitchFamily="2" charset="-122"/>
              <a:ea typeface="方正兰亭中黑_GBK" panose="02000000000000000000" pitchFamily="2" charset="-122"/>
              <a:cs typeface="Times New Roman" pitchFamily="18" charset="0"/>
            </a:endParaRPr>
          </a:p>
          <a:p>
            <a:pPr marL="814388" indent="-449263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ü"/>
            </a:pPr>
            <a:r>
              <a:rPr kumimoji="1" lang="zh-CN" altLang="en-US" sz="2400" kern="0" dirty="0">
                <a:solidFill>
                  <a:srgbClr val="0000FF"/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  <a:cs typeface="Calibri" pitchFamily="34" charset="0"/>
              </a:rPr>
              <a:t>目标</a:t>
            </a:r>
            <a:r>
              <a:rPr kumimoji="1" lang="en-US" altLang="zh-TW" sz="2400" kern="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: </a:t>
            </a:r>
            <a:r>
              <a:rPr lang="zh-CN" altLang="en-US" sz="24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给定所有的</a:t>
            </a:r>
            <a:r>
              <a:rPr lang="en-US" altLang="zh-TW" sz="24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 </a:t>
            </a:r>
            <a:r>
              <a:rPr kumimoji="1" lang="en-US" altLang="zh-TW" sz="2400" kern="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(</a:t>
            </a:r>
            <a:r>
              <a:rPr kumimoji="1" lang="en-US" altLang="zh-TW" sz="2400" i="1" kern="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k</a:t>
            </a:r>
            <a:r>
              <a:rPr kumimoji="1" lang="en-US" altLang="zh-TW" sz="2400" kern="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-1)-</a:t>
            </a:r>
            <a:r>
              <a:rPr kumimoji="1" lang="zh-CN" altLang="en-US" sz="2400" kern="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序列</a:t>
            </a:r>
            <a:r>
              <a:rPr lang="en-US" altLang="zh-TW" sz="24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, </a:t>
            </a:r>
            <a:r>
              <a:rPr lang="zh-CN" altLang="en-US" sz="24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生成所有的候选</a:t>
            </a:r>
            <a:r>
              <a:rPr kumimoji="1" lang="en-US" altLang="zh-TW" sz="2400" i="1" kern="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k</a:t>
            </a:r>
            <a:r>
              <a:rPr kumimoji="1" lang="en-US" altLang="zh-TW" sz="2400" kern="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-</a:t>
            </a:r>
            <a:r>
              <a:rPr kumimoji="1" lang="zh-CN" altLang="en-US" sz="2400" kern="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序列</a:t>
            </a:r>
            <a:r>
              <a:rPr lang="zh-CN" altLang="en-US" sz="24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模式</a:t>
            </a:r>
            <a:endParaRPr lang="en-US" altLang="zh-TW" sz="2400" b="0" dirty="0">
              <a:solidFill>
                <a:srgbClr val="0070C0"/>
              </a:solidFill>
              <a:latin typeface="Calibri" panose="020F0502020204030204" pitchFamily="34" charset="0"/>
              <a:ea typeface="方正兰亭中黑_GBK" panose="02000000000000000000" pitchFamily="2" charset="-122"/>
              <a:cs typeface="Calibri" panose="020F0502020204030204" pitchFamily="34" charset="0"/>
            </a:endParaRPr>
          </a:p>
          <a:p>
            <a:pPr marL="814388" indent="-449263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ü"/>
            </a:pPr>
            <a:r>
              <a:rPr kumimoji="1" lang="zh-CN" altLang="en-US" sz="2400" kern="0" dirty="0">
                <a:solidFill>
                  <a:srgbClr val="0000FF"/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  <a:cs typeface="Calibri" pitchFamily="34" charset="0"/>
              </a:rPr>
              <a:t>算法</a:t>
            </a:r>
            <a:r>
              <a:rPr kumimoji="1" lang="en-US" altLang="zh-TW" sz="2400" kern="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:</a:t>
            </a:r>
          </a:p>
          <a:p>
            <a:pPr marL="800100" lvl="1" indent="-342900" algn="l"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kumimoji="1" lang="zh-CN" altLang="en-US" sz="2400" kern="0" dirty="0">
                <a:solidFill>
                  <a:srgbClr val="0000FF"/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  <a:cs typeface="Calibri" pitchFamily="34" charset="0"/>
              </a:rPr>
              <a:t>连接阶段</a:t>
            </a:r>
            <a:r>
              <a:rPr lang="en-US" altLang="zh-TW" sz="24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: L</a:t>
            </a:r>
            <a:r>
              <a:rPr lang="en-US" altLang="zh-TW" sz="2400" b="0" baseline="-2500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k-1</a:t>
            </a:r>
            <a:r>
              <a:rPr lang="en-US" altLang="zh-TW" sz="24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 </a:t>
            </a:r>
            <a:r>
              <a:rPr lang="zh-CN" altLang="en-US" sz="24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相互连接。</a:t>
            </a:r>
            <a:r>
              <a:rPr lang="en-US" altLang="zh-TW" sz="24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S</a:t>
            </a:r>
            <a:r>
              <a:rPr lang="en-US" altLang="zh-TW" sz="2400" b="0" baseline="-2500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1</a:t>
            </a:r>
            <a:r>
              <a:rPr lang="en-US" altLang="zh-TW" sz="24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 </a:t>
            </a:r>
            <a:r>
              <a:rPr lang="zh-CN" altLang="en-US" sz="24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能够连接</a:t>
            </a:r>
            <a:r>
              <a:rPr lang="en-US" altLang="zh-TW" sz="24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S2 </a:t>
            </a:r>
            <a:r>
              <a:rPr lang="zh-CN" altLang="en-US" sz="24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，当</a:t>
            </a:r>
            <a:r>
              <a:rPr lang="en-US" altLang="zh-TW" sz="24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 (S1 – first item) </a:t>
            </a:r>
            <a:r>
              <a:rPr lang="zh-CN" altLang="en-US" sz="24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与</a:t>
            </a:r>
            <a:r>
              <a:rPr lang="en-US" altLang="zh-TW" sz="24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 (S2 – last item)</a:t>
            </a:r>
            <a:r>
              <a:rPr lang="zh-CN" altLang="en-US" sz="24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相同</a:t>
            </a:r>
            <a:endParaRPr lang="en-US" altLang="zh-TW" sz="2400" b="0" dirty="0">
              <a:solidFill>
                <a:srgbClr val="0070C0"/>
              </a:solidFill>
              <a:latin typeface="Calibri" panose="020F0502020204030204" pitchFamily="34" charset="0"/>
              <a:ea typeface="方正兰亭中黑_GBK" panose="02000000000000000000" pitchFamily="2" charset="-122"/>
              <a:cs typeface="Calibri" panose="020F0502020204030204" pitchFamily="34" charset="0"/>
            </a:endParaRPr>
          </a:p>
          <a:p>
            <a:pPr marL="800100" lvl="1" indent="-342900" algn="l">
              <a:lnSpc>
                <a:spcPct val="120000"/>
              </a:lnSpc>
              <a:spcBef>
                <a:spcPts val="600"/>
              </a:spcBef>
              <a:buFont typeface="Arial" pitchFamily="34" charset="0"/>
              <a:buChar char="•"/>
            </a:pPr>
            <a:r>
              <a:rPr kumimoji="1" lang="zh-CN" altLang="en-US" sz="2400" kern="0" dirty="0">
                <a:solidFill>
                  <a:srgbClr val="0000FF"/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  <a:cs typeface="Calibri" pitchFamily="34" charset="0"/>
              </a:rPr>
              <a:t>剪切阶段</a:t>
            </a:r>
            <a:r>
              <a:rPr lang="en-US" altLang="zh-TW" sz="24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: </a:t>
            </a:r>
            <a:r>
              <a:rPr lang="zh-CN" altLang="en-US" sz="24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删除包含“不满足最小支持度要求的</a:t>
            </a:r>
            <a:r>
              <a:rPr lang="en-US" altLang="zh-TW" sz="24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 (k-1) </a:t>
            </a:r>
            <a:r>
              <a:rPr lang="zh-CN" altLang="en-US" sz="24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子序列”的候选序列模式。</a:t>
            </a:r>
            <a:endParaRPr lang="en-US" altLang="zh-TW" sz="2400" b="0" dirty="0">
              <a:solidFill>
                <a:srgbClr val="0070C0"/>
              </a:solidFill>
              <a:latin typeface="Calibri" panose="020F0502020204030204" pitchFamily="34" charset="0"/>
              <a:ea typeface="方正兰亭中黑_GBK" panose="02000000000000000000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87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01"/>
    </mc:Choice>
    <mc:Fallback xmlns="">
      <p:transition spd="slow" advTm="1550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46" name="组合 6"/>
          <p:cNvGrpSpPr>
            <a:grpSpLocks/>
          </p:cNvGrpSpPr>
          <p:nvPr/>
        </p:nvGrpSpPr>
        <p:grpSpPr bwMode="auto">
          <a:xfrm>
            <a:off x="642430" y="2160503"/>
            <a:ext cx="2230437" cy="2232025"/>
            <a:chOff x="1330026" y="1365494"/>
            <a:chExt cx="3395626" cy="3395626"/>
          </a:xfrm>
        </p:grpSpPr>
        <p:grpSp>
          <p:nvGrpSpPr>
            <p:cNvPr id="6190" name="组合 2"/>
            <p:cNvGrpSpPr>
              <a:grpSpLocks/>
            </p:cNvGrpSpPr>
            <p:nvPr/>
          </p:nvGrpSpPr>
          <p:grpSpPr bwMode="auto">
            <a:xfrm>
              <a:off x="1330026" y="1365494"/>
              <a:ext cx="3395626" cy="3395626"/>
              <a:chOff x="1033499" y="2087806"/>
              <a:chExt cx="2448000" cy="2448000"/>
            </a:xfrm>
          </p:grpSpPr>
          <p:sp>
            <p:nvSpPr>
              <p:cNvPr id="4" name="椭圆 3"/>
              <p:cNvSpPr/>
              <p:nvPr/>
            </p:nvSpPr>
            <p:spPr>
              <a:xfrm>
                <a:off x="1033499" y="2087806"/>
                <a:ext cx="2448000" cy="2448000"/>
              </a:xfrm>
              <a:prstGeom prst="ellipse">
                <a:avLst/>
              </a:prstGeom>
              <a:solidFill>
                <a:srgbClr val="F6F6F6"/>
              </a:solidFill>
              <a:ln>
                <a:noFill/>
              </a:ln>
              <a:effectLst>
                <a:innerShdw blurRad="63500" dist="50800" dir="13500000">
                  <a:prstClr val="black">
                    <a:alpha val="50000"/>
                  </a:prstClr>
                </a:inn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  <p:sp>
            <p:nvSpPr>
              <p:cNvPr id="5" name="椭圆 4"/>
              <p:cNvSpPr>
                <a:spLocks noChangeAspect="1"/>
              </p:cNvSpPr>
              <p:nvPr/>
            </p:nvSpPr>
            <p:spPr>
              <a:xfrm>
                <a:off x="1249550" y="2303704"/>
                <a:ext cx="2015897" cy="2016205"/>
              </a:xfrm>
              <a:prstGeom prst="ellipse">
                <a:avLst/>
              </a:prstGeom>
              <a:solidFill>
                <a:srgbClr val="F6F6F6"/>
              </a:solidFill>
              <a:ln>
                <a:noFill/>
              </a:ln>
              <a:effectLst>
                <a:outerShdw blurRad="1143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 dirty="0">
                  <a:ea typeface="微软雅黑" panose="020B0503020204020204" pitchFamily="34" charset="-122"/>
                </a:endParaRPr>
              </a:p>
            </p:txBody>
          </p:sp>
        </p:grpSp>
        <p:pic>
          <p:nvPicPr>
            <p:cNvPr id="6191" name="图片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66739" y="1892008"/>
              <a:ext cx="2322199" cy="23221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直角三角形 7"/>
          <p:cNvSpPr/>
          <p:nvPr/>
        </p:nvSpPr>
        <p:spPr>
          <a:xfrm rot="5400000">
            <a:off x="0" y="0"/>
            <a:ext cx="1080000" cy="1080000"/>
          </a:xfrm>
          <a:prstGeom prst="rtTriangle">
            <a:avLst/>
          </a:prstGeom>
          <a:gradFill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sp>
        <p:nvSpPr>
          <p:cNvPr id="9" name="直角三角形 8"/>
          <p:cNvSpPr/>
          <p:nvPr/>
        </p:nvSpPr>
        <p:spPr>
          <a:xfrm rot="16200000">
            <a:off x="8064000" y="5793483"/>
            <a:ext cx="1080000" cy="1080000"/>
          </a:xfrm>
          <a:prstGeom prst="rtTriangle">
            <a:avLst/>
          </a:prstGeom>
          <a:gradFill flip="none" rotWithShape="1">
            <a:gsLst>
              <a:gs pos="0">
                <a:schemeClr val="accent5">
                  <a:lumMod val="89000"/>
                </a:schemeClr>
              </a:gs>
              <a:gs pos="23000">
                <a:schemeClr val="accent5">
                  <a:lumMod val="89000"/>
                </a:schemeClr>
              </a:gs>
              <a:gs pos="69000">
                <a:schemeClr val="accent5">
                  <a:lumMod val="75000"/>
                </a:schemeClr>
              </a:gs>
              <a:gs pos="97000">
                <a:schemeClr val="accent5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 dirty="0">
              <a:ea typeface="微软雅黑" panose="020B0503020204020204" pitchFamily="34" charset="-122"/>
            </a:endParaRPr>
          </a:p>
        </p:txBody>
      </p:sp>
      <p:grpSp>
        <p:nvGrpSpPr>
          <p:cNvPr id="6" name="组合 5"/>
          <p:cNvGrpSpPr/>
          <p:nvPr/>
        </p:nvGrpSpPr>
        <p:grpSpPr>
          <a:xfrm>
            <a:off x="3295074" y="1692190"/>
            <a:ext cx="4768926" cy="665163"/>
            <a:chOff x="3507234" y="1752600"/>
            <a:chExt cx="4768926" cy="665163"/>
          </a:xfrm>
        </p:grpSpPr>
        <p:grpSp>
          <p:nvGrpSpPr>
            <p:cNvPr id="6153" name="Group 5"/>
            <p:cNvGrpSpPr>
              <a:grpSpLocks/>
            </p:cNvGrpSpPr>
            <p:nvPr/>
          </p:nvGrpSpPr>
          <p:grpSpPr bwMode="auto">
            <a:xfrm>
              <a:off x="3507234" y="1752600"/>
              <a:ext cx="762000" cy="665163"/>
              <a:chOff x="0" y="0"/>
              <a:chExt cx="1549" cy="1351"/>
            </a:xfrm>
          </p:grpSpPr>
          <p:sp>
            <p:nvSpPr>
              <p:cNvPr id="6185" name="AutoShape 6"/>
              <p:cNvSpPr>
                <a:spLocks noChangeArrowheads="1"/>
              </p:cNvSpPr>
              <p:nvPr/>
            </p:nvSpPr>
            <p:spPr bwMode="auto">
              <a:xfrm>
                <a:off x="13" y="23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bg1"/>
                    </a:solidFill>
                    <a:latin typeface="黑体" panose="02010609060101010101" pitchFamily="49" charset="-122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bg1"/>
                    </a:solidFill>
                    <a:latin typeface="黑体" panose="02010609060101010101" pitchFamily="49" charset="-122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bg1"/>
                    </a:solidFill>
                    <a:latin typeface="黑体" panose="02010609060101010101" pitchFamily="49" charset="-122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bg1"/>
                    </a:solidFill>
                    <a:latin typeface="黑体" panose="02010609060101010101" pitchFamily="49" charset="-122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bg1"/>
                    </a:solidFill>
                    <a:latin typeface="黑体" panose="02010609060101010101" pitchFamily="49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bg1"/>
                    </a:solidFill>
                    <a:latin typeface="黑体" panose="02010609060101010101" pitchFamily="49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bg1"/>
                    </a:solidFill>
                    <a:latin typeface="黑体" panose="02010609060101010101" pitchFamily="49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bg1"/>
                    </a:solidFill>
                    <a:latin typeface="黑体" panose="02010609060101010101" pitchFamily="49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bg1"/>
                    </a:solidFill>
                    <a:latin typeface="黑体" panose="02010609060101010101" pitchFamily="49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en-US">
                  <a:latin typeface="方正兰亭中黑_GBK" panose="02000000000000000000" pitchFamily="2" charset="-122"/>
                  <a:ea typeface="方正兰亭中黑_GBK" panose="02000000000000000000" pitchFamily="2" charset="-122"/>
                </a:endParaRPr>
              </a:p>
            </p:txBody>
          </p:sp>
          <p:sp>
            <p:nvSpPr>
              <p:cNvPr id="6186" name="AutoShape 7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189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bg1"/>
                    </a:solidFill>
                    <a:latin typeface="黑体" panose="02010609060101010101" pitchFamily="49" charset="-122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bg1"/>
                    </a:solidFill>
                    <a:latin typeface="黑体" panose="02010609060101010101" pitchFamily="49" charset="-122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bg1"/>
                    </a:solidFill>
                    <a:latin typeface="黑体" panose="02010609060101010101" pitchFamily="49" charset="-122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bg1"/>
                    </a:solidFill>
                    <a:latin typeface="黑体" panose="02010609060101010101" pitchFamily="49" charset="-122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bg1"/>
                    </a:solidFill>
                    <a:latin typeface="黑体" panose="02010609060101010101" pitchFamily="49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bg1"/>
                    </a:solidFill>
                    <a:latin typeface="黑体" panose="02010609060101010101" pitchFamily="49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bg1"/>
                    </a:solidFill>
                    <a:latin typeface="黑体" panose="02010609060101010101" pitchFamily="49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bg1"/>
                    </a:solidFill>
                    <a:latin typeface="黑体" panose="02010609060101010101" pitchFamily="49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bg1"/>
                    </a:solidFill>
                    <a:latin typeface="黑体" panose="02010609060101010101" pitchFamily="49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en-US">
                  <a:latin typeface="方正兰亭中黑_GBK" panose="02000000000000000000" pitchFamily="2" charset="-122"/>
                  <a:ea typeface="方正兰亭中黑_GBK" panose="02000000000000000000" pitchFamily="2" charset="-122"/>
                </a:endParaRPr>
              </a:p>
            </p:txBody>
          </p:sp>
          <p:grpSp>
            <p:nvGrpSpPr>
              <p:cNvPr id="6187" name="AutoShape 8"/>
              <p:cNvGrpSpPr>
                <a:grpSpLocks/>
              </p:cNvGrpSpPr>
              <p:nvPr/>
            </p:nvGrpSpPr>
            <p:grpSpPr bwMode="auto">
              <a:xfrm>
                <a:off x="68" y="54"/>
                <a:ext cx="1400" cy="1213"/>
                <a:chOff x="0" y="0"/>
                <a:chExt cx="688848" cy="597408"/>
              </a:xfrm>
            </p:grpSpPr>
            <p:pic>
              <p:nvPicPr>
                <p:cNvPr id="6188" name="AutoShape 8"/>
                <p:cNvPicPr>
                  <a:picLocks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688848" cy="5974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189" name="Text Box 7"/>
                <p:cNvSpPr txBox="1">
                  <a:spLocks noChangeArrowheads="1"/>
                </p:cNvSpPr>
                <p:nvPr/>
              </p:nvSpPr>
              <p:spPr bwMode="auto">
                <a:xfrm>
                  <a:off x="121410" y="109216"/>
                  <a:ext cx="442286" cy="3829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bg1"/>
                      </a:solidFill>
                      <a:latin typeface="黑体" panose="02010609060101010101" pitchFamily="49" charset="-122"/>
                      <a:ea typeface="宋体" panose="02010600030101010101" pitchFamily="2" charset="-122"/>
                    </a:defRPr>
                  </a:lvl1pPr>
                  <a:lvl2pPr marL="742950" indent="-285750">
                    <a:defRPr b="1">
                      <a:solidFill>
                        <a:schemeClr val="bg1"/>
                      </a:solidFill>
                      <a:latin typeface="黑体" panose="02010609060101010101" pitchFamily="49" charset="-122"/>
                      <a:ea typeface="宋体" panose="02010600030101010101" pitchFamily="2" charset="-122"/>
                    </a:defRPr>
                  </a:lvl2pPr>
                  <a:lvl3pPr marL="1143000" indent="-228600">
                    <a:defRPr b="1">
                      <a:solidFill>
                        <a:schemeClr val="bg1"/>
                      </a:solidFill>
                      <a:latin typeface="黑体" panose="02010609060101010101" pitchFamily="49" charset="-122"/>
                      <a:ea typeface="宋体" panose="02010600030101010101" pitchFamily="2" charset="-122"/>
                    </a:defRPr>
                  </a:lvl3pPr>
                  <a:lvl4pPr marL="1600200" indent="-228600">
                    <a:defRPr b="1">
                      <a:solidFill>
                        <a:schemeClr val="bg1"/>
                      </a:solidFill>
                      <a:latin typeface="黑体" panose="02010609060101010101" pitchFamily="49" charset="-122"/>
                      <a:ea typeface="宋体" panose="02010600030101010101" pitchFamily="2" charset="-122"/>
                    </a:defRPr>
                  </a:lvl4pPr>
                  <a:lvl5pPr marL="2057400" indent="-228600">
                    <a:defRPr b="1">
                      <a:solidFill>
                        <a:schemeClr val="bg1"/>
                      </a:solidFill>
                      <a:latin typeface="黑体" panose="02010609060101010101" pitchFamily="49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bg1"/>
                      </a:solidFill>
                      <a:latin typeface="黑体" panose="02010609060101010101" pitchFamily="49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bg1"/>
                      </a:solidFill>
                      <a:latin typeface="黑体" panose="02010609060101010101" pitchFamily="49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bg1"/>
                      </a:solidFill>
                      <a:latin typeface="黑体" panose="02010609060101010101" pitchFamily="49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bg1"/>
                      </a:solidFill>
                      <a:latin typeface="黑体" panose="02010609060101010101" pitchFamily="49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buFont typeface="Arial" panose="020B0604020202020204" pitchFamily="34" charset="0"/>
                    <a:buNone/>
                  </a:pPr>
                  <a:endParaRPr lang="zh-CN" altLang="en-US" dirty="0">
                    <a:latin typeface="方正兰亭中黑_GBK" panose="02000000000000000000" pitchFamily="2" charset="-122"/>
                    <a:ea typeface="方正兰亭中黑_GBK" panose="02000000000000000000" pitchFamily="2" charset="-122"/>
                  </a:endParaRPr>
                </a:p>
              </p:txBody>
            </p:sp>
          </p:grpSp>
        </p:grpSp>
        <p:sp>
          <p:nvSpPr>
            <p:cNvPr id="6155" name="Line 13"/>
            <p:cNvSpPr>
              <a:spLocks noChangeShapeType="1"/>
            </p:cNvSpPr>
            <p:nvPr/>
          </p:nvSpPr>
          <p:spPr bwMode="auto">
            <a:xfrm flipV="1">
              <a:off x="4116834" y="2340974"/>
              <a:ext cx="4127574" cy="1805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latin typeface="方正兰亭中黑_GBK" panose="02000000000000000000" pitchFamily="2" charset="-122"/>
                <a:ea typeface="方正兰亭中黑_GBK" panose="02000000000000000000" pitchFamily="2" charset="-122"/>
              </a:endParaRPr>
            </a:p>
          </p:txBody>
        </p:sp>
        <p:sp>
          <p:nvSpPr>
            <p:cNvPr id="6156" name="Text Box 15"/>
            <p:cNvSpPr txBox="1">
              <a:spLocks noChangeArrowheads="1"/>
            </p:cNvSpPr>
            <p:nvPr/>
          </p:nvSpPr>
          <p:spPr bwMode="auto">
            <a:xfrm>
              <a:off x="3694559" y="1825625"/>
              <a:ext cx="373062" cy="4619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bg1"/>
                  </a:solidFill>
                  <a:latin typeface="黑体" panose="02010609060101010101" pitchFamily="49" charset="-122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bg1"/>
                  </a:solidFill>
                  <a:latin typeface="黑体" panose="02010609060101010101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bg1"/>
                  </a:solidFill>
                  <a:latin typeface="黑体" panose="02010609060101010101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bg1"/>
                  </a:solidFill>
                  <a:latin typeface="黑体" panose="02010609060101010101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bg1"/>
                  </a:solidFill>
                  <a:latin typeface="黑体" panose="02010609060101010101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1"/>
                  </a:solidFill>
                  <a:latin typeface="黑体" panose="02010609060101010101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1"/>
                  </a:solidFill>
                  <a:latin typeface="黑体" panose="02010609060101010101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1"/>
                  </a:solidFill>
                  <a:latin typeface="黑体" panose="02010609060101010101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1"/>
                  </a:solidFill>
                  <a:latin typeface="黑体" panose="02010609060101010101" pitchFamily="49" charset="-122"/>
                  <a:ea typeface="宋体" panose="02010600030101010101" pitchFamily="2" charset="-122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2400">
                  <a:latin typeface="方正兰亭中黑_GBK" panose="02000000000000000000" pitchFamily="2" charset="-122"/>
                  <a:ea typeface="方正兰亭中黑_GBK" panose="02000000000000000000" pitchFamily="2" charset="-122"/>
                </a:rPr>
                <a:t>1</a:t>
              </a:r>
            </a:p>
          </p:txBody>
        </p:sp>
        <p:sp>
          <p:nvSpPr>
            <p:cNvPr id="6158" name="Text Box 17"/>
            <p:cNvSpPr txBox="1">
              <a:spLocks noChangeArrowheads="1"/>
            </p:cNvSpPr>
            <p:nvPr/>
          </p:nvSpPr>
          <p:spPr bwMode="auto">
            <a:xfrm>
              <a:off x="4390617" y="1772816"/>
              <a:ext cx="3885543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bg1"/>
                  </a:solidFill>
                  <a:latin typeface="黑体" panose="02010609060101010101" pitchFamily="49" charset="-122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bg1"/>
                  </a:solidFill>
                  <a:latin typeface="黑体" panose="02010609060101010101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bg1"/>
                  </a:solidFill>
                  <a:latin typeface="黑体" panose="02010609060101010101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bg1"/>
                  </a:solidFill>
                  <a:latin typeface="黑体" panose="02010609060101010101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bg1"/>
                  </a:solidFill>
                  <a:latin typeface="黑体" panose="02010609060101010101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1"/>
                  </a:solidFill>
                  <a:latin typeface="黑体" panose="02010609060101010101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1"/>
                  </a:solidFill>
                  <a:latin typeface="黑体" panose="02010609060101010101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1"/>
                  </a:solidFill>
                  <a:latin typeface="黑体" panose="02010609060101010101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1"/>
                  </a:solidFill>
                  <a:latin typeface="黑体" panose="02010609060101010101" pitchFamily="49" charset="-122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zh-CN" altLang="en-US" sz="3000" dirty="0">
                  <a:solidFill>
                    <a:srgbClr val="31589C"/>
                  </a:solidFill>
                  <a:latin typeface="方正兰亭中黑_GBK" panose="02000000000000000000" pitchFamily="2" charset="-122"/>
                  <a:ea typeface="方正兰亭中黑_GBK" panose="02000000000000000000" pitchFamily="2" charset="-122"/>
                </a:rPr>
                <a:t>序列模式的基本概念</a:t>
              </a: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3303608" y="2831418"/>
            <a:ext cx="5019038" cy="665163"/>
            <a:chOff x="3507234" y="2813050"/>
            <a:chExt cx="5019038" cy="665163"/>
          </a:xfrm>
        </p:grpSpPr>
        <p:grpSp>
          <p:nvGrpSpPr>
            <p:cNvPr id="6154" name="Group 9"/>
            <p:cNvGrpSpPr>
              <a:grpSpLocks/>
            </p:cNvGrpSpPr>
            <p:nvPr/>
          </p:nvGrpSpPr>
          <p:grpSpPr bwMode="auto">
            <a:xfrm>
              <a:off x="3507234" y="2813050"/>
              <a:ext cx="762000" cy="665163"/>
              <a:chOff x="0" y="0"/>
              <a:chExt cx="1549" cy="1351"/>
            </a:xfrm>
          </p:grpSpPr>
          <p:sp>
            <p:nvSpPr>
              <p:cNvPr id="6180" name="AutoShape 10"/>
              <p:cNvSpPr>
                <a:spLocks noChangeArrowheads="1"/>
              </p:cNvSpPr>
              <p:nvPr/>
            </p:nvSpPr>
            <p:spPr bwMode="auto">
              <a:xfrm>
                <a:off x="13" y="23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solidFill>
                <a:srgbClr val="80808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bg1"/>
                    </a:solidFill>
                    <a:latin typeface="黑体" panose="02010609060101010101" pitchFamily="49" charset="-122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bg1"/>
                    </a:solidFill>
                    <a:latin typeface="黑体" panose="02010609060101010101" pitchFamily="49" charset="-122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bg1"/>
                    </a:solidFill>
                    <a:latin typeface="黑体" panose="02010609060101010101" pitchFamily="49" charset="-122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bg1"/>
                    </a:solidFill>
                    <a:latin typeface="黑体" panose="02010609060101010101" pitchFamily="49" charset="-122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bg1"/>
                    </a:solidFill>
                    <a:latin typeface="黑体" panose="02010609060101010101" pitchFamily="49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bg1"/>
                    </a:solidFill>
                    <a:latin typeface="黑体" panose="02010609060101010101" pitchFamily="49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bg1"/>
                    </a:solidFill>
                    <a:latin typeface="黑体" panose="02010609060101010101" pitchFamily="49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bg1"/>
                    </a:solidFill>
                    <a:latin typeface="黑体" panose="02010609060101010101" pitchFamily="49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bg1"/>
                    </a:solidFill>
                    <a:latin typeface="黑体" panose="02010609060101010101" pitchFamily="49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en-US">
                  <a:latin typeface="方正兰亭中黑_GBK" panose="02000000000000000000" pitchFamily="2" charset="-122"/>
                  <a:ea typeface="方正兰亭中黑_GBK" panose="02000000000000000000" pitchFamily="2" charset="-122"/>
                </a:endParaRPr>
              </a:p>
            </p:txBody>
          </p:sp>
          <p:sp>
            <p:nvSpPr>
              <p:cNvPr id="6181" name="AutoShape 11"/>
              <p:cNvSpPr>
                <a:spLocks noChangeArrowheads="1"/>
              </p:cNvSpPr>
              <p:nvPr/>
            </p:nvSpPr>
            <p:spPr bwMode="auto">
              <a:xfrm>
                <a:off x="0" y="0"/>
                <a:ext cx="1536" cy="1328"/>
              </a:xfrm>
              <a:prstGeom prst="hexagon">
                <a:avLst>
                  <a:gd name="adj" fmla="val 28916"/>
                  <a:gd name="vf" fmla="val 115470"/>
                </a:avLst>
              </a:prstGeom>
              <a:gradFill rotWithShape="1">
                <a:gsLst>
                  <a:gs pos="0">
                    <a:srgbClr val="E6E6E6"/>
                  </a:gs>
                  <a:gs pos="7500">
                    <a:srgbClr val="7D8496"/>
                  </a:gs>
                  <a:gs pos="26500">
                    <a:srgbClr val="E6E6E6"/>
                  </a:gs>
                  <a:gs pos="34000">
                    <a:srgbClr val="7D8496"/>
                  </a:gs>
                  <a:gs pos="46500">
                    <a:srgbClr val="E6E6E6"/>
                  </a:gs>
                  <a:gs pos="50000">
                    <a:srgbClr val="FFFFFF"/>
                  </a:gs>
                  <a:gs pos="53500">
                    <a:srgbClr val="E6E6E6"/>
                  </a:gs>
                  <a:gs pos="66000">
                    <a:srgbClr val="7D8496"/>
                  </a:gs>
                  <a:gs pos="73500">
                    <a:srgbClr val="E6E6E6"/>
                  </a:gs>
                  <a:gs pos="92500">
                    <a:srgbClr val="7D8496"/>
                  </a:gs>
                  <a:gs pos="100000">
                    <a:srgbClr val="E6E6E6"/>
                  </a:gs>
                </a:gsLst>
                <a:lin ang="18900000" scaled="1"/>
              </a:gradFill>
              <a:ln w="9525">
                <a:solidFill>
                  <a:srgbClr val="C0C0C0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defRPr b="1">
                    <a:solidFill>
                      <a:schemeClr val="bg1"/>
                    </a:solidFill>
                    <a:latin typeface="黑体" panose="02010609060101010101" pitchFamily="49" charset="-122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bg1"/>
                    </a:solidFill>
                    <a:latin typeface="黑体" panose="02010609060101010101" pitchFamily="49" charset="-122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bg1"/>
                    </a:solidFill>
                    <a:latin typeface="黑体" panose="02010609060101010101" pitchFamily="49" charset="-122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bg1"/>
                    </a:solidFill>
                    <a:latin typeface="黑体" panose="02010609060101010101" pitchFamily="49" charset="-122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bg1"/>
                    </a:solidFill>
                    <a:latin typeface="黑体" panose="02010609060101010101" pitchFamily="49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bg1"/>
                    </a:solidFill>
                    <a:latin typeface="黑体" panose="02010609060101010101" pitchFamily="49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bg1"/>
                    </a:solidFill>
                    <a:latin typeface="黑体" panose="02010609060101010101" pitchFamily="49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bg1"/>
                    </a:solidFill>
                    <a:latin typeface="黑体" panose="02010609060101010101" pitchFamily="49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bg1"/>
                    </a:solidFill>
                    <a:latin typeface="黑体" panose="02010609060101010101" pitchFamily="49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en-US">
                  <a:latin typeface="方正兰亭中黑_GBK" panose="02000000000000000000" pitchFamily="2" charset="-122"/>
                  <a:ea typeface="方正兰亭中黑_GBK" panose="02000000000000000000" pitchFamily="2" charset="-122"/>
                </a:endParaRPr>
              </a:p>
            </p:txBody>
          </p:sp>
          <p:grpSp>
            <p:nvGrpSpPr>
              <p:cNvPr id="6182" name="AutoShape 12"/>
              <p:cNvGrpSpPr>
                <a:grpSpLocks/>
              </p:cNvGrpSpPr>
              <p:nvPr/>
            </p:nvGrpSpPr>
            <p:grpSpPr bwMode="auto">
              <a:xfrm>
                <a:off x="68" y="54"/>
                <a:ext cx="1400" cy="1213"/>
                <a:chOff x="0" y="0"/>
                <a:chExt cx="688848" cy="597408"/>
              </a:xfrm>
            </p:grpSpPr>
            <p:pic>
              <p:nvPicPr>
                <p:cNvPr id="6183" name="AutoShape 12"/>
                <p:cNvPicPr>
                  <a:picLocks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0" y="0"/>
                  <a:ext cx="688848" cy="59740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6184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121410" y="108962"/>
                  <a:ext cx="442286" cy="38294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anchor="ctr"/>
                <a:lstStyle>
                  <a:lvl1pPr>
                    <a:defRPr b="1">
                      <a:solidFill>
                        <a:schemeClr val="bg1"/>
                      </a:solidFill>
                      <a:latin typeface="黑体" panose="02010609060101010101" pitchFamily="49" charset="-122"/>
                      <a:ea typeface="宋体" panose="02010600030101010101" pitchFamily="2" charset="-122"/>
                    </a:defRPr>
                  </a:lvl1pPr>
                  <a:lvl2pPr marL="742950" indent="-285750">
                    <a:defRPr b="1">
                      <a:solidFill>
                        <a:schemeClr val="bg1"/>
                      </a:solidFill>
                      <a:latin typeface="黑体" panose="02010609060101010101" pitchFamily="49" charset="-122"/>
                      <a:ea typeface="宋体" panose="02010600030101010101" pitchFamily="2" charset="-122"/>
                    </a:defRPr>
                  </a:lvl2pPr>
                  <a:lvl3pPr marL="1143000" indent="-228600">
                    <a:defRPr b="1">
                      <a:solidFill>
                        <a:schemeClr val="bg1"/>
                      </a:solidFill>
                      <a:latin typeface="黑体" panose="02010609060101010101" pitchFamily="49" charset="-122"/>
                      <a:ea typeface="宋体" panose="02010600030101010101" pitchFamily="2" charset="-122"/>
                    </a:defRPr>
                  </a:lvl3pPr>
                  <a:lvl4pPr marL="1600200" indent="-228600">
                    <a:defRPr b="1">
                      <a:solidFill>
                        <a:schemeClr val="bg1"/>
                      </a:solidFill>
                      <a:latin typeface="黑体" panose="02010609060101010101" pitchFamily="49" charset="-122"/>
                      <a:ea typeface="宋体" panose="02010600030101010101" pitchFamily="2" charset="-122"/>
                    </a:defRPr>
                  </a:lvl4pPr>
                  <a:lvl5pPr marL="2057400" indent="-228600">
                    <a:defRPr b="1">
                      <a:solidFill>
                        <a:schemeClr val="bg1"/>
                      </a:solidFill>
                      <a:latin typeface="黑体" panose="02010609060101010101" pitchFamily="49" charset="-122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bg1"/>
                      </a:solidFill>
                      <a:latin typeface="黑体" panose="02010609060101010101" pitchFamily="49" charset="-122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bg1"/>
                      </a:solidFill>
                      <a:latin typeface="黑体" panose="02010609060101010101" pitchFamily="49" charset="-122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bg1"/>
                      </a:solidFill>
                      <a:latin typeface="黑体" panose="02010609060101010101" pitchFamily="49" charset="-122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b="1">
                      <a:solidFill>
                        <a:schemeClr val="bg1"/>
                      </a:solidFill>
                      <a:latin typeface="黑体" panose="02010609060101010101" pitchFamily="49" charset="-122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>
                    <a:buFont typeface="Arial" panose="020B0604020202020204" pitchFamily="34" charset="0"/>
                    <a:buNone/>
                  </a:pPr>
                  <a:endParaRPr lang="zh-CN" altLang="en-US" dirty="0">
                    <a:latin typeface="方正兰亭中黑_GBK" panose="02000000000000000000" pitchFamily="2" charset="-122"/>
                    <a:ea typeface="方正兰亭中黑_GBK" panose="02000000000000000000" pitchFamily="2" charset="-122"/>
                  </a:endParaRPr>
                </a:p>
              </p:txBody>
            </p:sp>
          </p:grpSp>
        </p:grpSp>
        <p:sp>
          <p:nvSpPr>
            <p:cNvPr id="6157" name="Line 16"/>
            <p:cNvSpPr>
              <a:spLocks noChangeShapeType="1"/>
            </p:cNvSpPr>
            <p:nvPr/>
          </p:nvSpPr>
          <p:spPr bwMode="auto">
            <a:xfrm flipV="1">
              <a:off x="4116834" y="3411429"/>
              <a:ext cx="4127574" cy="11221"/>
            </a:xfrm>
            <a:prstGeom prst="line">
              <a:avLst/>
            </a:prstGeom>
            <a:noFill/>
            <a:ln w="25400">
              <a:solidFill>
                <a:srgbClr val="969696"/>
              </a:solidFill>
              <a:prstDash val="sysDot"/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dirty="0">
                <a:latin typeface="方正兰亭中黑_GBK" panose="02000000000000000000" pitchFamily="2" charset="-122"/>
                <a:ea typeface="方正兰亭中黑_GBK" panose="02000000000000000000" pitchFamily="2" charset="-122"/>
              </a:endParaRPr>
            </a:p>
          </p:txBody>
        </p:sp>
        <p:sp>
          <p:nvSpPr>
            <p:cNvPr id="6159" name="Text Box 18"/>
            <p:cNvSpPr txBox="1">
              <a:spLocks noChangeArrowheads="1"/>
            </p:cNvSpPr>
            <p:nvPr/>
          </p:nvSpPr>
          <p:spPr bwMode="auto">
            <a:xfrm>
              <a:off x="3688569" y="2911475"/>
              <a:ext cx="38504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b="1">
                  <a:solidFill>
                    <a:schemeClr val="bg1"/>
                  </a:solidFill>
                  <a:latin typeface="黑体" panose="02010609060101010101" pitchFamily="49" charset="-122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bg1"/>
                  </a:solidFill>
                  <a:latin typeface="黑体" panose="02010609060101010101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bg1"/>
                  </a:solidFill>
                  <a:latin typeface="黑体" panose="02010609060101010101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bg1"/>
                  </a:solidFill>
                  <a:latin typeface="黑体" panose="02010609060101010101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bg1"/>
                  </a:solidFill>
                  <a:latin typeface="黑体" panose="02010609060101010101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1"/>
                  </a:solidFill>
                  <a:latin typeface="黑体" panose="02010609060101010101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1"/>
                  </a:solidFill>
                  <a:latin typeface="黑体" panose="02010609060101010101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1"/>
                  </a:solidFill>
                  <a:latin typeface="黑体" panose="02010609060101010101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1"/>
                  </a:solidFill>
                  <a:latin typeface="黑体" panose="02010609060101010101" pitchFamily="49" charset="-122"/>
                  <a:ea typeface="宋体" panose="02010600030101010101" pitchFamily="2" charset="-122"/>
                </a:defRPr>
              </a:lvl9pPr>
            </a:lstStyle>
            <a:p>
              <a:pPr algn="ctr">
                <a:buFont typeface="Arial" panose="020B0604020202020204" pitchFamily="34" charset="0"/>
                <a:buNone/>
              </a:pPr>
              <a:r>
                <a:rPr lang="en-US" altLang="zh-CN" sz="2400">
                  <a:latin typeface="方正兰亭中黑_GBK" panose="02000000000000000000" pitchFamily="2" charset="-122"/>
                  <a:ea typeface="方正兰亭中黑_GBK" panose="02000000000000000000" pitchFamily="2" charset="-122"/>
                </a:rPr>
                <a:t>2</a:t>
              </a:r>
            </a:p>
          </p:txBody>
        </p:sp>
        <p:sp>
          <p:nvSpPr>
            <p:cNvPr id="6162" name="Text Box 24"/>
            <p:cNvSpPr txBox="1">
              <a:spLocks noChangeArrowheads="1"/>
            </p:cNvSpPr>
            <p:nvPr/>
          </p:nvSpPr>
          <p:spPr bwMode="auto">
            <a:xfrm>
              <a:off x="4423107" y="2846107"/>
              <a:ext cx="4103165" cy="5539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bg1"/>
                  </a:solidFill>
                  <a:latin typeface="黑体" panose="02010609060101010101" pitchFamily="49" charset="-122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bg1"/>
                  </a:solidFill>
                  <a:latin typeface="黑体" panose="02010609060101010101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bg1"/>
                  </a:solidFill>
                  <a:latin typeface="黑体" panose="02010609060101010101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bg1"/>
                  </a:solidFill>
                  <a:latin typeface="黑体" panose="02010609060101010101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bg1"/>
                  </a:solidFill>
                  <a:latin typeface="黑体" panose="02010609060101010101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1"/>
                  </a:solidFill>
                  <a:latin typeface="黑体" panose="02010609060101010101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1"/>
                  </a:solidFill>
                  <a:latin typeface="黑体" panose="02010609060101010101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1"/>
                  </a:solidFill>
                  <a:latin typeface="黑体" panose="02010609060101010101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1"/>
                  </a:solidFill>
                  <a:latin typeface="黑体" panose="02010609060101010101" pitchFamily="49" charset="-122"/>
                  <a:ea typeface="宋体" panose="02010600030101010101" pitchFamily="2" charset="-122"/>
                </a:defRPr>
              </a:lvl9pPr>
            </a:lstStyle>
            <a:p>
              <a:pPr>
                <a:buFont typeface="Arial" panose="020B0604020202020204" pitchFamily="34" charset="0"/>
                <a:buNone/>
              </a:pPr>
              <a:r>
                <a:rPr lang="en-US" altLang="zh-CN" sz="3000" dirty="0">
                  <a:solidFill>
                    <a:srgbClr val="31589C"/>
                  </a:solidFill>
                  <a:latin typeface="方正兰亭中黑_GBK" panose="02000000000000000000" pitchFamily="2" charset="-122"/>
                  <a:ea typeface="方正兰亭中黑_GBK" panose="02000000000000000000" pitchFamily="2" charset="-122"/>
                </a:rPr>
                <a:t>GSP</a:t>
              </a:r>
              <a:r>
                <a:rPr lang="zh-CN" altLang="en-US" sz="3000" dirty="0">
                  <a:solidFill>
                    <a:srgbClr val="31589C"/>
                  </a:solidFill>
                  <a:latin typeface="方正兰亭中黑_GBK" panose="02000000000000000000" pitchFamily="2" charset="-122"/>
                  <a:ea typeface="方正兰亭中黑_GBK" panose="02000000000000000000" pitchFamily="2" charset="-122"/>
                </a:rPr>
                <a:t>算法</a:t>
              </a:r>
            </a:p>
          </p:txBody>
        </p:sp>
      </p:grpSp>
      <p:grpSp>
        <p:nvGrpSpPr>
          <p:cNvPr id="6160" name="Group 19"/>
          <p:cNvGrpSpPr>
            <a:grpSpLocks/>
          </p:cNvGrpSpPr>
          <p:nvPr/>
        </p:nvGrpSpPr>
        <p:grpSpPr bwMode="auto">
          <a:xfrm>
            <a:off x="3303608" y="3983692"/>
            <a:ext cx="762000" cy="665163"/>
            <a:chOff x="0" y="0"/>
            <a:chExt cx="1549" cy="1351"/>
          </a:xfrm>
        </p:grpSpPr>
        <p:sp>
          <p:nvSpPr>
            <p:cNvPr id="6175" name="AutoShape 20"/>
            <p:cNvSpPr>
              <a:spLocks noChangeArrowheads="1"/>
            </p:cNvSpPr>
            <p:nvPr/>
          </p:nvSpPr>
          <p:spPr bwMode="auto">
            <a:xfrm>
              <a:off x="13" y="23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solidFill>
              <a:srgbClr val="80808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bg1"/>
                  </a:solidFill>
                  <a:latin typeface="黑体" panose="02010609060101010101" pitchFamily="49" charset="-122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bg1"/>
                  </a:solidFill>
                  <a:latin typeface="黑体" panose="02010609060101010101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bg1"/>
                  </a:solidFill>
                  <a:latin typeface="黑体" panose="02010609060101010101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bg1"/>
                  </a:solidFill>
                  <a:latin typeface="黑体" panose="02010609060101010101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bg1"/>
                  </a:solidFill>
                  <a:latin typeface="黑体" panose="02010609060101010101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1"/>
                  </a:solidFill>
                  <a:latin typeface="黑体" panose="02010609060101010101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1"/>
                  </a:solidFill>
                  <a:latin typeface="黑体" panose="02010609060101010101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1"/>
                  </a:solidFill>
                  <a:latin typeface="黑体" panose="02010609060101010101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1"/>
                  </a:solidFill>
                  <a:latin typeface="黑体" panose="02010609060101010101" pitchFamily="49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>
                <a:latin typeface="方正兰亭中黑_GBK" panose="02000000000000000000" pitchFamily="2" charset="-122"/>
                <a:ea typeface="方正兰亭中黑_GBK" panose="02000000000000000000" pitchFamily="2" charset="-122"/>
              </a:endParaRPr>
            </a:p>
          </p:txBody>
        </p:sp>
        <p:sp>
          <p:nvSpPr>
            <p:cNvPr id="6176" name="AutoShape 21"/>
            <p:cNvSpPr>
              <a:spLocks noChangeArrowheads="1"/>
            </p:cNvSpPr>
            <p:nvPr/>
          </p:nvSpPr>
          <p:spPr bwMode="auto">
            <a:xfrm>
              <a:off x="0" y="0"/>
              <a:ext cx="1536" cy="1328"/>
            </a:xfrm>
            <a:prstGeom prst="hexagon">
              <a:avLst>
                <a:gd name="adj" fmla="val 28916"/>
                <a:gd name="vf" fmla="val 115470"/>
              </a:avLst>
            </a:prstGeom>
            <a:gradFill rotWithShape="1">
              <a:gsLst>
                <a:gs pos="0">
                  <a:srgbClr val="E6E6E6"/>
                </a:gs>
                <a:gs pos="7500">
                  <a:srgbClr val="7D8496"/>
                </a:gs>
                <a:gs pos="26500">
                  <a:srgbClr val="E6E6E6"/>
                </a:gs>
                <a:gs pos="34000">
                  <a:srgbClr val="7D8496"/>
                </a:gs>
                <a:gs pos="46500">
                  <a:srgbClr val="E6E6E6"/>
                </a:gs>
                <a:gs pos="50000">
                  <a:srgbClr val="FFFFFF"/>
                </a:gs>
                <a:gs pos="53500">
                  <a:srgbClr val="E6E6E6"/>
                </a:gs>
                <a:gs pos="66000">
                  <a:srgbClr val="7D8496"/>
                </a:gs>
                <a:gs pos="73500">
                  <a:srgbClr val="E6E6E6"/>
                </a:gs>
                <a:gs pos="92500">
                  <a:srgbClr val="7D8496"/>
                </a:gs>
                <a:gs pos="100000">
                  <a:srgbClr val="E6E6E6"/>
                </a:gs>
              </a:gsLst>
              <a:lin ang="18900000" scaled="1"/>
            </a:gradFill>
            <a:ln w="9525">
              <a:solidFill>
                <a:srgbClr val="C0C0C0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 b="1">
                  <a:solidFill>
                    <a:schemeClr val="bg1"/>
                  </a:solidFill>
                  <a:latin typeface="黑体" panose="02010609060101010101" pitchFamily="49" charset="-122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bg1"/>
                  </a:solidFill>
                  <a:latin typeface="黑体" panose="02010609060101010101" pitchFamily="49" charset="-122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bg1"/>
                  </a:solidFill>
                  <a:latin typeface="黑体" panose="02010609060101010101" pitchFamily="49" charset="-122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bg1"/>
                  </a:solidFill>
                  <a:latin typeface="黑体" panose="02010609060101010101" pitchFamily="49" charset="-122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bg1"/>
                  </a:solidFill>
                  <a:latin typeface="黑体" panose="02010609060101010101" pitchFamily="49" charset="-122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1"/>
                  </a:solidFill>
                  <a:latin typeface="黑体" panose="02010609060101010101" pitchFamily="49" charset="-122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1"/>
                  </a:solidFill>
                  <a:latin typeface="黑体" panose="02010609060101010101" pitchFamily="49" charset="-122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1"/>
                  </a:solidFill>
                  <a:latin typeface="黑体" panose="02010609060101010101" pitchFamily="49" charset="-122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bg1"/>
                  </a:solidFill>
                  <a:latin typeface="黑体" panose="02010609060101010101" pitchFamily="49" charset="-122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Font typeface="Arial" panose="020B0604020202020204" pitchFamily="34" charset="0"/>
                <a:buNone/>
              </a:pPr>
              <a:endParaRPr lang="zh-CN" altLang="en-US">
                <a:latin typeface="方正兰亭中黑_GBK" panose="02000000000000000000" pitchFamily="2" charset="-122"/>
                <a:ea typeface="方正兰亭中黑_GBK" panose="02000000000000000000" pitchFamily="2" charset="-122"/>
              </a:endParaRPr>
            </a:p>
          </p:txBody>
        </p:sp>
        <p:grpSp>
          <p:nvGrpSpPr>
            <p:cNvPr id="6177" name="AutoShape 22"/>
            <p:cNvGrpSpPr>
              <a:grpSpLocks/>
            </p:cNvGrpSpPr>
            <p:nvPr/>
          </p:nvGrpSpPr>
          <p:grpSpPr bwMode="auto">
            <a:xfrm>
              <a:off x="68" y="53"/>
              <a:ext cx="1400" cy="1213"/>
              <a:chOff x="0" y="0"/>
              <a:chExt cx="688848" cy="597408"/>
            </a:xfrm>
          </p:grpSpPr>
          <p:pic>
            <p:nvPicPr>
              <p:cNvPr id="6178" name="AutoShape 22"/>
              <p:cNvPicPr>
                <a:picLocks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0" y="0"/>
                <a:ext cx="688848" cy="59740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79" name="Text Box 24"/>
              <p:cNvSpPr txBox="1">
                <a:spLocks noChangeArrowheads="1"/>
              </p:cNvSpPr>
              <p:nvPr/>
            </p:nvSpPr>
            <p:spPr bwMode="auto">
              <a:xfrm>
                <a:off x="121410" y="109470"/>
                <a:ext cx="442286" cy="3829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bg1"/>
                    </a:solidFill>
                    <a:latin typeface="黑体" panose="02010609060101010101" pitchFamily="49" charset="-122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bg1"/>
                    </a:solidFill>
                    <a:latin typeface="黑体" panose="02010609060101010101" pitchFamily="49" charset="-122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bg1"/>
                    </a:solidFill>
                    <a:latin typeface="黑体" panose="02010609060101010101" pitchFamily="49" charset="-122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bg1"/>
                    </a:solidFill>
                    <a:latin typeface="黑体" panose="02010609060101010101" pitchFamily="49" charset="-122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bg1"/>
                    </a:solidFill>
                    <a:latin typeface="黑体" panose="02010609060101010101" pitchFamily="49" charset="-122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bg1"/>
                    </a:solidFill>
                    <a:latin typeface="黑体" panose="02010609060101010101" pitchFamily="49" charset="-122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bg1"/>
                    </a:solidFill>
                    <a:latin typeface="黑体" panose="02010609060101010101" pitchFamily="49" charset="-122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bg1"/>
                    </a:solidFill>
                    <a:latin typeface="黑体" panose="02010609060101010101" pitchFamily="49" charset="-122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bg1"/>
                    </a:solidFill>
                    <a:latin typeface="黑体" panose="02010609060101010101" pitchFamily="49" charset="-122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Font typeface="Arial" panose="020B0604020202020204" pitchFamily="34" charset="0"/>
                  <a:buNone/>
                </a:pPr>
                <a:endParaRPr lang="zh-CN" altLang="en-US" dirty="0">
                  <a:latin typeface="方正兰亭中黑_GBK" panose="02000000000000000000" pitchFamily="2" charset="-122"/>
                  <a:ea typeface="方正兰亭中黑_GBK" panose="02000000000000000000" pitchFamily="2" charset="-122"/>
                </a:endParaRPr>
              </a:p>
            </p:txBody>
          </p:sp>
        </p:grpSp>
      </p:grpSp>
      <p:sp>
        <p:nvSpPr>
          <p:cNvPr id="6163" name="Text Box 25"/>
          <p:cNvSpPr txBox="1">
            <a:spLocks noChangeArrowheads="1"/>
          </p:cNvSpPr>
          <p:nvPr/>
        </p:nvSpPr>
        <p:spPr bwMode="auto">
          <a:xfrm>
            <a:off x="3484142" y="4082117"/>
            <a:ext cx="38664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 algn="ctr">
              <a:buFont typeface="Arial" panose="020B0604020202020204" pitchFamily="34" charset="0"/>
              <a:buNone/>
            </a:pPr>
            <a:r>
              <a:rPr lang="en-US" altLang="zh-CN" sz="2400" dirty="0">
                <a:latin typeface="方正兰亭中黑_GBK" panose="02000000000000000000" pitchFamily="2" charset="-122"/>
                <a:ea typeface="方正兰亭中黑_GBK" panose="02000000000000000000" pitchFamily="2" charset="-122"/>
              </a:rPr>
              <a:t>3</a:t>
            </a:r>
          </a:p>
        </p:txBody>
      </p:sp>
      <p:sp>
        <p:nvSpPr>
          <p:cNvPr id="6164" name="Text Box 24"/>
          <p:cNvSpPr txBox="1">
            <a:spLocks noChangeArrowheads="1"/>
          </p:cNvSpPr>
          <p:nvPr/>
        </p:nvSpPr>
        <p:spPr bwMode="auto">
          <a:xfrm>
            <a:off x="4206296" y="4053110"/>
            <a:ext cx="3764647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bg1"/>
                </a:solidFill>
                <a:latin typeface="黑体" panose="02010609060101010101" pitchFamily="49" charset="-122"/>
                <a:ea typeface="宋体" panose="02010600030101010101" pitchFamily="2" charset="-122"/>
              </a:defRPr>
            </a:lvl9pPr>
          </a:lstStyle>
          <a:p>
            <a:pPr>
              <a:buFont typeface="Arial" panose="020B0604020202020204" pitchFamily="34" charset="0"/>
              <a:buNone/>
            </a:pPr>
            <a:r>
              <a:rPr lang="en-US" altLang="zh-CN" sz="3000" dirty="0" err="1">
                <a:solidFill>
                  <a:srgbClr val="31589C"/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</a:rPr>
              <a:t>PrefixSpan</a:t>
            </a:r>
            <a:r>
              <a:rPr lang="zh-CN" altLang="en-US" sz="3000" dirty="0">
                <a:solidFill>
                  <a:srgbClr val="31589C"/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</a:rPr>
              <a:t>算法</a:t>
            </a:r>
          </a:p>
        </p:txBody>
      </p:sp>
      <p:sp>
        <p:nvSpPr>
          <p:cNvPr id="48" name="Line 16"/>
          <p:cNvSpPr>
            <a:spLocks noChangeShapeType="1"/>
          </p:cNvSpPr>
          <p:nvPr/>
        </p:nvSpPr>
        <p:spPr bwMode="auto">
          <a:xfrm flipV="1">
            <a:off x="3936426" y="4607108"/>
            <a:ext cx="4127574" cy="11221"/>
          </a:xfrm>
          <a:prstGeom prst="line">
            <a:avLst/>
          </a:prstGeom>
          <a:noFill/>
          <a:ln w="25400">
            <a:solidFill>
              <a:srgbClr val="969696"/>
            </a:solidFill>
            <a:prstDash val="sysDot"/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dirty="0">
              <a:latin typeface="方正兰亭中黑_GBK" panose="02000000000000000000" pitchFamily="2" charset="-122"/>
              <a:ea typeface="方正兰亭中黑_GBK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994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50"/>
    </mc:Choice>
    <mc:Fallback xmlns="">
      <p:transition spd="slow" advTm="225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827584" y="116632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0" kern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4.2 GSP</a:t>
            </a:r>
            <a:r>
              <a:rPr lang="zh-CN" altLang="en-US" sz="3600" b="0" kern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算法</a:t>
            </a:r>
            <a:endParaRPr lang="en-US" altLang="zh-CN" sz="2800" kern="0" dirty="0">
              <a:solidFill>
                <a:srgbClr val="1557AE"/>
              </a:solidFill>
              <a:latin typeface="Times New Roman" panose="02020603050405020304" pitchFamily="18" charset="0"/>
              <a:ea typeface="方正兰亭中黑_GBK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1AAAE4A-BEAC-4C62-A554-ED37791B1A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155" y="1268760"/>
            <a:ext cx="8245673" cy="4734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marL="469900" indent="-469900"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800">
                <a:solidFill>
                  <a:srgbClr val="C00000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  <a:cs typeface="Times New Roman" pitchFamily="18" charset="0"/>
              </a:rPr>
              <a:t>例子：从长度为3的序列模式产生长度为4的获选序列模式。</a:t>
            </a:r>
            <a:endParaRPr lang="en-US" altLang="zh-CN" dirty="0">
              <a:solidFill>
                <a:srgbClr val="FF0000"/>
              </a:solidFill>
              <a:latin typeface="方正兰亭中黑_GBK" panose="02000000000000000000" pitchFamily="2" charset="-122"/>
              <a:ea typeface="方正兰亭中黑_GBK" panose="02000000000000000000" pitchFamily="2" charset="-122"/>
              <a:cs typeface="Times New Roman" pitchFamily="18" charset="0"/>
            </a:endParaRPr>
          </a:p>
        </p:txBody>
      </p:sp>
      <p:graphicFrame>
        <p:nvGraphicFramePr>
          <p:cNvPr id="4" name="Group 4">
            <a:extLst>
              <a:ext uri="{FF2B5EF4-FFF2-40B4-BE49-F238E27FC236}">
                <a16:creationId xmlns:a16="http://schemas.microsoft.com/office/drawing/2014/main" id="{4E4FC97A-BB64-4E84-8992-F1D86AE83C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4830946"/>
              </p:ext>
            </p:extLst>
          </p:nvPr>
        </p:nvGraphicFramePr>
        <p:xfrm>
          <a:off x="499492" y="2636912"/>
          <a:ext cx="8001000" cy="3438442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266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7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66109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Sequential patterns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With length 3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Calibri" pitchFamily="34" charset="0"/>
                      </a:endParaRPr>
                    </a:p>
                  </a:txBody>
                  <a:tcPr marT="45702" marB="45702" horzOverflow="overflow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Candidate 4-Sequences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Calibri" pitchFamily="34" charset="0"/>
                      </a:endParaRPr>
                    </a:p>
                  </a:txBody>
                  <a:tcPr marT="45702" marB="45702" horzOverflow="overflow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59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After Join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Calibri" pitchFamily="34" charset="0"/>
                      </a:endParaRPr>
                    </a:p>
                  </a:txBody>
                  <a:tcPr marT="45702" marB="45702" horzOverflow="overflow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After Pruning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Calibri" pitchFamily="34" charset="0"/>
                      </a:endParaRPr>
                    </a:p>
                  </a:txBody>
                  <a:tcPr marT="45702" marB="45702" horzOverflow="overflow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96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u="none" strike="noStrike" cap="none" normalizeH="0" baseline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&lt;(1,2) 3&gt;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Calibri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u="none" strike="noStrike" cap="none" normalizeH="0" baseline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&lt;(1,2) (3,4)&gt;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Calibri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u="none" strike="noStrike" cap="none" normalizeH="0" baseline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&lt;(1,2) (3,4)&gt;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Calibri" pitchFamily="34" charset="0"/>
                      </a:endParaRPr>
                    </a:p>
                  </a:txBody>
                  <a:tcPr marT="45702" marB="45702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96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u="none" strike="noStrike" cap="none" normalizeH="0" baseline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&lt;(1,2) 4&gt;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Calibri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u="none" strike="noStrike" cap="none" normalizeH="0" baseline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&lt;(1,2) 3 5&gt;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Calibri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Calibri" pitchFamily="34" charset="0"/>
                      </a:endParaRPr>
                    </a:p>
                  </a:txBody>
                  <a:tcPr marT="45702" marB="45702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6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u="none" strike="noStrike" cap="none" normalizeH="0" baseline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&lt;1 (3,4)&gt;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Calibri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Calibri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Calibri" pitchFamily="34" charset="0"/>
                      </a:endParaRPr>
                    </a:p>
                  </a:txBody>
                  <a:tcPr marT="45702" marB="45702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96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u="none" strike="noStrike" cap="none" normalizeH="0" baseline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&lt;(1,3) 5&gt;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Calibri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Calibri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Calibri" pitchFamily="34" charset="0"/>
                      </a:endParaRPr>
                    </a:p>
                  </a:txBody>
                  <a:tcPr marT="45702" marB="45702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96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u="none" strike="noStrike" cap="none" normalizeH="0" baseline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&lt;2 (3,4)&gt;</a:t>
                      </a: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Calibri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Calibri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Calibri" pitchFamily="34" charset="0"/>
                      </a:endParaRPr>
                    </a:p>
                  </a:txBody>
                  <a:tcPr marT="45702" marB="45702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962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1" lang="zh-CN" altLang="en-US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&lt;2 3 5&gt;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Calibri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Calibri" pitchFamily="34" charset="0"/>
                      </a:endParaRPr>
                    </a:p>
                  </a:txBody>
                  <a:tcPr marT="45702" marB="45702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pitchFamily="2" charset="-122"/>
                        <a:cs typeface="Calibri" pitchFamily="34" charset="0"/>
                      </a:endParaRPr>
                    </a:p>
                  </a:txBody>
                  <a:tcPr marT="45702" marB="45702"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26882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01"/>
    </mc:Choice>
    <mc:Fallback xmlns="">
      <p:transition spd="slow" advTm="15501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827584" y="116632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0" kern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4.2 GSP</a:t>
            </a:r>
            <a:r>
              <a:rPr lang="zh-CN" altLang="en-US" sz="3600" b="0" kern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算法</a:t>
            </a:r>
            <a:endParaRPr lang="en-US" altLang="zh-CN" sz="2800" kern="0" dirty="0">
              <a:solidFill>
                <a:srgbClr val="1557AE"/>
              </a:solidFill>
              <a:latin typeface="Times New Roman" panose="02020603050405020304" pitchFamily="18" charset="0"/>
              <a:ea typeface="方正兰亭中黑_GBK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4EF78D29-0F3B-45BB-BB20-131832FC20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5947" y="1177962"/>
            <a:ext cx="8245673" cy="4734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marL="469900" indent="-469900"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800">
                <a:solidFill>
                  <a:srgbClr val="C00000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>
              <a:lnSpc>
                <a:spcPct val="120000"/>
              </a:lnSpc>
            </a:pPr>
            <a:r>
              <a:rPr lang="zh-CN" alt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dirty="0">
                <a:solidFill>
                  <a:srgbClr val="FF0000"/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  <a:cs typeface="Times New Roman" pitchFamily="18" charset="0"/>
              </a:rPr>
              <a:t>计算候选序列模式的支持度</a:t>
            </a:r>
            <a:endParaRPr lang="en-US" altLang="zh-CN" dirty="0">
              <a:solidFill>
                <a:srgbClr val="FF0000"/>
              </a:solidFill>
              <a:latin typeface="方正兰亭中黑_GBK" panose="02000000000000000000" pitchFamily="2" charset="-122"/>
              <a:ea typeface="方正兰亭中黑_GBK" panose="02000000000000000000" pitchFamily="2" charset="-122"/>
              <a:cs typeface="Times New Roman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684AA1-FB9B-4729-89F9-0F5AF18132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503" y="1988840"/>
            <a:ext cx="8229600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3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814388" indent="-449263" eaLnBrk="1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ü"/>
            </a:pPr>
            <a:r>
              <a:rPr kumimoji="1" lang="zh-CN" altLang="en-US" sz="2400" kern="0" dirty="0">
                <a:solidFill>
                  <a:srgbClr val="0000FF"/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  <a:cs typeface="Calibri" pitchFamily="34" charset="0"/>
              </a:rPr>
              <a:t>关键问题</a:t>
            </a:r>
            <a:r>
              <a:rPr kumimoji="1" lang="en-US" altLang="zh-TW" sz="2400" kern="0" dirty="0">
                <a:solidFill>
                  <a:srgbClr val="0000FF"/>
                </a:solidFill>
                <a:latin typeface="Calibri" pitchFamily="34" charset="0"/>
                <a:ea typeface="黑体" pitchFamily="49" charset="-122"/>
                <a:cs typeface="Calibri" pitchFamily="34" charset="0"/>
              </a:rPr>
              <a:t>: </a:t>
            </a:r>
            <a:r>
              <a:rPr lang="zh-CN" altLang="en-US" sz="2400" b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找出交易数据库中包含的候选序列模式</a:t>
            </a:r>
            <a:endParaRPr lang="en-US" altLang="zh-CN" sz="2400" b="0" dirty="0">
              <a:solidFill>
                <a:srgbClr val="1557AE"/>
              </a:solidFill>
              <a:latin typeface="Times New Roman" panose="02020603050405020304" pitchFamily="18" charset="0"/>
              <a:ea typeface="方正兰亭中黑_GBK" panose="02000000000000000000" pitchFamily="2" charset="-122"/>
              <a:cs typeface="Times New Roman" panose="02020603050405020304" pitchFamily="18" charset="0"/>
            </a:endParaRPr>
          </a:p>
          <a:p>
            <a:pPr marL="814388" indent="-449263" eaLnBrk="1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</a:pPr>
            <a:r>
              <a:rPr lang="en-US" altLang="zh-TW" sz="2000" b="0" dirty="0">
                <a:solidFill>
                  <a:srgbClr val="1557AE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  <a:sym typeface="Wingdings" pitchFamily="2" charset="2"/>
              </a:rPr>
              <a:t>Let</a:t>
            </a:r>
            <a:r>
              <a:rPr kumimoji="1" lang="en-US" altLang="zh-TW" sz="2000" kern="0" dirty="0">
                <a:latin typeface="Calibri" pitchFamily="34" charset="0"/>
                <a:ea typeface="黑体" pitchFamily="49" charset="-122"/>
                <a:cs typeface="Calibri" pitchFamily="34" charset="0"/>
                <a:sym typeface="Wingdings" pitchFamily="2" charset="2"/>
              </a:rPr>
              <a:t> </a:t>
            </a:r>
            <a:r>
              <a:rPr kumimoji="1" lang="en-US" altLang="zh-TW" sz="2000" i="1" kern="0" dirty="0">
                <a:solidFill>
                  <a:srgbClr val="0000FF"/>
                </a:solidFill>
                <a:latin typeface="Calibri" pitchFamily="34" charset="0"/>
                <a:ea typeface="黑体" pitchFamily="49" charset="-122"/>
                <a:cs typeface="Calibri" pitchFamily="34" charset="0"/>
                <a:sym typeface="Wingdings" pitchFamily="2" charset="2"/>
              </a:rPr>
              <a:t>d</a:t>
            </a:r>
            <a:r>
              <a:rPr kumimoji="1" lang="en-US" altLang="zh-TW" sz="2000" kern="0" dirty="0">
                <a:latin typeface="Calibri" pitchFamily="34" charset="0"/>
                <a:ea typeface="黑体" pitchFamily="49" charset="-122"/>
                <a:cs typeface="Calibri" pitchFamily="34" charset="0"/>
                <a:sym typeface="Wingdings" pitchFamily="2" charset="2"/>
              </a:rPr>
              <a:t> </a:t>
            </a:r>
            <a:r>
              <a:rPr lang="en-US" altLang="zh-TW" sz="2000" b="0" dirty="0">
                <a:solidFill>
                  <a:srgbClr val="1557AE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  <a:sym typeface="Wingdings" pitchFamily="2" charset="2"/>
              </a:rPr>
              <a:t>be a data-sequence, and let</a:t>
            </a:r>
            <a:r>
              <a:rPr kumimoji="1" lang="en-US" altLang="zh-TW" sz="2000" kern="0" dirty="0">
                <a:latin typeface="Calibri" pitchFamily="34" charset="0"/>
                <a:ea typeface="黑体" pitchFamily="49" charset="-122"/>
                <a:cs typeface="Calibri" pitchFamily="34" charset="0"/>
                <a:sym typeface="Wingdings" pitchFamily="2" charset="2"/>
              </a:rPr>
              <a:t> </a:t>
            </a:r>
            <a:r>
              <a:rPr kumimoji="1" lang="en-US" altLang="zh-TW" sz="2000" i="1" kern="0" dirty="0">
                <a:solidFill>
                  <a:srgbClr val="0000FF"/>
                </a:solidFill>
                <a:latin typeface="Calibri" pitchFamily="34" charset="0"/>
                <a:ea typeface="黑体" pitchFamily="49" charset="-122"/>
                <a:cs typeface="Calibri" pitchFamily="34" charset="0"/>
                <a:sym typeface="Wingdings" pitchFamily="2" charset="2"/>
              </a:rPr>
              <a:t>s = </a:t>
            </a:r>
            <a:r>
              <a:rPr kumimoji="1" lang="en-US" altLang="zh-CN" sz="2000" i="1" kern="0" dirty="0">
                <a:solidFill>
                  <a:srgbClr val="0000FF"/>
                </a:solidFill>
                <a:latin typeface="Calibri" pitchFamily="34" charset="0"/>
                <a:ea typeface="黑体" pitchFamily="49" charset="-122"/>
                <a:cs typeface="Calibri" pitchFamily="34" charset="0"/>
                <a:sym typeface="Wingdings" pitchFamily="2" charset="2"/>
              </a:rPr>
              <a:t>(s</a:t>
            </a:r>
            <a:r>
              <a:rPr kumimoji="1" lang="en-US" altLang="zh-CN" sz="2000" i="1" kern="0" baseline="-25000" dirty="0">
                <a:solidFill>
                  <a:srgbClr val="0000FF"/>
                </a:solidFill>
                <a:latin typeface="Calibri" pitchFamily="34" charset="0"/>
                <a:ea typeface="黑体" pitchFamily="49" charset="-122"/>
                <a:cs typeface="Calibri" pitchFamily="34" charset="0"/>
                <a:sym typeface="Wingdings" pitchFamily="2" charset="2"/>
              </a:rPr>
              <a:t>1</a:t>
            </a:r>
            <a:r>
              <a:rPr kumimoji="1" lang="en-US" altLang="zh-CN" sz="2000" i="1" kern="0" dirty="0">
                <a:solidFill>
                  <a:srgbClr val="0000FF"/>
                </a:solidFill>
                <a:latin typeface="Calibri" pitchFamily="34" charset="0"/>
                <a:ea typeface="黑体" pitchFamily="49" charset="-122"/>
                <a:cs typeface="Calibri" pitchFamily="34" charset="0"/>
                <a:sym typeface="Wingdings" pitchFamily="2" charset="2"/>
              </a:rPr>
              <a:t>,..s</a:t>
            </a:r>
            <a:r>
              <a:rPr kumimoji="1" lang="en-US" altLang="zh-CN" sz="2000" i="1" kern="0" baseline="-25000" dirty="0">
                <a:solidFill>
                  <a:srgbClr val="0000FF"/>
                </a:solidFill>
                <a:latin typeface="Calibri" pitchFamily="34" charset="0"/>
                <a:ea typeface="黑体" pitchFamily="49" charset="-122"/>
                <a:cs typeface="Calibri" pitchFamily="34" charset="0"/>
                <a:sym typeface="Wingdings" pitchFamily="2" charset="2"/>
              </a:rPr>
              <a:t>n</a:t>
            </a:r>
            <a:r>
              <a:rPr kumimoji="1" lang="en-US" altLang="zh-CN" sz="2000" i="1" kern="0" dirty="0">
                <a:solidFill>
                  <a:srgbClr val="0000FF"/>
                </a:solidFill>
                <a:latin typeface="Calibri" pitchFamily="34" charset="0"/>
                <a:ea typeface="黑体" pitchFamily="49" charset="-122"/>
                <a:cs typeface="Calibri" pitchFamily="34" charset="0"/>
                <a:sym typeface="Wingdings" pitchFamily="2" charset="2"/>
              </a:rPr>
              <a:t>)</a:t>
            </a:r>
            <a:r>
              <a:rPr kumimoji="1" lang="en-US" altLang="zh-TW" sz="2000" i="1" kern="0" dirty="0">
                <a:solidFill>
                  <a:srgbClr val="0000FF"/>
                </a:solidFill>
                <a:latin typeface="Calibri" pitchFamily="34" charset="0"/>
                <a:ea typeface="黑体" pitchFamily="49" charset="-122"/>
                <a:cs typeface="Calibri" pitchFamily="34" charset="0"/>
                <a:sym typeface="Wingdings" pitchFamily="2" charset="2"/>
              </a:rPr>
              <a:t> </a:t>
            </a:r>
            <a:r>
              <a:rPr lang="en-US" altLang="zh-TW" sz="2000" b="0" dirty="0">
                <a:solidFill>
                  <a:srgbClr val="1557AE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  <a:sym typeface="Wingdings" pitchFamily="2" charset="2"/>
              </a:rPr>
              <a:t>be a candidate sequence. We assume the existence of a procedure that finds the first occurrence of an element of s in</a:t>
            </a:r>
            <a:r>
              <a:rPr kumimoji="1" lang="en-US" altLang="zh-TW" sz="2000" kern="0" dirty="0">
                <a:latin typeface="Calibri" pitchFamily="34" charset="0"/>
                <a:ea typeface="黑体" pitchFamily="49" charset="-122"/>
                <a:cs typeface="Calibri" pitchFamily="34" charset="0"/>
                <a:sym typeface="Wingdings" pitchFamily="2" charset="2"/>
              </a:rPr>
              <a:t> </a:t>
            </a:r>
            <a:r>
              <a:rPr kumimoji="1" lang="en-US" altLang="zh-TW" sz="2000" kern="0" dirty="0">
                <a:solidFill>
                  <a:srgbClr val="0000FF"/>
                </a:solidFill>
                <a:latin typeface="Calibri" pitchFamily="34" charset="0"/>
                <a:ea typeface="黑体" pitchFamily="49" charset="-122"/>
                <a:cs typeface="Calibri" pitchFamily="34" charset="0"/>
                <a:sym typeface="Wingdings" pitchFamily="2" charset="2"/>
              </a:rPr>
              <a:t>d</a:t>
            </a:r>
            <a:r>
              <a:rPr kumimoji="1" lang="en-US" altLang="zh-TW" sz="2000" kern="0" dirty="0">
                <a:latin typeface="Calibri" pitchFamily="34" charset="0"/>
                <a:ea typeface="黑体" pitchFamily="49" charset="-122"/>
                <a:cs typeface="Calibri" pitchFamily="34" charset="0"/>
                <a:sym typeface="Wingdings" pitchFamily="2" charset="2"/>
              </a:rPr>
              <a:t> </a:t>
            </a:r>
            <a:r>
              <a:rPr lang="en-US" altLang="zh-TW" sz="2000" b="0" dirty="0">
                <a:solidFill>
                  <a:srgbClr val="1557AE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  <a:sym typeface="Wingdings" pitchFamily="2" charset="2"/>
              </a:rPr>
              <a:t>after a given time</a:t>
            </a:r>
          </a:p>
          <a:p>
            <a:pPr marL="814388" indent="-449263" eaLnBrk="1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Arial" pitchFamily="34" charset="0"/>
              <a:buChar char="•"/>
            </a:pPr>
            <a:r>
              <a:rPr lang="en-US" altLang="zh-TW" sz="2000" b="0" dirty="0">
                <a:solidFill>
                  <a:srgbClr val="1557AE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  <a:sym typeface="Wingdings" pitchFamily="2" charset="2"/>
              </a:rPr>
              <a:t>For any element</a:t>
            </a:r>
            <a:r>
              <a:rPr kumimoji="1" lang="en-US" altLang="zh-TW" sz="2000" kern="0" dirty="0">
                <a:latin typeface="Calibri" pitchFamily="34" charset="0"/>
                <a:ea typeface="黑体" pitchFamily="49" charset="-122"/>
                <a:cs typeface="Calibri" pitchFamily="34" charset="0"/>
                <a:sym typeface="Wingdings" pitchFamily="2" charset="2"/>
              </a:rPr>
              <a:t> </a:t>
            </a:r>
            <a:r>
              <a:rPr kumimoji="1" lang="en-US" altLang="zh-TW" sz="2000" i="1" kern="0" dirty="0" err="1">
                <a:solidFill>
                  <a:srgbClr val="0000FF"/>
                </a:solidFill>
                <a:latin typeface="Calibri" pitchFamily="34" charset="0"/>
                <a:ea typeface="黑体" pitchFamily="49" charset="-122"/>
                <a:cs typeface="Calibri" pitchFamily="34" charset="0"/>
                <a:sym typeface="Wingdings" pitchFamily="2" charset="2"/>
              </a:rPr>
              <a:t>s</a:t>
            </a:r>
            <a:r>
              <a:rPr kumimoji="1" lang="en-US" altLang="zh-TW" sz="2000" i="1" kern="0" baseline="-25000" dirty="0" err="1">
                <a:solidFill>
                  <a:srgbClr val="0000FF"/>
                </a:solidFill>
                <a:latin typeface="Calibri" pitchFamily="34" charset="0"/>
                <a:ea typeface="黑体" pitchFamily="49" charset="-122"/>
                <a:cs typeface="Calibri" pitchFamily="34" charset="0"/>
                <a:sym typeface="Wingdings" pitchFamily="2" charset="2"/>
              </a:rPr>
              <a:t>i</a:t>
            </a:r>
            <a:r>
              <a:rPr kumimoji="1" lang="en-US" altLang="zh-TW" sz="2000" b="0" i="1" baseline="-25000" dirty="0">
                <a:solidFill>
                  <a:srgbClr val="1557AE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altLang="zh-TW" sz="2000" b="0" dirty="0">
                <a:solidFill>
                  <a:srgbClr val="1557AE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  <a:sym typeface="Wingdings" pitchFamily="2" charset="2"/>
              </a:rPr>
              <a:t>,</a:t>
            </a:r>
            <a:r>
              <a:rPr kumimoji="1" lang="en-US" altLang="zh-TW" sz="2000" kern="0" dirty="0">
                <a:latin typeface="Calibri" pitchFamily="34" charset="0"/>
                <a:ea typeface="黑体" pitchFamily="49" charset="-122"/>
                <a:cs typeface="Calibri" pitchFamily="34" charset="0"/>
                <a:sym typeface="Wingdings" pitchFamily="2" charset="2"/>
              </a:rPr>
              <a:t> </a:t>
            </a:r>
            <a:r>
              <a:rPr lang="en-US" altLang="zh-TW" sz="2000" b="0" dirty="0">
                <a:solidFill>
                  <a:srgbClr val="1557AE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  <a:sym typeface="Wingdings" pitchFamily="2" charset="2"/>
              </a:rPr>
              <a:t>the procedure always checks whether a later set of transactions contains </a:t>
            </a:r>
            <a:r>
              <a:rPr kumimoji="1" lang="en-US" altLang="zh-TW" sz="2000" i="1" kern="0" dirty="0" err="1">
                <a:solidFill>
                  <a:srgbClr val="0000FF"/>
                </a:solidFill>
                <a:latin typeface="Calibri" pitchFamily="34" charset="0"/>
                <a:ea typeface="黑体" pitchFamily="49" charset="-122"/>
                <a:cs typeface="Calibri" pitchFamily="34" charset="0"/>
                <a:sym typeface="Wingdings" pitchFamily="2" charset="2"/>
              </a:rPr>
              <a:t>s</a:t>
            </a:r>
            <a:r>
              <a:rPr kumimoji="1" lang="en-US" altLang="zh-TW" sz="2000" i="1" kern="0" baseline="-25000" dirty="0" err="1">
                <a:solidFill>
                  <a:srgbClr val="0000FF"/>
                </a:solidFill>
                <a:latin typeface="Calibri" pitchFamily="34" charset="0"/>
                <a:ea typeface="黑体" pitchFamily="49" charset="-122"/>
                <a:cs typeface="Calibri" pitchFamily="34" charset="0"/>
                <a:sym typeface="Wingdings" pitchFamily="2" charset="2"/>
              </a:rPr>
              <a:t>i</a:t>
            </a:r>
            <a:endParaRPr kumimoji="1" lang="en-US" altLang="zh-TW" sz="2000" kern="0" dirty="0">
              <a:latin typeface="Calibri" pitchFamily="34" charset="0"/>
              <a:ea typeface="黑体" pitchFamily="49" charset="-122"/>
              <a:cs typeface="Calibri" pitchFamily="34" charset="0"/>
              <a:sym typeface="Wingdings" pitchFamily="2" charset="2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B745907F-708E-4F3B-9957-ED7EF679F2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0705"/>
              </p:ext>
            </p:extLst>
          </p:nvPr>
        </p:nvGraphicFramePr>
        <p:xfrm>
          <a:off x="1451992" y="5284159"/>
          <a:ext cx="6095999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0857">
                  <a:extLst>
                    <a:ext uri="{9D8B030D-6E8A-4147-A177-3AD203B41FA5}">
                      <a16:colId xmlns:a16="http://schemas.microsoft.com/office/drawing/2014/main" val="3322806994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569162879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951868533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437635107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1359622591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2073402620"/>
                    </a:ext>
                  </a:extLst>
                </a:gridCol>
                <a:gridCol w="870857">
                  <a:extLst>
                    <a:ext uri="{9D8B030D-6E8A-4147-A177-3AD203B41FA5}">
                      <a16:colId xmlns:a16="http://schemas.microsoft.com/office/drawing/2014/main" val="33795249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s3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…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1509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109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01"/>
    </mc:Choice>
    <mc:Fallback xmlns="">
      <p:transition spd="slow" advTm="15501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827584" y="116632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0" kern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4.2 GSP</a:t>
            </a:r>
            <a:r>
              <a:rPr lang="zh-CN" altLang="en-US" sz="3600" b="0" kern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算法</a:t>
            </a:r>
            <a:endParaRPr lang="en-US" altLang="zh-CN" sz="2800" kern="0" dirty="0">
              <a:solidFill>
                <a:srgbClr val="1557AE"/>
              </a:solidFill>
              <a:latin typeface="Times New Roman" panose="02020603050405020304" pitchFamily="18" charset="0"/>
              <a:ea typeface="方正兰亭中黑_GBK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66FDF47-FC39-4B82-9933-E24DFF4F03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061707"/>
            <a:ext cx="8245673" cy="4734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marL="469900" indent="-469900"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800">
                <a:solidFill>
                  <a:srgbClr val="C00000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>
              <a:lnSpc>
                <a:spcPct val="120000"/>
              </a:lnSpc>
            </a:pPr>
            <a:r>
              <a:rPr lang="zh-CN" altLang="en-US" dirty="0">
                <a:latin typeface="方正兰亭中黑_GBK" panose="02000000000000000000" pitchFamily="2" charset="-122"/>
                <a:ea typeface="方正兰亭中黑_GBK" panose="02000000000000000000" pitchFamily="2" charset="-122"/>
                <a:cs typeface="Times New Roman" pitchFamily="18" charset="0"/>
              </a:rPr>
              <a:t>寻找单个元素</a:t>
            </a:r>
            <a:endParaRPr lang="en-US" altLang="zh-CN" dirty="0">
              <a:latin typeface="方正兰亭中黑_GBK" panose="02000000000000000000" pitchFamily="2" charset="-122"/>
              <a:ea typeface="方正兰亭中黑_GBK" panose="02000000000000000000" pitchFamily="2" charset="-122"/>
              <a:cs typeface="Times New Roman" pitchFamily="18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A48B01-C935-41DE-8041-07D855F93C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306" y="1781787"/>
            <a:ext cx="8229600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3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814388" indent="-449263" eaLnBrk="1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ü"/>
            </a:pPr>
            <a:r>
              <a:rPr kumimoji="1" lang="zh-CN" altLang="en-US" sz="2400" kern="0" dirty="0">
                <a:solidFill>
                  <a:srgbClr val="0000FF"/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  <a:cs typeface="Calibri" pitchFamily="34" charset="0"/>
              </a:rPr>
              <a:t>目的</a:t>
            </a:r>
            <a:r>
              <a:rPr kumimoji="1" lang="en-US" altLang="zh-TW" sz="2400" kern="0" dirty="0">
                <a:solidFill>
                  <a:srgbClr val="0000FF"/>
                </a:solidFill>
                <a:latin typeface="Calibri" pitchFamily="34" charset="0"/>
                <a:ea typeface="黑体" pitchFamily="49" charset="-122"/>
                <a:cs typeface="Calibri" pitchFamily="34" charset="0"/>
              </a:rPr>
              <a:t>: </a:t>
            </a:r>
            <a:r>
              <a:rPr lang="zh-CN" altLang="en-US" sz="2400" b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找到元素（</a:t>
            </a:r>
            <a:r>
              <a:rPr lang="en-US" altLang="zh-TW" sz="2400" b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 element </a:t>
            </a:r>
            <a:r>
              <a:rPr lang="zh-CN" altLang="en-US" sz="2400" b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）的第一个出现的位置</a:t>
            </a:r>
            <a:endParaRPr lang="en-US" altLang="zh-CN" sz="2400" b="0" dirty="0">
              <a:solidFill>
                <a:srgbClr val="1557AE"/>
              </a:solidFill>
              <a:latin typeface="Times New Roman" panose="02020603050405020304" pitchFamily="18" charset="0"/>
              <a:ea typeface="方正兰亭中黑_GBK" panose="02000000000000000000" pitchFamily="2" charset="-122"/>
              <a:cs typeface="Times New Roman" panose="02020603050405020304" pitchFamily="18" charset="0"/>
            </a:endParaRPr>
          </a:p>
          <a:p>
            <a:pPr marL="814388" indent="-449263" eaLnBrk="1" hangingPunct="1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Wingdings" pitchFamily="2" charset="2"/>
              <a:buChar char="ü"/>
            </a:pPr>
            <a:r>
              <a:rPr lang="zh-CN" altLang="en-US" sz="2400" b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将交易数据库转化为交易链，每个链用一个项目（</a:t>
            </a:r>
            <a:r>
              <a:rPr lang="en-US" altLang="zh-CN" sz="2400" b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Item</a:t>
            </a:r>
            <a:r>
              <a:rPr lang="zh-CN" altLang="en-US" sz="2400" b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）标示</a:t>
            </a:r>
            <a:endParaRPr lang="en-US" altLang="zh-TW" sz="2400" b="0" dirty="0">
              <a:solidFill>
                <a:srgbClr val="1557AE"/>
              </a:solidFill>
              <a:latin typeface="Times New Roman" panose="02020603050405020304" pitchFamily="18" charset="0"/>
              <a:ea typeface="方正兰亭中黑_GBK" panose="02000000000000000000" pitchFamily="2" charset="-122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kumimoji="1" lang="zh-CN" altLang="en-US" sz="2000" kern="0" dirty="0">
                <a:solidFill>
                  <a:srgbClr val="0000FF"/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  <a:cs typeface="Calibri" pitchFamily="34" charset="0"/>
                <a:sym typeface="Wingdings" pitchFamily="2" charset="2"/>
              </a:rPr>
              <a:t>从水平到垂直</a:t>
            </a:r>
            <a:endParaRPr kumimoji="1" lang="en-US" altLang="zh-TW" sz="2000" kern="0" dirty="0">
              <a:solidFill>
                <a:srgbClr val="0000FF"/>
              </a:solidFill>
              <a:latin typeface="方正兰亭中黑_GBK" panose="02000000000000000000" pitchFamily="2" charset="-122"/>
              <a:ea typeface="方正兰亭中黑_GBK" panose="02000000000000000000" pitchFamily="2" charset="-122"/>
              <a:cs typeface="Calibri" pitchFamily="34" charset="0"/>
              <a:sym typeface="Wingdings" pitchFamily="2" charset="2"/>
            </a:endParaRPr>
          </a:p>
        </p:txBody>
      </p:sp>
      <p:pic>
        <p:nvPicPr>
          <p:cNvPr id="5" name="Picture 5">
            <a:extLst>
              <a:ext uri="{FF2B5EF4-FFF2-40B4-BE49-F238E27FC236}">
                <a16:creationId xmlns:a16="http://schemas.microsoft.com/office/drawing/2014/main" id="{DCB8D416-D7EC-4E23-9F99-9D66C8B4B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377" y="3980102"/>
            <a:ext cx="2657475" cy="212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D38795A7-B70D-441C-B997-3B7B73287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46364" y="3980102"/>
            <a:ext cx="3452813" cy="2105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Line 7">
            <a:extLst>
              <a:ext uri="{FF2B5EF4-FFF2-40B4-BE49-F238E27FC236}">
                <a16:creationId xmlns:a16="http://schemas.microsoft.com/office/drawing/2014/main" id="{21DA0C62-1916-4A54-89E6-6DC0BDBA84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760564" y="5169139"/>
            <a:ext cx="6858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15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01"/>
    </mc:Choice>
    <mc:Fallback xmlns="">
      <p:transition spd="slow" advTm="15501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827584" y="116632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0" kern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4.2 GSP</a:t>
            </a:r>
            <a:r>
              <a:rPr lang="zh-CN" altLang="en-US" sz="3600" b="0" kern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算法</a:t>
            </a:r>
            <a:endParaRPr lang="en-US" altLang="zh-CN" sz="2800" kern="0" dirty="0">
              <a:solidFill>
                <a:srgbClr val="1557AE"/>
              </a:solidFill>
              <a:latin typeface="Times New Roman" panose="02020603050405020304" pitchFamily="18" charset="0"/>
              <a:ea typeface="方正兰亭中黑_GBK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0E66FDB0-7360-4EF6-BB5C-71A3B9C0AF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528" y="1061707"/>
            <a:ext cx="8245673" cy="4734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marL="469900" indent="-469900"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800">
                <a:solidFill>
                  <a:srgbClr val="C00000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  <a:cs typeface="Times New Roman" pitchFamily="18" charset="0"/>
              </a:rPr>
              <a:t>寻找单个元素</a:t>
            </a:r>
            <a:endParaRPr lang="en-US" altLang="zh-CN" dirty="0">
              <a:solidFill>
                <a:srgbClr val="FF0000"/>
              </a:solidFill>
              <a:latin typeface="方正兰亭中黑_GBK" panose="02000000000000000000" pitchFamily="2" charset="-122"/>
              <a:ea typeface="方正兰亭中黑_GBK" panose="02000000000000000000" pitchFamily="2" charset="-122"/>
              <a:cs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08C8BC-ED7A-4740-A7FD-C73230F68E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6158" y="3087169"/>
            <a:ext cx="5130978" cy="3067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Line 4">
            <a:extLst>
              <a:ext uri="{FF2B5EF4-FFF2-40B4-BE49-F238E27FC236}">
                <a16:creationId xmlns:a16="http://schemas.microsoft.com/office/drawing/2014/main" id="{9301FF4C-C743-42BE-83AD-BC01ACA35AA6}"/>
              </a:ext>
            </a:extLst>
          </p:cNvPr>
          <p:cNvSpPr>
            <a:spLocks noChangeShapeType="1"/>
          </p:cNvSpPr>
          <p:nvPr/>
        </p:nvSpPr>
        <p:spPr bwMode="auto">
          <a:xfrm>
            <a:off x="4202611" y="3940316"/>
            <a:ext cx="1752600" cy="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6" name="Text Box 7">
            <a:extLst>
              <a:ext uri="{FF2B5EF4-FFF2-40B4-BE49-F238E27FC236}">
                <a16:creationId xmlns:a16="http://schemas.microsoft.com/office/drawing/2014/main" id="{DD48C5F2-84CF-45DE-A85D-10A7884E9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6158" y="3726003"/>
            <a:ext cx="75052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zh-TW" sz="2400" b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t=20</a:t>
            </a: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D309BBDF-292C-4253-A6D4-18C3D9E87F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3442" y="1662447"/>
            <a:ext cx="789575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/>
            <a:r>
              <a:rPr kumimoji="1" lang="zh-CN" altLang="en-US" sz="2400" dirty="0">
                <a:solidFill>
                  <a:srgbClr val="0000FF"/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  <a:cs typeface="Calibri" pitchFamily="34" charset="0"/>
              </a:rPr>
              <a:t>例子</a:t>
            </a:r>
            <a:r>
              <a:rPr kumimoji="1" lang="en-US" altLang="zh-TW" sz="2400" dirty="0">
                <a:solidFill>
                  <a:srgbClr val="0000FF"/>
                </a:solidFill>
                <a:latin typeface="Calibri" pitchFamily="34" charset="0"/>
                <a:ea typeface="+mj-ea"/>
                <a:cs typeface="Calibri" pitchFamily="34" charset="0"/>
              </a:rPr>
              <a:t>: </a:t>
            </a:r>
            <a:r>
              <a:rPr lang="zh-CN" altLang="en-US" sz="2400" b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假设窗口大小设置为</a:t>
            </a:r>
            <a:r>
              <a:rPr lang="en-US" altLang="zh-CN" sz="2400" b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sz="2400" b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天，找出时间</a:t>
            </a:r>
            <a:r>
              <a:rPr lang="en-US" altLang="zh-TW" sz="2400" b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t=20 </a:t>
            </a:r>
            <a:r>
              <a:rPr lang="zh-CN" altLang="en-US" sz="2400" b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后，元素 </a:t>
            </a:r>
            <a:r>
              <a:rPr lang="en-US" altLang="zh-TW" sz="2400" b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(2, 6) </a:t>
            </a:r>
            <a:r>
              <a:rPr lang="zh-CN" altLang="en-US" sz="2400" b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的第一个出现位置</a:t>
            </a:r>
            <a:endParaRPr lang="en-US" altLang="zh-TW" sz="2400" b="0" dirty="0">
              <a:solidFill>
                <a:srgbClr val="1557AE"/>
              </a:solidFill>
              <a:latin typeface="Times New Roman" panose="02020603050405020304" pitchFamily="18" charset="0"/>
              <a:ea typeface="方正兰亭中黑_GBK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Text Box 11">
            <a:extLst>
              <a:ext uri="{FF2B5EF4-FFF2-40B4-BE49-F238E27FC236}">
                <a16:creationId xmlns:a16="http://schemas.microsoft.com/office/drawing/2014/main" id="{1D39EC92-D44F-4553-892D-5D464EEF3E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865" y="2653781"/>
            <a:ext cx="307167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sz="2400" b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(2) </a:t>
            </a:r>
            <a:r>
              <a:rPr lang="en-US" altLang="zh-TW" sz="2400" b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altLang="zh-TW" sz="2400" b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 50, (6) </a:t>
            </a:r>
            <a:r>
              <a:rPr lang="en-US" altLang="zh-TW" sz="2400" b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  <a:sym typeface="Wingdings" pitchFamily="2" charset="2"/>
              </a:rPr>
              <a:t> 25, </a:t>
            </a:r>
          </a:p>
          <a:p>
            <a:pPr algn="l"/>
            <a:r>
              <a:rPr lang="en-US" altLang="zh-TW" sz="2400" b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  <a:sym typeface="Wingdings" pitchFamily="2" charset="2"/>
              </a:rPr>
              <a:t>50 – 25 &gt; 7</a:t>
            </a:r>
            <a:r>
              <a:rPr lang="en-US" altLang="zh-TW" sz="2400" b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, t=43(50-7)</a:t>
            </a:r>
          </a:p>
        </p:txBody>
      </p:sp>
      <p:sp>
        <p:nvSpPr>
          <p:cNvPr id="9" name="Text Box 12">
            <a:extLst>
              <a:ext uri="{FF2B5EF4-FFF2-40B4-BE49-F238E27FC236}">
                <a16:creationId xmlns:a16="http://schemas.microsoft.com/office/drawing/2014/main" id="{A50F7A81-103B-4634-B3D8-722883D501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881" y="3872981"/>
            <a:ext cx="265970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TW" sz="2400" b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(2) </a:t>
            </a:r>
            <a:r>
              <a:rPr lang="en-US" altLang="zh-TW" sz="2400" b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  <a:sym typeface="Wingdings" pitchFamily="2" charset="2"/>
              </a:rPr>
              <a:t></a:t>
            </a:r>
            <a:r>
              <a:rPr lang="en-US" altLang="zh-TW" sz="2400" b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 50, (6) </a:t>
            </a:r>
            <a:r>
              <a:rPr lang="en-US" altLang="zh-TW" sz="2400" b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  <a:sym typeface="Wingdings" pitchFamily="2" charset="2"/>
              </a:rPr>
              <a:t> 95,</a:t>
            </a:r>
            <a:br>
              <a:rPr lang="en-US" altLang="zh-TW" sz="2400" b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  <a:sym typeface="Wingdings" pitchFamily="2" charset="2"/>
              </a:rPr>
            </a:br>
            <a:r>
              <a:rPr lang="en-US" altLang="zh-TW" sz="2400" b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  <a:sym typeface="Wingdings" pitchFamily="2" charset="2"/>
              </a:rPr>
              <a:t>95 –50 &gt; 7, t=88</a:t>
            </a:r>
          </a:p>
        </p:txBody>
      </p:sp>
      <p:sp>
        <p:nvSpPr>
          <p:cNvPr id="10" name="Text Box 13">
            <a:extLst>
              <a:ext uri="{FF2B5EF4-FFF2-40B4-BE49-F238E27FC236}">
                <a16:creationId xmlns:a16="http://schemas.microsoft.com/office/drawing/2014/main" id="{7D527792-A8D0-4613-9B0D-DD204BAE2A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081" y="5092181"/>
            <a:ext cx="2659702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zh-TW" altLang="en-US" sz="2400" b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(2) </a:t>
            </a:r>
            <a:r>
              <a:rPr lang="zh-TW" altLang="en-US" sz="2400" b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  <a:sym typeface="Wingdings" pitchFamily="2" charset="2"/>
              </a:rPr>
              <a:t> 90, (6)  95,</a:t>
            </a:r>
            <a:br>
              <a:rPr lang="zh-TW" altLang="en-US" sz="2400" b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  <a:sym typeface="Wingdings" pitchFamily="2" charset="2"/>
              </a:rPr>
            </a:br>
            <a:r>
              <a:rPr lang="zh-TW" altLang="en-US" sz="2400" b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  <a:sym typeface="Wingdings" pitchFamily="2" charset="2"/>
              </a:rPr>
              <a:t>95 – 90 &lt;=7</a:t>
            </a:r>
            <a:endParaRPr lang="zh-TW" altLang="en-US" sz="2400" b="0" dirty="0">
              <a:solidFill>
                <a:srgbClr val="1557AE"/>
              </a:solidFill>
              <a:latin typeface="Times New Roman" panose="02020603050405020304" pitchFamily="18" charset="0"/>
              <a:ea typeface="方正兰亭中黑_GBK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11" name="Rectangle 14">
            <a:extLst>
              <a:ext uri="{FF2B5EF4-FFF2-40B4-BE49-F238E27FC236}">
                <a16:creationId xmlns:a16="http://schemas.microsoft.com/office/drawing/2014/main" id="{CD6E91B3-F6EF-468B-9056-F0BB233939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3058" y="5062678"/>
            <a:ext cx="393478" cy="492125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9371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01"/>
    </mc:Choice>
    <mc:Fallback xmlns="">
      <p:transition spd="slow" advTm="15501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827584" y="116632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0" kern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4.2 GSP</a:t>
            </a:r>
            <a:r>
              <a:rPr lang="zh-CN" altLang="en-US" sz="3600" b="0" kern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算法</a:t>
            </a:r>
            <a:endParaRPr lang="en-US" altLang="zh-CN" sz="2800" kern="0" dirty="0">
              <a:solidFill>
                <a:srgbClr val="1557AE"/>
              </a:solidFill>
              <a:latin typeface="Times New Roman" panose="02020603050405020304" pitchFamily="18" charset="0"/>
              <a:ea typeface="方正兰亭中黑_GBK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E484B1D9-DACB-4C4B-B5D2-C1FFD5A640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6704" y="1040780"/>
            <a:ext cx="8245673" cy="4734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marL="469900" indent="-469900"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800">
                <a:solidFill>
                  <a:srgbClr val="C00000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实现分类体系</a:t>
            </a:r>
            <a:endParaRPr lang="en-US" altLang="zh-CN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7ADD284D-8B43-43F0-B96D-0FC48B93BD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628800"/>
            <a:ext cx="8229600" cy="29403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3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898525" lvl="1" indent="-441325" eaLnBrk="1" hangingPunct="1">
              <a:lnSpc>
                <a:spcPct val="120000"/>
              </a:lnSpc>
              <a:spcBef>
                <a:spcPts val="400"/>
              </a:spcBef>
              <a:buClr>
                <a:srgbClr val="0000FF"/>
              </a:buClr>
              <a:buFont typeface="Wingdings" pitchFamily="2" charset="2"/>
              <a:buChar char="ü"/>
            </a:pPr>
            <a:r>
              <a:rPr lang="zh-CN" altLang="en-US" sz="2400" dirty="0">
                <a:solidFill>
                  <a:srgbClr val="0000FF"/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  <a:cs typeface="Calibri" pitchFamily="34" charset="0"/>
              </a:rPr>
              <a:t>基本思路</a:t>
            </a:r>
            <a:r>
              <a:rPr lang="en-US" altLang="zh-TW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: </a:t>
            </a:r>
            <a:r>
              <a:rPr lang="zh-CN" altLang="en-US" sz="2400" b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用扩展序列</a:t>
            </a:r>
            <a:r>
              <a:rPr lang="en-US" altLang="zh-TW" sz="2400" b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d’</a:t>
            </a:r>
            <a:r>
              <a:rPr lang="zh-CN" altLang="en-US" sz="2400" b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代替原序列</a:t>
            </a:r>
            <a:r>
              <a:rPr lang="en-US" altLang="zh-TW" sz="2400" b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d </a:t>
            </a:r>
            <a:r>
              <a:rPr lang="zh-CN" altLang="en-US" sz="2400" b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，扩展序列</a:t>
            </a:r>
            <a:r>
              <a:rPr lang="en-US" altLang="zh-TW" sz="2400" b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d’</a:t>
            </a:r>
            <a:r>
              <a:rPr lang="zh-CN" altLang="en-US" sz="2400" b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中除包含了原序列中所有项目外，还有其祖先</a:t>
            </a:r>
            <a:endParaRPr lang="en-US" altLang="zh-TW" sz="2400" b="0" dirty="0">
              <a:solidFill>
                <a:srgbClr val="1557AE"/>
              </a:solidFill>
              <a:latin typeface="Times New Roman" panose="02020603050405020304" pitchFamily="18" charset="0"/>
              <a:ea typeface="方正兰亭中黑_GBK" panose="02000000000000000000" pitchFamily="2" charset="-122"/>
              <a:cs typeface="Times New Roman" panose="02020603050405020304" pitchFamily="18" charset="0"/>
            </a:endParaRPr>
          </a:p>
          <a:p>
            <a:pPr marL="898525" lvl="1" indent="-441325" eaLnBrk="1" hangingPunct="1">
              <a:lnSpc>
                <a:spcPct val="120000"/>
              </a:lnSpc>
              <a:spcBef>
                <a:spcPts val="400"/>
              </a:spcBef>
              <a:buClr>
                <a:srgbClr val="0000FF"/>
              </a:buClr>
              <a:buFont typeface="Wingdings" pitchFamily="2" charset="2"/>
              <a:buChar char="ü"/>
            </a:pPr>
            <a:r>
              <a:rPr lang="zh-CN" altLang="en-US" sz="2400" dirty="0">
                <a:solidFill>
                  <a:srgbClr val="0000FF"/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  <a:cs typeface="Calibri" pitchFamily="34" charset="0"/>
              </a:rPr>
              <a:t>例子</a:t>
            </a:r>
            <a:r>
              <a:rPr lang="en-US" altLang="zh-TW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: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kumimoji="1" lang="en-US" altLang="zh-TW" sz="2000" kern="0" dirty="0">
                <a:latin typeface="Calibri" pitchFamily="34" charset="0"/>
                <a:ea typeface="+mj-ea"/>
                <a:cs typeface="Calibri" pitchFamily="34" charset="0"/>
              </a:rPr>
              <a:t>d1: &lt;(Foundation, </a:t>
            </a:r>
            <a:r>
              <a:rPr kumimoji="1" lang="en-US" altLang="zh-TW" sz="2000" kern="0" dirty="0" err="1">
                <a:latin typeface="Calibri" pitchFamily="34" charset="0"/>
                <a:ea typeface="+mj-ea"/>
                <a:cs typeface="Calibri" pitchFamily="34" charset="0"/>
              </a:rPr>
              <a:t>Ringworld</a:t>
            </a:r>
            <a:r>
              <a:rPr kumimoji="1" lang="en-US" altLang="zh-TW" sz="2000" kern="0" dirty="0">
                <a:latin typeface="Calibri" pitchFamily="34" charset="0"/>
                <a:ea typeface="+mj-ea"/>
                <a:cs typeface="Calibri" pitchFamily="34" charset="0"/>
              </a:rPr>
              <a:t>)(Second Foundation)&gt;</a:t>
            </a:r>
          </a:p>
          <a:p>
            <a:pPr marL="800100" lvl="1" indent="-342900">
              <a:lnSpc>
                <a:spcPct val="120000"/>
              </a:lnSpc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kumimoji="1" lang="en-US" altLang="zh-TW" sz="2000" kern="0" dirty="0">
                <a:latin typeface="Calibri" pitchFamily="34" charset="0"/>
                <a:ea typeface="+mj-ea"/>
                <a:cs typeface="Calibri" pitchFamily="34" charset="0"/>
              </a:rPr>
              <a:t>d2: &lt;(Foundation, </a:t>
            </a:r>
            <a:r>
              <a:rPr kumimoji="1" lang="en-US" altLang="zh-TW" sz="2000" kern="0" dirty="0" err="1">
                <a:latin typeface="Calibri" pitchFamily="34" charset="0"/>
                <a:ea typeface="+mj-ea"/>
                <a:cs typeface="Calibri" pitchFamily="34" charset="0"/>
              </a:rPr>
              <a:t>Ringworld</a:t>
            </a:r>
            <a:r>
              <a:rPr kumimoji="1" lang="en-US" altLang="zh-TW" sz="2000" kern="0" dirty="0">
                <a:latin typeface="Calibri" pitchFamily="34" charset="0"/>
                <a:ea typeface="+mj-ea"/>
                <a:cs typeface="Calibri" pitchFamily="34" charset="0"/>
              </a:rPr>
              <a:t>, </a:t>
            </a:r>
            <a:r>
              <a:rPr kumimoji="1" lang="en-US" altLang="zh-TW" sz="2000" kern="0" dirty="0">
                <a:solidFill>
                  <a:srgbClr val="0000FF"/>
                </a:solidFill>
                <a:latin typeface="Calibri" pitchFamily="34" charset="0"/>
                <a:ea typeface="+mj-ea"/>
                <a:cs typeface="Calibri" pitchFamily="34" charset="0"/>
              </a:rPr>
              <a:t>Asimov, </a:t>
            </a:r>
            <a:r>
              <a:rPr kumimoji="1" lang="en-US" altLang="zh-TW" sz="2000" kern="0" dirty="0" err="1">
                <a:solidFill>
                  <a:srgbClr val="0000FF"/>
                </a:solidFill>
                <a:latin typeface="Calibri" pitchFamily="34" charset="0"/>
                <a:ea typeface="+mj-ea"/>
                <a:cs typeface="Calibri" pitchFamily="34" charset="0"/>
              </a:rPr>
              <a:t>Niven</a:t>
            </a:r>
            <a:r>
              <a:rPr kumimoji="1" lang="en-US" altLang="zh-TW" sz="2000" kern="0" dirty="0">
                <a:solidFill>
                  <a:srgbClr val="0000FF"/>
                </a:solidFill>
                <a:latin typeface="Calibri" pitchFamily="34" charset="0"/>
                <a:ea typeface="+mj-ea"/>
                <a:cs typeface="Calibri" pitchFamily="34" charset="0"/>
              </a:rPr>
              <a:t>, Science Fiction</a:t>
            </a:r>
            <a:r>
              <a:rPr kumimoji="1" lang="en-US" altLang="zh-TW" sz="2000" kern="0" dirty="0">
                <a:latin typeface="Calibri" pitchFamily="34" charset="0"/>
                <a:ea typeface="+mj-ea"/>
                <a:cs typeface="Calibri" pitchFamily="34" charset="0"/>
              </a:rPr>
              <a:t>)(Second Foundation</a:t>
            </a:r>
            <a:r>
              <a:rPr kumimoji="1" lang="en-US" altLang="zh-TW" sz="2000" kern="0" dirty="0">
                <a:solidFill>
                  <a:srgbClr val="0000FF"/>
                </a:solidFill>
                <a:latin typeface="Calibri" pitchFamily="34" charset="0"/>
                <a:ea typeface="+mj-ea"/>
                <a:cs typeface="Calibri" pitchFamily="34" charset="0"/>
              </a:rPr>
              <a:t>, Asimov, Science Fiction</a:t>
            </a:r>
            <a:r>
              <a:rPr kumimoji="1" lang="en-US" altLang="zh-TW" sz="2000" kern="0" dirty="0">
                <a:latin typeface="Calibri" pitchFamily="34" charset="0"/>
                <a:ea typeface="+mj-ea"/>
                <a:cs typeface="Calibri" pitchFamily="34" charset="0"/>
              </a:rPr>
              <a:t>)&gt;</a:t>
            </a:r>
          </a:p>
        </p:txBody>
      </p:sp>
    </p:spTree>
    <p:extLst>
      <p:ext uri="{BB962C8B-B14F-4D97-AF65-F5344CB8AC3E}">
        <p14:creationId xmlns:p14="http://schemas.microsoft.com/office/powerpoint/2010/main" val="1206181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01"/>
    </mc:Choice>
    <mc:Fallback xmlns="">
      <p:transition spd="slow" advTm="15501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827584" y="116632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0" kern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4.2 GSP</a:t>
            </a:r>
            <a:r>
              <a:rPr lang="zh-CN" altLang="en-US" sz="3600" b="0" kern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算法</a:t>
            </a:r>
            <a:endParaRPr lang="en-US" altLang="zh-CN" sz="2800" kern="0" dirty="0">
              <a:solidFill>
                <a:srgbClr val="1557AE"/>
              </a:solidFill>
              <a:latin typeface="Times New Roman" panose="02020603050405020304" pitchFamily="18" charset="0"/>
              <a:ea typeface="方正兰亭中黑_GBK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093A0D99-C935-4CD5-BC78-F8837D4B6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163" y="1061707"/>
            <a:ext cx="8245673" cy="47345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CN"/>
            </a:defPPr>
            <a:lvl1pPr marL="469900" indent="-469900"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  <a:defRPr sz="2800">
                <a:solidFill>
                  <a:srgbClr val="C00000"/>
                </a:solidFill>
                <a:latin typeface="黑体" pitchFamily="49" charset="-122"/>
                <a:ea typeface="黑体" pitchFamily="49" charset="-122"/>
              </a:defRPr>
            </a:lvl1pPr>
            <a:lvl2pPr marL="742950" indent="-285750" eaLnBrk="0" hangingPunct="0"/>
            <a:lvl3pPr marL="1143000" indent="-228600" eaLnBrk="0" hangingPunct="0"/>
            <a:lvl4pPr marL="1600200" indent="-228600" eaLnBrk="0" hangingPunct="0"/>
            <a:lvl5pPr marL="2057400" indent="-228600" eaLnBrk="0" hangingPunct="0"/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</a:lvl9pPr>
          </a:lstStyle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FF0000"/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  <a:cs typeface="Times New Roman" pitchFamily="18" charset="0"/>
              </a:rPr>
              <a:t>实现分类体系</a:t>
            </a:r>
            <a:endParaRPr lang="en-US" altLang="zh-CN" dirty="0">
              <a:solidFill>
                <a:srgbClr val="FF0000"/>
              </a:solidFill>
              <a:latin typeface="方正兰亭中黑_GBK" panose="02000000000000000000" pitchFamily="2" charset="-122"/>
              <a:ea typeface="方正兰亭中黑_GBK" panose="02000000000000000000" pitchFamily="2" charset="-122"/>
              <a:cs typeface="Times New Roman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E1D23D-A0F5-4699-ADE6-7304B4CE757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62"/>
          <a:stretch/>
        </p:blipFill>
        <p:spPr bwMode="auto">
          <a:xfrm>
            <a:off x="770036" y="1916832"/>
            <a:ext cx="7924800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62680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01"/>
    </mc:Choice>
    <mc:Fallback xmlns="">
      <p:transition spd="slow" advTm="15501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827584" y="116632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0" kern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4.2 GSP</a:t>
            </a:r>
            <a:r>
              <a:rPr lang="zh-CN" altLang="en-US" sz="3600" b="0" kern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算法</a:t>
            </a:r>
            <a:endParaRPr lang="en-US" altLang="zh-CN" sz="2800" kern="0" dirty="0">
              <a:solidFill>
                <a:srgbClr val="1557AE"/>
              </a:solidFill>
              <a:latin typeface="Times New Roman" panose="02020603050405020304" pitchFamily="18" charset="0"/>
              <a:ea typeface="方正兰亭中黑_GBK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3812387-329B-48A8-AED7-7BCC20EDAB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520" y="1052736"/>
            <a:ext cx="6315075" cy="2687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3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buFont typeface="Wingdings" pitchFamily="2" charset="2"/>
              <a:buChar char="n"/>
            </a:pP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黑体" pitchFamily="49" charset="-122"/>
                <a:cs typeface="Calibri" pitchFamily="34" charset="0"/>
              </a:rPr>
              <a:t>例子 </a:t>
            </a:r>
            <a:r>
              <a:rPr lang="en-US" altLang="zh-CN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黑体" pitchFamily="49" charset="-122"/>
                <a:cs typeface="Calibri" pitchFamily="34" charset="0"/>
              </a:rPr>
              <a:t>– 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黑体" pitchFamily="49" charset="-122"/>
                <a:cs typeface="Calibri" pitchFamily="34" charset="0"/>
              </a:rPr>
              <a:t>长度为</a:t>
            </a:r>
            <a:r>
              <a:rPr lang="en-US" altLang="zh-CN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黑体" pitchFamily="49" charset="-122"/>
                <a:cs typeface="Calibri" pitchFamily="34" charset="0"/>
              </a:rPr>
              <a:t>1</a:t>
            </a:r>
            <a:r>
              <a:rPr lang="zh-CN" altLang="en-US" sz="24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黑体" pitchFamily="49" charset="-122"/>
                <a:cs typeface="Calibri" pitchFamily="34" charset="0"/>
              </a:rPr>
              <a:t>的序列模式</a:t>
            </a:r>
            <a:endParaRPr lang="en-US" altLang="zh-CN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黑体" pitchFamily="49" charset="-122"/>
              <a:cs typeface="Calibri" pitchFamily="34" charset="0"/>
            </a:endParaRPr>
          </a:p>
          <a:p>
            <a:pPr marL="898525" lvl="1" indent="-441325" eaLnBrk="1" hangingPunct="1">
              <a:lnSpc>
                <a:spcPct val="120000"/>
              </a:lnSpc>
              <a:spcBef>
                <a:spcPts val="400"/>
              </a:spcBef>
              <a:buClr>
                <a:srgbClr val="0000FF"/>
              </a:buClr>
              <a:buFont typeface="Wingdings" pitchFamily="2" charset="2"/>
              <a:buChar char="ü"/>
            </a:pPr>
            <a:r>
              <a:rPr lang="zh-CN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初始候选序列</a:t>
            </a:r>
            <a:endParaRPr lang="en-US" altLang="zh-CN" sz="24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471487" lvl="1" indent="0">
              <a:lnSpc>
                <a:spcPct val="90000"/>
              </a:lnSpc>
              <a:buNone/>
            </a:pPr>
            <a:r>
              <a:rPr lang="en-US" altLang="zh-CN" sz="2400" dirty="0">
                <a:latin typeface="Calibri" pitchFamily="34" charset="0"/>
                <a:cs typeface="Calibri" pitchFamily="34" charset="0"/>
              </a:rPr>
              <a:t>      &lt;a&gt;, &lt;b&gt;, &lt;c&gt;, &lt;d&gt;, &lt;e&gt;, &lt;f&gt;, &lt;g&gt;, &lt;h&gt;</a:t>
            </a:r>
          </a:p>
          <a:p>
            <a:pPr marL="898525" lvl="1" indent="-441325" eaLnBrk="1" hangingPunct="1">
              <a:lnSpc>
                <a:spcPct val="120000"/>
              </a:lnSpc>
              <a:spcBef>
                <a:spcPts val="400"/>
              </a:spcBef>
              <a:buClr>
                <a:srgbClr val="0000FF"/>
              </a:buClr>
              <a:buFont typeface="Wingdings" pitchFamily="2" charset="2"/>
              <a:buChar char="ü"/>
            </a:pPr>
            <a:r>
              <a:rPr lang="zh-CN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扫描数据库，计算候选序列的支持度</a:t>
            </a:r>
            <a:endParaRPr lang="en-US" altLang="zh-CN" sz="24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4" name="Group 29">
            <a:extLst>
              <a:ext uri="{FF2B5EF4-FFF2-40B4-BE49-F238E27FC236}">
                <a16:creationId xmlns:a16="http://schemas.microsoft.com/office/drawing/2014/main" id="{3A059953-5EB5-4C68-B7F2-4BEEC4C448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7254175"/>
              </p:ext>
            </p:extLst>
          </p:nvPr>
        </p:nvGraphicFramePr>
        <p:xfrm>
          <a:off x="6804720" y="1400398"/>
          <a:ext cx="1879600" cy="4114800"/>
        </p:xfrm>
        <a:graphic>
          <a:graphicData uri="http://schemas.openxmlformats.org/drawingml/2006/table">
            <a:tbl>
              <a:tblPr/>
              <a:tblGrid>
                <a:gridCol w="93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alibri" pitchFamily="34" charset="0"/>
                        </a:rPr>
                        <a:t>Cand</a:t>
                      </a:r>
                      <a:endParaRPr kumimoji="0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  <a:cs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alibri" pitchFamily="34" charset="0"/>
                        </a:rPr>
                        <a:t>Sup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alibri" pitchFamily="34" charset="0"/>
                        </a:rPr>
                        <a:t>&lt;a&gt;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alibri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alibri" pitchFamily="34" charset="0"/>
                        </a:rPr>
                        <a:t>&lt;b&gt;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alibri" pitchFamily="34" charset="0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alibri" pitchFamily="34" charset="0"/>
                        </a:rPr>
                        <a:t>&lt;c&gt;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alibri" pitchFamily="34" charset="0"/>
                        </a:rPr>
                        <a:t>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alibri" pitchFamily="34" charset="0"/>
                        </a:rPr>
                        <a:t>&lt;d&gt;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alibri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alibri" pitchFamily="34" charset="0"/>
                        </a:rPr>
                        <a:t>&lt;e&gt;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alibri" pitchFamily="34" charset="0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alibri" pitchFamily="34" charset="0"/>
                        </a:rPr>
                        <a:t>&lt;f&gt;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alibri" pitchFamily="34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alibri" pitchFamily="34" charset="0"/>
                        </a:rPr>
                        <a:t>&lt;g&gt;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lToBr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alibri" pitchFamily="34" charset="0"/>
                        </a:rPr>
                        <a:t>&lt;h&gt;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TlToBr>
                    <a:lnBlToT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sm" len="sm"/>
                      <a:tailEnd type="none" w="sm" len="sm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alibri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5" name="Group 17">
            <a:extLst>
              <a:ext uri="{FF2B5EF4-FFF2-40B4-BE49-F238E27FC236}">
                <a16:creationId xmlns:a16="http://schemas.microsoft.com/office/drawing/2014/main" id="{3D8EB9FF-F3DC-4EDA-B4CA-7CC993C06D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8371273"/>
              </p:ext>
            </p:extLst>
          </p:nvPr>
        </p:nvGraphicFramePr>
        <p:xfrm>
          <a:off x="1066528" y="3284438"/>
          <a:ext cx="3960440" cy="2252079"/>
        </p:xfrm>
        <a:graphic>
          <a:graphicData uri="http://schemas.openxmlformats.org/drawingml/2006/table">
            <a:tbl>
              <a:tblPr/>
              <a:tblGrid>
                <a:gridCol w="950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9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814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mbria Math" pitchFamily="18" charset="0"/>
                          <a:cs typeface="Calibri" pitchFamily="34" charset="0"/>
                        </a:rPr>
                        <a:t>SID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mbria Math" pitchFamily="18" charset="0"/>
                          <a:cs typeface="Calibri" pitchFamily="34" charset="0"/>
                        </a:rPr>
                        <a:t>sequence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7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10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&lt;(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bd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)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cb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(ac)&gt;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7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20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&lt;(bf)(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ce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)b(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fg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)&gt;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7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30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20000"/>
                        </a:spcBef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a:t>&lt;(ah)(bf)</a:t>
                      </a:r>
                      <a:r>
                        <a:rPr kumimoji="0" lang="en-US" altLang="zh-CN" sz="2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a:t>abf</a:t>
                      </a: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a:t>&gt;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7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40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20000"/>
                        </a:spcBef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a:t>&lt;(be)(</a:t>
                      </a:r>
                      <a:r>
                        <a:rPr kumimoji="0" lang="en-US" altLang="zh-CN" sz="2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a:t>ce</a:t>
                      </a: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a:t>)d&gt;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7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50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a:t>&lt;a(</a:t>
                      </a:r>
                      <a:r>
                        <a:rPr kumimoji="0" lang="en-US" altLang="zh-CN" sz="2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a:t>bd</a:t>
                      </a: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a:t>)</a:t>
                      </a:r>
                      <a:r>
                        <a:rPr kumimoji="0" lang="en-US" altLang="zh-CN" sz="2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a:t>bcb</a:t>
                      </a: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a:t>(</a:t>
                      </a:r>
                      <a:r>
                        <a:rPr kumimoji="0" lang="en-US" altLang="zh-CN" sz="20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a:t>ade</a:t>
                      </a:r>
                      <a:r>
                        <a:rPr kumimoji="0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a:t>)&gt;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 Box 16">
            <a:extLst>
              <a:ext uri="{FF2B5EF4-FFF2-40B4-BE49-F238E27FC236}">
                <a16:creationId xmlns:a16="http://schemas.microsoft.com/office/drawing/2014/main" id="{5CDECA02-A95D-4F47-8439-21E0161DF6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4520" y="5616244"/>
            <a:ext cx="4014825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zh-CN" altLang="en-US" sz="2000" dirty="0">
                <a:latin typeface="Calibri" pitchFamily="34" charset="0"/>
                <a:ea typeface="黑体" pitchFamily="49" charset="-122"/>
              </a:rPr>
              <a:t>设支持度阈值</a:t>
            </a:r>
            <a:r>
              <a:rPr lang="en-US" altLang="zh-CN" sz="2000" dirty="0" err="1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min_sup</a:t>
            </a:r>
            <a:r>
              <a:rPr lang="en-US" altLang="zh-CN" sz="2000" dirty="0">
                <a:solidFill>
                  <a:srgbClr val="0000FF"/>
                </a:solidFill>
                <a:latin typeface="Calibri" pitchFamily="34" charset="0"/>
                <a:ea typeface="黑体" pitchFamily="49" charset="-122"/>
              </a:rPr>
              <a:t> =2</a:t>
            </a:r>
            <a:endParaRPr lang="en-US" altLang="zh-CN" sz="2000" u="sng" dirty="0">
              <a:solidFill>
                <a:srgbClr val="0000FF"/>
              </a:solidFill>
              <a:latin typeface="Calibri" pitchFamily="34" charset="0"/>
              <a:ea typeface="黑体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69891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01"/>
    </mc:Choice>
    <mc:Fallback xmlns="">
      <p:transition spd="slow" advTm="15501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827584" y="116632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0" kern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4.2 GSP</a:t>
            </a:r>
            <a:r>
              <a:rPr lang="zh-CN" altLang="en-US" sz="3600" b="0" kern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算法</a:t>
            </a:r>
            <a:endParaRPr lang="en-US" altLang="zh-CN" sz="2800" kern="0" dirty="0">
              <a:solidFill>
                <a:srgbClr val="1557AE"/>
              </a:solidFill>
              <a:latin typeface="Times New Roman" panose="02020603050405020304" pitchFamily="18" charset="0"/>
              <a:ea typeface="方正兰亭中黑_GBK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6499C324-2E54-4B89-8BF7-025C646073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908720"/>
            <a:ext cx="6315075" cy="2687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3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buFont typeface="Wingdings" pitchFamily="2" charset="2"/>
              <a:buChar char="n"/>
            </a:pPr>
            <a:r>
              <a:rPr lang="zh-CN" altLang="en-US" sz="2800" dirty="0">
                <a:solidFill>
                  <a:srgbClr val="FF0000"/>
                </a:solidFill>
                <a:latin typeface="Calibri" pitchFamily="34" charset="0"/>
                <a:ea typeface="黑体" pitchFamily="49" charset="-122"/>
                <a:cs typeface="Calibri" pitchFamily="34" charset="0"/>
              </a:rPr>
              <a:t>例子 </a:t>
            </a:r>
            <a:r>
              <a:rPr lang="en-US" altLang="zh-CN" sz="2800" dirty="0">
                <a:solidFill>
                  <a:srgbClr val="FF0000"/>
                </a:solidFill>
                <a:latin typeface="Calibri" pitchFamily="34" charset="0"/>
                <a:ea typeface="黑体" pitchFamily="49" charset="-122"/>
                <a:cs typeface="Calibri" pitchFamily="34" charset="0"/>
              </a:rPr>
              <a:t>– </a:t>
            </a:r>
            <a:r>
              <a:rPr lang="zh-CN" altLang="en-US" sz="2400" dirty="0">
                <a:solidFill>
                  <a:srgbClr val="FF0000"/>
                </a:solidFill>
                <a:latin typeface="Calibri" pitchFamily="34" charset="0"/>
                <a:ea typeface="黑体" pitchFamily="49" charset="-122"/>
                <a:cs typeface="Calibri" pitchFamily="34" charset="0"/>
              </a:rPr>
              <a:t>生成长度为</a:t>
            </a:r>
            <a:r>
              <a:rPr lang="en-US" altLang="zh-CN" sz="2400" dirty="0">
                <a:solidFill>
                  <a:srgbClr val="FF0000"/>
                </a:solidFill>
                <a:latin typeface="Calibri" pitchFamily="34" charset="0"/>
                <a:ea typeface="黑体" pitchFamily="49" charset="-122"/>
                <a:cs typeface="Calibri" pitchFamily="34" charset="0"/>
              </a:rPr>
              <a:t>2</a:t>
            </a:r>
            <a:r>
              <a:rPr lang="zh-CN" altLang="en-US" sz="2400" dirty="0">
                <a:solidFill>
                  <a:srgbClr val="FF0000"/>
                </a:solidFill>
                <a:latin typeface="Calibri" pitchFamily="34" charset="0"/>
                <a:ea typeface="黑体" pitchFamily="49" charset="-122"/>
                <a:cs typeface="Calibri" pitchFamily="34" charset="0"/>
              </a:rPr>
              <a:t>的候选序列</a:t>
            </a:r>
            <a:endParaRPr lang="en-US" altLang="zh-CN" sz="2400" dirty="0">
              <a:solidFill>
                <a:srgbClr val="FF0000"/>
              </a:solidFill>
              <a:latin typeface="Calibri" pitchFamily="34" charset="0"/>
              <a:ea typeface="黑体" pitchFamily="49" charset="-122"/>
              <a:cs typeface="Calibri" pitchFamily="34" charset="0"/>
            </a:endParaRPr>
          </a:p>
        </p:txBody>
      </p:sp>
      <p:graphicFrame>
        <p:nvGraphicFramePr>
          <p:cNvPr id="4" name="Group 3">
            <a:extLst>
              <a:ext uri="{FF2B5EF4-FFF2-40B4-BE49-F238E27FC236}">
                <a16:creationId xmlns:a16="http://schemas.microsoft.com/office/drawing/2014/main" id="{924ED674-AB62-4982-905F-E6211B1397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7806729"/>
              </p:ext>
            </p:extLst>
          </p:nvPr>
        </p:nvGraphicFramePr>
        <p:xfrm>
          <a:off x="3653408" y="1393413"/>
          <a:ext cx="5334000" cy="2346960"/>
        </p:xfrm>
        <a:graphic>
          <a:graphicData uri="http://schemas.openxmlformats.org/drawingml/2006/table">
            <a:tbl>
              <a:tblPr/>
              <a:tblGrid>
                <a:gridCol w="6778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04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35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461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61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  <a:cs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alibri" pitchFamily="34" charset="0"/>
                        </a:rPr>
                        <a:t>&lt;a&gt;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alibri" pitchFamily="34" charset="0"/>
                        </a:rPr>
                        <a:t>&lt;b&gt;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alibri" pitchFamily="34" charset="0"/>
                        </a:rPr>
                        <a:t>&lt;c&gt;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alibri" pitchFamily="34" charset="0"/>
                        </a:rPr>
                        <a:t>&lt;d&gt;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alibri" pitchFamily="34" charset="0"/>
                        </a:rPr>
                        <a:t>&lt;e&gt;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alibri" pitchFamily="34" charset="0"/>
                        </a:rPr>
                        <a:t>&lt;f&gt;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alibri" pitchFamily="34" charset="0"/>
                        </a:rPr>
                        <a:t>&lt;a&gt;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alibri" pitchFamily="34" charset="0"/>
                        </a:rPr>
                        <a:t>&lt;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alibri" pitchFamily="34" charset="0"/>
                        </a:rPr>
                        <a:t>aa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alibri" pitchFamily="34" charset="0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alibri" pitchFamily="34" charset="0"/>
                        </a:rPr>
                        <a:t>&lt;ab&gt;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alibri" pitchFamily="34" charset="0"/>
                        </a:rPr>
                        <a:t>&lt;ac&gt;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alibri" pitchFamily="34" charset="0"/>
                        </a:rPr>
                        <a:t>&lt;ad&gt;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alibri" pitchFamily="34" charset="0"/>
                        </a:rPr>
                        <a:t>&lt;ae&gt;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alibri" pitchFamily="34" charset="0"/>
                        </a:rPr>
                        <a:t>&lt;af&gt;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alibri" pitchFamily="34" charset="0"/>
                        </a:rPr>
                        <a:t>&lt;b&gt;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alibri" pitchFamily="34" charset="0"/>
                        </a:rPr>
                        <a:t>&lt;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alibri" pitchFamily="34" charset="0"/>
                        </a:rPr>
                        <a:t>ba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alibri" pitchFamily="34" charset="0"/>
                        </a:rPr>
                        <a:t>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alibri" pitchFamily="34" charset="0"/>
                        </a:rPr>
                        <a:t>&lt;bb&gt;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alibri" pitchFamily="34" charset="0"/>
                        </a:rPr>
                        <a:t>&lt;bc&gt;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alibri" pitchFamily="34" charset="0"/>
                        </a:rPr>
                        <a:t>&lt;bd&gt;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alibri" pitchFamily="34" charset="0"/>
                        </a:rPr>
                        <a:t>&lt;be&gt;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alibri" pitchFamily="34" charset="0"/>
                        </a:rPr>
                        <a:t>&lt;bf&gt;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3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alibri" pitchFamily="34" charset="0"/>
                        </a:rPr>
                        <a:t>&lt;c&gt;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alibri" pitchFamily="34" charset="0"/>
                        </a:rPr>
                        <a:t>&lt;ca&gt;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alibri" pitchFamily="34" charset="0"/>
                        </a:rPr>
                        <a:t>&lt;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alibri" pitchFamily="34" charset="0"/>
                        </a:rPr>
                        <a:t>cb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alibri" pitchFamily="34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alibri" pitchFamily="34" charset="0"/>
                        </a:rPr>
                        <a:t>&lt;cc&gt;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alibri" pitchFamily="34" charset="0"/>
                        </a:rPr>
                        <a:t>&lt;cd&gt;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alibri" pitchFamily="34" charset="0"/>
                        </a:rPr>
                        <a:t>&lt;ce&gt;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alibri" pitchFamily="34" charset="0"/>
                        </a:rPr>
                        <a:t>&lt;cf&gt;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alibri" pitchFamily="34" charset="0"/>
                        </a:rPr>
                        <a:t>&lt;d&gt;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alibri" pitchFamily="34" charset="0"/>
                        </a:rPr>
                        <a:t>&lt;da&gt;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alibri" pitchFamily="34" charset="0"/>
                        </a:rPr>
                        <a:t>&lt;db&gt;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alibri" pitchFamily="34" charset="0"/>
                        </a:rPr>
                        <a:t>&lt;dc&gt;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alibri" pitchFamily="34" charset="0"/>
                        </a:rPr>
                        <a:t>&lt;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alibri" pitchFamily="34" charset="0"/>
                        </a:rPr>
                        <a:t>dd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alibri" pitchFamily="34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alibri" pitchFamily="34" charset="0"/>
                        </a:rPr>
                        <a:t>&lt;de&gt;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alibri" pitchFamily="34" charset="0"/>
                        </a:rPr>
                        <a:t>&lt;df&gt;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35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alibri" pitchFamily="34" charset="0"/>
                        </a:rPr>
                        <a:t>&lt;e&gt;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alibri" pitchFamily="34" charset="0"/>
                        </a:rPr>
                        <a:t>&lt;ea&gt;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alibri" pitchFamily="34" charset="0"/>
                        </a:rPr>
                        <a:t>&lt;eb&gt;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alibri" pitchFamily="34" charset="0"/>
                        </a:rPr>
                        <a:t>&lt;ec&gt;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alibri" pitchFamily="34" charset="0"/>
                        </a:rPr>
                        <a:t>&lt;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alibri" pitchFamily="34" charset="0"/>
                        </a:rPr>
                        <a:t>ed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alibri" pitchFamily="34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alibri" pitchFamily="34" charset="0"/>
                        </a:rPr>
                        <a:t>&lt;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alibri" pitchFamily="34" charset="0"/>
                        </a:rPr>
                        <a:t>ee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alibri" pitchFamily="34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alibri" pitchFamily="34" charset="0"/>
                        </a:rPr>
                        <a:t>&lt;ef&gt;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193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alibri" pitchFamily="34" charset="0"/>
                        </a:rPr>
                        <a:t>&lt;f&gt;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alibri" pitchFamily="34" charset="0"/>
                        </a:rPr>
                        <a:t>&lt;fa&gt;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alibri" pitchFamily="34" charset="0"/>
                        </a:rPr>
                        <a:t>&lt;fb&gt;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alibri" pitchFamily="34" charset="0"/>
                        </a:rPr>
                        <a:t>&lt;fc&gt;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alibri" pitchFamily="34" charset="0"/>
                        </a:rPr>
                        <a:t>&lt;fd&gt;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alibri" pitchFamily="34" charset="0"/>
                        </a:rPr>
                        <a:t>&lt;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alibri" pitchFamily="34" charset="0"/>
                        </a:rPr>
                        <a:t>fe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alibri" pitchFamily="34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宋体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alibri" pitchFamily="34" charset="0"/>
                        </a:rPr>
                        <a:t>&lt;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alibri" pitchFamily="34" charset="0"/>
                        </a:rPr>
                        <a:t>ff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alibri" pitchFamily="34" charset="0"/>
                        </a:rPr>
                        <a:t>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5" name="Group 69">
            <a:extLst>
              <a:ext uri="{FF2B5EF4-FFF2-40B4-BE49-F238E27FC236}">
                <a16:creationId xmlns:a16="http://schemas.microsoft.com/office/drawing/2014/main" id="{1E93EB0D-2257-4312-875C-2A87546A6D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6127146"/>
              </p:ext>
            </p:extLst>
          </p:nvPr>
        </p:nvGraphicFramePr>
        <p:xfrm>
          <a:off x="179512" y="3884389"/>
          <a:ext cx="4919465" cy="2346960"/>
        </p:xfrm>
        <a:graphic>
          <a:graphicData uri="http://schemas.openxmlformats.org/drawingml/2006/table">
            <a:tbl>
              <a:tblPr/>
              <a:tblGrid>
                <a:gridCol w="5261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88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59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11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867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6115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70375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7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 pitchFamily="34" charset="0"/>
                        <a:ea typeface="宋体" charset="-122"/>
                        <a:cs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alibri" pitchFamily="34" charset="0"/>
                        </a:rPr>
                        <a:t>&lt;a&gt;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alibri" pitchFamily="34" charset="0"/>
                        </a:rPr>
                        <a:t>&lt;b&gt;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alibri" pitchFamily="34" charset="0"/>
                        </a:rPr>
                        <a:t>&lt;c&gt;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alibri" pitchFamily="34" charset="0"/>
                        </a:rPr>
                        <a:t>&lt;d&gt;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alibri" pitchFamily="34" charset="0"/>
                        </a:rPr>
                        <a:t>&lt;e&gt;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alibri" pitchFamily="34" charset="0"/>
                        </a:rPr>
                        <a:t>&lt;f&gt;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alibri" pitchFamily="34" charset="0"/>
                        </a:rPr>
                        <a:t>&lt;a&gt;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  <a:cs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alibri" pitchFamily="34" charset="0"/>
                        </a:rPr>
                        <a:t>&lt;(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alibri" pitchFamily="34" charset="0"/>
                        </a:rPr>
                        <a:t>ab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alibri" pitchFamily="34" charset="0"/>
                        </a:rPr>
                        <a:t>)&gt;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alibri" pitchFamily="34" charset="0"/>
                        </a:rPr>
                        <a:t>&lt;(ac)&gt;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alibri" pitchFamily="34" charset="0"/>
                        </a:rPr>
                        <a:t>&lt;(ad)&gt;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alibri" pitchFamily="34" charset="0"/>
                        </a:rPr>
                        <a:t>&lt;(ae)&gt;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alibri" pitchFamily="34" charset="0"/>
                        </a:rPr>
                        <a:t>&lt;(af)&gt;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alibri" pitchFamily="34" charset="0"/>
                        </a:rPr>
                        <a:t>&lt;b&gt;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  <a:cs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alibri" pitchFamily="34" charset="0"/>
                        </a:rPr>
                        <a:t>&lt;(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alibri" pitchFamily="34" charset="0"/>
                        </a:rPr>
                        <a:t>bc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alibri" pitchFamily="34" charset="0"/>
                        </a:rPr>
                        <a:t>)&gt;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alibri" pitchFamily="34" charset="0"/>
                        </a:rPr>
                        <a:t>&lt;(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alibri" pitchFamily="34" charset="0"/>
                        </a:rPr>
                        <a:t>bd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alibri" pitchFamily="34" charset="0"/>
                        </a:rPr>
                        <a:t>)&gt;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alibri" pitchFamily="34" charset="0"/>
                        </a:rPr>
                        <a:t>&lt;(be)&gt;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alibri" pitchFamily="34" charset="0"/>
                        </a:rPr>
                        <a:t>&lt;(bf)&gt;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alibri" pitchFamily="34" charset="0"/>
                        </a:rPr>
                        <a:t>&lt;c&gt;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  <a:cs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alibri" pitchFamily="34" charset="0"/>
                        </a:rPr>
                        <a:t>&lt;(cd)&gt;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alibri" pitchFamily="34" charset="0"/>
                        </a:rPr>
                        <a:t>&lt;(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alibri" pitchFamily="34" charset="0"/>
                        </a:rPr>
                        <a:t>ce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alibri" pitchFamily="34" charset="0"/>
                        </a:rPr>
                        <a:t>)&gt;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alibri" pitchFamily="34" charset="0"/>
                        </a:rPr>
                        <a:t>&lt;(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alibri" pitchFamily="34" charset="0"/>
                        </a:rPr>
                        <a:t>cf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alibri" pitchFamily="34" charset="0"/>
                        </a:rPr>
                        <a:t>)&gt;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alibri" pitchFamily="34" charset="0"/>
                        </a:rPr>
                        <a:t>&lt;d&gt;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  <a:cs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alibri" pitchFamily="34" charset="0"/>
                        </a:rPr>
                        <a:t>&lt;(de)&gt;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alibri" pitchFamily="34" charset="0"/>
                        </a:rPr>
                        <a:t>&lt;(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alibri" pitchFamily="34" charset="0"/>
                        </a:rPr>
                        <a:t>df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alibri" pitchFamily="34" charset="0"/>
                        </a:rPr>
                        <a:t>)&gt;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alibri" pitchFamily="34" charset="0"/>
                        </a:rPr>
                        <a:t>&lt;e&gt;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  <a:cs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alibri" pitchFamily="34" charset="0"/>
                        </a:rPr>
                        <a:t>&lt;(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alibri" pitchFamily="34" charset="0"/>
                        </a:rPr>
                        <a:t>ef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alibri" pitchFamily="34" charset="0"/>
                        </a:rPr>
                        <a:t>)&gt;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ea typeface="宋体" charset="-122"/>
                          <a:cs typeface="Calibri" pitchFamily="34" charset="0"/>
                        </a:rPr>
                        <a:t>&lt;f&gt;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600" b="1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alibri" pitchFamily="34" charset="0"/>
                        <a:ea typeface="宋体" charset="-122"/>
                        <a:cs typeface="Calibri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600" b="1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alibri" pitchFamily="34" charset="0"/>
                        <a:ea typeface="宋体" charset="-122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600" b="1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alibri" pitchFamily="34" charset="0"/>
                        <a:ea typeface="宋体" charset="-122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600" b="1" i="0" u="none" strike="noStrike" cap="none" normalizeH="0" baseline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alibri" pitchFamily="34" charset="0"/>
                        <a:ea typeface="宋体" charset="-122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alibri" pitchFamily="34" charset="0"/>
                        <a:ea typeface="宋体" charset="-122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de-DE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alibri" pitchFamily="34" charset="0"/>
                        <a:ea typeface="宋体" charset="-122"/>
                        <a:cs typeface="Calibri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Text Box 136">
            <a:extLst>
              <a:ext uri="{FF2B5EF4-FFF2-40B4-BE49-F238E27FC236}">
                <a16:creationId xmlns:a16="http://schemas.microsoft.com/office/drawing/2014/main" id="{EE07FFA7-A50C-4D0D-A3BC-BA7441FBA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038" y="1508125"/>
            <a:ext cx="3208762" cy="2055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marL="342900" indent="-342900" algn="l">
              <a:lnSpc>
                <a:spcPct val="130000"/>
              </a:lnSpc>
              <a:buFont typeface="Wingdings" pitchFamily="2" charset="2"/>
              <a:buChar char="ü"/>
            </a:pPr>
            <a:r>
              <a:rPr lang="zh-CN" altLang="en-US" sz="2000" dirty="0">
                <a:solidFill>
                  <a:srgbClr val="0000FF"/>
                </a:solidFill>
                <a:latin typeface="Calibri" pitchFamily="34" charset="0"/>
                <a:ea typeface="+mn-ea"/>
                <a:cs typeface="Calibri" pitchFamily="34" charset="0"/>
              </a:rPr>
              <a:t>得到</a:t>
            </a:r>
            <a:r>
              <a:rPr lang="en-US" altLang="zh-CN" sz="2000" dirty="0">
                <a:solidFill>
                  <a:srgbClr val="0000FF"/>
                </a:solidFill>
                <a:latin typeface="Calibri" pitchFamily="34" charset="0"/>
                <a:ea typeface="+mn-ea"/>
                <a:cs typeface="Calibri" pitchFamily="34" charset="0"/>
              </a:rPr>
              <a:t>51</a:t>
            </a:r>
            <a:r>
              <a:rPr lang="zh-CN" altLang="en-US" sz="2000" dirty="0">
                <a:solidFill>
                  <a:srgbClr val="0000FF"/>
                </a:solidFill>
                <a:latin typeface="Calibri" pitchFamily="34" charset="0"/>
                <a:ea typeface="+mn-ea"/>
                <a:cs typeface="Calibri" pitchFamily="34" charset="0"/>
              </a:rPr>
              <a:t>个长度为</a:t>
            </a:r>
            <a:r>
              <a:rPr lang="en-US" altLang="zh-CN" sz="2000" dirty="0">
                <a:solidFill>
                  <a:srgbClr val="0000FF"/>
                </a:solidFill>
                <a:latin typeface="Calibri" pitchFamily="34" charset="0"/>
                <a:ea typeface="+mn-ea"/>
                <a:cs typeface="Calibri" pitchFamily="34" charset="0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Calibri" pitchFamily="34" charset="0"/>
                <a:ea typeface="+mn-ea"/>
                <a:cs typeface="Calibri" pitchFamily="34" charset="0"/>
              </a:rPr>
              <a:t>的候选序列</a:t>
            </a:r>
          </a:p>
          <a:p>
            <a:pPr marL="342900" indent="-342900" algn="l">
              <a:lnSpc>
                <a:spcPct val="130000"/>
              </a:lnSpc>
              <a:buFont typeface="Wingdings" pitchFamily="2" charset="2"/>
              <a:buChar char="ü"/>
            </a:pPr>
            <a:r>
              <a:rPr lang="zh-CN" altLang="en-US" sz="2000" dirty="0">
                <a:solidFill>
                  <a:srgbClr val="0000FF"/>
                </a:solidFill>
                <a:latin typeface="Calibri" pitchFamily="34" charset="0"/>
                <a:ea typeface="+mn-ea"/>
                <a:cs typeface="Calibri" pitchFamily="34" charset="0"/>
              </a:rPr>
              <a:t>不考虑</a:t>
            </a:r>
            <a:r>
              <a:rPr lang="en-US" altLang="zh-CN" sz="2000" dirty="0" err="1">
                <a:solidFill>
                  <a:srgbClr val="0000FF"/>
                </a:solidFill>
                <a:latin typeface="Calibri" pitchFamily="34" charset="0"/>
                <a:ea typeface="+mn-ea"/>
                <a:cs typeface="Calibri" pitchFamily="34" charset="0"/>
              </a:rPr>
              <a:t>Apriori</a:t>
            </a:r>
            <a:r>
              <a:rPr lang="zh-CN" altLang="en-US" sz="2000" dirty="0">
                <a:solidFill>
                  <a:srgbClr val="0000FF"/>
                </a:solidFill>
                <a:latin typeface="Calibri" pitchFamily="34" charset="0"/>
                <a:ea typeface="+mn-ea"/>
                <a:cs typeface="Calibri" pitchFamily="34" charset="0"/>
              </a:rPr>
              <a:t>性质将产生</a:t>
            </a:r>
            <a:r>
              <a:rPr lang="en-US" altLang="zh-CN" sz="2000" dirty="0">
                <a:solidFill>
                  <a:srgbClr val="0000FF"/>
                </a:solidFill>
                <a:latin typeface="Calibri" pitchFamily="34" charset="0"/>
                <a:ea typeface="+mn-ea"/>
                <a:cs typeface="Calibri" pitchFamily="34" charset="0"/>
              </a:rPr>
              <a:t>8*8+8*7/2=92</a:t>
            </a:r>
            <a:r>
              <a:rPr lang="zh-CN" altLang="en-US" sz="2000" dirty="0">
                <a:solidFill>
                  <a:srgbClr val="0000FF"/>
                </a:solidFill>
                <a:latin typeface="Calibri" pitchFamily="34" charset="0"/>
                <a:ea typeface="+mn-ea"/>
                <a:cs typeface="Calibri" pitchFamily="34" charset="0"/>
              </a:rPr>
              <a:t>个候选序列</a:t>
            </a:r>
            <a:endParaRPr lang="en-US" altLang="zh-CN" sz="2000" dirty="0">
              <a:solidFill>
                <a:srgbClr val="0000FF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A1E7CFD-9B44-440D-8682-8F0F36F8DF82}"/>
              </a:ext>
            </a:extLst>
          </p:cNvPr>
          <p:cNvSpPr/>
          <p:nvPr/>
        </p:nvSpPr>
        <p:spPr>
          <a:xfrm>
            <a:off x="4706925" y="4460453"/>
            <a:ext cx="42484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98525" lvl="1" indent="-441325" algn="l" eaLnBrk="1" hangingPunct="1">
              <a:lnSpc>
                <a:spcPct val="120000"/>
              </a:lnSpc>
              <a:spcBef>
                <a:spcPts val="400"/>
              </a:spcBef>
              <a:buClr>
                <a:srgbClr val="0000FF"/>
              </a:buClr>
              <a:buFont typeface="Wingdings" pitchFamily="2" charset="2"/>
              <a:buChar char="ü"/>
            </a:pPr>
            <a:r>
              <a:rPr lang="zh-CN" altLang="en-US" sz="2000" dirty="0">
                <a:solidFill>
                  <a:srgbClr val="0000FF"/>
                </a:solidFill>
                <a:latin typeface="Calibri" pitchFamily="34" charset="0"/>
                <a:ea typeface="+mn-ea"/>
                <a:cs typeface="Calibri" pitchFamily="34" charset="0"/>
              </a:rPr>
              <a:t>扫描数据库，计算长度为</a:t>
            </a:r>
            <a:r>
              <a:rPr lang="en-US" altLang="zh-CN" sz="2000" dirty="0">
                <a:solidFill>
                  <a:srgbClr val="0000FF"/>
                </a:solidFill>
                <a:latin typeface="Calibri" pitchFamily="34" charset="0"/>
                <a:ea typeface="+mn-ea"/>
                <a:cs typeface="Calibri" pitchFamily="34" charset="0"/>
              </a:rPr>
              <a:t>2</a:t>
            </a:r>
            <a:r>
              <a:rPr lang="zh-CN" altLang="en-US" sz="2000" dirty="0">
                <a:solidFill>
                  <a:srgbClr val="0000FF"/>
                </a:solidFill>
                <a:latin typeface="Calibri" pitchFamily="34" charset="0"/>
                <a:ea typeface="+mn-ea"/>
                <a:cs typeface="Calibri" pitchFamily="34" charset="0"/>
              </a:rPr>
              <a:t>的</a:t>
            </a:r>
            <a:r>
              <a:rPr lang="en-US" altLang="zh-CN" sz="2000" dirty="0">
                <a:solidFill>
                  <a:srgbClr val="0000FF"/>
                </a:solidFill>
                <a:latin typeface="Calibri" pitchFamily="34" charset="0"/>
                <a:ea typeface="+mn-ea"/>
                <a:cs typeface="Calibri" pitchFamily="34" charset="0"/>
              </a:rPr>
              <a:t> </a:t>
            </a:r>
            <a:r>
              <a:rPr lang="zh-CN" altLang="en-US" sz="2000" dirty="0">
                <a:solidFill>
                  <a:srgbClr val="0000FF"/>
                </a:solidFill>
                <a:latin typeface="Calibri" pitchFamily="34" charset="0"/>
                <a:ea typeface="+mn-ea"/>
                <a:cs typeface="Calibri" pitchFamily="34" charset="0"/>
              </a:rPr>
              <a:t>候选序列的支持度，得到</a:t>
            </a:r>
            <a:r>
              <a:rPr lang="en-US" altLang="zh-CN" sz="2000" dirty="0">
                <a:solidFill>
                  <a:srgbClr val="0000FF"/>
                </a:solidFill>
                <a:latin typeface="Calibri" pitchFamily="34" charset="0"/>
                <a:ea typeface="+mn-ea"/>
                <a:cs typeface="Calibri" pitchFamily="34" charset="0"/>
              </a:rPr>
              <a:t>19</a:t>
            </a:r>
            <a:r>
              <a:rPr lang="zh-CN" altLang="en-US" sz="2000" dirty="0">
                <a:solidFill>
                  <a:srgbClr val="0000FF"/>
                </a:solidFill>
                <a:latin typeface="Calibri" pitchFamily="34" charset="0"/>
                <a:ea typeface="+mn-ea"/>
                <a:cs typeface="Calibri" pitchFamily="34" charset="0"/>
              </a:rPr>
              <a:t>个计算长度为</a:t>
            </a:r>
            <a:r>
              <a:rPr lang="en-US" altLang="zh-CN" sz="2000" dirty="0">
                <a:solidFill>
                  <a:srgbClr val="0000FF"/>
                </a:solidFill>
                <a:latin typeface="Calibri" pitchFamily="34" charset="0"/>
                <a:ea typeface="+mn-ea"/>
                <a:cs typeface="Calibri" pitchFamily="34" charset="0"/>
              </a:rPr>
              <a:t>2 </a:t>
            </a:r>
            <a:r>
              <a:rPr lang="zh-CN" altLang="en-US" sz="2000" dirty="0">
                <a:solidFill>
                  <a:srgbClr val="0000FF"/>
                </a:solidFill>
                <a:latin typeface="Calibri" pitchFamily="34" charset="0"/>
                <a:ea typeface="+mn-ea"/>
                <a:cs typeface="Calibri" pitchFamily="34" charset="0"/>
              </a:rPr>
              <a:t>序列模式</a:t>
            </a:r>
            <a:endParaRPr lang="en-US" altLang="zh-CN" sz="2000" dirty="0">
              <a:solidFill>
                <a:srgbClr val="0000FF"/>
              </a:solidFill>
              <a:latin typeface="Calibri" pitchFamily="34" charset="0"/>
              <a:ea typeface="+mn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5585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01"/>
    </mc:Choice>
    <mc:Fallback xmlns="">
      <p:transition spd="slow" advTm="15501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827584" y="116632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0" kern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4.2 GSP</a:t>
            </a:r>
            <a:r>
              <a:rPr lang="zh-CN" altLang="en-US" sz="3600" b="0" kern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算法</a:t>
            </a:r>
            <a:endParaRPr lang="en-US" altLang="zh-CN" sz="2800" kern="0" dirty="0">
              <a:solidFill>
                <a:srgbClr val="1557AE"/>
              </a:solidFill>
              <a:latin typeface="Times New Roman" panose="02020603050405020304" pitchFamily="18" charset="0"/>
              <a:ea typeface="方正兰亭中黑_GBK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A9E13FE-5ED5-400C-ACB0-CFCA819802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973410"/>
            <a:ext cx="6315075" cy="2687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3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buFont typeface="Wingdings" pitchFamily="2" charset="2"/>
              <a:buChar char="n"/>
            </a:pPr>
            <a:r>
              <a:rPr lang="zh-CN" altLang="en-US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ea typeface="黑体" pitchFamily="49" charset="-122"/>
                <a:cs typeface="Calibri" pitchFamily="34" charset="0"/>
              </a:rPr>
              <a:t>例子</a:t>
            </a:r>
            <a:endParaRPr lang="en-US" altLang="zh-CN" sz="240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ea typeface="黑体" pitchFamily="49" charset="-122"/>
              <a:cs typeface="Calibri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1B13B0E-58A0-4854-A5ED-4CC2D3308A1B}"/>
              </a:ext>
            </a:extLst>
          </p:cNvPr>
          <p:cNvGrpSpPr>
            <a:grpSpLocks/>
          </p:cNvGrpSpPr>
          <p:nvPr/>
        </p:nvGrpSpPr>
        <p:grpSpPr bwMode="auto">
          <a:xfrm>
            <a:off x="152400" y="1340768"/>
            <a:ext cx="8839200" cy="2852738"/>
            <a:chOff x="96" y="2352"/>
            <a:chExt cx="5568" cy="1797"/>
          </a:xfrm>
        </p:grpSpPr>
        <p:sp>
          <p:nvSpPr>
            <p:cNvPr id="5" name="Text Box 4">
              <a:extLst>
                <a:ext uri="{FF2B5EF4-FFF2-40B4-BE49-F238E27FC236}">
                  <a16:creationId xmlns:a16="http://schemas.microsoft.com/office/drawing/2014/main" id="{E602A315-4020-4558-A966-5F02418A91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2" y="3936"/>
              <a:ext cx="1839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  <a:cs typeface="Calibri" pitchFamily="34" charset="0"/>
                </a:rPr>
                <a:t>&lt;a&gt; &lt;b&gt; &lt;c&gt; &lt;d&gt; &lt;e&gt; &lt;f&gt; </a:t>
              </a:r>
              <a:r>
                <a:rPr kumimoji="0" lang="en-US" altLang="zh-CN" sz="1600" i="0" u="none" strike="noStrike" kern="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Calibri" pitchFamily="34" charset="0"/>
                  <a:cs typeface="Calibri" pitchFamily="34" charset="0"/>
                </a:rPr>
                <a:t>&lt;g&gt; &lt;h&gt;</a:t>
              </a:r>
            </a:p>
          </p:txBody>
        </p:sp>
        <p:sp>
          <p:nvSpPr>
            <p:cNvPr id="6" name="Text Box 5">
              <a:extLst>
                <a:ext uri="{FF2B5EF4-FFF2-40B4-BE49-F238E27FC236}">
                  <a16:creationId xmlns:a16="http://schemas.microsoft.com/office/drawing/2014/main" id="{04127FC6-AF87-48CF-B2C0-D26BE424E50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43" y="3600"/>
              <a:ext cx="2841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  <a:cs typeface="Calibri" pitchFamily="34" charset="0"/>
                </a:rPr>
                <a:t>&lt;aa&gt; &lt;ab&gt; … </a:t>
              </a:r>
              <a:r>
                <a:rPr kumimoji="0" lang="en-US" altLang="zh-CN" sz="1600" i="0" u="none" strike="noStrike" kern="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Calibri" pitchFamily="34" charset="0"/>
                  <a:cs typeface="Calibri" pitchFamily="34" charset="0"/>
                </a:rPr>
                <a:t>&lt;af&gt;</a:t>
              </a:r>
              <a:r>
                <a:rPr kumimoji="0" lang="en-US" altLang="zh-CN" sz="160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  <a:cs typeface="Calibri" pitchFamily="34" charset="0"/>
                </a:rPr>
                <a:t> &lt;ba&gt; &lt;bb&gt; … &lt;ff&gt; </a:t>
              </a:r>
              <a:r>
                <a:rPr kumimoji="0" lang="en-US" altLang="zh-CN" sz="1600" i="0" u="none" strike="noStrike" kern="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alibri" pitchFamily="34" charset="0"/>
                  <a:cs typeface="Calibri" pitchFamily="34" charset="0"/>
                </a:rPr>
                <a:t>&lt;(ab)&gt;</a:t>
              </a:r>
              <a:r>
                <a:rPr kumimoji="0" lang="en-US" altLang="zh-CN" sz="160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  <a:cs typeface="Calibri" pitchFamily="34" charset="0"/>
                </a:rPr>
                <a:t> … </a:t>
              </a:r>
              <a:r>
                <a:rPr kumimoji="0" lang="en-US" altLang="zh-CN" sz="1600" i="0" u="none" strike="noStrike" kern="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alibri" pitchFamily="34" charset="0"/>
                  <a:cs typeface="Calibri" pitchFamily="34" charset="0"/>
                </a:rPr>
                <a:t>&lt;(ef)&gt;</a:t>
              </a:r>
            </a:p>
          </p:txBody>
        </p:sp>
        <p:sp>
          <p:nvSpPr>
            <p:cNvPr id="7" name="Text Box 6">
              <a:extLst>
                <a:ext uri="{FF2B5EF4-FFF2-40B4-BE49-F238E27FC236}">
                  <a16:creationId xmlns:a16="http://schemas.microsoft.com/office/drawing/2014/main" id="{51326F9D-BEC0-4E09-B081-58EEA9C014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05" y="3216"/>
              <a:ext cx="1998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  <a:cs typeface="Calibri" pitchFamily="34" charset="0"/>
                </a:rPr>
                <a:t>&lt;abb&gt; &lt;aab&gt; &lt;aba&gt; </a:t>
              </a:r>
              <a:r>
                <a:rPr kumimoji="0" lang="en-US" altLang="zh-CN" sz="1600" i="0" u="none" strike="noStrike" kern="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alibri" pitchFamily="34" charset="0"/>
                  <a:cs typeface="Calibri" pitchFamily="34" charset="0"/>
                </a:rPr>
                <a:t>&lt;baa&gt;</a:t>
              </a:r>
              <a:r>
                <a:rPr kumimoji="0" lang="en-US" altLang="zh-CN" sz="160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  <a:cs typeface="Calibri" pitchFamily="34" charset="0"/>
                </a:rPr>
                <a:t> </a:t>
              </a:r>
              <a:r>
                <a:rPr kumimoji="0" lang="en-US" altLang="zh-CN" sz="1600" i="0" u="none" strike="noStrike" kern="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Calibri" pitchFamily="34" charset="0"/>
                  <a:cs typeface="Calibri" pitchFamily="34" charset="0"/>
                </a:rPr>
                <a:t>&lt;bab&gt;</a:t>
              </a:r>
              <a:r>
                <a:rPr kumimoji="0" lang="en-US" altLang="zh-CN" sz="160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  <a:cs typeface="Calibri" pitchFamily="34" charset="0"/>
                </a:rPr>
                <a:t> …</a:t>
              </a:r>
            </a:p>
          </p:txBody>
        </p:sp>
        <p:sp>
          <p:nvSpPr>
            <p:cNvPr id="8" name="Text Box 7">
              <a:extLst>
                <a:ext uri="{FF2B5EF4-FFF2-40B4-BE49-F238E27FC236}">
                  <a16:creationId xmlns:a16="http://schemas.microsoft.com/office/drawing/2014/main" id="{2D9E75C8-7B5B-403E-8D81-956EC137A0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3" y="2819"/>
              <a:ext cx="1136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i="0" u="none" strike="noStrike" kern="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Calibri" pitchFamily="34" charset="0"/>
                  <a:cs typeface="Calibri" pitchFamily="34" charset="0"/>
                </a:rPr>
                <a:t>&lt;abba&gt;</a:t>
              </a:r>
              <a:r>
                <a:rPr kumimoji="0" lang="en-US" altLang="zh-CN" sz="160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  <a:cs typeface="Calibri" pitchFamily="34" charset="0"/>
                </a:rPr>
                <a:t> &lt;(bd)bc&gt; …</a:t>
              </a:r>
            </a:p>
          </p:txBody>
        </p:sp>
        <p:sp>
          <p:nvSpPr>
            <p:cNvPr id="9" name="Text Box 8">
              <a:extLst>
                <a:ext uri="{FF2B5EF4-FFF2-40B4-BE49-F238E27FC236}">
                  <a16:creationId xmlns:a16="http://schemas.microsoft.com/office/drawing/2014/main" id="{839FCFF1-D16C-4B37-856D-076BB568B7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55" y="2400"/>
              <a:ext cx="65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  <a:cs typeface="Calibri" pitchFamily="34" charset="0"/>
                </a:rPr>
                <a:t>&lt;(bd)cba&gt;</a:t>
              </a:r>
            </a:p>
          </p:txBody>
        </p:sp>
        <p:sp>
          <p:nvSpPr>
            <p:cNvPr id="10" name="Text Box 9">
              <a:extLst>
                <a:ext uri="{FF2B5EF4-FFF2-40B4-BE49-F238E27FC236}">
                  <a16:creationId xmlns:a16="http://schemas.microsoft.com/office/drawing/2014/main" id="{818B925E-6783-4276-95E4-1AFCFEC6671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3840"/>
              <a:ext cx="2074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itchFamily="34" charset="0"/>
                  <a:cs typeface="Calibri" pitchFamily="34" charset="0"/>
                </a:rPr>
                <a:t>1</a:t>
              </a:r>
              <a:r>
                <a:rPr kumimoji="0" lang="en-US" altLang="zh-CN" sz="1600" i="0" u="none" strike="noStrike" kern="0" cap="none" spc="0" normalizeH="0" baseline="3000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itchFamily="34" charset="0"/>
                  <a:cs typeface="Calibri" pitchFamily="34" charset="0"/>
                </a:rPr>
                <a:t>st</a:t>
              </a:r>
              <a:r>
                <a:rPr kumimoji="0" lang="en-US" altLang="zh-CN" sz="160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itchFamily="34" charset="0"/>
                  <a:cs typeface="Calibri" pitchFamily="34" charset="0"/>
                </a:rPr>
                <a:t> scan: </a:t>
              </a:r>
              <a:r>
                <a:rPr kumimoji="0" lang="en-US" altLang="zh-CN" sz="16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  <a:cs typeface="Calibri" pitchFamily="34" charset="0"/>
                </a:rPr>
                <a:t>8 </a:t>
              </a:r>
              <a:r>
                <a:rPr kumimoji="0" lang="en-US" altLang="zh-CN" sz="160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  <a:cs typeface="Calibri" pitchFamily="34" charset="0"/>
                </a:rPr>
                <a:t>cand</a:t>
              </a:r>
              <a:r>
                <a:rPr kumimoji="0" lang="en-US" altLang="zh-CN" sz="16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  <a:cs typeface="Calibri" pitchFamily="34" charset="0"/>
                </a:rPr>
                <a:t>. 6 length-1 seq. pat.</a:t>
              </a:r>
            </a:p>
          </p:txBody>
        </p:sp>
        <p:sp>
          <p:nvSpPr>
            <p:cNvPr id="11" name="Text Box 10">
              <a:extLst>
                <a:ext uri="{FF2B5EF4-FFF2-40B4-BE49-F238E27FC236}">
                  <a16:creationId xmlns:a16="http://schemas.microsoft.com/office/drawing/2014/main" id="{4A7D0D00-64C4-4919-8252-61BFF9FBB8A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3" y="3451"/>
              <a:ext cx="2122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itchFamily="34" charset="0"/>
                  <a:cs typeface="Calibri" pitchFamily="34" charset="0"/>
                </a:rPr>
                <a:t>2</a:t>
              </a:r>
              <a:r>
                <a:rPr kumimoji="0" lang="en-US" altLang="zh-CN" sz="1600" i="0" u="none" strike="noStrike" kern="0" cap="none" spc="0" normalizeH="0" baseline="3000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itchFamily="34" charset="0"/>
                  <a:cs typeface="Calibri" pitchFamily="34" charset="0"/>
                </a:rPr>
                <a:t>nd</a:t>
              </a:r>
              <a:r>
                <a:rPr kumimoji="0" lang="en-US" altLang="zh-CN" sz="160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itchFamily="34" charset="0"/>
                  <a:cs typeface="Calibri" pitchFamily="34" charset="0"/>
                </a:rPr>
                <a:t> scan: </a:t>
              </a:r>
              <a:r>
                <a:rPr kumimoji="0" lang="en-US" altLang="zh-CN" sz="16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  <a:cs typeface="Calibri" pitchFamily="34" charset="0"/>
                </a:rPr>
                <a:t>51 </a:t>
              </a:r>
              <a:r>
                <a:rPr kumimoji="0" lang="en-US" altLang="zh-CN" sz="160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  <a:cs typeface="Calibri" pitchFamily="34" charset="0"/>
                </a:rPr>
                <a:t>cand</a:t>
              </a:r>
              <a:r>
                <a:rPr kumimoji="0" lang="en-US" altLang="zh-CN" sz="16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  <a:cs typeface="Calibri" pitchFamily="34" charset="0"/>
                </a:rPr>
                <a:t>. 19 length-2 seq. pat. 10 </a:t>
              </a:r>
              <a:r>
                <a:rPr kumimoji="0" lang="en-US" altLang="zh-CN" sz="160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  <a:cs typeface="Calibri" pitchFamily="34" charset="0"/>
                </a:rPr>
                <a:t>cand</a:t>
              </a:r>
              <a:r>
                <a:rPr kumimoji="0" lang="en-US" altLang="zh-CN" sz="16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  <a:cs typeface="Calibri" pitchFamily="34" charset="0"/>
                </a:rPr>
                <a:t>. not in DB at all</a:t>
              </a:r>
            </a:p>
          </p:txBody>
        </p:sp>
        <p:sp>
          <p:nvSpPr>
            <p:cNvPr id="12" name="Text Box 11">
              <a:extLst>
                <a:ext uri="{FF2B5EF4-FFF2-40B4-BE49-F238E27FC236}">
                  <a16:creationId xmlns:a16="http://schemas.microsoft.com/office/drawing/2014/main" id="{46FE57F8-3470-406E-8033-5AEBF609BB5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3105"/>
              <a:ext cx="2122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itchFamily="34" charset="0"/>
                  <a:cs typeface="Calibri" pitchFamily="34" charset="0"/>
                </a:rPr>
                <a:t>3</a:t>
              </a:r>
              <a:r>
                <a:rPr kumimoji="0" lang="en-US" altLang="zh-CN" sz="1600" i="0" u="none" strike="noStrike" kern="0" cap="none" spc="0" normalizeH="0" baseline="3000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itchFamily="34" charset="0"/>
                  <a:cs typeface="Calibri" pitchFamily="34" charset="0"/>
                </a:rPr>
                <a:t>rd</a:t>
              </a:r>
              <a:r>
                <a:rPr kumimoji="0" lang="en-US" altLang="zh-CN" sz="160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itchFamily="34" charset="0"/>
                  <a:cs typeface="Calibri" pitchFamily="34" charset="0"/>
                </a:rPr>
                <a:t> scan: </a:t>
              </a:r>
              <a:r>
                <a:rPr kumimoji="0" lang="en-US" altLang="zh-CN" sz="16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  <a:cs typeface="Calibri" pitchFamily="34" charset="0"/>
                </a:rPr>
                <a:t>46 </a:t>
              </a:r>
              <a:r>
                <a:rPr kumimoji="0" lang="en-US" altLang="zh-CN" sz="160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  <a:cs typeface="Calibri" pitchFamily="34" charset="0"/>
                </a:rPr>
                <a:t>cand</a:t>
              </a:r>
              <a:r>
                <a:rPr kumimoji="0" lang="en-US" altLang="zh-CN" sz="16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  <a:cs typeface="Calibri" pitchFamily="34" charset="0"/>
                </a:rPr>
                <a:t>. 19 length-3 seq. pat. 20 </a:t>
              </a:r>
              <a:r>
                <a:rPr kumimoji="0" lang="en-US" altLang="zh-CN" sz="160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  <a:cs typeface="Calibri" pitchFamily="34" charset="0"/>
                </a:rPr>
                <a:t>cand</a:t>
              </a:r>
              <a:r>
                <a:rPr kumimoji="0" lang="en-US" altLang="zh-CN" sz="16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  <a:cs typeface="Calibri" pitchFamily="34" charset="0"/>
                </a:rPr>
                <a:t>. not in DB at all</a:t>
              </a:r>
            </a:p>
          </p:txBody>
        </p:sp>
        <p:sp>
          <p:nvSpPr>
            <p:cNvPr id="13" name="Text Box 12">
              <a:extLst>
                <a:ext uri="{FF2B5EF4-FFF2-40B4-BE49-F238E27FC236}">
                  <a16:creationId xmlns:a16="http://schemas.microsoft.com/office/drawing/2014/main" id="{6845227A-C225-479B-A30E-E4A57CC0914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2832"/>
              <a:ext cx="212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itchFamily="34" charset="0"/>
                  <a:cs typeface="Calibri" pitchFamily="34" charset="0"/>
                </a:rPr>
                <a:t>4</a:t>
              </a:r>
              <a:r>
                <a:rPr kumimoji="0" lang="en-US" altLang="zh-CN" sz="1600" i="0" u="none" strike="noStrike" kern="0" cap="none" spc="0" normalizeH="0" baseline="3000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itchFamily="34" charset="0"/>
                  <a:cs typeface="Calibri" pitchFamily="34" charset="0"/>
                </a:rPr>
                <a:t>th</a:t>
              </a:r>
              <a:r>
                <a:rPr kumimoji="0" lang="en-US" altLang="zh-CN" sz="160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itchFamily="34" charset="0"/>
                  <a:cs typeface="Calibri" pitchFamily="34" charset="0"/>
                </a:rPr>
                <a:t> scan: </a:t>
              </a:r>
              <a:r>
                <a:rPr kumimoji="0" lang="en-US" altLang="zh-CN" sz="16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  <a:cs typeface="Calibri" pitchFamily="34" charset="0"/>
                </a:rPr>
                <a:t>8 </a:t>
              </a:r>
              <a:r>
                <a:rPr kumimoji="0" lang="en-US" altLang="zh-CN" sz="160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  <a:cs typeface="Calibri" pitchFamily="34" charset="0"/>
                </a:rPr>
                <a:t>cand</a:t>
              </a:r>
              <a:r>
                <a:rPr kumimoji="0" lang="en-US" altLang="zh-CN" sz="16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  <a:cs typeface="Calibri" pitchFamily="34" charset="0"/>
                </a:rPr>
                <a:t>. 6 length-4 seq. pat. </a:t>
              </a:r>
            </a:p>
          </p:txBody>
        </p:sp>
        <p:sp>
          <p:nvSpPr>
            <p:cNvPr id="14" name="Text Box 13">
              <a:extLst>
                <a:ext uri="{FF2B5EF4-FFF2-40B4-BE49-F238E27FC236}">
                  <a16:creationId xmlns:a16="http://schemas.microsoft.com/office/drawing/2014/main" id="{3ED7C7DB-2542-454F-B88B-E676519366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2523"/>
              <a:ext cx="2122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algn="l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itchFamily="34" charset="0"/>
                  <a:cs typeface="Calibri" pitchFamily="34" charset="0"/>
                </a:rPr>
                <a:t>5</a:t>
              </a:r>
              <a:r>
                <a:rPr kumimoji="0" lang="en-US" altLang="zh-CN" sz="1600" i="0" u="none" strike="noStrike" kern="0" cap="none" spc="0" normalizeH="0" baseline="3000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itchFamily="34" charset="0"/>
                  <a:cs typeface="Calibri" pitchFamily="34" charset="0"/>
                </a:rPr>
                <a:t>th</a:t>
              </a:r>
              <a:r>
                <a:rPr kumimoji="0" lang="en-US" altLang="zh-CN" sz="1600" i="0" u="none" strike="noStrike" kern="0" cap="none" spc="0" normalizeH="0" baseline="0" noProof="0" dirty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  <a:latin typeface="Calibri" pitchFamily="34" charset="0"/>
                  <a:cs typeface="Calibri" pitchFamily="34" charset="0"/>
                </a:rPr>
                <a:t> scan: </a:t>
              </a:r>
              <a:r>
                <a:rPr kumimoji="0" lang="en-US" altLang="zh-CN" sz="16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  <a:cs typeface="Calibri" pitchFamily="34" charset="0"/>
                </a:rPr>
                <a:t>1 </a:t>
              </a:r>
              <a:r>
                <a:rPr kumimoji="0" lang="en-US" altLang="zh-CN" sz="1600" i="0" u="none" strike="noStrike" kern="0" cap="none" spc="0" normalizeH="0" baseline="0" noProof="0" dirty="0" err="1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  <a:cs typeface="Calibri" pitchFamily="34" charset="0"/>
                </a:rPr>
                <a:t>cand</a:t>
              </a:r>
              <a:r>
                <a:rPr kumimoji="0" lang="en-US" altLang="zh-CN" sz="160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Calibri" pitchFamily="34" charset="0"/>
                  <a:cs typeface="Calibri" pitchFamily="34" charset="0"/>
                </a:rPr>
                <a:t>. 1 length-5 seq. pat. </a:t>
              </a:r>
            </a:p>
          </p:txBody>
        </p:sp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7847B14D-4C75-4F71-B327-48B635C107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3792"/>
              <a:ext cx="1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245D61F8-7B89-425C-9075-14EA2C31F6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2" y="3792"/>
              <a:ext cx="336" cy="192"/>
            </a:xfrm>
            <a:custGeom>
              <a:avLst/>
              <a:gdLst>
                <a:gd name="T0" fmla="*/ 288 w 336"/>
                <a:gd name="T1" fmla="*/ 192 h 192"/>
                <a:gd name="T2" fmla="*/ 336 w 336"/>
                <a:gd name="T3" fmla="*/ 0 h 192"/>
                <a:gd name="T4" fmla="*/ 0 w 336"/>
                <a:gd name="T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36" h="192">
                  <a:moveTo>
                    <a:pt x="288" y="192"/>
                  </a:moveTo>
                  <a:lnTo>
                    <a:pt x="336" y="0"/>
                  </a:lnTo>
                  <a:lnTo>
                    <a:pt x="0" y="192"/>
                  </a:ln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33B8E28E-DBC9-4D79-8384-20DEAFD828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2" y="3792"/>
              <a:ext cx="1440" cy="192"/>
            </a:xfrm>
            <a:custGeom>
              <a:avLst/>
              <a:gdLst>
                <a:gd name="T0" fmla="*/ 0 w 1440"/>
                <a:gd name="T1" fmla="*/ 192 h 192"/>
                <a:gd name="T2" fmla="*/ 816 w 1440"/>
                <a:gd name="T3" fmla="*/ 0 h 192"/>
                <a:gd name="T4" fmla="*/ 1440 w 1440"/>
                <a:gd name="T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440" h="192">
                  <a:moveTo>
                    <a:pt x="0" y="192"/>
                  </a:moveTo>
                  <a:lnTo>
                    <a:pt x="816" y="0"/>
                  </a:lnTo>
                  <a:lnTo>
                    <a:pt x="1440" y="192"/>
                  </a:ln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FC671DEA-0C6A-46CF-A25E-F75D574E4F5E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2" y="3792"/>
              <a:ext cx="1152" cy="192"/>
            </a:xfrm>
            <a:custGeom>
              <a:avLst/>
              <a:gdLst>
                <a:gd name="T0" fmla="*/ 288 w 1152"/>
                <a:gd name="T1" fmla="*/ 192 h 192"/>
                <a:gd name="T2" fmla="*/ 1152 w 1152"/>
                <a:gd name="T3" fmla="*/ 0 h 192"/>
                <a:gd name="T4" fmla="*/ 0 w 1152"/>
                <a:gd name="T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52" h="192">
                  <a:moveTo>
                    <a:pt x="288" y="192"/>
                  </a:moveTo>
                  <a:lnTo>
                    <a:pt x="1152" y="0"/>
                  </a:lnTo>
                  <a:lnTo>
                    <a:pt x="0" y="192"/>
                  </a:ln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0" name="Line 18">
              <a:extLst>
                <a:ext uri="{FF2B5EF4-FFF2-40B4-BE49-F238E27FC236}">
                  <a16:creationId xmlns:a16="http://schemas.microsoft.com/office/drawing/2014/main" id="{05F51DF4-9A0B-4FB3-8B19-F04D7C056E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40" y="3792"/>
              <a:ext cx="1248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1" name="Line 19">
              <a:extLst>
                <a:ext uri="{FF2B5EF4-FFF2-40B4-BE49-F238E27FC236}">
                  <a16:creationId xmlns:a16="http://schemas.microsoft.com/office/drawing/2014/main" id="{C457B2F5-24A7-4433-A3F3-31ED9F46B95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792" y="3792"/>
              <a:ext cx="576" cy="19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5E92E9EF-88DA-4B3D-A0DE-D0E6D28E2E74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2" y="3792"/>
              <a:ext cx="2400" cy="192"/>
            </a:xfrm>
            <a:custGeom>
              <a:avLst/>
              <a:gdLst>
                <a:gd name="T0" fmla="*/ 0 w 2400"/>
                <a:gd name="T1" fmla="*/ 192 h 192"/>
                <a:gd name="T2" fmla="*/ 2400 w 2400"/>
                <a:gd name="T3" fmla="*/ 0 h 192"/>
                <a:gd name="T4" fmla="*/ 288 w 2400"/>
                <a:gd name="T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400" h="192">
                  <a:moveTo>
                    <a:pt x="0" y="192"/>
                  </a:moveTo>
                  <a:lnTo>
                    <a:pt x="2400" y="0"/>
                  </a:lnTo>
                  <a:lnTo>
                    <a:pt x="288" y="192"/>
                  </a:ln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5C46A0CB-1DFE-4619-AB2D-B5034803FA92}"/>
                </a:ext>
              </a:extLst>
            </p:cNvPr>
            <p:cNvSpPr>
              <a:spLocks/>
            </p:cNvSpPr>
            <p:nvPr/>
          </p:nvSpPr>
          <p:spPr bwMode="auto">
            <a:xfrm>
              <a:off x="3504" y="3792"/>
              <a:ext cx="1872" cy="192"/>
            </a:xfrm>
            <a:custGeom>
              <a:avLst/>
              <a:gdLst>
                <a:gd name="T0" fmla="*/ 0 w 1872"/>
                <a:gd name="T1" fmla="*/ 192 h 192"/>
                <a:gd name="T2" fmla="*/ 1872 w 1872"/>
                <a:gd name="T3" fmla="*/ 0 h 192"/>
                <a:gd name="T4" fmla="*/ 288 w 1872"/>
                <a:gd name="T5" fmla="*/ 192 h 1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72" h="192">
                  <a:moveTo>
                    <a:pt x="0" y="192"/>
                  </a:moveTo>
                  <a:lnTo>
                    <a:pt x="1872" y="0"/>
                  </a:lnTo>
                  <a:lnTo>
                    <a:pt x="288" y="192"/>
                  </a:ln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AE0C5D4C-7F6E-40AB-8923-240867F0DF4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2" y="3408"/>
              <a:ext cx="1536" cy="240"/>
            </a:xfrm>
            <a:custGeom>
              <a:avLst/>
              <a:gdLst>
                <a:gd name="T0" fmla="*/ 336 w 1536"/>
                <a:gd name="T1" fmla="*/ 240 h 240"/>
                <a:gd name="T2" fmla="*/ 0 w 1536"/>
                <a:gd name="T3" fmla="*/ 0 h 240"/>
                <a:gd name="T4" fmla="*/ 1536 w 1536"/>
                <a:gd name="T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536" h="240">
                  <a:moveTo>
                    <a:pt x="336" y="240"/>
                  </a:moveTo>
                  <a:lnTo>
                    <a:pt x="0" y="0"/>
                  </a:lnTo>
                  <a:lnTo>
                    <a:pt x="1536" y="240"/>
                  </a:ln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id="{ED73C10A-F493-402B-8145-9779F086C1B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2" y="3408"/>
              <a:ext cx="432" cy="240"/>
            </a:xfrm>
            <a:custGeom>
              <a:avLst/>
              <a:gdLst>
                <a:gd name="T0" fmla="*/ 0 w 432"/>
                <a:gd name="T1" fmla="*/ 240 h 240"/>
                <a:gd name="T2" fmla="*/ 432 w 432"/>
                <a:gd name="T3" fmla="*/ 0 h 240"/>
                <a:gd name="T4" fmla="*/ 336 w 432"/>
                <a:gd name="T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32" h="240">
                  <a:moveTo>
                    <a:pt x="0" y="240"/>
                  </a:moveTo>
                  <a:lnTo>
                    <a:pt x="432" y="0"/>
                  </a:lnTo>
                  <a:lnTo>
                    <a:pt x="336" y="240"/>
                  </a:ln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6" name="Line 24">
              <a:extLst>
                <a:ext uri="{FF2B5EF4-FFF2-40B4-BE49-F238E27FC236}">
                  <a16:creationId xmlns:a16="http://schemas.microsoft.com/office/drawing/2014/main" id="{22B94349-FB9D-4063-BFBB-FD8166857EC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352" y="3408"/>
              <a:ext cx="864" cy="2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7" name="Line 25">
              <a:extLst>
                <a:ext uri="{FF2B5EF4-FFF2-40B4-BE49-F238E27FC236}">
                  <a16:creationId xmlns:a16="http://schemas.microsoft.com/office/drawing/2014/main" id="{489C190B-57E2-4940-BF96-8706D33C39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88" y="3408"/>
              <a:ext cx="528" cy="2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8" name="Line 26">
              <a:extLst>
                <a:ext uri="{FF2B5EF4-FFF2-40B4-BE49-F238E27FC236}">
                  <a16:creationId xmlns:a16="http://schemas.microsoft.com/office/drawing/2014/main" id="{AE458043-B24A-4E2C-A303-460DDC44A2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216" y="3408"/>
              <a:ext cx="288" cy="2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29" name="Freeform 27">
              <a:extLst>
                <a:ext uri="{FF2B5EF4-FFF2-40B4-BE49-F238E27FC236}">
                  <a16:creationId xmlns:a16="http://schemas.microsoft.com/office/drawing/2014/main" id="{9B4C6994-D10C-46BC-8672-86B5C12E8D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2" y="3408"/>
              <a:ext cx="1296" cy="240"/>
            </a:xfrm>
            <a:custGeom>
              <a:avLst/>
              <a:gdLst>
                <a:gd name="T0" fmla="*/ 0 w 1296"/>
                <a:gd name="T1" fmla="*/ 240 h 240"/>
                <a:gd name="T2" fmla="*/ 1296 w 1296"/>
                <a:gd name="T3" fmla="*/ 0 h 240"/>
                <a:gd name="T4" fmla="*/ 1152 w 1296"/>
                <a:gd name="T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96" h="240">
                  <a:moveTo>
                    <a:pt x="0" y="240"/>
                  </a:moveTo>
                  <a:lnTo>
                    <a:pt x="1296" y="0"/>
                  </a:lnTo>
                  <a:lnTo>
                    <a:pt x="1152" y="240"/>
                  </a:ln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0" name="Freeform 28">
              <a:extLst>
                <a:ext uri="{FF2B5EF4-FFF2-40B4-BE49-F238E27FC236}">
                  <a16:creationId xmlns:a16="http://schemas.microsoft.com/office/drawing/2014/main" id="{04FFA6BD-4ED8-4083-8754-1CC361D5B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8" y="3408"/>
              <a:ext cx="1392" cy="240"/>
            </a:xfrm>
            <a:custGeom>
              <a:avLst/>
              <a:gdLst>
                <a:gd name="T0" fmla="*/ 1200 w 1392"/>
                <a:gd name="T1" fmla="*/ 240 h 240"/>
                <a:gd name="T2" fmla="*/ 1392 w 1392"/>
                <a:gd name="T3" fmla="*/ 0 h 240"/>
                <a:gd name="T4" fmla="*/ 0 w 1392"/>
                <a:gd name="T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392" h="240">
                  <a:moveTo>
                    <a:pt x="1200" y="240"/>
                  </a:moveTo>
                  <a:lnTo>
                    <a:pt x="1392" y="0"/>
                  </a:lnTo>
                  <a:lnTo>
                    <a:pt x="0" y="240"/>
                  </a:ln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1" name="Line 29">
              <a:extLst>
                <a:ext uri="{FF2B5EF4-FFF2-40B4-BE49-F238E27FC236}">
                  <a16:creationId xmlns:a16="http://schemas.microsoft.com/office/drawing/2014/main" id="{8F6C2AD3-5633-468D-8673-DBA492D154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504" y="3408"/>
              <a:ext cx="576" cy="2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2" name="Freeform 30">
              <a:extLst>
                <a:ext uri="{FF2B5EF4-FFF2-40B4-BE49-F238E27FC236}">
                  <a16:creationId xmlns:a16="http://schemas.microsoft.com/office/drawing/2014/main" id="{99A95991-C496-47CC-84AE-364235CE3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2" y="3024"/>
              <a:ext cx="864" cy="240"/>
            </a:xfrm>
            <a:custGeom>
              <a:avLst/>
              <a:gdLst>
                <a:gd name="T0" fmla="*/ 0 w 864"/>
                <a:gd name="T1" fmla="*/ 240 h 240"/>
                <a:gd name="T2" fmla="*/ 0 w 864"/>
                <a:gd name="T3" fmla="*/ 0 h 240"/>
                <a:gd name="T4" fmla="*/ 864 w 864"/>
                <a:gd name="T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64" h="240">
                  <a:moveTo>
                    <a:pt x="0" y="240"/>
                  </a:moveTo>
                  <a:lnTo>
                    <a:pt x="0" y="0"/>
                  </a:lnTo>
                  <a:lnTo>
                    <a:pt x="864" y="240"/>
                  </a:ln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3" name="Line 31">
              <a:extLst>
                <a:ext uri="{FF2B5EF4-FFF2-40B4-BE49-F238E27FC236}">
                  <a16:creationId xmlns:a16="http://schemas.microsoft.com/office/drawing/2014/main" id="{4829DC59-39EA-4948-9B00-CE5C26E809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3024"/>
              <a:ext cx="2112" cy="240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4" name="Freeform 32">
              <a:extLst>
                <a:ext uri="{FF2B5EF4-FFF2-40B4-BE49-F238E27FC236}">
                  <a16:creationId xmlns:a16="http://schemas.microsoft.com/office/drawing/2014/main" id="{175C019A-EC58-49AA-A847-C36A8EEBD529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6" y="3024"/>
              <a:ext cx="2016" cy="240"/>
            </a:xfrm>
            <a:custGeom>
              <a:avLst/>
              <a:gdLst>
                <a:gd name="T0" fmla="*/ 1584 w 2016"/>
                <a:gd name="T1" fmla="*/ 240 h 240"/>
                <a:gd name="T2" fmla="*/ 0 w 2016"/>
                <a:gd name="T3" fmla="*/ 0 h 240"/>
                <a:gd name="T4" fmla="*/ 2016 w 2016"/>
                <a:gd name="T5" fmla="*/ 24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016" h="240">
                  <a:moveTo>
                    <a:pt x="1584" y="240"/>
                  </a:moveTo>
                  <a:lnTo>
                    <a:pt x="0" y="0"/>
                  </a:lnTo>
                  <a:lnTo>
                    <a:pt x="2016" y="240"/>
                  </a:ln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5" name="Freeform 33">
              <a:extLst>
                <a:ext uri="{FF2B5EF4-FFF2-40B4-BE49-F238E27FC236}">
                  <a16:creationId xmlns:a16="http://schemas.microsoft.com/office/drawing/2014/main" id="{DDD9FC67-7885-4536-A8D0-AE513987E4F6}"/>
                </a:ext>
              </a:extLst>
            </p:cNvPr>
            <p:cNvSpPr>
              <a:spLocks/>
            </p:cNvSpPr>
            <p:nvPr/>
          </p:nvSpPr>
          <p:spPr bwMode="auto">
            <a:xfrm>
              <a:off x="2496" y="2592"/>
              <a:ext cx="1200" cy="288"/>
            </a:xfrm>
            <a:custGeom>
              <a:avLst/>
              <a:gdLst>
                <a:gd name="T0" fmla="*/ 768 w 1200"/>
                <a:gd name="T1" fmla="*/ 288 h 288"/>
                <a:gd name="T2" fmla="*/ 0 w 1200"/>
                <a:gd name="T3" fmla="*/ 0 h 288"/>
                <a:gd name="T4" fmla="*/ 1200 w 1200"/>
                <a:gd name="T5" fmla="*/ 288 h 2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00" h="288">
                  <a:moveTo>
                    <a:pt x="768" y="288"/>
                  </a:moveTo>
                  <a:lnTo>
                    <a:pt x="0" y="0"/>
                  </a:lnTo>
                  <a:lnTo>
                    <a:pt x="1200" y="288"/>
                  </a:lnTo>
                </a:path>
              </a:pathLst>
            </a:custGeom>
            <a:noFill/>
            <a:ln w="9525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6" name="Text Box 34">
              <a:extLst>
                <a:ext uri="{FF2B5EF4-FFF2-40B4-BE49-F238E27FC236}">
                  <a16:creationId xmlns:a16="http://schemas.microsoft.com/office/drawing/2014/main" id="{0F31E39D-4B16-4E17-8151-71C88A5C93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2352"/>
              <a:ext cx="129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Calibri" pitchFamily="34" charset="0"/>
                  <a:cs typeface="Calibri" pitchFamily="34" charset="0"/>
                </a:rPr>
                <a:t>Cand. cannot pass sup. threshold</a:t>
              </a:r>
            </a:p>
          </p:txBody>
        </p:sp>
        <p:sp>
          <p:nvSpPr>
            <p:cNvPr id="37" name="Text Box 35">
              <a:extLst>
                <a:ext uri="{FF2B5EF4-FFF2-40B4-BE49-F238E27FC236}">
                  <a16:creationId xmlns:a16="http://schemas.microsoft.com/office/drawing/2014/main" id="{FDE9E27B-B65F-457B-B804-7046CD02FF3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" y="2784"/>
              <a:ext cx="14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i="0" u="none" strike="noStrike" kern="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alibri" pitchFamily="34" charset="0"/>
                  <a:cs typeface="Calibri" pitchFamily="34" charset="0"/>
                </a:rPr>
                <a:t>Cand. not in DB at all</a:t>
              </a:r>
            </a:p>
          </p:txBody>
        </p:sp>
        <p:sp>
          <p:nvSpPr>
            <p:cNvPr id="38" name="Line 36">
              <a:extLst>
                <a:ext uri="{FF2B5EF4-FFF2-40B4-BE49-F238E27FC236}">
                  <a16:creationId xmlns:a16="http://schemas.microsoft.com/office/drawing/2014/main" id="{916A9B00-FB8F-4B2E-8ED5-85043DDD5CD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92" y="2592"/>
              <a:ext cx="816" cy="288"/>
            </a:xfrm>
            <a:prstGeom prst="line">
              <a:avLst/>
            </a:prstGeom>
            <a:noFill/>
            <a:ln w="9525">
              <a:solidFill>
                <a:srgbClr val="009999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39" name="Line 37">
              <a:extLst>
                <a:ext uri="{FF2B5EF4-FFF2-40B4-BE49-F238E27FC236}">
                  <a16:creationId xmlns:a16="http://schemas.microsoft.com/office/drawing/2014/main" id="{5586A6CB-9C5E-45C0-B2B5-59475BEB22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736"/>
              <a:ext cx="144" cy="528"/>
            </a:xfrm>
            <a:prstGeom prst="line">
              <a:avLst/>
            </a:prstGeom>
            <a:noFill/>
            <a:ln w="9525">
              <a:solidFill>
                <a:srgbClr val="009999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0" name="Line 38">
              <a:extLst>
                <a:ext uri="{FF2B5EF4-FFF2-40B4-BE49-F238E27FC236}">
                  <a16:creationId xmlns:a16="http://schemas.microsoft.com/office/drawing/2014/main" id="{73386819-3DC4-43E1-8505-0D429FAD7A0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48" y="2928"/>
              <a:ext cx="576" cy="336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41" name="Line 39">
              <a:extLst>
                <a:ext uri="{FF2B5EF4-FFF2-40B4-BE49-F238E27FC236}">
                  <a16:creationId xmlns:a16="http://schemas.microsoft.com/office/drawing/2014/main" id="{2E488573-1601-4510-AA4E-0FD620AD81D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52" y="2976"/>
              <a:ext cx="96" cy="624"/>
            </a:xfrm>
            <a:prstGeom prst="line">
              <a:avLst/>
            </a:prstGeom>
            <a:noFill/>
            <a:ln w="9525">
              <a:solidFill>
                <a:srgbClr val="808080"/>
              </a:solidFill>
              <a:round/>
              <a:headEnd/>
              <a:tailEnd type="stealth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42" name="Text Box 63">
            <a:extLst>
              <a:ext uri="{FF2B5EF4-FFF2-40B4-BE49-F238E27FC236}">
                <a16:creationId xmlns:a16="http://schemas.microsoft.com/office/drawing/2014/main" id="{5FCEA46F-FB5F-483F-9382-DD99E1342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617367"/>
            <a:ext cx="1524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zh-CN" i="1">
                <a:latin typeface="Calibri" pitchFamily="34" charset="0"/>
                <a:cs typeface="Calibri" pitchFamily="34" charset="0"/>
              </a:rPr>
              <a:t>min_sup </a:t>
            </a:r>
            <a:r>
              <a:rPr lang="en-US" altLang="zh-CN">
                <a:latin typeface="Calibri" pitchFamily="34" charset="0"/>
                <a:cs typeface="Calibri" pitchFamily="34" charset="0"/>
              </a:rPr>
              <a:t>=2 </a:t>
            </a:r>
            <a:endParaRPr lang="en-US" altLang="zh-CN" i="1" u="sng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graphicFrame>
        <p:nvGraphicFramePr>
          <p:cNvPr id="43" name="Group 17">
            <a:extLst>
              <a:ext uri="{FF2B5EF4-FFF2-40B4-BE49-F238E27FC236}">
                <a16:creationId xmlns:a16="http://schemas.microsoft.com/office/drawing/2014/main" id="{FA2E6760-010E-4377-B436-3D9F37C214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8911135"/>
              </p:ext>
            </p:extLst>
          </p:nvPr>
        </p:nvGraphicFramePr>
        <p:xfrm>
          <a:off x="4419600" y="4309119"/>
          <a:ext cx="3960440" cy="1894637"/>
        </p:xfrm>
        <a:graphic>
          <a:graphicData uri="http://schemas.openxmlformats.org/drawingml/2006/table">
            <a:tbl>
              <a:tblPr/>
              <a:tblGrid>
                <a:gridCol w="9506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097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87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mbria Math" pitchFamily="18" charset="0"/>
                          <a:cs typeface="Calibri" pitchFamily="34" charset="0"/>
                        </a:rPr>
                        <a:t>SID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Cambria Math" pitchFamily="18" charset="0"/>
                          <a:cs typeface="Calibri" pitchFamily="34" charset="0"/>
                        </a:rPr>
                        <a:t>sequence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09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10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&lt;(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bd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)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cb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(ac)&gt;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09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20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&lt;(bf)(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ce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)b(</a:t>
                      </a:r>
                      <a:r>
                        <a:rPr kumimoji="0" lang="en-US" altLang="zh-CN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fg</a:t>
                      </a: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)&gt;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38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30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20000"/>
                        </a:spcBef>
                      </a:pPr>
                      <a:r>
                        <a:rPr kumimoji="0" lang="en-US" altLang="zh-CN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a:t>&lt;(ah)(bf)</a:t>
                      </a:r>
                      <a:r>
                        <a:rPr kumimoji="0" lang="en-US" altLang="zh-CN" sz="16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a:t>abf</a:t>
                      </a:r>
                      <a:r>
                        <a:rPr kumimoji="0" lang="en-US" altLang="zh-CN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a:t>&gt;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38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40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Bef>
                          <a:spcPct val="20000"/>
                        </a:spcBef>
                      </a:pPr>
                      <a:r>
                        <a:rPr kumimoji="0" lang="en-US" altLang="zh-CN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a:t>&lt;(be)(</a:t>
                      </a:r>
                      <a:r>
                        <a:rPr kumimoji="0" lang="en-US" altLang="zh-CN" sz="16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a:t>ce</a:t>
                      </a:r>
                      <a:r>
                        <a:rPr kumimoji="0" lang="en-US" altLang="zh-CN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a:t>)d&gt;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091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</a:rPr>
                        <a:t>50</a:t>
                      </a:r>
                    </a:p>
                  </a:txBody>
                  <a:tcPr marT="45718" marB="45718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a:t>&lt;a(</a:t>
                      </a:r>
                      <a:r>
                        <a:rPr kumimoji="0" lang="en-US" altLang="zh-CN" sz="16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a:t>bd</a:t>
                      </a:r>
                      <a:r>
                        <a:rPr kumimoji="0" lang="en-US" altLang="zh-CN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a:t>)</a:t>
                      </a:r>
                      <a:r>
                        <a:rPr kumimoji="0" lang="en-US" altLang="zh-CN" sz="16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a:t>bcb</a:t>
                      </a:r>
                      <a:r>
                        <a:rPr kumimoji="0" lang="en-US" altLang="zh-CN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a:t>(</a:t>
                      </a:r>
                      <a:r>
                        <a:rPr kumimoji="0" lang="en-US" altLang="zh-CN" sz="16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a:t>ade</a:t>
                      </a:r>
                      <a:r>
                        <a:rPr kumimoji="0" lang="en-US" altLang="zh-CN" sz="16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Cambria Math" pitchFamily="18" charset="0"/>
                          <a:cs typeface="+mn-cs"/>
                        </a:rPr>
                        <a:t>)&gt;</a:t>
                      </a:r>
                    </a:p>
                  </a:txBody>
                  <a:tcPr marT="45718" marB="45718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miter lim="800000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6012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01"/>
    </mc:Choice>
    <mc:Fallback xmlns="">
      <p:transition spd="slow" advTm="15501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827584" y="116632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0" kern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4.2 GSP</a:t>
            </a:r>
            <a:r>
              <a:rPr lang="zh-CN" altLang="en-US" sz="3600" b="0" kern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算法</a:t>
            </a:r>
            <a:endParaRPr lang="en-US" altLang="zh-CN" sz="2800" kern="0" dirty="0">
              <a:solidFill>
                <a:srgbClr val="1557AE"/>
              </a:solidFill>
              <a:latin typeface="Times New Roman" panose="02020603050405020304" pitchFamily="18" charset="0"/>
              <a:ea typeface="方正兰亭中黑_GBK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60D48D3-BA71-419F-87B3-AAF95EBC9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072" y="1124744"/>
            <a:ext cx="8447856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3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0000"/>
              </a:lnSpc>
              <a:buFont typeface="Wingdings" pitchFamily="2" charset="2"/>
              <a:buChar char="n"/>
            </a:pPr>
            <a:r>
              <a:rPr lang="en-US" altLang="zh-CN" sz="2800" dirty="0">
                <a:solidFill>
                  <a:srgbClr val="C00000"/>
                </a:solidFill>
                <a:latin typeface="Calibri" pitchFamily="34" charset="0"/>
                <a:ea typeface="黑体" pitchFamily="49" charset="-122"/>
                <a:cs typeface="Calibri" pitchFamily="34" charset="0"/>
              </a:rPr>
              <a:t>GSP</a:t>
            </a:r>
            <a:r>
              <a:rPr lang="zh-CN" altLang="en-US" sz="2800" dirty="0">
                <a:solidFill>
                  <a:srgbClr val="C00000"/>
                </a:solidFill>
                <a:latin typeface="Calibri" pitchFamily="34" charset="0"/>
                <a:ea typeface="黑体" pitchFamily="49" charset="-122"/>
                <a:cs typeface="Calibri" pitchFamily="34" charset="0"/>
              </a:rPr>
              <a:t>算法的缺点</a:t>
            </a:r>
            <a:endParaRPr lang="en-US" altLang="zh-CN" sz="2800" dirty="0">
              <a:solidFill>
                <a:srgbClr val="C00000"/>
              </a:solidFill>
              <a:latin typeface="Calibri" pitchFamily="34" charset="0"/>
              <a:ea typeface="黑体" pitchFamily="49" charset="-122"/>
              <a:cs typeface="Calibri" pitchFamily="34" charset="0"/>
            </a:endParaRPr>
          </a:p>
          <a:p>
            <a:pPr marL="739775" lvl="2" indent="-342900">
              <a:lnSpc>
                <a:spcPct val="130000"/>
              </a:lnSpc>
              <a:spcBef>
                <a:spcPts val="1200"/>
              </a:spcBef>
              <a:buClr>
                <a:srgbClr val="0000FF"/>
              </a:buClr>
              <a:buFont typeface="Wingdings" pitchFamily="2" charset="2"/>
              <a:buChar char="ü"/>
            </a:pPr>
            <a:r>
              <a:rPr lang="zh-CN" altLang="en-US" sz="2400" dirty="0">
                <a:solidFill>
                  <a:srgbClr val="0000FF"/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  <a:cs typeface="Calibri" pitchFamily="34" charset="0"/>
              </a:rPr>
              <a:t>需要生成大规模候选序列模式</a:t>
            </a:r>
            <a:endParaRPr lang="en-US" altLang="zh-CN" sz="2400" dirty="0">
              <a:solidFill>
                <a:srgbClr val="0000FF"/>
              </a:solidFill>
              <a:latin typeface="方正兰亭中黑_GBK" panose="02000000000000000000" pitchFamily="2" charset="-122"/>
              <a:ea typeface="方正兰亭中黑_GBK" panose="02000000000000000000" pitchFamily="2" charset="-122"/>
              <a:cs typeface="Calibri" pitchFamily="34" charset="0"/>
            </a:endParaRPr>
          </a:p>
          <a:p>
            <a:pPr marL="800100" lvl="1" indent="-342900">
              <a:lnSpc>
                <a:spcPct val="130000"/>
              </a:lnSpc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kumimoji="1" lang="en-US" altLang="zh-CN" sz="2000" kern="0" dirty="0">
                <a:solidFill>
                  <a:srgbClr val="0070C0"/>
                </a:solidFill>
                <a:latin typeface="Calibri" pitchFamily="34" charset="0"/>
                <a:ea typeface="+mj-ea"/>
                <a:cs typeface="Calibri" pitchFamily="34" charset="0"/>
              </a:rPr>
              <a:t>1,000</a:t>
            </a:r>
            <a:r>
              <a:rPr kumimoji="1" lang="en-US" altLang="zh-CN" sz="2000" kern="0" dirty="0">
                <a:latin typeface="Calibri" pitchFamily="34" charset="0"/>
                <a:ea typeface="+mj-ea"/>
                <a:cs typeface="Calibri" pitchFamily="34" charset="0"/>
              </a:rPr>
              <a:t> </a:t>
            </a:r>
            <a:r>
              <a:rPr lang="zh-CN" altLang="en-US" sz="20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个</a:t>
            </a:r>
            <a:r>
              <a:rPr kumimoji="1" lang="en-US" altLang="zh-CN" sz="2000" kern="0" dirty="0">
                <a:solidFill>
                  <a:srgbClr val="0070C0"/>
                </a:solidFill>
                <a:latin typeface="Calibri" pitchFamily="34" charset="0"/>
                <a:ea typeface="+mj-ea"/>
                <a:cs typeface="Calibri" pitchFamily="34" charset="0"/>
              </a:rPr>
              <a:t>length-1</a:t>
            </a:r>
            <a:r>
              <a:rPr kumimoji="1" lang="en-US" altLang="zh-CN" sz="2000" kern="0" dirty="0">
                <a:latin typeface="Calibri" pitchFamily="34" charset="0"/>
                <a:ea typeface="+mj-ea"/>
                <a:cs typeface="Calibri" pitchFamily="34" charset="0"/>
              </a:rPr>
              <a:t> </a:t>
            </a:r>
            <a:r>
              <a:rPr lang="zh-CN" altLang="en-US" sz="20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序列模式可生成</a:t>
            </a:r>
            <a:endParaRPr lang="en-US" altLang="zh-CN" sz="2000" b="0" dirty="0">
              <a:solidFill>
                <a:srgbClr val="0070C0"/>
              </a:solidFill>
              <a:latin typeface="Calibri" panose="020F0502020204030204" pitchFamily="34" charset="0"/>
              <a:ea typeface="方正兰亭中黑_GBK" panose="02000000000000000000" pitchFamily="2" charset="-122"/>
              <a:cs typeface="Calibri" panose="020F0502020204030204" pitchFamily="34" charset="0"/>
            </a:endParaRPr>
          </a:p>
          <a:p>
            <a:pPr marL="457200" lvl="1" indent="0">
              <a:lnSpc>
                <a:spcPct val="130000"/>
              </a:lnSpc>
              <a:spcBef>
                <a:spcPts val="600"/>
              </a:spcBef>
              <a:buClrTx/>
              <a:buNone/>
            </a:pPr>
            <a:r>
              <a:rPr kumimoji="1" lang="en-US" altLang="zh-CN" sz="2000" kern="0" dirty="0">
                <a:solidFill>
                  <a:srgbClr val="0070C0"/>
                </a:solidFill>
                <a:latin typeface="Calibri" pitchFamily="34" charset="0"/>
                <a:ea typeface="+mj-ea"/>
                <a:cs typeface="Calibri" pitchFamily="34" charset="0"/>
              </a:rPr>
              <a:t>length-2 </a:t>
            </a:r>
            <a:r>
              <a:rPr lang="zh-CN" altLang="en-US" sz="20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候选序列模式</a:t>
            </a:r>
            <a:r>
              <a:rPr lang="en-US" altLang="zh-CN" sz="20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!</a:t>
            </a:r>
          </a:p>
          <a:p>
            <a:pPr marL="739775" lvl="2" indent="-342900">
              <a:lnSpc>
                <a:spcPct val="130000"/>
              </a:lnSpc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ü"/>
            </a:pPr>
            <a:r>
              <a:rPr lang="zh-CN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挖掘过程中需要多次扫描数据库</a:t>
            </a:r>
            <a:endParaRPr lang="en-US" altLang="zh-CN" sz="24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  <a:p>
            <a:pPr marL="739775" lvl="2" indent="-342900">
              <a:lnSpc>
                <a:spcPct val="130000"/>
              </a:lnSpc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ü"/>
            </a:pPr>
            <a:r>
              <a:rPr lang="zh-CN" altLang="en-US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挑战</a:t>
            </a:r>
            <a:r>
              <a:rPr lang="en-US" altLang="zh-CN" sz="2400" dirty="0">
                <a:latin typeface="Calibri" pitchFamily="34" charset="0"/>
                <a:cs typeface="Calibri" pitchFamily="34" charset="0"/>
              </a:rPr>
              <a:t>: </a:t>
            </a:r>
            <a:r>
              <a:rPr lang="zh-CN" altLang="en-US" sz="2400" dirty="0">
                <a:solidFill>
                  <a:srgbClr val="0070C0"/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  <a:cs typeface="Calibri" pitchFamily="34" charset="0"/>
              </a:rPr>
              <a:t>挖掘长的序列模式</a:t>
            </a:r>
            <a:endParaRPr lang="en-US" altLang="zh-CN" sz="2400" dirty="0">
              <a:solidFill>
                <a:srgbClr val="0070C0"/>
              </a:solidFill>
              <a:latin typeface="方正兰亭中黑_GBK" panose="02000000000000000000" pitchFamily="2" charset="-122"/>
              <a:ea typeface="方正兰亭中黑_GBK" panose="02000000000000000000" pitchFamily="2" charset="-122"/>
              <a:cs typeface="Calibri" pitchFamily="34" charset="0"/>
            </a:endParaRPr>
          </a:p>
          <a:p>
            <a:pPr marL="800100" lvl="1" indent="-342900">
              <a:lnSpc>
                <a:spcPct val="130000"/>
              </a:lnSpc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zh-CN" altLang="en-US" sz="20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指数函数关系</a:t>
            </a:r>
            <a:endParaRPr lang="en-US" altLang="zh-CN" sz="2000" b="0" dirty="0">
              <a:solidFill>
                <a:srgbClr val="0070C0"/>
              </a:solidFill>
              <a:latin typeface="Calibri" panose="020F0502020204030204" pitchFamily="34" charset="0"/>
              <a:ea typeface="方正兰亭中黑_GBK" panose="02000000000000000000" pitchFamily="2" charset="-122"/>
              <a:cs typeface="Calibri" panose="020F0502020204030204" pitchFamily="34" charset="0"/>
            </a:endParaRPr>
          </a:p>
          <a:p>
            <a:pPr marL="800100" lvl="1" indent="-342900">
              <a:lnSpc>
                <a:spcPct val="130000"/>
              </a:lnSpc>
              <a:spcBef>
                <a:spcPts val="600"/>
              </a:spcBef>
              <a:buClrTx/>
              <a:buFont typeface="Arial" pitchFamily="34" charset="0"/>
              <a:buChar char="•"/>
            </a:pPr>
            <a:r>
              <a:rPr lang="zh-CN" altLang="en-US" sz="20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一个</a:t>
            </a:r>
            <a:r>
              <a:rPr kumimoji="1" lang="en-US" altLang="zh-CN" sz="2000" kern="0" dirty="0">
                <a:solidFill>
                  <a:srgbClr val="0070C0"/>
                </a:solidFill>
                <a:latin typeface="Calibri" pitchFamily="34" charset="0"/>
                <a:ea typeface="+mj-ea"/>
                <a:cs typeface="Calibri" pitchFamily="34" charset="0"/>
              </a:rPr>
              <a:t>length-100</a:t>
            </a:r>
            <a:r>
              <a:rPr lang="zh-CN" altLang="en-US" sz="20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序列模式需要测试</a:t>
            </a:r>
            <a:r>
              <a:rPr kumimoji="1" lang="en-US" altLang="zh-CN" sz="2000" kern="0" dirty="0">
                <a:solidFill>
                  <a:srgbClr val="0070C0"/>
                </a:solidFill>
                <a:latin typeface="Calibri" pitchFamily="34" charset="0"/>
                <a:ea typeface="+mj-ea"/>
                <a:cs typeface="Calibri" pitchFamily="34" charset="0"/>
              </a:rPr>
              <a:t>10</a:t>
            </a:r>
            <a:r>
              <a:rPr kumimoji="1" lang="en-US" altLang="zh-CN" sz="2000" kern="0" baseline="30000" dirty="0">
                <a:solidFill>
                  <a:srgbClr val="0070C0"/>
                </a:solidFill>
                <a:latin typeface="Calibri" pitchFamily="34" charset="0"/>
                <a:ea typeface="+mj-ea"/>
                <a:cs typeface="Calibri" pitchFamily="34" charset="0"/>
              </a:rPr>
              <a:t>30</a:t>
            </a:r>
            <a:r>
              <a:rPr kumimoji="1" lang="en-US" altLang="zh-CN" sz="2000" kern="0" baseline="30000" dirty="0">
                <a:latin typeface="Calibri" pitchFamily="34" charset="0"/>
                <a:ea typeface="+mj-ea"/>
                <a:cs typeface="Calibri" pitchFamily="34" charset="0"/>
              </a:rPr>
              <a:t> </a:t>
            </a:r>
            <a:r>
              <a:rPr lang="zh-CN" altLang="en-US" sz="20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个候选序列模式</a:t>
            </a:r>
            <a:r>
              <a:rPr lang="en-US" altLang="zh-CN" sz="20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!</a:t>
            </a:r>
          </a:p>
        </p:txBody>
      </p:sp>
      <p:graphicFrame>
        <p:nvGraphicFramePr>
          <p:cNvPr id="4" name="对象 3">
            <a:extLst>
              <a:ext uri="{FF2B5EF4-FFF2-40B4-BE49-F238E27FC236}">
                <a16:creationId xmlns:a16="http://schemas.microsoft.com/office/drawing/2014/main" id="{D33475EA-47B8-485E-8F6E-2237068B61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13199403"/>
              </p:ext>
            </p:extLst>
          </p:nvPr>
        </p:nvGraphicFramePr>
        <p:xfrm>
          <a:off x="5004048" y="2132856"/>
          <a:ext cx="3657600" cy="634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54" name="Equation" r:id="rId4" imgW="2260600" imgH="393700" progId="Equation.3">
                  <p:embed/>
                </p:oleObj>
              </mc:Choice>
              <mc:Fallback>
                <p:oleObj name="Equation" r:id="rId4" imgW="2260600" imgH="393700" progId="Equation.3">
                  <p:embed/>
                  <p:pic>
                    <p:nvPicPr>
                      <p:cNvPr id="2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4048" y="2132856"/>
                        <a:ext cx="3657600" cy="63435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679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01"/>
    </mc:Choice>
    <mc:Fallback xmlns="">
      <p:transition spd="slow" advTm="1550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827584" y="116632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0" kern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4.1 </a:t>
            </a:r>
            <a:r>
              <a:rPr lang="zh-CN" altLang="en-US" sz="3600" b="0" kern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序列模式的基本概念</a:t>
            </a:r>
            <a:endParaRPr lang="en-US" altLang="zh-CN" sz="2800" kern="0" dirty="0">
              <a:solidFill>
                <a:srgbClr val="1557AE"/>
              </a:solidFill>
              <a:latin typeface="Times New Roman" panose="02020603050405020304" pitchFamily="18" charset="0"/>
              <a:ea typeface="方正兰亭中黑_GBK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-252536" y="911443"/>
            <a:ext cx="9156670" cy="147743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lvl="1" indent="0" eaLnBrk="1" hangingPunct="1">
              <a:lnSpc>
                <a:spcPct val="120000"/>
              </a:lnSpc>
              <a:spcBef>
                <a:spcPts val="1200"/>
              </a:spcBef>
              <a:buNone/>
            </a:pPr>
            <a:r>
              <a:rPr lang="zh-CN" altLang="en-US" sz="2600" b="0" dirty="0">
                <a:solidFill>
                  <a:srgbClr val="FF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序列模式</a:t>
            </a:r>
            <a:r>
              <a:rPr lang="en-US" altLang="zh-CN" sz="2600" b="0" dirty="0">
                <a:solidFill>
                  <a:srgbClr val="FF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(sequential pattern)</a:t>
            </a:r>
            <a:r>
              <a:rPr lang="zh-CN" altLang="en-US" sz="26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的概念最早是由</a:t>
            </a:r>
            <a:r>
              <a:rPr lang="en-US" altLang="zh-CN" sz="26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Agrawal</a:t>
            </a:r>
            <a:r>
              <a:rPr lang="zh-CN" altLang="en-US" sz="26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和</a:t>
            </a:r>
            <a:r>
              <a:rPr lang="en-US" altLang="zh-CN" sz="26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Srikant </a:t>
            </a:r>
            <a:r>
              <a:rPr lang="zh-CN" altLang="en-US" sz="26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提出的，</a:t>
            </a:r>
            <a:r>
              <a:rPr lang="zh-CN" altLang="en-US" sz="2600" b="0" dirty="0">
                <a:solidFill>
                  <a:srgbClr val="FF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序列模式分析</a:t>
            </a:r>
            <a:r>
              <a:rPr lang="zh-CN" altLang="en-US" sz="2600" b="0" dirty="0">
                <a:solidFill>
                  <a:srgbClr val="0070C0"/>
                </a:solidFill>
                <a:latin typeface="方正兰亭中黑_GBK" panose="02000000000000000000" charset="-122"/>
                <a:ea typeface="方正兰亭中黑_GBK" panose="02000000000000000000" charset="-122"/>
                <a:cs typeface="Calibri" panose="020F0502020204030204" pitchFamily="34" charset="0"/>
              </a:rPr>
              <a:t>旨</a:t>
            </a:r>
            <a:r>
              <a:rPr lang="zh-CN" altLang="en-US" sz="26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在寻找事件间在顺序上的相关性。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2B5501B-E3A5-4CB8-9890-3D1F94F9D088}"/>
              </a:ext>
            </a:extLst>
          </p:cNvPr>
          <p:cNvSpPr txBox="1"/>
          <p:nvPr/>
        </p:nvSpPr>
        <p:spPr>
          <a:xfrm>
            <a:off x="0" y="2348880"/>
            <a:ext cx="8220566" cy="23895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eaLnBrk="1" hangingPunct="1">
              <a:lnSpc>
                <a:spcPct val="120000"/>
              </a:lnSpc>
              <a:spcBef>
                <a:spcPts val="600"/>
              </a:spcBef>
              <a:buClr>
                <a:schemeClr val="accent2"/>
              </a:buClr>
            </a:pPr>
            <a:r>
              <a:rPr lang="zh-CN" altLang="en-US" sz="26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例子</a:t>
            </a:r>
            <a:r>
              <a:rPr lang="zh-CN" altLang="en-US" sz="20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：</a:t>
            </a:r>
            <a:endParaRPr lang="en-US" altLang="zh-CN" sz="2000" b="0" dirty="0">
              <a:solidFill>
                <a:srgbClr val="0070C0"/>
              </a:solidFill>
              <a:latin typeface="Calibri" panose="020F0502020204030204" pitchFamily="34" charset="0"/>
              <a:ea typeface="方正兰亭中黑_GBK" panose="02000000000000000000" pitchFamily="2" charset="-122"/>
              <a:cs typeface="Calibri" panose="020F0502020204030204" pitchFamily="34" charset="0"/>
            </a:endParaRPr>
          </a:p>
          <a:p>
            <a:pPr marL="914400" lvl="1" indent="-457200" algn="l" eaLnBrk="1" hangingPunct="1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zh-CN" altLang="en-US" sz="2000" b="0" dirty="0">
                <a:solidFill>
                  <a:srgbClr val="0070C0"/>
                </a:solidFill>
                <a:latin typeface="方正兰亭中黑_GBK" panose="02000000000000000000" charset="-122"/>
                <a:ea typeface="方正兰亭中黑_GBK" panose="02000000000000000000" pitchFamily="2" charset="-122"/>
                <a:cs typeface="Calibri" panose="020F0502020204030204" pitchFamily="34" charset="0"/>
              </a:rPr>
              <a:t>凡</a:t>
            </a:r>
            <a:r>
              <a:rPr lang="zh-CN" altLang="en-US" sz="20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是买了喷墨打印机的顾客中，80%的人在三个月之后</a:t>
            </a:r>
            <a:r>
              <a:rPr lang="zh-CN" altLang="en-US" sz="2000" b="0" dirty="0">
                <a:solidFill>
                  <a:srgbClr val="0070C0"/>
                </a:solidFill>
                <a:latin typeface="方正兰亭中黑_GBK" panose="02010600030101010101" charset="-122"/>
                <a:ea typeface="方正兰亭中黑_GBK" panose="02010600030101010101" charset="-122"/>
                <a:cs typeface="Calibri" panose="020F0502020204030204" pitchFamily="34" charset="0"/>
              </a:rPr>
              <a:t>又</a:t>
            </a:r>
            <a:r>
              <a:rPr lang="zh-CN" altLang="en-US" sz="20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买了墨盒 。</a:t>
            </a:r>
            <a:endParaRPr lang="en-US" altLang="zh-CN" sz="2000" b="0" dirty="0">
              <a:solidFill>
                <a:srgbClr val="0070C0"/>
              </a:solidFill>
              <a:latin typeface="Calibri" panose="020F0502020204030204" pitchFamily="34" charset="0"/>
              <a:ea typeface="方正兰亭中黑_GBK" panose="02000000000000000000" pitchFamily="2" charset="-122"/>
              <a:cs typeface="Calibri" panose="020F0502020204030204" pitchFamily="34" charset="0"/>
            </a:endParaRPr>
          </a:p>
          <a:p>
            <a:pPr marL="914400" lvl="1" indent="-457200" algn="l" eaLnBrk="1" hangingPunct="1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zh-CN" altLang="en-US" sz="20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两年前购买了</a:t>
            </a:r>
            <a:r>
              <a:rPr lang="en-US" altLang="zh-CN" sz="20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Ford</a:t>
            </a:r>
            <a:r>
              <a:rPr lang="zh-CN" altLang="en-US" sz="20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牌轿车的顾客，很可能在今年采取贴旧换新旧的购车行动。</a:t>
            </a:r>
          </a:p>
          <a:p>
            <a:pPr marL="914400" lvl="1" indent="-457200" algn="l" eaLnBrk="1" hangingPunct="1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zh-CN" altLang="en-US" sz="20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购买了自行车的客户中，70%的客户会在两个月后购买打气筒。</a:t>
            </a:r>
            <a:endParaRPr lang="en-US" altLang="zh-CN" sz="2000" b="0" dirty="0">
              <a:solidFill>
                <a:srgbClr val="0070C0"/>
              </a:solidFill>
              <a:latin typeface="Calibri" panose="020F0502020204030204" pitchFamily="34" charset="0"/>
              <a:ea typeface="方正兰亭中黑_GBK" panose="02000000000000000000" pitchFamily="2" charset="-122"/>
              <a:cs typeface="Calibri" panose="020F0502020204030204" pitchFamily="34" charset="0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D0EBE9BC-4AB6-41F2-A7B1-2BBD99918019}"/>
              </a:ext>
            </a:extLst>
          </p:cNvPr>
          <p:cNvGrpSpPr/>
          <p:nvPr/>
        </p:nvGrpSpPr>
        <p:grpSpPr>
          <a:xfrm>
            <a:off x="206791" y="5229200"/>
            <a:ext cx="8730418" cy="1248647"/>
            <a:chOff x="307534" y="5170821"/>
            <a:chExt cx="8730418" cy="1248647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870569DA-3AB5-4685-A1C6-E205FFA5B1A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534" y="5170821"/>
              <a:ext cx="8730418" cy="59714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3">
              <a:extLst>
                <a:ext uri="{FF2B5EF4-FFF2-40B4-BE49-F238E27FC236}">
                  <a16:creationId xmlns:a16="http://schemas.microsoft.com/office/drawing/2014/main" id="{62414ABD-9501-4183-8E5E-9603C2A6C0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7534" y="5771396"/>
              <a:ext cx="8730418" cy="6480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500C4A18-B3A9-443F-860B-103D377FEA09}"/>
              </a:ext>
            </a:extLst>
          </p:cNvPr>
          <p:cNvSpPr txBox="1"/>
          <p:nvPr/>
        </p:nvSpPr>
        <p:spPr>
          <a:xfrm>
            <a:off x="18336" y="4686990"/>
            <a:ext cx="4698608" cy="540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l" eaLnBrk="1" hangingPunct="1">
              <a:lnSpc>
                <a:spcPct val="120000"/>
              </a:lnSpc>
              <a:spcBef>
                <a:spcPts val="600"/>
              </a:spcBef>
              <a:buClr>
                <a:schemeClr val="accent2"/>
              </a:buClr>
            </a:pPr>
            <a:r>
              <a:rPr lang="zh-CN" altLang="en-US" sz="26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典型应用</a:t>
            </a:r>
            <a:endParaRPr lang="en-US" altLang="zh-CN" sz="2600" b="0" dirty="0">
              <a:solidFill>
                <a:srgbClr val="0070C0"/>
              </a:solidFill>
              <a:latin typeface="Calibri" panose="020F0502020204030204" pitchFamily="34" charset="0"/>
              <a:ea typeface="方正兰亭中黑_GBK" panose="02000000000000000000" pitchFamily="2" charset="-122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951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01"/>
    </mc:Choice>
    <mc:Fallback xmlns="">
      <p:transition spd="slow" advTm="155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827584" y="116632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b="0" kern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本章内容</a:t>
            </a:r>
            <a:endParaRPr lang="en-US" altLang="zh-CN" sz="2800" kern="0" dirty="0">
              <a:solidFill>
                <a:srgbClr val="1557AE"/>
              </a:solidFill>
              <a:latin typeface="Times New Roman" panose="02020603050405020304" pitchFamily="18" charset="0"/>
              <a:ea typeface="方正兰亭中黑_GBK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DDB5AF8B-4605-4505-94F6-0DE4A6745867}"/>
              </a:ext>
            </a:extLst>
          </p:cNvPr>
          <p:cNvSpPr txBox="1">
            <a:spLocks/>
          </p:cNvSpPr>
          <p:nvPr/>
        </p:nvSpPr>
        <p:spPr>
          <a:xfrm>
            <a:off x="611560" y="1295400"/>
            <a:ext cx="7344816" cy="2133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457200" lvl="1" indent="0" eaLnBrk="1" hangingPunct="1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4.1  </a:t>
            </a:r>
            <a:r>
              <a:rPr lang="zh-CN" altLang="en-US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序列模式的基本概念</a:t>
            </a:r>
          </a:p>
          <a:p>
            <a:pPr marL="457200" lvl="1" indent="0" eaLnBrk="1" hangingPunct="1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4.2  GSP</a:t>
            </a:r>
            <a:r>
              <a:rPr lang="zh-CN" altLang="en-US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算法</a:t>
            </a:r>
          </a:p>
          <a:p>
            <a:pPr marL="457200" lvl="1" indent="0" eaLnBrk="1" hangingPunct="1">
              <a:lnSpc>
                <a:spcPct val="120000"/>
              </a:lnSpc>
              <a:spcBef>
                <a:spcPts val="1200"/>
              </a:spcBef>
              <a:buNone/>
            </a:pPr>
            <a:r>
              <a:rPr lang="en-US" altLang="zh-CN" b="0" dirty="0">
                <a:solidFill>
                  <a:srgbClr val="FF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4.3  </a:t>
            </a:r>
            <a:r>
              <a:rPr lang="en-US" altLang="zh-CN" b="0" dirty="0" err="1">
                <a:solidFill>
                  <a:srgbClr val="FF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PrefixSpan</a:t>
            </a:r>
            <a:r>
              <a:rPr lang="zh-CN" altLang="en-US" b="0" dirty="0">
                <a:solidFill>
                  <a:srgbClr val="FF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算法</a:t>
            </a:r>
          </a:p>
        </p:txBody>
      </p:sp>
    </p:spTree>
    <p:extLst>
      <p:ext uri="{BB962C8B-B14F-4D97-AF65-F5344CB8AC3E}">
        <p14:creationId xmlns:p14="http://schemas.microsoft.com/office/powerpoint/2010/main" val="98898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01"/>
    </mc:Choice>
    <mc:Fallback xmlns="">
      <p:transition spd="slow" advTm="15501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827584" y="116632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0" kern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4.2 </a:t>
            </a:r>
            <a:r>
              <a:rPr lang="en-US" altLang="zh-CN" sz="3600" b="0" kern="0" dirty="0" err="1">
                <a:solidFill>
                  <a:srgbClr val="1557AE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PrefixSpan</a:t>
            </a:r>
            <a:r>
              <a:rPr lang="zh-CN" altLang="en-US" sz="3600" b="0" kern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算法</a:t>
            </a:r>
            <a:endParaRPr lang="en-US" altLang="zh-CN" sz="2800" kern="0" dirty="0">
              <a:solidFill>
                <a:srgbClr val="1557AE"/>
              </a:solidFill>
              <a:latin typeface="Times New Roman" panose="02020603050405020304" pitchFamily="18" charset="0"/>
              <a:ea typeface="方正兰亭中黑_GBK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AB207D19-8B78-4F87-A0D2-BD46BD2A70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093" y="1484784"/>
            <a:ext cx="8659813" cy="1655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21600" tIns="46038" rIns="21600" bIns="46038" anchor="b"/>
          <a:lstStyle/>
          <a:p>
            <a:pPr algn="ctr">
              <a:lnSpc>
                <a:spcPct val="130000"/>
              </a:lnSpc>
            </a:pPr>
            <a:r>
              <a:rPr lang="en-US" altLang="zh-TW" sz="3600" kern="0" dirty="0">
                <a:solidFill>
                  <a:srgbClr val="1557AE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Mining Sequential Patterns by </a:t>
            </a:r>
          </a:p>
          <a:p>
            <a:pPr algn="ctr">
              <a:lnSpc>
                <a:spcPct val="130000"/>
              </a:lnSpc>
            </a:pPr>
            <a:r>
              <a:rPr lang="en-US" altLang="zh-TW" sz="3600" kern="0" dirty="0">
                <a:solidFill>
                  <a:srgbClr val="1557AE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Pattern-Growth: </a:t>
            </a:r>
          </a:p>
          <a:p>
            <a:pPr algn="ctr">
              <a:lnSpc>
                <a:spcPct val="130000"/>
              </a:lnSpc>
            </a:pPr>
            <a:r>
              <a:rPr lang="en-US" altLang="zh-TW" sz="3600" kern="0" dirty="0">
                <a:solidFill>
                  <a:srgbClr val="1557AE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The</a:t>
            </a:r>
            <a:r>
              <a:rPr lang="en-US" altLang="zh-TW" sz="3600" dirty="0">
                <a:solidFill>
                  <a:schemeClr val="tx2"/>
                </a:solidFill>
                <a:latin typeface="Calibri" panose="020F0502020204030204" pitchFamily="34" charset="0"/>
                <a:ea typeface="Arial Unicode MS" pitchFamily="34" charset="-122"/>
                <a:cs typeface="Calibri" panose="020F0502020204030204" pitchFamily="34" charset="0"/>
              </a:rPr>
              <a:t> </a:t>
            </a:r>
            <a:r>
              <a:rPr lang="en-US" altLang="zh-TW" sz="3600" dirty="0" err="1">
                <a:solidFill>
                  <a:srgbClr val="C00000"/>
                </a:solidFill>
                <a:latin typeface="Calibri" panose="020F0502020204030204" pitchFamily="34" charset="0"/>
                <a:ea typeface="Arial Unicode MS" pitchFamily="34" charset="-122"/>
                <a:cs typeface="Calibri" panose="020F0502020204030204" pitchFamily="34" charset="0"/>
              </a:rPr>
              <a:t>PrefixSpan</a:t>
            </a:r>
            <a:r>
              <a:rPr lang="en-US" altLang="zh-TW" sz="3600" dirty="0">
                <a:solidFill>
                  <a:srgbClr val="C00000"/>
                </a:solidFill>
                <a:latin typeface="Calibri" panose="020F0502020204030204" pitchFamily="34" charset="0"/>
                <a:ea typeface="Arial Unicode MS" pitchFamily="34" charset="-122"/>
                <a:cs typeface="Calibri" panose="020F0502020204030204" pitchFamily="34" charset="0"/>
              </a:rPr>
              <a:t> </a:t>
            </a:r>
            <a:r>
              <a:rPr lang="en-US" altLang="zh-TW" sz="3600" kern="0" dirty="0">
                <a:solidFill>
                  <a:srgbClr val="1557AE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Approach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533EB4D4-4D69-410C-AEB3-269C259A6351}"/>
              </a:ext>
            </a:extLst>
          </p:cNvPr>
          <p:cNvSpPr/>
          <p:nvPr/>
        </p:nvSpPr>
        <p:spPr>
          <a:xfrm>
            <a:off x="242094" y="4868615"/>
            <a:ext cx="8659813" cy="1090612"/>
          </a:xfrm>
          <a:prstGeom prst="rect">
            <a:avLst/>
          </a:prstGeom>
          <a:solidFill>
            <a:srgbClr val="FFFFCC"/>
          </a:solidFill>
          <a:ln>
            <a:solidFill>
              <a:srgbClr val="FF9933"/>
            </a:solidFill>
          </a:ln>
        </p:spPr>
        <p:txBody>
          <a:bodyPr>
            <a:spAutoFit/>
          </a:bodyPr>
          <a:lstStyle/>
          <a:p>
            <a:pPr algn="l">
              <a:lnSpc>
                <a:spcPct val="120000"/>
              </a:lnSpc>
              <a:defRPr/>
            </a:pPr>
            <a:r>
              <a:rPr lang="en-US" altLang="zh-CN" b="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Jian</a:t>
            </a:r>
            <a:r>
              <a:rPr lang="en-US" altLang="zh-CN" b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Pei, </a:t>
            </a:r>
            <a:r>
              <a:rPr lang="en-US" altLang="zh-CN" b="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Jiawei</a:t>
            </a:r>
            <a:r>
              <a:rPr lang="en-US" altLang="zh-CN" b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Han, </a:t>
            </a:r>
            <a:r>
              <a:rPr lang="en-US" altLang="zh-CN" b="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Behzad</a:t>
            </a:r>
            <a:r>
              <a:rPr lang="en-US" altLang="zh-CN" b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Mortazavi-Asl</a:t>
            </a:r>
            <a:r>
              <a:rPr lang="en-US" altLang="zh-CN" b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 </a:t>
            </a:r>
            <a:r>
              <a:rPr lang="en-US" altLang="zh-CN" b="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Jianyong</a:t>
            </a:r>
            <a:r>
              <a:rPr lang="en-US" altLang="zh-CN" b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Wang, Helen Pinto, </a:t>
            </a:r>
            <a:r>
              <a:rPr lang="en-US" altLang="zh-CN" b="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Qiming</a:t>
            </a:r>
            <a:r>
              <a:rPr lang="en-US" altLang="zh-CN" b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Chen,  </a:t>
            </a:r>
            <a:r>
              <a:rPr lang="en-US" altLang="zh-CN" b="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Umeshwar</a:t>
            </a:r>
            <a:r>
              <a:rPr lang="en-US" altLang="zh-CN" b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altLang="zh-CN" b="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Dayal</a:t>
            </a:r>
            <a:r>
              <a:rPr lang="en-US" altLang="zh-CN" b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  </a:t>
            </a:r>
            <a:r>
              <a:rPr lang="en-US" altLang="zh-CN" b="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Meichun</a:t>
            </a:r>
            <a:r>
              <a:rPr lang="en-US" altLang="zh-CN" b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Hsu: </a:t>
            </a:r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Mining Sequential Patterns by Pattern-Growth: The </a:t>
            </a:r>
            <a:r>
              <a:rPr lang="en-US" altLang="zh-CN" dirty="0" err="1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PrefixSpan</a:t>
            </a:r>
            <a:r>
              <a:rPr lang="en-US" altLang="zh-CN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Approach</a:t>
            </a:r>
            <a:r>
              <a:rPr lang="en-US" altLang="zh-CN" b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r>
              <a:rPr lang="en-US" altLang="zh-CN" b="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 IEEE Trans. </a:t>
            </a:r>
            <a:r>
              <a:rPr lang="en-US" altLang="zh-CN" b="0" i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Knowl</a:t>
            </a:r>
            <a:r>
              <a:rPr lang="en-US" altLang="zh-CN" b="0" i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Data </a:t>
            </a:r>
            <a:r>
              <a:rPr lang="en-US" altLang="zh-CN" b="0" i="1" dirty="0">
                <a:latin typeface="Calibri" panose="020F0502020204030204" pitchFamily="34" charset="0"/>
                <a:cs typeface="Calibri" panose="020F0502020204030204" pitchFamily="34" charset="0"/>
              </a:rPr>
              <a:t>Eng</a:t>
            </a:r>
            <a:r>
              <a:rPr lang="en-US" altLang="zh-CN" b="0" dirty="0">
                <a:latin typeface="Calibri" panose="020F0502020204030204" pitchFamily="34" charset="0"/>
                <a:cs typeface="Calibri" panose="020F0502020204030204" pitchFamily="34" charset="0"/>
              </a:rPr>
              <a:t>. 16(11): </a:t>
            </a:r>
            <a:r>
              <a:rPr lang="en-US" altLang="zh-CN" b="0" dirty="0"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1424-1440 (2004)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FC457A48-E75E-4C09-8DA2-69D122CAD7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44" y="3429000"/>
            <a:ext cx="8002314" cy="1072574"/>
          </a:xfrm>
          <a:prstGeom prst="rect">
            <a:avLst/>
          </a:prstGeom>
          <a:solidFill>
            <a:srgbClr val="FFFFCC"/>
          </a:solidFill>
          <a:ln>
            <a:solidFill>
              <a:srgbClr val="FF9933"/>
            </a:solidFill>
          </a:ln>
        </p:spPr>
        <p:txBody>
          <a:bodyPr wrap="square" tIns="108000" bIns="108000">
            <a:spAutoFit/>
          </a:bodyPr>
          <a:lstStyle>
            <a:defPPr>
              <a:defRPr lang="zh-CN"/>
            </a:defPPr>
            <a:lvl1pPr algn="l">
              <a:lnSpc>
                <a:spcPct val="120000"/>
              </a:lnSpc>
              <a:defRPr b="0">
                <a:latin typeface="Times New Roman" pitchFamily="18" charset="0"/>
                <a:ea typeface="宋体" pitchFamily="2" charset="-122"/>
                <a:cs typeface="Times New Roman" pitchFamily="18" charset="0"/>
              </a:defRPr>
            </a:lvl1pPr>
          </a:lstStyle>
          <a:p>
            <a:r>
              <a:rPr lang="zh-CN" altLang="en-US" sz="2400" kern="0" dirty="0">
                <a:solidFill>
                  <a:srgbClr val="0070C0"/>
                </a:solidFill>
                <a:ea typeface="方正兰亭中黑_GBK" panose="02000000000000000000" pitchFamily="2" charset="-122"/>
              </a:rPr>
              <a:t>采用</a:t>
            </a:r>
            <a:r>
              <a:rPr lang="zh-CN" altLang="en-US" sz="2400" dirty="0">
                <a:solidFill>
                  <a:srgbClr val="0000FF"/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</a:rPr>
              <a:t>分治</a:t>
            </a:r>
            <a:r>
              <a:rPr lang="zh-CN" altLang="en-US" sz="2400" kern="0" dirty="0">
                <a:solidFill>
                  <a:srgbClr val="0070C0"/>
                </a:solidFill>
                <a:ea typeface="方正兰亭中黑_GBK" panose="02000000000000000000" pitchFamily="2" charset="-122"/>
              </a:rPr>
              <a:t>思想，不断产生序列数据库的多个更小的</a:t>
            </a:r>
            <a:r>
              <a:rPr lang="zh-CN" altLang="en-US" sz="2400" dirty="0">
                <a:solidFill>
                  <a:srgbClr val="0000FF"/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</a:rPr>
              <a:t>投影数据库</a:t>
            </a:r>
            <a:r>
              <a:rPr lang="zh-CN" altLang="en-US" sz="2400" kern="0" dirty="0">
                <a:solidFill>
                  <a:srgbClr val="0070C0"/>
                </a:solidFill>
                <a:ea typeface="方正兰亭中黑_GBK" panose="02000000000000000000" pitchFamily="2" charset="-122"/>
              </a:rPr>
              <a:t>，然后在各个投影数据库上进行序列模式挖掘</a:t>
            </a:r>
          </a:p>
        </p:txBody>
      </p:sp>
    </p:spTree>
    <p:extLst>
      <p:ext uri="{BB962C8B-B14F-4D97-AF65-F5344CB8AC3E}">
        <p14:creationId xmlns:p14="http://schemas.microsoft.com/office/powerpoint/2010/main" val="184970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01"/>
    </mc:Choice>
    <mc:Fallback xmlns="">
      <p:transition spd="slow" advTm="15501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827584" y="116632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0" kern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4.2 </a:t>
            </a:r>
            <a:r>
              <a:rPr lang="en-US" altLang="zh-CN" sz="3600" b="0" kern="0" dirty="0" err="1">
                <a:solidFill>
                  <a:srgbClr val="1557AE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PrefixSpan</a:t>
            </a:r>
            <a:r>
              <a:rPr lang="zh-CN" altLang="en-US" sz="3600" b="0" kern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算法</a:t>
            </a:r>
            <a:endParaRPr lang="en-US" altLang="zh-CN" sz="2800" kern="0" dirty="0">
              <a:solidFill>
                <a:srgbClr val="1557AE"/>
              </a:solidFill>
              <a:latin typeface="Times New Roman" panose="02020603050405020304" pitchFamily="18" charset="0"/>
              <a:ea typeface="方正兰亭中黑_GBK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1FA35811-FA44-4E51-8429-4E9AF460C2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254" y="1124744"/>
            <a:ext cx="8245475" cy="51845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9900" indent="-46990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zh-CN" altLang="en-US" sz="2800" dirty="0">
                <a:solidFill>
                  <a:srgbClr val="C00000"/>
                </a:solidFill>
                <a:latin typeface="黑体" pitchFamily="49" charset="-122"/>
                <a:ea typeface="黑体" pitchFamily="49" charset="-122"/>
              </a:rPr>
              <a:t>相关定义</a:t>
            </a:r>
          </a:p>
          <a:p>
            <a:pPr algn="l" eaLnBrk="1" hangingPunct="1">
              <a:lnSpc>
                <a:spcPct val="120000"/>
              </a:lnSpc>
              <a:spcBef>
                <a:spcPct val="15000"/>
              </a:spcBef>
              <a:buClr>
                <a:srgbClr val="0000FF"/>
              </a:buClr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3333FF"/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</a:rPr>
              <a:t>前缀</a:t>
            </a:r>
            <a:r>
              <a:rPr lang="zh-CN" altLang="en-US" sz="2400" b="0" dirty="0">
                <a:latin typeface="黑体" pitchFamily="49" charset="-122"/>
                <a:ea typeface="黑体" pitchFamily="49" charset="-122"/>
              </a:rPr>
              <a:t>：</a:t>
            </a:r>
            <a:r>
              <a:rPr lang="zh-CN" altLang="en-US" sz="2400" b="0" dirty="0">
                <a:solidFill>
                  <a:srgbClr val="0070C0"/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</a:rPr>
              <a:t>设每个元素中的所有项目按照字典序排列。给定序列</a:t>
            </a:r>
            <a:r>
              <a:rPr lang="zh-CN" altLang="en-US" sz="2400" dirty="0">
                <a:latin typeface="Times New Roman" pitchFamily="18" charset="0"/>
                <a:ea typeface="微软雅黑" pitchFamily="34" charset="-122"/>
                <a:sym typeface="Symbol" pitchFamily="18" charset="2"/>
              </a:rPr>
              <a:t> </a:t>
            </a:r>
            <a:r>
              <a:rPr lang="zh-CN" altLang="en-US" sz="2400" dirty="0">
                <a:solidFill>
                  <a:srgbClr val="C00000"/>
                </a:solidFill>
                <a:latin typeface="Calibri" pitchFamily="34" charset="0"/>
                <a:ea typeface="微软雅黑" pitchFamily="34" charset="-122"/>
                <a:sym typeface="Symbol" pitchFamily="18" charset="2"/>
              </a:rPr>
              <a:t> </a:t>
            </a:r>
            <a:r>
              <a:rPr lang="en-US" altLang="zh-CN" sz="2400" dirty="0">
                <a:solidFill>
                  <a:srgbClr val="C00000"/>
                </a:solidFill>
                <a:latin typeface="Calibri" pitchFamily="34" charset="0"/>
                <a:ea typeface="微软雅黑" pitchFamily="34" charset="-122"/>
                <a:sym typeface="Symbol" pitchFamily="18" charset="2"/>
              </a:rPr>
              <a:t>= </a:t>
            </a:r>
            <a:r>
              <a:rPr lang="en-US" altLang="zh-CN" sz="2400" dirty="0">
                <a:solidFill>
                  <a:srgbClr val="C00000"/>
                </a:solidFill>
                <a:latin typeface="Calibri" pitchFamily="34" charset="0"/>
                <a:ea typeface="微软雅黑" pitchFamily="34" charset="-122"/>
              </a:rPr>
              <a:t>&lt;e</a:t>
            </a:r>
            <a:r>
              <a:rPr lang="en-US" altLang="zh-CN" sz="2400" baseline="-25000" dirty="0">
                <a:solidFill>
                  <a:srgbClr val="C00000"/>
                </a:solidFill>
                <a:latin typeface="Calibri" pitchFamily="34" charset="0"/>
                <a:ea typeface="微软雅黑" pitchFamily="34" charset="-122"/>
              </a:rPr>
              <a:t>1</a:t>
            </a:r>
            <a:r>
              <a:rPr lang="en-US" altLang="zh-CN" sz="2400" dirty="0">
                <a:solidFill>
                  <a:srgbClr val="C00000"/>
                </a:solidFill>
                <a:latin typeface="Calibri" pitchFamily="34" charset="0"/>
                <a:ea typeface="微软雅黑" pitchFamily="34" charset="-122"/>
              </a:rPr>
              <a:t>e</a:t>
            </a:r>
            <a:r>
              <a:rPr lang="en-US" altLang="zh-CN" sz="2400" baseline="-25000" dirty="0">
                <a:solidFill>
                  <a:srgbClr val="C00000"/>
                </a:solidFill>
                <a:latin typeface="Calibri" pitchFamily="34" charset="0"/>
                <a:ea typeface="微软雅黑" pitchFamily="34" charset="-122"/>
              </a:rPr>
              <a:t>2</a:t>
            </a:r>
            <a:r>
              <a:rPr lang="en-US" altLang="zh-CN" sz="2400" dirty="0">
                <a:solidFill>
                  <a:srgbClr val="C00000"/>
                </a:solidFill>
                <a:latin typeface="Calibri" pitchFamily="34" charset="0"/>
                <a:ea typeface="微软雅黑" pitchFamily="34" charset="-122"/>
              </a:rPr>
              <a:t>…e</a:t>
            </a:r>
            <a:r>
              <a:rPr lang="en-US" altLang="zh-CN" sz="2400" baseline="-25000" dirty="0">
                <a:solidFill>
                  <a:srgbClr val="C00000"/>
                </a:solidFill>
                <a:latin typeface="Calibri" pitchFamily="34" charset="0"/>
                <a:ea typeface="微软雅黑" pitchFamily="34" charset="-122"/>
              </a:rPr>
              <a:t>n</a:t>
            </a:r>
            <a:r>
              <a:rPr lang="en-US" altLang="zh-CN" sz="2400" dirty="0">
                <a:solidFill>
                  <a:srgbClr val="C00000"/>
                </a:solidFill>
                <a:latin typeface="Calibri" pitchFamily="34" charset="0"/>
                <a:ea typeface="微软雅黑" pitchFamily="34" charset="-122"/>
              </a:rPr>
              <a:t>&gt;</a:t>
            </a:r>
            <a:r>
              <a:rPr lang="zh-CN" altLang="en-US" sz="2400" b="0" dirty="0">
                <a:latin typeface="Calibri" pitchFamily="34" charset="0"/>
                <a:ea typeface="微软雅黑" pitchFamily="34" charset="-122"/>
              </a:rPr>
              <a:t>，</a:t>
            </a:r>
            <a:r>
              <a:rPr lang="zh-CN" altLang="en-US" sz="2400" dirty="0">
                <a:solidFill>
                  <a:srgbClr val="C00000"/>
                </a:solidFill>
                <a:latin typeface="Calibri" pitchFamily="34" charset="0"/>
                <a:ea typeface="微软雅黑" pitchFamily="34" charset="-122"/>
                <a:sym typeface="Symbol" pitchFamily="18" charset="2"/>
              </a:rPr>
              <a:t> </a:t>
            </a:r>
            <a:r>
              <a:rPr lang="en-US" altLang="zh-CN" sz="2400" dirty="0">
                <a:solidFill>
                  <a:srgbClr val="C00000"/>
                </a:solidFill>
                <a:latin typeface="Calibri" pitchFamily="34" charset="0"/>
                <a:ea typeface="微软雅黑" pitchFamily="34" charset="-122"/>
                <a:sym typeface="Symbol" pitchFamily="18" charset="2"/>
              </a:rPr>
              <a:t>= </a:t>
            </a:r>
            <a:r>
              <a:rPr lang="en-US" altLang="zh-CN" sz="2400" dirty="0">
                <a:solidFill>
                  <a:srgbClr val="C00000"/>
                </a:solidFill>
                <a:latin typeface="Calibri" pitchFamily="34" charset="0"/>
                <a:ea typeface="微软雅黑" pitchFamily="34" charset="-122"/>
              </a:rPr>
              <a:t>&lt;e</a:t>
            </a:r>
            <a:r>
              <a:rPr lang="en-US" altLang="zh-CN" sz="2400" baseline="-25000" dirty="0">
                <a:solidFill>
                  <a:srgbClr val="C00000"/>
                </a:solidFill>
                <a:latin typeface="Calibri" pitchFamily="34" charset="0"/>
                <a:ea typeface="微软雅黑" pitchFamily="34" charset="-122"/>
              </a:rPr>
              <a:t>1</a:t>
            </a:r>
            <a:r>
              <a:rPr lang="en-US" altLang="zh-CN" sz="2400" dirty="0">
                <a:solidFill>
                  <a:srgbClr val="C00000"/>
                </a:solidFill>
                <a:latin typeface="Calibri" pitchFamily="34" charset="0"/>
                <a:ea typeface="微软雅黑" pitchFamily="34" charset="-122"/>
              </a:rPr>
              <a:t>’ e</a:t>
            </a:r>
            <a:r>
              <a:rPr lang="en-US" altLang="zh-CN" sz="2400" baseline="-25000" dirty="0">
                <a:solidFill>
                  <a:srgbClr val="C00000"/>
                </a:solidFill>
                <a:latin typeface="Calibri" pitchFamily="34" charset="0"/>
                <a:ea typeface="微软雅黑" pitchFamily="34" charset="-122"/>
              </a:rPr>
              <a:t>2</a:t>
            </a:r>
            <a:r>
              <a:rPr lang="en-US" altLang="zh-CN" sz="2400" dirty="0">
                <a:solidFill>
                  <a:srgbClr val="C00000"/>
                </a:solidFill>
                <a:latin typeface="Calibri" pitchFamily="34" charset="0"/>
                <a:ea typeface="微软雅黑" pitchFamily="34" charset="-122"/>
              </a:rPr>
              <a:t>’… </a:t>
            </a:r>
            <a:r>
              <a:rPr lang="en-US" altLang="zh-CN" sz="2400" dirty="0" err="1">
                <a:solidFill>
                  <a:srgbClr val="C00000"/>
                </a:solidFill>
                <a:latin typeface="Calibri" pitchFamily="34" charset="0"/>
                <a:ea typeface="微软雅黑" pitchFamily="34" charset="-122"/>
              </a:rPr>
              <a:t>e</a:t>
            </a:r>
            <a:r>
              <a:rPr lang="en-US" altLang="zh-CN" sz="2400" baseline="-25000" dirty="0" err="1">
                <a:solidFill>
                  <a:srgbClr val="C00000"/>
                </a:solidFill>
                <a:latin typeface="Calibri" pitchFamily="34" charset="0"/>
                <a:ea typeface="微软雅黑" pitchFamily="34" charset="-122"/>
              </a:rPr>
              <a:t>m</a:t>
            </a:r>
            <a:r>
              <a:rPr lang="en-US" altLang="zh-CN" sz="2400" dirty="0">
                <a:solidFill>
                  <a:srgbClr val="C00000"/>
                </a:solidFill>
                <a:latin typeface="Calibri" pitchFamily="34" charset="0"/>
                <a:ea typeface="微软雅黑" pitchFamily="34" charset="-122"/>
              </a:rPr>
              <a:t>’&gt; (</a:t>
            </a:r>
            <a:r>
              <a:rPr lang="en-US" altLang="zh-CN" sz="2400" dirty="0" err="1">
                <a:solidFill>
                  <a:srgbClr val="C00000"/>
                </a:solidFill>
                <a:latin typeface="Calibri" pitchFamily="34" charset="0"/>
                <a:ea typeface="微软雅黑" pitchFamily="34" charset="-122"/>
              </a:rPr>
              <a:t>m</a:t>
            </a:r>
            <a:r>
              <a:rPr lang="en-US" altLang="zh-CN" sz="2400" dirty="0" err="1">
                <a:solidFill>
                  <a:srgbClr val="C00000"/>
                </a:solidFill>
                <a:latin typeface="Calibri" pitchFamily="34" charset="0"/>
                <a:ea typeface="微软雅黑" pitchFamily="34" charset="-122"/>
                <a:sym typeface="Symbol" pitchFamily="18" charset="2"/>
              </a:rPr>
              <a:t></a:t>
            </a:r>
            <a:r>
              <a:rPr lang="en-US" altLang="zh-CN" sz="2400" dirty="0" err="1">
                <a:solidFill>
                  <a:srgbClr val="C00000"/>
                </a:solidFill>
                <a:latin typeface="Calibri" pitchFamily="34" charset="0"/>
                <a:ea typeface="微软雅黑" pitchFamily="34" charset="-122"/>
              </a:rPr>
              <a:t>n</a:t>
            </a:r>
            <a:r>
              <a:rPr lang="en-US" altLang="zh-CN" sz="2400" dirty="0">
                <a:solidFill>
                  <a:srgbClr val="C00000"/>
                </a:solidFill>
                <a:latin typeface="Calibri" pitchFamily="34" charset="0"/>
                <a:ea typeface="微软雅黑" pitchFamily="34" charset="-122"/>
              </a:rPr>
              <a:t>) </a:t>
            </a:r>
            <a:r>
              <a:rPr lang="zh-CN" altLang="en-US" sz="2400" b="0" dirty="0">
                <a:solidFill>
                  <a:srgbClr val="0070C0"/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</a:rPr>
              <a:t>，如果</a:t>
            </a:r>
            <a:r>
              <a:rPr lang="en-US" altLang="zh-CN" sz="2400" dirty="0" err="1">
                <a:solidFill>
                  <a:srgbClr val="C00000"/>
                </a:solidFill>
                <a:latin typeface="Calibri" pitchFamily="34" charset="0"/>
                <a:ea typeface="黑体" pitchFamily="49" charset="-122"/>
              </a:rPr>
              <a:t>e</a:t>
            </a:r>
            <a:r>
              <a:rPr lang="en-US" altLang="zh-CN" sz="2400" baseline="-25000" dirty="0" err="1">
                <a:solidFill>
                  <a:srgbClr val="C00000"/>
                </a:solidFill>
                <a:latin typeface="Calibri" pitchFamily="34" charset="0"/>
                <a:ea typeface="黑体" pitchFamily="49" charset="-122"/>
              </a:rPr>
              <a:t>i</a:t>
            </a:r>
            <a:r>
              <a:rPr lang="en-US" altLang="zh-CN" sz="2400" dirty="0">
                <a:solidFill>
                  <a:srgbClr val="C00000"/>
                </a:solidFill>
                <a:latin typeface="Calibri" pitchFamily="34" charset="0"/>
                <a:ea typeface="黑体" pitchFamily="49" charset="-122"/>
              </a:rPr>
              <a:t>’</a:t>
            </a:r>
            <a:r>
              <a:rPr lang="en-US" altLang="zh-CN" sz="2400" baseline="-25000" dirty="0">
                <a:solidFill>
                  <a:srgbClr val="C00000"/>
                </a:solidFill>
                <a:latin typeface="Calibri" pitchFamily="34" charset="0"/>
                <a:ea typeface="黑体" pitchFamily="49" charset="-122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Calibri" pitchFamily="34" charset="0"/>
                <a:ea typeface="黑体" pitchFamily="49" charset="-122"/>
              </a:rPr>
              <a:t>= </a:t>
            </a:r>
            <a:r>
              <a:rPr lang="en-US" altLang="zh-CN" sz="2400" dirty="0" err="1">
                <a:solidFill>
                  <a:srgbClr val="C00000"/>
                </a:solidFill>
                <a:latin typeface="Calibri" pitchFamily="34" charset="0"/>
                <a:ea typeface="黑体" pitchFamily="49" charset="-122"/>
              </a:rPr>
              <a:t>e</a:t>
            </a:r>
            <a:r>
              <a:rPr lang="en-US" altLang="zh-CN" sz="2400" baseline="-25000" dirty="0" err="1">
                <a:solidFill>
                  <a:srgbClr val="C00000"/>
                </a:solidFill>
                <a:latin typeface="Calibri" pitchFamily="34" charset="0"/>
                <a:ea typeface="黑体" pitchFamily="49" charset="-122"/>
              </a:rPr>
              <a:t>i</a:t>
            </a:r>
            <a:r>
              <a:rPr lang="en-US" altLang="zh-CN" sz="2400" baseline="-25000" dirty="0">
                <a:solidFill>
                  <a:srgbClr val="C00000"/>
                </a:solidFill>
                <a:latin typeface="Calibri" pitchFamily="34" charset="0"/>
                <a:ea typeface="黑体" pitchFamily="49" charset="-122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Calibri" pitchFamily="34" charset="0"/>
                <a:ea typeface="黑体" pitchFamily="49" charset="-122"/>
              </a:rPr>
              <a:t>(i </a:t>
            </a:r>
            <a:r>
              <a:rPr lang="en-US" altLang="zh-CN" sz="2400" dirty="0">
                <a:solidFill>
                  <a:srgbClr val="C00000"/>
                </a:solidFill>
                <a:latin typeface="Calibri" pitchFamily="34" charset="0"/>
                <a:ea typeface="黑体" pitchFamily="49" charset="-122"/>
                <a:sym typeface="Symbol" pitchFamily="18" charset="2"/>
              </a:rPr>
              <a:t> m - 1</a:t>
            </a:r>
            <a:r>
              <a:rPr lang="en-US" altLang="zh-CN" sz="2400" dirty="0">
                <a:solidFill>
                  <a:srgbClr val="C00000"/>
                </a:solidFill>
                <a:latin typeface="Calibri" pitchFamily="34" charset="0"/>
                <a:ea typeface="黑体" pitchFamily="49" charset="-122"/>
              </a:rPr>
              <a:t>)</a:t>
            </a:r>
            <a:r>
              <a:rPr lang="zh-CN" altLang="en-US" sz="2400" dirty="0">
                <a:solidFill>
                  <a:srgbClr val="C00000"/>
                </a:solidFill>
                <a:latin typeface="Calibri" pitchFamily="34" charset="0"/>
                <a:ea typeface="黑体" pitchFamily="49" charset="-122"/>
              </a:rPr>
              <a:t>， </a:t>
            </a:r>
            <a:r>
              <a:rPr lang="en-US" altLang="zh-CN" sz="2400" dirty="0" err="1">
                <a:solidFill>
                  <a:srgbClr val="C00000"/>
                </a:solidFill>
                <a:latin typeface="Calibri" pitchFamily="34" charset="0"/>
                <a:ea typeface="黑体" pitchFamily="49" charset="-122"/>
              </a:rPr>
              <a:t>e</a:t>
            </a:r>
            <a:r>
              <a:rPr lang="en-US" altLang="zh-CN" sz="2400" baseline="-25000" dirty="0" err="1">
                <a:solidFill>
                  <a:srgbClr val="C00000"/>
                </a:solidFill>
                <a:latin typeface="Calibri" pitchFamily="34" charset="0"/>
                <a:ea typeface="黑体" pitchFamily="49" charset="-122"/>
              </a:rPr>
              <a:t>m</a:t>
            </a:r>
            <a:r>
              <a:rPr lang="en-US" altLang="zh-CN" sz="2400" dirty="0">
                <a:solidFill>
                  <a:srgbClr val="C00000"/>
                </a:solidFill>
                <a:latin typeface="Calibri" pitchFamily="34" charset="0"/>
                <a:ea typeface="黑体" pitchFamily="49" charset="-122"/>
              </a:rPr>
              <a:t>’ </a:t>
            </a:r>
            <a:r>
              <a:rPr lang="en-US" altLang="zh-CN" sz="2400" dirty="0">
                <a:solidFill>
                  <a:srgbClr val="C00000"/>
                </a:solidFill>
                <a:latin typeface="Calibri" pitchFamily="34" charset="0"/>
                <a:ea typeface="黑体" pitchFamily="49" charset="-122"/>
                <a:sym typeface="Symbol" pitchFamily="18" charset="2"/>
              </a:rPr>
              <a:t> </a:t>
            </a:r>
            <a:r>
              <a:rPr lang="en-US" altLang="zh-CN" sz="2400" dirty="0" err="1">
                <a:solidFill>
                  <a:srgbClr val="C00000"/>
                </a:solidFill>
                <a:latin typeface="Calibri" pitchFamily="34" charset="0"/>
                <a:ea typeface="黑体" pitchFamily="49" charset="-122"/>
              </a:rPr>
              <a:t>e</a:t>
            </a:r>
            <a:r>
              <a:rPr lang="en-US" altLang="zh-CN" sz="2400" baseline="-25000" dirty="0" err="1">
                <a:solidFill>
                  <a:srgbClr val="C00000"/>
                </a:solidFill>
                <a:latin typeface="Calibri" pitchFamily="34" charset="0"/>
                <a:ea typeface="黑体" pitchFamily="49" charset="-122"/>
              </a:rPr>
              <a:t>m</a:t>
            </a:r>
            <a:r>
              <a:rPr lang="zh-CN" altLang="en-US" sz="2400" dirty="0">
                <a:solidFill>
                  <a:srgbClr val="C00000"/>
                </a:solidFill>
                <a:latin typeface="Calibri" pitchFamily="34" charset="0"/>
                <a:ea typeface="黑体" pitchFamily="49" charset="-122"/>
                <a:sym typeface="Symbol" pitchFamily="18" charset="2"/>
              </a:rPr>
              <a:t>，</a:t>
            </a:r>
            <a:r>
              <a:rPr lang="zh-CN" altLang="en-US" sz="2400" b="0" dirty="0">
                <a:solidFill>
                  <a:srgbClr val="0070C0"/>
                </a:solidFill>
                <a:latin typeface="黑体" pitchFamily="49" charset="-122"/>
                <a:ea typeface="黑体" pitchFamily="49" charset="-122"/>
                <a:sym typeface="Symbol" pitchFamily="18" charset="2"/>
              </a:rPr>
              <a:t>并且</a:t>
            </a:r>
            <a:r>
              <a:rPr lang="zh-CN" altLang="en-US" sz="2400" b="0" dirty="0">
                <a:latin typeface="黑体" pitchFamily="49" charset="-122"/>
                <a:ea typeface="黑体" pitchFamily="49" charset="-122"/>
                <a:sym typeface="Symbol" pitchFamily="18" charset="2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Calibri" pitchFamily="34" charset="0"/>
                <a:ea typeface="黑体" pitchFamily="49" charset="-122"/>
                <a:sym typeface="Symbol" pitchFamily="18" charset="2"/>
              </a:rPr>
              <a:t>(</a:t>
            </a:r>
            <a:r>
              <a:rPr lang="en-US" altLang="zh-CN" sz="2400" dirty="0" err="1">
                <a:solidFill>
                  <a:srgbClr val="C00000"/>
                </a:solidFill>
                <a:latin typeface="Calibri" pitchFamily="34" charset="0"/>
                <a:ea typeface="黑体" pitchFamily="49" charset="-122"/>
              </a:rPr>
              <a:t>e</a:t>
            </a:r>
            <a:r>
              <a:rPr lang="en-US" altLang="zh-CN" sz="2400" baseline="-25000" dirty="0" err="1">
                <a:solidFill>
                  <a:srgbClr val="C00000"/>
                </a:solidFill>
                <a:latin typeface="Calibri" pitchFamily="34" charset="0"/>
                <a:ea typeface="黑体" pitchFamily="49" charset="-122"/>
              </a:rPr>
              <a:t>m</a:t>
            </a:r>
            <a:r>
              <a:rPr lang="en-US" altLang="zh-CN" sz="2400" dirty="0">
                <a:solidFill>
                  <a:srgbClr val="C00000"/>
                </a:solidFill>
                <a:latin typeface="Calibri" pitchFamily="34" charset="0"/>
                <a:ea typeface="黑体" pitchFamily="49" charset="-122"/>
              </a:rPr>
              <a:t> - </a:t>
            </a:r>
            <a:r>
              <a:rPr lang="en-US" altLang="zh-CN" sz="2400" dirty="0" err="1">
                <a:solidFill>
                  <a:srgbClr val="C00000"/>
                </a:solidFill>
                <a:latin typeface="Calibri" pitchFamily="34" charset="0"/>
                <a:ea typeface="黑体" pitchFamily="49" charset="-122"/>
              </a:rPr>
              <a:t>e</a:t>
            </a:r>
            <a:r>
              <a:rPr lang="en-US" altLang="zh-CN" sz="2400" baseline="-25000" dirty="0" err="1">
                <a:solidFill>
                  <a:srgbClr val="C00000"/>
                </a:solidFill>
                <a:latin typeface="Calibri" pitchFamily="34" charset="0"/>
                <a:ea typeface="黑体" pitchFamily="49" charset="-122"/>
              </a:rPr>
              <a:t>m</a:t>
            </a:r>
            <a:r>
              <a:rPr lang="en-US" altLang="zh-CN" sz="2400" dirty="0">
                <a:solidFill>
                  <a:srgbClr val="C00000"/>
                </a:solidFill>
                <a:latin typeface="Calibri" pitchFamily="34" charset="0"/>
                <a:ea typeface="黑体" pitchFamily="49" charset="-122"/>
              </a:rPr>
              <a:t>’</a:t>
            </a:r>
            <a:r>
              <a:rPr lang="en-US" altLang="zh-CN" sz="2400" dirty="0">
                <a:solidFill>
                  <a:srgbClr val="C00000"/>
                </a:solidFill>
                <a:latin typeface="Calibri" pitchFamily="34" charset="0"/>
                <a:ea typeface="黑体" pitchFamily="49" charset="-122"/>
                <a:sym typeface="Symbol" pitchFamily="18" charset="2"/>
              </a:rPr>
              <a:t>) </a:t>
            </a:r>
            <a:r>
              <a:rPr lang="zh-CN" altLang="en-US" sz="2400" b="0" dirty="0">
                <a:solidFill>
                  <a:srgbClr val="0070C0"/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  <a:sym typeface="Symbol" pitchFamily="18" charset="2"/>
              </a:rPr>
              <a:t>中的项目均在 </a:t>
            </a:r>
            <a:r>
              <a:rPr lang="en-US" altLang="zh-CN" sz="2400" dirty="0" err="1">
                <a:solidFill>
                  <a:srgbClr val="C00000"/>
                </a:solidFill>
                <a:latin typeface="Calibri" pitchFamily="34" charset="0"/>
                <a:ea typeface="黑体" pitchFamily="49" charset="-122"/>
              </a:rPr>
              <a:t>e</a:t>
            </a:r>
            <a:r>
              <a:rPr lang="en-US" altLang="zh-CN" sz="2400" baseline="-25000" dirty="0" err="1">
                <a:solidFill>
                  <a:srgbClr val="C00000"/>
                </a:solidFill>
                <a:latin typeface="Calibri" pitchFamily="34" charset="0"/>
                <a:ea typeface="黑体" pitchFamily="49" charset="-122"/>
              </a:rPr>
              <a:t>m</a:t>
            </a:r>
            <a:r>
              <a:rPr lang="en-US" altLang="zh-CN" sz="2400" dirty="0">
                <a:solidFill>
                  <a:srgbClr val="C00000"/>
                </a:solidFill>
                <a:latin typeface="Calibri" pitchFamily="34" charset="0"/>
                <a:ea typeface="黑体" pitchFamily="49" charset="-122"/>
              </a:rPr>
              <a:t>’ </a:t>
            </a:r>
            <a:r>
              <a:rPr lang="zh-CN" altLang="en-US" sz="2400" b="0" dirty="0">
                <a:solidFill>
                  <a:srgbClr val="0070C0"/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  <a:sym typeface="Symbol" pitchFamily="18" charset="2"/>
              </a:rPr>
              <a:t>中项目的后面，则称 </a:t>
            </a:r>
            <a:r>
              <a:rPr lang="zh-CN" altLang="en-US" sz="2400" dirty="0">
                <a:solidFill>
                  <a:srgbClr val="C00000"/>
                </a:solidFill>
                <a:latin typeface="Calibri" pitchFamily="34" charset="0"/>
                <a:ea typeface="黑体" pitchFamily="49" charset="-122"/>
                <a:sym typeface="Symbol" pitchFamily="18" charset="2"/>
              </a:rPr>
              <a:t></a:t>
            </a:r>
            <a:r>
              <a:rPr lang="zh-CN" altLang="en-US" sz="2400" b="0" dirty="0">
                <a:latin typeface="黑体" pitchFamily="49" charset="-122"/>
                <a:ea typeface="黑体" pitchFamily="49" charset="-122"/>
                <a:sym typeface="Symbol" pitchFamily="18" charset="2"/>
              </a:rPr>
              <a:t> </a:t>
            </a:r>
            <a:r>
              <a:rPr lang="zh-CN" altLang="en-US" sz="2400" b="0" dirty="0">
                <a:solidFill>
                  <a:srgbClr val="0070C0"/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  <a:sym typeface="Symbol" pitchFamily="18" charset="2"/>
              </a:rPr>
              <a:t>是</a:t>
            </a:r>
            <a:r>
              <a:rPr lang="zh-CN" altLang="en-US" sz="2400" b="0" dirty="0">
                <a:latin typeface="黑体" pitchFamily="49" charset="-122"/>
                <a:ea typeface="黑体" pitchFamily="49" charset="-122"/>
                <a:sym typeface="Symbol" pitchFamily="18" charset="2"/>
              </a:rPr>
              <a:t> </a:t>
            </a:r>
            <a:r>
              <a:rPr lang="zh-CN" altLang="en-US" sz="2400" dirty="0">
                <a:solidFill>
                  <a:srgbClr val="C00000"/>
                </a:solidFill>
                <a:latin typeface="Calibri" pitchFamily="34" charset="0"/>
                <a:ea typeface="黑体" pitchFamily="49" charset="-122"/>
                <a:sym typeface="Symbol" pitchFamily="18" charset="2"/>
              </a:rPr>
              <a:t></a:t>
            </a:r>
            <a:r>
              <a:rPr lang="zh-CN" altLang="en-US" sz="2400" b="0" dirty="0">
                <a:latin typeface="黑体" pitchFamily="49" charset="-122"/>
                <a:ea typeface="黑体" pitchFamily="49" charset="-122"/>
                <a:sym typeface="Symbol" pitchFamily="18" charset="2"/>
              </a:rPr>
              <a:t> </a:t>
            </a:r>
            <a:r>
              <a:rPr lang="zh-CN" altLang="en-US" sz="2400" b="0" dirty="0">
                <a:solidFill>
                  <a:srgbClr val="0070C0"/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  <a:sym typeface="Symbol" pitchFamily="18" charset="2"/>
              </a:rPr>
              <a:t>的前缀</a:t>
            </a:r>
          </a:p>
          <a:p>
            <a:pPr algn="l" eaLnBrk="1" hangingPunct="1">
              <a:lnSpc>
                <a:spcPct val="120000"/>
              </a:lnSpc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0070C0"/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  <a:sym typeface="Symbol" pitchFamily="18" charset="2"/>
              </a:rPr>
              <a:t>投影</a:t>
            </a:r>
            <a:r>
              <a:rPr lang="zh-CN" altLang="en-US" sz="2400" b="0" dirty="0">
                <a:latin typeface="Calibri" pitchFamily="34" charset="0"/>
                <a:ea typeface="黑体" pitchFamily="49" charset="-122"/>
                <a:sym typeface="Symbol" pitchFamily="18" charset="2"/>
              </a:rPr>
              <a:t>：</a:t>
            </a:r>
            <a:r>
              <a:rPr lang="zh-CN" altLang="en-US" sz="2400" b="0" dirty="0">
                <a:solidFill>
                  <a:srgbClr val="0070C0"/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  <a:sym typeface="Symbol" pitchFamily="18" charset="2"/>
              </a:rPr>
              <a:t>给定序列 </a:t>
            </a:r>
            <a:r>
              <a:rPr lang="zh-CN" altLang="en-US" sz="2400" dirty="0">
                <a:solidFill>
                  <a:srgbClr val="C00000"/>
                </a:solidFill>
                <a:latin typeface="Calibri" pitchFamily="34" charset="0"/>
                <a:ea typeface="黑体" pitchFamily="49" charset="-122"/>
                <a:sym typeface="Symbol" pitchFamily="18" charset="2"/>
              </a:rPr>
              <a:t> </a:t>
            </a:r>
            <a:r>
              <a:rPr lang="zh-CN" altLang="en-US" sz="2400" b="0" dirty="0">
                <a:solidFill>
                  <a:srgbClr val="0070C0"/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  <a:sym typeface="Symbol" pitchFamily="18" charset="2"/>
              </a:rPr>
              <a:t>和</a:t>
            </a:r>
            <a:r>
              <a:rPr lang="zh-CN" altLang="en-US" sz="2400" b="0" dirty="0">
                <a:latin typeface="Calibri" pitchFamily="34" charset="0"/>
                <a:ea typeface="黑体" pitchFamily="49" charset="-122"/>
                <a:sym typeface="Symbol" pitchFamily="18" charset="2"/>
              </a:rPr>
              <a:t> </a:t>
            </a:r>
            <a:r>
              <a:rPr lang="zh-CN" altLang="en-US" sz="2400" dirty="0">
                <a:solidFill>
                  <a:srgbClr val="C00000"/>
                </a:solidFill>
                <a:latin typeface="Calibri" pitchFamily="34" charset="0"/>
                <a:ea typeface="黑体" pitchFamily="49" charset="-122"/>
                <a:sym typeface="Symbol" pitchFamily="18" charset="2"/>
              </a:rPr>
              <a:t></a:t>
            </a:r>
            <a:r>
              <a:rPr lang="zh-CN" altLang="en-US" sz="2400" b="0" dirty="0">
                <a:latin typeface="Calibri" pitchFamily="34" charset="0"/>
                <a:ea typeface="黑体" pitchFamily="49" charset="-122"/>
                <a:sym typeface="Symbol" pitchFamily="18" charset="2"/>
              </a:rPr>
              <a:t> </a:t>
            </a:r>
            <a:r>
              <a:rPr lang="zh-CN" altLang="en-US" sz="2400" b="0" dirty="0">
                <a:solidFill>
                  <a:srgbClr val="0070C0"/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  <a:sym typeface="Symbol" pitchFamily="18" charset="2"/>
              </a:rPr>
              <a:t>，如果</a:t>
            </a:r>
            <a:r>
              <a:rPr lang="zh-CN" altLang="en-US" sz="2400" dirty="0">
                <a:solidFill>
                  <a:srgbClr val="C00000"/>
                </a:solidFill>
                <a:latin typeface="Calibri" pitchFamily="34" charset="0"/>
                <a:ea typeface="黑体" pitchFamily="49" charset="-122"/>
                <a:sym typeface="Symbol" pitchFamily="18" charset="2"/>
              </a:rPr>
              <a:t></a:t>
            </a:r>
            <a:r>
              <a:rPr lang="zh-CN" altLang="en-US" sz="2400" b="0" dirty="0">
                <a:latin typeface="Calibri" pitchFamily="34" charset="0"/>
                <a:ea typeface="黑体" pitchFamily="49" charset="-122"/>
                <a:sym typeface="Symbol" pitchFamily="18" charset="2"/>
              </a:rPr>
              <a:t> </a:t>
            </a:r>
            <a:r>
              <a:rPr lang="zh-CN" altLang="en-US" sz="2400" b="0" dirty="0">
                <a:solidFill>
                  <a:srgbClr val="0070C0"/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  <a:sym typeface="Symbol" pitchFamily="18" charset="2"/>
              </a:rPr>
              <a:t>是</a:t>
            </a:r>
            <a:r>
              <a:rPr lang="zh-CN" altLang="en-US" sz="2400" dirty="0">
                <a:solidFill>
                  <a:srgbClr val="C00000"/>
                </a:solidFill>
                <a:latin typeface="Calibri" pitchFamily="34" charset="0"/>
                <a:ea typeface="黑体" pitchFamily="49" charset="-122"/>
                <a:sym typeface="Symbol" pitchFamily="18" charset="2"/>
              </a:rPr>
              <a:t> </a:t>
            </a:r>
            <a:r>
              <a:rPr lang="zh-CN" altLang="en-US" sz="2400" b="0" dirty="0">
                <a:solidFill>
                  <a:srgbClr val="0070C0"/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  <a:sym typeface="Symbol" pitchFamily="18" charset="2"/>
              </a:rPr>
              <a:t>的子序列，则 </a:t>
            </a:r>
            <a:r>
              <a:rPr lang="zh-CN" altLang="en-US" sz="2400" dirty="0">
                <a:solidFill>
                  <a:srgbClr val="C00000"/>
                </a:solidFill>
                <a:latin typeface="Calibri" pitchFamily="34" charset="0"/>
                <a:ea typeface="黑体" pitchFamily="49" charset="-122"/>
                <a:sym typeface="Symbol" pitchFamily="18" charset="2"/>
              </a:rPr>
              <a:t> </a:t>
            </a:r>
            <a:r>
              <a:rPr lang="zh-CN" altLang="en-US" sz="2400" b="0" dirty="0">
                <a:solidFill>
                  <a:srgbClr val="0070C0"/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  <a:sym typeface="Symbol" pitchFamily="18" charset="2"/>
              </a:rPr>
              <a:t>关于</a:t>
            </a:r>
            <a:r>
              <a:rPr lang="zh-CN" altLang="en-US" sz="2400" dirty="0">
                <a:solidFill>
                  <a:srgbClr val="C00000"/>
                </a:solidFill>
                <a:latin typeface="Calibri" pitchFamily="34" charset="0"/>
                <a:ea typeface="黑体" pitchFamily="49" charset="-122"/>
                <a:sym typeface="Symbol" pitchFamily="18" charset="2"/>
              </a:rPr>
              <a:t> </a:t>
            </a:r>
            <a:r>
              <a:rPr lang="zh-CN" altLang="en-US" sz="2400" b="0" dirty="0">
                <a:solidFill>
                  <a:srgbClr val="0070C0"/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  <a:sym typeface="Symbol" pitchFamily="18" charset="2"/>
              </a:rPr>
              <a:t>的投影 </a:t>
            </a:r>
            <a:r>
              <a:rPr lang="zh-CN" altLang="en-US" sz="2400" dirty="0">
                <a:solidFill>
                  <a:srgbClr val="C00000"/>
                </a:solidFill>
                <a:latin typeface="Calibri" pitchFamily="34" charset="0"/>
                <a:ea typeface="黑体" pitchFamily="49" charset="-122"/>
                <a:sym typeface="Symbol" pitchFamily="18" charset="2"/>
              </a:rPr>
              <a:t></a:t>
            </a:r>
            <a:r>
              <a:rPr lang="en-US" altLang="zh-CN" sz="2400" dirty="0">
                <a:solidFill>
                  <a:srgbClr val="C00000"/>
                </a:solidFill>
                <a:latin typeface="Calibri" pitchFamily="34" charset="0"/>
                <a:ea typeface="黑体" pitchFamily="49" charset="-122"/>
              </a:rPr>
              <a:t>’ </a:t>
            </a:r>
            <a:r>
              <a:rPr lang="zh-CN" altLang="en-US" sz="2400" b="0" dirty="0">
                <a:solidFill>
                  <a:srgbClr val="0070C0"/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  <a:sym typeface="Symbol" pitchFamily="18" charset="2"/>
              </a:rPr>
              <a:t>必须满足：</a:t>
            </a:r>
            <a:r>
              <a:rPr lang="zh-CN" altLang="en-US" sz="2400" dirty="0">
                <a:solidFill>
                  <a:srgbClr val="C00000"/>
                </a:solidFill>
                <a:latin typeface="Calibri" pitchFamily="34" charset="0"/>
                <a:ea typeface="黑体" pitchFamily="49" charset="-122"/>
                <a:sym typeface="Symbol" pitchFamily="18" charset="2"/>
              </a:rPr>
              <a:t> </a:t>
            </a:r>
            <a:r>
              <a:rPr lang="zh-CN" altLang="en-US" sz="2400" b="0" dirty="0">
                <a:solidFill>
                  <a:srgbClr val="0070C0"/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  <a:sym typeface="Symbol" pitchFamily="18" charset="2"/>
              </a:rPr>
              <a:t>是 </a:t>
            </a:r>
            <a:r>
              <a:rPr lang="zh-CN" altLang="en-US" sz="2400" dirty="0">
                <a:solidFill>
                  <a:srgbClr val="C00000"/>
                </a:solidFill>
                <a:latin typeface="Calibri" pitchFamily="34" charset="0"/>
                <a:ea typeface="黑体" pitchFamily="49" charset="-122"/>
                <a:sym typeface="Symbol" pitchFamily="18" charset="2"/>
              </a:rPr>
              <a:t></a:t>
            </a:r>
            <a:r>
              <a:rPr lang="en-US" altLang="zh-CN" sz="2400" dirty="0">
                <a:solidFill>
                  <a:srgbClr val="C00000"/>
                </a:solidFill>
                <a:latin typeface="Calibri" pitchFamily="34" charset="0"/>
                <a:ea typeface="黑体" pitchFamily="49" charset="-122"/>
              </a:rPr>
              <a:t>’ </a:t>
            </a:r>
            <a:r>
              <a:rPr lang="zh-CN" altLang="en-US" sz="2400" b="0" dirty="0">
                <a:solidFill>
                  <a:srgbClr val="0070C0"/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  <a:sym typeface="Symbol" pitchFamily="18" charset="2"/>
              </a:rPr>
              <a:t>的前缀， </a:t>
            </a:r>
            <a:r>
              <a:rPr lang="zh-CN" altLang="en-US" sz="2400" dirty="0">
                <a:solidFill>
                  <a:srgbClr val="C00000"/>
                </a:solidFill>
                <a:latin typeface="Calibri" pitchFamily="34" charset="0"/>
                <a:ea typeface="黑体" pitchFamily="49" charset="-122"/>
                <a:sym typeface="Symbol" pitchFamily="18" charset="2"/>
              </a:rPr>
              <a:t></a:t>
            </a:r>
            <a:r>
              <a:rPr lang="en-US" altLang="zh-CN" sz="2400" dirty="0">
                <a:solidFill>
                  <a:srgbClr val="C00000"/>
                </a:solidFill>
                <a:latin typeface="Calibri" pitchFamily="34" charset="0"/>
                <a:ea typeface="黑体" pitchFamily="49" charset="-122"/>
              </a:rPr>
              <a:t>’  </a:t>
            </a:r>
            <a:r>
              <a:rPr lang="zh-CN" altLang="en-US" sz="2400" b="0" dirty="0">
                <a:solidFill>
                  <a:srgbClr val="0070C0"/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  <a:sym typeface="Symbol" pitchFamily="18" charset="2"/>
              </a:rPr>
              <a:t>是</a:t>
            </a:r>
            <a:r>
              <a:rPr lang="zh-CN" altLang="en-US" sz="2400" b="0" dirty="0">
                <a:latin typeface="Calibri" pitchFamily="34" charset="0"/>
                <a:ea typeface="黑体" pitchFamily="49" charset="-122"/>
                <a:sym typeface="Symbol" pitchFamily="18" charset="2"/>
              </a:rPr>
              <a:t> </a:t>
            </a:r>
            <a:r>
              <a:rPr lang="zh-CN" altLang="en-US" sz="2400" dirty="0">
                <a:solidFill>
                  <a:srgbClr val="C00000"/>
                </a:solidFill>
                <a:latin typeface="Calibri" pitchFamily="34" charset="0"/>
                <a:ea typeface="黑体" pitchFamily="49" charset="-122"/>
                <a:sym typeface="Symbol" pitchFamily="18" charset="2"/>
              </a:rPr>
              <a:t></a:t>
            </a:r>
            <a:r>
              <a:rPr lang="zh-CN" altLang="en-US" sz="2400" b="0" dirty="0">
                <a:solidFill>
                  <a:srgbClr val="0070C0"/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  <a:sym typeface="Symbol" pitchFamily="18" charset="2"/>
              </a:rPr>
              <a:t> 的满足上述条件的最大子序列 </a:t>
            </a:r>
            <a:r>
              <a:rPr lang="zh-CN" altLang="en-US" sz="2400" b="0" dirty="0">
                <a:latin typeface="Calibri" pitchFamily="34" charset="0"/>
                <a:ea typeface="黑体" pitchFamily="49" charset="-122"/>
                <a:sym typeface="Symbol" pitchFamily="18" charset="2"/>
              </a:rPr>
              <a:t> </a:t>
            </a:r>
            <a:r>
              <a:rPr lang="zh-CN" altLang="en-US" sz="2400" b="0" dirty="0">
                <a:solidFill>
                  <a:srgbClr val="0070C0"/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  <a:sym typeface="Symbol" pitchFamily="18" charset="2"/>
              </a:rPr>
              <a:t>（如果 是的前缀？）</a:t>
            </a:r>
          </a:p>
          <a:p>
            <a:pPr algn="l" eaLnBrk="1" hangingPunct="1">
              <a:lnSpc>
                <a:spcPct val="120000"/>
              </a:lnSpc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Ø"/>
            </a:pPr>
            <a:r>
              <a:rPr lang="zh-CN" altLang="en-US" sz="2400" dirty="0">
                <a:solidFill>
                  <a:srgbClr val="3333FF"/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  <a:sym typeface="Symbol" pitchFamily="18" charset="2"/>
              </a:rPr>
              <a:t>后缀</a:t>
            </a:r>
            <a:r>
              <a:rPr lang="zh-CN" altLang="en-US" sz="2400" b="0" dirty="0">
                <a:latin typeface="黑体" pitchFamily="49" charset="-122"/>
                <a:ea typeface="黑体" pitchFamily="49" charset="-122"/>
                <a:sym typeface="Symbol" pitchFamily="18" charset="2"/>
              </a:rPr>
              <a:t>： </a:t>
            </a:r>
            <a:r>
              <a:rPr lang="zh-CN" altLang="en-US" sz="2400" b="0" dirty="0">
                <a:solidFill>
                  <a:srgbClr val="0070C0"/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  <a:sym typeface="Symbol" pitchFamily="18" charset="2"/>
              </a:rPr>
              <a:t>序列</a:t>
            </a:r>
            <a:r>
              <a:rPr lang="zh-CN" altLang="en-US" sz="2400" b="0" dirty="0">
                <a:latin typeface="黑体" pitchFamily="49" charset="-122"/>
                <a:ea typeface="黑体" pitchFamily="49" charset="-122"/>
                <a:sym typeface="Symbol" pitchFamily="18" charset="2"/>
              </a:rPr>
              <a:t> </a:t>
            </a:r>
            <a:r>
              <a:rPr lang="zh-CN" altLang="en-US" sz="2400" dirty="0">
                <a:solidFill>
                  <a:srgbClr val="C00000"/>
                </a:solidFill>
                <a:latin typeface="Calibri" pitchFamily="34" charset="0"/>
                <a:ea typeface="黑体" pitchFamily="49" charset="-122"/>
                <a:sym typeface="Symbol" pitchFamily="18" charset="2"/>
              </a:rPr>
              <a:t> </a:t>
            </a:r>
            <a:r>
              <a:rPr lang="zh-CN" altLang="en-US" sz="2400" b="0" dirty="0">
                <a:solidFill>
                  <a:srgbClr val="0070C0"/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  <a:sym typeface="Symbol" pitchFamily="18" charset="2"/>
              </a:rPr>
              <a:t>关于子序列 </a:t>
            </a:r>
            <a:r>
              <a:rPr lang="zh-CN" altLang="en-US" sz="2400" dirty="0">
                <a:solidFill>
                  <a:srgbClr val="C00000"/>
                </a:solidFill>
                <a:latin typeface="Calibri" pitchFamily="34" charset="0"/>
                <a:ea typeface="黑体" pitchFamily="49" charset="-122"/>
                <a:sym typeface="Symbol" pitchFamily="18" charset="2"/>
              </a:rPr>
              <a:t> </a:t>
            </a:r>
            <a:r>
              <a:rPr lang="en-US" altLang="zh-CN" sz="2400" dirty="0">
                <a:solidFill>
                  <a:srgbClr val="C00000"/>
                </a:solidFill>
                <a:latin typeface="Calibri" pitchFamily="34" charset="0"/>
                <a:ea typeface="黑体" pitchFamily="49" charset="-122"/>
                <a:sym typeface="Symbol" pitchFamily="18" charset="2"/>
              </a:rPr>
              <a:t>= </a:t>
            </a:r>
            <a:r>
              <a:rPr lang="en-US" altLang="zh-CN" sz="2400" dirty="0">
                <a:solidFill>
                  <a:srgbClr val="C00000"/>
                </a:solidFill>
                <a:latin typeface="Calibri" pitchFamily="34" charset="0"/>
                <a:ea typeface="黑体" pitchFamily="49" charset="-122"/>
              </a:rPr>
              <a:t>&lt;e</a:t>
            </a:r>
            <a:r>
              <a:rPr lang="en-US" altLang="zh-CN" sz="2400" baseline="-25000" dirty="0">
                <a:solidFill>
                  <a:srgbClr val="C00000"/>
                </a:solidFill>
                <a:latin typeface="Calibri" pitchFamily="34" charset="0"/>
                <a:ea typeface="黑体" pitchFamily="49" charset="-122"/>
              </a:rPr>
              <a:t>1</a:t>
            </a:r>
            <a:r>
              <a:rPr lang="en-US" altLang="zh-CN" sz="2400" dirty="0">
                <a:solidFill>
                  <a:srgbClr val="C00000"/>
                </a:solidFill>
                <a:latin typeface="Calibri" pitchFamily="34" charset="0"/>
                <a:ea typeface="黑体" pitchFamily="49" charset="-122"/>
              </a:rPr>
              <a:t>e</a:t>
            </a:r>
            <a:r>
              <a:rPr lang="en-US" altLang="zh-CN" sz="2400" baseline="-25000" dirty="0">
                <a:solidFill>
                  <a:srgbClr val="C00000"/>
                </a:solidFill>
                <a:latin typeface="Calibri" pitchFamily="34" charset="0"/>
                <a:ea typeface="黑体" pitchFamily="49" charset="-122"/>
              </a:rPr>
              <a:t>2</a:t>
            </a:r>
            <a:r>
              <a:rPr lang="en-US" altLang="zh-CN" sz="2400" dirty="0">
                <a:solidFill>
                  <a:srgbClr val="C00000"/>
                </a:solidFill>
                <a:latin typeface="Calibri" pitchFamily="34" charset="0"/>
                <a:ea typeface="黑体" pitchFamily="49" charset="-122"/>
              </a:rPr>
              <a:t>… e</a:t>
            </a:r>
            <a:r>
              <a:rPr lang="en-US" altLang="zh-CN" sz="2400" baseline="-25000" dirty="0">
                <a:solidFill>
                  <a:srgbClr val="C00000"/>
                </a:solidFill>
                <a:latin typeface="Calibri" pitchFamily="34" charset="0"/>
                <a:ea typeface="黑体" pitchFamily="49" charset="-122"/>
              </a:rPr>
              <a:t>m-1</a:t>
            </a:r>
            <a:r>
              <a:rPr lang="en-US" altLang="zh-CN" sz="2400" dirty="0">
                <a:solidFill>
                  <a:srgbClr val="C00000"/>
                </a:solidFill>
                <a:latin typeface="Calibri" pitchFamily="34" charset="0"/>
                <a:ea typeface="黑体" pitchFamily="49" charset="-122"/>
              </a:rPr>
              <a:t>e</a:t>
            </a:r>
            <a:r>
              <a:rPr lang="en-US" altLang="zh-CN" sz="2400" baseline="-25000" dirty="0">
                <a:solidFill>
                  <a:srgbClr val="C00000"/>
                </a:solidFill>
                <a:latin typeface="Calibri" pitchFamily="34" charset="0"/>
                <a:ea typeface="黑体" pitchFamily="49" charset="-122"/>
              </a:rPr>
              <a:t>m</a:t>
            </a:r>
            <a:r>
              <a:rPr lang="en-US" altLang="zh-CN" sz="2400" dirty="0">
                <a:solidFill>
                  <a:srgbClr val="C00000"/>
                </a:solidFill>
                <a:latin typeface="Calibri" pitchFamily="34" charset="0"/>
                <a:ea typeface="黑体" pitchFamily="49" charset="-122"/>
              </a:rPr>
              <a:t>’&gt; </a:t>
            </a:r>
            <a:r>
              <a:rPr lang="zh-CN" altLang="en-US" sz="2400" b="0" dirty="0">
                <a:solidFill>
                  <a:srgbClr val="0070C0"/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  <a:sym typeface="Symbol" pitchFamily="18" charset="2"/>
              </a:rPr>
              <a:t>的投影为</a:t>
            </a:r>
            <a:r>
              <a:rPr lang="zh-CN" altLang="en-US" sz="2400" dirty="0">
                <a:solidFill>
                  <a:srgbClr val="C00000"/>
                </a:solidFill>
                <a:latin typeface="Calibri" pitchFamily="34" charset="0"/>
                <a:ea typeface="黑体" pitchFamily="49" charset="-122"/>
                <a:sym typeface="Symbol" pitchFamily="18" charset="2"/>
              </a:rPr>
              <a:t></a:t>
            </a:r>
            <a:r>
              <a:rPr lang="en-US" altLang="zh-CN" sz="2400" dirty="0">
                <a:solidFill>
                  <a:srgbClr val="C00000"/>
                </a:solidFill>
                <a:latin typeface="Calibri" pitchFamily="34" charset="0"/>
                <a:ea typeface="黑体" pitchFamily="49" charset="-122"/>
              </a:rPr>
              <a:t>’</a:t>
            </a:r>
            <a:r>
              <a:rPr lang="zh-CN" altLang="en-US" sz="2400" dirty="0">
                <a:solidFill>
                  <a:srgbClr val="C00000"/>
                </a:solidFill>
                <a:latin typeface="Calibri" pitchFamily="34" charset="0"/>
                <a:ea typeface="黑体" pitchFamily="49" charset="-122"/>
                <a:sym typeface="Symbol" pitchFamily="18" charset="2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Calibri" pitchFamily="34" charset="0"/>
                <a:ea typeface="黑体" pitchFamily="49" charset="-122"/>
                <a:sym typeface="Symbol" pitchFamily="18" charset="2"/>
              </a:rPr>
              <a:t>= </a:t>
            </a:r>
            <a:r>
              <a:rPr lang="en-US" altLang="zh-CN" sz="2400" dirty="0">
                <a:solidFill>
                  <a:srgbClr val="C00000"/>
                </a:solidFill>
                <a:latin typeface="Calibri" pitchFamily="34" charset="0"/>
                <a:ea typeface="黑体" pitchFamily="49" charset="-122"/>
              </a:rPr>
              <a:t>&lt;e</a:t>
            </a:r>
            <a:r>
              <a:rPr lang="en-US" altLang="zh-CN" sz="2400" baseline="-25000" dirty="0">
                <a:solidFill>
                  <a:srgbClr val="C00000"/>
                </a:solidFill>
                <a:latin typeface="Calibri" pitchFamily="34" charset="0"/>
                <a:ea typeface="黑体" pitchFamily="49" charset="-122"/>
              </a:rPr>
              <a:t>1</a:t>
            </a:r>
            <a:r>
              <a:rPr lang="en-US" altLang="zh-CN" sz="2400" dirty="0">
                <a:solidFill>
                  <a:srgbClr val="C00000"/>
                </a:solidFill>
                <a:latin typeface="Calibri" pitchFamily="34" charset="0"/>
                <a:ea typeface="黑体" pitchFamily="49" charset="-122"/>
              </a:rPr>
              <a:t>e</a:t>
            </a:r>
            <a:r>
              <a:rPr lang="en-US" altLang="zh-CN" sz="2400" baseline="-25000" dirty="0">
                <a:solidFill>
                  <a:srgbClr val="C00000"/>
                </a:solidFill>
                <a:latin typeface="Calibri" pitchFamily="34" charset="0"/>
                <a:ea typeface="黑体" pitchFamily="49" charset="-122"/>
              </a:rPr>
              <a:t>2</a:t>
            </a:r>
            <a:r>
              <a:rPr lang="en-US" altLang="zh-CN" sz="2400" dirty="0">
                <a:solidFill>
                  <a:srgbClr val="C00000"/>
                </a:solidFill>
                <a:latin typeface="Calibri" pitchFamily="34" charset="0"/>
                <a:ea typeface="黑体" pitchFamily="49" charset="-122"/>
              </a:rPr>
              <a:t>… e</a:t>
            </a:r>
            <a:r>
              <a:rPr lang="en-US" altLang="zh-CN" sz="2400" baseline="-25000" dirty="0">
                <a:solidFill>
                  <a:srgbClr val="C00000"/>
                </a:solidFill>
                <a:latin typeface="Calibri" pitchFamily="34" charset="0"/>
                <a:ea typeface="黑体" pitchFamily="49" charset="-122"/>
              </a:rPr>
              <a:t>n</a:t>
            </a:r>
            <a:r>
              <a:rPr lang="en-US" altLang="zh-CN" sz="2400" dirty="0">
                <a:solidFill>
                  <a:srgbClr val="C00000"/>
                </a:solidFill>
                <a:latin typeface="Calibri" pitchFamily="34" charset="0"/>
                <a:ea typeface="黑体" pitchFamily="49" charset="-122"/>
              </a:rPr>
              <a:t>&gt; (n &gt;= m)</a:t>
            </a:r>
            <a:r>
              <a:rPr lang="zh-CN" altLang="en-US" sz="2400" b="0" dirty="0">
                <a:latin typeface="黑体" pitchFamily="49" charset="-122"/>
                <a:ea typeface="黑体" pitchFamily="49" charset="-122"/>
              </a:rPr>
              <a:t>，</a:t>
            </a:r>
            <a:r>
              <a:rPr lang="zh-CN" altLang="en-US" sz="2400" b="0" dirty="0">
                <a:solidFill>
                  <a:srgbClr val="0070C0"/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</a:rPr>
              <a:t>则序列 </a:t>
            </a:r>
            <a:r>
              <a:rPr lang="zh-CN" altLang="en-US" sz="2400" dirty="0">
                <a:solidFill>
                  <a:srgbClr val="C00000"/>
                </a:solidFill>
                <a:latin typeface="Calibri" pitchFamily="34" charset="0"/>
                <a:ea typeface="黑体" pitchFamily="49" charset="-122"/>
                <a:sym typeface="Symbol" pitchFamily="18" charset="2"/>
              </a:rPr>
              <a:t></a:t>
            </a:r>
            <a:r>
              <a:rPr lang="zh-CN" altLang="en-US" sz="2400" b="0" dirty="0">
                <a:latin typeface="黑体" pitchFamily="49" charset="-122"/>
                <a:ea typeface="黑体" pitchFamily="49" charset="-122"/>
                <a:sym typeface="Symbol" pitchFamily="18" charset="2"/>
              </a:rPr>
              <a:t> </a:t>
            </a:r>
            <a:r>
              <a:rPr lang="zh-CN" altLang="en-US" sz="2400" b="0" dirty="0">
                <a:solidFill>
                  <a:srgbClr val="0070C0"/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  <a:sym typeface="Symbol" pitchFamily="18" charset="2"/>
              </a:rPr>
              <a:t>关于子序列 </a:t>
            </a:r>
            <a:r>
              <a:rPr lang="zh-CN" altLang="en-US" sz="2400" dirty="0">
                <a:solidFill>
                  <a:srgbClr val="C00000"/>
                </a:solidFill>
                <a:latin typeface="Calibri" pitchFamily="34" charset="0"/>
                <a:ea typeface="黑体" pitchFamily="49" charset="-122"/>
                <a:sym typeface="Symbol" pitchFamily="18" charset="2"/>
              </a:rPr>
              <a:t> </a:t>
            </a:r>
            <a:r>
              <a:rPr lang="zh-CN" altLang="en-US" sz="2400" b="0" dirty="0">
                <a:solidFill>
                  <a:srgbClr val="0070C0"/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  <a:sym typeface="Symbol" pitchFamily="18" charset="2"/>
              </a:rPr>
              <a:t>的后缀为</a:t>
            </a:r>
            <a:r>
              <a:rPr lang="zh-CN" altLang="en-US" sz="2400" b="0" dirty="0">
                <a:latin typeface="黑体" pitchFamily="49" charset="-122"/>
                <a:ea typeface="黑体" pitchFamily="49" charset="-122"/>
                <a:sym typeface="Symbol" pitchFamily="18" charset="2"/>
              </a:rPr>
              <a:t> </a:t>
            </a:r>
            <a:r>
              <a:rPr lang="en-US" altLang="zh-CN" sz="2400" dirty="0">
                <a:solidFill>
                  <a:srgbClr val="C00000"/>
                </a:solidFill>
                <a:latin typeface="Calibri" pitchFamily="34" charset="0"/>
                <a:ea typeface="黑体" pitchFamily="49" charset="-122"/>
              </a:rPr>
              <a:t>&lt;e</a:t>
            </a:r>
            <a:r>
              <a:rPr lang="en-US" altLang="zh-CN" sz="2400" baseline="-25000" dirty="0">
                <a:solidFill>
                  <a:srgbClr val="C00000"/>
                </a:solidFill>
                <a:latin typeface="Calibri" pitchFamily="34" charset="0"/>
                <a:ea typeface="黑体" pitchFamily="49" charset="-122"/>
              </a:rPr>
              <a:t>m</a:t>
            </a:r>
            <a:r>
              <a:rPr lang="en-US" altLang="zh-CN" sz="2400" dirty="0">
                <a:solidFill>
                  <a:srgbClr val="C00000"/>
                </a:solidFill>
                <a:latin typeface="Calibri" pitchFamily="34" charset="0"/>
                <a:ea typeface="黑体" pitchFamily="49" charset="-122"/>
              </a:rPr>
              <a:t>”e</a:t>
            </a:r>
            <a:r>
              <a:rPr lang="en-US" altLang="zh-CN" sz="2400" baseline="-25000" dirty="0">
                <a:solidFill>
                  <a:srgbClr val="C00000"/>
                </a:solidFill>
                <a:latin typeface="Calibri" pitchFamily="34" charset="0"/>
                <a:ea typeface="黑体" pitchFamily="49" charset="-122"/>
              </a:rPr>
              <a:t>m+1</a:t>
            </a:r>
            <a:r>
              <a:rPr lang="en-US" altLang="zh-CN" sz="2400" dirty="0">
                <a:solidFill>
                  <a:srgbClr val="C00000"/>
                </a:solidFill>
                <a:latin typeface="Calibri" pitchFamily="34" charset="0"/>
                <a:ea typeface="黑体" pitchFamily="49" charset="-122"/>
              </a:rPr>
              <a:t>… e</a:t>
            </a:r>
            <a:r>
              <a:rPr lang="en-US" altLang="zh-CN" sz="2400" baseline="-25000" dirty="0">
                <a:solidFill>
                  <a:srgbClr val="C00000"/>
                </a:solidFill>
                <a:latin typeface="Calibri" pitchFamily="34" charset="0"/>
                <a:ea typeface="黑体" pitchFamily="49" charset="-122"/>
              </a:rPr>
              <a:t>n</a:t>
            </a:r>
            <a:r>
              <a:rPr lang="en-US" altLang="zh-CN" sz="2400" dirty="0">
                <a:solidFill>
                  <a:srgbClr val="C00000"/>
                </a:solidFill>
                <a:latin typeface="Calibri" pitchFamily="34" charset="0"/>
                <a:ea typeface="黑体" pitchFamily="49" charset="-122"/>
              </a:rPr>
              <a:t>&gt; </a:t>
            </a:r>
            <a:r>
              <a:rPr lang="zh-CN" altLang="en-US" sz="2400" b="0" dirty="0">
                <a:solidFill>
                  <a:srgbClr val="0070C0"/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</a:rPr>
              <a:t>， 其中 </a:t>
            </a:r>
            <a:r>
              <a:rPr lang="en-US" altLang="zh-CN" sz="2400" dirty="0" err="1">
                <a:solidFill>
                  <a:srgbClr val="C00000"/>
                </a:solidFill>
                <a:latin typeface="Calibri" pitchFamily="34" charset="0"/>
                <a:ea typeface="黑体" pitchFamily="49" charset="-122"/>
              </a:rPr>
              <a:t>e</a:t>
            </a:r>
            <a:r>
              <a:rPr lang="en-US" altLang="zh-CN" sz="2400" baseline="-25000" dirty="0" err="1">
                <a:solidFill>
                  <a:srgbClr val="C00000"/>
                </a:solidFill>
                <a:latin typeface="Calibri" pitchFamily="34" charset="0"/>
                <a:ea typeface="黑体" pitchFamily="49" charset="-122"/>
              </a:rPr>
              <a:t>m</a:t>
            </a:r>
            <a:r>
              <a:rPr lang="en-US" altLang="zh-CN" sz="2400" dirty="0">
                <a:solidFill>
                  <a:srgbClr val="C00000"/>
                </a:solidFill>
                <a:latin typeface="Calibri" pitchFamily="34" charset="0"/>
                <a:ea typeface="黑体" pitchFamily="49" charset="-122"/>
              </a:rPr>
              <a:t>” = (</a:t>
            </a:r>
            <a:r>
              <a:rPr lang="en-US" altLang="zh-CN" sz="2400" dirty="0" err="1">
                <a:solidFill>
                  <a:srgbClr val="C00000"/>
                </a:solidFill>
                <a:latin typeface="Calibri" pitchFamily="34" charset="0"/>
                <a:ea typeface="黑体" pitchFamily="49" charset="-122"/>
              </a:rPr>
              <a:t>e</a:t>
            </a:r>
            <a:r>
              <a:rPr lang="en-US" altLang="zh-CN" sz="2400" baseline="-25000" dirty="0" err="1">
                <a:solidFill>
                  <a:srgbClr val="C00000"/>
                </a:solidFill>
                <a:latin typeface="Calibri" pitchFamily="34" charset="0"/>
                <a:ea typeface="黑体" pitchFamily="49" charset="-122"/>
              </a:rPr>
              <a:t>m</a:t>
            </a:r>
            <a:r>
              <a:rPr lang="en-US" altLang="zh-CN" sz="2400" dirty="0">
                <a:solidFill>
                  <a:srgbClr val="C00000"/>
                </a:solidFill>
                <a:latin typeface="Calibri" pitchFamily="34" charset="0"/>
                <a:ea typeface="黑体" pitchFamily="49" charset="-122"/>
              </a:rPr>
              <a:t> - </a:t>
            </a:r>
            <a:r>
              <a:rPr lang="en-US" altLang="zh-CN" sz="2400" dirty="0" err="1">
                <a:solidFill>
                  <a:srgbClr val="C00000"/>
                </a:solidFill>
                <a:latin typeface="Calibri" pitchFamily="34" charset="0"/>
                <a:ea typeface="黑体" pitchFamily="49" charset="-122"/>
              </a:rPr>
              <a:t>e</a:t>
            </a:r>
            <a:r>
              <a:rPr lang="en-US" altLang="zh-CN" sz="2400" baseline="-25000" dirty="0" err="1">
                <a:solidFill>
                  <a:srgbClr val="C00000"/>
                </a:solidFill>
                <a:latin typeface="Calibri" pitchFamily="34" charset="0"/>
                <a:ea typeface="黑体" pitchFamily="49" charset="-122"/>
              </a:rPr>
              <a:t>m</a:t>
            </a:r>
            <a:r>
              <a:rPr lang="en-US" altLang="zh-CN" sz="2400" dirty="0">
                <a:solidFill>
                  <a:srgbClr val="C00000"/>
                </a:solidFill>
                <a:latin typeface="Calibri" pitchFamily="34" charset="0"/>
                <a:ea typeface="黑体" pitchFamily="49" charset="-122"/>
              </a:rPr>
              <a:t>’)</a:t>
            </a:r>
          </a:p>
        </p:txBody>
      </p:sp>
    </p:spTree>
    <p:extLst>
      <p:ext uri="{BB962C8B-B14F-4D97-AF65-F5344CB8AC3E}">
        <p14:creationId xmlns:p14="http://schemas.microsoft.com/office/powerpoint/2010/main" val="723189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01"/>
    </mc:Choice>
    <mc:Fallback xmlns="">
      <p:transition spd="slow" advTm="15501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827584" y="116632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0" kern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4.2 </a:t>
            </a:r>
            <a:r>
              <a:rPr lang="en-US" altLang="zh-CN" sz="3600" b="0" kern="0" dirty="0" err="1">
                <a:solidFill>
                  <a:srgbClr val="1557AE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PrefixSpan</a:t>
            </a:r>
            <a:r>
              <a:rPr lang="zh-CN" altLang="en-US" sz="3600" b="0" kern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算法</a:t>
            </a:r>
            <a:endParaRPr lang="en-US" altLang="zh-CN" sz="2800" kern="0" dirty="0">
              <a:solidFill>
                <a:srgbClr val="1557AE"/>
              </a:solidFill>
              <a:latin typeface="Times New Roman" panose="02020603050405020304" pitchFamily="18" charset="0"/>
              <a:ea typeface="方正兰亭中黑_GBK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2E8B1314-C1BA-485F-ADE5-B2507899CF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000" y="1196752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9900" indent="-46990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9pPr>
          </a:lstStyle>
          <a:p>
            <a: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zh-CN" altLang="en-US" sz="2800" dirty="0">
                <a:solidFill>
                  <a:srgbClr val="0070C0"/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</a:rPr>
              <a:t>例子</a:t>
            </a:r>
            <a:r>
              <a:rPr lang="zh-CN" altLang="en-US" sz="2800" dirty="0">
                <a:solidFill>
                  <a:srgbClr val="0070C0"/>
                </a:solidFill>
                <a:latin typeface="Calibri" pitchFamily="34" charset="0"/>
                <a:ea typeface="黑体" pitchFamily="49" charset="-122"/>
              </a:rPr>
              <a:t>：</a:t>
            </a:r>
            <a:r>
              <a:rPr lang="zh-CN" altLang="en-US" sz="2800" dirty="0">
                <a:latin typeface="Calibri" pitchFamily="34" charset="0"/>
                <a:ea typeface="黑体" pitchFamily="49" charset="-122"/>
              </a:rPr>
              <a:t> </a:t>
            </a:r>
            <a:r>
              <a:rPr lang="en-US" altLang="zh-CN" sz="2800" dirty="0">
                <a:solidFill>
                  <a:srgbClr val="0070C0"/>
                </a:solidFill>
                <a:latin typeface="Calibri" pitchFamily="34" charset="0"/>
                <a:ea typeface="黑体" pitchFamily="49" charset="-122"/>
              </a:rPr>
              <a:t>&lt;a(</a:t>
            </a:r>
            <a:r>
              <a:rPr lang="en-US" altLang="zh-CN" sz="2800" dirty="0" err="1">
                <a:solidFill>
                  <a:srgbClr val="0070C0"/>
                </a:solidFill>
                <a:latin typeface="Calibri" pitchFamily="34" charset="0"/>
                <a:ea typeface="黑体" pitchFamily="49" charset="-122"/>
              </a:rPr>
              <a:t>abc</a:t>
            </a:r>
            <a:r>
              <a:rPr lang="en-US" altLang="zh-CN" sz="2800" dirty="0">
                <a:solidFill>
                  <a:srgbClr val="0070C0"/>
                </a:solidFill>
                <a:latin typeface="Calibri" pitchFamily="34" charset="0"/>
                <a:ea typeface="黑体" pitchFamily="49" charset="-122"/>
              </a:rPr>
              <a:t>)(ac)d(</a:t>
            </a:r>
            <a:r>
              <a:rPr lang="en-US" altLang="zh-CN" sz="2800" dirty="0" err="1">
                <a:solidFill>
                  <a:srgbClr val="0070C0"/>
                </a:solidFill>
                <a:latin typeface="Calibri" pitchFamily="34" charset="0"/>
                <a:ea typeface="黑体" pitchFamily="49" charset="-122"/>
              </a:rPr>
              <a:t>cf</a:t>
            </a:r>
            <a:r>
              <a:rPr lang="en-US" altLang="zh-CN" sz="2800" dirty="0">
                <a:solidFill>
                  <a:srgbClr val="0070C0"/>
                </a:solidFill>
                <a:latin typeface="Calibri" pitchFamily="34" charset="0"/>
                <a:ea typeface="黑体" pitchFamily="49" charset="-122"/>
              </a:rPr>
              <a:t>)&gt;</a:t>
            </a:r>
          </a:p>
        </p:txBody>
      </p:sp>
      <p:sp>
        <p:nvSpPr>
          <p:cNvPr id="4" name="Line 4">
            <a:extLst>
              <a:ext uri="{FF2B5EF4-FFF2-40B4-BE49-F238E27FC236}">
                <a16:creationId xmlns:a16="http://schemas.microsoft.com/office/drawing/2014/main" id="{A96FAD6A-6A2F-4A9B-986F-C4A62C6A1F5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270075" y="1753964"/>
            <a:ext cx="0" cy="457200"/>
          </a:xfrm>
          <a:prstGeom prst="line">
            <a:avLst/>
          </a:prstGeom>
          <a:noFill/>
          <a:ln w="25400" cap="sq">
            <a:solidFill>
              <a:schemeClr val="accent2">
                <a:lumMod val="40000"/>
                <a:lumOff val="60000"/>
              </a:schemeClr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 sz="28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3075F676-2E0A-4DFB-B4DA-B2320029CB3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557413" y="1761902"/>
            <a:ext cx="0" cy="914400"/>
          </a:xfrm>
          <a:prstGeom prst="line">
            <a:avLst/>
          </a:prstGeom>
          <a:noFill/>
          <a:ln w="25400" cap="sq">
            <a:solidFill>
              <a:schemeClr val="accent2">
                <a:lumMod val="40000"/>
                <a:lumOff val="60000"/>
              </a:schemeClr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 sz="28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6" name="Line 6">
            <a:extLst>
              <a:ext uri="{FF2B5EF4-FFF2-40B4-BE49-F238E27FC236}">
                <a16:creationId xmlns:a16="http://schemas.microsoft.com/office/drawing/2014/main" id="{030E5CF1-E315-4DF9-BE7B-79A914AE74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773313" y="1753964"/>
            <a:ext cx="0" cy="1524000"/>
          </a:xfrm>
          <a:prstGeom prst="line">
            <a:avLst/>
          </a:prstGeom>
          <a:noFill/>
          <a:ln w="25400" cap="sq">
            <a:solidFill>
              <a:schemeClr val="accent2">
                <a:lumMod val="40000"/>
                <a:lumOff val="60000"/>
              </a:schemeClr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 sz="28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7" name="Line 7">
            <a:extLst>
              <a:ext uri="{FF2B5EF4-FFF2-40B4-BE49-F238E27FC236}">
                <a16:creationId xmlns:a16="http://schemas.microsoft.com/office/drawing/2014/main" id="{950A064E-B696-4620-B653-8BEE967F8D6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990800" y="1753964"/>
            <a:ext cx="0" cy="2209800"/>
          </a:xfrm>
          <a:prstGeom prst="line">
            <a:avLst/>
          </a:prstGeom>
          <a:noFill/>
          <a:ln w="25400" cap="sq">
            <a:solidFill>
              <a:schemeClr val="accent2">
                <a:lumMod val="40000"/>
                <a:lumOff val="60000"/>
              </a:schemeClr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zh-CN" altLang="en-US" sz="2800">
              <a:latin typeface="Calibri" pitchFamily="34" charset="0"/>
              <a:ea typeface="宋体" pitchFamily="2" charset="-122"/>
              <a:cs typeface="Calibri" pitchFamily="34" charset="0"/>
            </a:endParaRPr>
          </a:p>
        </p:txBody>
      </p:sp>
      <p:sp>
        <p:nvSpPr>
          <p:cNvPr id="8" name="Text Box 8">
            <a:extLst>
              <a:ext uri="{FF2B5EF4-FFF2-40B4-BE49-F238E27FC236}">
                <a16:creationId xmlns:a16="http://schemas.microsoft.com/office/drawing/2014/main" id="{410DD2C2-5F05-48D0-A381-1D743CEEEA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25" y="2176239"/>
            <a:ext cx="7223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0070C0"/>
                </a:solidFill>
                <a:latin typeface="Calibri" pitchFamily="34" charset="0"/>
                <a:ea typeface="黑体" pitchFamily="49" charset="-122"/>
              </a:rPr>
              <a:t>&lt;a&gt;</a:t>
            </a:r>
          </a:p>
        </p:txBody>
      </p:sp>
      <p:sp>
        <p:nvSpPr>
          <p:cNvPr id="9" name="Text Box 9">
            <a:extLst>
              <a:ext uri="{FF2B5EF4-FFF2-40B4-BE49-F238E27FC236}">
                <a16:creationId xmlns:a16="http://schemas.microsoft.com/office/drawing/2014/main" id="{A67C93D5-1135-4F0F-9639-CFA926000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9713" y="2668364"/>
            <a:ext cx="900112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0070C0"/>
                </a:solidFill>
                <a:latin typeface="Calibri" pitchFamily="34" charset="0"/>
                <a:ea typeface="黑体" pitchFamily="49" charset="-122"/>
              </a:rPr>
              <a:t>&lt;aa&gt;</a:t>
            </a:r>
          </a:p>
        </p:txBody>
      </p:sp>
      <p:sp>
        <p:nvSpPr>
          <p:cNvPr id="10" name="Text Box 10">
            <a:extLst>
              <a:ext uri="{FF2B5EF4-FFF2-40B4-BE49-F238E27FC236}">
                <a16:creationId xmlns:a16="http://schemas.microsoft.com/office/drawing/2014/main" id="{8C484827-D98E-4FB7-B60C-54D0BE9DDB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04963" y="3277964"/>
            <a:ext cx="98583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0070C0"/>
                </a:solidFill>
                <a:latin typeface="Calibri" pitchFamily="34" charset="0"/>
                <a:ea typeface="黑体" pitchFamily="49" charset="-122"/>
              </a:rPr>
              <a:t>a(ab)</a:t>
            </a: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A47BEA6C-FDF6-420D-862B-B2F005E1F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0675" y="3963764"/>
            <a:ext cx="11430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0070C0"/>
                </a:solidFill>
                <a:latin typeface="Calibri" pitchFamily="34" charset="0"/>
                <a:ea typeface="黑体" pitchFamily="49" charset="-122"/>
              </a:rPr>
              <a:t>a(</a:t>
            </a:r>
            <a:r>
              <a:rPr lang="en-US" altLang="zh-CN" sz="2800" dirty="0" err="1">
                <a:solidFill>
                  <a:srgbClr val="0070C0"/>
                </a:solidFill>
                <a:latin typeface="Calibri" pitchFamily="34" charset="0"/>
                <a:ea typeface="黑体" pitchFamily="49" charset="-122"/>
              </a:rPr>
              <a:t>abc</a:t>
            </a:r>
            <a:r>
              <a:rPr lang="en-US" altLang="zh-CN" sz="2800" dirty="0">
                <a:solidFill>
                  <a:srgbClr val="0070C0"/>
                </a:solidFill>
                <a:latin typeface="Calibri" pitchFamily="34" charset="0"/>
                <a:ea typeface="黑体" pitchFamily="49" charset="-122"/>
              </a:rPr>
              <a:t>)</a:t>
            </a:r>
          </a:p>
        </p:txBody>
      </p:sp>
      <p:sp>
        <p:nvSpPr>
          <p:cNvPr id="12" name="Line 12">
            <a:extLst>
              <a:ext uri="{FF2B5EF4-FFF2-40B4-BE49-F238E27FC236}">
                <a16:creationId xmlns:a16="http://schemas.microsoft.com/office/drawing/2014/main" id="{B98F4AA9-2EA2-4CFD-84FE-8CB562184C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73363" y="2439764"/>
            <a:ext cx="2481262" cy="0"/>
          </a:xfrm>
          <a:prstGeom prst="line">
            <a:avLst/>
          </a:prstGeom>
          <a:noFill/>
          <a:ln w="50800" cap="sq">
            <a:solidFill>
              <a:srgbClr val="00B0F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Text Box 13">
            <a:extLst>
              <a:ext uri="{FF2B5EF4-FFF2-40B4-BE49-F238E27FC236}">
                <a16:creationId xmlns:a16="http://schemas.microsoft.com/office/drawing/2014/main" id="{09129E42-D98A-43A5-98AE-8A77C0D7F1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03863" y="2176239"/>
            <a:ext cx="25288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0070C0"/>
                </a:solidFill>
                <a:latin typeface="Calibri" pitchFamily="34" charset="0"/>
                <a:ea typeface="黑体" pitchFamily="49" charset="-122"/>
              </a:rPr>
              <a:t>&lt;(</a:t>
            </a:r>
            <a:r>
              <a:rPr lang="en-US" altLang="zh-CN" sz="2800" dirty="0" err="1">
                <a:solidFill>
                  <a:srgbClr val="0070C0"/>
                </a:solidFill>
                <a:latin typeface="Calibri" pitchFamily="34" charset="0"/>
                <a:ea typeface="黑体" pitchFamily="49" charset="-122"/>
              </a:rPr>
              <a:t>abc</a:t>
            </a:r>
            <a:r>
              <a:rPr lang="en-US" altLang="zh-CN" sz="2800" dirty="0">
                <a:solidFill>
                  <a:srgbClr val="0070C0"/>
                </a:solidFill>
                <a:latin typeface="Calibri" pitchFamily="34" charset="0"/>
                <a:ea typeface="黑体" pitchFamily="49" charset="-122"/>
              </a:rPr>
              <a:t>)(ac)d(</a:t>
            </a:r>
            <a:r>
              <a:rPr lang="en-US" altLang="zh-CN" sz="2800" dirty="0" err="1">
                <a:solidFill>
                  <a:srgbClr val="0070C0"/>
                </a:solidFill>
                <a:latin typeface="Calibri" pitchFamily="34" charset="0"/>
                <a:ea typeface="黑体" pitchFamily="49" charset="-122"/>
              </a:rPr>
              <a:t>cf</a:t>
            </a:r>
            <a:r>
              <a:rPr lang="en-US" altLang="zh-CN" sz="2800" dirty="0">
                <a:solidFill>
                  <a:srgbClr val="0070C0"/>
                </a:solidFill>
                <a:latin typeface="Calibri" pitchFamily="34" charset="0"/>
                <a:ea typeface="黑体" pitchFamily="49" charset="-122"/>
              </a:rPr>
              <a:t>)&gt;</a:t>
            </a:r>
          </a:p>
        </p:txBody>
      </p:sp>
      <p:sp>
        <p:nvSpPr>
          <p:cNvPr id="14" name="Line 14">
            <a:extLst>
              <a:ext uri="{FF2B5EF4-FFF2-40B4-BE49-F238E27FC236}">
                <a16:creationId xmlns:a16="http://schemas.microsoft.com/office/drawing/2014/main" id="{2CBE61FC-47AC-40C6-82C8-BE33AE48275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73363" y="2973164"/>
            <a:ext cx="2481262" cy="0"/>
          </a:xfrm>
          <a:prstGeom prst="line">
            <a:avLst/>
          </a:prstGeom>
          <a:noFill/>
          <a:ln w="50800" cap="sq">
            <a:solidFill>
              <a:srgbClr val="00B0F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Text Box 15">
            <a:extLst>
              <a:ext uri="{FF2B5EF4-FFF2-40B4-BE49-F238E27FC236}">
                <a16:creationId xmlns:a16="http://schemas.microsoft.com/office/drawing/2014/main" id="{0DD7F581-4191-490C-BAB2-29A7C8215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27663" y="2709639"/>
            <a:ext cx="2528887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0070C0"/>
                </a:solidFill>
                <a:latin typeface="Calibri" pitchFamily="34" charset="0"/>
                <a:ea typeface="黑体" pitchFamily="49" charset="-122"/>
              </a:rPr>
              <a:t>&lt;(_</a:t>
            </a:r>
            <a:r>
              <a:rPr lang="en-US" altLang="zh-CN" sz="2800" dirty="0" err="1">
                <a:solidFill>
                  <a:srgbClr val="0070C0"/>
                </a:solidFill>
                <a:latin typeface="Calibri" pitchFamily="34" charset="0"/>
                <a:ea typeface="黑体" pitchFamily="49" charset="-122"/>
              </a:rPr>
              <a:t>bc</a:t>
            </a:r>
            <a:r>
              <a:rPr lang="en-US" altLang="zh-CN" sz="2800" dirty="0">
                <a:solidFill>
                  <a:srgbClr val="0070C0"/>
                </a:solidFill>
                <a:latin typeface="Calibri" pitchFamily="34" charset="0"/>
                <a:ea typeface="黑体" pitchFamily="49" charset="-122"/>
              </a:rPr>
              <a:t>)(ac)d(</a:t>
            </a:r>
            <a:r>
              <a:rPr lang="en-US" altLang="zh-CN" sz="2800" dirty="0" err="1">
                <a:solidFill>
                  <a:srgbClr val="0070C0"/>
                </a:solidFill>
                <a:latin typeface="Calibri" pitchFamily="34" charset="0"/>
                <a:ea typeface="黑体" pitchFamily="49" charset="-122"/>
              </a:rPr>
              <a:t>cf</a:t>
            </a:r>
            <a:r>
              <a:rPr lang="en-US" altLang="zh-CN" sz="2800" dirty="0">
                <a:solidFill>
                  <a:srgbClr val="0070C0"/>
                </a:solidFill>
                <a:latin typeface="Calibri" pitchFamily="34" charset="0"/>
                <a:ea typeface="黑体" pitchFamily="49" charset="-122"/>
              </a:rPr>
              <a:t>)&gt;</a:t>
            </a:r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CA534C5D-8DBC-4505-B5FC-FFB223B18E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0550" y="4649564"/>
            <a:ext cx="912813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0070C0"/>
                </a:solidFill>
                <a:latin typeface="Calibri" pitchFamily="34" charset="0"/>
                <a:ea typeface="黑体" pitchFamily="49" charset="-122"/>
              </a:rPr>
              <a:t>&lt;ab&gt;</a:t>
            </a:r>
          </a:p>
        </p:txBody>
      </p:sp>
      <p:sp>
        <p:nvSpPr>
          <p:cNvPr id="18" name="Line 18">
            <a:extLst>
              <a:ext uri="{FF2B5EF4-FFF2-40B4-BE49-F238E27FC236}">
                <a16:creationId xmlns:a16="http://schemas.microsoft.com/office/drawing/2014/main" id="{16351CCD-FF14-44BC-B0A0-6AA9568654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173363" y="4878164"/>
            <a:ext cx="2481262" cy="0"/>
          </a:xfrm>
          <a:prstGeom prst="line">
            <a:avLst/>
          </a:prstGeom>
          <a:noFill/>
          <a:ln w="50800" cap="sq">
            <a:solidFill>
              <a:srgbClr val="00B0F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Text Box 19">
            <a:extLst>
              <a:ext uri="{FF2B5EF4-FFF2-40B4-BE49-F238E27FC236}">
                <a16:creationId xmlns:a16="http://schemas.microsoft.com/office/drawing/2014/main" id="{FB1C55F0-B377-4D61-BB1F-513AD3D41B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14975" y="4614639"/>
            <a:ext cx="2336800" cy="523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en-US" altLang="zh-CN" sz="2800" dirty="0">
                <a:solidFill>
                  <a:srgbClr val="0070C0"/>
                </a:solidFill>
                <a:latin typeface="Calibri" pitchFamily="34" charset="0"/>
                <a:ea typeface="黑体" pitchFamily="49" charset="-122"/>
              </a:rPr>
              <a:t>&lt;(_c)(ac)d(</a:t>
            </a:r>
            <a:r>
              <a:rPr lang="en-US" altLang="zh-CN" sz="2800" dirty="0" err="1">
                <a:solidFill>
                  <a:srgbClr val="0070C0"/>
                </a:solidFill>
                <a:latin typeface="Calibri" pitchFamily="34" charset="0"/>
                <a:ea typeface="黑体" pitchFamily="49" charset="-122"/>
              </a:rPr>
              <a:t>cf</a:t>
            </a:r>
            <a:r>
              <a:rPr lang="en-US" altLang="zh-CN" sz="2800" dirty="0">
                <a:solidFill>
                  <a:srgbClr val="0070C0"/>
                </a:solidFill>
                <a:latin typeface="Calibri" pitchFamily="34" charset="0"/>
                <a:ea typeface="黑体" pitchFamily="49" charset="-122"/>
              </a:rPr>
              <a:t>)&gt;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4ED376D-F4F1-472F-9F45-AB565C9288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4850" y="5265514"/>
            <a:ext cx="1538288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altLang="zh-TW" sz="280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&lt;a(bc)&gt; ?</a:t>
            </a:r>
          </a:p>
        </p:txBody>
      </p:sp>
    </p:spTree>
    <p:extLst>
      <p:ext uri="{BB962C8B-B14F-4D97-AF65-F5344CB8AC3E}">
        <p14:creationId xmlns:p14="http://schemas.microsoft.com/office/powerpoint/2010/main" val="1789315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01"/>
    </mc:Choice>
    <mc:Fallback xmlns="">
      <p:transition spd="slow" advTm="15501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827584" y="116632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0" kern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4.2 </a:t>
            </a:r>
            <a:r>
              <a:rPr lang="en-US" altLang="zh-CN" sz="3600" kern="0" dirty="0" err="1">
                <a:solidFill>
                  <a:srgbClr val="1557AE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PrefixSpan</a:t>
            </a:r>
            <a:r>
              <a:rPr lang="zh-CN" altLang="en-US" sz="3600" b="0" kern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算法</a:t>
            </a:r>
            <a:endParaRPr lang="en-US" altLang="zh-CN" sz="2800" kern="0" dirty="0">
              <a:solidFill>
                <a:srgbClr val="1557AE"/>
              </a:solidFill>
              <a:latin typeface="Times New Roman" panose="02020603050405020304" pitchFamily="18" charset="0"/>
              <a:ea typeface="方正兰亭中黑_GBK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4AEFE67A-6B64-4B5B-8729-4A0DAB8D03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516" y="908720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9900" indent="-46990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9pPr>
          </a:lstStyle>
          <a:p>
            <a:pPr algn="l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zh-CN" altLang="en-US" sz="2800" dirty="0">
                <a:solidFill>
                  <a:srgbClr val="0070C0"/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</a:rPr>
              <a:t>例子：前缀</a:t>
            </a:r>
            <a:endParaRPr lang="en-US" altLang="zh-CN" sz="2800" dirty="0">
              <a:solidFill>
                <a:srgbClr val="0070C0"/>
              </a:solidFill>
              <a:latin typeface="方正兰亭中黑_GBK" panose="02000000000000000000" pitchFamily="2" charset="-122"/>
              <a:ea typeface="方正兰亭中黑_GBK" panose="02000000000000000000" pitchFamily="2" charset="-122"/>
            </a:endParaRPr>
          </a:p>
          <a:p>
            <a:pPr lvl="1" algn="l">
              <a:lnSpc>
                <a:spcPct val="150000"/>
              </a:lnSpc>
            </a:pPr>
            <a:r>
              <a:rPr lang="el-GR" altLang="zh-CN" sz="1600" dirty="0">
                <a:solidFill>
                  <a:srgbClr val="FF0000"/>
                </a:solidFill>
              </a:rPr>
              <a:t>α =&lt;</a:t>
            </a:r>
            <a:r>
              <a:rPr lang="en-US" altLang="zh-CN" sz="1600" dirty="0">
                <a:solidFill>
                  <a:srgbClr val="FF0000"/>
                </a:solidFill>
              </a:rPr>
              <a:t>a(</a:t>
            </a:r>
            <a:r>
              <a:rPr lang="en-US" altLang="zh-CN" sz="1600" dirty="0" err="1">
                <a:solidFill>
                  <a:srgbClr val="FF0000"/>
                </a:solidFill>
              </a:rPr>
              <a:t>abc</a:t>
            </a:r>
            <a:r>
              <a:rPr lang="en-US" altLang="zh-CN" sz="1600" dirty="0">
                <a:solidFill>
                  <a:srgbClr val="FF0000"/>
                </a:solidFill>
              </a:rPr>
              <a:t>)(ac)d(</a:t>
            </a:r>
            <a:r>
              <a:rPr lang="en-US" altLang="zh-CN" sz="1600" dirty="0" err="1">
                <a:solidFill>
                  <a:srgbClr val="FF0000"/>
                </a:solidFill>
              </a:rPr>
              <a:t>cf</a:t>
            </a:r>
            <a:r>
              <a:rPr lang="en-US" altLang="zh-CN" sz="1600" dirty="0">
                <a:solidFill>
                  <a:srgbClr val="FF0000"/>
                </a:solidFill>
              </a:rPr>
              <a:t>)&gt; </a:t>
            </a:r>
            <a:endParaRPr lang="sr-Latn-CS" altLang="zh-CN" sz="1600" dirty="0">
              <a:solidFill>
                <a:srgbClr val="FF0000"/>
              </a:solidFill>
            </a:endParaRPr>
          </a:p>
          <a:p>
            <a:pPr lvl="1" algn="l">
              <a:lnSpc>
                <a:spcPct val="150000"/>
              </a:lnSpc>
            </a:pPr>
            <a:r>
              <a:rPr lang="el-GR" altLang="zh-CN" sz="1600" dirty="0">
                <a:solidFill>
                  <a:srgbClr val="FF0000"/>
                </a:solidFill>
              </a:rPr>
              <a:t>β =&lt;</a:t>
            </a:r>
            <a:r>
              <a:rPr lang="en-US" altLang="zh-CN" sz="1600" dirty="0">
                <a:solidFill>
                  <a:srgbClr val="FF0000"/>
                </a:solidFill>
              </a:rPr>
              <a:t>a(</a:t>
            </a:r>
            <a:r>
              <a:rPr lang="en-US" altLang="zh-CN" sz="1600" dirty="0" err="1">
                <a:solidFill>
                  <a:srgbClr val="FF0000"/>
                </a:solidFill>
              </a:rPr>
              <a:t>abc</a:t>
            </a:r>
            <a:r>
              <a:rPr lang="en-US" altLang="zh-CN" sz="1600" dirty="0">
                <a:solidFill>
                  <a:srgbClr val="FF0000"/>
                </a:solidFill>
              </a:rPr>
              <a:t>)a&gt;</a:t>
            </a:r>
            <a:endParaRPr lang="sr-Latn-CS" altLang="zh-CN" baseline="-25000" dirty="0">
              <a:solidFill>
                <a:srgbClr val="FF0000"/>
              </a:solidFill>
            </a:endParaRPr>
          </a:p>
          <a:p>
            <a:pPr algn="l"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</a:pPr>
            <a:endParaRPr lang="en-US" altLang="zh-CN" sz="2800" dirty="0">
              <a:latin typeface="Calibri" pitchFamily="34" charset="0"/>
              <a:ea typeface="黑体" pitchFamily="49" charset="-122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010ECBF-C2E8-4674-9767-B2717AB06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516" y="2477804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9900" indent="-46990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9pPr>
          </a:lstStyle>
          <a:p>
            <a:pPr algn="l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zh-CN" altLang="en-US" sz="2800" dirty="0">
                <a:solidFill>
                  <a:srgbClr val="0070C0"/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</a:rPr>
              <a:t>例子：投影</a:t>
            </a:r>
            <a:endParaRPr lang="en-US" altLang="zh-CN" sz="2800" dirty="0">
              <a:solidFill>
                <a:srgbClr val="0070C0"/>
              </a:solidFill>
              <a:latin typeface="方正兰亭中黑_GBK" panose="02000000000000000000" pitchFamily="2" charset="-122"/>
              <a:ea typeface="方正兰亭中黑_GBK" panose="02000000000000000000" pitchFamily="2" charset="-122"/>
            </a:endParaRPr>
          </a:p>
          <a:p>
            <a:pPr lvl="1" algn="l">
              <a:lnSpc>
                <a:spcPct val="150000"/>
              </a:lnSpc>
              <a:buClr>
                <a:schemeClr val="accent2"/>
              </a:buClr>
              <a:buSzPct val="80000"/>
              <a:defRPr/>
            </a:pPr>
            <a:r>
              <a:rPr lang="el-GR" altLang="zh-CN" sz="1600" dirty="0">
                <a:solidFill>
                  <a:srgbClr val="FF0000"/>
                </a:solidFill>
              </a:rPr>
              <a:t>α =&lt;</a:t>
            </a:r>
            <a:r>
              <a:rPr lang="en-US" altLang="zh-CN" sz="1600" dirty="0">
                <a:solidFill>
                  <a:srgbClr val="FF0000"/>
                </a:solidFill>
              </a:rPr>
              <a:t>a(</a:t>
            </a:r>
            <a:r>
              <a:rPr lang="en-US" altLang="zh-CN" sz="1600" dirty="0" err="1">
                <a:solidFill>
                  <a:srgbClr val="FF0000"/>
                </a:solidFill>
              </a:rPr>
              <a:t>abc</a:t>
            </a:r>
            <a:r>
              <a:rPr lang="en-US" altLang="zh-CN" sz="1600" dirty="0">
                <a:solidFill>
                  <a:srgbClr val="FF0000"/>
                </a:solidFill>
              </a:rPr>
              <a:t>)(ac)d(</a:t>
            </a:r>
            <a:r>
              <a:rPr lang="en-US" altLang="zh-CN" sz="1600" dirty="0" err="1">
                <a:solidFill>
                  <a:srgbClr val="FF0000"/>
                </a:solidFill>
              </a:rPr>
              <a:t>cf</a:t>
            </a:r>
            <a:r>
              <a:rPr lang="en-US" altLang="zh-CN" sz="1600" dirty="0">
                <a:solidFill>
                  <a:srgbClr val="FF0000"/>
                </a:solidFill>
              </a:rPr>
              <a:t>)&gt; </a:t>
            </a:r>
            <a:endParaRPr lang="sr-Latn-RS" altLang="zh-CN" sz="1600" dirty="0">
              <a:solidFill>
                <a:srgbClr val="FF0000"/>
              </a:solidFill>
            </a:endParaRPr>
          </a:p>
          <a:p>
            <a:pPr lvl="1" algn="l">
              <a:lnSpc>
                <a:spcPct val="150000"/>
              </a:lnSpc>
              <a:buSzPct val="80000"/>
              <a:defRPr/>
            </a:pPr>
            <a:r>
              <a:rPr lang="el-GR" altLang="zh-CN" sz="1600" dirty="0">
                <a:solidFill>
                  <a:srgbClr val="FF0000"/>
                </a:solidFill>
              </a:rPr>
              <a:t>β =&lt;(</a:t>
            </a:r>
            <a:r>
              <a:rPr lang="en-US" altLang="zh-CN" sz="1600" dirty="0" err="1">
                <a:solidFill>
                  <a:srgbClr val="FF0000"/>
                </a:solidFill>
              </a:rPr>
              <a:t>bc</a:t>
            </a:r>
            <a:r>
              <a:rPr lang="en-US" altLang="zh-CN" sz="1600" dirty="0">
                <a:solidFill>
                  <a:srgbClr val="FF0000"/>
                </a:solidFill>
              </a:rPr>
              <a:t>)a&gt;</a:t>
            </a:r>
            <a:endParaRPr lang="sr-Latn-RS" altLang="zh-CN" sz="1600" dirty="0">
              <a:solidFill>
                <a:srgbClr val="FF0000"/>
              </a:solidFill>
            </a:endParaRPr>
          </a:p>
          <a:p>
            <a:pPr lvl="1" algn="l">
              <a:lnSpc>
                <a:spcPct val="150000"/>
              </a:lnSpc>
              <a:buSzPct val="80000"/>
              <a:defRPr/>
            </a:pPr>
            <a:r>
              <a:rPr lang="el-GR" altLang="zh-CN" sz="1600" dirty="0">
                <a:solidFill>
                  <a:srgbClr val="FF0000"/>
                </a:solidFill>
              </a:rPr>
              <a:t>α’ =&lt;(</a:t>
            </a:r>
            <a:r>
              <a:rPr lang="en-US" altLang="zh-CN" sz="1600" dirty="0" err="1">
                <a:solidFill>
                  <a:srgbClr val="FF0000"/>
                </a:solidFill>
              </a:rPr>
              <a:t>bc</a:t>
            </a:r>
            <a:r>
              <a:rPr lang="en-US" altLang="zh-CN" sz="1600" dirty="0">
                <a:solidFill>
                  <a:srgbClr val="FF0000"/>
                </a:solidFill>
              </a:rPr>
              <a:t>)(ac)d(</a:t>
            </a:r>
            <a:r>
              <a:rPr lang="en-US" altLang="zh-CN" sz="1600" dirty="0" err="1">
                <a:solidFill>
                  <a:srgbClr val="FF0000"/>
                </a:solidFill>
              </a:rPr>
              <a:t>cf</a:t>
            </a:r>
            <a:r>
              <a:rPr lang="en-US" altLang="zh-CN" sz="1600" dirty="0">
                <a:solidFill>
                  <a:srgbClr val="FF0000"/>
                </a:solidFill>
              </a:rPr>
              <a:t>)&gt;</a:t>
            </a:r>
          </a:p>
          <a:p>
            <a:pPr marL="329184" lvl="2" indent="0" algn="l" fontAlgn="auto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ct val="80000"/>
              <a:buFont typeface="Wingdings" pitchFamily="2" charset="2"/>
              <a:buChar char="n"/>
              <a:defRPr/>
            </a:pPr>
            <a:endParaRPr lang="en-US" altLang="zh-CN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25BD0D51-4E9B-4F76-AF33-E62E0DF544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0516" y="4317082"/>
            <a:ext cx="7772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9900" indent="-46990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9pPr>
          </a:lstStyle>
          <a:p>
            <a:pPr algn="l">
              <a:lnSpc>
                <a:spcPct val="150000"/>
              </a:lnSpc>
              <a:spcBef>
                <a:spcPct val="20000"/>
              </a:spcBef>
              <a:buClr>
                <a:schemeClr val="accent2"/>
              </a:buClr>
              <a:buFont typeface="Wingdings" pitchFamily="2" charset="2"/>
              <a:buChar char="n"/>
            </a:pPr>
            <a:r>
              <a:rPr lang="zh-CN" altLang="en-US" sz="2800" dirty="0">
                <a:solidFill>
                  <a:srgbClr val="0070C0"/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</a:rPr>
              <a:t>例子：后缀</a:t>
            </a:r>
            <a:endParaRPr lang="en-US" altLang="zh-CN" sz="2800" dirty="0">
              <a:solidFill>
                <a:srgbClr val="0070C0"/>
              </a:solidFill>
              <a:latin typeface="方正兰亭中黑_GBK" panose="02000000000000000000" pitchFamily="2" charset="-122"/>
              <a:ea typeface="方正兰亭中黑_GBK" panose="02000000000000000000" pitchFamily="2" charset="-122"/>
            </a:endParaRPr>
          </a:p>
          <a:p>
            <a:pPr lvl="1" algn="l">
              <a:lnSpc>
                <a:spcPct val="150000"/>
              </a:lnSpc>
              <a:buSzPct val="80000"/>
              <a:defRPr/>
            </a:pPr>
            <a:r>
              <a:rPr lang="el-GR" altLang="zh-CN" sz="1600" dirty="0">
                <a:solidFill>
                  <a:srgbClr val="FF0000"/>
                </a:solidFill>
              </a:rPr>
              <a:t>α’ =&lt;</a:t>
            </a:r>
            <a:r>
              <a:rPr lang="en-US" altLang="zh-CN" sz="1600" dirty="0">
                <a:solidFill>
                  <a:srgbClr val="FF0000"/>
                </a:solidFill>
              </a:rPr>
              <a:t>a(</a:t>
            </a:r>
            <a:r>
              <a:rPr lang="en-US" altLang="zh-CN" sz="1600" dirty="0" err="1">
                <a:solidFill>
                  <a:srgbClr val="FF0000"/>
                </a:solidFill>
              </a:rPr>
              <a:t>abc</a:t>
            </a:r>
            <a:r>
              <a:rPr lang="en-US" altLang="zh-CN" sz="1600" dirty="0">
                <a:solidFill>
                  <a:srgbClr val="FF0000"/>
                </a:solidFill>
              </a:rPr>
              <a:t>)(ac)d(</a:t>
            </a:r>
            <a:r>
              <a:rPr lang="en-US" altLang="zh-CN" sz="1600" dirty="0" err="1">
                <a:solidFill>
                  <a:srgbClr val="FF0000"/>
                </a:solidFill>
              </a:rPr>
              <a:t>cf</a:t>
            </a:r>
            <a:r>
              <a:rPr lang="en-US" altLang="zh-CN" sz="1600" dirty="0">
                <a:solidFill>
                  <a:srgbClr val="FF0000"/>
                </a:solidFill>
              </a:rPr>
              <a:t>)&gt;,</a:t>
            </a:r>
            <a:endParaRPr lang="sr-Latn-CS" altLang="zh-CN" sz="1600" dirty="0">
              <a:solidFill>
                <a:srgbClr val="FF0000"/>
              </a:solidFill>
            </a:endParaRPr>
          </a:p>
          <a:p>
            <a:pPr lvl="1" algn="l">
              <a:lnSpc>
                <a:spcPct val="150000"/>
              </a:lnSpc>
              <a:buSzPct val="80000"/>
              <a:defRPr/>
            </a:pPr>
            <a:r>
              <a:rPr lang="el-GR" altLang="zh-CN" sz="1600" dirty="0">
                <a:solidFill>
                  <a:srgbClr val="FF0000"/>
                </a:solidFill>
              </a:rPr>
              <a:t>β =&lt;</a:t>
            </a:r>
            <a:r>
              <a:rPr lang="en-US" altLang="zh-CN" sz="1600" dirty="0">
                <a:solidFill>
                  <a:srgbClr val="FF0000"/>
                </a:solidFill>
              </a:rPr>
              <a:t>a(</a:t>
            </a:r>
            <a:r>
              <a:rPr lang="en-US" altLang="zh-CN" sz="1600" dirty="0" err="1">
                <a:solidFill>
                  <a:srgbClr val="FF0000"/>
                </a:solidFill>
              </a:rPr>
              <a:t>abc</a:t>
            </a:r>
            <a:r>
              <a:rPr lang="en-US" altLang="zh-CN" sz="1600" dirty="0">
                <a:solidFill>
                  <a:srgbClr val="FF0000"/>
                </a:solidFill>
              </a:rPr>
              <a:t>)a&gt;, </a:t>
            </a:r>
            <a:endParaRPr lang="sr-Latn-CS" altLang="zh-CN" sz="1600" dirty="0">
              <a:solidFill>
                <a:srgbClr val="FF0000"/>
              </a:solidFill>
            </a:endParaRPr>
          </a:p>
          <a:p>
            <a:pPr lvl="1" algn="l">
              <a:lnSpc>
                <a:spcPct val="150000"/>
              </a:lnSpc>
              <a:buSzPct val="80000"/>
              <a:defRPr/>
            </a:pPr>
            <a:r>
              <a:rPr lang="el-GR" altLang="zh-CN" sz="1600" dirty="0">
                <a:solidFill>
                  <a:srgbClr val="FF0000"/>
                </a:solidFill>
              </a:rPr>
              <a:t>γ=</a:t>
            </a:r>
            <a:r>
              <a:rPr lang="en-US" altLang="zh-CN" sz="1600" dirty="0">
                <a:solidFill>
                  <a:srgbClr val="FF0000"/>
                </a:solidFill>
              </a:rPr>
              <a:t> </a:t>
            </a:r>
            <a:r>
              <a:rPr lang="el-GR" altLang="zh-CN" sz="1600" dirty="0">
                <a:solidFill>
                  <a:srgbClr val="FF0000"/>
                </a:solidFill>
              </a:rPr>
              <a:t>&lt;(_</a:t>
            </a:r>
            <a:r>
              <a:rPr lang="en-US" altLang="zh-CN" sz="1600" dirty="0">
                <a:solidFill>
                  <a:srgbClr val="FF0000"/>
                </a:solidFill>
              </a:rPr>
              <a:t>c)d(</a:t>
            </a:r>
            <a:r>
              <a:rPr lang="en-US" altLang="zh-CN" sz="1600" dirty="0" err="1">
                <a:solidFill>
                  <a:srgbClr val="FF0000"/>
                </a:solidFill>
              </a:rPr>
              <a:t>cf</a:t>
            </a:r>
            <a:r>
              <a:rPr lang="en-US" altLang="zh-CN" sz="1600" dirty="0">
                <a:solidFill>
                  <a:srgbClr val="FF0000"/>
                </a:solidFill>
              </a:rPr>
              <a:t>)&gt;</a:t>
            </a:r>
            <a:r>
              <a:rPr lang="sr-Latn-CS" altLang="zh-CN" sz="1600" dirty="0">
                <a:solidFill>
                  <a:srgbClr val="FF0000"/>
                </a:solidFill>
              </a:rPr>
              <a:t>.</a:t>
            </a:r>
            <a:endParaRPr lang="en-US" altLang="zh-CN" sz="1600" dirty="0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9D3AC7B-7F66-4726-BB29-D1C421F1A655}"/>
              </a:ext>
            </a:extLst>
          </p:cNvPr>
          <p:cNvSpPr/>
          <p:nvPr/>
        </p:nvSpPr>
        <p:spPr>
          <a:xfrm>
            <a:off x="4211960" y="4797152"/>
            <a:ext cx="4572000" cy="1429622"/>
          </a:xfrm>
          <a:prstGeom prst="rect">
            <a:avLst/>
          </a:prstGeom>
        </p:spPr>
        <p:txBody>
          <a:bodyPr>
            <a:spAutoFit/>
          </a:bodyPr>
          <a:lstStyle/>
          <a:p>
            <a:pPr lvl="1" algn="l">
              <a:lnSpc>
                <a:spcPct val="150000"/>
              </a:lnSpc>
              <a:buSzPct val="80000"/>
              <a:defRPr/>
            </a:pPr>
            <a:r>
              <a:rPr lang="el-GR" altLang="zh-CN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α’ =&lt;</a:t>
            </a: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a(</a:t>
            </a:r>
            <a:r>
              <a:rPr lang="en-US" altLang="zh-CN" sz="2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abc</a:t>
            </a: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)(ac)d(</a:t>
            </a:r>
            <a:r>
              <a:rPr lang="en-US" altLang="zh-CN" sz="2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cf</a:t>
            </a: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)&gt;,</a:t>
            </a:r>
            <a:endParaRPr lang="sr-Latn-CS" altLang="zh-CN" sz="2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l">
              <a:lnSpc>
                <a:spcPct val="150000"/>
              </a:lnSpc>
              <a:buSzPct val="80000"/>
              <a:defRPr/>
            </a:pPr>
            <a:r>
              <a:rPr lang="el-GR" altLang="zh-CN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β =&lt;</a:t>
            </a: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ac&gt;, </a:t>
            </a:r>
            <a:endParaRPr lang="sr-Latn-CS" altLang="zh-CN" sz="20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algn="l">
              <a:lnSpc>
                <a:spcPct val="150000"/>
              </a:lnSpc>
              <a:buSzPct val="80000"/>
              <a:defRPr/>
            </a:pPr>
            <a:r>
              <a:rPr lang="el-GR" altLang="zh-CN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γ=</a:t>
            </a: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l-GR" altLang="zh-CN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(ac)d(</a:t>
            </a:r>
            <a:r>
              <a:rPr lang="en-US" altLang="zh-CN" sz="2000" dirty="0" err="1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cf</a:t>
            </a:r>
            <a:r>
              <a:rPr lang="en-US" altLang="zh-CN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)&gt;</a:t>
            </a:r>
            <a:r>
              <a:rPr lang="sr-Latn-CS" altLang="zh-CN" sz="2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altLang="zh-CN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1385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01"/>
    </mc:Choice>
    <mc:Fallback xmlns="">
      <p:transition spd="slow" advTm="155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827584" y="116632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0" kern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4.2 </a:t>
            </a:r>
            <a:r>
              <a:rPr lang="en-US" altLang="zh-CN" sz="3600" b="0" kern="0" dirty="0" err="1">
                <a:solidFill>
                  <a:srgbClr val="1557AE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PrefixSpan</a:t>
            </a:r>
            <a:r>
              <a:rPr lang="zh-CN" altLang="en-US" sz="3600" b="0" kern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算法</a:t>
            </a:r>
            <a:endParaRPr lang="en-US" altLang="zh-CN" sz="2800" kern="0" dirty="0">
              <a:solidFill>
                <a:srgbClr val="1557AE"/>
              </a:solidFill>
              <a:latin typeface="Times New Roman" panose="02020603050405020304" pitchFamily="18" charset="0"/>
              <a:ea typeface="方正兰亭中黑_GBK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3634C10E-29CE-4E28-95BB-5EAE857BF87A}"/>
              </a:ext>
            </a:extLst>
          </p:cNvPr>
          <p:cNvSpPr txBox="1">
            <a:spLocks noChangeArrowheads="1"/>
          </p:cNvSpPr>
          <p:nvPr/>
        </p:nvSpPr>
        <p:spPr>
          <a:xfrm>
            <a:off x="323279" y="908720"/>
            <a:ext cx="8353425" cy="288032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50000"/>
              </a:lnSpc>
              <a:buFont typeface="Wingdings" pitchFamily="2" charset="2"/>
              <a:buChar char="n"/>
              <a:defRPr/>
            </a:pPr>
            <a:r>
              <a:rPr lang="zh-CN" altLang="en-US" sz="2800" b="0" kern="1200" dirty="0">
                <a:solidFill>
                  <a:srgbClr val="C00000"/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  <a:cs typeface="Calibri" pitchFamily="34" charset="0"/>
              </a:rPr>
              <a:t>算法描述</a:t>
            </a:r>
            <a:r>
              <a:rPr lang="en-US" altLang="zh-CN" sz="2800" b="0" kern="1200" dirty="0">
                <a:solidFill>
                  <a:srgbClr val="C00000"/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  <a:cs typeface="Calibri" pitchFamily="34" charset="0"/>
              </a:rPr>
              <a:t>(</a:t>
            </a:r>
            <a:r>
              <a:rPr lang="zh-CN" altLang="en-US" sz="2800" b="0" kern="0" dirty="0">
                <a:solidFill>
                  <a:srgbClr val="C00000"/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</a:rPr>
              <a:t>分治思想</a:t>
            </a:r>
            <a:r>
              <a:rPr lang="en-US" altLang="zh-CN" sz="2800" b="0" kern="1200" dirty="0">
                <a:solidFill>
                  <a:srgbClr val="C00000"/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  <a:cs typeface="Calibri" pitchFamily="34" charset="0"/>
              </a:rPr>
              <a:t>)</a:t>
            </a:r>
            <a:r>
              <a:rPr lang="zh-CN" altLang="en-US" sz="2800" b="0" kern="0" dirty="0">
                <a:solidFill>
                  <a:srgbClr val="C00000"/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</a:rPr>
              <a:t>：</a:t>
            </a:r>
          </a:p>
          <a:p>
            <a:pPr marL="928687" lvl="1" indent="-457200">
              <a:lnSpc>
                <a:spcPct val="130000"/>
              </a:lnSpc>
              <a:spcBef>
                <a:spcPts val="300"/>
              </a:spcBef>
              <a:buFont typeface="+mj-lt"/>
              <a:buAutoNum type="arabicPeriod"/>
              <a:defRPr/>
            </a:pPr>
            <a:r>
              <a:rPr lang="zh-CN" altLang="en-US" sz="2400" b="0" kern="0" dirty="0">
                <a:solidFill>
                  <a:srgbClr val="0070C0"/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  <a:cs typeface="Times New Roman" pitchFamily="18" charset="0"/>
              </a:rPr>
              <a:t>扫描序列数据库，生成所有长度为</a:t>
            </a:r>
            <a:r>
              <a:rPr lang="en-US" altLang="zh-CN" sz="2400" b="0" kern="0" dirty="0">
                <a:solidFill>
                  <a:srgbClr val="0070C0"/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  <a:cs typeface="Times New Roman" pitchFamily="18" charset="0"/>
              </a:rPr>
              <a:t>1</a:t>
            </a:r>
            <a:r>
              <a:rPr lang="zh-CN" altLang="en-US" sz="2400" b="0" kern="0" dirty="0">
                <a:solidFill>
                  <a:srgbClr val="0070C0"/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  <a:cs typeface="Times New Roman" pitchFamily="18" charset="0"/>
              </a:rPr>
              <a:t>的序列模式</a:t>
            </a:r>
          </a:p>
          <a:p>
            <a:pPr marL="928687" lvl="1" indent="-457200">
              <a:lnSpc>
                <a:spcPct val="130000"/>
              </a:lnSpc>
              <a:spcBef>
                <a:spcPts val="300"/>
              </a:spcBef>
              <a:buFont typeface="+mj-lt"/>
              <a:buAutoNum type="arabicPeriod"/>
              <a:defRPr/>
            </a:pPr>
            <a:r>
              <a:rPr lang="zh-CN" altLang="en-US" sz="2400" b="0" kern="0" dirty="0">
                <a:solidFill>
                  <a:srgbClr val="0070C0"/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  <a:cs typeface="Times New Roman" pitchFamily="18" charset="0"/>
              </a:rPr>
              <a:t>根据长度为</a:t>
            </a:r>
            <a:r>
              <a:rPr lang="en-US" altLang="zh-CN" sz="2400" b="0" kern="0" dirty="0">
                <a:solidFill>
                  <a:srgbClr val="0070C0"/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  <a:cs typeface="Times New Roman" pitchFamily="18" charset="0"/>
              </a:rPr>
              <a:t>1</a:t>
            </a:r>
            <a:r>
              <a:rPr lang="zh-CN" altLang="en-US" sz="2400" b="0" kern="0" dirty="0">
                <a:solidFill>
                  <a:srgbClr val="0070C0"/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  <a:cs typeface="Times New Roman" pitchFamily="18" charset="0"/>
              </a:rPr>
              <a:t>的序列模式，生成相应的投影数据库</a:t>
            </a:r>
          </a:p>
          <a:p>
            <a:pPr marL="928687" lvl="1" indent="-457200">
              <a:lnSpc>
                <a:spcPct val="130000"/>
              </a:lnSpc>
              <a:spcBef>
                <a:spcPts val="300"/>
              </a:spcBef>
              <a:buFont typeface="+mj-lt"/>
              <a:buAutoNum type="arabicPeriod"/>
              <a:defRPr/>
            </a:pPr>
            <a:r>
              <a:rPr lang="zh-CN" altLang="en-US" sz="2400" b="0" kern="0" dirty="0">
                <a:solidFill>
                  <a:srgbClr val="0070C0"/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  <a:cs typeface="Times New Roman" pitchFamily="18" charset="0"/>
              </a:rPr>
              <a:t>在相应的投影数据库上重复上述步骤，直到在相应的投影数据库上不能产生长度为</a:t>
            </a:r>
            <a:r>
              <a:rPr lang="en-US" altLang="zh-CN" sz="2400" b="0" kern="0" dirty="0">
                <a:solidFill>
                  <a:srgbClr val="0070C0"/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  <a:cs typeface="Times New Roman" pitchFamily="18" charset="0"/>
              </a:rPr>
              <a:t>1</a:t>
            </a:r>
            <a:r>
              <a:rPr lang="zh-CN" altLang="en-US" sz="2400" b="0" kern="0" dirty="0">
                <a:solidFill>
                  <a:srgbClr val="0070C0"/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  <a:cs typeface="Times New Roman" pitchFamily="18" charset="0"/>
              </a:rPr>
              <a:t>的序列模式为止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A84EAB11-D13B-4F8E-82BD-BDDF3A701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91233" y="4575547"/>
            <a:ext cx="347663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FF"/>
                </a:solidFill>
              </a:rPr>
              <a:t>S</a:t>
            </a:r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CEB290A2-3AC3-43D0-9AB8-74B0BFC844F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08733" y="4381872"/>
            <a:ext cx="1219200" cy="381000"/>
          </a:xfrm>
          <a:prstGeom prst="line">
            <a:avLst/>
          </a:prstGeom>
          <a:noFill/>
          <a:ln w="12700" cap="sq">
            <a:solidFill>
              <a:srgbClr val="00B05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Line 7">
            <a:extLst>
              <a:ext uri="{FF2B5EF4-FFF2-40B4-BE49-F238E27FC236}">
                <a16:creationId xmlns:a16="http://schemas.microsoft.com/office/drawing/2014/main" id="{79DBAB13-21D0-49ED-883D-13EA224C8602}"/>
              </a:ext>
            </a:extLst>
          </p:cNvPr>
          <p:cNvSpPr>
            <a:spLocks noChangeShapeType="1"/>
          </p:cNvSpPr>
          <p:nvPr/>
        </p:nvSpPr>
        <p:spPr bwMode="auto">
          <a:xfrm>
            <a:off x="1608733" y="4762872"/>
            <a:ext cx="1219200" cy="609600"/>
          </a:xfrm>
          <a:prstGeom prst="line">
            <a:avLst/>
          </a:prstGeom>
          <a:noFill/>
          <a:ln w="12700" cap="sq">
            <a:solidFill>
              <a:srgbClr val="00B05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" name="Text Box 8">
            <a:extLst>
              <a:ext uri="{FF2B5EF4-FFF2-40B4-BE49-F238E27FC236}">
                <a16:creationId xmlns:a16="http://schemas.microsoft.com/office/drawing/2014/main" id="{94B93E44-FD12-4B6F-8CB8-42AB0CD9D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3808" y="4077072"/>
            <a:ext cx="4572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FF"/>
                </a:solidFill>
              </a:rPr>
              <a:t>S</a:t>
            </a:r>
            <a:r>
              <a:rPr lang="en-US" altLang="zh-CN" baseline="-25000">
                <a:solidFill>
                  <a:srgbClr val="0000FF"/>
                </a:solidFill>
              </a:rPr>
              <a:t>1</a:t>
            </a:r>
            <a:endParaRPr lang="en-US" altLang="zh-CN">
              <a:solidFill>
                <a:srgbClr val="0000FF"/>
              </a:solidFill>
            </a:endParaRPr>
          </a:p>
          <a:p>
            <a:pPr eaLnBrk="1" hangingPunct="1"/>
            <a:r>
              <a:rPr lang="en-US" altLang="zh-CN">
                <a:solidFill>
                  <a:srgbClr val="0000FF"/>
                </a:solidFill>
              </a:rPr>
              <a:t>…</a:t>
            </a:r>
          </a:p>
        </p:txBody>
      </p:sp>
      <p:sp>
        <p:nvSpPr>
          <p:cNvPr id="8" name="Text Box 9">
            <a:extLst>
              <a:ext uri="{FF2B5EF4-FFF2-40B4-BE49-F238E27FC236}">
                <a16:creationId xmlns:a16="http://schemas.microsoft.com/office/drawing/2014/main" id="{6B2902CD-C7E9-4ECF-B25B-4B713B7577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4283" y="5159747"/>
            <a:ext cx="5111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FF"/>
                </a:solidFill>
              </a:rPr>
              <a:t>S</a:t>
            </a:r>
            <a:r>
              <a:rPr lang="en-US" altLang="zh-CN" baseline="-25000">
                <a:solidFill>
                  <a:srgbClr val="0000FF"/>
                </a:solidFill>
              </a:rPr>
              <a:t>m</a:t>
            </a:r>
            <a:endParaRPr lang="en-US" altLang="zh-CN">
              <a:solidFill>
                <a:srgbClr val="0000FF"/>
              </a:solidFill>
            </a:endParaRPr>
          </a:p>
        </p:txBody>
      </p:sp>
      <p:sp>
        <p:nvSpPr>
          <p:cNvPr id="9" name="Line 10">
            <a:extLst>
              <a:ext uri="{FF2B5EF4-FFF2-40B4-BE49-F238E27FC236}">
                <a16:creationId xmlns:a16="http://schemas.microsoft.com/office/drawing/2014/main" id="{FCBB4BDA-C75B-4DB3-96B6-13C344019BF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85133" y="4000872"/>
            <a:ext cx="1295400" cy="304800"/>
          </a:xfrm>
          <a:prstGeom prst="line">
            <a:avLst/>
          </a:prstGeom>
          <a:noFill/>
          <a:ln w="12700" cap="sq">
            <a:solidFill>
              <a:srgbClr val="00B05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11">
            <a:extLst>
              <a:ext uri="{FF2B5EF4-FFF2-40B4-BE49-F238E27FC236}">
                <a16:creationId xmlns:a16="http://schemas.microsoft.com/office/drawing/2014/main" id="{863E309C-8E1B-4E8C-9739-69FEFD36968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5133" y="4305672"/>
            <a:ext cx="1219200" cy="533400"/>
          </a:xfrm>
          <a:prstGeom prst="line">
            <a:avLst/>
          </a:prstGeom>
          <a:noFill/>
          <a:ln w="12700" cap="sq">
            <a:solidFill>
              <a:srgbClr val="00B05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Text Box 12">
            <a:extLst>
              <a:ext uri="{FF2B5EF4-FFF2-40B4-BE49-F238E27FC236}">
                <a16:creationId xmlns:a16="http://schemas.microsoft.com/office/drawing/2014/main" id="{8C3F8686-7EFF-49B5-8238-88D3305A88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2458" y="3696072"/>
            <a:ext cx="1100138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FF"/>
                </a:solidFill>
              </a:rPr>
              <a:t>S</a:t>
            </a:r>
            <a:r>
              <a:rPr lang="en-US" altLang="zh-CN" baseline="-25000">
                <a:solidFill>
                  <a:srgbClr val="0000FF"/>
                </a:solidFill>
              </a:rPr>
              <a:t>11    ……</a:t>
            </a:r>
            <a:endParaRPr lang="en-US" altLang="zh-CN">
              <a:solidFill>
                <a:srgbClr val="0000FF"/>
              </a:solidFill>
            </a:endParaRPr>
          </a:p>
          <a:p>
            <a:pPr eaLnBrk="1" hangingPunct="1"/>
            <a:r>
              <a:rPr lang="en-US" altLang="zh-CN">
                <a:solidFill>
                  <a:srgbClr val="0000FF"/>
                </a:solidFill>
              </a:rPr>
              <a:t>…</a:t>
            </a:r>
          </a:p>
        </p:txBody>
      </p:sp>
      <p:sp>
        <p:nvSpPr>
          <p:cNvPr id="12" name="Text Box 13">
            <a:extLst>
              <a:ext uri="{FF2B5EF4-FFF2-40B4-BE49-F238E27FC236}">
                <a16:creationId xmlns:a16="http://schemas.microsoft.com/office/drawing/2014/main" id="{ADA3A685-16CB-4CC7-BF00-44CBAA4522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2133" y="4702547"/>
            <a:ext cx="12096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FF"/>
                </a:solidFill>
              </a:rPr>
              <a:t>S</a:t>
            </a:r>
            <a:r>
              <a:rPr lang="en-US" altLang="zh-CN" baseline="-25000">
                <a:solidFill>
                  <a:srgbClr val="0000FF"/>
                </a:solidFill>
              </a:rPr>
              <a:t>1n   </a:t>
            </a:r>
            <a:r>
              <a:rPr lang="en-US" altLang="zh-CN">
                <a:solidFill>
                  <a:srgbClr val="0000FF"/>
                </a:solidFill>
              </a:rPr>
              <a:t>……</a:t>
            </a:r>
          </a:p>
        </p:txBody>
      </p:sp>
      <p:sp>
        <p:nvSpPr>
          <p:cNvPr id="13" name="Line 14">
            <a:extLst>
              <a:ext uri="{FF2B5EF4-FFF2-40B4-BE49-F238E27FC236}">
                <a16:creationId xmlns:a16="http://schemas.microsoft.com/office/drawing/2014/main" id="{091EBBC7-C087-45B2-A199-62AB106F32A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85133" y="5372472"/>
            <a:ext cx="1295400" cy="152400"/>
          </a:xfrm>
          <a:prstGeom prst="line">
            <a:avLst/>
          </a:prstGeom>
          <a:noFill/>
          <a:ln w="12700" cap="sq">
            <a:solidFill>
              <a:srgbClr val="00B05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5">
            <a:extLst>
              <a:ext uri="{FF2B5EF4-FFF2-40B4-BE49-F238E27FC236}">
                <a16:creationId xmlns:a16="http://schemas.microsoft.com/office/drawing/2014/main" id="{1F56805D-A7A6-49B4-90B8-7FC33FA9517F}"/>
              </a:ext>
            </a:extLst>
          </p:cNvPr>
          <p:cNvSpPr>
            <a:spLocks noChangeShapeType="1"/>
          </p:cNvSpPr>
          <p:nvPr/>
        </p:nvSpPr>
        <p:spPr bwMode="auto">
          <a:xfrm>
            <a:off x="3285133" y="5524872"/>
            <a:ext cx="1295400" cy="609600"/>
          </a:xfrm>
          <a:prstGeom prst="line">
            <a:avLst/>
          </a:prstGeom>
          <a:noFill/>
          <a:ln w="12700" cap="sq">
            <a:solidFill>
              <a:srgbClr val="00B050"/>
            </a:solidFill>
            <a:round/>
            <a:headEnd type="none" w="sm" len="sm"/>
            <a:tailEnd type="triangl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Text Box 16">
            <a:extLst>
              <a:ext uri="{FF2B5EF4-FFF2-40B4-BE49-F238E27FC236}">
                <a16:creationId xmlns:a16="http://schemas.microsoft.com/office/drawing/2014/main" id="{FE02B5DC-CE67-4570-85E5-3838711F2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6421" y="5159747"/>
            <a:ext cx="1155700" cy="64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en-US" altLang="zh-CN" dirty="0">
                <a:solidFill>
                  <a:srgbClr val="0000FF"/>
                </a:solidFill>
              </a:rPr>
              <a:t>S</a:t>
            </a:r>
            <a:r>
              <a:rPr lang="en-US" altLang="zh-CN" baseline="-25000" dirty="0">
                <a:solidFill>
                  <a:srgbClr val="0000FF"/>
                </a:solidFill>
              </a:rPr>
              <a:t>m1    ……</a:t>
            </a:r>
            <a:endParaRPr lang="en-US" altLang="zh-CN" dirty="0">
              <a:solidFill>
                <a:srgbClr val="0000FF"/>
              </a:solidFill>
            </a:endParaRPr>
          </a:p>
          <a:p>
            <a:pPr eaLnBrk="1" hangingPunct="1"/>
            <a:r>
              <a:rPr lang="en-US" altLang="zh-CN" dirty="0">
                <a:solidFill>
                  <a:srgbClr val="0000FF"/>
                </a:solidFill>
              </a:rPr>
              <a:t>…</a:t>
            </a:r>
          </a:p>
        </p:txBody>
      </p:sp>
      <p:sp>
        <p:nvSpPr>
          <p:cNvPr id="17" name="Text Box 17">
            <a:extLst>
              <a:ext uri="{FF2B5EF4-FFF2-40B4-BE49-F238E27FC236}">
                <a16:creationId xmlns:a16="http://schemas.microsoft.com/office/drawing/2014/main" id="{F8F42115-30CA-49BC-A9BD-C54D6C2D52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0071" y="5905872"/>
            <a:ext cx="1262062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9pPr>
          </a:lstStyle>
          <a:p>
            <a:pPr eaLnBrk="1" hangingPunct="1"/>
            <a:r>
              <a:rPr lang="en-US" altLang="zh-CN">
                <a:solidFill>
                  <a:srgbClr val="0000FF"/>
                </a:solidFill>
              </a:rPr>
              <a:t>S</a:t>
            </a:r>
            <a:r>
              <a:rPr lang="en-US" altLang="zh-CN" baseline="-25000">
                <a:solidFill>
                  <a:srgbClr val="0000FF"/>
                </a:solidFill>
              </a:rPr>
              <a:t>mp   </a:t>
            </a:r>
            <a:r>
              <a:rPr lang="en-US" altLang="zh-CN">
                <a:solidFill>
                  <a:srgbClr val="0000FF"/>
                </a:solidFill>
              </a:rPr>
              <a:t>……</a:t>
            </a:r>
          </a:p>
        </p:txBody>
      </p:sp>
    </p:spTree>
    <p:extLst>
      <p:ext uri="{BB962C8B-B14F-4D97-AF65-F5344CB8AC3E}">
        <p14:creationId xmlns:p14="http://schemas.microsoft.com/office/powerpoint/2010/main" val="1623854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01"/>
    </mc:Choice>
    <mc:Fallback xmlns="">
      <p:transition spd="slow" advTm="15501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827584" y="116632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0" kern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4.2 </a:t>
            </a:r>
            <a:r>
              <a:rPr lang="en-US" altLang="zh-CN" sz="3600" b="0" kern="0" dirty="0" err="1">
                <a:solidFill>
                  <a:srgbClr val="1557AE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PrefixSpan</a:t>
            </a:r>
            <a:r>
              <a:rPr lang="zh-CN" altLang="en-US" sz="3600" b="0" kern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算法</a:t>
            </a:r>
            <a:endParaRPr lang="en-US" altLang="zh-CN" sz="2800" kern="0" dirty="0">
              <a:solidFill>
                <a:srgbClr val="1557AE"/>
              </a:solidFill>
              <a:latin typeface="Times New Roman" panose="02020603050405020304" pitchFamily="18" charset="0"/>
              <a:ea typeface="方正兰亭中黑_GBK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B774428-9BBE-45D1-BC7C-CF561FD88A02}"/>
              </a:ext>
            </a:extLst>
          </p:cNvPr>
          <p:cNvSpPr txBox="1">
            <a:spLocks noChangeArrowheads="1"/>
          </p:cNvSpPr>
          <p:nvPr/>
        </p:nvSpPr>
        <p:spPr>
          <a:xfrm>
            <a:off x="571500" y="1196752"/>
            <a:ext cx="8001000" cy="633412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150000"/>
              </a:lnSpc>
              <a:buFont typeface="Wingdings" pitchFamily="2" charset="2"/>
              <a:buChar char="n"/>
            </a:pPr>
            <a:r>
              <a:rPr lang="zh-CN" altLang="en-US" sz="2800" b="0" kern="0" dirty="0">
                <a:solidFill>
                  <a:srgbClr val="C00000"/>
                </a:solidFill>
              </a:rPr>
              <a:t>例子</a:t>
            </a:r>
            <a:r>
              <a:rPr lang="en-US" altLang="zh-TW" sz="2800" b="0" kern="0" dirty="0">
                <a:solidFill>
                  <a:srgbClr val="C00000"/>
                </a:solidFill>
              </a:rPr>
              <a:t>: </a:t>
            </a:r>
            <a:r>
              <a:rPr lang="en-US" altLang="zh-TW" sz="2800" b="0" kern="0" dirty="0"/>
              <a:t> </a:t>
            </a:r>
            <a:r>
              <a:rPr lang="en-US" altLang="zh-TW" sz="2800" b="0" kern="0" dirty="0">
                <a:latin typeface="Cambria Math" pitchFamily="18" charset="0"/>
              </a:rPr>
              <a:t> </a:t>
            </a:r>
            <a:r>
              <a:rPr lang="en-US" altLang="zh-TW" sz="2400" b="0" kern="0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min_sup</a:t>
            </a:r>
            <a:r>
              <a:rPr lang="en-US" altLang="zh-TW" sz="2400" b="0" kern="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=2;   sequence database S</a:t>
            </a:r>
          </a:p>
          <a:p>
            <a:pPr eaLnBrk="1" hangingPunct="1">
              <a:buFontTx/>
              <a:buNone/>
            </a:pPr>
            <a:endParaRPr lang="zh-TW" altLang="en-US" b="0" kern="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3B116BA-FA6A-4E6C-895F-01E3D39372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9407617"/>
              </p:ext>
            </p:extLst>
          </p:nvPr>
        </p:nvGraphicFramePr>
        <p:xfrm>
          <a:off x="1506537" y="2261964"/>
          <a:ext cx="6096000" cy="2879725"/>
        </p:xfrm>
        <a:graphic>
          <a:graphicData uri="http://schemas.openxmlformats.org/drawingml/2006/table">
            <a:tbl>
              <a:tblPr/>
              <a:tblGrid>
                <a:gridCol w="23764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19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6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mbria Math" pitchFamily="18" charset="0"/>
                          <a:ea typeface="SimSun" pitchFamily="2" charset="-122"/>
                        </a:rPr>
                        <a:t>Sequence_id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黑体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mbria Math" pitchFamily="18" charset="0"/>
                          <a:ea typeface="SimSun" pitchFamily="2" charset="-122"/>
                        </a:rPr>
                        <a:t>Sequence</a:t>
                      </a:r>
                      <a:endParaRPr kumimoji="0" lang="zh-CN" alt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itchFamily="18" charset="0"/>
                        <a:ea typeface="SimSun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8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SimSun" pitchFamily="2" charset="-122"/>
                        </a:rPr>
                        <a:t>10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itchFamily="18" charset="0"/>
                        <a:ea typeface="黑体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SimSun" pitchFamily="2" charset="-122"/>
                        </a:rPr>
                        <a:t>&lt;a(abc)(ac)d(cf)&gt;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itchFamily="18" charset="0"/>
                        <a:ea typeface="黑体" pitchFamily="49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8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SimSun" pitchFamily="2" charset="-122"/>
                        </a:rPr>
                        <a:t>20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itchFamily="18" charset="0"/>
                        <a:ea typeface="黑体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SimSun" pitchFamily="2" charset="-122"/>
                        </a:rPr>
                        <a:t>&lt;(ad)c(bc)(ae)&gt;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itchFamily="18" charset="0"/>
                        <a:ea typeface="黑体" pitchFamily="49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68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SimSun" pitchFamily="2" charset="-122"/>
                        </a:rPr>
                        <a:t>30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itchFamily="18" charset="0"/>
                        <a:ea typeface="黑体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SimSun" pitchFamily="2" charset="-122"/>
                        </a:rPr>
                        <a:t>&lt;(ef)(ab)(df)cb&gt;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itchFamily="18" charset="0"/>
                        <a:ea typeface="黑体" pitchFamily="49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683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SimSun" pitchFamily="2" charset="-122"/>
                        </a:rPr>
                        <a:t>40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itchFamily="18" charset="0"/>
                        <a:ea typeface="黑体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SimSun" pitchFamily="2" charset="-122"/>
                        </a:rPr>
                        <a:t>&lt;eg(af)cbc&gt;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itchFamily="18" charset="0"/>
                        <a:ea typeface="黑体" pitchFamily="49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8470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01"/>
    </mc:Choice>
    <mc:Fallback xmlns="">
      <p:transition spd="slow" advTm="15501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827584" y="116632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0" kern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4.2 </a:t>
            </a:r>
            <a:r>
              <a:rPr lang="en-US" altLang="zh-CN" sz="3600" b="0" kern="0" dirty="0" err="1">
                <a:solidFill>
                  <a:srgbClr val="1557AE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PrefixSpan</a:t>
            </a:r>
            <a:r>
              <a:rPr lang="zh-CN" altLang="en-US" sz="3600" b="0" kern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算法</a:t>
            </a:r>
            <a:endParaRPr lang="en-US" altLang="zh-CN" sz="2800" kern="0" dirty="0">
              <a:solidFill>
                <a:srgbClr val="1557AE"/>
              </a:solidFill>
              <a:latin typeface="Times New Roman" panose="02020603050405020304" pitchFamily="18" charset="0"/>
              <a:ea typeface="方正兰亭中黑_GBK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90EA554-2B4C-47B0-AB98-6C7FF78B71F4}"/>
              </a:ext>
            </a:extLst>
          </p:cNvPr>
          <p:cNvSpPr txBox="1">
            <a:spLocks noChangeArrowheads="1"/>
          </p:cNvSpPr>
          <p:nvPr/>
        </p:nvSpPr>
        <p:spPr>
          <a:xfrm>
            <a:off x="611560" y="980728"/>
            <a:ext cx="8137525" cy="2895600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n"/>
              <a:defRPr/>
            </a:pPr>
            <a:r>
              <a:rPr lang="zh-CN" altLang="en-US" sz="2400" b="0" dirty="0">
                <a:solidFill>
                  <a:srgbClr val="0070C0"/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  <a:cs typeface="Times New Roman" panose="02020603050405020304" pitchFamily="18" charset="0"/>
              </a:rPr>
              <a:t>扫描序列数据库</a:t>
            </a:r>
            <a:r>
              <a:rPr lang="en-US" altLang="zh-CN" sz="24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S</a:t>
            </a:r>
            <a:r>
              <a:rPr lang="zh-CN" altLang="en-US" sz="2400" b="0" dirty="0">
                <a:solidFill>
                  <a:srgbClr val="0070C0"/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  <a:cs typeface="Times New Roman" panose="02020603050405020304" pitchFamily="18" charset="0"/>
              </a:rPr>
              <a:t>，产生长度为</a:t>
            </a:r>
            <a:r>
              <a:rPr lang="en-US" altLang="zh-CN" sz="24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1</a:t>
            </a:r>
            <a:r>
              <a:rPr lang="zh-CN" altLang="en-US" sz="2400" b="0" dirty="0">
                <a:solidFill>
                  <a:srgbClr val="0070C0"/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  <a:cs typeface="Times New Roman" panose="02020603050405020304" pitchFamily="18" charset="0"/>
              </a:rPr>
              <a:t>的序列模式有：</a:t>
            </a:r>
            <a:endParaRPr lang="en-US" altLang="zh-CN" sz="2400" b="0" dirty="0">
              <a:solidFill>
                <a:srgbClr val="0070C0"/>
              </a:solidFill>
              <a:latin typeface="方正兰亭中黑_GBK" panose="02000000000000000000" pitchFamily="2" charset="-122"/>
              <a:ea typeface="方正兰亭中黑_GBK" panose="02000000000000000000" pitchFamily="2" charset="-122"/>
              <a:cs typeface="Times New Roman" panose="02020603050405020304" pitchFamily="18" charset="0"/>
            </a:endParaRPr>
          </a:p>
          <a:p>
            <a:pPr marL="0" indent="0">
              <a:lnSpc>
                <a:spcPct val="120000"/>
              </a:lnSpc>
              <a:spcBef>
                <a:spcPts val="600"/>
              </a:spcBef>
              <a:buFont typeface="Wingdings" pitchFamily="2" charset="2"/>
              <a:buNone/>
              <a:defRPr/>
            </a:pPr>
            <a:r>
              <a:rPr lang="en-US" altLang="zh-CN" sz="2400" b="0" dirty="0">
                <a:solidFill>
                  <a:srgbClr val="0070C0"/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  <a:cs typeface="Times New Roman" panose="02020603050405020304" pitchFamily="18" charset="0"/>
              </a:rPr>
              <a:t>       </a:t>
            </a:r>
            <a:r>
              <a:rPr lang="en-US" altLang="zh-CN" sz="24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&lt;a&gt; : </a:t>
            </a:r>
            <a:r>
              <a:rPr lang="en-US" altLang="zh-CN" sz="2400" b="0" dirty="0">
                <a:solidFill>
                  <a:srgbClr val="C0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4</a:t>
            </a:r>
            <a:r>
              <a:rPr lang="en-US" altLang="zh-CN" sz="24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, &lt;b&gt; : </a:t>
            </a:r>
            <a:r>
              <a:rPr lang="en-US" altLang="zh-CN" sz="2400" b="0" dirty="0">
                <a:solidFill>
                  <a:srgbClr val="C0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4</a:t>
            </a:r>
            <a:r>
              <a:rPr lang="en-US" altLang="zh-CN" sz="24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, &lt;c&gt; :</a:t>
            </a:r>
            <a:r>
              <a:rPr lang="en-US" altLang="zh-CN" sz="2400" b="0" dirty="0">
                <a:solidFill>
                  <a:srgbClr val="C0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 4</a:t>
            </a:r>
            <a:r>
              <a:rPr lang="en-US" altLang="zh-CN" sz="24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, &lt;d&gt; : </a:t>
            </a:r>
            <a:r>
              <a:rPr lang="en-US" altLang="zh-CN" sz="2400" b="0" dirty="0">
                <a:solidFill>
                  <a:srgbClr val="C0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3</a:t>
            </a:r>
            <a:r>
              <a:rPr lang="en-US" altLang="zh-CN" sz="24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, &lt;e&gt; : </a:t>
            </a:r>
            <a:r>
              <a:rPr lang="en-US" altLang="zh-CN" sz="2400" b="0" dirty="0">
                <a:solidFill>
                  <a:srgbClr val="C0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3</a:t>
            </a:r>
            <a:r>
              <a:rPr lang="en-US" altLang="zh-CN" sz="24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, &lt;f&gt; : </a:t>
            </a:r>
            <a:r>
              <a:rPr lang="en-US" altLang="zh-CN" sz="2400" b="0" dirty="0">
                <a:solidFill>
                  <a:srgbClr val="C0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3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n"/>
              <a:defRPr/>
            </a:pPr>
            <a:r>
              <a:rPr lang="zh-CN" altLang="en-US" sz="2400" b="0" dirty="0">
                <a:solidFill>
                  <a:srgbClr val="0070C0"/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  <a:cs typeface="Times New Roman" panose="02020603050405020304" pitchFamily="18" charset="0"/>
              </a:rPr>
              <a:t>序列模式的全集必然可以分为以</a:t>
            </a:r>
            <a:r>
              <a:rPr lang="en-US" altLang="zh-CN" sz="2400" b="0" dirty="0">
                <a:solidFill>
                  <a:srgbClr val="C0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&lt;a&gt;, &lt;b&gt;, &lt;c&gt;, &lt;d&gt;, &lt;e&gt;</a:t>
            </a:r>
            <a:r>
              <a:rPr lang="zh-CN" altLang="en-US" sz="2400" b="0" dirty="0">
                <a:solidFill>
                  <a:srgbClr val="0070C0"/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sz="2400" b="0" dirty="0">
                <a:solidFill>
                  <a:srgbClr val="C0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&lt;f&gt;</a:t>
            </a:r>
            <a:r>
              <a:rPr lang="zh-CN" altLang="en-US" sz="2400" b="0" dirty="0">
                <a:solidFill>
                  <a:srgbClr val="0070C0"/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  <a:cs typeface="Times New Roman" panose="02020603050405020304" pitchFamily="18" charset="0"/>
              </a:rPr>
              <a:t>为前缀的序列模式的集合，构造不同前缀所对应的投影数据库</a:t>
            </a:r>
            <a:endParaRPr lang="en-US" altLang="zh-CN" sz="2400" b="0" dirty="0">
              <a:solidFill>
                <a:srgbClr val="0070C0"/>
              </a:solidFill>
              <a:latin typeface="方正兰亭中黑_GBK" panose="02000000000000000000" pitchFamily="2" charset="-122"/>
              <a:ea typeface="方正兰亭中黑_GBK" panose="02000000000000000000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n"/>
              <a:defRPr/>
            </a:pPr>
            <a:r>
              <a:rPr lang="zh-CN" altLang="en-US" sz="2400" b="0" dirty="0">
                <a:solidFill>
                  <a:srgbClr val="0070C0"/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  <a:cs typeface="Times New Roman" panose="02020603050405020304" pitchFamily="18" charset="0"/>
              </a:rPr>
              <a:t>分别对不同的投影数据库重复上述过程，直到没有新的长度为</a:t>
            </a:r>
            <a:r>
              <a:rPr lang="en-US" altLang="zh-CN" sz="24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1</a:t>
            </a:r>
            <a:r>
              <a:rPr lang="zh-CN" altLang="en-US" sz="2400" b="0" dirty="0">
                <a:solidFill>
                  <a:srgbClr val="0070C0"/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  <a:cs typeface="Times New Roman" panose="02020603050405020304" pitchFamily="18" charset="0"/>
              </a:rPr>
              <a:t>的序列模式产生为止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14045127-E2C0-44B0-A832-BD2F1BA35D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8573418"/>
              </p:ext>
            </p:extLst>
          </p:nvPr>
        </p:nvGraphicFramePr>
        <p:xfrm>
          <a:off x="4427910" y="4365278"/>
          <a:ext cx="4105275" cy="1781493"/>
        </p:xfrm>
        <a:graphic>
          <a:graphicData uri="http://schemas.openxmlformats.org/drawingml/2006/table">
            <a:tbl>
              <a:tblPr/>
              <a:tblGrid>
                <a:gridCol w="1452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2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94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mbria Math" pitchFamily="18" charset="0"/>
                          <a:ea typeface="SimSun" pitchFamily="2" charset="-122"/>
                        </a:rPr>
                        <a:t>Sequence_id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Verdana" pitchFamily="34" charset="0"/>
                        <a:ea typeface="黑体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mbria Math" pitchFamily="18" charset="0"/>
                          <a:ea typeface="SimSun" pitchFamily="2" charset="-122"/>
                        </a:rPr>
                        <a:t>Sequence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mbria Math" pitchFamily="18" charset="0"/>
                        <a:ea typeface="SimSun" pitchFamily="2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SimSun" pitchFamily="2" charset="-122"/>
                        </a:rPr>
                        <a:t>10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itchFamily="18" charset="0"/>
                        <a:ea typeface="黑体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SimSun" pitchFamily="2" charset="-122"/>
                        </a:rPr>
                        <a:t>&lt;a(abc)(ac)d(cf)&gt;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itchFamily="18" charset="0"/>
                        <a:ea typeface="黑体" pitchFamily="49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33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SimSun" pitchFamily="2" charset="-122"/>
                        </a:rPr>
                        <a:t>20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itchFamily="18" charset="0"/>
                        <a:ea typeface="黑体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SimSun" pitchFamily="2" charset="-122"/>
                        </a:rPr>
                        <a:t>&lt;(ad)c(bc)(ae)&gt;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itchFamily="18" charset="0"/>
                        <a:ea typeface="黑体" pitchFamily="49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SimSun" pitchFamily="2" charset="-122"/>
                        </a:rPr>
                        <a:t>30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itchFamily="18" charset="0"/>
                        <a:ea typeface="黑体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SimSun" pitchFamily="2" charset="-122"/>
                        </a:rPr>
                        <a:t>&lt;(ef)(ab)(df)cb&gt;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itchFamily="18" charset="0"/>
                        <a:ea typeface="黑体" pitchFamily="49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SimSun" pitchFamily="2" charset="-122"/>
                        </a:rPr>
                        <a:t>40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itchFamily="18" charset="0"/>
                        <a:ea typeface="黑体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SimSun" pitchFamily="2" charset="-122"/>
                        </a:rPr>
                        <a:t>&lt;</a:t>
                      </a:r>
                      <a:r>
                        <a:rPr kumimoji="0" lang="en-US" altLang="zh-TW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SimSun" pitchFamily="2" charset="-122"/>
                        </a:rPr>
                        <a:t>eg</a:t>
                      </a:r>
                      <a:r>
                        <a:rPr kumimoji="0" lang="en-US" altLang="zh-TW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SimSun" pitchFamily="2" charset="-122"/>
                        </a:rPr>
                        <a:t>(</a:t>
                      </a:r>
                      <a:r>
                        <a:rPr kumimoji="0" lang="en-US" altLang="zh-TW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SimSun" pitchFamily="2" charset="-122"/>
                        </a:rPr>
                        <a:t>af</a:t>
                      </a:r>
                      <a:r>
                        <a:rPr kumimoji="0" lang="en-US" altLang="zh-TW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SimSun" pitchFamily="2" charset="-122"/>
                        </a:rPr>
                        <a:t>)</a:t>
                      </a:r>
                      <a:r>
                        <a:rPr kumimoji="0" lang="en-US" altLang="zh-TW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SimSun" pitchFamily="2" charset="-122"/>
                        </a:rPr>
                        <a:t>cbc</a:t>
                      </a:r>
                      <a:r>
                        <a:rPr kumimoji="0" lang="en-US" altLang="zh-TW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SimSun" pitchFamily="2" charset="-122"/>
                        </a:rPr>
                        <a:t>&gt;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itchFamily="18" charset="0"/>
                        <a:ea typeface="黑体" pitchFamily="49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" name="Rectangle 3">
            <a:extLst>
              <a:ext uri="{FF2B5EF4-FFF2-40B4-BE49-F238E27FC236}">
                <a16:creationId xmlns:a16="http://schemas.microsoft.com/office/drawing/2014/main" id="{944731DC-1230-48AA-8377-1550BEAFB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892" y="4493566"/>
            <a:ext cx="3960440" cy="1512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9900" indent="-46990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9pPr>
          </a:lstStyle>
          <a:p>
            <a:pPr marL="0" indent="0" algn="l">
              <a:lnSpc>
                <a:spcPct val="120000"/>
              </a:lnSpc>
              <a:spcBef>
                <a:spcPct val="20000"/>
              </a:spcBef>
              <a:buClr>
                <a:schemeClr val="accent2"/>
              </a:buClr>
            </a:pPr>
            <a:r>
              <a:rPr lang="en-US" altLang="zh-TW" sz="2000" dirty="0">
                <a:solidFill>
                  <a:srgbClr val="C00000"/>
                </a:solidFill>
                <a:latin typeface="Cambria Math" pitchFamily="18" charset="0"/>
              </a:rPr>
              <a:t>&lt;</a:t>
            </a:r>
            <a:r>
              <a:rPr lang="zh-CN" altLang="en-US" sz="2000" dirty="0">
                <a:solidFill>
                  <a:srgbClr val="C00000"/>
                </a:solidFill>
                <a:latin typeface="Cambria Math" pitchFamily="18" charset="0"/>
                <a:sym typeface="Symbol" pitchFamily="18" charset="2"/>
              </a:rPr>
              <a:t></a:t>
            </a:r>
            <a:r>
              <a:rPr lang="en-US" altLang="zh-TW" sz="2000" dirty="0">
                <a:solidFill>
                  <a:srgbClr val="C00000"/>
                </a:solidFill>
                <a:latin typeface="Cambria Math" pitchFamily="18" charset="0"/>
              </a:rPr>
              <a:t>&gt; - </a:t>
            </a:r>
            <a:r>
              <a:rPr lang="zh-CN" altLang="en-US" sz="2000" b="0" dirty="0">
                <a:solidFill>
                  <a:srgbClr val="C00000"/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</a:rPr>
              <a:t>投影数据库</a:t>
            </a:r>
            <a:r>
              <a:rPr lang="zh-CN" altLang="en-US" sz="2000" dirty="0">
                <a:solidFill>
                  <a:srgbClr val="C00000"/>
                </a:solidFill>
                <a:latin typeface="Times New Roman" pitchFamily="18" charset="0"/>
                <a:ea typeface="黑体" pitchFamily="49" charset="-122"/>
              </a:rPr>
              <a:t>：</a:t>
            </a:r>
            <a:r>
              <a:rPr lang="zh-CN" altLang="en-US" sz="2000" dirty="0">
                <a:solidFill>
                  <a:srgbClr val="0070C0"/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</a:rPr>
              <a:t>设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</a:rPr>
              <a:t> </a:t>
            </a:r>
            <a:r>
              <a:rPr lang="zh-CN" altLang="en-US" sz="2000" dirty="0">
                <a:solidFill>
                  <a:srgbClr val="0000FF"/>
                </a:solidFill>
                <a:latin typeface="Cambria Math" pitchFamily="18" charset="0"/>
                <a:sym typeface="Symbol" pitchFamily="18" charset="2"/>
              </a:rPr>
              <a:t> </a:t>
            </a:r>
            <a:r>
              <a:rPr lang="zh-CN" altLang="en-US" sz="2000" dirty="0">
                <a:solidFill>
                  <a:srgbClr val="0070C0"/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  <a:sym typeface="Symbol" pitchFamily="18" charset="2"/>
              </a:rPr>
              <a:t>为序列数据库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  <a:sym typeface="Symbol" pitchFamily="18" charset="2"/>
              </a:rPr>
              <a:t> </a:t>
            </a:r>
            <a:r>
              <a:rPr lang="en-US" altLang="zh-CN" sz="2000" dirty="0">
                <a:solidFill>
                  <a:srgbClr val="0000FF"/>
                </a:solidFill>
                <a:latin typeface="Cambria Math" pitchFamily="18" charset="0"/>
                <a:sym typeface="Symbol" pitchFamily="18" charset="2"/>
              </a:rPr>
              <a:t>S </a:t>
            </a:r>
            <a:r>
              <a:rPr lang="zh-CN" altLang="en-US" sz="2000" dirty="0">
                <a:solidFill>
                  <a:srgbClr val="0070C0"/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  <a:sym typeface="Symbol" pitchFamily="18" charset="2"/>
              </a:rPr>
              <a:t>中的一个序列模式，则 </a:t>
            </a:r>
            <a:r>
              <a:rPr lang="zh-CN" altLang="en-US" sz="2000" dirty="0">
                <a:solidFill>
                  <a:srgbClr val="0000FF"/>
                </a:solidFill>
                <a:latin typeface="Cambria Math" pitchFamily="18" charset="0"/>
                <a:sym typeface="Symbol" pitchFamily="18" charset="2"/>
              </a:rPr>
              <a:t> </a:t>
            </a:r>
            <a:r>
              <a:rPr lang="zh-CN" altLang="en-US" sz="2000" dirty="0">
                <a:solidFill>
                  <a:srgbClr val="0070C0"/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  <a:sym typeface="Symbol" pitchFamily="18" charset="2"/>
              </a:rPr>
              <a:t>的投影数据库为 </a:t>
            </a:r>
            <a:r>
              <a:rPr lang="en-US" altLang="zh-CN" sz="2000" dirty="0">
                <a:solidFill>
                  <a:srgbClr val="0000FF"/>
                </a:solidFill>
                <a:latin typeface="Cambria Math" pitchFamily="18" charset="0"/>
                <a:sym typeface="Symbol" pitchFamily="18" charset="2"/>
              </a:rPr>
              <a:t>S</a:t>
            </a:r>
            <a:r>
              <a:rPr lang="zh-CN" altLang="en-US" sz="2000" dirty="0">
                <a:solidFill>
                  <a:srgbClr val="0070C0"/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  <a:sym typeface="Symbol" pitchFamily="18" charset="2"/>
              </a:rPr>
              <a:t>中所有以 </a:t>
            </a:r>
            <a:r>
              <a:rPr lang="zh-CN" altLang="en-US" sz="2000" dirty="0">
                <a:solidFill>
                  <a:srgbClr val="0000FF"/>
                </a:solidFill>
                <a:latin typeface="Cambria Math" pitchFamily="18" charset="0"/>
                <a:sym typeface="Symbol" pitchFamily="18" charset="2"/>
              </a:rPr>
              <a:t> </a:t>
            </a:r>
            <a:r>
              <a:rPr lang="zh-CN" altLang="en-US" sz="2000" dirty="0">
                <a:solidFill>
                  <a:srgbClr val="0070C0"/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  <a:sym typeface="Symbol" pitchFamily="18" charset="2"/>
              </a:rPr>
              <a:t>为前缀的序列相对于</a:t>
            </a:r>
            <a:r>
              <a:rPr lang="zh-CN" altLang="en-US" sz="2000" dirty="0">
                <a:latin typeface="Times New Roman" pitchFamily="18" charset="0"/>
                <a:ea typeface="黑体" pitchFamily="49" charset="-122"/>
                <a:sym typeface="Symbol" pitchFamily="18" charset="2"/>
              </a:rPr>
              <a:t> </a:t>
            </a:r>
            <a:r>
              <a:rPr lang="zh-CN" altLang="en-US" sz="2000" dirty="0">
                <a:solidFill>
                  <a:srgbClr val="0000FF"/>
                </a:solidFill>
                <a:latin typeface="Cambria Math" pitchFamily="18" charset="0"/>
                <a:sym typeface="Symbol" pitchFamily="18" charset="2"/>
              </a:rPr>
              <a:t> </a:t>
            </a:r>
            <a:r>
              <a:rPr lang="zh-CN" altLang="en-US" sz="2000" dirty="0">
                <a:solidFill>
                  <a:srgbClr val="0070C0"/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  <a:sym typeface="Symbol" pitchFamily="18" charset="2"/>
              </a:rPr>
              <a:t>的后缀</a:t>
            </a:r>
            <a:endParaRPr lang="en-US" altLang="zh-CN" sz="2000" dirty="0">
              <a:solidFill>
                <a:srgbClr val="0070C0"/>
              </a:solidFill>
              <a:latin typeface="方正兰亭中黑_GBK" panose="02000000000000000000" pitchFamily="2" charset="-122"/>
              <a:ea typeface="方正兰亭中黑_GBK" panose="02000000000000000000" pitchFamily="2" charset="-122"/>
              <a:sym typeface="Symbol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6342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01"/>
    </mc:Choice>
    <mc:Fallback xmlns="">
      <p:transition spd="slow" advTm="15501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827584" y="116632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0" kern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4.2 </a:t>
            </a:r>
            <a:r>
              <a:rPr lang="en-US" altLang="zh-CN" sz="3600" b="0" kern="0" dirty="0" err="1">
                <a:solidFill>
                  <a:srgbClr val="1557AE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PrefixSpan</a:t>
            </a:r>
            <a:r>
              <a:rPr lang="zh-CN" altLang="en-US" sz="3600" b="0" kern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算法</a:t>
            </a:r>
            <a:endParaRPr lang="en-US" altLang="zh-CN" sz="2800" kern="0" dirty="0">
              <a:solidFill>
                <a:srgbClr val="1557AE"/>
              </a:solidFill>
              <a:latin typeface="Times New Roman" panose="02020603050405020304" pitchFamily="18" charset="0"/>
              <a:ea typeface="方正兰亭中黑_GBK" panose="02000000000000000000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" name="table">
            <a:extLst>
              <a:ext uri="{FF2B5EF4-FFF2-40B4-BE49-F238E27FC236}">
                <a16:creationId xmlns:a16="http://schemas.microsoft.com/office/drawing/2014/main" id="{5D04D17D-692A-4693-8479-B8AA5BC8A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48037" y="1196752"/>
            <a:ext cx="2447925" cy="1676400"/>
          </a:xfrm>
          <a:prstGeom prst="rect">
            <a:avLst/>
          </a:prstGeom>
        </p:spPr>
      </p:pic>
      <p:sp>
        <p:nvSpPr>
          <p:cNvPr id="6" name="Text Box 26">
            <a:extLst>
              <a:ext uri="{FF2B5EF4-FFF2-40B4-BE49-F238E27FC236}">
                <a16:creationId xmlns:a16="http://schemas.microsoft.com/office/drawing/2014/main" id="{5BBADDE0-15B6-42B6-B6B9-7F0BA4235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2624" y="3500214"/>
            <a:ext cx="2436501" cy="1477328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9pPr>
          </a:lstStyle>
          <a:p>
            <a:r>
              <a:rPr kumimoji="0" lang="en-US" altLang="zh-TW" u="sng" dirty="0">
                <a:latin typeface="Calibri" pitchFamily="34" charset="0"/>
                <a:cs typeface="Calibri" pitchFamily="34" charset="0"/>
              </a:rPr>
              <a:t>&lt;a&gt;-projected database</a:t>
            </a:r>
          </a:p>
          <a:p>
            <a:r>
              <a:rPr kumimoji="0" lang="en-US" altLang="zh-TW" dirty="0">
                <a:latin typeface="Calibri" pitchFamily="34" charset="0"/>
                <a:cs typeface="Calibri" pitchFamily="34" charset="0"/>
              </a:rPr>
              <a:t>&lt;(</a:t>
            </a:r>
            <a:r>
              <a:rPr kumimoji="0" lang="en-US" altLang="zh-TW" dirty="0" err="1">
                <a:latin typeface="Calibri" pitchFamily="34" charset="0"/>
                <a:cs typeface="Calibri" pitchFamily="34" charset="0"/>
              </a:rPr>
              <a:t>abc</a:t>
            </a:r>
            <a:r>
              <a:rPr kumimoji="0" lang="en-US" altLang="zh-TW" dirty="0">
                <a:latin typeface="Calibri" pitchFamily="34" charset="0"/>
                <a:cs typeface="Calibri" pitchFamily="34" charset="0"/>
              </a:rPr>
              <a:t>)(ac)d(</a:t>
            </a:r>
            <a:r>
              <a:rPr kumimoji="0" lang="en-US" altLang="zh-TW" dirty="0" err="1">
                <a:latin typeface="Calibri" pitchFamily="34" charset="0"/>
                <a:cs typeface="Calibri" pitchFamily="34" charset="0"/>
              </a:rPr>
              <a:t>cf</a:t>
            </a:r>
            <a:r>
              <a:rPr kumimoji="0" lang="en-US" altLang="zh-TW" dirty="0">
                <a:latin typeface="Calibri" pitchFamily="34" charset="0"/>
                <a:cs typeface="Calibri" pitchFamily="34" charset="0"/>
              </a:rPr>
              <a:t>)&gt;</a:t>
            </a:r>
          </a:p>
          <a:p>
            <a:r>
              <a:rPr kumimoji="0" lang="en-US" altLang="zh-TW" dirty="0">
                <a:latin typeface="Calibri" pitchFamily="34" charset="0"/>
                <a:cs typeface="Calibri" pitchFamily="34" charset="0"/>
              </a:rPr>
              <a:t>&lt;(_d)c(</a:t>
            </a:r>
            <a:r>
              <a:rPr kumimoji="0" lang="en-US" altLang="zh-TW" dirty="0" err="1">
                <a:latin typeface="Calibri" pitchFamily="34" charset="0"/>
                <a:cs typeface="Calibri" pitchFamily="34" charset="0"/>
              </a:rPr>
              <a:t>bc</a:t>
            </a:r>
            <a:r>
              <a:rPr kumimoji="0" lang="en-US" altLang="zh-TW" dirty="0">
                <a:latin typeface="Calibri" pitchFamily="34" charset="0"/>
                <a:cs typeface="Calibri" pitchFamily="34" charset="0"/>
              </a:rPr>
              <a:t>)(ae)&gt;</a:t>
            </a:r>
          </a:p>
          <a:p>
            <a:r>
              <a:rPr kumimoji="0" lang="en-US" altLang="zh-TW" dirty="0">
                <a:latin typeface="Calibri" pitchFamily="34" charset="0"/>
                <a:cs typeface="Calibri" pitchFamily="34" charset="0"/>
              </a:rPr>
              <a:t>&lt;(_b)(</a:t>
            </a:r>
            <a:r>
              <a:rPr kumimoji="0" lang="en-US" altLang="zh-TW" dirty="0" err="1">
                <a:latin typeface="Calibri" pitchFamily="34" charset="0"/>
                <a:cs typeface="Calibri" pitchFamily="34" charset="0"/>
              </a:rPr>
              <a:t>df</a:t>
            </a:r>
            <a:r>
              <a:rPr kumimoji="0" lang="en-US" altLang="zh-TW" dirty="0">
                <a:latin typeface="Calibri" pitchFamily="34" charset="0"/>
                <a:cs typeface="Calibri" pitchFamily="34" charset="0"/>
              </a:rPr>
              <a:t>)</a:t>
            </a:r>
            <a:r>
              <a:rPr kumimoji="0" lang="en-US" altLang="zh-TW" dirty="0" err="1">
                <a:latin typeface="Calibri" pitchFamily="34" charset="0"/>
                <a:cs typeface="Calibri" pitchFamily="34" charset="0"/>
              </a:rPr>
              <a:t>cb</a:t>
            </a:r>
            <a:r>
              <a:rPr kumimoji="0" lang="en-US" altLang="zh-TW" dirty="0">
                <a:latin typeface="Calibri" pitchFamily="34" charset="0"/>
                <a:cs typeface="Calibri" pitchFamily="34" charset="0"/>
              </a:rPr>
              <a:t>&gt;</a:t>
            </a:r>
          </a:p>
          <a:p>
            <a:r>
              <a:rPr kumimoji="0" lang="en-US" altLang="zh-TW" dirty="0">
                <a:latin typeface="Calibri" pitchFamily="34" charset="0"/>
                <a:cs typeface="Calibri" pitchFamily="34" charset="0"/>
              </a:rPr>
              <a:t>&lt;(_f)</a:t>
            </a:r>
            <a:r>
              <a:rPr kumimoji="0" lang="en-US" altLang="zh-TW" dirty="0" err="1">
                <a:latin typeface="Calibri" pitchFamily="34" charset="0"/>
                <a:cs typeface="Calibri" pitchFamily="34" charset="0"/>
              </a:rPr>
              <a:t>cbc</a:t>
            </a:r>
            <a:r>
              <a:rPr kumimoji="0" lang="en-US" altLang="zh-TW" dirty="0">
                <a:latin typeface="Calibri" pitchFamily="34" charset="0"/>
                <a:cs typeface="Calibri" pitchFamily="34" charset="0"/>
              </a:rPr>
              <a:t>&gt;</a:t>
            </a:r>
          </a:p>
        </p:txBody>
      </p:sp>
      <p:sp>
        <p:nvSpPr>
          <p:cNvPr id="7" name="Text Box 27">
            <a:extLst>
              <a:ext uri="{FF2B5EF4-FFF2-40B4-BE49-F238E27FC236}">
                <a16:creationId xmlns:a16="http://schemas.microsoft.com/office/drawing/2014/main" id="{00DE2198-357C-450E-97F2-1927F81D43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83074" y="3571652"/>
            <a:ext cx="2446119" cy="36933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9pPr>
          </a:lstStyle>
          <a:p>
            <a:r>
              <a:rPr kumimoji="0" lang="en-US" altLang="zh-TW" u="sng">
                <a:latin typeface="Calibri" pitchFamily="34" charset="0"/>
                <a:cs typeface="Calibri" pitchFamily="34" charset="0"/>
              </a:rPr>
              <a:t>&lt;b&gt;-projected database</a:t>
            </a:r>
          </a:p>
        </p:txBody>
      </p:sp>
      <p:sp>
        <p:nvSpPr>
          <p:cNvPr id="8" name="Text Box 32">
            <a:extLst>
              <a:ext uri="{FF2B5EF4-FFF2-40B4-BE49-F238E27FC236}">
                <a16:creationId xmlns:a16="http://schemas.microsoft.com/office/drawing/2014/main" id="{057C10AA-2C2B-4CEE-A03E-567114C080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8999" y="5722714"/>
            <a:ext cx="1321900" cy="33855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9pPr>
          </a:lstStyle>
          <a:p>
            <a:r>
              <a:rPr kumimoji="0" lang="en-US" altLang="zh-TW" sz="1600" u="sng">
                <a:latin typeface="Calibri" pitchFamily="34" charset="0"/>
                <a:cs typeface="Calibri" pitchFamily="34" charset="0"/>
              </a:rPr>
              <a:t>&lt;aa&gt;-proj. db</a:t>
            </a:r>
          </a:p>
        </p:txBody>
      </p:sp>
      <p:sp>
        <p:nvSpPr>
          <p:cNvPr id="9" name="Text Box 33">
            <a:extLst>
              <a:ext uri="{FF2B5EF4-FFF2-40B4-BE49-F238E27FC236}">
                <a16:creationId xmlns:a16="http://schemas.microsoft.com/office/drawing/2014/main" id="{5877251A-0858-4B5C-8400-80CC1A974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60699" y="5722714"/>
            <a:ext cx="1285545" cy="338554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9pPr>
          </a:lstStyle>
          <a:p>
            <a:r>
              <a:rPr kumimoji="0" lang="en-US" altLang="zh-TW" sz="1600" u="sng">
                <a:latin typeface="Calibri" pitchFamily="34" charset="0"/>
                <a:cs typeface="Calibri" pitchFamily="34" charset="0"/>
              </a:rPr>
              <a:t>&lt;af&gt;-proj. db</a:t>
            </a:r>
          </a:p>
        </p:txBody>
      </p:sp>
      <p:sp>
        <p:nvSpPr>
          <p:cNvPr id="10" name="Text Box 34">
            <a:extLst>
              <a:ext uri="{FF2B5EF4-FFF2-40B4-BE49-F238E27FC236}">
                <a16:creationId xmlns:a16="http://schemas.microsoft.com/office/drawing/2014/main" id="{072BED41-69E2-403D-83EC-973EF17EC3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8174" y="2971577"/>
            <a:ext cx="1242712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9pPr>
          </a:lstStyle>
          <a:p>
            <a:r>
              <a:rPr kumimoji="0" lang="en-US" altLang="zh-TW" sz="2000" b="1">
                <a:latin typeface="Calibri" pitchFamily="34" charset="0"/>
                <a:cs typeface="Calibri" pitchFamily="34" charset="0"/>
                <a:hlinkClick r:id="rId4" action="ppaction://hlinksldjump"/>
              </a:rPr>
              <a:t>prefix &lt;a&gt;</a:t>
            </a:r>
            <a:endParaRPr kumimoji="0" lang="en-US" altLang="zh-TW" sz="2000" b="1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Text Box 35">
            <a:extLst>
              <a:ext uri="{FF2B5EF4-FFF2-40B4-BE49-F238E27FC236}">
                <a16:creationId xmlns:a16="http://schemas.microsoft.com/office/drawing/2014/main" id="{C0342FE8-9FDE-4582-9A40-E506713516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75237" y="3068414"/>
            <a:ext cx="1371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9pPr>
          </a:lstStyle>
          <a:p>
            <a:r>
              <a:rPr kumimoji="0" lang="en-US" altLang="zh-TW">
                <a:latin typeface="Calibri" pitchFamily="34" charset="0"/>
                <a:cs typeface="Calibri" pitchFamily="34" charset="0"/>
              </a:rPr>
              <a:t>prefix &lt;b&gt;</a:t>
            </a:r>
          </a:p>
        </p:txBody>
      </p:sp>
      <p:sp>
        <p:nvSpPr>
          <p:cNvPr id="12" name="Text Box 36">
            <a:extLst>
              <a:ext uri="{FF2B5EF4-FFF2-40B4-BE49-F238E27FC236}">
                <a16:creationId xmlns:a16="http://schemas.microsoft.com/office/drawing/2014/main" id="{3EA8A0EE-3D51-4FB8-B841-13C4C86C72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16012" y="5229002"/>
            <a:ext cx="1131464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9pPr>
          </a:lstStyle>
          <a:p>
            <a:r>
              <a:rPr kumimoji="0" lang="en-US" altLang="zh-TW" sz="1600">
                <a:latin typeface="Calibri" pitchFamily="34" charset="0"/>
                <a:cs typeface="Calibri" pitchFamily="34" charset="0"/>
                <a:hlinkClick r:id="rId5" action="ppaction://hlinksldjump"/>
              </a:rPr>
              <a:t>prefix &lt;aa&gt;</a:t>
            </a:r>
            <a:endParaRPr kumimoji="0" lang="en-US" altLang="zh-TW" sz="160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Text Box 37">
            <a:extLst>
              <a:ext uri="{FF2B5EF4-FFF2-40B4-BE49-F238E27FC236}">
                <a16:creationId xmlns:a16="http://schemas.microsoft.com/office/drawing/2014/main" id="{084EB595-2F69-43C2-B69A-05E3525239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2599" y="5113114"/>
            <a:ext cx="1095108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9pPr>
          </a:lstStyle>
          <a:p>
            <a:r>
              <a:rPr kumimoji="0" lang="en-US" altLang="zh-TW" sz="1600">
                <a:latin typeface="Calibri" pitchFamily="34" charset="0"/>
                <a:cs typeface="Calibri" pitchFamily="34" charset="0"/>
              </a:rPr>
              <a:t>prefix &lt;af&gt;</a:t>
            </a:r>
          </a:p>
        </p:txBody>
      </p:sp>
      <p:sp>
        <p:nvSpPr>
          <p:cNvPr id="14" name="Text Box 38">
            <a:extLst>
              <a:ext uri="{FF2B5EF4-FFF2-40B4-BE49-F238E27FC236}">
                <a16:creationId xmlns:a16="http://schemas.microsoft.com/office/drawing/2014/main" id="{352BA088-951E-4F76-A62C-DD52BC5876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274" y="4220939"/>
            <a:ext cx="3024188" cy="82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9pPr>
          </a:lstStyle>
          <a:p>
            <a:r>
              <a:rPr kumimoji="0" lang="en-US" altLang="zh-TW" sz="1600" b="1" dirty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Length-2 seq. pan</a:t>
            </a:r>
          </a:p>
          <a:p>
            <a:r>
              <a:rPr kumimoji="0" lang="en-US" altLang="zh-TW" sz="1600" b="1" dirty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&lt;</a:t>
            </a:r>
            <a:r>
              <a:rPr kumimoji="0" lang="en-US" altLang="zh-TW" sz="1600" b="1" dirty="0" err="1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aa</a:t>
            </a:r>
            <a:r>
              <a:rPr kumimoji="0" lang="en-US" altLang="zh-TW" sz="1600" b="1" dirty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&gt;, &lt;</a:t>
            </a:r>
            <a:r>
              <a:rPr kumimoji="0" lang="en-US" altLang="zh-TW" sz="1600" b="1" dirty="0" err="1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ab</a:t>
            </a:r>
            <a:r>
              <a:rPr kumimoji="0" lang="en-US" altLang="zh-TW" sz="1600" b="1" dirty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&gt;, &lt;(</a:t>
            </a:r>
            <a:r>
              <a:rPr kumimoji="0" lang="en-US" altLang="zh-TW" sz="1600" b="1" dirty="0" err="1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ab</a:t>
            </a:r>
            <a:r>
              <a:rPr kumimoji="0" lang="en-US" altLang="zh-TW" sz="1600" b="1" dirty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)&gt;,</a:t>
            </a:r>
          </a:p>
          <a:p>
            <a:r>
              <a:rPr kumimoji="0" lang="en-US" altLang="zh-TW" sz="1600" b="1" dirty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&lt;ac&gt;, &lt;ad&gt;, &lt;</a:t>
            </a:r>
            <a:r>
              <a:rPr kumimoji="0" lang="en-US" altLang="zh-TW" sz="1600" b="1" dirty="0" err="1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af</a:t>
            </a:r>
            <a:r>
              <a:rPr kumimoji="0" lang="en-US" altLang="zh-TW" sz="1600" b="1" dirty="0">
                <a:solidFill>
                  <a:schemeClr val="accent2"/>
                </a:solidFill>
                <a:latin typeface="Calibri" pitchFamily="34" charset="0"/>
                <a:cs typeface="Calibri" pitchFamily="34" charset="0"/>
              </a:rPr>
              <a:t>&gt;</a:t>
            </a:r>
          </a:p>
        </p:txBody>
      </p:sp>
      <p:sp>
        <p:nvSpPr>
          <p:cNvPr id="15" name="Text Box 39">
            <a:extLst>
              <a:ext uri="{FF2B5EF4-FFF2-40B4-BE49-F238E27FC236}">
                <a16:creationId xmlns:a16="http://schemas.microsoft.com/office/drawing/2014/main" id="{9240E026-560B-4715-A3BD-7B6942C6F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48487" y="3068414"/>
            <a:ext cx="180908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9pPr>
          </a:lstStyle>
          <a:p>
            <a:r>
              <a:rPr kumimoji="0" lang="en-US" altLang="zh-TW">
                <a:latin typeface="Calibri" pitchFamily="34" charset="0"/>
                <a:cs typeface="Calibri" pitchFamily="34" charset="0"/>
              </a:rPr>
              <a:t>prefix &lt;c&gt;, …, &lt;f&gt;</a:t>
            </a:r>
          </a:p>
        </p:txBody>
      </p:sp>
      <p:sp>
        <p:nvSpPr>
          <p:cNvPr id="17" name="Line 40">
            <a:extLst>
              <a:ext uri="{FF2B5EF4-FFF2-40B4-BE49-F238E27FC236}">
                <a16:creationId xmlns:a16="http://schemas.microsoft.com/office/drawing/2014/main" id="{4A90E811-0E3F-457B-A4B3-2666CC3A607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95512" y="2923952"/>
            <a:ext cx="1800225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9pPr>
          </a:lstStyle>
          <a:p>
            <a:endParaRPr lang="zh-CN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8" name="Line 41">
            <a:extLst>
              <a:ext uri="{FF2B5EF4-FFF2-40B4-BE49-F238E27FC236}">
                <a16:creationId xmlns:a16="http://schemas.microsoft.com/office/drawing/2014/main" id="{47192B6D-8773-45BF-8955-F6C2BD0D32A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59337" y="2923952"/>
            <a:ext cx="358775" cy="7207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9pPr>
          </a:lstStyle>
          <a:p>
            <a:endParaRPr lang="zh-CN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9" name="Line 44">
            <a:extLst>
              <a:ext uri="{FF2B5EF4-FFF2-40B4-BE49-F238E27FC236}">
                <a16:creationId xmlns:a16="http://schemas.microsoft.com/office/drawing/2014/main" id="{BFE2FAFD-8FA0-4658-849B-CC2D76DD5999}"/>
              </a:ext>
            </a:extLst>
          </p:cNvPr>
          <p:cNvSpPr>
            <a:spLocks noChangeShapeType="1"/>
          </p:cNvSpPr>
          <p:nvPr/>
        </p:nvSpPr>
        <p:spPr bwMode="auto">
          <a:xfrm>
            <a:off x="5075237" y="2923952"/>
            <a:ext cx="2665412" cy="3603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9pPr>
          </a:lstStyle>
          <a:p>
            <a:endParaRPr lang="zh-CN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Line 45">
            <a:extLst>
              <a:ext uri="{FF2B5EF4-FFF2-40B4-BE49-F238E27FC236}">
                <a16:creationId xmlns:a16="http://schemas.microsoft.com/office/drawing/2014/main" id="{959CC8AC-4528-40F6-9457-9A0704F28E4E}"/>
              </a:ext>
            </a:extLst>
          </p:cNvPr>
          <p:cNvSpPr>
            <a:spLocks noChangeShapeType="1"/>
          </p:cNvSpPr>
          <p:nvPr/>
        </p:nvSpPr>
        <p:spPr bwMode="auto">
          <a:xfrm>
            <a:off x="5651499" y="2852514"/>
            <a:ext cx="3097213" cy="36036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9pPr>
          </a:lstStyle>
          <a:p>
            <a:endParaRPr lang="zh-CN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1" name="Line 46">
            <a:extLst>
              <a:ext uri="{FF2B5EF4-FFF2-40B4-BE49-F238E27FC236}">
                <a16:creationId xmlns:a16="http://schemas.microsoft.com/office/drawing/2014/main" id="{A5AB2E3F-10E7-451C-8C80-9D111DD3B80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47812" y="5013102"/>
            <a:ext cx="287337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9pPr>
          </a:lstStyle>
          <a:p>
            <a:endParaRPr lang="zh-CN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2" name="Line 47">
            <a:extLst>
              <a:ext uri="{FF2B5EF4-FFF2-40B4-BE49-F238E27FC236}">
                <a16:creationId xmlns:a16="http://schemas.microsoft.com/office/drawing/2014/main" id="{C4F4785B-8EC4-443B-B1D9-85F625BC7FBA}"/>
              </a:ext>
            </a:extLst>
          </p:cNvPr>
          <p:cNvSpPr>
            <a:spLocks noChangeShapeType="1"/>
          </p:cNvSpPr>
          <p:nvPr/>
        </p:nvSpPr>
        <p:spPr bwMode="auto">
          <a:xfrm>
            <a:off x="2843212" y="5013102"/>
            <a:ext cx="936625" cy="7191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9pPr>
          </a:lstStyle>
          <a:p>
            <a:endParaRPr lang="zh-CN" altLang="en-US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3" name="Text Box 48">
            <a:extLst>
              <a:ext uri="{FF2B5EF4-FFF2-40B4-BE49-F238E27FC236}">
                <a16:creationId xmlns:a16="http://schemas.microsoft.com/office/drawing/2014/main" id="{93D8B245-0C7F-49FB-A59B-FCDE95351A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6687" y="4724177"/>
            <a:ext cx="1223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zh-TW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5pPr>
            <a:lvl6pPr marL="22860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6pPr>
            <a:lvl7pPr marL="27432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7pPr>
            <a:lvl8pPr marL="32004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8pPr>
            <a:lvl9pPr marL="3657600" algn="l" defTabSz="914400" rtl="0" eaLnBrk="1" latinLnBrk="0" hangingPunct="1">
              <a:defRPr kumimoji="1" kern="1200">
                <a:solidFill>
                  <a:schemeClr val="tx1"/>
                </a:solidFill>
                <a:latin typeface="Arial" charset="0"/>
                <a:ea typeface="新細明體" pitchFamily="18" charset="-120"/>
                <a:cs typeface="+mn-cs"/>
              </a:defRPr>
            </a:lvl9pPr>
          </a:lstStyle>
          <a:p>
            <a:r>
              <a:rPr kumimoji="0" lang="en-US" altLang="zh-TW" sz="2400">
                <a:latin typeface="Calibri" pitchFamily="34" charset="0"/>
                <a:cs typeface="Calibri" pitchFamily="34" charset="0"/>
              </a:rPr>
              <a:t>… …</a:t>
            </a:r>
          </a:p>
        </p:txBody>
      </p:sp>
    </p:spTree>
    <p:extLst>
      <p:ext uri="{BB962C8B-B14F-4D97-AF65-F5344CB8AC3E}">
        <p14:creationId xmlns:p14="http://schemas.microsoft.com/office/powerpoint/2010/main" val="13860969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01"/>
    </mc:Choice>
    <mc:Fallback xmlns="">
      <p:transition spd="slow" advTm="15501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827584" y="116632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0" kern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4.2 </a:t>
            </a:r>
            <a:r>
              <a:rPr lang="en-US" altLang="zh-CN" sz="3600" b="0" kern="0" dirty="0" err="1">
                <a:solidFill>
                  <a:srgbClr val="1557AE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PrefixSpan</a:t>
            </a:r>
            <a:r>
              <a:rPr lang="zh-CN" altLang="en-US" sz="3600" b="0" kern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算法</a:t>
            </a:r>
            <a:endParaRPr lang="en-US" altLang="zh-CN" sz="2800" kern="0" dirty="0">
              <a:solidFill>
                <a:srgbClr val="1557AE"/>
              </a:solidFill>
              <a:latin typeface="Times New Roman" panose="02020603050405020304" pitchFamily="18" charset="0"/>
              <a:ea typeface="方正兰亭中黑_GBK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C9EFAA1-29F9-4AC9-B7FC-09BE8E414D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68243" y="2276872"/>
            <a:ext cx="4680520" cy="341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469900" indent="-46990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Verdana" pitchFamily="34" charset="0"/>
                <a:ea typeface="SimSun" pitchFamily="2" charset="-122"/>
              </a:defRPr>
            </a:lvl9pPr>
          </a:lstStyle>
          <a:p>
            <a:pPr algn="l" eaLnBrk="1" hangingPunct="1">
              <a:spcBef>
                <a:spcPct val="20000"/>
              </a:spcBef>
              <a:buClr>
                <a:schemeClr val="accent2"/>
              </a:buClr>
            </a:pPr>
            <a:r>
              <a:rPr lang="en-US" altLang="zh-TW" sz="2800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Step 2:</a:t>
            </a:r>
          </a:p>
          <a:p>
            <a:pPr algn="l" eaLnBrk="1" hangingPunct="1"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2400" dirty="0">
                <a:latin typeface="Times New Roman" pitchFamily="18" charset="0"/>
                <a:ea typeface="黑体" pitchFamily="49" charset="-122"/>
              </a:rPr>
              <a:t>形成</a:t>
            </a:r>
            <a:r>
              <a:rPr lang="en-US" altLang="zh-TW" sz="2400" dirty="0">
                <a:solidFill>
                  <a:srgbClr val="0000FF"/>
                </a:solidFill>
                <a:latin typeface="Cambria Math" pitchFamily="18" charset="0"/>
              </a:rPr>
              <a:t>&lt;a&gt;-projected database</a:t>
            </a:r>
            <a:r>
              <a:rPr lang="en-US" altLang="zh-TW" sz="2400" dirty="0">
                <a:latin typeface="Times New Roman" pitchFamily="18" charset="0"/>
                <a:ea typeface="黑体" pitchFamily="49" charset="-122"/>
              </a:rPr>
              <a:t>,</a:t>
            </a:r>
          </a:p>
          <a:p>
            <a:pPr algn="l" eaLnBrk="1" hangingPunct="1">
              <a:spcBef>
                <a:spcPct val="20000"/>
              </a:spcBef>
              <a:buClr>
                <a:schemeClr val="accent2"/>
              </a:buClr>
            </a:pPr>
            <a:r>
              <a:rPr lang="zh-CN" altLang="en-US" sz="2400" dirty="0">
                <a:latin typeface="Times New Roman" pitchFamily="18" charset="0"/>
                <a:ea typeface="黑体" pitchFamily="49" charset="-122"/>
              </a:rPr>
              <a:t>包含</a:t>
            </a:r>
            <a:r>
              <a:rPr lang="en-US" altLang="zh-CN" sz="2400" dirty="0">
                <a:latin typeface="Times New Roman" pitchFamily="18" charset="0"/>
                <a:ea typeface="黑体" pitchFamily="49" charset="-122"/>
              </a:rPr>
              <a:t>4</a:t>
            </a:r>
            <a:r>
              <a:rPr lang="zh-CN" altLang="en-US" sz="2400" dirty="0">
                <a:latin typeface="Times New Roman" pitchFamily="18" charset="0"/>
                <a:ea typeface="黑体" pitchFamily="49" charset="-122"/>
              </a:rPr>
              <a:t>个</a:t>
            </a:r>
            <a:r>
              <a:rPr lang="en-US" altLang="zh-TW" sz="2400" dirty="0">
                <a:latin typeface="Times New Roman" pitchFamily="18" charset="0"/>
                <a:ea typeface="黑体" pitchFamily="49" charset="-122"/>
              </a:rPr>
              <a:t>postfix sequences:</a:t>
            </a:r>
          </a:p>
          <a:p>
            <a:pPr algn="l" eaLnBrk="1" hangingPunct="1">
              <a:spcBef>
                <a:spcPct val="20000"/>
              </a:spcBef>
              <a:buClr>
                <a:schemeClr val="accent2"/>
              </a:buClr>
            </a:pPr>
            <a:r>
              <a:rPr lang="en-US" altLang="zh-TW" sz="2400" dirty="0">
                <a:latin typeface="Times New Roman" pitchFamily="18" charset="0"/>
                <a:ea typeface="黑体" pitchFamily="49" charset="-122"/>
              </a:rPr>
              <a:t>		</a:t>
            </a:r>
            <a:r>
              <a:rPr lang="en-US" altLang="zh-TW" dirty="0">
                <a:solidFill>
                  <a:srgbClr val="0000FF"/>
                </a:solidFill>
                <a:latin typeface="Cambria Math" pitchFamily="18" charset="0"/>
              </a:rPr>
              <a:t>&lt; (</a:t>
            </a:r>
            <a:r>
              <a:rPr lang="en-US" altLang="zh-TW" dirty="0" err="1">
                <a:solidFill>
                  <a:srgbClr val="0000FF"/>
                </a:solidFill>
                <a:latin typeface="Cambria Math" pitchFamily="18" charset="0"/>
              </a:rPr>
              <a:t>abc</a:t>
            </a:r>
            <a:r>
              <a:rPr lang="en-US" altLang="zh-TW" dirty="0">
                <a:solidFill>
                  <a:srgbClr val="0000FF"/>
                </a:solidFill>
                <a:latin typeface="Cambria Math" pitchFamily="18" charset="0"/>
              </a:rPr>
              <a:t>) (ac)d (</a:t>
            </a:r>
            <a:r>
              <a:rPr lang="en-US" altLang="zh-TW" dirty="0" err="1">
                <a:solidFill>
                  <a:srgbClr val="0000FF"/>
                </a:solidFill>
                <a:latin typeface="Cambria Math" pitchFamily="18" charset="0"/>
              </a:rPr>
              <a:t>cf</a:t>
            </a:r>
            <a:r>
              <a:rPr lang="en-US" altLang="zh-TW" dirty="0">
                <a:solidFill>
                  <a:srgbClr val="0000FF"/>
                </a:solidFill>
                <a:latin typeface="Cambria Math" pitchFamily="18" charset="0"/>
              </a:rPr>
              <a:t>) &gt;,</a:t>
            </a:r>
          </a:p>
          <a:p>
            <a:pPr algn="l" eaLnBrk="1" hangingPunct="1">
              <a:spcBef>
                <a:spcPct val="20000"/>
              </a:spcBef>
              <a:buClr>
                <a:schemeClr val="accent2"/>
              </a:buClr>
            </a:pPr>
            <a:r>
              <a:rPr lang="en-US" altLang="zh-TW" dirty="0">
                <a:solidFill>
                  <a:srgbClr val="0000FF"/>
                </a:solidFill>
                <a:latin typeface="Cambria Math" pitchFamily="18" charset="0"/>
              </a:rPr>
              <a:t>                   &lt; (_d)c (</a:t>
            </a:r>
            <a:r>
              <a:rPr lang="en-US" altLang="zh-TW" dirty="0" err="1">
                <a:solidFill>
                  <a:srgbClr val="0000FF"/>
                </a:solidFill>
                <a:latin typeface="Cambria Math" pitchFamily="18" charset="0"/>
              </a:rPr>
              <a:t>bc</a:t>
            </a:r>
            <a:r>
              <a:rPr lang="en-US" altLang="zh-TW" dirty="0">
                <a:solidFill>
                  <a:srgbClr val="0000FF"/>
                </a:solidFill>
                <a:latin typeface="Cambria Math" pitchFamily="18" charset="0"/>
              </a:rPr>
              <a:t>) (ae) &gt;,</a:t>
            </a:r>
          </a:p>
          <a:p>
            <a:pPr algn="l" eaLnBrk="1" hangingPunct="1">
              <a:spcBef>
                <a:spcPct val="20000"/>
              </a:spcBef>
              <a:buClr>
                <a:schemeClr val="accent2"/>
              </a:buClr>
            </a:pPr>
            <a:r>
              <a:rPr lang="en-US" altLang="zh-TW" dirty="0">
                <a:solidFill>
                  <a:srgbClr val="0000FF"/>
                </a:solidFill>
                <a:latin typeface="Cambria Math" pitchFamily="18" charset="0"/>
              </a:rPr>
              <a:t>		&lt;  (_b) (df)</a:t>
            </a:r>
            <a:r>
              <a:rPr lang="en-US" altLang="zh-TW" dirty="0" err="1">
                <a:solidFill>
                  <a:srgbClr val="0000FF"/>
                </a:solidFill>
                <a:latin typeface="Cambria Math" pitchFamily="18" charset="0"/>
              </a:rPr>
              <a:t>cb</a:t>
            </a:r>
            <a:r>
              <a:rPr lang="en-US" altLang="zh-TW" dirty="0">
                <a:solidFill>
                  <a:srgbClr val="0000FF"/>
                </a:solidFill>
                <a:latin typeface="Cambria Math" pitchFamily="18" charset="0"/>
              </a:rPr>
              <a:t> &gt;,</a:t>
            </a:r>
          </a:p>
          <a:p>
            <a:pPr algn="l" eaLnBrk="1" hangingPunct="1">
              <a:spcBef>
                <a:spcPct val="20000"/>
              </a:spcBef>
              <a:buClr>
                <a:schemeClr val="accent2"/>
              </a:buClr>
            </a:pPr>
            <a:r>
              <a:rPr lang="en-US" altLang="zh-TW" dirty="0">
                <a:solidFill>
                  <a:srgbClr val="0000FF"/>
                </a:solidFill>
                <a:latin typeface="Cambria Math" pitchFamily="18" charset="0"/>
              </a:rPr>
              <a:t>                  &lt; (_f)</a:t>
            </a:r>
            <a:r>
              <a:rPr lang="en-US" altLang="zh-TW" dirty="0" err="1">
                <a:solidFill>
                  <a:srgbClr val="0000FF"/>
                </a:solidFill>
                <a:latin typeface="Cambria Math" pitchFamily="18" charset="0"/>
              </a:rPr>
              <a:t>cbc</a:t>
            </a:r>
            <a:r>
              <a:rPr lang="en-US" altLang="zh-TW" dirty="0">
                <a:solidFill>
                  <a:srgbClr val="0000FF"/>
                </a:solidFill>
                <a:latin typeface="Cambria Math" pitchFamily="18" charset="0"/>
              </a:rPr>
              <a:t> &gt;</a:t>
            </a:r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A4BD7267-87CE-405F-9811-C74A2C9069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871018"/>
              </p:ext>
            </p:extLst>
          </p:nvPr>
        </p:nvGraphicFramePr>
        <p:xfrm>
          <a:off x="395536" y="2904727"/>
          <a:ext cx="3840163" cy="2157413"/>
        </p:xfrm>
        <a:graphic>
          <a:graphicData uri="http://schemas.openxmlformats.org/drawingml/2006/table">
            <a:tbl>
              <a:tblPr/>
              <a:tblGrid>
                <a:gridCol w="15224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7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5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  <a:ea typeface="SimSun" pitchFamily="2" charset="-122"/>
                          <a:cs typeface="Calibri" pitchFamily="34" charset="0"/>
                        </a:rPr>
                        <a:t>Sequence_id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黑体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  <a:ea typeface="SimSun" pitchFamily="2" charset="-122"/>
                          <a:cs typeface="Calibri" pitchFamily="34" charset="0"/>
                        </a:rPr>
                        <a:t>Sequence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libri" pitchFamily="34" charset="0"/>
                        <a:ea typeface="SimSun" pitchFamily="2" charset="-122"/>
                        <a:cs typeface="Calibri" pitchFamily="34" charset="0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SimSun" pitchFamily="2" charset="-122"/>
                        </a:rPr>
                        <a:t>10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itchFamily="18" charset="0"/>
                        <a:ea typeface="黑体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SimSun" pitchFamily="2" charset="-122"/>
                        </a:rPr>
                        <a:t>&lt;a</a:t>
                      </a: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mbria Math" pitchFamily="18" charset="0"/>
                          <a:ea typeface="SimSun" pitchFamily="2" charset="-122"/>
                        </a:rPr>
                        <a:t>(abc)(ac)d(cf)</a:t>
                      </a: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SimSun" pitchFamily="2" charset="-122"/>
                        </a:rPr>
                        <a:t>&gt;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itchFamily="18" charset="0"/>
                        <a:ea typeface="黑体" pitchFamily="49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SimSun" pitchFamily="2" charset="-122"/>
                        </a:rPr>
                        <a:t>20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itchFamily="18" charset="0"/>
                        <a:ea typeface="黑体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SimSun" pitchFamily="2" charset="-122"/>
                        </a:rPr>
                        <a:t>&lt;(</a:t>
                      </a: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itchFamily="18" charset="0"/>
                          <a:ea typeface="SimSun" pitchFamily="2" charset="-122"/>
                        </a:rPr>
                        <a:t>a</a:t>
                      </a: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mbria Math" pitchFamily="18" charset="0"/>
                          <a:ea typeface="SimSun" pitchFamily="2" charset="-122"/>
                        </a:rPr>
                        <a:t>d)c(bc)(ae)</a:t>
                      </a: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SimSun" pitchFamily="2" charset="-122"/>
                        </a:rPr>
                        <a:t>&gt;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itchFamily="18" charset="0"/>
                        <a:ea typeface="黑体" pitchFamily="49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SimSun" pitchFamily="2" charset="-122"/>
                        </a:rPr>
                        <a:t>30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itchFamily="18" charset="0"/>
                        <a:ea typeface="黑体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SimSun" pitchFamily="2" charset="-122"/>
                        </a:rPr>
                        <a:t>&lt;(ef)(a</a:t>
                      </a: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mbria Math" pitchFamily="18" charset="0"/>
                          <a:ea typeface="SimSun" pitchFamily="2" charset="-122"/>
                        </a:rPr>
                        <a:t>b)(df)cb</a:t>
                      </a: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SimSun" pitchFamily="2" charset="-122"/>
                        </a:rPr>
                        <a:t>&gt;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itchFamily="18" charset="0"/>
                        <a:ea typeface="黑体" pitchFamily="49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5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SimSun" pitchFamily="2" charset="-122"/>
                        </a:rPr>
                        <a:t>40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itchFamily="18" charset="0"/>
                        <a:ea typeface="黑体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SimSun" pitchFamily="2" charset="-122"/>
                        </a:rPr>
                        <a:t>&lt;</a:t>
                      </a:r>
                      <a:r>
                        <a:rPr kumimoji="0" lang="en-US" altLang="zh-TW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SimSun" pitchFamily="2" charset="-122"/>
                        </a:rPr>
                        <a:t>eg</a:t>
                      </a:r>
                      <a:r>
                        <a:rPr kumimoji="0" lang="en-US" altLang="zh-TW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SimSun" pitchFamily="2" charset="-122"/>
                        </a:rPr>
                        <a:t>(</a:t>
                      </a:r>
                      <a:r>
                        <a:rPr kumimoji="0" lang="en-US" altLang="zh-TW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SimSun" pitchFamily="2" charset="-122"/>
                        </a:rPr>
                        <a:t>a</a:t>
                      </a:r>
                      <a:r>
                        <a:rPr kumimoji="0" lang="en-US" altLang="zh-TW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mbria Math" pitchFamily="18" charset="0"/>
                          <a:ea typeface="SimSun" pitchFamily="2" charset="-122"/>
                        </a:rPr>
                        <a:t>f</a:t>
                      </a:r>
                      <a:r>
                        <a:rPr kumimoji="0" lang="en-US" altLang="zh-TW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mbria Math" pitchFamily="18" charset="0"/>
                          <a:ea typeface="SimSun" pitchFamily="2" charset="-122"/>
                        </a:rPr>
                        <a:t>)</a:t>
                      </a:r>
                      <a:r>
                        <a:rPr kumimoji="0" lang="en-US" altLang="zh-TW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mbria Math" pitchFamily="18" charset="0"/>
                          <a:ea typeface="SimSun" pitchFamily="2" charset="-122"/>
                        </a:rPr>
                        <a:t>cbc</a:t>
                      </a:r>
                      <a:r>
                        <a:rPr kumimoji="0" lang="en-US" altLang="zh-TW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SimSun" pitchFamily="2" charset="-122"/>
                        </a:rPr>
                        <a:t>&gt;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itchFamily="18" charset="0"/>
                        <a:ea typeface="黑体" pitchFamily="49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3813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01"/>
    </mc:Choice>
    <mc:Fallback xmlns="">
      <p:transition spd="slow" advTm="1550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827584" y="116632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0" kern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4.1 </a:t>
            </a:r>
            <a:r>
              <a:rPr lang="zh-CN" altLang="en-US" sz="3600" b="0" kern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序列模式的基本概念</a:t>
            </a:r>
            <a:endParaRPr lang="en-US" altLang="zh-CN" sz="2800" kern="0" dirty="0">
              <a:solidFill>
                <a:srgbClr val="1557AE"/>
              </a:solidFill>
              <a:latin typeface="Times New Roman" panose="02020603050405020304" pitchFamily="18" charset="0"/>
              <a:ea typeface="方正兰亭中黑_GBK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-252536" y="911443"/>
            <a:ext cx="9156670" cy="1477436"/>
          </a:xfrm>
          <a:prstGeom prst="rect">
            <a:avLst/>
          </a:prstGeom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lvl="1" eaLnBrk="1" hangingPunct="1">
              <a:lnSpc>
                <a:spcPct val="120000"/>
              </a:lnSpc>
              <a:spcBef>
                <a:spcPts val="1200"/>
              </a:spcBef>
              <a:buFont typeface="Wingdings" panose="05000000000000000000" pitchFamily="2" charset="2"/>
              <a:buChar char="n"/>
            </a:pPr>
            <a:r>
              <a:rPr lang="zh-CN" altLang="en-US" sz="2600" b="0" dirty="0">
                <a:solidFill>
                  <a:srgbClr val="FF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序列模式</a:t>
            </a:r>
            <a:r>
              <a:rPr lang="en-US" altLang="zh-CN" sz="2600" b="0" dirty="0">
                <a:solidFill>
                  <a:srgbClr val="FF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(</a:t>
            </a:r>
            <a:r>
              <a:rPr lang="en-US" altLang="zh-CN" sz="2600" dirty="0">
                <a:solidFill>
                  <a:srgbClr val="FF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sequential pattern</a:t>
            </a:r>
            <a:r>
              <a:rPr lang="en-US" altLang="zh-CN" sz="2600" b="0" dirty="0">
                <a:solidFill>
                  <a:srgbClr val="FF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)</a:t>
            </a:r>
            <a:r>
              <a:rPr lang="zh-CN" altLang="en-US" sz="26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的概念最早是由</a:t>
            </a:r>
            <a:r>
              <a:rPr lang="en-US" altLang="zh-CN" sz="26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Agrawal</a:t>
            </a:r>
            <a:r>
              <a:rPr lang="zh-CN" altLang="en-US" sz="26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和</a:t>
            </a:r>
            <a:r>
              <a:rPr lang="en-US" altLang="zh-CN" sz="26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Srikant </a:t>
            </a:r>
            <a:r>
              <a:rPr lang="zh-CN" altLang="en-US" sz="26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提出的，</a:t>
            </a:r>
            <a:r>
              <a:rPr lang="zh-CN" altLang="en-US" sz="2600" b="0" dirty="0">
                <a:solidFill>
                  <a:srgbClr val="FF000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序列模式分析</a:t>
            </a:r>
            <a:r>
              <a:rPr lang="zh-CN" altLang="en-US" sz="2600" b="0" dirty="0">
                <a:solidFill>
                  <a:srgbClr val="0070C0"/>
                </a:solidFill>
                <a:latin typeface="方正兰亭中黑_GBK" panose="02000000000000000000" charset="-122"/>
                <a:ea typeface="方正兰亭中黑_GBK" panose="02000000000000000000" charset="-122"/>
                <a:cs typeface="Calibri" panose="020F0502020204030204" pitchFamily="34" charset="0"/>
              </a:rPr>
              <a:t>旨</a:t>
            </a:r>
            <a:r>
              <a:rPr lang="zh-CN" altLang="en-US" sz="26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在寻找事件间在顺序上的相关性。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2B5501B-E3A5-4CB8-9890-3D1F94F9D088}"/>
              </a:ext>
            </a:extLst>
          </p:cNvPr>
          <p:cNvSpPr txBox="1"/>
          <p:nvPr/>
        </p:nvSpPr>
        <p:spPr>
          <a:xfrm>
            <a:off x="509642" y="2388879"/>
            <a:ext cx="7980700" cy="2283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eaLnBrk="1" hangingPunct="1">
              <a:lnSpc>
                <a:spcPct val="120000"/>
              </a:lnSpc>
              <a:spcBef>
                <a:spcPts val="600"/>
              </a:spcBef>
              <a:buClr>
                <a:schemeClr val="accent2"/>
              </a:buClr>
            </a:pPr>
            <a:r>
              <a:rPr lang="zh-CN" altLang="en-US" sz="20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例子</a:t>
            </a:r>
            <a:r>
              <a:rPr lang="zh-CN" altLang="en-US" sz="16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：</a:t>
            </a:r>
            <a:endParaRPr lang="en-US" altLang="zh-CN" sz="1600" b="0" dirty="0">
              <a:solidFill>
                <a:srgbClr val="0070C0"/>
              </a:solidFill>
              <a:latin typeface="Calibri" panose="020F0502020204030204" pitchFamily="34" charset="0"/>
              <a:ea typeface="方正兰亭中黑_GBK" panose="02000000000000000000" pitchFamily="2" charset="-122"/>
              <a:cs typeface="Calibri" panose="020F0502020204030204" pitchFamily="34" charset="0"/>
            </a:endParaRPr>
          </a:p>
          <a:p>
            <a:pPr marL="914400" lvl="1" indent="-457200" algn="l" eaLnBrk="1" hangingPunct="1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zh-CN" altLang="en-US" sz="2000" b="0" dirty="0">
                <a:solidFill>
                  <a:srgbClr val="0070C0"/>
                </a:solidFill>
                <a:latin typeface="方正兰亭中黑_GBK" panose="02000000000000000000" charset="-122"/>
                <a:ea typeface="方正兰亭中黑_GBK" panose="02000000000000000000" pitchFamily="2" charset="-122"/>
                <a:cs typeface="Calibri" panose="020F0502020204030204" pitchFamily="34" charset="0"/>
              </a:rPr>
              <a:t>凡</a:t>
            </a:r>
            <a:r>
              <a:rPr lang="zh-CN" altLang="en-US" sz="20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是买了喷墨打印机的顾客中，80%的人在三个月之后</a:t>
            </a:r>
            <a:r>
              <a:rPr lang="zh-CN" altLang="en-US" sz="2000" b="0" dirty="0">
                <a:solidFill>
                  <a:srgbClr val="0070C0"/>
                </a:solidFill>
                <a:latin typeface="方正兰亭中黑_GBK" panose="02010600030101010101" charset="-122"/>
                <a:ea typeface="方正兰亭中黑_GBK" panose="02010600030101010101" charset="-122"/>
                <a:cs typeface="Calibri" panose="020F0502020204030204" pitchFamily="34" charset="0"/>
              </a:rPr>
              <a:t>又</a:t>
            </a:r>
            <a:r>
              <a:rPr lang="zh-CN" altLang="en-US" sz="20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买了墨盒 。</a:t>
            </a:r>
            <a:endParaRPr lang="en-US" altLang="zh-CN" sz="2000" b="0" dirty="0">
              <a:solidFill>
                <a:srgbClr val="0070C0"/>
              </a:solidFill>
              <a:latin typeface="Calibri" panose="020F0502020204030204" pitchFamily="34" charset="0"/>
              <a:ea typeface="方正兰亭中黑_GBK" panose="02000000000000000000" pitchFamily="2" charset="-122"/>
              <a:cs typeface="Calibri" panose="020F0502020204030204" pitchFamily="34" charset="0"/>
            </a:endParaRPr>
          </a:p>
          <a:p>
            <a:pPr marL="914400" lvl="1" indent="-457200" algn="l" eaLnBrk="1" hangingPunct="1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zh-CN" altLang="en-US" sz="20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两年前购买了</a:t>
            </a:r>
            <a:r>
              <a:rPr lang="en-US" altLang="zh-CN" sz="20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Ford</a:t>
            </a:r>
            <a:r>
              <a:rPr lang="zh-CN" altLang="en-US" sz="20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牌轿车的顾客，很可能在今年采取贴旧换新旧的购车行动。</a:t>
            </a:r>
          </a:p>
          <a:p>
            <a:pPr marL="914400" lvl="1" indent="-457200" algn="l" eaLnBrk="1" hangingPunct="1">
              <a:lnSpc>
                <a:spcPct val="120000"/>
              </a:lnSpc>
              <a:spcBef>
                <a:spcPts val="0"/>
              </a:spcBef>
              <a:buFont typeface="Wingdings" pitchFamily="2" charset="2"/>
              <a:buChar char="ü"/>
            </a:pPr>
            <a:r>
              <a:rPr lang="zh-CN" altLang="en-US" sz="20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购买了自行车的客户中，70%的客户会在两个月后购买打气筒。</a:t>
            </a:r>
            <a:endParaRPr lang="en-US" altLang="zh-CN" sz="2000" b="0" dirty="0">
              <a:solidFill>
                <a:srgbClr val="0070C0"/>
              </a:solidFill>
              <a:latin typeface="Calibri" panose="020F0502020204030204" pitchFamily="34" charset="0"/>
              <a:ea typeface="方正兰亭中黑_GBK" panose="02000000000000000000" pitchFamily="2" charset="-122"/>
              <a:cs typeface="Calibri" panose="020F0502020204030204" pitchFamily="34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00C4A18-B3A9-443F-860B-103D377FEA09}"/>
              </a:ext>
            </a:extLst>
          </p:cNvPr>
          <p:cNvSpPr txBox="1"/>
          <p:nvPr/>
        </p:nvSpPr>
        <p:spPr>
          <a:xfrm>
            <a:off x="631408" y="4672453"/>
            <a:ext cx="4477078" cy="4369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algn="l" eaLnBrk="1" hangingPunct="1">
              <a:lnSpc>
                <a:spcPct val="120000"/>
              </a:lnSpc>
              <a:spcBef>
                <a:spcPts val="600"/>
              </a:spcBef>
              <a:buClr>
                <a:schemeClr val="accent2"/>
              </a:buClr>
            </a:pPr>
            <a:r>
              <a:rPr lang="zh-CN" altLang="en-US" sz="20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典型应用</a:t>
            </a:r>
            <a:endParaRPr lang="en-US" altLang="zh-CN" sz="2000" b="0" dirty="0">
              <a:solidFill>
                <a:srgbClr val="0070C0"/>
              </a:solidFill>
              <a:latin typeface="Calibri" panose="020F0502020204030204" pitchFamily="34" charset="0"/>
              <a:ea typeface="方正兰亭中黑_GBK" panose="02000000000000000000" pitchFamily="2" charset="-122"/>
              <a:cs typeface="Calibri" panose="020F0502020204030204" pitchFamily="34" charset="0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FBC7035-8556-44A6-B0B7-ACAD53B5EB80}"/>
              </a:ext>
            </a:extLst>
          </p:cNvPr>
          <p:cNvSpPr txBox="1"/>
          <p:nvPr/>
        </p:nvSpPr>
        <p:spPr>
          <a:xfrm>
            <a:off x="36672" y="5227266"/>
            <a:ext cx="4698608" cy="4369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14400" lvl="1" indent="-457200" algn="l" eaLnBrk="1" hangingPunct="1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ü"/>
            </a:pPr>
            <a:r>
              <a:rPr lang="en-US" altLang="zh-CN" sz="20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E-learning</a:t>
            </a:r>
            <a:r>
              <a:rPr lang="zh-CN" altLang="en-US" sz="20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中</a:t>
            </a:r>
            <a:r>
              <a:rPr lang="zh-CN" altLang="en-US" sz="1800" dirty="0">
                <a:latin typeface="Calibri" pitchFamily="34" charset="0"/>
                <a:ea typeface="+mn-ea"/>
                <a:cs typeface="Calibri" pitchFamily="34" charset="0"/>
              </a:rPr>
              <a:t>的应用</a:t>
            </a:r>
            <a:endParaRPr lang="zh-CN" altLang="en-US" sz="2000" dirty="0">
              <a:latin typeface="Calibri" pitchFamily="34" charset="0"/>
              <a:ea typeface="+mn-ea"/>
              <a:cs typeface="Calibri" pitchFamily="34" charset="0"/>
            </a:endParaRPr>
          </a:p>
        </p:txBody>
      </p:sp>
      <p:graphicFrame>
        <p:nvGraphicFramePr>
          <p:cNvPr id="15" name="对象 14">
            <a:extLst>
              <a:ext uri="{FF2B5EF4-FFF2-40B4-BE49-F238E27FC236}">
                <a16:creationId xmlns:a16="http://schemas.microsoft.com/office/drawing/2014/main" id="{B1F611F6-92DD-4BC7-A5B5-96DCBA7AF4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90287489"/>
              </p:ext>
            </p:extLst>
          </p:nvPr>
        </p:nvGraphicFramePr>
        <p:xfrm>
          <a:off x="3059832" y="4686990"/>
          <a:ext cx="3024336" cy="18874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1" name="Visio" r:id="rId4" imgW="3447607" imgH="2428905" progId="Visio.Drawing.11">
                  <p:embed/>
                </p:oleObj>
              </mc:Choice>
              <mc:Fallback>
                <p:oleObj name="Visio" r:id="rId4" imgW="3447607" imgH="2428905" progId="Visio.Drawing.11">
                  <p:embed/>
                  <p:pic>
                    <p:nvPicPr>
                      <p:cNvPr id="4" name="对象 3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059832" y="4686990"/>
                        <a:ext cx="3024336" cy="188743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93941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01"/>
    </mc:Choice>
    <mc:Fallback xmlns="">
      <p:transition spd="slow" advTm="15501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827584" y="116632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0" kern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4.2 </a:t>
            </a:r>
            <a:r>
              <a:rPr lang="en-US" altLang="zh-CN" sz="3600" b="0" kern="0" dirty="0" err="1">
                <a:solidFill>
                  <a:srgbClr val="1557AE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PrefixSpan</a:t>
            </a:r>
            <a:r>
              <a:rPr lang="zh-CN" altLang="en-US" sz="3600" b="0" kern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算法</a:t>
            </a:r>
            <a:endParaRPr lang="en-US" altLang="zh-CN" sz="2800" kern="0" dirty="0">
              <a:solidFill>
                <a:srgbClr val="1557AE"/>
              </a:solidFill>
              <a:latin typeface="Times New Roman" panose="02020603050405020304" pitchFamily="18" charset="0"/>
              <a:ea typeface="方正兰亭中黑_GBK" panose="02000000000000000000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Group 114">
            <a:extLst>
              <a:ext uri="{FF2B5EF4-FFF2-40B4-BE49-F238E27FC236}">
                <a16:creationId xmlns:a16="http://schemas.microsoft.com/office/drawing/2014/main" id="{D94B7367-77C0-4650-8C4D-E115DC9FBF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9720705"/>
              </p:ext>
            </p:extLst>
          </p:nvPr>
        </p:nvGraphicFramePr>
        <p:xfrm>
          <a:off x="179512" y="1052736"/>
          <a:ext cx="8462963" cy="2733675"/>
        </p:xfrm>
        <a:graphic>
          <a:graphicData uri="http://schemas.openxmlformats.org/drawingml/2006/table">
            <a:tbl>
              <a:tblPr/>
              <a:tblGrid>
                <a:gridCol w="1441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0215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黑体" pitchFamily="49" charset="-122"/>
                        </a:rPr>
                        <a:t>Prefix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Calibri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ea typeface="黑体" pitchFamily="49" charset="-122"/>
                        </a:rPr>
                        <a:t>Project Database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SimSun" pitchFamily="2" charset="-122"/>
                        <a:cs typeface="Calibri" pitchFamily="34" charset="0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mbria Math" pitchFamily="18" charset="0"/>
                          <a:ea typeface="SimSun" pitchFamily="2" charset="-122"/>
                        </a:rPr>
                        <a:t>&lt;a&gt;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SimSun" pitchFamily="2" charset="-122"/>
                        </a:rPr>
                        <a:t>&lt;(abc)(ac)d(cf)&gt;    &lt;(_d)c(bc)(ae)&gt;    &lt;(_b)(df)cb&gt;    &lt;(_f)cbc&gt;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itchFamily="18" charset="0"/>
                        <a:ea typeface="SimSun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mbria Math" pitchFamily="18" charset="0"/>
                          <a:ea typeface="SimSun" pitchFamily="2" charset="-122"/>
                        </a:rPr>
                        <a:t>&lt;b&gt;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SimSun" pitchFamily="2" charset="-122"/>
                        </a:rPr>
                        <a:t>&lt;(_c)(ac)d(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SimSun" pitchFamily="2" charset="-122"/>
                        </a:rPr>
                        <a:t>cf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SimSun" pitchFamily="2" charset="-122"/>
                        </a:rPr>
                        <a:t>)&gt;    &lt;(_c)(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SimSun" pitchFamily="2" charset="-122"/>
                        </a:rPr>
                        <a:t>ae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SimSun" pitchFamily="2" charset="-122"/>
                        </a:rPr>
                        <a:t>)&gt;    &lt;(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SimSun" pitchFamily="2" charset="-122"/>
                        </a:rPr>
                        <a:t>df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SimSun" pitchFamily="2" charset="-122"/>
                        </a:rPr>
                        <a:t>)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SimSun" pitchFamily="2" charset="-122"/>
                        </a:rPr>
                        <a:t>cb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SimSun" pitchFamily="2" charset="-122"/>
                        </a:rPr>
                        <a:t>&gt;    &lt;c&gt;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itchFamily="18" charset="0"/>
                        <a:ea typeface="SimSun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mbria Math" pitchFamily="18" charset="0"/>
                          <a:ea typeface="SimSun" pitchFamily="2" charset="-122"/>
                        </a:rPr>
                        <a:t>&lt;c&gt;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SimSun" pitchFamily="2" charset="-122"/>
                        </a:rPr>
                        <a:t>&lt;(ac)d(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SimSun" pitchFamily="2" charset="-122"/>
                        </a:rPr>
                        <a:t>cf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SimSun" pitchFamily="2" charset="-122"/>
                        </a:rPr>
                        <a:t>)&gt;    &lt;(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SimSun" pitchFamily="2" charset="-122"/>
                        </a:rPr>
                        <a:t>bc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SimSun" pitchFamily="2" charset="-122"/>
                        </a:rPr>
                        <a:t>)(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SimSun" pitchFamily="2" charset="-122"/>
                        </a:rPr>
                        <a:t>ae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SimSun" pitchFamily="2" charset="-122"/>
                        </a:rPr>
                        <a:t>)&gt;    &lt;b&gt;    &lt;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SimSun" pitchFamily="2" charset="-122"/>
                        </a:rPr>
                        <a:t>bc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SimSun" pitchFamily="2" charset="-122"/>
                        </a:rPr>
                        <a:t>&gt;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itchFamily="18" charset="0"/>
                        <a:ea typeface="SimSun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mbria Math" pitchFamily="18" charset="0"/>
                          <a:ea typeface="SimSun" pitchFamily="2" charset="-122"/>
                        </a:rPr>
                        <a:t>&lt;d&gt;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SimSun" pitchFamily="2" charset="-122"/>
                        </a:rPr>
                        <a:t>&lt;(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SimSun" pitchFamily="2" charset="-122"/>
                        </a:rPr>
                        <a:t>cf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SimSun" pitchFamily="2" charset="-122"/>
                        </a:rPr>
                        <a:t>)&gt;    &lt;c(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SimSun" pitchFamily="2" charset="-122"/>
                        </a:rPr>
                        <a:t>bc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SimSun" pitchFamily="2" charset="-122"/>
                        </a:rPr>
                        <a:t>)(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SimSun" pitchFamily="2" charset="-122"/>
                        </a:rPr>
                        <a:t>ae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SimSun" pitchFamily="2" charset="-122"/>
                        </a:rPr>
                        <a:t>)&gt;    &lt;(_f)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SimSun" pitchFamily="2" charset="-122"/>
                        </a:rPr>
                        <a:t>cb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SimSun" pitchFamily="2" charset="-122"/>
                        </a:rPr>
                        <a:t>&gt;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itchFamily="18" charset="0"/>
                        <a:ea typeface="SimSun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mbria Math" pitchFamily="18" charset="0"/>
                          <a:ea typeface="SimSun" pitchFamily="2" charset="-122"/>
                        </a:rPr>
                        <a:t>&lt;e&gt;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SimSun" pitchFamily="2" charset="-122"/>
                        </a:rPr>
                        <a:t>&lt;(_f)(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SimSun" pitchFamily="2" charset="-122"/>
                        </a:rPr>
                        <a:t>ab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SimSun" pitchFamily="2" charset="-122"/>
                        </a:rPr>
                        <a:t>)(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SimSun" pitchFamily="2" charset="-122"/>
                        </a:rPr>
                        <a:t>df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SimSun" pitchFamily="2" charset="-122"/>
                        </a:rPr>
                        <a:t>)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SimSun" pitchFamily="2" charset="-122"/>
                        </a:rPr>
                        <a:t>cb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SimSun" pitchFamily="2" charset="-122"/>
                        </a:rPr>
                        <a:t>&gt;    &lt;(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SimSun" pitchFamily="2" charset="-122"/>
                        </a:rPr>
                        <a:t>af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SimSun" pitchFamily="2" charset="-122"/>
                        </a:rPr>
                        <a:t>)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SimSun" pitchFamily="2" charset="-122"/>
                        </a:rPr>
                        <a:t>cbc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SimSun" pitchFamily="2" charset="-122"/>
                        </a:rPr>
                        <a:t>&gt;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itchFamily="18" charset="0"/>
                        <a:ea typeface="SimSun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05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ambria Math" pitchFamily="18" charset="0"/>
                          <a:ea typeface="SimSun" pitchFamily="2" charset="-122"/>
                        </a:rPr>
                        <a:t>&lt;f&gt;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SzPct val="8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SimSun" pitchFamily="2" charset="-122"/>
                        </a:rPr>
                        <a:t>&lt;(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SimSun" pitchFamily="2" charset="-122"/>
                        </a:rPr>
                        <a:t>ab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SimSun" pitchFamily="2" charset="-122"/>
                        </a:rPr>
                        <a:t>)(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SimSun" pitchFamily="2" charset="-122"/>
                        </a:rPr>
                        <a:t>df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SimSun" pitchFamily="2" charset="-122"/>
                        </a:rPr>
                        <a:t>)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SimSun" pitchFamily="2" charset="-122"/>
                        </a:rPr>
                        <a:t>cb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SimSun" pitchFamily="2" charset="-122"/>
                        </a:rPr>
                        <a:t>&gt;    &lt;</a:t>
                      </a:r>
                      <a:r>
                        <a:rPr kumimoji="1" lang="en-US" altLang="zh-CN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SimSun" pitchFamily="2" charset="-122"/>
                        </a:rPr>
                        <a:t>cbc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SimSun" pitchFamily="2" charset="-122"/>
                        </a:rPr>
                        <a:t>&gt;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itchFamily="18" charset="0"/>
                        <a:ea typeface="SimSun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矩形 3">
            <a:extLst>
              <a:ext uri="{FF2B5EF4-FFF2-40B4-BE49-F238E27FC236}">
                <a16:creationId xmlns:a16="http://schemas.microsoft.com/office/drawing/2014/main" id="{96B4B2A3-1347-4AE8-BF8F-FA25B89AD6F4}"/>
              </a:ext>
            </a:extLst>
          </p:cNvPr>
          <p:cNvSpPr/>
          <p:nvPr/>
        </p:nvSpPr>
        <p:spPr bwMode="auto">
          <a:xfrm>
            <a:off x="1764383" y="1917427"/>
            <a:ext cx="6840760" cy="3600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FC0D95E-7258-4A70-AFBC-60BFA7B76A6D}"/>
              </a:ext>
            </a:extLst>
          </p:cNvPr>
          <p:cNvSpPr/>
          <p:nvPr/>
        </p:nvSpPr>
        <p:spPr bwMode="auto">
          <a:xfrm>
            <a:off x="1799995" y="2257095"/>
            <a:ext cx="6840760" cy="3600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95A340B-4641-4A6E-B308-8482F76BA716}"/>
              </a:ext>
            </a:extLst>
          </p:cNvPr>
          <p:cNvSpPr/>
          <p:nvPr/>
        </p:nvSpPr>
        <p:spPr bwMode="auto">
          <a:xfrm>
            <a:off x="1763599" y="2620191"/>
            <a:ext cx="6840760" cy="3600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2DB7919-2D46-488D-B510-6C27B1D1B7B3}"/>
              </a:ext>
            </a:extLst>
          </p:cNvPr>
          <p:cNvSpPr/>
          <p:nvPr/>
        </p:nvSpPr>
        <p:spPr bwMode="auto">
          <a:xfrm>
            <a:off x="1757683" y="2983287"/>
            <a:ext cx="6840760" cy="3600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95A6667-6E4B-4C28-8147-9D9B1CFC86B4}"/>
              </a:ext>
            </a:extLst>
          </p:cNvPr>
          <p:cNvSpPr/>
          <p:nvPr/>
        </p:nvSpPr>
        <p:spPr bwMode="auto">
          <a:xfrm>
            <a:off x="1745851" y="3379723"/>
            <a:ext cx="6840760" cy="36004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  <a:ea typeface="宋体" pitchFamily="2" charset="-122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D39A95D5-04EC-4A4F-B4EC-D365D0E2D0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3830322"/>
              </p:ext>
            </p:extLst>
          </p:nvPr>
        </p:nvGraphicFramePr>
        <p:xfrm>
          <a:off x="4540772" y="4300740"/>
          <a:ext cx="4105275" cy="1946275"/>
        </p:xfrm>
        <a:graphic>
          <a:graphicData uri="http://schemas.openxmlformats.org/drawingml/2006/table">
            <a:tbl>
              <a:tblPr/>
              <a:tblGrid>
                <a:gridCol w="1452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2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  <a:ea typeface="SimSun" pitchFamily="2" charset="-122"/>
                          <a:cs typeface="Calibri" pitchFamily="34" charset="0"/>
                        </a:rPr>
                        <a:t>Sequence_id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黑体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  <a:ea typeface="SimSun" pitchFamily="2" charset="-122"/>
                          <a:cs typeface="Calibri" pitchFamily="34" charset="0"/>
                        </a:rPr>
                        <a:t>Sequence</a:t>
                      </a:r>
                      <a:endParaRPr kumimoji="0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libri" pitchFamily="34" charset="0"/>
                        <a:ea typeface="SimSun" pitchFamily="2" charset="-122"/>
                        <a:cs typeface="Calibri" pitchFamily="34" charset="0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SimSun" pitchFamily="2" charset="-122"/>
                        </a:rPr>
                        <a:t>10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itchFamily="18" charset="0"/>
                        <a:ea typeface="黑体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SimSun" pitchFamily="2" charset="-122"/>
                        </a:rPr>
                        <a:t>&lt;a(abc)(ac)d(cf)&gt;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itchFamily="18" charset="0"/>
                        <a:ea typeface="黑体" pitchFamily="49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SimSun" pitchFamily="2" charset="-122"/>
                        </a:rPr>
                        <a:t>20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itchFamily="18" charset="0"/>
                        <a:ea typeface="黑体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SimSun" pitchFamily="2" charset="-122"/>
                        </a:rPr>
                        <a:t>&lt;(ad)c(bc)(ae)&gt;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itchFamily="18" charset="0"/>
                        <a:ea typeface="黑体" pitchFamily="49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SimSun" pitchFamily="2" charset="-122"/>
                        </a:rPr>
                        <a:t>30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itchFamily="18" charset="0"/>
                        <a:ea typeface="黑体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SimSun" pitchFamily="2" charset="-122"/>
                        </a:rPr>
                        <a:t>&lt;(ef)(ab)(df)cb&gt;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itchFamily="18" charset="0"/>
                        <a:ea typeface="黑体" pitchFamily="49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SimSun" pitchFamily="2" charset="-122"/>
                        </a:rPr>
                        <a:t>40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itchFamily="18" charset="0"/>
                        <a:ea typeface="黑体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SimSun" pitchFamily="2" charset="-122"/>
                        </a:rPr>
                        <a:t>&lt;</a:t>
                      </a:r>
                      <a:r>
                        <a:rPr kumimoji="0" lang="en-US" altLang="zh-TW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SimSun" pitchFamily="2" charset="-122"/>
                        </a:rPr>
                        <a:t>eg</a:t>
                      </a:r>
                      <a:r>
                        <a:rPr kumimoji="0" lang="en-US" altLang="zh-TW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SimSun" pitchFamily="2" charset="-122"/>
                        </a:rPr>
                        <a:t>(</a:t>
                      </a:r>
                      <a:r>
                        <a:rPr kumimoji="0" lang="en-US" altLang="zh-TW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SimSun" pitchFamily="2" charset="-122"/>
                        </a:rPr>
                        <a:t>af</a:t>
                      </a:r>
                      <a:r>
                        <a:rPr kumimoji="0" lang="en-US" altLang="zh-TW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SimSun" pitchFamily="2" charset="-122"/>
                        </a:rPr>
                        <a:t>)</a:t>
                      </a:r>
                      <a:r>
                        <a:rPr kumimoji="0" lang="en-US" altLang="zh-TW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SimSun" pitchFamily="2" charset="-122"/>
                        </a:rPr>
                        <a:t>cbc</a:t>
                      </a:r>
                      <a:r>
                        <a:rPr kumimoji="0" lang="en-US" altLang="zh-TW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SimSun" pitchFamily="2" charset="-122"/>
                        </a:rPr>
                        <a:t>&gt;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itchFamily="18" charset="0"/>
                        <a:ea typeface="黑体" pitchFamily="49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37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01"/>
    </mc:Choice>
    <mc:Fallback xmlns="">
      <p:transition spd="slow" advTm="155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827584" y="116632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0" kern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4.2 </a:t>
            </a:r>
            <a:r>
              <a:rPr lang="en-US" altLang="zh-CN" sz="3600" b="0" kern="0" dirty="0" err="1">
                <a:solidFill>
                  <a:srgbClr val="1557AE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PrefixSpan</a:t>
            </a:r>
            <a:r>
              <a:rPr lang="zh-CN" altLang="en-US" sz="3600" b="0" kern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算法</a:t>
            </a:r>
            <a:endParaRPr lang="en-US" altLang="zh-CN" sz="2800" kern="0" dirty="0">
              <a:solidFill>
                <a:srgbClr val="1557AE"/>
              </a:solidFill>
              <a:latin typeface="Times New Roman" panose="02020603050405020304" pitchFamily="18" charset="0"/>
              <a:ea typeface="方正兰亭中黑_GBK" panose="02000000000000000000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8852D252-94E6-4756-AB24-E290733BC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846279"/>
              </p:ext>
            </p:extLst>
          </p:nvPr>
        </p:nvGraphicFramePr>
        <p:xfrm>
          <a:off x="251520" y="1340768"/>
          <a:ext cx="4105275" cy="1946275"/>
        </p:xfrm>
        <a:graphic>
          <a:graphicData uri="http://schemas.openxmlformats.org/drawingml/2006/table">
            <a:tbl>
              <a:tblPr/>
              <a:tblGrid>
                <a:gridCol w="1452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527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  <a:ea typeface="SimSun" pitchFamily="2" charset="-122"/>
                          <a:cs typeface="Calibri" pitchFamily="34" charset="0"/>
                        </a:rPr>
                        <a:t>Sequence_id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黑体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Calibri" pitchFamily="34" charset="0"/>
                          <a:ea typeface="SimSun" pitchFamily="2" charset="-122"/>
                          <a:cs typeface="Calibri" pitchFamily="34" charset="0"/>
                        </a:rPr>
                        <a:t>Sequence</a:t>
                      </a:r>
                      <a:endParaRPr kumimoji="0" lang="zh-CN" altLang="en-US" sz="1800" b="1" i="0" u="none" strike="noStrike" cap="none" normalizeH="0" baseline="0">
                        <a:ln>
                          <a:noFill/>
                        </a:ln>
                        <a:solidFill>
                          <a:schemeClr val="bg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Calibri" pitchFamily="34" charset="0"/>
                        <a:ea typeface="SimSun" pitchFamily="2" charset="-122"/>
                        <a:cs typeface="Calibri" pitchFamily="34" charset="0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SimSun" pitchFamily="2" charset="-122"/>
                        </a:rPr>
                        <a:t>10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itchFamily="18" charset="0"/>
                        <a:ea typeface="黑体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SimSun" pitchFamily="2" charset="-122"/>
                        </a:rPr>
                        <a:t>&lt;a(abc)(ac)d(cf)&gt;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itchFamily="18" charset="0"/>
                        <a:ea typeface="黑体" pitchFamily="49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SimSun" pitchFamily="2" charset="-122"/>
                        </a:rPr>
                        <a:t>20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itchFamily="18" charset="0"/>
                        <a:ea typeface="黑体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SimSun" pitchFamily="2" charset="-122"/>
                        </a:rPr>
                        <a:t>&lt;(ad)c(bc)(ae)&gt;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itchFamily="18" charset="0"/>
                        <a:ea typeface="黑体" pitchFamily="49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SimSun" pitchFamily="2" charset="-122"/>
                        </a:rPr>
                        <a:t>30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itchFamily="18" charset="0"/>
                        <a:ea typeface="黑体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E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SimSun" pitchFamily="2" charset="-122"/>
                        </a:rPr>
                        <a:t>&lt;(ef)(ab)(df)cb&gt;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itchFamily="18" charset="0"/>
                        <a:ea typeface="黑体" pitchFamily="49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6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1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SimSun" pitchFamily="2" charset="-122"/>
                        </a:rPr>
                        <a:t>40</a:t>
                      </a:r>
                      <a:endParaRPr kumimoji="0" lang="zh-CN" alt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itchFamily="18" charset="0"/>
                        <a:ea typeface="黑体" pitchFamily="49" charset="-122"/>
                      </a:endParaRPr>
                    </a:p>
                  </a:txBody>
                  <a:tcPr anchor="ctr" anchorCtr="1" horzOverflow="overflow">
                    <a:lnL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SimSun" pitchFamily="2" charset="-122"/>
                        </a:rPr>
                        <a:t>&lt;</a:t>
                      </a:r>
                      <a:r>
                        <a:rPr kumimoji="0" lang="en-US" altLang="zh-TW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SimSun" pitchFamily="2" charset="-122"/>
                        </a:rPr>
                        <a:t>eg</a:t>
                      </a:r>
                      <a:r>
                        <a:rPr kumimoji="0" lang="en-US" altLang="zh-TW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SimSun" pitchFamily="2" charset="-122"/>
                        </a:rPr>
                        <a:t>(</a:t>
                      </a:r>
                      <a:r>
                        <a:rPr kumimoji="0" lang="en-US" altLang="zh-TW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SimSun" pitchFamily="2" charset="-122"/>
                        </a:rPr>
                        <a:t>af</a:t>
                      </a:r>
                      <a:r>
                        <a:rPr kumimoji="0" lang="en-US" altLang="zh-TW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SimSun" pitchFamily="2" charset="-122"/>
                        </a:rPr>
                        <a:t>)</a:t>
                      </a:r>
                      <a:r>
                        <a:rPr kumimoji="0" lang="en-US" altLang="zh-TW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SimSun" pitchFamily="2" charset="-122"/>
                        </a:rPr>
                        <a:t>cbc</a:t>
                      </a:r>
                      <a:r>
                        <a:rPr kumimoji="0" lang="en-US" altLang="zh-TW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mbria Math" pitchFamily="18" charset="0"/>
                          <a:ea typeface="SimSun" pitchFamily="2" charset="-122"/>
                        </a:rPr>
                        <a:t>&gt;</a:t>
                      </a:r>
                      <a:endParaRPr kumimoji="0" lang="zh-CN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 Math" pitchFamily="18" charset="0"/>
                        <a:ea typeface="黑体" pitchFamily="49" charset="-122"/>
                      </a:endParaRPr>
                    </a:p>
                  </a:txBody>
                  <a:tcPr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4" name="Group 24">
            <a:extLst>
              <a:ext uri="{FF2B5EF4-FFF2-40B4-BE49-F238E27FC236}">
                <a16:creationId xmlns:a16="http://schemas.microsoft.com/office/drawing/2014/main" id="{3E5009F9-20DA-4C67-B197-89970C5C5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4064126"/>
              </p:ext>
            </p:extLst>
          </p:nvPr>
        </p:nvGraphicFramePr>
        <p:xfrm>
          <a:off x="467544" y="3717032"/>
          <a:ext cx="3674368" cy="2046312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1010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49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Prefix</a:t>
                      </a:r>
                      <a:endParaRPr kumimoji="0" lang="en-US" altLang="zh-TW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宋体" charset="-122"/>
                        <a:cs typeface="Calibri" pitchFamily="34" charset="0"/>
                      </a:endParaRPr>
                    </a:p>
                  </a:txBody>
                  <a:tcPr marL="72000" marR="72000" marT="36000" marB="36000" anchor="ctr" anchorCtr="1" horzOverflow="overflow"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Projected(postfix) database</a:t>
                      </a:r>
                      <a:endParaRPr kumimoji="0" lang="en-US" altLang="zh-TW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宋体" charset="-122"/>
                        <a:cs typeface="Calibri" pitchFamily="34" charset="0"/>
                      </a:endParaRPr>
                    </a:p>
                  </a:txBody>
                  <a:tcPr marL="72000" marR="72000" marT="36000" marB="36000" anchor="ctr" anchorCtr="1" horzOverflow="overflow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213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&lt;a&gt;</a:t>
                      </a:r>
                      <a:endParaRPr kumimoji="0" lang="en-US" altLang="zh-TW" sz="1600" b="1" i="0" u="none" strike="noStrike" cap="none" normalizeH="0" baseline="0" dirty="0">
                        <a:ln>
                          <a:noFill/>
                        </a:ln>
                        <a:solidFill>
                          <a:srgbClr val="9933FF"/>
                        </a:solidFill>
                        <a:effectLst/>
                        <a:latin typeface="Calibri" pitchFamily="34" charset="0"/>
                        <a:ea typeface="宋体" charset="-122"/>
                        <a:cs typeface="Calibri" pitchFamily="34" charset="0"/>
                      </a:endParaRPr>
                    </a:p>
                  </a:txBody>
                  <a:tcPr marL="72000" marR="72000" marT="36000" marB="3600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&lt;(</a:t>
                      </a:r>
                      <a:r>
                        <a:rPr kumimoji="0" lang="en-US" altLang="zh-TW" sz="16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ab</a:t>
                      </a:r>
                      <a:r>
                        <a:rPr kumimoji="0" lang="en-US" altLang="zh-TW" sz="16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c</a:t>
                      </a:r>
                      <a:r>
                        <a:rPr kumimoji="0" lang="en-US" altLang="zh-TW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) (ac)</a:t>
                      </a:r>
                      <a:r>
                        <a:rPr kumimoji="0" lang="en-US" altLang="zh-TW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</a:t>
                      </a:r>
                      <a:r>
                        <a:rPr kumimoji="0" lang="en-US" altLang="zh-TW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 (</a:t>
                      </a:r>
                      <a:r>
                        <a:rPr kumimoji="0" lang="en-US" altLang="zh-TW" sz="16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cf</a:t>
                      </a:r>
                      <a:r>
                        <a:rPr kumimoji="0" lang="en-US" altLang="zh-TW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) &gt;,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&lt; (_d)c (</a:t>
                      </a:r>
                      <a:r>
                        <a:rPr kumimoji="0" lang="en-US" altLang="zh-TW" sz="16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bc</a:t>
                      </a:r>
                      <a:r>
                        <a:rPr kumimoji="0" lang="en-US" altLang="zh-TW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) (</a:t>
                      </a:r>
                      <a:r>
                        <a:rPr kumimoji="0" lang="en-US" altLang="zh-TW" sz="16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ae</a:t>
                      </a:r>
                      <a:r>
                        <a:rPr kumimoji="0" lang="en-US" altLang="zh-TW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) &gt;,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&lt; (_</a:t>
                      </a:r>
                      <a:r>
                        <a:rPr kumimoji="0" lang="en-US" altLang="zh-TW" sz="1600" b="1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b</a:t>
                      </a:r>
                      <a:r>
                        <a:rPr kumimoji="0" lang="en-US" altLang="zh-TW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) (</a:t>
                      </a:r>
                      <a:r>
                        <a:rPr kumimoji="0" lang="en-US" altLang="zh-TW" sz="16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</a:t>
                      </a:r>
                      <a:r>
                        <a:rPr kumimoji="0" lang="en-US" altLang="zh-TW" sz="16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f</a:t>
                      </a:r>
                      <a:r>
                        <a:rPr kumimoji="0" lang="en-US" altLang="zh-TW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r>
                        <a:rPr kumimoji="0" lang="en-US" altLang="zh-TW" sz="16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cb</a:t>
                      </a:r>
                      <a:r>
                        <a:rPr kumimoji="0" lang="en-US" altLang="zh-TW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 &gt;,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 &lt; (_f)</a:t>
                      </a:r>
                      <a:r>
                        <a:rPr kumimoji="0" lang="en-US" altLang="zh-TW" sz="16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cbc</a:t>
                      </a:r>
                      <a:r>
                        <a:rPr kumimoji="0" lang="en-US" altLang="zh-TW" sz="16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 &gt;</a:t>
                      </a:r>
                      <a:endParaRPr kumimoji="0" lang="zh-TW" altLang="en-US" sz="16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  <a:cs typeface="Calibri" pitchFamily="34" charset="0"/>
                      </a:endParaRPr>
                    </a:p>
                  </a:txBody>
                  <a:tcPr marL="72000" marR="72000" marT="36000" marB="36000" anchor="ctr" anchorCtr="1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3">
            <a:extLst>
              <a:ext uri="{FF2B5EF4-FFF2-40B4-BE49-F238E27FC236}">
                <a16:creationId xmlns:a16="http://schemas.microsoft.com/office/drawing/2014/main" id="{322ACCA8-9B02-48A4-9E42-E21C45FD1A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55976" y="1340768"/>
            <a:ext cx="4629200" cy="445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3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Tx/>
              <a:buNone/>
            </a:pPr>
            <a:r>
              <a:rPr lang="en-US" altLang="zh-TW" sz="2400" dirty="0">
                <a:latin typeface="Calibri" pitchFamily="34" charset="0"/>
                <a:cs typeface="Calibri" pitchFamily="34" charset="0"/>
              </a:rPr>
              <a:t>     Step 3: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altLang="zh-TW" sz="1600" dirty="0">
                <a:latin typeface="Calibri" pitchFamily="34" charset="0"/>
                <a:cs typeface="Calibri" pitchFamily="34" charset="0"/>
              </a:rPr>
              <a:t>       </a:t>
            </a:r>
            <a:r>
              <a:rPr lang="en-US" altLang="zh-TW" sz="1800" dirty="0">
                <a:latin typeface="Calibri" pitchFamily="34" charset="0"/>
                <a:cs typeface="Calibri" pitchFamily="34" charset="0"/>
              </a:rPr>
              <a:t>1 </a:t>
            </a:r>
            <a:r>
              <a:rPr lang="zh-CN" altLang="en-US" sz="1800" dirty="0">
                <a:latin typeface="Calibri" pitchFamily="34" charset="0"/>
                <a:cs typeface="Calibri" pitchFamily="34" charset="0"/>
              </a:rPr>
              <a:t>扫描 </a:t>
            </a:r>
            <a:r>
              <a:rPr lang="en-US" altLang="zh-TW" sz="18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&lt;a&gt;-projected database </a:t>
            </a:r>
            <a:r>
              <a:rPr lang="zh-CN" altLang="en-US" sz="1800" dirty="0">
                <a:latin typeface="Calibri" pitchFamily="34" charset="0"/>
                <a:cs typeface="Calibri" pitchFamily="34" charset="0"/>
              </a:rPr>
              <a:t>一次</a:t>
            </a:r>
            <a:r>
              <a:rPr lang="en-US" altLang="zh-TW" sz="1800" dirty="0">
                <a:latin typeface="Calibri" pitchFamily="34" charset="0"/>
                <a:cs typeface="Calibri" pitchFamily="34" charset="0"/>
              </a:rPr>
              <a:t>, </a:t>
            </a:r>
            <a:r>
              <a:rPr lang="zh-CN" altLang="en-US" sz="1800" dirty="0">
                <a:latin typeface="Calibri" pitchFamily="34" charset="0"/>
                <a:cs typeface="Calibri" pitchFamily="34" charset="0"/>
              </a:rPr>
              <a:t>找到所有具有</a:t>
            </a:r>
            <a:r>
              <a:rPr lang="en-US" altLang="zh-TW" sz="18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&lt;a&gt; </a:t>
            </a:r>
            <a:r>
              <a:rPr lang="zh-CN" altLang="en-US" sz="18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前缀</a:t>
            </a:r>
            <a:r>
              <a:rPr lang="zh-CN" altLang="en-US" sz="1800" dirty="0">
                <a:latin typeface="Calibri" pitchFamily="34" charset="0"/>
                <a:cs typeface="Calibri" pitchFamily="34" charset="0"/>
              </a:rPr>
              <a:t>的</a:t>
            </a:r>
            <a:r>
              <a:rPr lang="en-US" altLang="zh-TW" sz="1800" dirty="0">
                <a:latin typeface="Calibri" pitchFamily="34" charset="0"/>
                <a:cs typeface="Calibri" pitchFamily="34" charset="0"/>
              </a:rPr>
              <a:t>length-2</a:t>
            </a:r>
            <a:r>
              <a:rPr lang="zh-CN" altLang="en-US" sz="1800" dirty="0">
                <a:latin typeface="Calibri" pitchFamily="34" charset="0"/>
                <a:cs typeface="Calibri" pitchFamily="34" charset="0"/>
              </a:rPr>
              <a:t>序列模式</a:t>
            </a:r>
            <a:r>
              <a:rPr lang="en-US" altLang="zh-TW" sz="1800" dirty="0">
                <a:latin typeface="Calibri" pitchFamily="34" charset="0"/>
                <a:cs typeface="Calibri" pitchFamily="34" charset="0"/>
              </a:rPr>
              <a:t>.</a:t>
            </a:r>
          </a:p>
          <a:p>
            <a:pPr>
              <a:lnSpc>
                <a:spcPct val="120000"/>
              </a:lnSpc>
              <a:spcBef>
                <a:spcPts val="600"/>
              </a:spcBef>
              <a:buFontTx/>
              <a:buNone/>
            </a:pPr>
            <a:r>
              <a:rPr lang="en-US" altLang="zh-TW" sz="1800" dirty="0">
                <a:latin typeface="Calibri" pitchFamily="34" charset="0"/>
                <a:cs typeface="Calibri" pitchFamily="34" charset="0"/>
              </a:rPr>
              <a:t>         &lt;aa&gt;:2, &lt;ab&gt;:4, &lt;</a:t>
            </a:r>
            <a:r>
              <a:rPr lang="en-US" altLang="zh-TW" sz="1800" dirty="0">
                <a:solidFill>
                  <a:srgbClr val="009900"/>
                </a:solidFill>
                <a:latin typeface="Calibri" pitchFamily="34" charset="0"/>
                <a:cs typeface="Calibri" pitchFamily="34" charset="0"/>
              </a:rPr>
              <a:t>(ab)</a:t>
            </a:r>
            <a:r>
              <a:rPr lang="en-US" altLang="zh-TW" sz="1800" dirty="0">
                <a:latin typeface="Calibri" pitchFamily="34" charset="0"/>
                <a:cs typeface="Calibri" pitchFamily="34" charset="0"/>
              </a:rPr>
              <a:t>&gt;:?, &lt;ac&gt;:</a:t>
            </a:r>
            <a:r>
              <a:rPr lang="en-US" altLang="zh-TW" sz="1800" dirty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?</a:t>
            </a:r>
            <a:r>
              <a:rPr lang="en-US" altLang="zh-TW" sz="1800" dirty="0">
                <a:latin typeface="Calibri" pitchFamily="34" charset="0"/>
                <a:cs typeface="Calibri" pitchFamily="34" charset="0"/>
              </a:rPr>
              <a:t>,  &lt;</a:t>
            </a:r>
            <a:r>
              <a:rPr lang="en-US" altLang="zh-TW" sz="1800" dirty="0">
                <a:solidFill>
                  <a:srgbClr val="CC6600"/>
                </a:solidFill>
                <a:latin typeface="Calibri" pitchFamily="34" charset="0"/>
                <a:cs typeface="Calibri" pitchFamily="34" charset="0"/>
              </a:rPr>
              <a:t>ad</a:t>
            </a:r>
            <a:r>
              <a:rPr lang="en-US" altLang="zh-TW" sz="1800" dirty="0">
                <a:latin typeface="Calibri" pitchFamily="34" charset="0"/>
                <a:cs typeface="Calibri" pitchFamily="34" charset="0"/>
              </a:rPr>
              <a:t>&gt;:?, &lt;</a:t>
            </a:r>
            <a:r>
              <a:rPr lang="en-US" altLang="zh-TW" sz="1800" dirty="0" err="1">
                <a:latin typeface="Calibri" pitchFamily="34" charset="0"/>
                <a:cs typeface="Calibri" pitchFamily="34" charset="0"/>
              </a:rPr>
              <a:t>af</a:t>
            </a:r>
            <a:r>
              <a:rPr lang="en-US" altLang="zh-TW" sz="1800" dirty="0">
                <a:latin typeface="Calibri" pitchFamily="34" charset="0"/>
                <a:cs typeface="Calibri" pitchFamily="34" charset="0"/>
              </a:rPr>
              <a:t>&gt;:?</a:t>
            </a:r>
          </a:p>
          <a:p>
            <a:pPr>
              <a:buFontTx/>
              <a:buNone/>
            </a:pPr>
            <a:endParaRPr lang="en-US" altLang="zh-TW" sz="16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TW" sz="1800" dirty="0">
                <a:latin typeface="Calibri" pitchFamily="34" charset="0"/>
                <a:cs typeface="Calibri" pitchFamily="34" charset="0"/>
              </a:rPr>
              <a:t>        2. </a:t>
            </a:r>
            <a:r>
              <a:rPr lang="zh-CN" altLang="en-US" sz="1800" dirty="0">
                <a:latin typeface="Calibri" pitchFamily="34" charset="0"/>
                <a:cs typeface="Calibri" pitchFamily="34" charset="0"/>
              </a:rPr>
              <a:t>所有具有</a:t>
            </a:r>
            <a:r>
              <a:rPr lang="en-US" altLang="zh-TW" sz="18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&lt;a&gt; </a:t>
            </a:r>
            <a:r>
              <a:rPr lang="zh-CN" altLang="en-US" sz="18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前缀</a:t>
            </a:r>
            <a:r>
              <a:rPr lang="zh-CN" altLang="en-US" sz="1800" dirty="0">
                <a:latin typeface="Calibri" pitchFamily="34" charset="0"/>
                <a:cs typeface="Calibri" pitchFamily="34" charset="0"/>
              </a:rPr>
              <a:t>的序列被划分为</a:t>
            </a:r>
            <a:r>
              <a:rPr lang="en-US" altLang="zh-CN" sz="1800" dirty="0">
                <a:latin typeface="Calibri" pitchFamily="34" charset="0"/>
                <a:cs typeface="Calibri" pitchFamily="34" charset="0"/>
              </a:rPr>
              <a:t>6</a:t>
            </a:r>
            <a:r>
              <a:rPr lang="zh-CN" altLang="en-US" sz="1800" dirty="0">
                <a:latin typeface="Calibri" pitchFamily="34" charset="0"/>
                <a:cs typeface="Calibri" pitchFamily="34" charset="0"/>
              </a:rPr>
              <a:t>个子集</a:t>
            </a:r>
            <a:endParaRPr lang="en-US" altLang="zh-TW" sz="18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TW" sz="1800" dirty="0">
                <a:latin typeface="Calibri" pitchFamily="34" charset="0"/>
                <a:cs typeface="Calibri" pitchFamily="34" charset="0"/>
              </a:rPr>
              <a:t>           (1) having prefix &lt;</a:t>
            </a:r>
            <a:r>
              <a:rPr lang="en-US" altLang="zh-TW" sz="1800" dirty="0" err="1">
                <a:latin typeface="Calibri" pitchFamily="34" charset="0"/>
                <a:cs typeface="Calibri" pitchFamily="34" charset="0"/>
              </a:rPr>
              <a:t>aa</a:t>
            </a:r>
            <a:r>
              <a:rPr lang="en-US" altLang="zh-TW" sz="1800" dirty="0">
                <a:latin typeface="Calibri" pitchFamily="34" charset="0"/>
                <a:cs typeface="Calibri" pitchFamily="34" charset="0"/>
              </a:rPr>
              <a:t>&gt;,</a:t>
            </a: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TW" sz="1800" dirty="0">
                <a:latin typeface="Calibri" pitchFamily="34" charset="0"/>
                <a:cs typeface="Calibri" pitchFamily="34" charset="0"/>
              </a:rPr>
              <a:t>            …</a:t>
            </a:r>
          </a:p>
          <a:p>
            <a:pPr>
              <a:lnSpc>
                <a:spcPct val="120000"/>
              </a:lnSpc>
              <a:spcBef>
                <a:spcPts val="600"/>
              </a:spcBef>
              <a:buNone/>
            </a:pPr>
            <a:r>
              <a:rPr lang="en-US" altLang="zh-TW" sz="1800" dirty="0">
                <a:latin typeface="Calibri" pitchFamily="34" charset="0"/>
                <a:cs typeface="Calibri" pitchFamily="34" charset="0"/>
              </a:rPr>
              <a:t>           (6) having &lt;</a:t>
            </a:r>
            <a:r>
              <a:rPr lang="en-US" altLang="zh-TW" sz="1800" dirty="0" err="1">
                <a:latin typeface="Calibri" pitchFamily="34" charset="0"/>
                <a:cs typeface="Calibri" pitchFamily="34" charset="0"/>
              </a:rPr>
              <a:t>af</a:t>
            </a:r>
            <a:r>
              <a:rPr lang="en-US" altLang="zh-TW" sz="1800" dirty="0">
                <a:latin typeface="Calibri" pitchFamily="34" charset="0"/>
                <a:cs typeface="Calibri" pitchFamily="34" charset="0"/>
              </a:rPr>
              <a:t>&gt; </a:t>
            </a:r>
          </a:p>
        </p:txBody>
      </p:sp>
    </p:spTree>
    <p:extLst>
      <p:ext uri="{BB962C8B-B14F-4D97-AF65-F5344CB8AC3E}">
        <p14:creationId xmlns:p14="http://schemas.microsoft.com/office/powerpoint/2010/main" val="1811691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01"/>
    </mc:Choice>
    <mc:Fallback xmlns="">
      <p:transition spd="slow" advTm="15501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827584" y="116632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0" kern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4.2 </a:t>
            </a:r>
            <a:r>
              <a:rPr lang="en-US" altLang="zh-CN" sz="3600" b="0" kern="0" dirty="0" err="1">
                <a:solidFill>
                  <a:srgbClr val="1557AE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PrefixSpan</a:t>
            </a:r>
            <a:r>
              <a:rPr lang="zh-CN" altLang="en-US" sz="3600" b="0" kern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算法</a:t>
            </a:r>
            <a:endParaRPr lang="en-US" altLang="zh-CN" sz="2800" kern="0" dirty="0">
              <a:solidFill>
                <a:srgbClr val="1557AE"/>
              </a:solidFill>
              <a:latin typeface="Times New Roman" panose="02020603050405020304" pitchFamily="18" charset="0"/>
              <a:ea typeface="方正兰亭中黑_GBK" panose="02000000000000000000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Group 4">
            <a:extLst>
              <a:ext uri="{FF2B5EF4-FFF2-40B4-BE49-F238E27FC236}">
                <a16:creationId xmlns:a16="http://schemas.microsoft.com/office/drawing/2014/main" id="{B7D9BB9E-A483-4366-8DDE-1232790A08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077156"/>
              </p:ext>
            </p:extLst>
          </p:nvPr>
        </p:nvGraphicFramePr>
        <p:xfrm>
          <a:off x="467544" y="1124744"/>
          <a:ext cx="7924800" cy="2186046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38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0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32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Prefix</a:t>
                      </a: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  <a:cs typeface="Calibri" pitchFamily="34" charset="0"/>
                      </a:endParaRPr>
                    </a:p>
                  </a:txBody>
                  <a:tcPr marL="36000" marR="36000" anchor="ctr" anchorCtr="1" horzOverflow="overflow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Projected(postfix) database</a:t>
                      </a: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  <a:cs typeface="Calibri" pitchFamily="34" charset="0"/>
                      </a:endParaRPr>
                    </a:p>
                  </a:txBody>
                  <a:tcPr marL="36000" marR="36000" anchor="ctr" anchorCtr="1" horzOverflow="overflow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Sequential patterns</a:t>
                      </a: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  <a:cs typeface="Calibri" pitchFamily="34" charset="0"/>
                      </a:endParaRPr>
                    </a:p>
                  </a:txBody>
                  <a:tcPr marL="36000" marR="36000" anchor="ctr" anchorCtr="1" horzOverflow="overflow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49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u="none" strike="noStrike" cap="none" normalizeH="0" baseline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&lt;a&gt;</a:t>
                      </a:r>
                      <a:endParaRPr kumimoji="0" lang="en-US" altLang="zh-TW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  <a:cs typeface="Calibri" pitchFamily="34" charset="0"/>
                      </a:endParaRPr>
                    </a:p>
                  </a:txBody>
                  <a:tcPr marL="72000" marR="7200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&lt;(</a:t>
                      </a:r>
                      <a:r>
                        <a:rPr kumimoji="0" lang="en-US" altLang="zh-TW" sz="18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a</a:t>
                      </a:r>
                      <a:r>
                        <a:rPr kumimoji="0" lang="en-US" altLang="zh-TW" sz="1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bc</a:t>
                      </a: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) (ac)d (</a:t>
                      </a:r>
                      <a:r>
                        <a:rPr kumimoji="0" lang="en-US" altLang="zh-TW" sz="1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cf</a:t>
                      </a: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) &gt;,                                                                  &lt; (_d)c (</a:t>
                      </a:r>
                      <a:r>
                        <a:rPr kumimoji="0" lang="en-US" altLang="zh-TW" sz="1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bc</a:t>
                      </a: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) (</a:t>
                      </a:r>
                      <a:r>
                        <a:rPr kumimoji="0" lang="en-US" altLang="zh-TW" sz="1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ae</a:t>
                      </a: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) &gt;,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&lt; (_b) (</a:t>
                      </a:r>
                      <a:r>
                        <a:rPr kumimoji="0" lang="en-US" altLang="zh-TW" sz="1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df</a:t>
                      </a: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r>
                        <a:rPr kumimoji="0" lang="en-US" altLang="zh-TW" sz="1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cb</a:t>
                      </a: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 &gt;,                                                                  &lt; (_f)</a:t>
                      </a:r>
                      <a:r>
                        <a:rPr kumimoji="0" lang="en-US" altLang="zh-TW" sz="1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cbc</a:t>
                      </a: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 &gt;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  <a:cs typeface="Calibri" pitchFamily="34" charset="0"/>
                      </a:endParaRPr>
                    </a:p>
                  </a:txBody>
                  <a:tcPr marL="72000" marR="7200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&lt;a&gt;,&lt;</a:t>
                      </a:r>
                      <a:r>
                        <a:rPr kumimoji="0" lang="en-US" altLang="zh-TW" sz="1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aa</a:t>
                      </a: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&gt;,&lt;</a:t>
                      </a:r>
                      <a:r>
                        <a:rPr kumimoji="0" lang="en-US" altLang="zh-TW" sz="1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ab</a:t>
                      </a: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&gt;,&lt;a(</a:t>
                      </a:r>
                      <a:r>
                        <a:rPr kumimoji="0" lang="en-US" altLang="zh-TW" sz="1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bc</a:t>
                      </a: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)&gt;,&lt;a(</a:t>
                      </a:r>
                      <a:r>
                        <a:rPr kumimoji="0" lang="en-US" altLang="zh-TW" sz="1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bc</a:t>
                      </a: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)a&gt;,&lt;aba&gt;,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&lt;</a:t>
                      </a:r>
                      <a:r>
                        <a:rPr kumimoji="0" lang="en-US" altLang="zh-TW" sz="1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abc</a:t>
                      </a: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&gt;,&lt;(</a:t>
                      </a:r>
                      <a:r>
                        <a:rPr kumimoji="0" lang="en-US" altLang="zh-TW" sz="1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ab</a:t>
                      </a: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)&gt;,&lt;(</a:t>
                      </a:r>
                      <a:r>
                        <a:rPr kumimoji="0" lang="en-US" altLang="zh-TW" sz="1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ab</a:t>
                      </a: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)c&gt;,&lt;(</a:t>
                      </a:r>
                      <a:r>
                        <a:rPr kumimoji="0" lang="en-US" altLang="zh-TW" sz="1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ab</a:t>
                      </a: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)d&gt;,&lt;(</a:t>
                      </a:r>
                      <a:r>
                        <a:rPr kumimoji="0" lang="en-US" altLang="zh-TW" sz="1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ab</a:t>
                      </a: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)f&gt;,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&lt;(</a:t>
                      </a:r>
                      <a:r>
                        <a:rPr kumimoji="0" lang="en-US" altLang="zh-TW" sz="1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ab</a:t>
                      </a: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)dc&gt;,&lt;ac&gt;,&lt;</a:t>
                      </a:r>
                      <a:r>
                        <a:rPr kumimoji="0" lang="en-US" altLang="zh-TW" sz="1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aca</a:t>
                      </a: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&gt;,&lt;</a:t>
                      </a:r>
                      <a:r>
                        <a:rPr kumimoji="0" lang="en-US" altLang="zh-TW" sz="1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acb</a:t>
                      </a: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&gt;,&lt;</a:t>
                      </a:r>
                      <a:r>
                        <a:rPr kumimoji="0" lang="en-US" altLang="zh-TW" sz="1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acc</a:t>
                      </a: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&gt;,&lt;ad&gt;,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&lt;</a:t>
                      </a:r>
                      <a:r>
                        <a:rPr kumimoji="0" lang="en-US" altLang="zh-TW" sz="1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adc</a:t>
                      </a: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&gt;,&lt;</a:t>
                      </a:r>
                      <a:r>
                        <a:rPr kumimoji="0" lang="en-US" altLang="zh-TW" sz="1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af</a:t>
                      </a: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&gt;</a:t>
                      </a: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  <a:cs typeface="Calibri" pitchFamily="34" charset="0"/>
                      </a:endParaRPr>
                    </a:p>
                  </a:txBody>
                  <a:tcPr marL="72000" marR="72000" anchor="ctr" anchorCtr="1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89BFAC13-58D3-49F5-BE63-9F367AAAF1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536" y="3501008"/>
            <a:ext cx="8061920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3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Tx/>
              <a:buNone/>
            </a:pPr>
            <a:endParaRPr lang="zh-TW" altLang="en-US" sz="1000" dirty="0"/>
          </a:p>
          <a:p>
            <a:pPr>
              <a:buFontTx/>
              <a:buNone/>
            </a:pPr>
            <a:endParaRPr lang="zh-TW" altLang="en-US" sz="1000" dirty="0"/>
          </a:p>
          <a:p>
            <a:pPr>
              <a:buFontTx/>
              <a:buNone/>
            </a:pPr>
            <a:r>
              <a:rPr lang="en-US" altLang="zh-TW" sz="2000" dirty="0">
                <a:latin typeface="Calibri" pitchFamily="34" charset="0"/>
                <a:cs typeface="Calibri" pitchFamily="34" charset="0"/>
              </a:rPr>
              <a:t>3.  </a:t>
            </a:r>
            <a:r>
              <a:rPr lang="en-US" altLang="zh-TW" sz="20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&lt;</a:t>
            </a:r>
            <a:r>
              <a:rPr lang="en-US" altLang="zh-TW" sz="2000" dirty="0" err="1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aa</a:t>
            </a:r>
            <a:r>
              <a:rPr lang="en-US" altLang="zh-TW" sz="20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&gt;-projected database </a:t>
            </a:r>
            <a:r>
              <a:rPr lang="zh-CN" altLang="en-US" sz="2000" dirty="0">
                <a:latin typeface="Calibri" pitchFamily="34" charset="0"/>
                <a:cs typeface="Calibri" pitchFamily="34" charset="0"/>
              </a:rPr>
              <a:t>仅包含两个以</a:t>
            </a:r>
            <a:r>
              <a:rPr lang="en-US" altLang="zh-TW" sz="20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&lt;</a:t>
            </a:r>
            <a:r>
              <a:rPr lang="en-US" altLang="zh-TW" sz="2000" dirty="0" err="1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aa</a:t>
            </a:r>
            <a:r>
              <a:rPr lang="en-US" altLang="zh-TW" sz="20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&gt;</a:t>
            </a:r>
            <a:r>
              <a:rPr lang="zh-CN" altLang="en-US" sz="2000" dirty="0">
                <a:latin typeface="Calibri" pitchFamily="34" charset="0"/>
                <a:cs typeface="Calibri" pitchFamily="34" charset="0"/>
              </a:rPr>
              <a:t>为前缀的非空后缀</a:t>
            </a:r>
            <a:endParaRPr lang="en-US" altLang="zh-TW" sz="2000" dirty="0">
              <a:latin typeface="Calibri" pitchFamily="34" charset="0"/>
              <a:cs typeface="Calibri" pitchFamily="34" charset="0"/>
            </a:endParaRPr>
          </a:p>
          <a:p>
            <a:pPr>
              <a:buFontTx/>
              <a:buNone/>
            </a:pPr>
            <a:r>
              <a:rPr lang="en-US" altLang="zh-TW" sz="2000" dirty="0">
                <a:latin typeface="Calibri" pitchFamily="34" charset="0"/>
                <a:cs typeface="Calibri" pitchFamily="34" charset="0"/>
              </a:rPr>
              <a:t>     </a:t>
            </a:r>
            <a:r>
              <a:rPr lang="en-US" altLang="zh-TW" sz="20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&lt;(_</a:t>
            </a:r>
            <a:r>
              <a:rPr lang="en-US" altLang="zh-TW" sz="2000" dirty="0" err="1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bc</a:t>
            </a:r>
            <a:r>
              <a:rPr lang="en-US" altLang="zh-TW" sz="20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) (ac)d (</a:t>
            </a:r>
            <a:r>
              <a:rPr lang="en-US" altLang="zh-TW" sz="2000" dirty="0" err="1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cf</a:t>
            </a:r>
            <a:r>
              <a:rPr lang="en-US" altLang="zh-TW" sz="20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) &gt;  </a:t>
            </a:r>
            <a:r>
              <a:rPr lang="en-US" altLang="zh-TW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TW" sz="20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&lt;(_</a:t>
            </a:r>
            <a:r>
              <a:rPr lang="en-US" altLang="zh-CN" sz="20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e</a:t>
            </a:r>
            <a:r>
              <a:rPr lang="en-US" altLang="zh-TW" sz="20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) &gt;</a:t>
            </a:r>
          </a:p>
          <a:p>
            <a:pPr>
              <a:buFontTx/>
              <a:buNone/>
            </a:pPr>
            <a:r>
              <a:rPr lang="en-US" altLang="zh-TW" sz="2000" dirty="0">
                <a:latin typeface="Calibri" pitchFamily="34" charset="0"/>
                <a:cs typeface="Calibri" pitchFamily="34" charset="0"/>
              </a:rPr>
              <a:t>     </a:t>
            </a:r>
            <a:r>
              <a:rPr lang="en-US" altLang="zh-TW" sz="20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&lt;</a:t>
            </a:r>
            <a:r>
              <a:rPr lang="en-US" altLang="zh-TW" sz="2000" dirty="0" err="1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aa</a:t>
            </a:r>
            <a:r>
              <a:rPr lang="en-US" altLang="zh-TW" sz="20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&gt;-projected database </a:t>
            </a:r>
            <a:r>
              <a:rPr lang="zh-CN" altLang="en-US" sz="2000" dirty="0">
                <a:latin typeface="Calibri" pitchFamily="34" charset="0"/>
                <a:cs typeface="Calibri" pitchFamily="34" charset="0"/>
              </a:rPr>
              <a:t>终止</a:t>
            </a:r>
            <a:endParaRPr lang="en-US" altLang="zh-TW" sz="20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832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01"/>
    </mc:Choice>
    <mc:Fallback xmlns="">
      <p:transition spd="slow" advTm="155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827584" y="116632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0" kern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4.2 </a:t>
            </a:r>
            <a:r>
              <a:rPr lang="en-US" altLang="zh-CN" sz="3600" b="0" kern="0" dirty="0" err="1">
                <a:solidFill>
                  <a:srgbClr val="1557AE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PrefixSpan</a:t>
            </a:r>
            <a:r>
              <a:rPr lang="zh-CN" altLang="en-US" sz="3600" b="0" kern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算法</a:t>
            </a:r>
            <a:endParaRPr lang="en-US" altLang="zh-CN" sz="2800" kern="0" dirty="0">
              <a:solidFill>
                <a:srgbClr val="1557AE"/>
              </a:solidFill>
              <a:latin typeface="Times New Roman" panose="02020603050405020304" pitchFamily="18" charset="0"/>
              <a:ea typeface="方正兰亭中黑_GBK" panose="02000000000000000000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Group 4">
            <a:extLst>
              <a:ext uri="{FF2B5EF4-FFF2-40B4-BE49-F238E27FC236}">
                <a16:creationId xmlns:a16="http://schemas.microsoft.com/office/drawing/2014/main" id="{B8F37EF2-7DD2-4F03-89AA-DA59CCDB891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4504243"/>
              </p:ext>
            </p:extLst>
          </p:nvPr>
        </p:nvGraphicFramePr>
        <p:xfrm>
          <a:off x="609600" y="1124744"/>
          <a:ext cx="7924800" cy="2088232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38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0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32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Prefix</a:t>
                      </a: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  <a:cs typeface="Calibri" pitchFamily="34" charset="0"/>
                      </a:endParaRPr>
                    </a:p>
                  </a:txBody>
                  <a:tcPr marL="36000" marR="36000" anchor="ctr" anchorCtr="1" horzOverflow="overflow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Projected(postfix) database</a:t>
                      </a: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  <a:cs typeface="Calibri" pitchFamily="34" charset="0"/>
                      </a:endParaRPr>
                    </a:p>
                  </a:txBody>
                  <a:tcPr marL="36000" marR="36000" anchor="ctr" anchorCtr="1" horzOverflow="overflow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Sequential patterns</a:t>
                      </a: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  <a:cs typeface="Calibri" pitchFamily="34" charset="0"/>
                      </a:endParaRPr>
                    </a:p>
                  </a:txBody>
                  <a:tcPr marL="36000" marR="36000" anchor="ctr" anchorCtr="1" horzOverflow="overflow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49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&lt;a&gt;</a:t>
                      </a: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  <a:cs typeface="Calibri" pitchFamily="34" charset="0"/>
                      </a:endParaRPr>
                    </a:p>
                  </a:txBody>
                  <a:tcPr marL="72000" marR="7200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&lt;(</a:t>
                      </a:r>
                      <a:r>
                        <a:rPr kumimoji="0" lang="en-US" altLang="zh-TW" sz="1800" b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a</a:t>
                      </a:r>
                      <a:r>
                        <a:rPr kumimoji="0" lang="en-US" altLang="zh-TW" sz="18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b</a:t>
                      </a:r>
                      <a:r>
                        <a:rPr kumimoji="0" lang="en-US" altLang="zh-TW" sz="1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c</a:t>
                      </a: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) (ac)d (</a:t>
                      </a:r>
                      <a:r>
                        <a:rPr kumimoji="0" lang="en-US" altLang="zh-TW" sz="1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cf</a:t>
                      </a: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) &gt;,                                                                  &lt; (_d)c (</a:t>
                      </a:r>
                      <a:r>
                        <a:rPr kumimoji="0" lang="en-US" altLang="zh-TW" sz="18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b</a:t>
                      </a:r>
                      <a:r>
                        <a:rPr kumimoji="0" lang="en-US" altLang="zh-TW" sz="1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c</a:t>
                      </a: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) (</a:t>
                      </a:r>
                      <a:r>
                        <a:rPr kumimoji="0" lang="en-US" altLang="zh-TW" sz="1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ae</a:t>
                      </a: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) &gt;,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&lt; (_b) (</a:t>
                      </a:r>
                      <a:r>
                        <a:rPr kumimoji="0" lang="en-US" altLang="zh-TW" sz="1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df</a:t>
                      </a: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r>
                        <a:rPr kumimoji="0" lang="en-US" altLang="zh-TW" sz="1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cb</a:t>
                      </a: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 &gt;,                                                                  &lt; (_f)</a:t>
                      </a:r>
                      <a:r>
                        <a:rPr kumimoji="0" lang="en-US" altLang="zh-TW" sz="1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c</a:t>
                      </a:r>
                      <a:r>
                        <a:rPr kumimoji="0" lang="en-US" altLang="zh-TW" sz="18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b</a:t>
                      </a:r>
                      <a:r>
                        <a:rPr kumimoji="0" lang="en-US" altLang="zh-TW" sz="1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c</a:t>
                      </a: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 &gt;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  <a:cs typeface="Calibri" pitchFamily="34" charset="0"/>
                      </a:endParaRPr>
                    </a:p>
                  </a:txBody>
                  <a:tcPr marL="72000" marR="7200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&lt;a&gt;,&lt;</a:t>
                      </a:r>
                      <a:r>
                        <a:rPr kumimoji="0" lang="en-US" altLang="zh-TW" sz="1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aa</a:t>
                      </a: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&gt;,&lt;</a:t>
                      </a:r>
                      <a:r>
                        <a:rPr kumimoji="0" lang="en-US" altLang="zh-TW" sz="1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ab</a:t>
                      </a: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&gt;, </a:t>
                      </a: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&lt;a(</a:t>
                      </a:r>
                      <a:r>
                        <a:rPr kumimoji="0" lang="en-US" altLang="zh-TW" sz="18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bc</a:t>
                      </a: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)&gt;,&lt;a(</a:t>
                      </a:r>
                      <a:r>
                        <a:rPr kumimoji="0" lang="en-US" altLang="zh-TW" sz="18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bc</a:t>
                      </a: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)a&gt;,&lt;aba&gt;,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&lt;</a:t>
                      </a:r>
                      <a:r>
                        <a:rPr kumimoji="0" lang="en-US" altLang="zh-TW" sz="18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abc</a:t>
                      </a: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&gt;</a:t>
                      </a: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,&lt;(</a:t>
                      </a:r>
                      <a:r>
                        <a:rPr kumimoji="0" lang="en-US" altLang="zh-TW" sz="1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ab</a:t>
                      </a: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)&gt;,&lt;(</a:t>
                      </a:r>
                      <a:r>
                        <a:rPr kumimoji="0" lang="en-US" altLang="zh-TW" sz="1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ab</a:t>
                      </a: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)c&gt;,&lt;(</a:t>
                      </a:r>
                      <a:r>
                        <a:rPr kumimoji="0" lang="en-US" altLang="zh-TW" sz="1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ab</a:t>
                      </a: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)d&gt;,&lt;(</a:t>
                      </a:r>
                      <a:r>
                        <a:rPr kumimoji="0" lang="en-US" altLang="zh-TW" sz="1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ab</a:t>
                      </a: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)f&gt;,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&lt;(</a:t>
                      </a:r>
                      <a:r>
                        <a:rPr kumimoji="0" lang="en-US" altLang="zh-TW" sz="1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ab</a:t>
                      </a: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)dc&gt;,&lt;ac&gt;,&lt;</a:t>
                      </a:r>
                      <a:r>
                        <a:rPr kumimoji="0" lang="en-US" altLang="zh-TW" sz="1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aca</a:t>
                      </a: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&gt;,&lt;</a:t>
                      </a:r>
                      <a:r>
                        <a:rPr kumimoji="0" lang="en-US" altLang="zh-TW" sz="1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acb</a:t>
                      </a: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&gt;,&lt;</a:t>
                      </a:r>
                      <a:r>
                        <a:rPr kumimoji="0" lang="en-US" altLang="zh-TW" sz="1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acc</a:t>
                      </a: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&gt;,&lt;ad&gt;,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&lt;</a:t>
                      </a:r>
                      <a:r>
                        <a:rPr kumimoji="0" lang="en-US" altLang="zh-TW" sz="1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adc</a:t>
                      </a: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&gt;,&lt;</a:t>
                      </a:r>
                      <a:r>
                        <a:rPr kumimoji="0" lang="en-US" altLang="zh-TW" sz="1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af</a:t>
                      </a: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&gt;</a:t>
                      </a: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  <a:cs typeface="Calibri" pitchFamily="34" charset="0"/>
                      </a:endParaRPr>
                    </a:p>
                  </a:txBody>
                  <a:tcPr marL="72000" marR="72000" anchor="ctr" anchorCtr="1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D3A594D3-0154-4C47-8A33-3737FDEE95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92" y="3501008"/>
            <a:ext cx="8061920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3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Tx/>
              <a:buNone/>
            </a:pPr>
            <a:endParaRPr lang="zh-TW" altLang="en-US" sz="1000" dirty="0"/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000" dirty="0">
                <a:latin typeface="Calibri" pitchFamily="34" charset="0"/>
                <a:cs typeface="Calibri" pitchFamily="34" charset="0"/>
              </a:rPr>
              <a:t>4</a:t>
            </a:r>
            <a:r>
              <a:rPr lang="en-US" altLang="zh-TW" sz="2000" dirty="0">
                <a:latin typeface="Calibri" pitchFamily="34" charset="0"/>
                <a:cs typeface="Calibri" pitchFamily="34" charset="0"/>
              </a:rPr>
              <a:t>.  </a:t>
            </a:r>
            <a:r>
              <a:rPr lang="en-US" altLang="zh-TW" sz="20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&lt;</a:t>
            </a:r>
            <a:r>
              <a:rPr lang="en-US" altLang="zh-TW" sz="2000" dirty="0" err="1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a</a:t>
            </a:r>
            <a:r>
              <a:rPr lang="en-US" altLang="zh-CN" sz="2000" dirty="0" err="1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b</a:t>
            </a:r>
            <a:r>
              <a:rPr lang="en-US" altLang="zh-TW" sz="20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&gt;-projected database </a:t>
            </a:r>
            <a:r>
              <a:rPr lang="zh-CN" altLang="en-US" sz="2000" dirty="0">
                <a:latin typeface="Calibri" pitchFamily="34" charset="0"/>
                <a:cs typeface="Calibri" pitchFamily="34" charset="0"/>
              </a:rPr>
              <a:t>包含三个以</a:t>
            </a:r>
            <a:r>
              <a:rPr lang="en-US" altLang="zh-TW" sz="20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&lt;</a:t>
            </a:r>
            <a:r>
              <a:rPr lang="en-US" altLang="zh-TW" sz="2000" dirty="0" err="1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a</a:t>
            </a:r>
            <a:r>
              <a:rPr lang="en-US" altLang="zh-CN" sz="2000" dirty="0" err="1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b</a:t>
            </a:r>
            <a:r>
              <a:rPr lang="en-US" altLang="zh-TW" sz="20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&gt;</a:t>
            </a:r>
            <a:r>
              <a:rPr lang="zh-CN" altLang="en-US" sz="2000" dirty="0">
                <a:latin typeface="Calibri" pitchFamily="34" charset="0"/>
                <a:cs typeface="Calibri" pitchFamily="34" charset="0"/>
              </a:rPr>
              <a:t>为前缀的非空后缀</a:t>
            </a:r>
            <a:endParaRPr lang="en-US" altLang="zh-TW" sz="20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TW" sz="2000" dirty="0">
                <a:latin typeface="Calibri" pitchFamily="34" charset="0"/>
                <a:cs typeface="Calibri" pitchFamily="34" charset="0"/>
              </a:rPr>
              <a:t>     </a:t>
            </a:r>
            <a:r>
              <a:rPr lang="en-US" altLang="zh-TW" sz="20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&lt;(_c)(ac)d(</a:t>
            </a:r>
            <a:r>
              <a:rPr lang="en-US" altLang="zh-TW" sz="2000" dirty="0" err="1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cf</a:t>
            </a:r>
            <a:r>
              <a:rPr lang="en-US" altLang="zh-TW" sz="20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)&gt;,  &lt;(_c)(</a:t>
            </a:r>
            <a:r>
              <a:rPr lang="en-US" altLang="zh-TW" sz="2000" dirty="0" err="1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ae</a:t>
            </a:r>
            <a:r>
              <a:rPr lang="en-US" altLang="zh-TW" sz="20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)&gt;, &lt;c&gt;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TW" sz="2000" dirty="0">
                <a:latin typeface="Calibri" pitchFamily="34" charset="0"/>
                <a:cs typeface="Calibri" pitchFamily="34" charset="0"/>
              </a:rPr>
              <a:t>     </a:t>
            </a:r>
            <a:r>
              <a:rPr lang="zh-CN" altLang="en-US" sz="2000" dirty="0">
                <a:latin typeface="Calibri" pitchFamily="34" charset="0"/>
                <a:cs typeface="Calibri" pitchFamily="34" charset="0"/>
              </a:rPr>
              <a:t>通过迭代挖掘，</a:t>
            </a:r>
            <a:r>
              <a:rPr lang="en-US" altLang="zh-TW" sz="20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 &lt;</a:t>
            </a:r>
            <a:r>
              <a:rPr lang="en-US" altLang="zh-TW" sz="2000" dirty="0" err="1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a</a:t>
            </a:r>
            <a:r>
              <a:rPr lang="en-US" altLang="zh-CN" sz="2000" dirty="0" err="1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b</a:t>
            </a:r>
            <a:r>
              <a:rPr lang="en-US" altLang="zh-TW" sz="20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&gt;-projected database </a:t>
            </a:r>
            <a:r>
              <a:rPr lang="zh-CN" altLang="en-US" sz="2000" dirty="0">
                <a:latin typeface="Calibri" pitchFamily="34" charset="0"/>
                <a:cs typeface="Calibri" pitchFamily="34" charset="0"/>
              </a:rPr>
              <a:t>返回四个序列模式：</a:t>
            </a:r>
            <a:endParaRPr lang="en-US" altLang="zh-CN" sz="20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TW" sz="2000" dirty="0">
                <a:latin typeface="Calibri" pitchFamily="34" charset="0"/>
                <a:cs typeface="Calibri" pitchFamily="34" charset="0"/>
              </a:rPr>
              <a:t>     </a:t>
            </a:r>
            <a:r>
              <a:rPr lang="en-US" altLang="zh-TW" sz="20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&lt;(_c)&gt;,&lt;(_c)a&gt;,&lt;a&gt;, and &lt;c&gt;</a:t>
            </a:r>
            <a:r>
              <a:rPr lang="zh-CN" altLang="en-US" sz="20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，</a:t>
            </a:r>
            <a:r>
              <a:rPr lang="zh-CN" altLang="en-US" sz="2000" dirty="0">
                <a:latin typeface="Calibri" pitchFamily="34" charset="0"/>
                <a:cs typeface="Calibri" pitchFamily="34" charset="0"/>
              </a:rPr>
              <a:t>即 </a:t>
            </a:r>
            <a:r>
              <a:rPr lang="en-US" altLang="zh-TW" sz="2000" dirty="0">
                <a:latin typeface="Calibri" pitchFamily="34" charset="0"/>
                <a:cs typeface="Calibri" pitchFamily="34" charset="0"/>
              </a:rPr>
              <a:t>&lt;a(</a:t>
            </a:r>
            <a:r>
              <a:rPr lang="en-US" altLang="zh-TW" sz="2000" dirty="0" err="1">
                <a:latin typeface="Calibri" pitchFamily="34" charset="0"/>
                <a:cs typeface="Calibri" pitchFamily="34" charset="0"/>
              </a:rPr>
              <a:t>bc</a:t>
            </a:r>
            <a:r>
              <a:rPr lang="en-US" altLang="zh-TW" sz="2000" dirty="0">
                <a:latin typeface="Calibri" pitchFamily="34" charset="0"/>
                <a:cs typeface="Calibri" pitchFamily="34" charset="0"/>
              </a:rPr>
              <a:t>)&gt;,&lt;a(</a:t>
            </a:r>
            <a:r>
              <a:rPr lang="en-US" altLang="zh-TW" sz="2000" dirty="0" err="1">
                <a:latin typeface="Calibri" pitchFamily="34" charset="0"/>
                <a:cs typeface="Calibri" pitchFamily="34" charset="0"/>
              </a:rPr>
              <a:t>bc</a:t>
            </a:r>
            <a:r>
              <a:rPr lang="en-US" altLang="zh-TW" sz="2000" dirty="0">
                <a:latin typeface="Calibri" pitchFamily="34" charset="0"/>
                <a:cs typeface="Calibri" pitchFamily="34" charset="0"/>
              </a:rPr>
              <a:t>)a&gt;,&lt;aba&gt;, and &lt;</a:t>
            </a:r>
            <a:r>
              <a:rPr lang="en-US" altLang="zh-TW" sz="2000" dirty="0" err="1">
                <a:latin typeface="Calibri" pitchFamily="34" charset="0"/>
                <a:cs typeface="Calibri" pitchFamily="34" charset="0"/>
              </a:rPr>
              <a:t>abc</a:t>
            </a:r>
            <a:r>
              <a:rPr lang="en-US" altLang="zh-TW" sz="2000" dirty="0">
                <a:latin typeface="Calibri" pitchFamily="34" charset="0"/>
                <a:cs typeface="Calibri" pitchFamily="34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74636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01"/>
    </mc:Choice>
    <mc:Fallback xmlns="">
      <p:transition spd="slow" advTm="155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827584" y="116632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0" kern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4.2 </a:t>
            </a:r>
            <a:r>
              <a:rPr lang="en-US" altLang="zh-CN" sz="3600" b="0" kern="0" dirty="0" err="1">
                <a:solidFill>
                  <a:srgbClr val="1557AE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PrefixSpan</a:t>
            </a:r>
            <a:r>
              <a:rPr lang="zh-CN" altLang="en-US" sz="3600" b="0" kern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算法</a:t>
            </a:r>
            <a:endParaRPr lang="en-US" altLang="zh-CN" sz="2800" kern="0" dirty="0">
              <a:solidFill>
                <a:srgbClr val="1557AE"/>
              </a:solidFill>
              <a:latin typeface="Times New Roman" panose="02020603050405020304" pitchFamily="18" charset="0"/>
              <a:ea typeface="方正兰亭中黑_GBK" panose="02000000000000000000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Group 4">
            <a:extLst>
              <a:ext uri="{FF2B5EF4-FFF2-40B4-BE49-F238E27FC236}">
                <a16:creationId xmlns:a16="http://schemas.microsoft.com/office/drawing/2014/main" id="{76C077D7-20FB-46D3-B544-AAB2523378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9448135"/>
              </p:ext>
            </p:extLst>
          </p:nvPr>
        </p:nvGraphicFramePr>
        <p:xfrm>
          <a:off x="609600" y="1340768"/>
          <a:ext cx="7924800" cy="2088232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890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538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803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132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Prefix</a:t>
                      </a: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  <a:cs typeface="Calibri" pitchFamily="34" charset="0"/>
                      </a:endParaRPr>
                    </a:p>
                  </a:txBody>
                  <a:tcPr marL="36000" marR="36000" anchor="ctr" anchorCtr="1" horzOverflow="overflow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Projected(postfix) database</a:t>
                      </a: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  <a:cs typeface="Calibri" pitchFamily="34" charset="0"/>
                      </a:endParaRPr>
                    </a:p>
                  </a:txBody>
                  <a:tcPr marL="36000" marR="36000" anchor="ctr" anchorCtr="1" horzOverflow="overflow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Sequential patterns</a:t>
                      </a: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  <a:cs typeface="Calibri" pitchFamily="34" charset="0"/>
                      </a:endParaRPr>
                    </a:p>
                  </a:txBody>
                  <a:tcPr marL="36000" marR="36000" anchor="ctr" anchorCtr="1" horzOverflow="overflow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7495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u="none" strike="noStrike" cap="none" normalizeH="0" baseline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&lt;a&gt;</a:t>
                      </a:r>
                      <a:endParaRPr kumimoji="0" lang="en-US" altLang="zh-TW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  <a:cs typeface="Calibri" pitchFamily="34" charset="0"/>
                      </a:endParaRPr>
                    </a:p>
                  </a:txBody>
                  <a:tcPr marL="72000" marR="7200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&lt;(</a:t>
                      </a:r>
                      <a:r>
                        <a:rPr kumimoji="0" lang="en-US" altLang="zh-TW" sz="18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ab</a:t>
                      </a:r>
                      <a:r>
                        <a:rPr kumimoji="0" lang="en-US" altLang="zh-TW" sz="1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c</a:t>
                      </a: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) (ac)d (</a:t>
                      </a:r>
                      <a:r>
                        <a:rPr kumimoji="0" lang="en-US" altLang="zh-TW" sz="1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cf</a:t>
                      </a: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) &gt;,                                                                  &lt; (_</a:t>
                      </a: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d)c (</a:t>
                      </a:r>
                      <a:r>
                        <a:rPr kumimoji="0" lang="en-US" altLang="zh-TW" sz="1800" b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bc</a:t>
                      </a: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) (</a:t>
                      </a:r>
                      <a:r>
                        <a:rPr kumimoji="0" lang="en-US" altLang="zh-TW" sz="1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ae</a:t>
                      </a: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) &gt;,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&lt; (_</a:t>
                      </a: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b</a:t>
                      </a: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) (</a:t>
                      </a:r>
                      <a:r>
                        <a:rPr kumimoji="0" lang="en-US" altLang="zh-TW" sz="1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df</a:t>
                      </a: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r>
                        <a:rPr kumimoji="0" lang="en-US" altLang="zh-TW" sz="1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cb</a:t>
                      </a: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 &gt;,                                                                  </a:t>
                      </a: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&lt; (_f)</a:t>
                      </a:r>
                      <a:r>
                        <a:rPr kumimoji="0" lang="en-US" altLang="zh-TW" sz="1800" b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cbc</a:t>
                      </a: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 &gt;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  <a:cs typeface="Calibri" pitchFamily="34" charset="0"/>
                      </a:endParaRPr>
                    </a:p>
                  </a:txBody>
                  <a:tcPr marL="72000" marR="72000" anchor="ctr" anchorCtr="1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&lt;a&gt;,&lt;</a:t>
                      </a:r>
                      <a:r>
                        <a:rPr kumimoji="0" lang="en-US" altLang="zh-TW" sz="1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aa</a:t>
                      </a: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&gt;,&lt;</a:t>
                      </a:r>
                      <a:r>
                        <a:rPr kumimoji="0" lang="en-US" altLang="zh-TW" sz="1800" b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ab</a:t>
                      </a: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&gt;, &lt;a(</a:t>
                      </a:r>
                      <a:r>
                        <a:rPr kumimoji="0" lang="en-US" altLang="zh-TW" sz="1800" b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bc</a:t>
                      </a: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)&gt;,&lt;a(</a:t>
                      </a:r>
                      <a:r>
                        <a:rPr kumimoji="0" lang="en-US" altLang="zh-TW" sz="1800" b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bc</a:t>
                      </a: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)a&gt;,&lt;aba&gt;,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&lt;</a:t>
                      </a:r>
                      <a:r>
                        <a:rPr kumimoji="0" lang="en-US" altLang="zh-TW" sz="1800" b="1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abc</a:t>
                      </a: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&gt;,&lt;(</a:t>
                      </a:r>
                      <a:r>
                        <a:rPr kumimoji="0" lang="en-US" altLang="zh-TW" sz="1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ab</a:t>
                      </a: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)&gt;, </a:t>
                      </a: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&lt;(</a:t>
                      </a:r>
                      <a:r>
                        <a:rPr kumimoji="0" lang="en-US" altLang="zh-TW" sz="18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ab</a:t>
                      </a: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)c&gt;,&lt;(</a:t>
                      </a:r>
                      <a:r>
                        <a:rPr kumimoji="0" lang="en-US" altLang="zh-TW" sz="18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ab</a:t>
                      </a: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)d&gt;,&lt;(</a:t>
                      </a:r>
                      <a:r>
                        <a:rPr kumimoji="0" lang="en-US" altLang="zh-TW" sz="18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ab</a:t>
                      </a: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)f&gt;,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&lt;(</a:t>
                      </a:r>
                      <a:r>
                        <a:rPr kumimoji="0" lang="en-US" altLang="zh-TW" sz="1800" b="1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ab</a:t>
                      </a: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)dc&gt;</a:t>
                      </a: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,&lt;ac&gt;,&lt;</a:t>
                      </a:r>
                      <a:r>
                        <a:rPr kumimoji="0" lang="en-US" altLang="zh-TW" sz="1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aca</a:t>
                      </a: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&gt;,&lt;</a:t>
                      </a:r>
                      <a:r>
                        <a:rPr kumimoji="0" lang="en-US" altLang="zh-TW" sz="1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acb</a:t>
                      </a: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&gt;,&lt;</a:t>
                      </a:r>
                      <a:r>
                        <a:rPr kumimoji="0" lang="en-US" altLang="zh-TW" sz="1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acc</a:t>
                      </a: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&gt;,&lt;ad&gt;,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&lt;</a:t>
                      </a:r>
                      <a:r>
                        <a:rPr kumimoji="0" lang="en-US" altLang="zh-TW" sz="1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adc</a:t>
                      </a: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&gt;,&lt;</a:t>
                      </a:r>
                      <a:r>
                        <a:rPr kumimoji="0" lang="en-US" altLang="zh-TW" sz="1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af</a:t>
                      </a: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&gt;</a:t>
                      </a: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  <a:cs typeface="Calibri" pitchFamily="34" charset="0"/>
                      </a:endParaRPr>
                    </a:p>
                  </a:txBody>
                  <a:tcPr marL="72000" marR="72000" anchor="ctr" anchorCtr="1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2BBD77A4-45CD-416B-8A17-F1494E238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592" y="3717032"/>
            <a:ext cx="8061920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3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Tx/>
              <a:buNone/>
            </a:pPr>
            <a:endParaRPr lang="zh-TW" altLang="en-US" sz="1000" dirty="0"/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CN" sz="2000" dirty="0">
                <a:latin typeface="Calibri" pitchFamily="34" charset="0"/>
                <a:cs typeface="Calibri" pitchFamily="34" charset="0"/>
              </a:rPr>
              <a:t>5</a:t>
            </a:r>
            <a:r>
              <a:rPr lang="en-US" altLang="zh-TW" sz="2000" dirty="0">
                <a:latin typeface="Calibri" pitchFamily="34" charset="0"/>
                <a:cs typeface="Calibri" pitchFamily="34" charset="0"/>
              </a:rPr>
              <a:t>.  </a:t>
            </a:r>
            <a:r>
              <a:rPr lang="en-US" altLang="zh-TW" sz="20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&lt;(</a:t>
            </a:r>
            <a:r>
              <a:rPr lang="en-US" altLang="zh-TW" sz="2000" dirty="0" err="1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a</a:t>
            </a:r>
            <a:r>
              <a:rPr lang="en-US" altLang="zh-CN" sz="2000" dirty="0" err="1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b</a:t>
            </a:r>
            <a:r>
              <a:rPr lang="en-US" altLang="zh-CN" sz="20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en-US" altLang="zh-TW" sz="20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&gt;-projected database </a:t>
            </a:r>
            <a:r>
              <a:rPr lang="zh-CN" altLang="en-US" sz="2000" dirty="0">
                <a:latin typeface="Calibri" pitchFamily="34" charset="0"/>
                <a:cs typeface="Calibri" pitchFamily="34" charset="0"/>
              </a:rPr>
              <a:t>包含两个以</a:t>
            </a:r>
            <a:r>
              <a:rPr lang="en-US" altLang="zh-TW" sz="20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&lt;(</a:t>
            </a:r>
            <a:r>
              <a:rPr lang="en-US" altLang="zh-TW" sz="2000" dirty="0" err="1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a</a:t>
            </a:r>
            <a:r>
              <a:rPr lang="en-US" altLang="zh-CN" sz="2000" dirty="0" err="1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b</a:t>
            </a:r>
            <a:r>
              <a:rPr lang="en-US" altLang="zh-CN" sz="20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en-US" altLang="zh-TW" sz="20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&gt;</a:t>
            </a:r>
            <a:r>
              <a:rPr lang="zh-CN" altLang="en-US" sz="2000" dirty="0">
                <a:latin typeface="Calibri" pitchFamily="34" charset="0"/>
                <a:cs typeface="Calibri" pitchFamily="34" charset="0"/>
              </a:rPr>
              <a:t>为前缀的非空后缀</a:t>
            </a:r>
            <a:endParaRPr lang="en-US" altLang="zh-TW" sz="20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None/>
            </a:pPr>
            <a:r>
              <a:rPr lang="en-US" altLang="zh-TW" sz="2000" dirty="0">
                <a:latin typeface="Calibri" pitchFamily="34" charset="0"/>
                <a:cs typeface="Calibri" pitchFamily="34" charset="0"/>
              </a:rPr>
              <a:t>     </a:t>
            </a:r>
            <a:r>
              <a:rPr lang="en-US" altLang="zh-TW" sz="20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&lt;(_c)(ac)d(</a:t>
            </a:r>
            <a:r>
              <a:rPr lang="en-US" altLang="zh-TW" sz="2000" dirty="0" err="1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cf</a:t>
            </a:r>
            <a:r>
              <a:rPr lang="en-US" altLang="zh-TW" sz="20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)&gt;</a:t>
            </a:r>
            <a:r>
              <a:rPr lang="en-US" altLang="zh-TW" sz="2000" dirty="0">
                <a:latin typeface="Calibri" pitchFamily="34" charset="0"/>
                <a:cs typeface="Calibri" pitchFamily="34" charset="0"/>
              </a:rPr>
              <a:t> </a:t>
            </a:r>
            <a:r>
              <a:rPr lang="zh-CN" altLang="en-US" sz="2000" dirty="0">
                <a:latin typeface="Calibri" pitchFamily="34" charset="0"/>
                <a:cs typeface="Calibri" pitchFamily="34" charset="0"/>
              </a:rPr>
              <a:t>与 </a:t>
            </a:r>
            <a:r>
              <a:rPr lang="en-US" altLang="zh-TW" sz="20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&lt;(</a:t>
            </a:r>
            <a:r>
              <a:rPr lang="en-US" altLang="zh-TW" sz="2000" dirty="0" err="1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df</a:t>
            </a:r>
            <a:r>
              <a:rPr lang="en-US" altLang="zh-TW" sz="20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en-US" altLang="zh-TW" sz="2000" dirty="0" err="1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cb</a:t>
            </a:r>
            <a:r>
              <a:rPr lang="en-US" altLang="zh-TW" sz="20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&gt;</a:t>
            </a: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TW" sz="20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     &lt;(</a:t>
            </a:r>
            <a:r>
              <a:rPr lang="en-US" altLang="zh-TW" sz="2000" dirty="0" err="1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a</a:t>
            </a:r>
            <a:r>
              <a:rPr lang="en-US" altLang="zh-CN" sz="2000" dirty="0" err="1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b</a:t>
            </a:r>
            <a:r>
              <a:rPr lang="en-US" altLang="zh-CN" sz="20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)</a:t>
            </a:r>
            <a:r>
              <a:rPr lang="en-US" altLang="zh-TW" sz="20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&gt;-projected database </a:t>
            </a:r>
            <a:r>
              <a:rPr lang="zh-CN" altLang="en-US" sz="2000" dirty="0">
                <a:latin typeface="Calibri" pitchFamily="34" charset="0"/>
                <a:cs typeface="Calibri" pitchFamily="34" charset="0"/>
              </a:rPr>
              <a:t>返回四个序列模式：</a:t>
            </a:r>
            <a:endParaRPr lang="en-US" altLang="zh-CN" sz="20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20000"/>
              </a:lnSpc>
              <a:buFontTx/>
              <a:buNone/>
            </a:pPr>
            <a:r>
              <a:rPr lang="en-US" altLang="zh-TW" sz="2000" dirty="0">
                <a:latin typeface="Calibri" pitchFamily="34" charset="0"/>
                <a:cs typeface="Calibri" pitchFamily="34" charset="0"/>
              </a:rPr>
              <a:t>      </a:t>
            </a:r>
            <a:r>
              <a:rPr lang="en-US" altLang="zh-TW" sz="20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&lt;(</a:t>
            </a:r>
            <a:r>
              <a:rPr lang="en-US" altLang="zh-TW" sz="2000" dirty="0" err="1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ab</a:t>
            </a:r>
            <a:r>
              <a:rPr lang="en-US" altLang="zh-TW" sz="20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)c&gt;,&lt;(</a:t>
            </a:r>
            <a:r>
              <a:rPr lang="en-US" altLang="zh-TW" sz="2000" dirty="0" err="1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ab</a:t>
            </a:r>
            <a:r>
              <a:rPr lang="en-US" altLang="zh-TW" sz="20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)d&gt;,&lt;(</a:t>
            </a:r>
            <a:r>
              <a:rPr lang="en-US" altLang="zh-TW" sz="2000" dirty="0" err="1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ab</a:t>
            </a:r>
            <a:r>
              <a:rPr lang="en-US" altLang="zh-TW" sz="20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)f&gt;, &lt;(</a:t>
            </a:r>
            <a:r>
              <a:rPr lang="en-US" altLang="zh-TW" sz="2000" dirty="0" err="1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ab</a:t>
            </a:r>
            <a:r>
              <a:rPr lang="en-US" altLang="zh-TW" sz="20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)dc&gt;</a:t>
            </a:r>
          </a:p>
        </p:txBody>
      </p:sp>
    </p:spTree>
    <p:extLst>
      <p:ext uri="{BB962C8B-B14F-4D97-AF65-F5344CB8AC3E}">
        <p14:creationId xmlns:p14="http://schemas.microsoft.com/office/powerpoint/2010/main" val="64471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01"/>
    </mc:Choice>
    <mc:Fallback xmlns="">
      <p:transition spd="slow" advTm="1550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827584" y="116632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0" kern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4.2 </a:t>
            </a:r>
            <a:r>
              <a:rPr lang="en-US" altLang="zh-CN" sz="3600" b="0" kern="0" dirty="0" err="1">
                <a:solidFill>
                  <a:srgbClr val="1557AE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PrefixSpan</a:t>
            </a:r>
            <a:r>
              <a:rPr lang="zh-CN" altLang="en-US" sz="3600" b="0" kern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算法</a:t>
            </a:r>
            <a:endParaRPr lang="en-US" altLang="zh-CN" sz="2800" kern="0" dirty="0">
              <a:solidFill>
                <a:srgbClr val="1557AE"/>
              </a:solidFill>
              <a:latin typeface="Times New Roman" panose="02020603050405020304" pitchFamily="18" charset="0"/>
              <a:ea typeface="方正兰亭中黑_GBK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A041C832-3752-4635-80E1-38A59E131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1200943"/>
            <a:ext cx="8229600" cy="445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3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30000"/>
              </a:lnSpc>
              <a:spcBef>
                <a:spcPts val="600"/>
              </a:spcBef>
              <a:buFontTx/>
              <a:buNone/>
            </a:pPr>
            <a:r>
              <a:rPr lang="en-US" altLang="zh-TW" sz="2400" dirty="0">
                <a:latin typeface="Calibri" pitchFamily="34" charset="0"/>
                <a:cs typeface="Calibri" pitchFamily="34" charset="0"/>
              </a:rPr>
              <a:t>6.   </a:t>
            </a:r>
            <a:r>
              <a:rPr lang="en-US" altLang="zh-TW" sz="24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&lt;ac&gt;-, &lt;ad&gt;-  and &lt;</a:t>
            </a:r>
            <a:r>
              <a:rPr lang="en-US" altLang="zh-TW" sz="2400" dirty="0" err="1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af</a:t>
            </a:r>
            <a:r>
              <a:rPr lang="en-US" altLang="zh-TW" sz="24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&gt;- projected databases </a:t>
            </a:r>
            <a:r>
              <a:rPr lang="zh-CN" altLang="en-US" sz="24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同样以迭代方式挖掘</a:t>
            </a:r>
            <a:endParaRPr lang="en-US" altLang="zh-TW" sz="2400" dirty="0">
              <a:latin typeface="Calibri" pitchFamily="34" charset="0"/>
              <a:cs typeface="Calibri" pitchFamily="34" charset="0"/>
            </a:endParaRPr>
          </a:p>
          <a:p>
            <a:pPr>
              <a:lnSpc>
                <a:spcPct val="130000"/>
              </a:lnSpc>
              <a:buFontTx/>
              <a:buNone/>
            </a:pPr>
            <a:r>
              <a:rPr lang="en-US" altLang="zh-TW" sz="2400" dirty="0">
                <a:latin typeface="Calibri" pitchFamily="34" charset="0"/>
                <a:cs typeface="Calibri" pitchFamily="34" charset="0"/>
              </a:rPr>
              <a:t>       </a:t>
            </a: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同样地</a:t>
            </a:r>
            <a:r>
              <a:rPr lang="en-US" altLang="zh-TW" sz="2400" dirty="0">
                <a:latin typeface="Calibri" pitchFamily="34" charset="0"/>
                <a:cs typeface="Calibri" pitchFamily="34" charset="0"/>
              </a:rPr>
              <a:t>, </a:t>
            </a: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通过构建</a:t>
            </a:r>
            <a:r>
              <a:rPr lang="en-US" altLang="zh-TW" sz="2400" dirty="0">
                <a:latin typeface="Calibri" pitchFamily="34" charset="0"/>
                <a:cs typeface="Calibri" pitchFamily="34" charset="0"/>
              </a:rPr>
              <a:t>&lt;</a:t>
            </a:r>
            <a:r>
              <a:rPr lang="en-US" altLang="zh-TW" sz="2400" dirty="0">
                <a:solidFill>
                  <a:srgbClr val="0000FF"/>
                </a:solidFill>
                <a:latin typeface="Calibri" pitchFamily="34" charset="0"/>
                <a:cs typeface="Calibri" pitchFamily="34" charset="0"/>
              </a:rPr>
              <a:t>b&gt;-, &lt;c&gt;-,&lt;d&gt;-, &lt;e&gt;- and &lt;f&gt;-projected databases</a:t>
            </a:r>
            <a:r>
              <a:rPr lang="en-US" altLang="zh-TW" sz="2400" dirty="0">
                <a:solidFill>
                  <a:srgbClr val="0099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，可以挖掘到以</a:t>
            </a:r>
            <a:r>
              <a:rPr lang="en-US" altLang="zh-TW" sz="2400" dirty="0">
                <a:latin typeface="Calibri" pitchFamily="34" charset="0"/>
                <a:cs typeface="Calibri" pitchFamily="34" charset="0"/>
              </a:rPr>
              <a:t>&lt;b&gt;, &lt;c&gt;, &lt;d&gt;, &lt;e&gt; and &lt;f&gt;</a:t>
            </a:r>
            <a:r>
              <a:rPr lang="zh-CN" altLang="en-US" sz="2400" dirty="0">
                <a:latin typeface="Calibri" pitchFamily="34" charset="0"/>
                <a:cs typeface="Calibri" pitchFamily="34" charset="0"/>
              </a:rPr>
              <a:t>为前缀的序列模式</a:t>
            </a:r>
            <a:endParaRPr lang="en-US" altLang="zh-TW" sz="240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6239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01"/>
    </mc:Choice>
    <mc:Fallback xmlns="">
      <p:transition spd="slow" advTm="15501"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827584" y="116632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0" kern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4.2 </a:t>
            </a:r>
            <a:r>
              <a:rPr lang="en-US" altLang="zh-CN" sz="3600" b="0" kern="0" dirty="0" err="1">
                <a:solidFill>
                  <a:srgbClr val="1557AE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PrefixSpan</a:t>
            </a:r>
            <a:r>
              <a:rPr lang="zh-CN" altLang="en-US" sz="3600" b="0" kern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算法</a:t>
            </a:r>
            <a:endParaRPr lang="en-US" altLang="zh-CN" sz="2800" kern="0" dirty="0">
              <a:solidFill>
                <a:srgbClr val="1557AE"/>
              </a:solidFill>
              <a:latin typeface="Times New Roman" panose="02020603050405020304" pitchFamily="18" charset="0"/>
              <a:ea typeface="方正兰亭中黑_GBK" panose="02000000000000000000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3" name="Group 4">
            <a:extLst>
              <a:ext uri="{FF2B5EF4-FFF2-40B4-BE49-F238E27FC236}">
                <a16:creationId xmlns:a16="http://schemas.microsoft.com/office/drawing/2014/main" id="{A9546FF0-4E9C-45CF-8B1C-49E7AA69CE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594808"/>
              </p:ext>
            </p:extLst>
          </p:nvPr>
        </p:nvGraphicFramePr>
        <p:xfrm>
          <a:off x="327546" y="944724"/>
          <a:ext cx="8488908" cy="4968552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7638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725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52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992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Prefix</a:t>
                      </a: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宋体" charset="-122"/>
                        <a:cs typeface="Calibri" pitchFamily="34" charset="0"/>
                      </a:endParaRPr>
                    </a:p>
                  </a:txBody>
                  <a:tcPr marL="36000" marR="36000" marT="36000" marB="36000" anchor="ctr" anchorCtr="1" horzOverflow="overflow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Projected(postfix)database</a:t>
                      </a: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宋体" charset="-122"/>
                        <a:cs typeface="Calibri" pitchFamily="34" charset="0"/>
                      </a:endParaRPr>
                    </a:p>
                  </a:txBody>
                  <a:tcPr marL="36000" marR="36000" marT="36000" marB="36000" anchor="ctr" anchorCtr="1" horzOverflow="overflow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20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Calibri" pitchFamily="34" charset="0"/>
                          <a:cs typeface="Calibri" pitchFamily="34" charset="0"/>
                        </a:rPr>
                        <a:t>Sequential patterns</a:t>
                      </a:r>
                      <a:endParaRPr kumimoji="0" lang="en-US" altLang="zh-TW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Calibri" pitchFamily="34" charset="0"/>
                        <a:ea typeface="宋体" charset="-122"/>
                        <a:cs typeface="Calibri" pitchFamily="34" charset="0"/>
                      </a:endParaRPr>
                    </a:p>
                  </a:txBody>
                  <a:tcPr marL="36000" marR="36000" marT="36000" marB="36000" anchor="ctr" anchorCtr="1" horzOverflow="overflow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09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&lt;a&gt;</a:t>
                      </a: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  <a:cs typeface="Calibri" pitchFamily="34" charset="0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&lt;(</a:t>
                      </a:r>
                      <a:r>
                        <a:rPr kumimoji="0" lang="en-US" altLang="zh-TW" sz="1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abc</a:t>
                      </a: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)(ac)d(</a:t>
                      </a:r>
                      <a:r>
                        <a:rPr kumimoji="0" lang="en-US" altLang="zh-TW" sz="1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cf</a:t>
                      </a: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)&gt;, &lt;(_d)c(</a:t>
                      </a:r>
                      <a:r>
                        <a:rPr kumimoji="0" lang="en-US" altLang="zh-TW" sz="1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bc</a:t>
                      </a: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) (</a:t>
                      </a:r>
                      <a:r>
                        <a:rPr kumimoji="0" lang="en-US" altLang="zh-TW" sz="1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ae</a:t>
                      </a: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)&gt;, &lt;(_b) (</a:t>
                      </a:r>
                      <a:r>
                        <a:rPr kumimoji="0" lang="en-US" altLang="zh-TW" sz="1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df</a:t>
                      </a: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r>
                        <a:rPr kumimoji="0" lang="en-US" altLang="zh-TW" sz="1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cb</a:t>
                      </a: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&gt;, &lt;(_f)</a:t>
                      </a:r>
                      <a:r>
                        <a:rPr kumimoji="0" lang="en-US" altLang="zh-TW" sz="1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cbc</a:t>
                      </a: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&gt;</a:t>
                      </a: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  <a:cs typeface="Calibri" pitchFamily="34" charset="0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u="none" strike="noStrike" cap="none" normalizeH="0" baseline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&lt;a&gt;, &lt;aa&gt;, &lt;ab&gt;, &lt;a(bc)&gt;, &lt;a(bc)a&gt;, &lt;aba&gt;, &lt;abc&gt;, &lt;(ab)&gt;, &lt;(ab)c&gt;, &lt;(ab)d&gt;, &lt;(ab)f&gt;, &lt;(ab)dc&gt;, &lt;ac&gt;, &lt;aca&gt;, &lt;acb&gt;, &lt;acc&gt;, &lt;ad&gt;, &lt;adc&gt;, &lt;af&gt;</a:t>
                      </a:r>
                      <a:endParaRPr kumimoji="0" lang="en-US" altLang="zh-TW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  <a:cs typeface="Calibri" pitchFamily="34" charset="0"/>
                      </a:endParaRPr>
                    </a:p>
                  </a:txBody>
                  <a:tcPr marL="36000" marR="36000" marT="36000" marB="3600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147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u="none" strike="noStrike" cap="none" normalizeH="0" baseline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&lt;b&gt;</a:t>
                      </a:r>
                      <a:endParaRPr kumimoji="0" lang="en-US" altLang="zh-TW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  <a:cs typeface="Calibri" pitchFamily="34" charset="0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&lt;(_c) (ac)d(</a:t>
                      </a:r>
                      <a:r>
                        <a:rPr kumimoji="0" lang="en-US" altLang="zh-TW" sz="1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cf</a:t>
                      </a: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)&gt;, &lt;(_c) (</a:t>
                      </a:r>
                      <a:r>
                        <a:rPr kumimoji="0" lang="en-US" altLang="zh-TW" sz="1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ae</a:t>
                      </a: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)&gt;,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&lt;(</a:t>
                      </a:r>
                      <a:r>
                        <a:rPr kumimoji="0" lang="en-US" altLang="zh-TW" sz="1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df</a:t>
                      </a: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r>
                        <a:rPr kumimoji="0" lang="en-US" altLang="zh-TW" sz="1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cb</a:t>
                      </a: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&gt;, &lt;c&gt;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  <a:cs typeface="Calibri" pitchFamily="34" charset="0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&lt;b&gt;, &lt;</a:t>
                      </a:r>
                      <a:r>
                        <a:rPr kumimoji="0" lang="en-US" altLang="zh-TW" sz="1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ba</a:t>
                      </a: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&gt;, &lt;</a:t>
                      </a:r>
                      <a:r>
                        <a:rPr kumimoji="0" lang="en-US" altLang="zh-TW" sz="1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bc</a:t>
                      </a: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&gt;, &lt;(</a:t>
                      </a:r>
                      <a:r>
                        <a:rPr kumimoji="0" lang="en-US" altLang="zh-TW" sz="1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bc</a:t>
                      </a: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)&gt;, &lt;(</a:t>
                      </a:r>
                      <a:r>
                        <a:rPr kumimoji="0" lang="en-US" altLang="zh-TW" sz="1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bc</a:t>
                      </a: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)a&gt;, &lt;bd&gt;, &lt;</a:t>
                      </a:r>
                      <a:r>
                        <a:rPr kumimoji="0" lang="en-US" altLang="zh-TW" sz="1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bdc</a:t>
                      </a: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&gt;, &lt;bf&gt;</a:t>
                      </a: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  <a:cs typeface="Calibri" pitchFamily="34" charset="0"/>
                      </a:endParaRPr>
                    </a:p>
                  </a:txBody>
                  <a:tcPr marL="36000" marR="36000" marT="36000" marB="3600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55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u="none" strike="noStrike" cap="none" normalizeH="0" baseline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&lt;c&gt;</a:t>
                      </a:r>
                      <a:endParaRPr kumimoji="0" lang="en-US" altLang="zh-TW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  <a:cs typeface="Calibri" pitchFamily="34" charset="0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&lt;(ac)d(</a:t>
                      </a:r>
                      <a:r>
                        <a:rPr kumimoji="0" lang="en-US" altLang="zh-TW" sz="1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cf</a:t>
                      </a: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)&gt;, &lt;(</a:t>
                      </a:r>
                      <a:r>
                        <a:rPr kumimoji="0" lang="en-US" altLang="zh-TW" sz="1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bc</a:t>
                      </a: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) (</a:t>
                      </a:r>
                      <a:r>
                        <a:rPr kumimoji="0" lang="en-US" altLang="zh-TW" sz="1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ae</a:t>
                      </a: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)&gt;, &lt;b&gt;, &lt;</a:t>
                      </a:r>
                      <a:r>
                        <a:rPr kumimoji="0" lang="en-US" altLang="zh-TW" sz="1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bc</a:t>
                      </a: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&gt;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  <a:cs typeface="Calibri" pitchFamily="34" charset="0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&lt;c&gt;, &lt;</a:t>
                      </a:r>
                      <a:r>
                        <a:rPr kumimoji="0" lang="en-US" altLang="zh-TW" sz="1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ca</a:t>
                      </a: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&gt;, &lt;</a:t>
                      </a:r>
                      <a:r>
                        <a:rPr kumimoji="0" lang="en-US" altLang="zh-TW" sz="1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cb</a:t>
                      </a: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&gt;, &lt;cc&gt;</a:t>
                      </a: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  <a:cs typeface="Calibri" pitchFamily="34" charset="0"/>
                      </a:endParaRPr>
                    </a:p>
                  </a:txBody>
                  <a:tcPr marL="36000" marR="36000" marT="36000" marB="36000"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70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u="none" strike="noStrike" cap="none" normalizeH="0" baseline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&lt;d&gt;</a:t>
                      </a:r>
                      <a:endParaRPr kumimoji="0" lang="en-US" altLang="zh-TW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  <a:cs typeface="Calibri" pitchFamily="34" charset="0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&lt;(</a:t>
                      </a:r>
                      <a:r>
                        <a:rPr kumimoji="0" lang="en-US" altLang="zh-TW" sz="1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cf</a:t>
                      </a: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)&gt;, &lt;c(</a:t>
                      </a:r>
                      <a:r>
                        <a:rPr kumimoji="0" lang="en-US" altLang="zh-TW" sz="1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bc</a:t>
                      </a: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) (</a:t>
                      </a:r>
                      <a:r>
                        <a:rPr kumimoji="0" lang="en-US" altLang="zh-TW" sz="1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ae</a:t>
                      </a: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)&gt;, &lt;(_f)</a:t>
                      </a:r>
                      <a:r>
                        <a:rPr kumimoji="0" lang="en-US" altLang="zh-TW" sz="1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cb</a:t>
                      </a: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&gt;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  <a:cs typeface="Calibri" pitchFamily="34" charset="0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&lt;d&gt;, &lt;</a:t>
                      </a:r>
                      <a:r>
                        <a:rPr kumimoji="0" lang="en-US" altLang="zh-TW" sz="1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db</a:t>
                      </a: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&gt;, &lt;dc&gt;, &lt;</a:t>
                      </a:r>
                      <a:r>
                        <a:rPr kumimoji="0" lang="en-US" altLang="zh-TW" sz="1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dcb</a:t>
                      </a: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&gt;</a:t>
                      </a: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  <a:cs typeface="Calibri" pitchFamily="34" charset="0"/>
                      </a:endParaRPr>
                    </a:p>
                  </a:txBody>
                  <a:tcPr marL="36000" marR="36000" marT="36000" marB="36000"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638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u="none" strike="noStrike" cap="none" normalizeH="0" baseline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&lt;e&gt;</a:t>
                      </a:r>
                      <a:endParaRPr kumimoji="0" lang="en-US" altLang="zh-TW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  <a:cs typeface="Calibri" pitchFamily="34" charset="0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&lt;(_f) (</a:t>
                      </a:r>
                      <a:r>
                        <a:rPr kumimoji="0" lang="en-US" altLang="zh-TW" sz="1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ab</a:t>
                      </a: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) (</a:t>
                      </a:r>
                      <a:r>
                        <a:rPr kumimoji="0" lang="en-US" altLang="zh-TW" sz="1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df</a:t>
                      </a: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r>
                        <a:rPr kumimoji="0" lang="en-US" altLang="zh-TW" sz="1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cb</a:t>
                      </a: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&gt;, &lt;(</a:t>
                      </a:r>
                      <a:r>
                        <a:rPr kumimoji="0" lang="en-US" altLang="zh-TW" sz="1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af</a:t>
                      </a: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r>
                        <a:rPr kumimoji="0" lang="en-US" altLang="zh-TW" sz="1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cbc</a:t>
                      </a: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&gt;</a:t>
                      </a: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  <a:cs typeface="Calibri" pitchFamily="34" charset="0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&lt;e&gt;, &lt;</a:t>
                      </a:r>
                      <a:r>
                        <a:rPr kumimoji="0" lang="en-US" altLang="zh-TW" sz="1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ea</a:t>
                      </a: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&gt;, &lt;</a:t>
                      </a:r>
                      <a:r>
                        <a:rPr kumimoji="0" lang="en-US" altLang="zh-TW" sz="1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eab</a:t>
                      </a: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&gt;, &lt;</a:t>
                      </a:r>
                      <a:r>
                        <a:rPr kumimoji="0" lang="en-US" altLang="zh-TW" sz="1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eac</a:t>
                      </a: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&gt;, &lt;</a:t>
                      </a:r>
                      <a:r>
                        <a:rPr kumimoji="0" lang="en-US" altLang="zh-TW" sz="1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eacb</a:t>
                      </a: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&gt;, &lt;</a:t>
                      </a:r>
                      <a:r>
                        <a:rPr kumimoji="0" lang="en-US" altLang="zh-TW" sz="1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eb</a:t>
                      </a: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&gt;, &lt;</a:t>
                      </a:r>
                      <a:r>
                        <a:rPr kumimoji="0" lang="en-US" altLang="zh-TW" sz="1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ebc</a:t>
                      </a: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&gt;, &lt;</a:t>
                      </a:r>
                      <a:r>
                        <a:rPr kumimoji="0" lang="en-US" altLang="zh-TW" sz="1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ec</a:t>
                      </a: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&gt;, &lt;</a:t>
                      </a:r>
                      <a:r>
                        <a:rPr kumimoji="0" lang="en-US" altLang="zh-TW" sz="1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ecb</a:t>
                      </a: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&gt;, &lt;</a:t>
                      </a:r>
                      <a:r>
                        <a:rPr kumimoji="0" lang="en-US" altLang="zh-TW" sz="1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ef</a:t>
                      </a: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&gt;, &lt;</a:t>
                      </a:r>
                      <a:r>
                        <a:rPr kumimoji="0" lang="en-US" altLang="zh-TW" sz="1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efb</a:t>
                      </a: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&gt;, &lt;</a:t>
                      </a:r>
                      <a:r>
                        <a:rPr kumimoji="0" lang="en-US" altLang="zh-TW" sz="1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efc</a:t>
                      </a: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&gt;, &lt;</a:t>
                      </a:r>
                      <a:r>
                        <a:rPr kumimoji="0" lang="en-US" altLang="zh-TW" sz="1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efcb</a:t>
                      </a: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&gt;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  <a:cs typeface="Calibri" pitchFamily="34" charset="0"/>
                      </a:endParaRPr>
                    </a:p>
                  </a:txBody>
                  <a:tcPr marL="36000" marR="36000" marT="36000" marB="36000"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79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&lt;f&gt;</a:t>
                      </a:r>
                      <a:endParaRPr kumimoji="0" lang="en-US" altLang="zh-TW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  <a:cs typeface="Calibri" pitchFamily="34" charset="0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&lt;(</a:t>
                      </a:r>
                      <a:r>
                        <a:rPr kumimoji="0" lang="en-US" altLang="zh-TW" sz="1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ab</a:t>
                      </a: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) (</a:t>
                      </a:r>
                      <a:r>
                        <a:rPr kumimoji="0" lang="en-US" altLang="zh-TW" sz="1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df</a:t>
                      </a: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)</a:t>
                      </a:r>
                      <a:r>
                        <a:rPr kumimoji="0" lang="en-US" altLang="zh-TW" sz="1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cb</a:t>
                      </a: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&gt;, &lt;</a:t>
                      </a:r>
                      <a:r>
                        <a:rPr kumimoji="0" lang="en-US" altLang="zh-TW" sz="1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cbc</a:t>
                      </a: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&gt;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  <a:cs typeface="Calibri" pitchFamily="34" charset="0"/>
                      </a:endParaRPr>
                    </a:p>
                  </a:txBody>
                  <a:tcPr marL="36000" marR="36000" marT="36000" marB="36000"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&lt;f&gt;, &lt;</a:t>
                      </a:r>
                      <a:r>
                        <a:rPr kumimoji="0" lang="en-US" altLang="zh-TW" sz="1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fb</a:t>
                      </a: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&gt;, &lt;</a:t>
                      </a:r>
                      <a:r>
                        <a:rPr kumimoji="0" lang="en-US" altLang="zh-TW" sz="1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fbc</a:t>
                      </a: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&gt;, &lt;fc&gt;, &lt;</a:t>
                      </a:r>
                      <a:r>
                        <a:rPr kumimoji="0" lang="en-US" altLang="zh-TW" sz="1800" b="1" u="none" strike="noStrike" cap="none" normalizeH="0" baseline="0" dirty="0" err="1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fcb</a:t>
                      </a:r>
                      <a:r>
                        <a:rPr kumimoji="0" lang="en-US" altLang="zh-TW" sz="1800" b="1" u="none" strike="noStrike" cap="none" normalizeH="0" baseline="0" dirty="0">
                          <a:ln>
                            <a:noFill/>
                          </a:ln>
                          <a:effectLst/>
                          <a:latin typeface="Calibri" pitchFamily="34" charset="0"/>
                          <a:cs typeface="Calibri" pitchFamily="34" charset="0"/>
                        </a:rPr>
                        <a:t>&gt;</a:t>
                      </a:r>
                      <a:endParaRPr kumimoji="0" lang="zh-TW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 pitchFamily="34" charset="0"/>
                        <a:ea typeface="宋体" charset="-122"/>
                        <a:cs typeface="Calibri" pitchFamily="34" charset="0"/>
                      </a:endParaRPr>
                    </a:p>
                  </a:txBody>
                  <a:tcPr marL="36000" marR="36000" marT="36000" marB="36000"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65162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01"/>
    </mc:Choice>
    <mc:Fallback xmlns="">
      <p:transition spd="slow" advTm="15501"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827584" y="116632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0" kern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4.2 </a:t>
            </a:r>
            <a:r>
              <a:rPr lang="en-US" altLang="zh-CN" sz="3600" b="0" kern="0" dirty="0" err="1">
                <a:solidFill>
                  <a:srgbClr val="1557AE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PrefixSpan</a:t>
            </a:r>
            <a:r>
              <a:rPr lang="zh-CN" altLang="en-US" sz="3600" b="0" kern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算法</a:t>
            </a:r>
            <a:endParaRPr lang="en-US" altLang="zh-CN" sz="2800" kern="0" dirty="0">
              <a:solidFill>
                <a:srgbClr val="1557AE"/>
              </a:solidFill>
              <a:latin typeface="Times New Roman" panose="02020603050405020304" pitchFamily="18" charset="0"/>
              <a:ea typeface="方正兰亭中黑_GBK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643F243A-5F30-4B30-B799-DBD58136AA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196752"/>
            <a:ext cx="4321175" cy="5111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3000" b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563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600" b="1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288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o"/>
              <a:defRPr sz="2300" b="1">
                <a:solidFill>
                  <a:schemeClr val="tx1"/>
                </a:solidFill>
                <a:latin typeface="+mn-lt"/>
                <a:ea typeface="+mn-ea"/>
              </a:defRPr>
            </a:lvl3pPr>
            <a:lvl4pPr marL="1693863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n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4pPr>
            <a:lvl5pPr marL="2093913" indent="-39846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5pPr>
            <a:lvl6pPr marL="25511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6pPr>
            <a:lvl7pPr marL="30083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7pPr>
            <a:lvl8pPr marL="34655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8pPr>
            <a:lvl9pPr marL="3922713" indent="-398463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itchFamily="2" charset="2"/>
              <a:buChar char="§"/>
              <a:defRPr sz="2000" b="1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n"/>
              <a:defRPr/>
            </a:pPr>
            <a:r>
              <a:rPr lang="zh-CN" altLang="en-US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分析</a:t>
            </a:r>
            <a:r>
              <a:rPr lang="en-US" altLang="zh-TW" sz="2800" dirty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739775" lvl="2" indent="-342900">
              <a:lnSpc>
                <a:spcPct val="130000"/>
              </a:lnSpc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ü"/>
            </a:pPr>
            <a:r>
              <a:rPr lang="zh-CN" altLang="en-US" sz="2400" dirty="0">
                <a:solidFill>
                  <a:srgbClr val="0000FF"/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  <a:cs typeface="Calibri" pitchFamily="34" charset="0"/>
              </a:rPr>
              <a:t>无需要产生候选序列模式</a:t>
            </a:r>
            <a:endParaRPr lang="en-US" altLang="zh-CN" sz="2400" dirty="0">
              <a:solidFill>
                <a:srgbClr val="0000FF"/>
              </a:solidFill>
              <a:latin typeface="方正兰亭中黑_GBK" panose="02000000000000000000" pitchFamily="2" charset="-122"/>
              <a:ea typeface="方正兰亭中黑_GBK" panose="02000000000000000000" pitchFamily="2" charset="-122"/>
              <a:cs typeface="Calibri" pitchFamily="34" charset="0"/>
            </a:endParaRPr>
          </a:p>
          <a:p>
            <a:pPr marL="396875" lvl="2" indent="0">
              <a:lnSpc>
                <a:spcPct val="130000"/>
              </a:lnSpc>
              <a:spcBef>
                <a:spcPts val="600"/>
              </a:spcBef>
              <a:buClr>
                <a:srgbClr val="0000FF"/>
              </a:buClr>
              <a:buNone/>
            </a:pPr>
            <a:r>
              <a:rPr lang="en-US" altLang="zh-TW" sz="2400" dirty="0">
                <a:latin typeface="Calibri" pitchFamily="34" charset="0"/>
                <a:cs typeface="Calibri" pitchFamily="34" charset="0"/>
              </a:rPr>
              <a:t>    </a:t>
            </a:r>
            <a:r>
              <a:rPr lang="en-US" altLang="zh-TW" sz="24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=&gt; </a:t>
            </a:r>
            <a:r>
              <a:rPr lang="en-US" altLang="zh-TW" sz="2400" dirty="0" err="1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PrefixSpan</a:t>
            </a:r>
            <a:r>
              <a:rPr lang="en-US" altLang="zh-TW" sz="24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zh-CN" altLang="en-US" sz="24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在较小的空间进行查找</a:t>
            </a:r>
            <a:endParaRPr lang="en-US" altLang="zh-TW" sz="2400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  <a:p>
            <a:pPr marL="739775" lvl="2" indent="-342900">
              <a:lnSpc>
                <a:spcPct val="130000"/>
              </a:lnSpc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ü"/>
            </a:pPr>
            <a:r>
              <a:rPr lang="zh-CN" altLang="en-US" sz="2400" dirty="0">
                <a:solidFill>
                  <a:srgbClr val="0000FF"/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  <a:cs typeface="Calibri" pitchFamily="34" charset="0"/>
              </a:rPr>
              <a:t>投影数据库不断缩小</a:t>
            </a:r>
            <a:endParaRPr lang="en-US" altLang="zh-CN" sz="2400" dirty="0">
              <a:solidFill>
                <a:srgbClr val="0000FF"/>
              </a:solidFill>
              <a:latin typeface="方正兰亭中黑_GBK" panose="02000000000000000000" pitchFamily="2" charset="-122"/>
              <a:ea typeface="方正兰亭中黑_GBK" panose="02000000000000000000" pitchFamily="2" charset="-122"/>
              <a:cs typeface="Calibri" pitchFamily="34" charset="0"/>
            </a:endParaRPr>
          </a:p>
          <a:p>
            <a:pPr marL="739775" lvl="2" indent="-342900">
              <a:lnSpc>
                <a:spcPct val="130000"/>
              </a:lnSpc>
              <a:spcBef>
                <a:spcPts val="600"/>
              </a:spcBef>
              <a:buClr>
                <a:srgbClr val="0000FF"/>
              </a:buClr>
              <a:buFont typeface="Wingdings" pitchFamily="2" charset="2"/>
              <a:buChar char="ü"/>
            </a:pPr>
            <a:r>
              <a:rPr lang="en-US" altLang="zh-TW" sz="24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rPr>
              <a:t> </a:t>
            </a:r>
            <a:r>
              <a:rPr lang="en-US" altLang="zh-TW" sz="2400" dirty="0" err="1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PrefixSpan</a:t>
            </a:r>
            <a:r>
              <a:rPr lang="zh-CN" altLang="en-US" sz="2400" dirty="0">
                <a:solidFill>
                  <a:srgbClr val="0070C0"/>
                </a:solidFill>
                <a:latin typeface="方正兰亭中黑_GBK" panose="02000000000000000000" pitchFamily="2" charset="-122"/>
                <a:ea typeface="方正兰亭中黑_GBK" panose="02000000000000000000" pitchFamily="2" charset="-122"/>
                <a:cs typeface="Calibri" pitchFamily="34" charset="0"/>
              </a:rPr>
              <a:t>主要开销在于构建投影数据库</a:t>
            </a:r>
            <a:endParaRPr lang="en-US" altLang="zh-TW" sz="2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方正兰亭中黑_GBK" panose="02000000000000000000" pitchFamily="2" charset="-122"/>
              <a:ea typeface="方正兰亭中黑_GBK" panose="02000000000000000000" pitchFamily="2" charset="-122"/>
              <a:cs typeface="Calibri" pitchFamily="34" charset="0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94B2F1DB-3012-4B19-B642-ECC21A48F4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1772717"/>
            <a:ext cx="4075439" cy="33123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409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01"/>
    </mc:Choice>
    <mc:Fallback xmlns="">
      <p:transition spd="slow" advTm="15501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843843" y="188640"/>
            <a:ext cx="80658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zh-CN" altLang="en-US" sz="3600" kern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总结</a:t>
            </a:r>
            <a:endParaRPr lang="en-US" altLang="zh-CN" sz="1400" kern="0" dirty="0">
              <a:solidFill>
                <a:srgbClr val="1557AE"/>
              </a:solidFill>
              <a:latin typeface="Times New Roman" panose="02020603050405020304" pitchFamily="18" charset="0"/>
              <a:ea typeface="方正兰亭中黑_GBK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B1CC978-C1B1-412A-90E3-EDCB501BA24E}"/>
              </a:ext>
            </a:extLst>
          </p:cNvPr>
          <p:cNvSpPr/>
          <p:nvPr/>
        </p:nvSpPr>
        <p:spPr>
          <a:xfrm>
            <a:off x="412747" y="1196752"/>
            <a:ext cx="8496944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55600" indent="-355600" algn="l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n"/>
            </a:pPr>
            <a:r>
              <a:rPr lang="en-US" altLang="zh-CN" sz="2400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A sequence database consists of sequences of ordered elements or events. </a:t>
            </a:r>
            <a:r>
              <a:rPr lang="en-US" altLang="zh-CN" sz="2400" dirty="0">
                <a:solidFill>
                  <a:srgbClr val="0070C0"/>
                </a:solidFill>
                <a:latin typeface="Calibri" panose="020F0502020204030204" pitchFamily="34" charset="0"/>
                <a:cs typeface="Calibri" pitchFamily="34" charset="0"/>
              </a:rPr>
              <a:t>Examples of sequence data include customer shopping sequences, Web clickstreams, and biological sequences.</a:t>
            </a:r>
            <a:endParaRPr lang="zh-CN" altLang="zh-CN" sz="2400" dirty="0">
              <a:solidFill>
                <a:srgbClr val="0070C0"/>
              </a:solidFill>
              <a:latin typeface="Calibri" panose="020F0502020204030204" pitchFamily="34" charset="0"/>
              <a:cs typeface="Calibri" pitchFamily="34" charset="0"/>
            </a:endParaRPr>
          </a:p>
          <a:p>
            <a:pPr marL="355600" indent="-355600" algn="l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n"/>
            </a:pPr>
            <a:r>
              <a:rPr lang="en-US" altLang="zh-CN" sz="2400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Sequential pattern </a:t>
            </a:r>
            <a:r>
              <a:rPr lang="en-US" altLang="zh-CN" sz="24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mining is the mining of frequently occurring ordered events or subsequences as patterns. Given a sequence database, any sequence that satisﬁes minimum support is frequent and is called a sequential pattern. </a:t>
            </a:r>
            <a:endParaRPr lang="zh-CN" altLang="zh-CN" sz="2400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  <a:p>
            <a:pPr marL="355600" indent="-355600" algn="l">
              <a:lnSpc>
                <a:spcPct val="120000"/>
              </a:lnSpc>
              <a:spcBef>
                <a:spcPts val="600"/>
              </a:spcBef>
              <a:buFont typeface="Wingdings" pitchFamily="2" charset="2"/>
              <a:buChar char="n"/>
            </a:pPr>
            <a:r>
              <a:rPr lang="en-US" altLang="zh-CN" sz="24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Algorithms for sequential pattern mining include </a:t>
            </a:r>
            <a:r>
              <a:rPr lang="en-US" altLang="zh-CN" sz="2400" dirty="0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GSP</a:t>
            </a:r>
            <a:r>
              <a:rPr lang="en-US" altLang="zh-CN" sz="24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, SPADE, and </a:t>
            </a:r>
            <a:r>
              <a:rPr lang="en-US" altLang="zh-CN" sz="2400" dirty="0" err="1">
                <a:solidFill>
                  <a:srgbClr val="C00000"/>
                </a:solidFill>
                <a:latin typeface="Calibri" pitchFamily="34" charset="0"/>
                <a:cs typeface="Calibri" pitchFamily="34" charset="0"/>
              </a:rPr>
              <a:t>PreﬁxSpan</a:t>
            </a:r>
            <a:r>
              <a:rPr lang="en-US" altLang="zh-CN" sz="24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, as well as </a:t>
            </a:r>
            <a:r>
              <a:rPr lang="en-US" altLang="zh-CN" sz="2400" dirty="0" err="1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CloSpan</a:t>
            </a:r>
            <a:r>
              <a:rPr lang="en-US" altLang="zh-CN" sz="2400" dirty="0">
                <a:solidFill>
                  <a:srgbClr val="0070C0"/>
                </a:solidFill>
                <a:latin typeface="Calibri" pitchFamily="34" charset="0"/>
                <a:cs typeface="Calibri" pitchFamily="34" charset="0"/>
              </a:rPr>
              <a:t>.</a:t>
            </a:r>
            <a:endParaRPr lang="zh-CN" altLang="zh-CN" sz="2400" dirty="0">
              <a:solidFill>
                <a:srgbClr val="0070C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307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01"/>
    </mc:Choice>
    <mc:Fallback xmlns="">
      <p:transition spd="slow" advTm="1550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827584" y="116632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0" kern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4.1 </a:t>
            </a:r>
            <a:r>
              <a:rPr lang="zh-CN" altLang="en-US" sz="3600" b="0" kern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序列模式的基本概念</a:t>
            </a:r>
            <a:endParaRPr lang="en-US" altLang="zh-CN" sz="2800" kern="0" dirty="0">
              <a:solidFill>
                <a:srgbClr val="1557AE"/>
              </a:solidFill>
              <a:latin typeface="Times New Roman" panose="02020603050405020304" pitchFamily="18" charset="0"/>
              <a:ea typeface="方正兰亭中黑_GBK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Text Box 22">
            <a:extLst>
              <a:ext uri="{FF2B5EF4-FFF2-40B4-BE49-F238E27FC236}">
                <a16:creationId xmlns:a16="http://schemas.microsoft.com/office/drawing/2014/main" id="{417DA0C4-0A5A-4E63-9BE6-E048E8608C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861" y="1556792"/>
            <a:ext cx="606256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99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66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itchFamily="34" charset="0"/>
                <a:ea typeface="Batang" pitchFamily="18" charset="-127"/>
                <a:cs typeface="Calibri" pitchFamily="34" charset="0"/>
              </a:rPr>
              <a:t>&lt;</a:t>
            </a:r>
          </a:p>
        </p:txBody>
      </p:sp>
      <p:sp>
        <p:nvSpPr>
          <p:cNvPr id="11" name="Text Box 23">
            <a:extLst>
              <a:ext uri="{FF2B5EF4-FFF2-40B4-BE49-F238E27FC236}">
                <a16:creationId xmlns:a16="http://schemas.microsoft.com/office/drawing/2014/main" id="{852F9564-0864-4162-BF45-C02B652163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8424" y="1556792"/>
            <a:ext cx="606256" cy="1107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99"/>
                </a:solidFill>
              </a14:hiddenFill>
            </a:ext>
            <a:ext uri="{91240B29-F687-4F45-9708-019B960494DF}">
              <a14:hiddenLine xmlns:a14="http://schemas.microsoft.com/office/drawing/2010/main" w="381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6600" b="1" i="0" u="none" strike="noStrike" kern="1200" cap="none" spc="0" normalizeH="0" baseline="0" noProof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itchFamily="34" charset="0"/>
                <a:ea typeface="Batang" pitchFamily="18" charset="-127"/>
                <a:cs typeface="Calibri" pitchFamily="34" charset="0"/>
              </a:rPr>
              <a:t>&gt;</a:t>
            </a:r>
          </a:p>
        </p:txBody>
      </p:sp>
      <p:sp>
        <p:nvSpPr>
          <p:cNvPr id="12" name="AutoShape 26">
            <a:extLst>
              <a:ext uri="{FF2B5EF4-FFF2-40B4-BE49-F238E27FC236}">
                <a16:creationId xmlns:a16="http://schemas.microsoft.com/office/drawing/2014/main" id="{1D7D4108-9FC9-44EA-94F4-2F0DB6EE9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077" y="2683917"/>
            <a:ext cx="1008063" cy="935038"/>
          </a:xfrm>
          <a:prstGeom prst="upArrowCallout">
            <a:avLst>
              <a:gd name="adj1" fmla="val 26952"/>
              <a:gd name="adj2" fmla="val 26952"/>
              <a:gd name="adj3" fmla="val 16667"/>
              <a:gd name="adj4" fmla="val 66667"/>
            </a:avLst>
          </a:prstGeom>
          <a:solidFill>
            <a:srgbClr val="FFCCCC"/>
          </a:solidFill>
          <a:ln w="38100" algn="ctr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typhoon</a:t>
            </a:r>
          </a:p>
        </p:txBody>
      </p:sp>
      <p:sp>
        <p:nvSpPr>
          <p:cNvPr id="13" name="AutoShape 27">
            <a:extLst>
              <a:ext uri="{FF2B5EF4-FFF2-40B4-BE49-F238E27FC236}">
                <a16:creationId xmlns:a16="http://schemas.microsoft.com/office/drawing/2014/main" id="{A561F7A9-793C-4B46-8733-FDA8DE3A10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1065" y="2683917"/>
            <a:ext cx="1439862" cy="1152525"/>
          </a:xfrm>
          <a:prstGeom prst="upArrowCallout">
            <a:avLst>
              <a:gd name="adj1" fmla="val 33639"/>
              <a:gd name="adj2" fmla="val 31233"/>
              <a:gd name="adj3" fmla="val 14602"/>
              <a:gd name="adj4" fmla="val 72866"/>
            </a:avLst>
          </a:prstGeom>
          <a:solidFill>
            <a:srgbClr val="FFCCCC"/>
          </a:solidFill>
          <a:ln w="38100" algn="ctr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flood,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landslide</a:t>
            </a:r>
          </a:p>
        </p:txBody>
      </p:sp>
      <p:sp>
        <p:nvSpPr>
          <p:cNvPr id="17" name="AutoShape 28">
            <a:extLst>
              <a:ext uri="{FF2B5EF4-FFF2-40B4-BE49-F238E27FC236}">
                <a16:creationId xmlns:a16="http://schemas.microsoft.com/office/drawing/2014/main" id="{1F50564E-77BA-4CDB-93FA-3A25FA9F92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38627" y="2683917"/>
            <a:ext cx="1008063" cy="935038"/>
          </a:xfrm>
          <a:prstGeom prst="upArrowCallout">
            <a:avLst>
              <a:gd name="adj1" fmla="val 26952"/>
              <a:gd name="adj2" fmla="val 26952"/>
              <a:gd name="adj3" fmla="val 16667"/>
              <a:gd name="adj4" fmla="val 66667"/>
            </a:avLst>
          </a:prstGeom>
          <a:solidFill>
            <a:srgbClr val="FFCCCC"/>
          </a:solidFill>
          <a:ln w="38100" algn="ctr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typhoon</a:t>
            </a:r>
          </a:p>
        </p:txBody>
      </p:sp>
      <p:sp>
        <p:nvSpPr>
          <p:cNvPr id="18" name="AutoShape 29">
            <a:extLst>
              <a:ext uri="{FF2B5EF4-FFF2-40B4-BE49-F238E27FC236}">
                <a16:creationId xmlns:a16="http://schemas.microsoft.com/office/drawing/2014/main" id="{CFCF6D1F-957F-47ED-A6D7-96B2CC45E3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4752" y="2683917"/>
            <a:ext cx="1439863" cy="1152525"/>
          </a:xfrm>
          <a:prstGeom prst="upArrowCallout">
            <a:avLst>
              <a:gd name="adj1" fmla="val 33639"/>
              <a:gd name="adj2" fmla="val 31233"/>
              <a:gd name="adj3" fmla="val 14602"/>
              <a:gd name="adj4" fmla="val 72866"/>
            </a:avLst>
          </a:prstGeom>
          <a:solidFill>
            <a:srgbClr val="FFCCCC"/>
          </a:solidFill>
          <a:ln w="38100" algn="ctr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flood,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landslide</a:t>
            </a:r>
          </a:p>
        </p:txBody>
      </p:sp>
      <p:sp>
        <p:nvSpPr>
          <p:cNvPr id="19" name="Line 30">
            <a:extLst>
              <a:ext uri="{FF2B5EF4-FFF2-40B4-BE49-F238E27FC236}">
                <a16:creationId xmlns:a16="http://schemas.microsoft.com/office/drawing/2014/main" id="{1EAE41AE-7364-4574-87A1-215177797123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77" y="1413917"/>
            <a:ext cx="7386638" cy="0"/>
          </a:xfrm>
          <a:prstGeom prst="line">
            <a:avLst/>
          </a:prstGeom>
          <a:noFill/>
          <a:ln w="38100">
            <a:solidFill>
              <a:srgbClr val="CC0000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0" name="AutoShape 32">
            <a:extLst>
              <a:ext uri="{FF2B5EF4-FFF2-40B4-BE49-F238E27FC236}">
                <a16:creationId xmlns:a16="http://schemas.microsoft.com/office/drawing/2014/main" id="{85D24F20-9D60-4484-B025-FEA98549B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111" y="4087043"/>
            <a:ext cx="7632700" cy="1412875"/>
          </a:xfrm>
          <a:prstGeom prst="star32">
            <a:avLst>
              <a:gd name="adj" fmla="val 43769"/>
            </a:avLst>
          </a:prstGeom>
          <a:solidFill>
            <a:srgbClr val="FFCCCC"/>
          </a:solidFill>
          <a:ln w="38100" algn="ctr">
            <a:solidFill>
              <a:srgbClr val="CC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&lt;</a:t>
            </a:r>
            <a:r>
              <a:rPr kumimoji="1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typhoon</a:t>
            </a:r>
            <a:r>
              <a:rPr kumimoji="1" lang="ja-JP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</a:t>
            </a: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(</a:t>
            </a:r>
            <a:r>
              <a:rPr kumimoji="1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flood,</a:t>
            </a:r>
            <a:r>
              <a:rPr kumimoji="1" lang="ja-JP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  </a:t>
            </a:r>
            <a:r>
              <a:rPr kumimoji="1" lang="en-US" altLang="ja-JP" sz="32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landslide</a:t>
            </a:r>
            <a:r>
              <a:rPr kumimoji="1" lang="en-US" altLang="ja-JP" sz="32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)&gt;</a:t>
            </a:r>
            <a:endParaRPr kumimoji="1" lang="ja-JP" alt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1" name="Picture 33" descr="o3sr1vrf[1]">
            <a:extLst>
              <a:ext uri="{FF2B5EF4-FFF2-40B4-BE49-F238E27FC236}">
                <a16:creationId xmlns:a16="http://schemas.microsoft.com/office/drawing/2014/main" id="{FB1BAFEE-63D1-4267-B157-FADFB7F21E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32774" y="5435625"/>
            <a:ext cx="1263813" cy="9227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34">
            <a:extLst>
              <a:ext uri="{FF2B5EF4-FFF2-40B4-BE49-F238E27FC236}">
                <a16:creationId xmlns:a16="http://schemas.microsoft.com/office/drawing/2014/main" id="{D83B102A-15DC-4EE1-BCC8-1526B3A6E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077" y="1672680"/>
            <a:ext cx="973138" cy="982662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" name="Picture 35">
            <a:extLst>
              <a:ext uri="{FF2B5EF4-FFF2-40B4-BE49-F238E27FC236}">
                <a16:creationId xmlns:a16="http://schemas.microsoft.com/office/drawing/2014/main" id="{DE5EC614-D4FD-449E-92BE-B4B5F58C57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6977" y="1672680"/>
            <a:ext cx="973138" cy="982662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" name="Picture 36">
            <a:extLst>
              <a:ext uri="{FF2B5EF4-FFF2-40B4-BE49-F238E27FC236}">
                <a16:creationId xmlns:a16="http://schemas.microsoft.com/office/drawing/2014/main" id="{E304E4F6-14DE-401B-83CE-1CA80E635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290" y="1672680"/>
            <a:ext cx="973137" cy="982662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5" name="Picture 37">
            <a:extLst>
              <a:ext uri="{FF2B5EF4-FFF2-40B4-BE49-F238E27FC236}">
                <a16:creationId xmlns:a16="http://schemas.microsoft.com/office/drawing/2014/main" id="{BB093374-5331-47D4-BB23-7F8DFBA5DC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02" y="1672680"/>
            <a:ext cx="973138" cy="982662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6" name="Picture 38">
            <a:extLst>
              <a:ext uri="{FF2B5EF4-FFF2-40B4-BE49-F238E27FC236}">
                <a16:creationId xmlns:a16="http://schemas.microsoft.com/office/drawing/2014/main" id="{5CA12DDF-F8CA-4372-B5FA-260B2FB451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915" y="1672680"/>
            <a:ext cx="973137" cy="982662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" name="Picture 39">
            <a:extLst>
              <a:ext uri="{FF2B5EF4-FFF2-40B4-BE49-F238E27FC236}">
                <a16:creationId xmlns:a16="http://schemas.microsoft.com/office/drawing/2014/main" id="{F54C3036-396D-4BE0-93BA-6E57B0A2E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815" y="1672680"/>
            <a:ext cx="973137" cy="982662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8" name="Picture 40">
            <a:extLst>
              <a:ext uri="{FF2B5EF4-FFF2-40B4-BE49-F238E27FC236}">
                <a16:creationId xmlns:a16="http://schemas.microsoft.com/office/drawing/2014/main" id="{9940F991-D1E3-49A5-92D0-7E0071A64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5127" y="1672680"/>
            <a:ext cx="973138" cy="982662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9" name="Picture 41">
            <a:extLst>
              <a:ext uri="{FF2B5EF4-FFF2-40B4-BE49-F238E27FC236}">
                <a16:creationId xmlns:a16="http://schemas.microsoft.com/office/drawing/2014/main" id="{64080830-FECC-4DCA-82B7-63AA17B3F7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6440" y="1672680"/>
            <a:ext cx="973137" cy="982662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42">
            <a:extLst>
              <a:ext uri="{FF2B5EF4-FFF2-40B4-BE49-F238E27FC236}">
                <a16:creationId xmlns:a16="http://schemas.microsoft.com/office/drawing/2014/main" id="{CD857155-0AA1-4AAD-B08F-9022B1B3F8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752" y="1672680"/>
            <a:ext cx="973138" cy="982662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43">
            <a:extLst>
              <a:ext uri="{FF2B5EF4-FFF2-40B4-BE49-F238E27FC236}">
                <a16:creationId xmlns:a16="http://schemas.microsoft.com/office/drawing/2014/main" id="{203072A5-E974-45BB-9DD4-E135FCBA97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9065" y="1672680"/>
            <a:ext cx="973137" cy="982662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44">
            <a:extLst>
              <a:ext uri="{FF2B5EF4-FFF2-40B4-BE49-F238E27FC236}">
                <a16:creationId xmlns:a16="http://schemas.microsoft.com/office/drawing/2014/main" id="{2B092C3D-FB5A-420E-91F0-542FE1F7F6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965" y="1672680"/>
            <a:ext cx="973137" cy="982662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45">
            <a:extLst>
              <a:ext uri="{FF2B5EF4-FFF2-40B4-BE49-F238E27FC236}">
                <a16:creationId xmlns:a16="http://schemas.microsoft.com/office/drawing/2014/main" id="{3A058FC9-8634-4FE0-A823-56740D841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3277" y="1672680"/>
            <a:ext cx="973138" cy="982662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4" name="Picture 46">
            <a:extLst>
              <a:ext uri="{FF2B5EF4-FFF2-40B4-BE49-F238E27FC236}">
                <a16:creationId xmlns:a16="http://schemas.microsoft.com/office/drawing/2014/main" id="{E40B44AC-3C9E-4BE3-AC4B-275DD5F3AD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54590" y="1672680"/>
            <a:ext cx="973137" cy="982662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5" name="Picture 47">
            <a:extLst>
              <a:ext uri="{FF2B5EF4-FFF2-40B4-BE49-F238E27FC236}">
                <a16:creationId xmlns:a16="http://schemas.microsoft.com/office/drawing/2014/main" id="{21C7637C-9B0B-42BD-BB16-EA9E37429D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902" y="1672680"/>
            <a:ext cx="973138" cy="982662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48">
            <a:extLst>
              <a:ext uri="{FF2B5EF4-FFF2-40B4-BE49-F238E27FC236}">
                <a16:creationId xmlns:a16="http://schemas.microsoft.com/office/drawing/2014/main" id="{E3082681-88FF-43A5-9B82-86981EA55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802" y="1672680"/>
            <a:ext cx="973138" cy="982662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7" name="Picture 49">
            <a:extLst>
              <a:ext uri="{FF2B5EF4-FFF2-40B4-BE49-F238E27FC236}">
                <a16:creationId xmlns:a16="http://schemas.microsoft.com/office/drawing/2014/main" id="{F2FE58A5-F620-4C39-8F0C-1B292475DB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0115" y="1672680"/>
            <a:ext cx="973137" cy="982662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8" name="Picture 50">
            <a:extLst>
              <a:ext uri="{FF2B5EF4-FFF2-40B4-BE49-F238E27FC236}">
                <a16:creationId xmlns:a16="http://schemas.microsoft.com/office/drawing/2014/main" id="{E5C90698-BAFD-4D30-9DA2-7007CF2E88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1427" y="1672680"/>
            <a:ext cx="973138" cy="982662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" name="Picture 51">
            <a:extLst>
              <a:ext uri="{FF2B5EF4-FFF2-40B4-BE49-F238E27FC236}">
                <a16:creationId xmlns:a16="http://schemas.microsoft.com/office/drawing/2014/main" id="{2B8E5463-5CA0-4CC3-8F99-9379DB0046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40" y="1672680"/>
            <a:ext cx="973137" cy="982662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" name="Picture 52">
            <a:extLst>
              <a:ext uri="{FF2B5EF4-FFF2-40B4-BE49-F238E27FC236}">
                <a16:creationId xmlns:a16="http://schemas.microsoft.com/office/drawing/2014/main" id="{AB201616-E119-4073-AE97-8B66FEB05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052" y="1671092"/>
            <a:ext cx="973138" cy="982663"/>
          </a:xfrm>
          <a:prstGeom prst="rect">
            <a:avLst/>
          </a:prstGeom>
          <a:noFill/>
          <a:ln w="12700" algn="ctr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99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1" name="矩形 40">
            <a:extLst>
              <a:ext uri="{FF2B5EF4-FFF2-40B4-BE49-F238E27FC236}">
                <a16:creationId xmlns:a16="http://schemas.microsoft.com/office/drawing/2014/main" id="{6E50CB8F-E0E2-48CC-BEFB-D58E4253146A}"/>
              </a:ext>
            </a:extLst>
          </p:cNvPr>
          <p:cNvSpPr/>
          <p:nvPr/>
        </p:nvSpPr>
        <p:spPr>
          <a:xfrm>
            <a:off x="401839" y="5750519"/>
            <a:ext cx="260851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0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事件</a:t>
            </a:r>
            <a:r>
              <a:rPr lang="zh-CN" altLang="en-US" sz="2000" b="0" dirty="0">
                <a:solidFill>
                  <a:srgbClr val="0070C0"/>
                </a:solidFill>
                <a:latin typeface="Calibri" panose="020F0502020204030204" pitchFamily="34" charset="0"/>
                <a:ea typeface="方正兰亭中黑_GBK" panose="02000000000000000000" pitchFamily="2" charset="-122"/>
                <a:cs typeface="Calibri" panose="020F0502020204030204" pitchFamily="34" charset="0"/>
              </a:rPr>
              <a:t>中的例子</a:t>
            </a:r>
          </a:p>
        </p:txBody>
      </p:sp>
      <p:sp>
        <p:nvSpPr>
          <p:cNvPr id="42" name="Text Box 31">
            <a:extLst>
              <a:ext uri="{FF2B5EF4-FFF2-40B4-BE49-F238E27FC236}">
                <a16:creationId xmlns:a16="http://schemas.microsoft.com/office/drawing/2014/main" id="{4C32CFCE-005E-42B9-B494-E0DC51DAE5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9777" y="1095127"/>
            <a:ext cx="4635243" cy="46166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algn="ctr">
                <a:solidFill>
                  <a:srgbClr val="008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+mn-cs"/>
              </a:defRPr>
            </a:lvl1pPr>
            <a:lvl2pPr marL="4572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+mn-cs"/>
              </a:defRPr>
            </a:lvl2pPr>
            <a:lvl3pPr marL="9144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+mn-cs"/>
              </a:defRPr>
            </a:lvl3pPr>
            <a:lvl4pPr marL="13716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+mn-cs"/>
              </a:defRPr>
            </a:lvl4pPr>
            <a:lvl5pPr marL="1828800" algn="ctr" rtl="0" fontAlgn="base">
              <a:spcBef>
                <a:spcPct val="0"/>
              </a:spcBef>
              <a:spcAft>
                <a:spcPct val="0"/>
              </a:spcAft>
              <a:defRPr kumimoji="1" sz="2400" kern="1200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+mn-cs"/>
              </a:defRPr>
            </a:lvl5pPr>
            <a:lvl6pPr marL="2286000" algn="l" defTabSz="914400" rtl="0" eaLnBrk="1" latinLnBrk="0" hangingPunct="1">
              <a:defRPr kumimoji="1" sz="2400" kern="1200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+mn-cs"/>
              </a:defRPr>
            </a:lvl6pPr>
            <a:lvl7pPr marL="2743200" algn="l" defTabSz="914400" rtl="0" eaLnBrk="1" latinLnBrk="0" hangingPunct="1">
              <a:defRPr kumimoji="1" sz="2400" kern="1200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+mn-cs"/>
              </a:defRPr>
            </a:lvl7pPr>
            <a:lvl8pPr marL="3200400" algn="l" defTabSz="914400" rtl="0" eaLnBrk="1" latinLnBrk="0" hangingPunct="1">
              <a:defRPr kumimoji="1" sz="2400" kern="1200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+mn-cs"/>
              </a:defRPr>
            </a:lvl8pPr>
            <a:lvl9pPr marL="3657600" algn="l" defTabSz="914400" rtl="0" eaLnBrk="1" latinLnBrk="0" hangingPunct="1">
              <a:defRPr kumimoji="1" sz="2400" kern="1200">
                <a:solidFill>
                  <a:srgbClr val="FF0000"/>
                </a:solidFill>
                <a:latin typeface="Tahoma" pitchFamily="34" charset="0"/>
                <a:ea typeface="ＭＳ Ｐゴシック" pitchFamily="50" charset="-128"/>
                <a:cs typeface="+mn-cs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ja-JP" sz="2400" b="0" i="0" u="none" strike="noStrike" kern="1200" cap="none" spc="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Calibri" pitchFamily="34" charset="0"/>
                <a:cs typeface="Calibri" pitchFamily="34" charset="0"/>
              </a:rPr>
              <a:t>A series of daily news paper articles</a:t>
            </a:r>
          </a:p>
        </p:txBody>
      </p:sp>
    </p:spTree>
    <p:extLst>
      <p:ext uri="{BB962C8B-B14F-4D97-AF65-F5344CB8AC3E}">
        <p14:creationId xmlns:p14="http://schemas.microsoft.com/office/powerpoint/2010/main" val="24378867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01"/>
    </mc:Choice>
    <mc:Fallback xmlns="">
      <p:transition spd="slow" advTm="1550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827584" y="116632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0" kern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4.1 </a:t>
            </a:r>
            <a:r>
              <a:rPr lang="zh-CN" altLang="en-US" sz="3600" b="0" kern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序列模式的基本概念</a:t>
            </a:r>
            <a:endParaRPr lang="en-US" altLang="zh-CN" sz="2800" kern="0" dirty="0">
              <a:solidFill>
                <a:srgbClr val="1557AE"/>
              </a:solidFill>
              <a:latin typeface="Times New Roman" panose="02020603050405020304" pitchFamily="18" charset="0"/>
              <a:ea typeface="方正兰亭中黑_GBK" panose="02000000000000000000" pitchFamily="2" charset="-122"/>
              <a:cs typeface="Times New Roman" panose="02020603050405020304" pitchFamily="18" charset="0"/>
            </a:endParaRPr>
          </a:p>
        </p:txBody>
      </p:sp>
      <p:grpSp>
        <p:nvGrpSpPr>
          <p:cNvPr id="43" name="Group 37">
            <a:extLst>
              <a:ext uri="{FF2B5EF4-FFF2-40B4-BE49-F238E27FC236}">
                <a16:creationId xmlns:a16="http://schemas.microsoft.com/office/drawing/2014/main" id="{4B518BE8-58B0-4EC3-B989-DC3916E5FA6F}"/>
              </a:ext>
            </a:extLst>
          </p:cNvPr>
          <p:cNvGrpSpPr>
            <a:grpSpLocks/>
          </p:cNvGrpSpPr>
          <p:nvPr/>
        </p:nvGrpSpPr>
        <p:grpSpPr bwMode="auto">
          <a:xfrm>
            <a:off x="626095" y="1570929"/>
            <a:ext cx="7849245" cy="4103712"/>
            <a:chOff x="939" y="1593"/>
            <a:chExt cx="4066" cy="2222"/>
          </a:xfrm>
        </p:grpSpPr>
        <p:sp>
          <p:nvSpPr>
            <p:cNvPr id="44" name="Rectangle 4">
              <a:extLst>
                <a:ext uri="{FF2B5EF4-FFF2-40B4-BE49-F238E27FC236}">
                  <a16:creationId xmlns:a16="http://schemas.microsoft.com/office/drawing/2014/main" id="{D7C75F40-032E-46E9-B149-6DCF4B1C5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" y="1593"/>
              <a:ext cx="1358" cy="206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400097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50800" defTabSz="803275" eaLnBrk="0" hangingPunct="0"/>
              <a:r>
                <a:rPr lang="en-US" altLang="zh-CN" sz="1400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Transaction Time</a:t>
              </a:r>
            </a:p>
          </p:txBody>
        </p:sp>
        <p:sp>
          <p:nvSpPr>
            <p:cNvPr id="45" name="Rectangle 5">
              <a:extLst>
                <a:ext uri="{FF2B5EF4-FFF2-40B4-BE49-F238E27FC236}">
                  <a16:creationId xmlns:a16="http://schemas.microsoft.com/office/drawing/2014/main" id="{D81F2382-05C2-4D46-8D69-130F4D8308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3" y="1593"/>
              <a:ext cx="1358" cy="206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400097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50800" defTabSz="803275" eaLnBrk="0" hangingPunct="0"/>
              <a:r>
                <a:rPr lang="en-US" altLang="zh-CN" sz="1400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Customer</a:t>
              </a:r>
            </a:p>
          </p:txBody>
        </p:sp>
        <p:sp>
          <p:nvSpPr>
            <p:cNvPr id="46" name="Rectangle 6">
              <a:extLst>
                <a:ext uri="{FF2B5EF4-FFF2-40B4-BE49-F238E27FC236}">
                  <a16:creationId xmlns:a16="http://schemas.microsoft.com/office/drawing/2014/main" id="{9EF6A05E-3A93-4675-99EE-F060AC09F8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7" y="1593"/>
              <a:ext cx="1358" cy="206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400097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50800" defTabSz="803275" eaLnBrk="0" hangingPunct="0"/>
              <a:r>
                <a:rPr lang="en-US" altLang="zh-CN" sz="1400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Items Bought</a:t>
              </a:r>
            </a:p>
          </p:txBody>
        </p:sp>
        <p:sp>
          <p:nvSpPr>
            <p:cNvPr id="47" name="Rectangle 7">
              <a:extLst>
                <a:ext uri="{FF2B5EF4-FFF2-40B4-BE49-F238E27FC236}">
                  <a16:creationId xmlns:a16="http://schemas.microsoft.com/office/drawing/2014/main" id="{DEB60938-06BE-43D9-A742-C44AA22EBA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" y="1795"/>
              <a:ext cx="1358" cy="206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400097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50800" defTabSz="803275" eaLnBrk="0" hangingPunct="0"/>
              <a:r>
                <a:rPr lang="en-US" altLang="zh-CN" sz="1400" dirty="0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June 20, 1994 10:13 am</a:t>
              </a:r>
            </a:p>
          </p:txBody>
        </p:sp>
        <p:sp>
          <p:nvSpPr>
            <p:cNvPr id="48" name="Rectangle 8">
              <a:extLst>
                <a:ext uri="{FF2B5EF4-FFF2-40B4-BE49-F238E27FC236}">
                  <a16:creationId xmlns:a16="http://schemas.microsoft.com/office/drawing/2014/main" id="{310697C7-26B0-40FE-A98D-416575E837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3" y="1795"/>
              <a:ext cx="1358" cy="206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400097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50800" defTabSz="803275" eaLnBrk="0" hangingPunct="0"/>
              <a:r>
                <a:rPr lang="en-US" altLang="zh-CN" sz="1400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J. Brown</a:t>
              </a:r>
            </a:p>
          </p:txBody>
        </p:sp>
        <p:sp>
          <p:nvSpPr>
            <p:cNvPr id="49" name="Rectangle 9">
              <a:extLst>
                <a:ext uri="{FF2B5EF4-FFF2-40B4-BE49-F238E27FC236}">
                  <a16:creationId xmlns:a16="http://schemas.microsoft.com/office/drawing/2014/main" id="{D119501F-B73C-4DB5-AE95-460207C919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7" y="1795"/>
              <a:ext cx="1358" cy="206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400097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50800" defTabSz="803275" eaLnBrk="0" hangingPunct="0"/>
              <a:r>
                <a:rPr lang="en-US" altLang="zh-CN" sz="1400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Juice, Coke</a:t>
              </a:r>
            </a:p>
          </p:txBody>
        </p:sp>
        <p:sp>
          <p:nvSpPr>
            <p:cNvPr id="50" name="Rectangle 10">
              <a:extLst>
                <a:ext uri="{FF2B5EF4-FFF2-40B4-BE49-F238E27FC236}">
                  <a16:creationId xmlns:a16="http://schemas.microsoft.com/office/drawing/2014/main" id="{48F38B14-C224-4EA9-85EE-7E95653574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" y="1997"/>
              <a:ext cx="1358" cy="206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400097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50800" defTabSz="803275" eaLnBrk="0" hangingPunct="0"/>
              <a:r>
                <a:rPr lang="en-US" altLang="zh-CN" sz="1400" dirty="0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June 20, 1994 11:02 am</a:t>
              </a:r>
            </a:p>
          </p:txBody>
        </p:sp>
        <p:sp>
          <p:nvSpPr>
            <p:cNvPr id="51" name="Rectangle 11">
              <a:extLst>
                <a:ext uri="{FF2B5EF4-FFF2-40B4-BE49-F238E27FC236}">
                  <a16:creationId xmlns:a16="http://schemas.microsoft.com/office/drawing/2014/main" id="{F335543F-6620-424A-A2AC-3138E8CAA5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3" y="1997"/>
              <a:ext cx="1358" cy="206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400097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50800" defTabSz="803275" eaLnBrk="0" hangingPunct="0"/>
              <a:r>
                <a:rPr lang="en-US" altLang="zh-CN" sz="1400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F. Zappa</a:t>
              </a:r>
            </a:p>
          </p:txBody>
        </p:sp>
        <p:sp>
          <p:nvSpPr>
            <p:cNvPr id="52" name="Rectangle 12">
              <a:extLst>
                <a:ext uri="{FF2B5EF4-FFF2-40B4-BE49-F238E27FC236}">
                  <a16:creationId xmlns:a16="http://schemas.microsoft.com/office/drawing/2014/main" id="{D42441E5-ECDE-49F4-997F-B5C06DC9EA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7" y="1997"/>
              <a:ext cx="1358" cy="206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400097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50800" defTabSz="803275" eaLnBrk="0" hangingPunct="0"/>
              <a:r>
                <a:rPr lang="en-US" altLang="zh-CN" sz="1400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Brandy</a:t>
              </a:r>
            </a:p>
          </p:txBody>
        </p:sp>
        <p:sp>
          <p:nvSpPr>
            <p:cNvPr id="53" name="Rectangle 13">
              <a:extLst>
                <a:ext uri="{FF2B5EF4-FFF2-40B4-BE49-F238E27FC236}">
                  <a16:creationId xmlns:a16="http://schemas.microsoft.com/office/drawing/2014/main" id="{5CA1D9C9-DF5A-4A21-ABD6-0B68D104CC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" y="2198"/>
              <a:ext cx="1358" cy="206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400097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50800" defTabSz="803275" eaLnBrk="0" hangingPunct="0"/>
              <a:r>
                <a:rPr lang="en-US" altLang="zh-CN" sz="1400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June 20, 1994 11:47 am</a:t>
              </a:r>
            </a:p>
          </p:txBody>
        </p:sp>
        <p:sp>
          <p:nvSpPr>
            <p:cNvPr id="54" name="Rectangle 14">
              <a:extLst>
                <a:ext uri="{FF2B5EF4-FFF2-40B4-BE49-F238E27FC236}">
                  <a16:creationId xmlns:a16="http://schemas.microsoft.com/office/drawing/2014/main" id="{9F9561D9-4A8B-4AC2-BC7F-84AA3C3B0D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3" y="2198"/>
              <a:ext cx="1358" cy="206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400097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50800" defTabSz="803275" eaLnBrk="0" hangingPunct="0"/>
              <a:r>
                <a:rPr lang="en-US" altLang="zh-CN" sz="1400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J. Brown</a:t>
              </a:r>
            </a:p>
          </p:txBody>
        </p:sp>
        <p:sp>
          <p:nvSpPr>
            <p:cNvPr id="55" name="Rectangle 15">
              <a:extLst>
                <a:ext uri="{FF2B5EF4-FFF2-40B4-BE49-F238E27FC236}">
                  <a16:creationId xmlns:a16="http://schemas.microsoft.com/office/drawing/2014/main" id="{DE55D59D-96FF-4753-B1F2-CCE185B5B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7" y="2198"/>
              <a:ext cx="1358" cy="206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400097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50800" defTabSz="803275" eaLnBrk="0" hangingPunct="0"/>
              <a:r>
                <a:rPr lang="en-US" altLang="zh-CN" sz="1400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Beer</a:t>
              </a:r>
            </a:p>
          </p:txBody>
        </p:sp>
        <p:sp>
          <p:nvSpPr>
            <p:cNvPr id="56" name="Rectangle 16">
              <a:extLst>
                <a:ext uri="{FF2B5EF4-FFF2-40B4-BE49-F238E27FC236}">
                  <a16:creationId xmlns:a16="http://schemas.microsoft.com/office/drawing/2014/main" id="{8C19EF4B-3AC7-4DC2-875B-D95E95F7E6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" y="2399"/>
              <a:ext cx="1358" cy="206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400097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50800" defTabSz="803275" eaLnBrk="0" hangingPunct="0"/>
              <a:r>
                <a:rPr lang="en-US" altLang="zh-CN" sz="1400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June 20, 1994 2:32 pm</a:t>
              </a:r>
            </a:p>
          </p:txBody>
        </p:sp>
        <p:sp>
          <p:nvSpPr>
            <p:cNvPr id="57" name="Rectangle 17">
              <a:extLst>
                <a:ext uri="{FF2B5EF4-FFF2-40B4-BE49-F238E27FC236}">
                  <a16:creationId xmlns:a16="http://schemas.microsoft.com/office/drawing/2014/main" id="{264B09A3-27EC-4257-B5D0-875E9AFCE0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3" y="2399"/>
              <a:ext cx="1358" cy="206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400097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50800" defTabSz="803275" eaLnBrk="0" hangingPunct="0"/>
              <a:r>
                <a:rPr lang="en-US" altLang="zh-CN" sz="1400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B. Moore</a:t>
              </a:r>
            </a:p>
          </p:txBody>
        </p:sp>
        <p:sp>
          <p:nvSpPr>
            <p:cNvPr id="58" name="Rectangle 18">
              <a:extLst>
                <a:ext uri="{FF2B5EF4-FFF2-40B4-BE49-F238E27FC236}">
                  <a16:creationId xmlns:a16="http://schemas.microsoft.com/office/drawing/2014/main" id="{6F47158A-24FB-4702-AF09-735FDE0580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7" y="2399"/>
              <a:ext cx="1358" cy="206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400097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50800" defTabSz="803275" eaLnBrk="0" hangingPunct="0"/>
              <a:r>
                <a:rPr lang="en-US" altLang="zh-CN" sz="1400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Beer</a:t>
              </a:r>
            </a:p>
          </p:txBody>
        </p:sp>
        <p:sp>
          <p:nvSpPr>
            <p:cNvPr id="59" name="Rectangle 19">
              <a:extLst>
                <a:ext uri="{FF2B5EF4-FFF2-40B4-BE49-F238E27FC236}">
                  <a16:creationId xmlns:a16="http://schemas.microsoft.com/office/drawing/2014/main" id="{C2FF0CF7-8C9F-446B-8EA0-455C47DBDD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" y="2601"/>
              <a:ext cx="1358" cy="206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400097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50800" defTabSz="803275" eaLnBrk="0" hangingPunct="0"/>
              <a:r>
                <a:rPr lang="en-US" altLang="zh-CN" sz="1400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June 21, 1994 9:22 am</a:t>
              </a:r>
            </a:p>
          </p:txBody>
        </p:sp>
        <p:sp>
          <p:nvSpPr>
            <p:cNvPr id="60" name="Rectangle 20">
              <a:extLst>
                <a:ext uri="{FF2B5EF4-FFF2-40B4-BE49-F238E27FC236}">
                  <a16:creationId xmlns:a16="http://schemas.microsoft.com/office/drawing/2014/main" id="{D6EE1431-1D7F-4A87-A6A2-9F7104EF63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3" y="2601"/>
              <a:ext cx="1358" cy="206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400097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50800" defTabSz="803275" eaLnBrk="0" hangingPunct="0"/>
              <a:r>
                <a:rPr lang="en-US" altLang="zh-CN" sz="1400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J. Brown</a:t>
              </a:r>
            </a:p>
          </p:txBody>
        </p:sp>
        <p:sp>
          <p:nvSpPr>
            <p:cNvPr id="61" name="Rectangle 21">
              <a:extLst>
                <a:ext uri="{FF2B5EF4-FFF2-40B4-BE49-F238E27FC236}">
                  <a16:creationId xmlns:a16="http://schemas.microsoft.com/office/drawing/2014/main" id="{270A1C9C-F876-4BF5-861D-948C0D2DAF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7" y="2601"/>
              <a:ext cx="1358" cy="206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400097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50800" defTabSz="803275" eaLnBrk="0" hangingPunct="0"/>
              <a:r>
                <a:rPr lang="en-US" altLang="zh-CN" sz="1400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Wine, Water, Cider</a:t>
              </a:r>
            </a:p>
          </p:txBody>
        </p:sp>
        <p:sp>
          <p:nvSpPr>
            <p:cNvPr id="62" name="Rectangle 22">
              <a:extLst>
                <a:ext uri="{FF2B5EF4-FFF2-40B4-BE49-F238E27FC236}">
                  <a16:creationId xmlns:a16="http://schemas.microsoft.com/office/drawing/2014/main" id="{E193D39F-1225-42CB-B3DB-1DCB9CD468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" y="2802"/>
              <a:ext cx="1358" cy="206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400097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50800" defTabSz="803275" eaLnBrk="0" hangingPunct="0"/>
              <a:r>
                <a:rPr lang="en-US" altLang="zh-CN" sz="1400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June 21, 1994 3:19 pm</a:t>
              </a:r>
            </a:p>
          </p:txBody>
        </p:sp>
        <p:sp>
          <p:nvSpPr>
            <p:cNvPr id="63" name="Rectangle 23">
              <a:extLst>
                <a:ext uri="{FF2B5EF4-FFF2-40B4-BE49-F238E27FC236}">
                  <a16:creationId xmlns:a16="http://schemas.microsoft.com/office/drawing/2014/main" id="{C3CA5637-0501-4B4C-999A-D205C5FAF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3" y="2802"/>
              <a:ext cx="1358" cy="206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400097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50800" defTabSz="803275" eaLnBrk="0" hangingPunct="0"/>
              <a:r>
                <a:rPr lang="en-US" altLang="zh-CN" sz="1400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J. Mitchell</a:t>
              </a:r>
            </a:p>
          </p:txBody>
        </p:sp>
        <p:sp>
          <p:nvSpPr>
            <p:cNvPr id="64" name="Rectangle 24">
              <a:extLst>
                <a:ext uri="{FF2B5EF4-FFF2-40B4-BE49-F238E27FC236}">
                  <a16:creationId xmlns:a16="http://schemas.microsoft.com/office/drawing/2014/main" id="{A800ED7F-8490-40DF-BA1B-B2EDB7DB52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7" y="2802"/>
              <a:ext cx="1358" cy="206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400097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50800" defTabSz="803275" eaLnBrk="0" hangingPunct="0"/>
              <a:r>
                <a:rPr lang="en-US" altLang="zh-CN" sz="1400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Beer, Gin, Cider</a:t>
              </a:r>
            </a:p>
          </p:txBody>
        </p:sp>
        <p:sp>
          <p:nvSpPr>
            <p:cNvPr id="65" name="Rectangle 25">
              <a:extLst>
                <a:ext uri="{FF2B5EF4-FFF2-40B4-BE49-F238E27FC236}">
                  <a16:creationId xmlns:a16="http://schemas.microsoft.com/office/drawing/2014/main" id="{ACDC5B38-9D18-4AB7-B98D-B125975522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" y="3004"/>
              <a:ext cx="1358" cy="206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400097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50800" defTabSz="803275" eaLnBrk="0" hangingPunct="0"/>
              <a:r>
                <a:rPr lang="en-US" altLang="zh-CN" sz="1400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June 21, 1994 5:27 pm</a:t>
              </a:r>
            </a:p>
          </p:txBody>
        </p:sp>
        <p:sp>
          <p:nvSpPr>
            <p:cNvPr id="66" name="Rectangle 26">
              <a:extLst>
                <a:ext uri="{FF2B5EF4-FFF2-40B4-BE49-F238E27FC236}">
                  <a16:creationId xmlns:a16="http://schemas.microsoft.com/office/drawing/2014/main" id="{1F6ADAE7-7470-4663-9C36-95FFA9723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3" y="3004"/>
              <a:ext cx="1358" cy="206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400097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50800" defTabSz="803275" eaLnBrk="0" hangingPunct="0"/>
              <a:r>
                <a:rPr lang="en-US" altLang="zh-CN" sz="1400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B. Adams</a:t>
              </a:r>
            </a:p>
          </p:txBody>
        </p:sp>
        <p:sp>
          <p:nvSpPr>
            <p:cNvPr id="67" name="Rectangle 27">
              <a:extLst>
                <a:ext uri="{FF2B5EF4-FFF2-40B4-BE49-F238E27FC236}">
                  <a16:creationId xmlns:a16="http://schemas.microsoft.com/office/drawing/2014/main" id="{D1125546-9A94-49F4-A5A4-AA18AB3F61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7" y="3004"/>
              <a:ext cx="1358" cy="206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400097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50800" defTabSz="803275" eaLnBrk="0" hangingPunct="0"/>
              <a:r>
                <a:rPr lang="en-US" altLang="zh-CN" sz="1400" dirty="0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Beer</a:t>
              </a:r>
            </a:p>
          </p:txBody>
        </p:sp>
        <p:sp>
          <p:nvSpPr>
            <p:cNvPr id="68" name="Rectangle 28">
              <a:extLst>
                <a:ext uri="{FF2B5EF4-FFF2-40B4-BE49-F238E27FC236}">
                  <a16:creationId xmlns:a16="http://schemas.microsoft.com/office/drawing/2014/main" id="{5A559961-6B5B-4F13-B744-E32896482E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" y="3206"/>
              <a:ext cx="1358" cy="205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400097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50800" defTabSz="803275" eaLnBrk="0" hangingPunct="0"/>
              <a:r>
                <a:rPr lang="en-US" altLang="zh-CN" sz="1400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June 21, 1994 6:17 pm</a:t>
              </a:r>
            </a:p>
          </p:txBody>
        </p:sp>
        <p:sp>
          <p:nvSpPr>
            <p:cNvPr id="69" name="Rectangle 29">
              <a:extLst>
                <a:ext uri="{FF2B5EF4-FFF2-40B4-BE49-F238E27FC236}">
                  <a16:creationId xmlns:a16="http://schemas.microsoft.com/office/drawing/2014/main" id="{D879F5E0-2B81-4032-B683-96B8B66060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3" y="3206"/>
              <a:ext cx="1358" cy="205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400097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50800" defTabSz="803275" eaLnBrk="0" hangingPunct="0"/>
              <a:r>
                <a:rPr lang="en-US" altLang="zh-CN" sz="1400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B. Moore</a:t>
              </a:r>
            </a:p>
          </p:txBody>
        </p:sp>
        <p:sp>
          <p:nvSpPr>
            <p:cNvPr id="70" name="Rectangle 30">
              <a:extLst>
                <a:ext uri="{FF2B5EF4-FFF2-40B4-BE49-F238E27FC236}">
                  <a16:creationId xmlns:a16="http://schemas.microsoft.com/office/drawing/2014/main" id="{0631C784-72E8-4E71-B0F4-91C162AE86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7" y="3206"/>
              <a:ext cx="1358" cy="205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400097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50800" defTabSz="803275" eaLnBrk="0" hangingPunct="0"/>
              <a:r>
                <a:rPr lang="en-US" altLang="zh-CN" sz="1400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Wine, Cider</a:t>
              </a:r>
            </a:p>
          </p:txBody>
        </p:sp>
        <p:sp>
          <p:nvSpPr>
            <p:cNvPr id="71" name="Rectangle 31">
              <a:extLst>
                <a:ext uri="{FF2B5EF4-FFF2-40B4-BE49-F238E27FC236}">
                  <a16:creationId xmlns:a16="http://schemas.microsoft.com/office/drawing/2014/main" id="{B981AA68-4B80-4FFD-A0E9-C9AB7EB7E6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" y="3407"/>
              <a:ext cx="1358" cy="206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400097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50800" defTabSz="803275" eaLnBrk="0" hangingPunct="0"/>
              <a:r>
                <a:rPr lang="en-US" altLang="zh-CN" sz="1400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June 22, 1994 10:34 am</a:t>
              </a:r>
            </a:p>
          </p:txBody>
        </p:sp>
        <p:sp>
          <p:nvSpPr>
            <p:cNvPr id="72" name="Rectangle 32">
              <a:extLst>
                <a:ext uri="{FF2B5EF4-FFF2-40B4-BE49-F238E27FC236}">
                  <a16:creationId xmlns:a16="http://schemas.microsoft.com/office/drawing/2014/main" id="{714EEA03-4BDB-41FD-A989-A237B855A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3" y="3407"/>
              <a:ext cx="1358" cy="206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400097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50800" defTabSz="803275" eaLnBrk="0" hangingPunct="0"/>
              <a:r>
                <a:rPr lang="en-US" altLang="zh-CN" sz="1400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B. Adams</a:t>
              </a:r>
            </a:p>
          </p:txBody>
        </p:sp>
        <p:sp>
          <p:nvSpPr>
            <p:cNvPr id="73" name="Rectangle 33">
              <a:extLst>
                <a:ext uri="{FF2B5EF4-FFF2-40B4-BE49-F238E27FC236}">
                  <a16:creationId xmlns:a16="http://schemas.microsoft.com/office/drawing/2014/main" id="{71F92998-9783-4623-8699-B5FCFB585F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7" y="3407"/>
              <a:ext cx="1358" cy="206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400097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50800" defTabSz="803275" eaLnBrk="0" hangingPunct="0"/>
              <a:r>
                <a:rPr lang="en-US" altLang="zh-CN" sz="1400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Brandy</a:t>
              </a:r>
            </a:p>
          </p:txBody>
        </p:sp>
        <p:sp>
          <p:nvSpPr>
            <p:cNvPr id="74" name="Rectangle 34">
              <a:extLst>
                <a:ext uri="{FF2B5EF4-FFF2-40B4-BE49-F238E27FC236}">
                  <a16:creationId xmlns:a16="http://schemas.microsoft.com/office/drawing/2014/main" id="{C01B1D03-3812-4558-91C6-7A51A1053B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9" y="3609"/>
              <a:ext cx="1358" cy="206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400097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50800" defTabSz="803275" eaLnBrk="0" hangingPunct="0"/>
              <a:r>
                <a:rPr lang="en-US" altLang="zh-CN" sz="1400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June 22, 1994 5:03 pm</a:t>
              </a:r>
            </a:p>
          </p:txBody>
        </p:sp>
        <p:sp>
          <p:nvSpPr>
            <p:cNvPr id="75" name="Rectangle 35">
              <a:extLst>
                <a:ext uri="{FF2B5EF4-FFF2-40B4-BE49-F238E27FC236}">
                  <a16:creationId xmlns:a16="http://schemas.microsoft.com/office/drawing/2014/main" id="{EA72EA96-E01A-46E2-BE4D-DF4D507DA1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93" y="3609"/>
              <a:ext cx="1358" cy="206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400097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50800" defTabSz="803275" eaLnBrk="0" hangingPunct="0"/>
              <a:r>
                <a:rPr lang="en-US" altLang="zh-CN" sz="1400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B. Moore</a:t>
              </a:r>
            </a:p>
          </p:txBody>
        </p:sp>
        <p:sp>
          <p:nvSpPr>
            <p:cNvPr id="76" name="Rectangle 36">
              <a:extLst>
                <a:ext uri="{FF2B5EF4-FFF2-40B4-BE49-F238E27FC236}">
                  <a16:creationId xmlns:a16="http://schemas.microsoft.com/office/drawing/2014/main" id="{89D4FFBB-8F4E-4C70-93C2-16E9CA1A9C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7" y="3609"/>
              <a:ext cx="1358" cy="206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400097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50800" defTabSz="803275" eaLnBrk="0" hangingPunct="0"/>
              <a:r>
                <a:rPr lang="en-US" altLang="zh-CN" sz="1400">
                  <a:solidFill>
                    <a:srgbClr val="000000"/>
                  </a:solidFill>
                  <a:latin typeface="Arial" charset="0"/>
                  <a:ea typeface="宋体" pitchFamily="2" charset="-122"/>
                </a:rPr>
                <a:t>Brandy</a:t>
              </a:r>
            </a:p>
          </p:txBody>
        </p:sp>
      </p:grpSp>
      <p:sp>
        <p:nvSpPr>
          <p:cNvPr id="77" name="Rectangle 3">
            <a:extLst>
              <a:ext uri="{FF2B5EF4-FFF2-40B4-BE49-F238E27FC236}">
                <a16:creationId xmlns:a16="http://schemas.microsoft.com/office/drawing/2014/main" id="{454C0DD7-78D6-4FC0-81CD-FCDA8290E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360" y="980728"/>
            <a:ext cx="8435280" cy="518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lnSpc>
                <a:spcPct val="125000"/>
              </a:lnSpc>
              <a:spcBef>
                <a:spcPts val="600"/>
              </a:spcBef>
              <a:buFontTx/>
              <a:buNone/>
            </a:pPr>
            <a:r>
              <a:rPr lang="zh-CN" altLang="en-US" sz="2400" dirty="0">
                <a:solidFill>
                  <a:srgbClr val="0000FF"/>
                </a:solidFill>
                <a:latin typeface="黑体" pitchFamily="49" charset="-122"/>
                <a:cs typeface="Calibri" pitchFamily="34" charset="0"/>
              </a:rPr>
              <a:t>交易数据数据库</a:t>
            </a:r>
          </a:p>
        </p:txBody>
      </p:sp>
    </p:spTree>
    <p:extLst>
      <p:ext uri="{BB962C8B-B14F-4D97-AF65-F5344CB8AC3E}">
        <p14:creationId xmlns:p14="http://schemas.microsoft.com/office/powerpoint/2010/main" val="869231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01"/>
    </mc:Choice>
    <mc:Fallback xmlns="">
      <p:transition spd="slow" advTm="1550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827584" y="116632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0" kern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4.1 </a:t>
            </a:r>
            <a:r>
              <a:rPr lang="zh-CN" altLang="en-US" sz="3600" b="0" kern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序列模式的基本概念</a:t>
            </a:r>
            <a:endParaRPr lang="en-US" altLang="zh-CN" sz="2800" kern="0" dirty="0">
              <a:solidFill>
                <a:srgbClr val="1557AE"/>
              </a:solidFill>
              <a:latin typeface="Times New Roman" panose="02020603050405020304" pitchFamily="18" charset="0"/>
              <a:ea typeface="方正兰亭中黑_GBK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38" name="Rectangle 3">
            <a:extLst>
              <a:ext uri="{FF2B5EF4-FFF2-40B4-BE49-F238E27FC236}">
                <a16:creationId xmlns:a16="http://schemas.microsoft.com/office/drawing/2014/main" id="{1ED803C1-CBD9-4A58-9F36-05DBE352E2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360" y="1046919"/>
            <a:ext cx="8435280" cy="518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lnSpc>
                <a:spcPct val="125000"/>
              </a:lnSpc>
              <a:spcBef>
                <a:spcPts val="600"/>
              </a:spcBef>
              <a:buFontTx/>
              <a:buNone/>
            </a:pPr>
            <a:r>
              <a:rPr lang="zh-CN" altLang="en-US" sz="2400" dirty="0">
                <a:solidFill>
                  <a:srgbClr val="0000FF"/>
                </a:solidFill>
                <a:latin typeface="黑体" pitchFamily="49" charset="-122"/>
                <a:cs typeface="Calibri" pitchFamily="34" charset="0"/>
              </a:rPr>
              <a:t>交易数据数据库（按顾客与时间排序）</a:t>
            </a:r>
          </a:p>
        </p:txBody>
      </p:sp>
      <p:sp>
        <p:nvSpPr>
          <p:cNvPr id="39" name="Rectangle 4">
            <a:extLst>
              <a:ext uri="{FF2B5EF4-FFF2-40B4-BE49-F238E27FC236}">
                <a16:creationId xmlns:a16="http://schemas.microsoft.com/office/drawing/2014/main" id="{0768AC2D-BA4B-4DC9-BC1D-6E49B9581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3144" y="1849068"/>
            <a:ext cx="2228850" cy="276225"/>
          </a:xfrm>
          <a:prstGeom prst="rect">
            <a:avLst/>
          </a:prstGeom>
          <a:solidFill>
            <a:srgbClr val="FFFFFF"/>
          </a:solidFill>
          <a:ln w="25400">
            <a:solidFill>
              <a:srgbClr val="400097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50800" defTabSz="803275" eaLnBrk="0" hangingPunct="0"/>
            <a:r>
              <a:rPr lang="en-US" altLang="zh-CN" sz="14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Customer</a:t>
            </a:r>
          </a:p>
        </p:txBody>
      </p:sp>
      <p:sp>
        <p:nvSpPr>
          <p:cNvPr id="40" name="Rectangle 5">
            <a:extLst>
              <a:ext uri="{FF2B5EF4-FFF2-40B4-BE49-F238E27FC236}">
                <a16:creationId xmlns:a16="http://schemas.microsoft.com/office/drawing/2014/main" id="{9C10177B-46F9-428A-BAE1-D82DF83E9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1966" y="1854283"/>
            <a:ext cx="2228850" cy="276225"/>
          </a:xfrm>
          <a:prstGeom prst="rect">
            <a:avLst/>
          </a:prstGeom>
          <a:solidFill>
            <a:srgbClr val="FFFFFF"/>
          </a:solidFill>
          <a:ln w="25400">
            <a:solidFill>
              <a:srgbClr val="400097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50800" defTabSz="803275" eaLnBrk="0" hangingPunct="0"/>
            <a:r>
              <a:rPr lang="en-US" altLang="zh-CN" sz="14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Transaction Time</a:t>
            </a:r>
          </a:p>
        </p:txBody>
      </p:sp>
      <p:sp>
        <p:nvSpPr>
          <p:cNvPr id="41" name="Rectangle 6">
            <a:extLst>
              <a:ext uri="{FF2B5EF4-FFF2-40B4-BE49-F238E27FC236}">
                <a16:creationId xmlns:a16="http://schemas.microsoft.com/office/drawing/2014/main" id="{40723279-78B1-4C30-A431-E09F622D5C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144" y="1849068"/>
            <a:ext cx="2230437" cy="276225"/>
          </a:xfrm>
          <a:prstGeom prst="rect">
            <a:avLst/>
          </a:prstGeom>
          <a:solidFill>
            <a:srgbClr val="FFFFFF"/>
          </a:solidFill>
          <a:ln w="25400">
            <a:solidFill>
              <a:srgbClr val="400097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50800" defTabSz="803275" eaLnBrk="0" hangingPunct="0"/>
            <a:r>
              <a:rPr lang="en-US" altLang="zh-CN" sz="14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Items Bought</a:t>
            </a:r>
          </a:p>
        </p:txBody>
      </p:sp>
      <p:sp>
        <p:nvSpPr>
          <p:cNvPr id="42" name="Rectangle 7">
            <a:extLst>
              <a:ext uri="{FF2B5EF4-FFF2-40B4-BE49-F238E27FC236}">
                <a16:creationId xmlns:a16="http://schemas.microsoft.com/office/drawing/2014/main" id="{F572AC9B-0C28-430B-8E87-D5D66B1410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3144" y="2117355"/>
            <a:ext cx="2228850" cy="274638"/>
          </a:xfrm>
          <a:prstGeom prst="rect">
            <a:avLst/>
          </a:prstGeom>
          <a:solidFill>
            <a:srgbClr val="FFFFFF"/>
          </a:solidFill>
          <a:ln w="25400">
            <a:solidFill>
              <a:srgbClr val="400097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50800" defTabSz="803275" eaLnBrk="0" hangingPunct="0"/>
            <a:r>
              <a:rPr lang="en-US" altLang="zh-CN" sz="14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B. Adams</a:t>
            </a:r>
          </a:p>
        </p:txBody>
      </p:sp>
      <p:sp>
        <p:nvSpPr>
          <p:cNvPr id="78" name="Rectangle 8">
            <a:extLst>
              <a:ext uri="{FF2B5EF4-FFF2-40B4-BE49-F238E27FC236}">
                <a16:creationId xmlns:a16="http://schemas.microsoft.com/office/drawing/2014/main" id="{058E316F-DA66-4EC2-868B-5D7AAFAFEA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5644" y="2117355"/>
            <a:ext cx="2228850" cy="274638"/>
          </a:xfrm>
          <a:prstGeom prst="rect">
            <a:avLst/>
          </a:prstGeom>
          <a:solidFill>
            <a:srgbClr val="FFFFFF"/>
          </a:solidFill>
          <a:ln w="25400">
            <a:solidFill>
              <a:srgbClr val="400097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50800" defTabSz="803275" eaLnBrk="0" hangingPunct="0"/>
            <a:r>
              <a:rPr lang="en-US" altLang="zh-CN" sz="14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June 21, 1994 5:27 pm</a:t>
            </a:r>
          </a:p>
        </p:txBody>
      </p:sp>
      <p:sp>
        <p:nvSpPr>
          <p:cNvPr id="79" name="Rectangle 9">
            <a:extLst>
              <a:ext uri="{FF2B5EF4-FFF2-40B4-BE49-F238E27FC236}">
                <a16:creationId xmlns:a16="http://schemas.microsoft.com/office/drawing/2014/main" id="{7BFCE036-09EC-4600-A36C-DE40AF127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144" y="2117355"/>
            <a:ext cx="2230437" cy="274638"/>
          </a:xfrm>
          <a:prstGeom prst="rect">
            <a:avLst/>
          </a:prstGeom>
          <a:solidFill>
            <a:srgbClr val="FFFFFF"/>
          </a:solidFill>
          <a:ln w="25400">
            <a:solidFill>
              <a:srgbClr val="400097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50800" defTabSz="803275" eaLnBrk="0" hangingPunct="0"/>
            <a:r>
              <a:rPr lang="en-US" altLang="zh-CN" sz="14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Beer</a:t>
            </a:r>
          </a:p>
        </p:txBody>
      </p:sp>
      <p:sp>
        <p:nvSpPr>
          <p:cNvPr id="80" name="Rectangle 10">
            <a:extLst>
              <a:ext uri="{FF2B5EF4-FFF2-40B4-BE49-F238E27FC236}">
                <a16:creationId xmlns:a16="http://schemas.microsoft.com/office/drawing/2014/main" id="{A200587A-5BCF-4766-9895-F517F8E3A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3144" y="2385643"/>
            <a:ext cx="2228850" cy="274637"/>
          </a:xfrm>
          <a:prstGeom prst="rect">
            <a:avLst/>
          </a:prstGeom>
          <a:solidFill>
            <a:srgbClr val="FFFFFF"/>
          </a:solidFill>
          <a:ln w="25400">
            <a:solidFill>
              <a:srgbClr val="400097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50800" defTabSz="803275" eaLnBrk="0" hangingPunct="0"/>
            <a:r>
              <a:rPr lang="en-US" altLang="zh-CN" sz="14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B. Adams</a:t>
            </a:r>
          </a:p>
        </p:txBody>
      </p:sp>
      <p:sp>
        <p:nvSpPr>
          <p:cNvPr id="81" name="Rectangle 11">
            <a:extLst>
              <a:ext uri="{FF2B5EF4-FFF2-40B4-BE49-F238E27FC236}">
                <a16:creationId xmlns:a16="http://schemas.microsoft.com/office/drawing/2014/main" id="{4D096E1C-0EB2-4CDD-82AC-870BB614B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5644" y="2385643"/>
            <a:ext cx="2228850" cy="274637"/>
          </a:xfrm>
          <a:prstGeom prst="rect">
            <a:avLst/>
          </a:prstGeom>
          <a:solidFill>
            <a:srgbClr val="FFFFFF"/>
          </a:solidFill>
          <a:ln w="25400">
            <a:solidFill>
              <a:srgbClr val="400097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50800" defTabSz="803275" eaLnBrk="0" hangingPunct="0"/>
            <a:r>
              <a:rPr lang="en-US" altLang="zh-CN" sz="1400" dirty="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June 22, 1994 10:34 am</a:t>
            </a:r>
          </a:p>
        </p:txBody>
      </p:sp>
      <p:sp>
        <p:nvSpPr>
          <p:cNvPr id="82" name="Rectangle 12">
            <a:extLst>
              <a:ext uri="{FF2B5EF4-FFF2-40B4-BE49-F238E27FC236}">
                <a16:creationId xmlns:a16="http://schemas.microsoft.com/office/drawing/2014/main" id="{05C2D8A4-5CE0-42CB-A7CA-43A85F1CA9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144" y="2385643"/>
            <a:ext cx="2230437" cy="274637"/>
          </a:xfrm>
          <a:prstGeom prst="rect">
            <a:avLst/>
          </a:prstGeom>
          <a:solidFill>
            <a:srgbClr val="FFFFFF"/>
          </a:solidFill>
          <a:ln w="25400">
            <a:solidFill>
              <a:srgbClr val="400097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50800" defTabSz="803275" eaLnBrk="0" hangingPunct="0"/>
            <a:r>
              <a:rPr lang="en-US" altLang="zh-CN" sz="14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Brandy</a:t>
            </a:r>
          </a:p>
        </p:txBody>
      </p:sp>
      <p:sp>
        <p:nvSpPr>
          <p:cNvPr id="83" name="Rectangle 13">
            <a:extLst>
              <a:ext uri="{FF2B5EF4-FFF2-40B4-BE49-F238E27FC236}">
                <a16:creationId xmlns:a16="http://schemas.microsoft.com/office/drawing/2014/main" id="{C504B2EE-3044-40B9-8C8F-2DABB2B7DB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3144" y="2653930"/>
            <a:ext cx="2228850" cy="274638"/>
          </a:xfrm>
          <a:prstGeom prst="rect">
            <a:avLst/>
          </a:prstGeom>
          <a:solidFill>
            <a:srgbClr val="FFFFFF"/>
          </a:solidFill>
          <a:ln w="25400">
            <a:solidFill>
              <a:srgbClr val="400097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84" name="Rectangle 14">
            <a:extLst>
              <a:ext uri="{FF2B5EF4-FFF2-40B4-BE49-F238E27FC236}">
                <a16:creationId xmlns:a16="http://schemas.microsoft.com/office/drawing/2014/main" id="{A496BCF1-CBC9-467A-9DBF-D366E1FAA7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5644" y="2653930"/>
            <a:ext cx="2228850" cy="274638"/>
          </a:xfrm>
          <a:prstGeom prst="rect">
            <a:avLst/>
          </a:prstGeom>
          <a:solidFill>
            <a:srgbClr val="FFFFFF"/>
          </a:solidFill>
          <a:ln w="25400">
            <a:solidFill>
              <a:srgbClr val="400097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85" name="Rectangle 15">
            <a:extLst>
              <a:ext uri="{FF2B5EF4-FFF2-40B4-BE49-F238E27FC236}">
                <a16:creationId xmlns:a16="http://schemas.microsoft.com/office/drawing/2014/main" id="{5658DD80-AC68-4C19-9EE6-14DFCEAF5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144" y="2653930"/>
            <a:ext cx="2230437" cy="274638"/>
          </a:xfrm>
          <a:prstGeom prst="rect">
            <a:avLst/>
          </a:prstGeom>
          <a:solidFill>
            <a:srgbClr val="FFFFFF"/>
          </a:solidFill>
          <a:ln w="25400">
            <a:solidFill>
              <a:srgbClr val="400097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86" name="Rectangle 16">
            <a:extLst>
              <a:ext uri="{FF2B5EF4-FFF2-40B4-BE49-F238E27FC236}">
                <a16:creationId xmlns:a16="http://schemas.microsoft.com/office/drawing/2014/main" id="{5A78600D-10CD-49C5-AE69-586A4E036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3144" y="2920630"/>
            <a:ext cx="2228850" cy="276225"/>
          </a:xfrm>
          <a:prstGeom prst="rect">
            <a:avLst/>
          </a:prstGeom>
          <a:solidFill>
            <a:srgbClr val="FFFFFF"/>
          </a:solidFill>
          <a:ln w="25400">
            <a:solidFill>
              <a:srgbClr val="400097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50800" defTabSz="803275" eaLnBrk="0" hangingPunct="0"/>
            <a:r>
              <a:rPr lang="en-US" altLang="zh-CN" sz="14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J. Brown</a:t>
            </a:r>
          </a:p>
        </p:txBody>
      </p:sp>
      <p:sp>
        <p:nvSpPr>
          <p:cNvPr id="87" name="Rectangle 17">
            <a:extLst>
              <a:ext uri="{FF2B5EF4-FFF2-40B4-BE49-F238E27FC236}">
                <a16:creationId xmlns:a16="http://schemas.microsoft.com/office/drawing/2014/main" id="{D3400B9F-F5C7-42F9-B39F-C0DCDCF93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5644" y="2920630"/>
            <a:ext cx="2228850" cy="276225"/>
          </a:xfrm>
          <a:prstGeom prst="rect">
            <a:avLst/>
          </a:prstGeom>
          <a:solidFill>
            <a:srgbClr val="FFFFFF"/>
          </a:solidFill>
          <a:ln w="25400">
            <a:solidFill>
              <a:srgbClr val="400097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50800" defTabSz="803275" eaLnBrk="0" hangingPunct="0"/>
            <a:r>
              <a:rPr lang="en-US" altLang="zh-CN" sz="14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June 20, 1994 10:13 am</a:t>
            </a:r>
          </a:p>
        </p:txBody>
      </p:sp>
      <p:sp>
        <p:nvSpPr>
          <p:cNvPr id="88" name="Rectangle 18">
            <a:extLst>
              <a:ext uri="{FF2B5EF4-FFF2-40B4-BE49-F238E27FC236}">
                <a16:creationId xmlns:a16="http://schemas.microsoft.com/office/drawing/2014/main" id="{D10A753A-6CD9-4A75-9727-A3F4F98DBC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144" y="2920630"/>
            <a:ext cx="2230437" cy="276225"/>
          </a:xfrm>
          <a:prstGeom prst="rect">
            <a:avLst/>
          </a:prstGeom>
          <a:solidFill>
            <a:srgbClr val="FFFFFF"/>
          </a:solidFill>
          <a:ln w="25400">
            <a:solidFill>
              <a:srgbClr val="400097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50800" defTabSz="803275" eaLnBrk="0" hangingPunct="0"/>
            <a:r>
              <a:rPr lang="en-US" altLang="zh-CN" sz="14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Juice, Coke</a:t>
            </a:r>
          </a:p>
        </p:txBody>
      </p:sp>
      <p:sp>
        <p:nvSpPr>
          <p:cNvPr id="89" name="Rectangle 19">
            <a:extLst>
              <a:ext uri="{FF2B5EF4-FFF2-40B4-BE49-F238E27FC236}">
                <a16:creationId xmlns:a16="http://schemas.microsoft.com/office/drawing/2014/main" id="{D0367747-2523-4FFA-A082-4CD375A659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3144" y="3188918"/>
            <a:ext cx="2228850" cy="274637"/>
          </a:xfrm>
          <a:prstGeom prst="rect">
            <a:avLst/>
          </a:prstGeom>
          <a:solidFill>
            <a:srgbClr val="FFFFFF"/>
          </a:solidFill>
          <a:ln w="25400">
            <a:solidFill>
              <a:srgbClr val="400097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50800" defTabSz="803275" eaLnBrk="0" hangingPunct="0"/>
            <a:r>
              <a:rPr lang="en-US" altLang="zh-CN" sz="14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J. Brown</a:t>
            </a:r>
          </a:p>
        </p:txBody>
      </p:sp>
      <p:sp>
        <p:nvSpPr>
          <p:cNvPr id="90" name="Rectangle 20">
            <a:extLst>
              <a:ext uri="{FF2B5EF4-FFF2-40B4-BE49-F238E27FC236}">
                <a16:creationId xmlns:a16="http://schemas.microsoft.com/office/drawing/2014/main" id="{EA7BF79F-A413-4E19-8DA1-493742884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5644" y="3188918"/>
            <a:ext cx="2228850" cy="274637"/>
          </a:xfrm>
          <a:prstGeom prst="rect">
            <a:avLst/>
          </a:prstGeom>
          <a:solidFill>
            <a:srgbClr val="FFFFFF"/>
          </a:solidFill>
          <a:ln w="25400">
            <a:solidFill>
              <a:srgbClr val="400097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50800" defTabSz="803275" eaLnBrk="0" hangingPunct="0"/>
            <a:r>
              <a:rPr lang="en-US" altLang="zh-CN" sz="14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June 20, 1994 11:47 am</a:t>
            </a:r>
          </a:p>
        </p:txBody>
      </p:sp>
      <p:sp>
        <p:nvSpPr>
          <p:cNvPr id="91" name="Rectangle 21">
            <a:extLst>
              <a:ext uri="{FF2B5EF4-FFF2-40B4-BE49-F238E27FC236}">
                <a16:creationId xmlns:a16="http://schemas.microsoft.com/office/drawing/2014/main" id="{BE214FBA-4E84-4441-8E73-4A65F7AB77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144" y="3188918"/>
            <a:ext cx="2230437" cy="274637"/>
          </a:xfrm>
          <a:prstGeom prst="rect">
            <a:avLst/>
          </a:prstGeom>
          <a:solidFill>
            <a:srgbClr val="FFFFFF"/>
          </a:solidFill>
          <a:ln w="25400">
            <a:solidFill>
              <a:srgbClr val="400097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50800" defTabSz="803275" eaLnBrk="0" hangingPunct="0"/>
            <a:r>
              <a:rPr lang="en-US" altLang="zh-CN" sz="14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Beer</a:t>
            </a:r>
          </a:p>
        </p:txBody>
      </p:sp>
      <p:sp>
        <p:nvSpPr>
          <p:cNvPr id="92" name="Rectangle 22">
            <a:extLst>
              <a:ext uri="{FF2B5EF4-FFF2-40B4-BE49-F238E27FC236}">
                <a16:creationId xmlns:a16="http://schemas.microsoft.com/office/drawing/2014/main" id="{D6A0A763-6274-4D57-9D34-E7D2423CD3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3144" y="3457205"/>
            <a:ext cx="2228850" cy="274638"/>
          </a:xfrm>
          <a:prstGeom prst="rect">
            <a:avLst/>
          </a:prstGeom>
          <a:solidFill>
            <a:srgbClr val="FFFFFF"/>
          </a:solidFill>
          <a:ln w="25400">
            <a:solidFill>
              <a:srgbClr val="400097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50800" defTabSz="803275" eaLnBrk="0" hangingPunct="0"/>
            <a:r>
              <a:rPr lang="en-US" altLang="zh-CN" sz="14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J. Brown</a:t>
            </a:r>
          </a:p>
        </p:txBody>
      </p:sp>
      <p:sp>
        <p:nvSpPr>
          <p:cNvPr id="93" name="Rectangle 23">
            <a:extLst>
              <a:ext uri="{FF2B5EF4-FFF2-40B4-BE49-F238E27FC236}">
                <a16:creationId xmlns:a16="http://schemas.microsoft.com/office/drawing/2014/main" id="{815C7BF3-2901-4C8E-8CEF-D78C67A22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5644" y="3457205"/>
            <a:ext cx="2228850" cy="274638"/>
          </a:xfrm>
          <a:prstGeom prst="rect">
            <a:avLst/>
          </a:prstGeom>
          <a:solidFill>
            <a:srgbClr val="FFFFFF"/>
          </a:solidFill>
          <a:ln w="25400">
            <a:solidFill>
              <a:srgbClr val="400097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50800" defTabSz="803275" eaLnBrk="0" hangingPunct="0"/>
            <a:r>
              <a:rPr lang="en-US" altLang="zh-CN" sz="14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June 21, 1994 9:22 am</a:t>
            </a:r>
          </a:p>
        </p:txBody>
      </p:sp>
      <p:sp>
        <p:nvSpPr>
          <p:cNvPr id="94" name="Rectangle 24">
            <a:extLst>
              <a:ext uri="{FF2B5EF4-FFF2-40B4-BE49-F238E27FC236}">
                <a16:creationId xmlns:a16="http://schemas.microsoft.com/office/drawing/2014/main" id="{E8188E52-3BA5-44AC-8B9A-1D6DD6CE01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144" y="3457205"/>
            <a:ext cx="2230437" cy="274638"/>
          </a:xfrm>
          <a:prstGeom prst="rect">
            <a:avLst/>
          </a:prstGeom>
          <a:solidFill>
            <a:srgbClr val="FFFFFF"/>
          </a:solidFill>
          <a:ln w="25400">
            <a:solidFill>
              <a:srgbClr val="400097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50800" defTabSz="803275" eaLnBrk="0" hangingPunct="0"/>
            <a:r>
              <a:rPr lang="en-US" altLang="zh-CN" sz="14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Wine, Water, Cider</a:t>
            </a:r>
          </a:p>
        </p:txBody>
      </p:sp>
      <p:sp>
        <p:nvSpPr>
          <p:cNvPr id="95" name="Rectangle 25">
            <a:extLst>
              <a:ext uri="{FF2B5EF4-FFF2-40B4-BE49-F238E27FC236}">
                <a16:creationId xmlns:a16="http://schemas.microsoft.com/office/drawing/2014/main" id="{3A35ECC1-6DA1-4E01-804B-1FF5AE4B64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3144" y="3725493"/>
            <a:ext cx="2228850" cy="274637"/>
          </a:xfrm>
          <a:prstGeom prst="rect">
            <a:avLst/>
          </a:prstGeom>
          <a:solidFill>
            <a:srgbClr val="FFFFFF"/>
          </a:solidFill>
          <a:ln w="25400">
            <a:solidFill>
              <a:srgbClr val="400097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96" name="Rectangle 26">
            <a:extLst>
              <a:ext uri="{FF2B5EF4-FFF2-40B4-BE49-F238E27FC236}">
                <a16:creationId xmlns:a16="http://schemas.microsoft.com/office/drawing/2014/main" id="{BB195072-B37E-43A3-B454-297723481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5644" y="3725493"/>
            <a:ext cx="2228850" cy="274637"/>
          </a:xfrm>
          <a:prstGeom prst="rect">
            <a:avLst/>
          </a:prstGeom>
          <a:solidFill>
            <a:srgbClr val="FFFFFF"/>
          </a:solidFill>
          <a:ln w="25400">
            <a:solidFill>
              <a:srgbClr val="400097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97" name="Rectangle 27">
            <a:extLst>
              <a:ext uri="{FF2B5EF4-FFF2-40B4-BE49-F238E27FC236}">
                <a16:creationId xmlns:a16="http://schemas.microsoft.com/office/drawing/2014/main" id="{55603462-5F08-454F-AA27-BC7E4E0BCA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144" y="3725493"/>
            <a:ext cx="2230437" cy="274637"/>
          </a:xfrm>
          <a:prstGeom prst="rect">
            <a:avLst/>
          </a:prstGeom>
          <a:solidFill>
            <a:srgbClr val="FFFFFF"/>
          </a:solidFill>
          <a:ln w="25400">
            <a:solidFill>
              <a:srgbClr val="400097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98" name="Rectangle 28">
            <a:extLst>
              <a:ext uri="{FF2B5EF4-FFF2-40B4-BE49-F238E27FC236}">
                <a16:creationId xmlns:a16="http://schemas.microsoft.com/office/drawing/2014/main" id="{3BBA9AE3-FAC8-4794-B698-E045F72F73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3144" y="3993780"/>
            <a:ext cx="2228850" cy="274638"/>
          </a:xfrm>
          <a:prstGeom prst="rect">
            <a:avLst/>
          </a:prstGeom>
          <a:solidFill>
            <a:srgbClr val="FFFFFF"/>
          </a:solidFill>
          <a:ln w="25400">
            <a:solidFill>
              <a:srgbClr val="400097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50800" defTabSz="803275" eaLnBrk="0" hangingPunct="0"/>
            <a:r>
              <a:rPr lang="en-US" altLang="zh-CN" sz="14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J. Mitchell</a:t>
            </a:r>
          </a:p>
        </p:txBody>
      </p:sp>
      <p:sp>
        <p:nvSpPr>
          <p:cNvPr id="99" name="Rectangle 29">
            <a:extLst>
              <a:ext uri="{FF2B5EF4-FFF2-40B4-BE49-F238E27FC236}">
                <a16:creationId xmlns:a16="http://schemas.microsoft.com/office/drawing/2014/main" id="{BCB60C42-7ABB-4788-8982-B337B2208D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5644" y="3993780"/>
            <a:ext cx="2228850" cy="274638"/>
          </a:xfrm>
          <a:prstGeom prst="rect">
            <a:avLst/>
          </a:prstGeom>
          <a:solidFill>
            <a:srgbClr val="FFFFFF"/>
          </a:solidFill>
          <a:ln w="25400">
            <a:solidFill>
              <a:srgbClr val="400097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50800" defTabSz="803275" eaLnBrk="0" hangingPunct="0"/>
            <a:r>
              <a:rPr lang="en-US" altLang="zh-CN" sz="14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June 21, 1994 3:19 pm</a:t>
            </a:r>
          </a:p>
        </p:txBody>
      </p:sp>
      <p:sp>
        <p:nvSpPr>
          <p:cNvPr id="100" name="Rectangle 30">
            <a:extLst>
              <a:ext uri="{FF2B5EF4-FFF2-40B4-BE49-F238E27FC236}">
                <a16:creationId xmlns:a16="http://schemas.microsoft.com/office/drawing/2014/main" id="{2228CB3F-1661-4C85-829B-9E673ED41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144" y="3993780"/>
            <a:ext cx="2230437" cy="274638"/>
          </a:xfrm>
          <a:prstGeom prst="rect">
            <a:avLst/>
          </a:prstGeom>
          <a:solidFill>
            <a:srgbClr val="FFFFFF"/>
          </a:solidFill>
          <a:ln w="25400">
            <a:solidFill>
              <a:srgbClr val="400097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50800" defTabSz="803275" eaLnBrk="0" hangingPunct="0"/>
            <a:r>
              <a:rPr lang="en-US" altLang="zh-CN" sz="14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Beer, Gin, Cider</a:t>
            </a:r>
          </a:p>
        </p:txBody>
      </p:sp>
      <p:sp>
        <p:nvSpPr>
          <p:cNvPr id="101" name="Rectangle 31">
            <a:extLst>
              <a:ext uri="{FF2B5EF4-FFF2-40B4-BE49-F238E27FC236}">
                <a16:creationId xmlns:a16="http://schemas.microsoft.com/office/drawing/2014/main" id="{52716EED-74D6-4A30-9A35-818120114B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3144" y="4262068"/>
            <a:ext cx="2228850" cy="273050"/>
          </a:xfrm>
          <a:prstGeom prst="rect">
            <a:avLst/>
          </a:prstGeom>
          <a:solidFill>
            <a:srgbClr val="FFFFFF"/>
          </a:solidFill>
          <a:ln w="25400">
            <a:solidFill>
              <a:srgbClr val="400097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02" name="Rectangle 32">
            <a:extLst>
              <a:ext uri="{FF2B5EF4-FFF2-40B4-BE49-F238E27FC236}">
                <a16:creationId xmlns:a16="http://schemas.microsoft.com/office/drawing/2014/main" id="{96BA535E-957C-4BB7-ABAA-BE0F4E8535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5644" y="4262068"/>
            <a:ext cx="2228850" cy="273050"/>
          </a:xfrm>
          <a:prstGeom prst="rect">
            <a:avLst/>
          </a:prstGeom>
          <a:solidFill>
            <a:srgbClr val="FFFFFF"/>
          </a:solidFill>
          <a:ln w="25400">
            <a:solidFill>
              <a:srgbClr val="400097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03" name="Rectangle 33">
            <a:extLst>
              <a:ext uri="{FF2B5EF4-FFF2-40B4-BE49-F238E27FC236}">
                <a16:creationId xmlns:a16="http://schemas.microsoft.com/office/drawing/2014/main" id="{5E4BA9A8-590E-4DF6-AFFB-F30ADB2765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144" y="4262068"/>
            <a:ext cx="2230437" cy="273050"/>
          </a:xfrm>
          <a:prstGeom prst="rect">
            <a:avLst/>
          </a:prstGeom>
          <a:solidFill>
            <a:srgbClr val="FFFFFF"/>
          </a:solidFill>
          <a:ln w="25400">
            <a:solidFill>
              <a:srgbClr val="400097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04" name="Rectangle 34">
            <a:extLst>
              <a:ext uri="{FF2B5EF4-FFF2-40B4-BE49-F238E27FC236}">
                <a16:creationId xmlns:a16="http://schemas.microsoft.com/office/drawing/2014/main" id="{266984A6-D93D-46E6-8A45-01157E889C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3144" y="4530355"/>
            <a:ext cx="2228850" cy="274638"/>
          </a:xfrm>
          <a:prstGeom prst="rect">
            <a:avLst/>
          </a:prstGeom>
          <a:solidFill>
            <a:srgbClr val="FFFFFF"/>
          </a:solidFill>
          <a:ln w="25400">
            <a:solidFill>
              <a:srgbClr val="400097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50800" defTabSz="803275" eaLnBrk="0" hangingPunct="0"/>
            <a:r>
              <a:rPr lang="en-US" altLang="zh-CN" sz="14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B. Moore</a:t>
            </a:r>
          </a:p>
        </p:txBody>
      </p:sp>
      <p:sp>
        <p:nvSpPr>
          <p:cNvPr id="105" name="Rectangle 35">
            <a:extLst>
              <a:ext uri="{FF2B5EF4-FFF2-40B4-BE49-F238E27FC236}">
                <a16:creationId xmlns:a16="http://schemas.microsoft.com/office/drawing/2014/main" id="{554BEA6B-EF44-4E21-87B2-7E26F9D3C1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5644" y="4530355"/>
            <a:ext cx="2228850" cy="274638"/>
          </a:xfrm>
          <a:prstGeom prst="rect">
            <a:avLst/>
          </a:prstGeom>
          <a:solidFill>
            <a:srgbClr val="FFFFFF"/>
          </a:solidFill>
          <a:ln w="25400">
            <a:solidFill>
              <a:srgbClr val="400097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50800" defTabSz="803275" eaLnBrk="0" hangingPunct="0"/>
            <a:r>
              <a:rPr lang="en-US" altLang="zh-CN" sz="14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June 20, 1994 2:32 pm</a:t>
            </a:r>
          </a:p>
        </p:txBody>
      </p:sp>
      <p:sp>
        <p:nvSpPr>
          <p:cNvPr id="106" name="Rectangle 36">
            <a:extLst>
              <a:ext uri="{FF2B5EF4-FFF2-40B4-BE49-F238E27FC236}">
                <a16:creationId xmlns:a16="http://schemas.microsoft.com/office/drawing/2014/main" id="{FD7B01CC-C670-458F-AAC5-986A8D2CC0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144" y="4530355"/>
            <a:ext cx="2230437" cy="274638"/>
          </a:xfrm>
          <a:prstGeom prst="rect">
            <a:avLst/>
          </a:prstGeom>
          <a:solidFill>
            <a:srgbClr val="FFFFFF"/>
          </a:solidFill>
          <a:ln w="25400">
            <a:solidFill>
              <a:srgbClr val="400097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50800" defTabSz="803275" eaLnBrk="0" hangingPunct="0"/>
            <a:r>
              <a:rPr lang="en-US" altLang="zh-CN" sz="14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Beer</a:t>
            </a:r>
          </a:p>
        </p:txBody>
      </p:sp>
      <p:sp>
        <p:nvSpPr>
          <p:cNvPr id="107" name="Rectangle 37">
            <a:extLst>
              <a:ext uri="{FF2B5EF4-FFF2-40B4-BE49-F238E27FC236}">
                <a16:creationId xmlns:a16="http://schemas.microsoft.com/office/drawing/2014/main" id="{6D33814D-D581-49F8-955D-8603B6EC6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3144" y="4797055"/>
            <a:ext cx="2228850" cy="276225"/>
          </a:xfrm>
          <a:prstGeom prst="rect">
            <a:avLst/>
          </a:prstGeom>
          <a:solidFill>
            <a:srgbClr val="FFFFFF"/>
          </a:solidFill>
          <a:ln w="25400">
            <a:solidFill>
              <a:srgbClr val="400097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50800" defTabSz="803275" eaLnBrk="0" hangingPunct="0"/>
            <a:r>
              <a:rPr lang="en-US" altLang="zh-CN" sz="14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B. Moore</a:t>
            </a:r>
          </a:p>
        </p:txBody>
      </p:sp>
      <p:sp>
        <p:nvSpPr>
          <p:cNvPr id="108" name="Rectangle 38">
            <a:extLst>
              <a:ext uri="{FF2B5EF4-FFF2-40B4-BE49-F238E27FC236}">
                <a16:creationId xmlns:a16="http://schemas.microsoft.com/office/drawing/2014/main" id="{4DFFE8B3-2C62-4AB6-9648-0C27C6F11B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5644" y="4797055"/>
            <a:ext cx="2228850" cy="276225"/>
          </a:xfrm>
          <a:prstGeom prst="rect">
            <a:avLst/>
          </a:prstGeom>
          <a:solidFill>
            <a:srgbClr val="FFFFFF"/>
          </a:solidFill>
          <a:ln w="25400">
            <a:solidFill>
              <a:srgbClr val="400097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50800" defTabSz="803275" eaLnBrk="0" hangingPunct="0"/>
            <a:r>
              <a:rPr lang="en-US" altLang="zh-CN" sz="14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June 21, 1994 6:17 pm</a:t>
            </a:r>
          </a:p>
        </p:txBody>
      </p:sp>
      <p:sp>
        <p:nvSpPr>
          <p:cNvPr id="109" name="Rectangle 39">
            <a:extLst>
              <a:ext uri="{FF2B5EF4-FFF2-40B4-BE49-F238E27FC236}">
                <a16:creationId xmlns:a16="http://schemas.microsoft.com/office/drawing/2014/main" id="{F209EBC2-0365-4E5A-8DCA-874604E5CF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144" y="4797055"/>
            <a:ext cx="2230437" cy="276225"/>
          </a:xfrm>
          <a:prstGeom prst="rect">
            <a:avLst/>
          </a:prstGeom>
          <a:solidFill>
            <a:srgbClr val="FFFFFF"/>
          </a:solidFill>
          <a:ln w="25400">
            <a:solidFill>
              <a:srgbClr val="400097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50800" defTabSz="803275" eaLnBrk="0" hangingPunct="0"/>
            <a:r>
              <a:rPr lang="en-US" altLang="zh-CN" sz="14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Wine, Cider</a:t>
            </a:r>
          </a:p>
        </p:txBody>
      </p:sp>
      <p:sp>
        <p:nvSpPr>
          <p:cNvPr id="110" name="Rectangle 40">
            <a:extLst>
              <a:ext uri="{FF2B5EF4-FFF2-40B4-BE49-F238E27FC236}">
                <a16:creationId xmlns:a16="http://schemas.microsoft.com/office/drawing/2014/main" id="{39ABB209-B909-400C-8EEF-44582FED9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3144" y="5065343"/>
            <a:ext cx="2228850" cy="274637"/>
          </a:xfrm>
          <a:prstGeom prst="rect">
            <a:avLst/>
          </a:prstGeom>
          <a:solidFill>
            <a:srgbClr val="FFFFFF"/>
          </a:solidFill>
          <a:ln w="25400">
            <a:solidFill>
              <a:srgbClr val="400097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50800" defTabSz="803275" eaLnBrk="0" hangingPunct="0"/>
            <a:r>
              <a:rPr lang="en-US" altLang="zh-CN" sz="14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B. Moore</a:t>
            </a:r>
          </a:p>
        </p:txBody>
      </p:sp>
      <p:sp>
        <p:nvSpPr>
          <p:cNvPr id="111" name="Rectangle 41">
            <a:extLst>
              <a:ext uri="{FF2B5EF4-FFF2-40B4-BE49-F238E27FC236}">
                <a16:creationId xmlns:a16="http://schemas.microsoft.com/office/drawing/2014/main" id="{69BF7E62-6AB0-4998-AE44-65935979C3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5644" y="5065343"/>
            <a:ext cx="2228850" cy="274637"/>
          </a:xfrm>
          <a:prstGeom prst="rect">
            <a:avLst/>
          </a:prstGeom>
          <a:solidFill>
            <a:srgbClr val="FFFFFF"/>
          </a:solidFill>
          <a:ln w="25400">
            <a:solidFill>
              <a:srgbClr val="400097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50800" defTabSz="803275" eaLnBrk="0" hangingPunct="0"/>
            <a:r>
              <a:rPr lang="en-US" altLang="zh-CN" sz="14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June 22, 1994 5:03 pm</a:t>
            </a:r>
          </a:p>
        </p:txBody>
      </p:sp>
      <p:sp>
        <p:nvSpPr>
          <p:cNvPr id="112" name="Rectangle 42">
            <a:extLst>
              <a:ext uri="{FF2B5EF4-FFF2-40B4-BE49-F238E27FC236}">
                <a16:creationId xmlns:a16="http://schemas.microsoft.com/office/drawing/2014/main" id="{BBB14732-1EE7-4F87-9C43-77FC0E711F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144" y="5065343"/>
            <a:ext cx="2230437" cy="274637"/>
          </a:xfrm>
          <a:prstGeom prst="rect">
            <a:avLst/>
          </a:prstGeom>
          <a:solidFill>
            <a:srgbClr val="FFFFFF"/>
          </a:solidFill>
          <a:ln w="25400">
            <a:solidFill>
              <a:srgbClr val="400097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50800" defTabSz="803275" eaLnBrk="0" hangingPunct="0"/>
            <a:r>
              <a:rPr lang="en-US" altLang="zh-CN" sz="14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Brandy</a:t>
            </a:r>
          </a:p>
        </p:txBody>
      </p:sp>
      <p:sp>
        <p:nvSpPr>
          <p:cNvPr id="113" name="Rectangle 43">
            <a:extLst>
              <a:ext uri="{FF2B5EF4-FFF2-40B4-BE49-F238E27FC236}">
                <a16:creationId xmlns:a16="http://schemas.microsoft.com/office/drawing/2014/main" id="{2AEE7D16-7F21-4821-987F-BF55211CE6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3144" y="5333630"/>
            <a:ext cx="2228850" cy="274638"/>
          </a:xfrm>
          <a:prstGeom prst="rect">
            <a:avLst/>
          </a:prstGeom>
          <a:solidFill>
            <a:srgbClr val="FFFFFF"/>
          </a:solidFill>
          <a:ln w="25400">
            <a:solidFill>
              <a:srgbClr val="400097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14" name="Rectangle 44">
            <a:extLst>
              <a:ext uri="{FF2B5EF4-FFF2-40B4-BE49-F238E27FC236}">
                <a16:creationId xmlns:a16="http://schemas.microsoft.com/office/drawing/2014/main" id="{80DC033C-664D-4B7C-B227-A2BEA35E9E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5644" y="5333630"/>
            <a:ext cx="2228850" cy="274638"/>
          </a:xfrm>
          <a:prstGeom prst="rect">
            <a:avLst/>
          </a:prstGeom>
          <a:solidFill>
            <a:srgbClr val="FFFFFF"/>
          </a:solidFill>
          <a:ln w="25400">
            <a:solidFill>
              <a:srgbClr val="400097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15" name="Rectangle 45">
            <a:extLst>
              <a:ext uri="{FF2B5EF4-FFF2-40B4-BE49-F238E27FC236}">
                <a16:creationId xmlns:a16="http://schemas.microsoft.com/office/drawing/2014/main" id="{DFDAF3BA-054D-41EA-B877-B6F1AEA8EB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144" y="5333630"/>
            <a:ext cx="2230437" cy="274638"/>
          </a:xfrm>
          <a:prstGeom prst="rect">
            <a:avLst/>
          </a:prstGeom>
          <a:solidFill>
            <a:srgbClr val="FFFFFF"/>
          </a:solidFill>
          <a:ln w="25400">
            <a:solidFill>
              <a:srgbClr val="400097"/>
            </a:solidFill>
            <a:miter lim="800000"/>
            <a:headEnd/>
            <a:tailEnd/>
          </a:ln>
        </p:spPr>
        <p:txBody>
          <a:bodyPr wrap="none"/>
          <a:lstStyle/>
          <a:p>
            <a:endParaRPr lang="zh-CN" altLang="en-US">
              <a:solidFill>
                <a:srgbClr val="000000"/>
              </a:solidFill>
              <a:ea typeface="宋体" pitchFamily="2" charset="-122"/>
            </a:endParaRPr>
          </a:p>
        </p:txBody>
      </p:sp>
      <p:sp>
        <p:nvSpPr>
          <p:cNvPr id="116" name="Rectangle 46">
            <a:extLst>
              <a:ext uri="{FF2B5EF4-FFF2-40B4-BE49-F238E27FC236}">
                <a16:creationId xmlns:a16="http://schemas.microsoft.com/office/drawing/2014/main" id="{BABF7315-DEEA-4265-AB93-FC60EE4C20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3144" y="5601918"/>
            <a:ext cx="2228850" cy="274637"/>
          </a:xfrm>
          <a:prstGeom prst="rect">
            <a:avLst/>
          </a:prstGeom>
          <a:solidFill>
            <a:srgbClr val="FFFFFF"/>
          </a:solidFill>
          <a:ln w="25400">
            <a:solidFill>
              <a:srgbClr val="400097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50800" defTabSz="803275" eaLnBrk="0" hangingPunct="0"/>
            <a:r>
              <a:rPr lang="en-US" altLang="zh-CN" sz="14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F. Zappa</a:t>
            </a:r>
          </a:p>
        </p:txBody>
      </p:sp>
      <p:sp>
        <p:nvSpPr>
          <p:cNvPr id="117" name="Rectangle 47">
            <a:extLst>
              <a:ext uri="{FF2B5EF4-FFF2-40B4-BE49-F238E27FC236}">
                <a16:creationId xmlns:a16="http://schemas.microsoft.com/office/drawing/2014/main" id="{F20D2F9F-B57E-45BC-9B2B-D6E11545D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5644" y="5601918"/>
            <a:ext cx="2228850" cy="274637"/>
          </a:xfrm>
          <a:prstGeom prst="rect">
            <a:avLst/>
          </a:prstGeom>
          <a:solidFill>
            <a:srgbClr val="FFFFFF"/>
          </a:solidFill>
          <a:ln w="25400">
            <a:solidFill>
              <a:srgbClr val="400097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50800" defTabSz="803275" eaLnBrk="0" hangingPunct="0"/>
            <a:r>
              <a:rPr lang="en-US" altLang="zh-CN" sz="14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June 20, 1994 11:02 am</a:t>
            </a:r>
          </a:p>
        </p:txBody>
      </p:sp>
      <p:sp>
        <p:nvSpPr>
          <p:cNvPr id="118" name="Rectangle 48">
            <a:extLst>
              <a:ext uri="{FF2B5EF4-FFF2-40B4-BE49-F238E27FC236}">
                <a16:creationId xmlns:a16="http://schemas.microsoft.com/office/drawing/2014/main" id="{D32BD6F3-5E09-448E-93F2-B95D638DCE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144" y="5601918"/>
            <a:ext cx="2230437" cy="274637"/>
          </a:xfrm>
          <a:prstGeom prst="rect">
            <a:avLst/>
          </a:prstGeom>
          <a:solidFill>
            <a:srgbClr val="FFFFFF"/>
          </a:solidFill>
          <a:ln w="25400">
            <a:solidFill>
              <a:srgbClr val="400097"/>
            </a:solidFill>
            <a:miter lim="800000"/>
            <a:headEnd/>
            <a:tailEnd/>
          </a:ln>
        </p:spPr>
        <p:txBody>
          <a:bodyPr lIns="0" tIns="0" rIns="0" bIns="0" anchor="ctr"/>
          <a:lstStyle/>
          <a:p>
            <a:pPr marL="50800" defTabSz="803275" eaLnBrk="0" hangingPunct="0"/>
            <a:r>
              <a:rPr lang="en-US" altLang="zh-CN" sz="1400">
                <a:solidFill>
                  <a:srgbClr val="000000"/>
                </a:solidFill>
                <a:latin typeface="Arial" charset="0"/>
                <a:ea typeface="宋体" pitchFamily="2" charset="-122"/>
              </a:rPr>
              <a:t>Brandy</a:t>
            </a:r>
          </a:p>
        </p:txBody>
      </p:sp>
    </p:spTree>
    <p:extLst>
      <p:ext uri="{BB962C8B-B14F-4D97-AF65-F5344CB8AC3E}">
        <p14:creationId xmlns:p14="http://schemas.microsoft.com/office/powerpoint/2010/main" val="42817391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01"/>
    </mc:Choice>
    <mc:Fallback xmlns="">
      <p:transition spd="slow" advTm="1550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827584" y="116632"/>
            <a:ext cx="734481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b="0" kern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4.1 </a:t>
            </a:r>
            <a:r>
              <a:rPr lang="zh-CN" altLang="en-US" sz="3600" b="0" kern="0" dirty="0">
                <a:solidFill>
                  <a:srgbClr val="1557AE"/>
                </a:solidFill>
                <a:latin typeface="Times New Roman" panose="02020603050405020304" pitchFamily="18" charset="0"/>
                <a:ea typeface="方正兰亭中黑_GBK" panose="02000000000000000000" pitchFamily="2" charset="-122"/>
                <a:cs typeface="Times New Roman" panose="02020603050405020304" pitchFamily="18" charset="0"/>
              </a:rPr>
              <a:t>序列模式的基本概念</a:t>
            </a:r>
            <a:endParaRPr lang="en-US" altLang="zh-CN" sz="2800" kern="0" dirty="0">
              <a:solidFill>
                <a:srgbClr val="1557AE"/>
              </a:solidFill>
              <a:latin typeface="Times New Roman" panose="02020603050405020304" pitchFamily="18" charset="0"/>
              <a:ea typeface="方正兰亭中黑_GBK" panose="02000000000000000000" pitchFamily="2" charset="-122"/>
              <a:cs typeface="Times New Roman" panose="02020603050405020304" pitchFamily="18" charset="0"/>
            </a:endParaRPr>
          </a:p>
        </p:txBody>
      </p:sp>
      <p:sp>
        <p:nvSpPr>
          <p:cNvPr id="49" name="Rectangle 3">
            <a:extLst>
              <a:ext uri="{FF2B5EF4-FFF2-40B4-BE49-F238E27FC236}">
                <a16:creationId xmlns:a16="http://schemas.microsoft.com/office/drawing/2014/main" id="{7DFAB454-8DC0-4263-900C-6C8364B92C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216" y="1010176"/>
            <a:ext cx="8435280" cy="518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lnSpc>
                <a:spcPct val="125000"/>
              </a:lnSpc>
              <a:spcBef>
                <a:spcPts val="600"/>
              </a:spcBef>
              <a:buFontTx/>
              <a:buNone/>
            </a:pPr>
            <a:r>
              <a:rPr lang="zh-CN" altLang="en-US" sz="2400" dirty="0">
                <a:solidFill>
                  <a:srgbClr val="0000FF"/>
                </a:solidFill>
                <a:latin typeface="黑体" pitchFamily="49" charset="-122"/>
                <a:cs typeface="Calibri" pitchFamily="34" charset="0"/>
              </a:rPr>
              <a:t>序列数据库</a:t>
            </a:r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F9A19DE3-0328-415B-B6F7-9D9A9F4D86CF}"/>
              </a:ext>
            </a:extLst>
          </p:cNvPr>
          <p:cNvGrpSpPr/>
          <p:nvPr/>
        </p:nvGrpSpPr>
        <p:grpSpPr>
          <a:xfrm>
            <a:off x="1550281" y="1642386"/>
            <a:ext cx="6043438" cy="1833364"/>
            <a:chOff x="1912938" y="2171700"/>
            <a:chExt cx="5072062" cy="1312863"/>
          </a:xfrm>
        </p:grpSpPr>
        <p:sp>
          <p:nvSpPr>
            <p:cNvPr id="51" name="Rectangle 4">
              <a:extLst>
                <a:ext uri="{FF2B5EF4-FFF2-40B4-BE49-F238E27FC236}">
                  <a16:creationId xmlns:a16="http://schemas.microsoft.com/office/drawing/2014/main" id="{902FE76F-2504-43D9-8B5A-7A16EB9D28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938" y="2171700"/>
              <a:ext cx="1862137" cy="225425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400097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50800" defTabSz="803275" eaLnBrk="0" hangingPunct="0"/>
              <a:r>
                <a:rPr lang="en-US" altLang="zh-CN" sz="1600" dirty="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  <a:cs typeface="Calibri" pitchFamily="34" charset="0"/>
                </a:rPr>
                <a:t>Customer</a:t>
              </a:r>
            </a:p>
          </p:txBody>
        </p:sp>
        <p:sp>
          <p:nvSpPr>
            <p:cNvPr id="52" name="Rectangle 5">
              <a:extLst>
                <a:ext uri="{FF2B5EF4-FFF2-40B4-BE49-F238E27FC236}">
                  <a16:creationId xmlns:a16="http://schemas.microsoft.com/office/drawing/2014/main" id="{6CB90F2F-2541-4940-B977-A4BEA6F203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8725" y="2171700"/>
              <a:ext cx="3216275" cy="225425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400097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50800" defTabSz="803275" eaLnBrk="0" hangingPunct="0"/>
              <a:r>
                <a:rPr lang="en-US" altLang="zh-CN" sz="16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  <a:cs typeface="Calibri" pitchFamily="34" charset="0"/>
                </a:rPr>
                <a:t>Customer Sequence</a:t>
              </a:r>
            </a:p>
          </p:txBody>
        </p:sp>
        <p:sp>
          <p:nvSpPr>
            <p:cNvPr id="53" name="Rectangle 6">
              <a:extLst>
                <a:ext uri="{FF2B5EF4-FFF2-40B4-BE49-F238E27FC236}">
                  <a16:creationId xmlns:a16="http://schemas.microsoft.com/office/drawing/2014/main" id="{2B70BD2D-1F6D-4EE5-A8A4-6A1660EB0F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938" y="2389188"/>
              <a:ext cx="1862137" cy="225425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400097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50800" defTabSz="803275" eaLnBrk="0" hangingPunct="0"/>
              <a:r>
                <a:rPr lang="en-US" altLang="zh-CN" sz="16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  <a:cs typeface="Calibri" pitchFamily="34" charset="0"/>
                </a:rPr>
                <a:t>B. Adams</a:t>
              </a:r>
            </a:p>
          </p:txBody>
        </p:sp>
        <p:sp>
          <p:nvSpPr>
            <p:cNvPr id="54" name="Rectangle 7">
              <a:extLst>
                <a:ext uri="{FF2B5EF4-FFF2-40B4-BE49-F238E27FC236}">
                  <a16:creationId xmlns:a16="http://schemas.microsoft.com/office/drawing/2014/main" id="{ABF9B1AA-3ECD-4989-934B-E50CF193FE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8725" y="2389188"/>
              <a:ext cx="3216275" cy="225425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400097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50800" defTabSz="803275" eaLnBrk="0" hangingPunct="0"/>
              <a:r>
                <a:rPr lang="zh-CN" altLang="en-US" sz="1600" dirty="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  <a:cs typeface="Calibri" pitchFamily="34" charset="0"/>
                </a:rPr>
                <a:t>(</a:t>
              </a:r>
              <a:r>
                <a:rPr lang="en-US" altLang="zh-CN" sz="1600" dirty="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  <a:cs typeface="Calibri" pitchFamily="34" charset="0"/>
                </a:rPr>
                <a:t>Beer) (Brandy)</a:t>
              </a:r>
            </a:p>
          </p:txBody>
        </p:sp>
        <p:sp>
          <p:nvSpPr>
            <p:cNvPr id="55" name="Rectangle 8">
              <a:extLst>
                <a:ext uri="{FF2B5EF4-FFF2-40B4-BE49-F238E27FC236}">
                  <a16:creationId xmlns:a16="http://schemas.microsoft.com/office/drawing/2014/main" id="{8D52A2F6-05D0-49E8-93A1-9E281E0F30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938" y="2606675"/>
              <a:ext cx="1862137" cy="225425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400097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50800" defTabSz="803275" eaLnBrk="0" hangingPunct="0"/>
              <a:r>
                <a:rPr lang="en-US" altLang="zh-CN" sz="16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  <a:cs typeface="Calibri" pitchFamily="34" charset="0"/>
                </a:rPr>
                <a:t>J. Brown</a:t>
              </a:r>
            </a:p>
          </p:txBody>
        </p:sp>
        <p:sp>
          <p:nvSpPr>
            <p:cNvPr id="56" name="Rectangle 9">
              <a:extLst>
                <a:ext uri="{FF2B5EF4-FFF2-40B4-BE49-F238E27FC236}">
                  <a16:creationId xmlns:a16="http://schemas.microsoft.com/office/drawing/2014/main" id="{41B95765-4968-41A8-B36C-924F1B032E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8725" y="2606675"/>
              <a:ext cx="3216275" cy="225425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400097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50800" defTabSz="803275" eaLnBrk="0" hangingPunct="0"/>
              <a:r>
                <a:rPr lang="zh-CN" altLang="en-US" sz="1600" dirty="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  <a:cs typeface="Calibri" pitchFamily="34" charset="0"/>
                </a:rPr>
                <a:t>(</a:t>
              </a:r>
              <a:r>
                <a:rPr lang="en-US" altLang="zh-CN" sz="1600" dirty="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  <a:cs typeface="Calibri" pitchFamily="34" charset="0"/>
                </a:rPr>
                <a:t>Juice, Coke) (Beer) (Wine, Water, Cider)</a:t>
              </a:r>
            </a:p>
          </p:txBody>
        </p:sp>
        <p:sp>
          <p:nvSpPr>
            <p:cNvPr id="57" name="Rectangle 10">
              <a:extLst>
                <a:ext uri="{FF2B5EF4-FFF2-40B4-BE49-F238E27FC236}">
                  <a16:creationId xmlns:a16="http://schemas.microsoft.com/office/drawing/2014/main" id="{C5064B18-E301-47C8-B0A0-8B8B84F12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938" y="2825750"/>
              <a:ext cx="1862137" cy="22383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400097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50800" defTabSz="803275" eaLnBrk="0" hangingPunct="0"/>
              <a:r>
                <a:rPr lang="en-US" altLang="zh-CN" sz="16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  <a:cs typeface="Calibri" pitchFamily="34" charset="0"/>
                </a:rPr>
                <a:t>J. Mitchell</a:t>
              </a:r>
            </a:p>
          </p:txBody>
        </p:sp>
        <p:sp>
          <p:nvSpPr>
            <p:cNvPr id="58" name="Rectangle 11">
              <a:extLst>
                <a:ext uri="{FF2B5EF4-FFF2-40B4-BE49-F238E27FC236}">
                  <a16:creationId xmlns:a16="http://schemas.microsoft.com/office/drawing/2014/main" id="{F50E4FB5-4C3A-4161-9281-5E7776D52F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8725" y="2825750"/>
              <a:ext cx="3216275" cy="22383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400097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50800" defTabSz="803275" eaLnBrk="0" hangingPunct="0"/>
              <a:r>
                <a:rPr lang="zh-CN" altLang="en-US" sz="16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  <a:cs typeface="Calibri" pitchFamily="34" charset="0"/>
                </a:rPr>
                <a:t>(</a:t>
              </a:r>
              <a:r>
                <a:rPr lang="en-US" altLang="zh-CN" sz="16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  <a:cs typeface="Calibri" pitchFamily="34" charset="0"/>
                </a:rPr>
                <a:t>Beer, Gin, Cider)</a:t>
              </a:r>
            </a:p>
          </p:txBody>
        </p:sp>
        <p:sp>
          <p:nvSpPr>
            <p:cNvPr id="59" name="Rectangle 12">
              <a:extLst>
                <a:ext uri="{FF2B5EF4-FFF2-40B4-BE49-F238E27FC236}">
                  <a16:creationId xmlns:a16="http://schemas.microsoft.com/office/drawing/2014/main" id="{AF36CBF6-9AB2-400B-9C25-27A4BF4506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938" y="3043238"/>
              <a:ext cx="1862137" cy="223837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400097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50800" defTabSz="803275" eaLnBrk="0" hangingPunct="0"/>
              <a:r>
                <a:rPr lang="en-US" altLang="zh-CN" sz="16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  <a:cs typeface="Calibri" pitchFamily="34" charset="0"/>
                </a:rPr>
                <a:t>B. Moore</a:t>
              </a:r>
            </a:p>
          </p:txBody>
        </p:sp>
        <p:sp>
          <p:nvSpPr>
            <p:cNvPr id="60" name="Rectangle 13">
              <a:extLst>
                <a:ext uri="{FF2B5EF4-FFF2-40B4-BE49-F238E27FC236}">
                  <a16:creationId xmlns:a16="http://schemas.microsoft.com/office/drawing/2014/main" id="{7417364F-E851-49A1-885F-19F078B1E2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8725" y="3043238"/>
              <a:ext cx="3216275" cy="223837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400097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50800" defTabSz="803275" eaLnBrk="0" hangingPunct="0"/>
              <a:r>
                <a:rPr lang="zh-CN" altLang="en-US" sz="1600" dirty="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  <a:cs typeface="Calibri" pitchFamily="34" charset="0"/>
                </a:rPr>
                <a:t>(</a:t>
              </a:r>
              <a:r>
                <a:rPr lang="en-US" altLang="zh-CN" sz="1600" dirty="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  <a:cs typeface="Calibri" pitchFamily="34" charset="0"/>
                </a:rPr>
                <a:t>Beer) (Wine, Cider) (Brandy)</a:t>
              </a:r>
            </a:p>
          </p:txBody>
        </p:sp>
        <p:sp>
          <p:nvSpPr>
            <p:cNvPr id="61" name="Rectangle 14">
              <a:extLst>
                <a:ext uri="{FF2B5EF4-FFF2-40B4-BE49-F238E27FC236}">
                  <a16:creationId xmlns:a16="http://schemas.microsoft.com/office/drawing/2014/main" id="{142AEA0D-03C7-4A07-BC22-A1BAC26CB4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2938" y="3260725"/>
              <a:ext cx="1862137" cy="22383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400097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50800" defTabSz="803275" eaLnBrk="0" hangingPunct="0"/>
              <a:r>
                <a:rPr lang="en-US" altLang="zh-CN" sz="16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  <a:cs typeface="Calibri" pitchFamily="34" charset="0"/>
                </a:rPr>
                <a:t>F. Zappa</a:t>
              </a:r>
            </a:p>
          </p:txBody>
        </p:sp>
        <p:sp>
          <p:nvSpPr>
            <p:cNvPr id="62" name="Rectangle 15">
              <a:extLst>
                <a:ext uri="{FF2B5EF4-FFF2-40B4-BE49-F238E27FC236}">
                  <a16:creationId xmlns:a16="http://schemas.microsoft.com/office/drawing/2014/main" id="{AE113A49-22D3-46FF-8CDA-9CC4D37086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68725" y="3260725"/>
              <a:ext cx="3216275" cy="223838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400097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50800" defTabSz="803275" eaLnBrk="0" hangingPunct="0"/>
              <a:r>
                <a:rPr lang="zh-CN" altLang="en-US" sz="16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  <a:cs typeface="Calibri" pitchFamily="34" charset="0"/>
                </a:rPr>
                <a:t>(</a:t>
              </a:r>
              <a:r>
                <a:rPr lang="en-US" altLang="zh-CN" sz="16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  <a:cs typeface="Calibri" pitchFamily="34" charset="0"/>
                </a:rPr>
                <a:t>Brandy)</a:t>
              </a:r>
            </a:p>
          </p:txBody>
        </p:sp>
      </p:grpSp>
      <p:sp>
        <p:nvSpPr>
          <p:cNvPr id="63" name="Rectangle 3">
            <a:extLst>
              <a:ext uri="{FF2B5EF4-FFF2-40B4-BE49-F238E27FC236}">
                <a16:creationId xmlns:a16="http://schemas.microsoft.com/office/drawing/2014/main" id="{52365BF4-487B-4244-A701-447F8AEBC0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360" y="3775710"/>
            <a:ext cx="8435280" cy="5181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 eaLnBrk="1" hangingPunct="1">
              <a:lnSpc>
                <a:spcPct val="125000"/>
              </a:lnSpc>
              <a:spcBef>
                <a:spcPts val="600"/>
              </a:spcBef>
              <a:buFontTx/>
              <a:buNone/>
            </a:pPr>
            <a:r>
              <a:rPr lang="zh-CN" altLang="en-US" sz="2400" dirty="0">
                <a:solidFill>
                  <a:srgbClr val="0000FF"/>
                </a:solidFill>
                <a:latin typeface="黑体" pitchFamily="49" charset="-122"/>
                <a:cs typeface="Calibri" pitchFamily="34" charset="0"/>
              </a:rPr>
              <a:t>序列模式</a:t>
            </a:r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6A330493-8C85-4E30-8046-62BCCBF3FAD2}"/>
              </a:ext>
            </a:extLst>
          </p:cNvPr>
          <p:cNvGrpSpPr/>
          <p:nvPr/>
        </p:nvGrpSpPr>
        <p:grpSpPr>
          <a:xfrm>
            <a:off x="1601527" y="4420284"/>
            <a:ext cx="5796930" cy="1498972"/>
            <a:chOff x="2130103" y="4882356"/>
            <a:chExt cx="5070475" cy="1169987"/>
          </a:xfrm>
        </p:grpSpPr>
        <p:sp>
          <p:nvSpPr>
            <p:cNvPr id="65" name="Rectangle 17">
              <a:extLst>
                <a:ext uri="{FF2B5EF4-FFF2-40B4-BE49-F238E27FC236}">
                  <a16:creationId xmlns:a16="http://schemas.microsoft.com/office/drawing/2014/main" id="{C90D56B3-6880-4924-A397-6C4F91F7C7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0103" y="4882356"/>
              <a:ext cx="2808287" cy="401637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400097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50800" defTabSz="803275" eaLnBrk="0" hangingPunct="0"/>
              <a:r>
                <a:rPr lang="en-US" altLang="zh-CN" sz="1600" dirty="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  <a:cs typeface="Calibri" pitchFamily="34" charset="0"/>
                </a:rPr>
                <a:t>Sequential Patterns with Support &gt; 40%</a:t>
              </a:r>
            </a:p>
          </p:txBody>
        </p:sp>
        <p:sp>
          <p:nvSpPr>
            <p:cNvPr id="66" name="Rectangle 18">
              <a:extLst>
                <a:ext uri="{FF2B5EF4-FFF2-40B4-BE49-F238E27FC236}">
                  <a16:creationId xmlns:a16="http://schemas.microsoft.com/office/drawing/2014/main" id="{3D541A76-73DE-406A-B747-63963A3928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2040" y="4882356"/>
              <a:ext cx="2268538" cy="401637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400097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50800" defTabSz="803275" eaLnBrk="0" hangingPunct="0"/>
              <a:r>
                <a:rPr lang="en-US" altLang="zh-CN" sz="16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  <a:cs typeface="Calibri" pitchFamily="34" charset="0"/>
                </a:rPr>
                <a:t>Customers Supporting it</a:t>
              </a:r>
            </a:p>
          </p:txBody>
        </p:sp>
        <p:sp>
          <p:nvSpPr>
            <p:cNvPr id="67" name="Rectangle 19">
              <a:extLst>
                <a:ext uri="{FF2B5EF4-FFF2-40B4-BE49-F238E27FC236}">
                  <a16:creationId xmlns:a16="http://schemas.microsoft.com/office/drawing/2014/main" id="{82874C1F-9442-4323-B004-3B53935ECC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0103" y="5277643"/>
              <a:ext cx="2808287" cy="365125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400097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50800" defTabSz="803275" eaLnBrk="0" hangingPunct="0"/>
              <a:r>
                <a:rPr lang="zh-CN" altLang="en-US" sz="1600" dirty="0">
                  <a:solidFill>
                    <a:srgbClr val="0000FF"/>
                  </a:solidFill>
                  <a:latin typeface="Calibri" pitchFamily="34" charset="0"/>
                  <a:ea typeface="宋体" pitchFamily="2" charset="-122"/>
                  <a:cs typeface="Calibri" pitchFamily="34" charset="0"/>
                </a:rPr>
                <a:t>(</a:t>
              </a:r>
              <a:r>
                <a:rPr lang="en-US" altLang="zh-CN" sz="1600" dirty="0">
                  <a:solidFill>
                    <a:srgbClr val="0000FF"/>
                  </a:solidFill>
                  <a:latin typeface="Calibri" pitchFamily="34" charset="0"/>
                  <a:ea typeface="宋体" pitchFamily="2" charset="-122"/>
                  <a:cs typeface="Calibri" pitchFamily="34" charset="0"/>
                </a:rPr>
                <a:t>Beer) (Brandy)</a:t>
              </a:r>
            </a:p>
          </p:txBody>
        </p:sp>
        <p:sp>
          <p:nvSpPr>
            <p:cNvPr id="68" name="Rectangle 20">
              <a:extLst>
                <a:ext uri="{FF2B5EF4-FFF2-40B4-BE49-F238E27FC236}">
                  <a16:creationId xmlns:a16="http://schemas.microsoft.com/office/drawing/2014/main" id="{08A2244A-F2A8-490D-BDBC-51C0C37CC8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2040" y="5277643"/>
              <a:ext cx="2268538" cy="365125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400097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50800" defTabSz="803275" eaLnBrk="0" hangingPunct="0"/>
              <a:r>
                <a:rPr lang="en-US" altLang="zh-CN" sz="16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  <a:cs typeface="Calibri" pitchFamily="34" charset="0"/>
                </a:rPr>
                <a:t>B. Adams, B. Moore</a:t>
              </a:r>
            </a:p>
          </p:txBody>
        </p:sp>
        <p:sp>
          <p:nvSpPr>
            <p:cNvPr id="69" name="Rectangle 21">
              <a:extLst>
                <a:ext uri="{FF2B5EF4-FFF2-40B4-BE49-F238E27FC236}">
                  <a16:creationId xmlns:a16="http://schemas.microsoft.com/office/drawing/2014/main" id="{1A361C25-9846-4966-8724-5E432939F3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0103" y="5636418"/>
              <a:ext cx="2808287" cy="415925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400097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50800" defTabSz="803275" eaLnBrk="0" hangingPunct="0"/>
              <a:r>
                <a:rPr lang="zh-CN" altLang="en-US" sz="1600" dirty="0">
                  <a:solidFill>
                    <a:srgbClr val="0000FF"/>
                  </a:solidFill>
                  <a:latin typeface="Calibri" pitchFamily="34" charset="0"/>
                  <a:ea typeface="宋体" pitchFamily="2" charset="-122"/>
                  <a:cs typeface="Calibri" pitchFamily="34" charset="0"/>
                </a:rPr>
                <a:t>(</a:t>
              </a:r>
              <a:r>
                <a:rPr lang="en-US" altLang="zh-CN" sz="1600" dirty="0">
                  <a:solidFill>
                    <a:srgbClr val="0000FF"/>
                  </a:solidFill>
                  <a:latin typeface="Calibri" pitchFamily="34" charset="0"/>
                  <a:ea typeface="宋体" pitchFamily="2" charset="-122"/>
                  <a:cs typeface="Calibri" pitchFamily="34" charset="0"/>
                </a:rPr>
                <a:t>Beer) (Wine, Cider)</a:t>
              </a:r>
            </a:p>
          </p:txBody>
        </p:sp>
        <p:sp>
          <p:nvSpPr>
            <p:cNvPr id="70" name="Rectangle 22">
              <a:extLst>
                <a:ext uri="{FF2B5EF4-FFF2-40B4-BE49-F238E27FC236}">
                  <a16:creationId xmlns:a16="http://schemas.microsoft.com/office/drawing/2014/main" id="{D95D1372-F828-4FD6-A8F3-C287C2B50C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32040" y="5636418"/>
              <a:ext cx="2268538" cy="415925"/>
            </a:xfrm>
            <a:prstGeom prst="rect">
              <a:avLst/>
            </a:prstGeom>
            <a:solidFill>
              <a:srgbClr val="FFFFFF"/>
            </a:solidFill>
            <a:ln w="25400">
              <a:solidFill>
                <a:srgbClr val="400097"/>
              </a:solidFill>
              <a:miter lim="800000"/>
              <a:headEnd/>
              <a:tailEnd/>
            </a:ln>
          </p:spPr>
          <p:txBody>
            <a:bodyPr lIns="0" tIns="0" rIns="0" bIns="0" anchor="ctr"/>
            <a:lstStyle/>
            <a:p>
              <a:pPr marL="50800" defTabSz="803275" eaLnBrk="0" hangingPunct="0"/>
              <a:r>
                <a:rPr lang="en-US" altLang="zh-CN" sz="1600">
                  <a:solidFill>
                    <a:srgbClr val="000000"/>
                  </a:solidFill>
                  <a:latin typeface="Calibri" pitchFamily="34" charset="0"/>
                  <a:ea typeface="宋体" pitchFamily="2" charset="-122"/>
                  <a:cs typeface="Calibri" pitchFamily="34" charset="0"/>
                </a:rPr>
                <a:t>J. Brown, B. Moore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862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5501"/>
    </mc:Choice>
    <mc:Fallback xmlns="">
      <p:transition spd="slow" advTm="15501"/>
    </mc:Fallback>
  </mc:AlternateContent>
</p:sld>
</file>

<file path=ppt/theme/theme1.xml><?xml version="1.0" encoding="utf-8"?>
<a:theme xmlns:a="http://schemas.openxmlformats.org/drawingml/2006/main" name="默认设计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默认设计模板">
      <a:majorFont>
        <a:latin typeface="Tahoma"/>
        <a:ea typeface="黑体"/>
        <a:cs typeface=""/>
      </a:majorFont>
      <a:minorFont>
        <a:latin typeface="Tahoma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黑体" pitchFamily="49" charset="-122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outerShdw dist="17961" dir="2700000" algn="ctr" rotWithShape="0">
            <a:schemeClr val="tx1">
              <a:gamma/>
              <a:shade val="60000"/>
              <a:invGamma/>
            </a:schemeClr>
          </a:outerShdw>
        </a:effec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itchFamily="34" charset="0"/>
          <a:buNone/>
          <a:tabLst/>
          <a:defRPr kumimoji="0" lang="zh-CN" sz="1800" b="1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黑体" pitchFamily="49" charset="-122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35883</TotalTime>
  <Pages>0</Pages>
  <Words>5721</Words>
  <Characters>0</Characters>
  <Application>Microsoft Office PowerPoint</Application>
  <DocSecurity>0</DocSecurity>
  <PresentationFormat>全屏显示(4:3)</PresentationFormat>
  <Lines>0</Lines>
  <Paragraphs>798</Paragraphs>
  <Slides>58</Slides>
  <Notes>56</Notes>
  <HiddenSlides>0</HiddenSlides>
  <MMClips>0</MMClips>
  <ScaleCrop>false</ScaleCrop>
  <HeadingPairs>
    <vt:vector size="8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58</vt:i4>
      </vt:variant>
    </vt:vector>
  </HeadingPairs>
  <TitlesOfParts>
    <vt:vector size="82" baseType="lpstr">
      <vt:lpstr>微软雅黑</vt:lpstr>
      <vt:lpstr>Arial Unicode MS</vt:lpstr>
      <vt:lpstr>PMingLiU</vt:lpstr>
      <vt:lpstr>PMingLiU</vt:lpstr>
      <vt:lpstr>Wingdings</vt:lpstr>
      <vt:lpstr>Tahoma</vt:lpstr>
      <vt:lpstr>Calibri</vt:lpstr>
      <vt:lpstr>楷体_GB2312</vt:lpstr>
      <vt:lpstr>SimSun</vt:lpstr>
      <vt:lpstr>方正兰亭中黑_GBK</vt:lpstr>
      <vt:lpstr>Arial</vt:lpstr>
      <vt:lpstr>SimSun</vt:lpstr>
      <vt:lpstr>Marlett</vt:lpstr>
      <vt:lpstr>Batang</vt:lpstr>
      <vt:lpstr>Symbol</vt:lpstr>
      <vt:lpstr>ＭＳ Ｐゴシック</vt:lpstr>
      <vt:lpstr>Times New Roman</vt:lpstr>
      <vt:lpstr>Monotype Sorts</vt:lpstr>
      <vt:lpstr>黑体</vt:lpstr>
      <vt:lpstr>Verdana</vt:lpstr>
      <vt:lpstr>Cambria Math</vt:lpstr>
      <vt:lpstr>默认设计模板</vt:lpstr>
      <vt:lpstr>Visio</vt:lpstr>
      <vt:lpstr>Equation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Kevin</dc:creator>
  <cp:lastModifiedBy>Windows 用户</cp:lastModifiedBy>
  <cp:revision>4680</cp:revision>
  <dcterms:created xsi:type="dcterms:W3CDTF">2009-10-06T03:58:48Z</dcterms:created>
  <dcterms:modified xsi:type="dcterms:W3CDTF">2022-09-16T02:01:12Z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2052-9.1.0.4648</vt:lpwstr>
  </property>
</Properties>
</file>